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5" r:id="rId1"/>
    <p:sldMasterId id="2147483714" r:id="rId2"/>
    <p:sldMasterId id="2147483798" r:id="rId3"/>
    <p:sldMasterId id="2147483734" r:id="rId4"/>
    <p:sldMasterId id="2147483741" r:id="rId5"/>
    <p:sldMasterId id="2147483748" r:id="rId6"/>
    <p:sldMasterId id="2147483758" r:id="rId7"/>
    <p:sldMasterId id="2147483811" r:id="rId8"/>
  </p:sldMasterIdLst>
  <p:notesMasterIdLst>
    <p:notesMasterId r:id="rId68"/>
  </p:notesMasterIdLst>
  <p:sldIdLst>
    <p:sldId id="353" r:id="rId9"/>
    <p:sldId id="360" r:id="rId10"/>
    <p:sldId id="361" r:id="rId11"/>
    <p:sldId id="362" r:id="rId12"/>
    <p:sldId id="364" r:id="rId13"/>
    <p:sldId id="412" r:id="rId14"/>
    <p:sldId id="414" r:id="rId15"/>
    <p:sldId id="415" r:id="rId16"/>
    <p:sldId id="363" r:id="rId17"/>
    <p:sldId id="354" r:id="rId18"/>
    <p:sldId id="355" r:id="rId19"/>
    <p:sldId id="407" r:id="rId20"/>
    <p:sldId id="413" r:id="rId21"/>
    <p:sldId id="416" r:id="rId22"/>
    <p:sldId id="408" r:id="rId23"/>
    <p:sldId id="366" r:id="rId24"/>
    <p:sldId id="367" r:id="rId25"/>
    <p:sldId id="368" r:id="rId26"/>
    <p:sldId id="356" r:id="rId27"/>
    <p:sldId id="357" r:id="rId28"/>
    <p:sldId id="358" r:id="rId29"/>
    <p:sldId id="410"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409" r:id="rId61"/>
    <p:sldId id="399" r:id="rId62"/>
    <p:sldId id="400" r:id="rId63"/>
    <p:sldId id="405" r:id="rId64"/>
    <p:sldId id="402" r:id="rId65"/>
    <p:sldId id="406" r:id="rId66"/>
    <p:sldId id="40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57"/>
    <a:srgbClr val="E98620"/>
    <a:srgbClr val="FFEB8E"/>
    <a:srgbClr val="48BAE7"/>
    <a:srgbClr val="FFFFFF"/>
    <a:srgbClr val="000000"/>
    <a:srgbClr val="46B4B2"/>
    <a:srgbClr val="009C90"/>
    <a:srgbClr val="FFC000"/>
    <a:srgbClr val="BDC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8" autoAdjust="0"/>
    <p:restoredTop sz="88024" autoAdjust="0"/>
  </p:normalViewPr>
  <p:slideViewPr>
    <p:cSldViewPr snapToGrid="0">
      <p:cViewPr varScale="1">
        <p:scale>
          <a:sx n="69" d="100"/>
          <a:sy n="69" d="100"/>
        </p:scale>
        <p:origin x="30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 </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a:t>&gt; Visual Studio</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 </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a:t>&gt; Visual Studio</a:t>
          </a:r>
          <a:endParaRPr lang="en-US" sz="2400" kern="1200" dirty="0"/>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90FE3-7537-4D15-A9F5-FDF1805FD5F8}" type="datetimeFigureOut">
              <a:rPr lang="en-US" smtClean="0"/>
              <a:t>9/5/2016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C67A6-C0E7-47DF-97C2-CA9B11275397}" type="slidenum">
              <a:rPr lang="en-US" smtClean="0"/>
              <a:t>‹#›</a:t>
            </a:fld>
            <a:endParaRPr lang="en-US"/>
          </a:p>
        </p:txBody>
      </p:sp>
    </p:spTree>
    <p:extLst>
      <p:ext uri="{BB962C8B-B14F-4D97-AF65-F5344CB8AC3E}">
        <p14:creationId xmlns:p14="http://schemas.microsoft.com/office/powerpoint/2010/main" val="381831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4169232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58</a:t>
            </a:fld>
            <a:endParaRPr lang="en-US"/>
          </a:p>
        </p:txBody>
      </p:sp>
    </p:spTree>
    <p:extLst>
      <p:ext uri="{BB962C8B-B14F-4D97-AF65-F5344CB8AC3E}">
        <p14:creationId xmlns:p14="http://schemas.microsoft.com/office/powerpoint/2010/main" val="225203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p>
          <a:p>
            <a:endParaRPr lang="en-US" dirty="0"/>
          </a:p>
          <a:p>
            <a:r>
              <a:rPr lang="en-US" dirty="0"/>
              <a:t>Microsoft email:</a:t>
            </a:r>
            <a:r>
              <a:rPr lang="en-US" baseline="0" dirty="0"/>
              <a:t> shchowd@microsoft.com</a:t>
            </a:r>
          </a:p>
          <a:p>
            <a:r>
              <a:rPr lang="en-US" baseline="0" dirty="0"/>
              <a:t>Personal Twitter: @shahedC</a:t>
            </a:r>
            <a:endParaRPr lang="en-US" dirty="0"/>
          </a:p>
          <a:p>
            <a:endParaRPr lang="en-US" dirty="0"/>
          </a:p>
          <a:p>
            <a:r>
              <a:rPr lang="en-US" dirty="0"/>
              <a:t>Dev Blog: WakeUpAndCode.com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5889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384103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16</a:t>
            </a:fld>
            <a:endParaRPr lang="en-US"/>
          </a:p>
        </p:txBody>
      </p:sp>
    </p:spTree>
    <p:extLst>
      <p:ext uri="{BB962C8B-B14F-4D97-AF65-F5344CB8AC3E}">
        <p14:creationId xmlns:p14="http://schemas.microsoft.com/office/powerpoint/2010/main" val="404567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Operators &amp; Loops</a:t>
            </a:r>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228627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206407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20414A0-939B-4E03-8776-58BEE98B0262}"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9/5/2016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707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43</a:t>
            </a:fld>
            <a:endParaRPr lang="en-US"/>
          </a:p>
        </p:txBody>
      </p:sp>
    </p:spTree>
    <p:extLst>
      <p:ext uri="{BB962C8B-B14F-4D97-AF65-F5344CB8AC3E}">
        <p14:creationId xmlns:p14="http://schemas.microsoft.com/office/powerpoint/2010/main" val="99454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56</a:t>
            </a:fld>
            <a:endParaRPr lang="en-US"/>
          </a:p>
        </p:txBody>
      </p:sp>
    </p:spTree>
    <p:extLst>
      <p:ext uri="{BB962C8B-B14F-4D97-AF65-F5344CB8AC3E}">
        <p14:creationId xmlns:p14="http://schemas.microsoft.com/office/powerpoint/2010/main" val="268981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Topics</a:t>
            </a:r>
          </a:p>
        </p:txBody>
      </p:sp>
      <p:sp>
        <p:nvSpPr>
          <p:cNvPr id="4" name="Slide Number Placeholder 3"/>
          <p:cNvSpPr>
            <a:spLocks noGrp="1"/>
          </p:cNvSpPr>
          <p:nvPr>
            <p:ph type="sldNum" sz="quarter" idx="10"/>
          </p:nvPr>
        </p:nvSpPr>
        <p:spPr/>
        <p:txBody>
          <a:bodyPr/>
          <a:lstStyle/>
          <a:p>
            <a:fld id="{C93EEC66-7BF3-4CAD-9E14-6F7448A6E41E}" type="slidenum">
              <a:rPr lang="en-US" smtClean="0"/>
              <a:t>57</a:t>
            </a:fld>
            <a:endParaRPr lang="en-US"/>
          </a:p>
        </p:txBody>
      </p:sp>
    </p:spTree>
    <p:extLst>
      <p:ext uri="{BB962C8B-B14F-4D97-AF65-F5344CB8AC3E}">
        <p14:creationId xmlns:p14="http://schemas.microsoft.com/office/powerpoint/2010/main" val="421254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303830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2598770515"/>
              </p:ext>
            </p:extLst>
          </p:nvPr>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876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0075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75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51869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lt">
    <p:spTree>
      <p:nvGrpSpPr>
        <p:cNvPr id="1" name=""/>
        <p:cNvGrpSpPr/>
        <p:nvPr/>
      </p:nvGrpSpPr>
      <p:grpSpPr>
        <a:xfrm>
          <a:off x="0" y="0"/>
          <a:ext cx="0" cy="0"/>
          <a:chOff x="0" y="0"/>
          <a:chExt cx="0" cy="0"/>
        </a:xfrm>
      </p:grpSpPr>
      <p:pic>
        <p:nvPicPr>
          <p:cNvPr id="6" name="Icon" descr="Ones-and-zeroe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9" y="4928556"/>
            <a:ext cx="2714605" cy="1972396"/>
          </a:xfrm>
          <a:prstGeom prst="rect">
            <a:avLst/>
          </a:prstGeom>
        </p:spPr>
      </p:pic>
      <p:sp>
        <p:nvSpPr>
          <p:cNvPr id="9" name="Title"/>
          <p:cNvSpPr>
            <a:spLocks noGrp="1"/>
          </p:cNvSpPr>
          <p:nvPr>
            <p:ph type="title" hasCustomPrompt="1"/>
          </p:nvPr>
        </p:nvSpPr>
        <p:spPr>
          <a:xfrm>
            <a:off x="0" y="2194768"/>
            <a:ext cx="12192001" cy="1081833"/>
          </a:xfrm>
          <a:prstGeom prst="rect">
            <a:avLst/>
          </a:prstGeom>
        </p:spPr>
        <p:txBody>
          <a:bodyPr/>
          <a:lstStyle>
            <a:lvl1pPr algn="ctr">
              <a:defRPr lang="en-US" sz="5400" b="0" kern="1200" cap="none" spc="0" baseline="0" dirty="0" smtClean="0">
                <a:ln w="3175">
                  <a:noFill/>
                </a:ln>
                <a:solidFill>
                  <a:schemeClr val="bg1"/>
                </a:solidFill>
                <a:effectLst/>
                <a:latin typeface="+mj-lt"/>
                <a:ea typeface="+mn-ea"/>
                <a:cs typeface="Segoe UI" pitchFamily="34" charset="0"/>
              </a:defRPr>
            </a:lvl1pPr>
          </a:lstStyle>
          <a:p>
            <a:r>
              <a:rPr lang="en-US" dirty="0"/>
              <a:t>Title</a:t>
            </a:r>
          </a:p>
        </p:txBody>
      </p:sp>
      <p:sp>
        <p:nvSpPr>
          <p:cNvPr id="11" name="Presenter"/>
          <p:cNvSpPr>
            <a:spLocks noGrp="1"/>
          </p:cNvSpPr>
          <p:nvPr>
            <p:ph type="body" sz="quarter" idx="10" hasCustomPrompt="1"/>
          </p:nvPr>
        </p:nvSpPr>
        <p:spPr>
          <a:xfrm>
            <a:off x="-1588" y="3276600"/>
            <a:ext cx="12192000" cy="990600"/>
          </a:xfrm>
          <a:prstGeom prst="rect">
            <a:avLst/>
          </a:prstGeom>
        </p:spPr>
        <p:txBody>
          <a:bodyPr/>
          <a:lstStyle>
            <a:lvl1pPr marL="0" indent="0" algn="ctr">
              <a:buNone/>
              <a:defRPr lang="en-US" sz="2200" b="0" kern="1200" cap="none" spc="-102" baseline="0" dirty="0">
                <a:ln w="3175">
                  <a:noFill/>
                </a:ln>
                <a:solidFill>
                  <a:srgbClr val="FFFFFF"/>
                </a:solidFill>
                <a:effectLst/>
                <a:latin typeface="+mj-lt"/>
                <a:ea typeface="+mn-ea"/>
                <a:cs typeface="Segoe UI" pitchFamily="34" charset="0"/>
              </a:defRPr>
            </a:lvl1pPr>
          </a:lstStyle>
          <a:p>
            <a:pPr lvl="0"/>
            <a:r>
              <a:rPr lang="en-US" dirty="0"/>
              <a:t>Presenter</a:t>
            </a:r>
          </a:p>
        </p:txBody>
      </p:sp>
    </p:spTree>
    <p:extLst>
      <p:ext uri="{BB962C8B-B14F-4D97-AF65-F5344CB8AC3E}">
        <p14:creationId xmlns:p14="http://schemas.microsoft.com/office/powerpoint/2010/main" val="21215858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61BE4E-1F91-49DA-A204-28A383D68637}"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2545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52600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61BE4E-1F91-49DA-A204-28A383D68637}"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64334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1BE4E-1F91-49DA-A204-28A383D68637}"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27718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1BE4E-1F91-49DA-A204-28A383D68637}" type="datetimeFigureOut">
              <a:rPr lang="en-US" smtClean="0"/>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8642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171B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3C454F"/>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6263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1BE4E-1F91-49DA-A204-28A383D68637}" type="datetimeFigureOut">
              <a:rPr lang="en-US" smtClean="0"/>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5033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1BE4E-1F91-49DA-A204-28A383D68637}" type="datetimeFigureOut">
              <a:rPr lang="en-US" smtClean="0"/>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1512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8164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917852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23730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5305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7433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166289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132306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2447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1D438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991024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822313139"/>
              </p:ext>
            </p:extLst>
          </p:nvPr>
        </p:nvGraphicFramePr>
        <p:xfrm>
          <a:off x="584200" y="1476596"/>
          <a:ext cx="11056420" cy="4320392"/>
        </p:xfrm>
        <a:graphic>
          <a:graphicData uri="http://schemas.openxmlformats.org/drawingml/2006/table">
            <a:tbl>
              <a:tblPr firstRow="1" bandRow="1">
                <a:tableStyleId>{21E4AEA4-8DFA-4A89-87EB-49C32662AFE0}</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extLst>
                  <a:ext uri="{0D108BD9-81ED-4DB2-BD59-A6C34878D82A}">
                    <a16:rowId xmlns:a16="http://schemas.microsoft.com/office/drawing/2014/main" val="10000"/>
                  </a:ext>
                </a:extLst>
              </a:tr>
              <a:tr h="1225319">
                <a:tc>
                  <a:txBody>
                    <a:bodyPr/>
                    <a:lstStyle/>
                    <a:p>
                      <a:r>
                        <a:rPr lang="en-US" sz="1600" dirty="0"/>
                        <a:t>Content</a:t>
                      </a:r>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893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C454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794198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3C45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3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569442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6960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5787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2858845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22764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4259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D438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601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61708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BDCD2C"/>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27618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1D43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65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18792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4404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754852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73707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641958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619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8152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183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92459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lvl1pPr>
              <a:defRPr>
                <a:solidFill>
                  <a:srgbClr val="289FD7"/>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069162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69531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995736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3229571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84240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738047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731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462822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6D5B8E-D8C5-4D84-BA13-A6CBEAD737F9}"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331278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429489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6D5B8E-D8C5-4D84-BA13-A6CBEAD737F9}"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7015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78425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6D5B8E-D8C5-4D84-BA13-A6CBEAD737F9}"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976197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6D5B8E-D8C5-4D84-BA13-A6CBEAD737F9}" type="datetimeFigureOut">
              <a:rPr lang="en-US" smtClean="0"/>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83654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D5B8E-D8C5-4D84-BA13-A6CBEAD737F9}" type="datetimeFigureOut">
              <a:rPr lang="en-US" smtClean="0"/>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153470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5B8E-D8C5-4D84-BA13-A6CBEAD737F9}" type="datetimeFigureOut">
              <a:rPr lang="en-US" smtClean="0"/>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231066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85874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40332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55499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56064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54590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424636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784561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emf"/><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89F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6150" y="3765871"/>
            <a:ext cx="10515600" cy="1325563"/>
          </a:xfrm>
          <a:prstGeom prst="rect">
            <a:avLst/>
          </a:prstGeom>
        </p:spPr>
        <p:txBody>
          <a:bodyPr vert="horz" lIns="91440" tIns="45720" rIns="91440" bIns="45720" rtlCol="0" anchor="t">
            <a:noAutofit/>
          </a:bodyPr>
          <a:lstStyle/>
          <a:p>
            <a:r>
              <a:rPr lang="en-US" dirty="0"/>
              <a:t>Topic/Title</a:t>
            </a:r>
          </a:p>
        </p:txBody>
      </p:sp>
      <p:sp>
        <p:nvSpPr>
          <p:cNvPr id="3" name="Text Placeholder 2"/>
          <p:cNvSpPr>
            <a:spLocks noGrp="1"/>
          </p:cNvSpPr>
          <p:nvPr>
            <p:ph type="body" idx="1"/>
          </p:nvPr>
        </p:nvSpPr>
        <p:spPr>
          <a:xfrm>
            <a:off x="5739829" y="5363109"/>
            <a:ext cx="5911921" cy="813853"/>
          </a:xfrm>
          <a:prstGeom prst="rect">
            <a:avLst/>
          </a:prstGeom>
        </p:spPr>
        <p:txBody>
          <a:bodyPr vert="horz" lIns="91440" tIns="45720" rIns="91440" bIns="45720" rtlCol="0">
            <a:normAutofit/>
          </a:bodyPr>
          <a:lstStyle/>
          <a:p>
            <a:pPr lvl="0"/>
            <a:r>
              <a:rPr lang="en-US" dirty="0"/>
              <a:t>Presenter Name</a:t>
            </a:r>
          </a:p>
          <a:p>
            <a:pPr lvl="0"/>
            <a:r>
              <a:rPr lang="en-US" dirty="0"/>
              <a:t>Title</a:t>
            </a:r>
          </a:p>
        </p:txBody>
      </p:sp>
    </p:spTree>
    <p:extLst>
      <p:ext uri="{BB962C8B-B14F-4D97-AF65-F5344CB8AC3E}">
        <p14:creationId xmlns:p14="http://schemas.microsoft.com/office/powerpoint/2010/main" val="388632737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algn="r" defTabSz="914400" rtl="0" eaLnBrk="1" latinLnBrk="0" hangingPunct="1">
        <a:lnSpc>
          <a:spcPct val="90000"/>
        </a:lnSpc>
        <a:spcBef>
          <a:spcPct val="0"/>
        </a:spcBef>
        <a:buNone/>
        <a:defRPr sz="9600" kern="1200">
          <a:solidFill>
            <a:schemeClr val="bg1"/>
          </a:solidFill>
          <a:latin typeface="Segoe UI Light" panose="020B0502040204020203" pitchFamily="34" charset="0"/>
          <a:ea typeface="+mj-ea"/>
          <a:cs typeface="Segoe UI Light" panose="020B0502040204020203"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b="0" kern="1200">
          <a:solidFill>
            <a:srgbClr val="1D4380"/>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71B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23290" cy="6858000"/>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fld id="{0D099E2A-118A-4377-8F98-2DF40BCBA9FE}" type="slidenum">
              <a:rPr lang="en-US" smtClean="0"/>
              <a:pPr/>
              <a:t>‹#›</a:t>
            </a:fld>
            <a:endParaRPr lang="en-US"/>
          </a:p>
        </p:txBody>
      </p:sp>
    </p:spTree>
    <p:extLst>
      <p:ext uri="{BB962C8B-B14F-4D97-AF65-F5344CB8AC3E}">
        <p14:creationId xmlns:p14="http://schemas.microsoft.com/office/powerpoint/2010/main" val="35374696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73" r:id="rId3"/>
    <p:sldLayoutId id="2147483720" r:id="rId4"/>
    <p:sldLayoutId id="2147483779" r:id="rId5"/>
    <p:sldLayoutId id="2147483721" r:id="rId6"/>
    <p:sldLayoutId id="2147483726" r:id="rId7"/>
    <p:sldLayoutId id="2147483722" r:id="rId8"/>
    <p:sldLayoutId id="2147483810" r:id="rId9"/>
  </p:sldLayoutIdLst>
  <p:hf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1BE4E-1F91-49DA-A204-28A383D68637}" type="datetimeFigureOut">
              <a:rPr lang="en-US" smtClean="0"/>
              <a:t>9/5/2016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9EE40-9F35-411C-8984-5CAB3ACA7ADD}" type="slidenum">
              <a:rPr lang="en-US" smtClean="0"/>
              <a:t>‹#›</a:t>
            </a:fld>
            <a:endParaRPr lang="en-US"/>
          </a:p>
        </p:txBody>
      </p:sp>
    </p:spTree>
    <p:extLst>
      <p:ext uri="{BB962C8B-B14F-4D97-AF65-F5344CB8AC3E}">
        <p14:creationId xmlns:p14="http://schemas.microsoft.com/office/powerpoint/2010/main" val="393456730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C454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26515862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75" r:id="rId3"/>
    <p:sldLayoutId id="2147483737" r:id="rId4"/>
    <p:sldLayoutId id="2147483781" r:id="rId5"/>
    <p:sldLayoutId id="2147483738" r:id="rId6"/>
    <p:sldLayoutId id="2147483739" r:id="rId7"/>
    <p:sldLayoutId id="2147483740"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D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171B0"/>
                </a:solidFill>
              </a:rPr>
              <a:t>Microsoft Azure</a:t>
            </a:r>
          </a:p>
        </p:txBody>
      </p:sp>
      <p:sp>
        <p:nvSpPr>
          <p:cNvPr id="15" name="Rectangle 14"/>
          <p:cNvSpPr/>
          <p:nvPr userDrawn="1"/>
        </p:nvSpPr>
        <p:spPr>
          <a:xfrm>
            <a:off x="1" y="0"/>
            <a:ext cx="123290" cy="6858000"/>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0171B0"/>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78736854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76" r:id="rId3"/>
    <p:sldLayoutId id="2147483744" r:id="rId4"/>
    <p:sldLayoutId id="2147483782" r:id="rId5"/>
    <p:sldLayoutId id="2147483745" r:id="rId6"/>
    <p:sldLayoutId id="2147483746" r:id="rId7"/>
    <p:sldLayoutId id="2147483747"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289FD7"/>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289FD7"/>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116902548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77" r:id="rId3"/>
    <p:sldLayoutId id="2147483751" r:id="rId4"/>
    <p:sldLayoutId id="2147483783" r:id="rId5"/>
    <p:sldLayoutId id="2147483752" r:id="rId6"/>
    <p:sldLayoutId id="2147483753" r:id="rId7"/>
    <p:sldLayoutId id="2147483754"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6170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6170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6170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4194142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78" r:id="rId3"/>
    <p:sldLayoutId id="2147483761" r:id="rId4"/>
    <p:sldLayoutId id="2147483762" r:id="rId5"/>
    <p:sldLayoutId id="2147483763" r:id="rId6"/>
    <p:sldLayoutId id="2147483764" r:id="rId7"/>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D5B8E-D8C5-4D84-BA13-A6CBEAD737F9}" type="datetimeFigureOut">
              <a:rPr lang="en-US" smtClean="0"/>
              <a:t>9/5/2016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6DC12-DC60-4FC3-945C-9CE77A625257}" type="slidenum">
              <a:rPr lang="en-US" smtClean="0"/>
              <a:t>‹#›</a:t>
            </a:fld>
            <a:endParaRPr lang="en-US"/>
          </a:p>
        </p:txBody>
      </p:sp>
    </p:spTree>
    <p:extLst>
      <p:ext uri="{BB962C8B-B14F-4D97-AF65-F5344CB8AC3E}">
        <p14:creationId xmlns:p14="http://schemas.microsoft.com/office/powerpoint/2010/main" val="18710286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aspnet/Home/wiki/Roadmap"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logs.msdn.microsoft.com/webdev/2016/06/27/announcing-asp-net-core-1-0/"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aspnet/Home/wiki/Roadmap"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anselman.com/blog/AnUpdateOnASPNETCore10RC2.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s://xkcd.com/303/"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hyperlink" Target="https://blogs.msdn.microsoft.com/webdev/2015/02/23/asp-net-5-updates-and-other-improvements-for-web-developers-in-visual-studio-2015-ctp-6/" TargetMode="External"/><Relationship Id="rId13" Type="http://schemas.openxmlformats.org/officeDocument/2006/relationships/hyperlink" Target="http://docs.asp.net/" TargetMode="External"/><Relationship Id="rId3" Type="http://schemas.openxmlformats.org/officeDocument/2006/relationships/image" Target="../media/image4.png"/><Relationship Id="rId7" Type="http://schemas.openxmlformats.org/officeDocument/2006/relationships/hyperlink" Target="http://www.hanselman.com/blog" TargetMode="Externa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asp.net/vNext" TargetMode="External"/><Relationship Id="rId11" Type="http://schemas.openxmlformats.org/officeDocument/2006/relationships/hyperlink" Target="http://buildwindows.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hyperlink" Target="https://channel9.msdn.com/Events/dotnetConf/201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anselman.com/blog/AnUpdateOnASPNETCore10RC2.aspx"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blogs.msdn.microsoft.com/webdev/"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code.visualstudio.com/"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aspnet/dnvm"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www.asp.net/vnext/overview/aspnet-vnext/grunt-and-bower-in-visual-studio-2015" TargetMode="External"/><Relationship Id="rId3" Type="http://schemas.openxmlformats.org/officeDocument/2006/relationships/hyperlink" Target="https://weblogs.asp.net/scottgu/introducing-asp-net-5" TargetMode="External"/><Relationship Id="rId7" Type="http://schemas.openxmlformats.org/officeDocument/2006/relationships/hyperlink" Target="http://blogs.msdn.com/b/bethmassi/archive/2015/02/25/understanding-net-2015.aspx" TargetMode="External"/><Relationship Id="rId2" Type="http://schemas.openxmlformats.org/officeDocument/2006/relationships/hyperlink" Target="http://asp.net/vnext" TargetMode="External"/><Relationship Id="rId1" Type="http://schemas.openxmlformats.org/officeDocument/2006/relationships/slideLayout" Target="../slideLayouts/slideLayout7.xml"/><Relationship Id="rId6" Type="http://schemas.openxmlformats.org/officeDocument/2006/relationships/hyperlink" Target="https://channel9.msdn.com/Events/Build/2015" TargetMode="External"/><Relationship Id="rId11" Type="http://schemas.openxmlformats.org/officeDocument/2006/relationships/hyperlink" Target="http://www.hanselman.com/blog/AnUpdateOnASPNETCore10RC2.aspx" TargetMode="External"/><Relationship Id="rId5" Type="http://schemas.openxmlformats.org/officeDocument/2006/relationships/hyperlink" Target="https://channel9.msdn.com/Events/dotnetConf/2015" TargetMode="External"/><Relationship Id="rId10" Type="http://schemas.openxmlformats.org/officeDocument/2006/relationships/hyperlink" Target="https://blogs.msdn.microsoft.com/webdev/" TargetMode="External"/><Relationship Id="rId4" Type="http://schemas.openxmlformats.org/officeDocument/2006/relationships/hyperlink" Target="http://blogs.msdn.com/b/webdev/archive/2015/02/23/aspnet-5-updates-for-feb-2015.aspx" TargetMode="External"/><Relationship Id="rId9" Type="http://schemas.openxmlformats.org/officeDocument/2006/relationships/hyperlink" Target="http://www.asp.net/vnext/overview/aspnet-vnext/vc"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pmjs.com/" TargetMode="External"/><Relationship Id="rId3" Type="http://schemas.openxmlformats.org/officeDocument/2006/relationships/hyperlink" Target="http://www.asp.net/identity/overview/getting-started/introduction-to-aspnet-identity" TargetMode="External"/><Relationship Id="rId7" Type="http://schemas.openxmlformats.org/officeDocument/2006/relationships/hyperlink" Target="http://bower.io/" TargetMode="External"/><Relationship Id="rId2" Type="http://schemas.openxmlformats.org/officeDocument/2006/relationships/hyperlink" Target="https://github.com/aspnet/Home/wiki/Roadmap" TargetMode="External"/><Relationship Id="rId1" Type="http://schemas.openxmlformats.org/officeDocument/2006/relationships/slideLayout" Target="../slideLayouts/slideLayout7.xml"/><Relationship Id="rId6" Type="http://schemas.openxmlformats.org/officeDocument/2006/relationships/hyperlink" Target="http://gulpjs.com/" TargetMode="External"/><Relationship Id="rId5" Type="http://schemas.openxmlformats.org/officeDocument/2006/relationships/hyperlink" Target="http://gruntjs.com/" TargetMode="External"/><Relationship Id="rId4" Type="http://schemas.openxmlformats.org/officeDocument/2006/relationships/hyperlink" Target="http://gunnarpeipman.com/2014/10/asp-net-5-what-are-kre-kvm-kpm/"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hyperlink" Target="http://twitter.com/shahed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blogs.msdn.microsoft.com/webdev/2016/05/16/announcing-asp-net-core-rc2/" TargetMode="External"/><Relationship Id="rId4" Type="http://schemas.openxmlformats.org/officeDocument/2006/relationships/hyperlink" Target="https://docs.asp.net/en/latest/migration/rc1-to-rc2.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icrosoft.com/ne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asp.net/"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blogs.msdn.com/b/dotnet/archive/2014/12/04/introducing-net-core.aspx"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7" y="723520"/>
            <a:ext cx="12192001" cy="1765042"/>
          </a:xfrm>
        </p:spPr>
        <p:txBody>
          <a:bodyPr>
            <a:noAutofit/>
          </a:bodyPr>
          <a:lstStyle/>
          <a:p>
            <a:r>
              <a:rPr lang="en-US" sz="8000" dirty="0"/>
              <a:t>ASP.NET Core* 1.0</a:t>
            </a:r>
            <a:endParaRPr lang="en-US" sz="8000" dirty="0">
              <a:solidFill>
                <a:schemeClr val="tx2">
                  <a:lumMod val="40000"/>
                  <a:lumOff val="60000"/>
                </a:schemeClr>
              </a:solidFill>
            </a:endParaRPr>
          </a:p>
        </p:txBody>
      </p:sp>
      <p:sp>
        <p:nvSpPr>
          <p:cNvPr id="3" name="Text Placeholder 2"/>
          <p:cNvSpPr>
            <a:spLocks noGrp="1"/>
          </p:cNvSpPr>
          <p:nvPr>
            <p:ph type="body" sz="quarter" idx="10"/>
          </p:nvPr>
        </p:nvSpPr>
        <p:spPr>
          <a:xfrm>
            <a:off x="685799" y="3666936"/>
            <a:ext cx="5584371" cy="2048064"/>
          </a:xfrm>
        </p:spPr>
        <p:txBody>
          <a:bodyPr>
            <a:noAutofit/>
          </a:bodyPr>
          <a:lstStyle/>
          <a:p>
            <a:pPr algn="l"/>
            <a:r>
              <a:rPr lang="en-US" sz="2800" dirty="0"/>
              <a:t>Shahed Chowdhuri</a:t>
            </a:r>
          </a:p>
          <a:p>
            <a:pPr algn="l"/>
            <a:r>
              <a:rPr lang="en-US" sz="2800" dirty="0"/>
              <a:t>Sr. Technical Evangelist @ Microsoft</a:t>
            </a:r>
          </a:p>
          <a:p>
            <a:pPr algn="l"/>
            <a:r>
              <a:rPr lang="en-US" sz="2800" dirty="0"/>
              <a:t>@</a:t>
            </a:r>
            <a:r>
              <a:rPr lang="en-US" sz="2800" dirty="0" err="1"/>
              <a:t>shahedC</a:t>
            </a:r>
            <a:endParaRPr lang="en-US" sz="2800" dirty="0"/>
          </a:p>
          <a:p>
            <a:pPr algn="l"/>
            <a:r>
              <a:rPr lang="en-US" sz="2800" dirty="0"/>
              <a:t>WakeUpAndCode.com </a:t>
            </a:r>
          </a:p>
        </p:txBody>
      </p:sp>
      <p:sp>
        <p:nvSpPr>
          <p:cNvPr id="5" name="Title 1"/>
          <p:cNvSpPr txBox="1">
            <a:spLocks/>
          </p:cNvSpPr>
          <p:nvPr/>
        </p:nvSpPr>
        <p:spPr>
          <a:xfrm>
            <a:off x="-27757" y="2182397"/>
            <a:ext cx="12219757" cy="8953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5400" b="0" kern="1200" cap="none" spc="0" baseline="0" dirty="0" smtClean="0">
                <a:ln w="3175">
                  <a:noFill/>
                </a:ln>
                <a:solidFill>
                  <a:schemeClr val="bg1"/>
                </a:solidFill>
                <a:effectLst/>
                <a:latin typeface="+mj-lt"/>
                <a:ea typeface="+mn-ea"/>
                <a:cs typeface="Segoe UI" pitchFamily="34" charset="0"/>
              </a:defRPr>
            </a:lvl1pPr>
          </a:lstStyle>
          <a:p>
            <a:r>
              <a:rPr lang="en-US" sz="3600" dirty="0"/>
              <a:t>The Future of Web Apps</a:t>
            </a:r>
          </a:p>
        </p:txBody>
      </p:sp>
      <p:sp>
        <p:nvSpPr>
          <p:cNvPr id="6" name="TextBox 5"/>
          <p:cNvSpPr txBox="1"/>
          <p:nvPr/>
        </p:nvSpPr>
        <p:spPr>
          <a:xfrm>
            <a:off x="8163140" y="5715000"/>
            <a:ext cx="4028860"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solidFill>
                  <a:schemeClr val="accent4">
                    <a:lumMod val="20000"/>
                    <a:lumOff val="80000"/>
                  </a:schemeClr>
                </a:solidFill>
              </a:rPr>
              <a:t>* aka ASP.NET 5 before RC1</a:t>
            </a:r>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23039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17310" y="1277604"/>
            <a:ext cx="8437377" cy="4951368"/>
            <a:chOff x="2017310" y="1277604"/>
            <a:chExt cx="8437377" cy="4951368"/>
          </a:xfrm>
        </p:grpSpPr>
        <p:sp>
          <p:nvSpPr>
            <p:cNvPr id="20" name="Rounded Rectangle 19"/>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4" name="Rounded Rectangle 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2" name="Rounded Rectangle 11"/>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5" name="Rounded Rectangle 14"/>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17" name="Rounded Rectangle 16"/>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18" name="Rounded Rectangle 17"/>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 </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grpSp>
        <p:nvGrpSpPr>
          <p:cNvPr id="11" name="Group 10"/>
          <p:cNvGrpSpPr/>
          <p:nvPr/>
        </p:nvGrpSpPr>
        <p:grpSpPr>
          <a:xfrm>
            <a:off x="2017310" y="1277604"/>
            <a:ext cx="8437377" cy="4951368"/>
            <a:chOff x="2017310" y="1277604"/>
            <a:chExt cx="8437377" cy="4951368"/>
          </a:xfrm>
        </p:grpSpPr>
        <p:sp>
          <p:nvSpPr>
            <p:cNvPr id="13" name="Rounded Rectangle 12"/>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14" name="Rounded Rectangle 1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6" name="Rounded Rectangle 15"/>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9" name="Rounded Rectangle 18"/>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21" name="Rounded Rectangle 20"/>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22" name="Rounded Rectangle 21"/>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Core MVC</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sp>
        <p:nvSpPr>
          <p:cNvPr id="3" name="Title 2"/>
          <p:cNvSpPr>
            <a:spLocks noGrp="1"/>
          </p:cNvSpPr>
          <p:nvPr>
            <p:ph type="title"/>
          </p:nvPr>
        </p:nvSpPr>
        <p:spPr>
          <a:xfrm>
            <a:off x="1793178" y="289957"/>
            <a:ext cx="8605646" cy="899537"/>
          </a:xfrm>
        </p:spPr>
        <p:txBody>
          <a:bodyPr>
            <a:normAutofit fontScale="90000"/>
          </a:bodyPr>
          <a:lstStyle/>
          <a:p>
            <a:r>
              <a:rPr lang="en-US" dirty="0"/>
              <a:t>Evolution of ASP and ASP .NET</a:t>
            </a:r>
          </a:p>
        </p:txBody>
      </p:sp>
    </p:spTree>
    <p:extLst>
      <p:ext uri="{BB962C8B-B14F-4D97-AF65-F5344CB8AC3E}">
        <p14:creationId xmlns:p14="http://schemas.microsoft.com/office/powerpoint/2010/main" val="279185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0561" y="1353513"/>
            <a:ext cx="9851318" cy="4316526"/>
            <a:chOff x="1290561" y="1353513"/>
            <a:chExt cx="9851318" cy="4316526"/>
          </a:xfrm>
        </p:grpSpPr>
        <p:grpSp>
          <p:nvGrpSpPr>
            <p:cNvPr id="2" name="Group 1"/>
            <p:cNvGrpSpPr/>
            <p:nvPr/>
          </p:nvGrpSpPr>
          <p:grpSpPr>
            <a:xfrm>
              <a:off x="1290561" y="1353513"/>
              <a:ext cx="9452315" cy="4316526"/>
              <a:chOff x="1900981" y="1380156"/>
              <a:chExt cx="9641853" cy="4403081"/>
            </a:xfrm>
          </p:grpSpPr>
          <p:sp>
            <p:nvSpPr>
              <p:cNvPr id="4" name="Rounded Rectangle 3"/>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2" name="Rounded Rectangle 11"/>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15" name="Rounded Rectangle 14"/>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 5 or .NET Framework 4.5.2+)</a:t>
                </a:r>
              </a:p>
            </p:txBody>
          </p:sp>
          <p:sp>
            <p:nvSpPr>
              <p:cNvPr id="17" name="Rounded Rectangle 16"/>
              <p:cNvSpPr/>
              <p:nvPr/>
            </p:nvSpPr>
            <p:spPr bwMode="auto">
              <a:xfrm rot="1600541">
                <a:off x="9248151" y="1380156"/>
                <a:ext cx="2294683"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MVC 6</a:t>
                </a:r>
              </a:p>
            </p:txBody>
          </p:sp>
          <p:sp>
            <p:nvSpPr>
              <p:cNvPr id="18" name="Rounded Rectangle 17"/>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5</a:t>
                </a:r>
              </a:p>
            </p:txBody>
          </p:sp>
        </p:grpSp>
        <p:sp>
          <p:nvSpPr>
            <p:cNvPr id="10" name="Rounded Rectangle 9"/>
            <p:cNvSpPr/>
            <p:nvPr/>
          </p:nvSpPr>
          <p:spPr bwMode="auto">
            <a:xfrm rot="20681468">
              <a:off x="9169766"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grpSp>
        <p:nvGrpSpPr>
          <p:cNvPr id="11" name="Group 10"/>
          <p:cNvGrpSpPr/>
          <p:nvPr/>
        </p:nvGrpSpPr>
        <p:grpSpPr>
          <a:xfrm>
            <a:off x="1290561" y="1354834"/>
            <a:ext cx="9762650" cy="4315205"/>
            <a:chOff x="1290561" y="1354834"/>
            <a:chExt cx="9762650" cy="4315205"/>
          </a:xfrm>
        </p:grpSpPr>
        <p:grpSp>
          <p:nvGrpSpPr>
            <p:cNvPr id="13" name="Group 12"/>
            <p:cNvGrpSpPr/>
            <p:nvPr/>
          </p:nvGrpSpPr>
          <p:grpSpPr>
            <a:xfrm>
              <a:off x="1290561" y="1354834"/>
              <a:ext cx="9452002" cy="4315205"/>
              <a:chOff x="1900981" y="1381504"/>
              <a:chExt cx="9641534" cy="4401733"/>
            </a:xfrm>
          </p:grpSpPr>
          <p:sp>
            <p:nvSpPr>
              <p:cNvPr id="16" name="Rounded Rectangle 15"/>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9" name="Rounded Rectangle 18"/>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20" name="Rounded Rectangle 19"/>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a:t>
                </a:r>
                <a:r>
                  <a:rPr lang="en-US" sz="2353" strike="sngStrike" dirty="0">
                    <a:solidFill>
                      <a:srgbClr val="FF0000"/>
                    </a:solidFill>
                    <a:ea typeface="Segoe UI" pitchFamily="34" charset="0"/>
                    <a:cs typeface="Segoe UI" pitchFamily="34" charset="0"/>
                  </a:rPr>
                  <a:t> 5 </a:t>
                </a:r>
                <a:r>
                  <a:rPr lang="en-US" sz="2353" dirty="0">
                    <a:gradFill>
                      <a:gsLst>
                        <a:gs pos="0">
                          <a:srgbClr val="FFFFFF"/>
                        </a:gs>
                        <a:gs pos="100000">
                          <a:srgbClr val="FFFFFF"/>
                        </a:gs>
                      </a:gsLst>
                      <a:lin ang="5400000" scaled="0"/>
                    </a:gradFill>
                    <a:ea typeface="Segoe UI" pitchFamily="34" charset="0"/>
                    <a:cs typeface="Segoe UI" pitchFamily="34" charset="0"/>
                  </a:rPr>
                  <a:t>Core 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strike="sngStrike" dirty="0">
                    <a:solidFill>
                      <a:srgbClr val="FF0000"/>
                    </a:solidFill>
                    <a:ea typeface="Segoe UI" pitchFamily="34" charset="0"/>
                    <a:cs typeface="Segoe UI" pitchFamily="34" charset="0"/>
                  </a:rPr>
                  <a:t>5</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dirty="0">
                    <a:gradFill>
                      <a:gsLst>
                        <a:gs pos="0">
                          <a:srgbClr val="FFFFFF"/>
                        </a:gs>
                        <a:gs pos="100000">
                          <a:srgbClr val="FFFFFF"/>
                        </a:gs>
                      </a:gsLst>
                      <a:lin ang="5400000" scaled="0"/>
                    </a:gradFill>
                    <a:ea typeface="Segoe UI" pitchFamily="34" charset="0"/>
                    <a:cs typeface="Segoe UI" pitchFamily="34" charset="0"/>
                  </a:rPr>
                  <a:t>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or .NET Framework 4.5.2+)</a:t>
                </a:r>
              </a:p>
            </p:txBody>
          </p:sp>
          <p:sp>
            <p:nvSpPr>
              <p:cNvPr id="21" name="Rounded Rectangle 20"/>
              <p:cNvSpPr/>
              <p:nvPr/>
            </p:nvSpPr>
            <p:spPr bwMode="auto">
              <a:xfrm rot="1600541">
                <a:off x="9253833" y="1381504"/>
                <a:ext cx="2288682"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Core MVC</a:t>
                </a:r>
              </a:p>
            </p:txBody>
          </p:sp>
          <p:sp>
            <p:nvSpPr>
              <p:cNvPr id="22" name="Rounded Rectangle 21"/>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.NET Core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1.0</a:t>
                </a:r>
              </a:p>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ounded Rectangle 13"/>
            <p:cNvSpPr/>
            <p:nvPr/>
          </p:nvSpPr>
          <p:spPr bwMode="auto">
            <a:xfrm rot="20681468">
              <a:off x="9081098"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sp>
        <p:nvSpPr>
          <p:cNvPr id="3" name="Title 2"/>
          <p:cNvSpPr>
            <a:spLocks noGrp="1"/>
          </p:cNvSpPr>
          <p:nvPr>
            <p:ph type="title"/>
          </p:nvPr>
        </p:nvSpPr>
        <p:spPr>
          <a:xfrm>
            <a:off x="2241416" y="289957"/>
            <a:ext cx="7709169" cy="899537"/>
          </a:xfrm>
        </p:spPr>
        <p:txBody>
          <a:bodyPr>
            <a:normAutofit fontScale="90000"/>
          </a:bodyPr>
          <a:lstStyle/>
          <a:p>
            <a:r>
              <a:rPr lang="en-US" dirty="0"/>
              <a:t>Names &amp; Version Numbers</a:t>
            </a:r>
          </a:p>
        </p:txBody>
      </p:sp>
    </p:spTree>
    <p:extLst>
      <p:ext uri="{BB962C8B-B14F-4D97-AF65-F5344CB8AC3E}">
        <p14:creationId xmlns:p14="http://schemas.microsoft.com/office/powerpoint/2010/main" val="41911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4609" y="1189494"/>
            <a:ext cx="9545298" cy="4800600"/>
          </a:xfrm>
          <a:prstGeom prst="rect">
            <a:avLst/>
          </a:prstGeom>
        </p:spPr>
      </p:pic>
      <p:sp>
        <p:nvSpPr>
          <p:cNvPr id="3" name="Title 2"/>
          <p:cNvSpPr>
            <a:spLocks noGrp="1"/>
          </p:cNvSpPr>
          <p:nvPr>
            <p:ph type="title"/>
          </p:nvPr>
        </p:nvSpPr>
        <p:spPr>
          <a:xfrm>
            <a:off x="3297851" y="289957"/>
            <a:ext cx="5596298" cy="899537"/>
          </a:xfrm>
        </p:spPr>
        <p:txBody>
          <a:bodyPr>
            <a:normAutofit fontScale="90000"/>
          </a:bodyPr>
          <a:lstStyle/>
          <a:p>
            <a:r>
              <a:rPr lang="en-US" dirty="0"/>
              <a:t>ASP.NET Roadmap…</a:t>
            </a:r>
          </a:p>
        </p:txBody>
      </p:sp>
      <p:sp>
        <p:nvSpPr>
          <p:cNvPr id="6" name="Rectangle 5"/>
          <p:cNvSpPr/>
          <p:nvPr/>
        </p:nvSpPr>
        <p:spPr>
          <a:xfrm>
            <a:off x="3540685" y="6297777"/>
            <a:ext cx="5173147" cy="369332"/>
          </a:xfrm>
          <a:prstGeom prst="rect">
            <a:avLst/>
          </a:prstGeom>
        </p:spPr>
        <p:txBody>
          <a:bodyPr wrap="none">
            <a:spAutoFit/>
          </a:bodyPr>
          <a:lstStyle/>
          <a:p>
            <a:r>
              <a:rPr lang="en-US" dirty="0">
                <a:hlinkClick r:id="rId3"/>
              </a:rPr>
              <a:t>https://github.com/aspnet/Home/wiki/Roadmap</a:t>
            </a:r>
            <a:r>
              <a:rPr lang="en-US" dirty="0"/>
              <a:t> </a:t>
            </a:r>
          </a:p>
        </p:txBody>
      </p:sp>
    </p:spTree>
    <p:extLst>
      <p:ext uri="{BB962C8B-B14F-4D97-AF65-F5344CB8AC3E}">
        <p14:creationId xmlns:p14="http://schemas.microsoft.com/office/powerpoint/2010/main" val="113865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4541" y="1136308"/>
            <a:ext cx="9620003" cy="4838172"/>
          </a:xfrm>
          <a:prstGeom prst="rect">
            <a:avLst/>
          </a:prstGeom>
        </p:spPr>
      </p:pic>
      <p:sp>
        <p:nvSpPr>
          <p:cNvPr id="4" name="Slide Number Placeholder 3"/>
          <p:cNvSpPr>
            <a:spLocks noGrp="1"/>
          </p:cNvSpPr>
          <p:nvPr>
            <p:ph type="sldNum" sz="quarter" idx="12"/>
          </p:nvPr>
        </p:nvSpPr>
        <p:spPr/>
        <p:txBody>
          <a:bodyPr/>
          <a:lstStyle/>
          <a:p>
            <a:fld id="{0A164282-434E-41D4-9582-783D542A7B68}" type="slidenum">
              <a:rPr lang="en-US" smtClean="0"/>
              <a:t>13</a:t>
            </a:fld>
            <a:endParaRPr lang="en-US"/>
          </a:p>
        </p:txBody>
      </p:sp>
      <p:sp>
        <p:nvSpPr>
          <p:cNvPr id="5" name="Rectangle 4"/>
          <p:cNvSpPr/>
          <p:nvPr/>
        </p:nvSpPr>
        <p:spPr>
          <a:xfrm>
            <a:off x="424542" y="5975010"/>
            <a:ext cx="10994571" cy="369332"/>
          </a:xfrm>
          <a:prstGeom prst="rect">
            <a:avLst/>
          </a:prstGeom>
        </p:spPr>
        <p:txBody>
          <a:bodyPr wrap="square">
            <a:spAutoFit/>
          </a:bodyPr>
          <a:lstStyle/>
          <a:p>
            <a:r>
              <a:rPr lang="en-US" dirty="0">
                <a:hlinkClick r:id="rId3"/>
              </a:rPr>
              <a:t>https://blogs.msdn.microsoft.com/webdev/2016/06/27/announcing-asp-net-core-1-0/</a:t>
            </a:r>
            <a:r>
              <a:rPr lang="en-US" dirty="0"/>
              <a:t> </a:t>
            </a:r>
          </a:p>
        </p:txBody>
      </p:sp>
      <p:sp>
        <p:nvSpPr>
          <p:cNvPr id="9" name="Title 2"/>
          <p:cNvSpPr txBox="1">
            <a:spLocks/>
          </p:cNvSpPr>
          <p:nvPr/>
        </p:nvSpPr>
        <p:spPr>
          <a:xfrm>
            <a:off x="272142" y="289957"/>
            <a:ext cx="11634108" cy="899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dirty="0"/>
              <a:t>Announcing ASP.NET Core 1.0 </a:t>
            </a:r>
          </a:p>
        </p:txBody>
      </p:sp>
    </p:spTree>
    <p:extLst>
      <p:ext uri="{BB962C8B-B14F-4D97-AF65-F5344CB8AC3E}">
        <p14:creationId xmlns:p14="http://schemas.microsoft.com/office/powerpoint/2010/main" val="2129529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4609" y="1189494"/>
            <a:ext cx="9545298" cy="4800600"/>
          </a:xfrm>
          <a:prstGeom prst="rect">
            <a:avLst/>
          </a:prstGeom>
        </p:spPr>
      </p:pic>
      <p:sp>
        <p:nvSpPr>
          <p:cNvPr id="3" name="Title 2"/>
          <p:cNvSpPr>
            <a:spLocks noGrp="1"/>
          </p:cNvSpPr>
          <p:nvPr>
            <p:ph type="title"/>
          </p:nvPr>
        </p:nvSpPr>
        <p:spPr>
          <a:xfrm>
            <a:off x="3297851" y="289957"/>
            <a:ext cx="5596298" cy="899537"/>
          </a:xfrm>
        </p:spPr>
        <p:txBody>
          <a:bodyPr>
            <a:normAutofit fontScale="90000"/>
          </a:bodyPr>
          <a:lstStyle/>
          <a:p>
            <a:r>
              <a:rPr lang="en-US" dirty="0"/>
              <a:t>Going beyond 1.0…</a:t>
            </a:r>
          </a:p>
        </p:txBody>
      </p:sp>
      <p:sp>
        <p:nvSpPr>
          <p:cNvPr id="6" name="Rectangle 5"/>
          <p:cNvSpPr/>
          <p:nvPr/>
        </p:nvSpPr>
        <p:spPr>
          <a:xfrm>
            <a:off x="3540685" y="6297777"/>
            <a:ext cx="5173147" cy="369332"/>
          </a:xfrm>
          <a:prstGeom prst="rect">
            <a:avLst/>
          </a:prstGeom>
        </p:spPr>
        <p:txBody>
          <a:bodyPr wrap="none">
            <a:spAutoFit/>
          </a:bodyPr>
          <a:lstStyle/>
          <a:p>
            <a:r>
              <a:rPr lang="en-US" dirty="0">
                <a:hlinkClick r:id="rId3"/>
              </a:rPr>
              <a:t>https://github.com/aspnet/Home/wiki/Roadmap</a:t>
            </a:r>
            <a:r>
              <a:rPr lang="en-US" dirty="0"/>
              <a:t> </a:t>
            </a:r>
          </a:p>
        </p:txBody>
      </p:sp>
      <p:pic>
        <p:nvPicPr>
          <p:cNvPr id="2" name="Picture 1"/>
          <p:cNvPicPr>
            <a:picLocks noChangeAspect="1"/>
          </p:cNvPicPr>
          <p:nvPr/>
        </p:nvPicPr>
        <p:blipFill>
          <a:blip r:embed="rId4"/>
          <a:stretch>
            <a:fillRect/>
          </a:stretch>
        </p:blipFill>
        <p:spPr>
          <a:xfrm>
            <a:off x="1354608" y="1189494"/>
            <a:ext cx="9545299" cy="4800600"/>
          </a:xfrm>
          <a:prstGeom prst="rect">
            <a:avLst/>
          </a:prstGeom>
        </p:spPr>
      </p:pic>
    </p:spTree>
    <p:extLst>
      <p:ext uri="{BB962C8B-B14F-4D97-AF65-F5344CB8AC3E}">
        <p14:creationId xmlns:p14="http://schemas.microsoft.com/office/powerpoint/2010/main" val="429375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5257" y="289957"/>
            <a:ext cx="8621486" cy="899537"/>
          </a:xfrm>
        </p:spPr>
        <p:txBody>
          <a:bodyPr>
            <a:normAutofit fontScale="90000"/>
          </a:bodyPr>
          <a:lstStyle/>
          <a:p>
            <a:r>
              <a:rPr lang="en-US" dirty="0"/>
              <a:t>.NET Standard Library + Tooling</a:t>
            </a:r>
          </a:p>
        </p:txBody>
      </p:sp>
      <p:sp>
        <p:nvSpPr>
          <p:cNvPr id="6" name="Rectangle 5"/>
          <p:cNvSpPr/>
          <p:nvPr/>
        </p:nvSpPr>
        <p:spPr>
          <a:xfrm>
            <a:off x="2009818" y="6297777"/>
            <a:ext cx="8172365" cy="369332"/>
          </a:xfrm>
          <a:prstGeom prst="rect">
            <a:avLst/>
          </a:prstGeom>
        </p:spPr>
        <p:txBody>
          <a:bodyPr wrap="none">
            <a:spAutoFit/>
          </a:bodyPr>
          <a:lstStyle/>
          <a:p>
            <a:r>
              <a:rPr lang="en-US" dirty="0">
                <a:solidFill>
                  <a:schemeClr val="tx1">
                    <a:lumMod val="20000"/>
                    <a:lumOff val="80000"/>
                  </a:schemeClr>
                </a:solidFill>
              </a:rPr>
              <a:t>Source:</a:t>
            </a:r>
            <a:r>
              <a:rPr lang="en-US" dirty="0"/>
              <a:t> </a:t>
            </a:r>
            <a:r>
              <a:rPr lang="en-US" dirty="0">
                <a:hlinkClick r:id="rId2"/>
              </a:rPr>
              <a:t>http://www.hanselman.com/blog/AnUpdateOnASPNETCore10RC2.aspx</a:t>
            </a: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109" y="1189494"/>
            <a:ext cx="9316134" cy="5119677"/>
          </a:xfrm>
          <a:prstGeom prst="rect">
            <a:avLst/>
          </a:prstGeom>
        </p:spPr>
      </p:pic>
    </p:spTree>
    <p:extLst>
      <p:ext uri="{BB962C8B-B14F-4D97-AF65-F5344CB8AC3E}">
        <p14:creationId xmlns:p14="http://schemas.microsoft.com/office/powerpoint/2010/main" val="200826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43945838"/>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47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.NET Framework </a:t>
            </a:r>
            <a:br>
              <a:rPr lang="en-US" sz="8627" dirty="0"/>
            </a:br>
            <a:r>
              <a:rPr lang="en-US" sz="8627" dirty="0"/>
              <a:t>&amp; .NET Core</a:t>
            </a:r>
          </a:p>
        </p:txBody>
      </p:sp>
    </p:spTree>
    <p:extLst>
      <p:ext uri="{BB962C8B-B14F-4D97-AF65-F5344CB8AC3E}">
        <p14:creationId xmlns:p14="http://schemas.microsoft.com/office/powerpoint/2010/main" val="295085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8" y="1189492"/>
            <a:ext cx="10690466" cy="5108035"/>
          </a:xfrm>
          <a:prstGeom prst="rect">
            <a:avLst/>
          </a:prstGeom>
        </p:spPr>
      </p:pic>
      <p:sp>
        <p:nvSpPr>
          <p:cNvPr id="3" name="Title 2"/>
          <p:cNvSpPr>
            <a:spLocks noGrp="1"/>
          </p:cNvSpPr>
          <p:nvPr>
            <p:ph type="title"/>
          </p:nvPr>
        </p:nvSpPr>
        <p:spPr>
          <a:xfrm>
            <a:off x="1165718" y="289955"/>
            <a:ext cx="9860565" cy="899537"/>
          </a:xfrm>
        </p:spPr>
        <p:txBody>
          <a:bodyPr>
            <a:normAutofit fontScale="90000"/>
          </a:bodyPr>
          <a:lstStyle/>
          <a:p>
            <a:r>
              <a:rPr lang="en-US" dirty="0"/>
              <a:t>.NET in 2015: High-Level Overview</a:t>
            </a:r>
          </a:p>
        </p:txBody>
      </p:sp>
    </p:spTree>
    <p:extLst>
      <p:ext uri="{BB962C8B-B14F-4D97-AF65-F5344CB8AC3E}">
        <p14:creationId xmlns:p14="http://schemas.microsoft.com/office/powerpoint/2010/main" val="45009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164"/>
          <a:stretch/>
        </p:blipFill>
        <p:spPr>
          <a:xfrm>
            <a:off x="627867" y="1189491"/>
            <a:ext cx="10725243" cy="5108035"/>
          </a:xfrm>
          <a:prstGeom prst="rect">
            <a:avLst/>
          </a:prstGeom>
        </p:spPr>
      </p:pic>
      <p:sp>
        <p:nvSpPr>
          <p:cNvPr id="3" name="Title 2"/>
          <p:cNvSpPr>
            <a:spLocks noGrp="1"/>
          </p:cNvSpPr>
          <p:nvPr>
            <p:ph type="title"/>
          </p:nvPr>
        </p:nvSpPr>
        <p:spPr>
          <a:xfrm>
            <a:off x="627867" y="289955"/>
            <a:ext cx="10725243" cy="899537"/>
          </a:xfrm>
        </p:spPr>
        <p:txBody>
          <a:bodyPr>
            <a:normAutofit/>
          </a:bodyPr>
          <a:lstStyle/>
          <a:p>
            <a:r>
              <a:rPr lang="en-US" dirty="0"/>
              <a:t>ASP.NET Core High-Level Overview</a:t>
            </a:r>
          </a:p>
        </p:txBody>
      </p:sp>
    </p:spTree>
    <p:extLst>
      <p:ext uri="{BB962C8B-B14F-4D97-AF65-F5344CB8AC3E}">
        <p14:creationId xmlns:p14="http://schemas.microsoft.com/office/powerpoint/2010/main" val="403540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01282511"/>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601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2652" y="289955"/>
            <a:ext cx="5826698" cy="899537"/>
          </a:xfrm>
        </p:spPr>
        <p:txBody>
          <a:bodyPr>
            <a:normAutofit fontScale="90000"/>
          </a:bodyPr>
          <a:lstStyle/>
          <a:p>
            <a:r>
              <a:rPr lang="en-US" dirty="0"/>
              <a:t>Compilation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292" y="1382390"/>
            <a:ext cx="8277619" cy="47046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189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180" y="289957"/>
            <a:ext cx="9591641" cy="899537"/>
          </a:xfrm>
        </p:spPr>
        <p:txBody>
          <a:bodyPr>
            <a:normAutofit fontScale="90000"/>
          </a:bodyPr>
          <a:lstStyle/>
          <a:p>
            <a:r>
              <a:rPr lang="en-US" dirty="0"/>
              <a:t>What About .NET Framework 4.6?</a:t>
            </a:r>
          </a:p>
        </p:txBody>
      </p:sp>
      <p:grpSp>
        <p:nvGrpSpPr>
          <p:cNvPr id="7" name="Group 6"/>
          <p:cNvGrpSpPr/>
          <p:nvPr/>
        </p:nvGrpSpPr>
        <p:grpSpPr>
          <a:xfrm>
            <a:off x="604336" y="1189494"/>
            <a:ext cx="10983329" cy="5380021"/>
            <a:chOff x="604336" y="1189494"/>
            <a:chExt cx="10983329" cy="5380021"/>
          </a:xfrm>
        </p:grpSpPr>
        <p:grpSp>
          <p:nvGrpSpPr>
            <p:cNvPr id="5" name="Group 4"/>
            <p:cNvGrpSpPr/>
            <p:nvPr/>
          </p:nvGrpSpPr>
          <p:grpSpPr>
            <a:xfrm>
              <a:off x="604336" y="1189494"/>
              <a:ext cx="10983329" cy="5380021"/>
              <a:chOff x="616453" y="1212849"/>
              <a:chExt cx="11203568" cy="5487902"/>
            </a:xfrm>
          </p:grpSpPr>
          <p:pic>
            <p:nvPicPr>
              <p:cNvPr id="10" name="Picture 9"/>
              <p:cNvPicPr>
                <a:picLocks noChangeAspect="1"/>
              </p:cNvPicPr>
              <p:nvPr/>
            </p:nvPicPr>
            <p:blipFill rotWithShape="1">
              <a:blip r:embed="rId2"/>
              <a:srcRect t="12876"/>
              <a:stretch/>
            </p:blipFill>
            <p:spPr>
              <a:xfrm>
                <a:off x="616453" y="1212849"/>
                <a:ext cx="11203568" cy="548790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flipH="1">
                <a:off x="11009376" y="3889582"/>
                <a:ext cx="676369" cy="704948"/>
              </a:xfrm>
              <a:prstGeom prst="rect">
                <a:avLst/>
              </a:prstGeom>
            </p:spPr>
          </p:pic>
        </p:grpSp>
        <p:sp>
          <p:nvSpPr>
            <p:cNvPr id="2" name="TextBox 1"/>
            <p:cNvSpPr txBox="1"/>
            <p:nvPr/>
          </p:nvSpPr>
          <p:spPr>
            <a:xfrm>
              <a:off x="8460180" y="4405289"/>
              <a:ext cx="775405" cy="307777"/>
            </a:xfrm>
            <a:prstGeom prst="rect">
              <a:avLst/>
            </a:prstGeom>
            <a:solidFill>
              <a:srgbClr val="421E57"/>
            </a:solidFill>
          </p:spPr>
          <p:txBody>
            <a:bodyPr wrap="none" rtlCol="0">
              <a:spAutoFit/>
            </a:bodyPr>
            <a:lstStyle/>
            <a:p>
              <a:r>
                <a:rPr lang="en-US" sz="1400" dirty="0">
                  <a:solidFill>
                    <a:schemeClr val="bg1"/>
                  </a:solidFill>
                </a:rPr>
                <a:t>Core  is</a:t>
              </a:r>
            </a:p>
          </p:txBody>
        </p:sp>
      </p:grpSp>
    </p:spTree>
    <p:extLst>
      <p:ext uri="{BB962C8B-B14F-4D97-AF65-F5344CB8AC3E}">
        <p14:creationId xmlns:p14="http://schemas.microsoft.com/office/powerpoint/2010/main" val="2201670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ASP .NET Core</a:t>
            </a:r>
          </a:p>
        </p:txBody>
      </p:sp>
    </p:spTree>
    <p:extLst>
      <p:ext uri="{BB962C8B-B14F-4D97-AF65-F5344CB8AC3E}">
        <p14:creationId xmlns:p14="http://schemas.microsoft.com/office/powerpoint/2010/main" val="43761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1840" y="289955"/>
            <a:ext cx="7688320" cy="899537"/>
          </a:xfrm>
        </p:spPr>
        <p:txBody>
          <a:bodyPr>
            <a:normAutofit fontScale="90000"/>
          </a:bodyPr>
          <a:lstStyle/>
          <a:p>
            <a:r>
              <a:rPr lang="en-US" dirty="0"/>
              <a:t>ASP.NET Core 1.0  Features</a:t>
            </a:r>
          </a:p>
        </p:txBody>
      </p:sp>
      <p:grpSp>
        <p:nvGrpSpPr>
          <p:cNvPr id="8" name="Group 7"/>
          <p:cNvGrpSpPr/>
          <p:nvPr/>
        </p:nvGrpSpPr>
        <p:grpSpPr>
          <a:xfrm>
            <a:off x="1368388" y="1233981"/>
            <a:ext cx="9455224" cy="5315968"/>
            <a:chOff x="1368388" y="1233981"/>
            <a:chExt cx="9455224" cy="5315968"/>
          </a:xfrm>
        </p:grpSpPr>
        <p:pic>
          <p:nvPicPr>
            <p:cNvPr id="5" name="Picture 4"/>
            <p:cNvPicPr>
              <a:picLocks noChangeAspect="1"/>
            </p:cNvPicPr>
            <p:nvPr/>
          </p:nvPicPr>
          <p:blipFill>
            <a:blip r:embed="rId2"/>
            <a:stretch>
              <a:fillRect/>
            </a:stretch>
          </p:blipFill>
          <p:spPr>
            <a:xfrm>
              <a:off x="1368388" y="1233981"/>
              <a:ext cx="9455224" cy="5315968"/>
            </a:xfrm>
            <a:prstGeom prst="rect">
              <a:avLst/>
            </a:prstGeom>
          </p:spPr>
        </p:pic>
        <p:pic>
          <p:nvPicPr>
            <p:cNvPr id="2" name="Picture 1"/>
            <p:cNvPicPr>
              <a:picLocks noChangeAspect="1"/>
            </p:cNvPicPr>
            <p:nvPr/>
          </p:nvPicPr>
          <p:blipFill>
            <a:blip r:embed="rId3"/>
            <a:stretch>
              <a:fillRect/>
            </a:stretch>
          </p:blipFill>
          <p:spPr>
            <a:xfrm>
              <a:off x="1538287" y="1447800"/>
              <a:ext cx="1114425" cy="533400"/>
            </a:xfrm>
            <a:prstGeom prst="rect">
              <a:avLst/>
            </a:prstGeom>
          </p:spPr>
        </p:pic>
        <p:pic>
          <p:nvPicPr>
            <p:cNvPr id="4" name="Picture 3"/>
            <p:cNvPicPr>
              <a:picLocks noChangeAspect="1"/>
            </p:cNvPicPr>
            <p:nvPr/>
          </p:nvPicPr>
          <p:blipFill>
            <a:blip r:embed="rId3"/>
            <a:stretch>
              <a:fillRect/>
            </a:stretch>
          </p:blipFill>
          <p:spPr>
            <a:xfrm>
              <a:off x="2652712" y="1447800"/>
              <a:ext cx="1114425" cy="533400"/>
            </a:xfrm>
            <a:prstGeom prst="rect">
              <a:avLst/>
            </a:prstGeom>
          </p:spPr>
        </p:pic>
        <p:pic>
          <p:nvPicPr>
            <p:cNvPr id="6" name="Picture 5"/>
            <p:cNvPicPr>
              <a:picLocks noChangeAspect="1"/>
            </p:cNvPicPr>
            <p:nvPr/>
          </p:nvPicPr>
          <p:blipFill>
            <a:blip r:embed="rId3"/>
            <a:stretch>
              <a:fillRect/>
            </a:stretch>
          </p:blipFill>
          <p:spPr>
            <a:xfrm>
              <a:off x="3579358" y="1447800"/>
              <a:ext cx="1114425" cy="533400"/>
            </a:xfrm>
            <a:prstGeom prst="rect">
              <a:avLst/>
            </a:prstGeom>
          </p:spPr>
        </p:pic>
      </p:grpSp>
    </p:spTree>
    <p:extLst>
      <p:ext uri="{BB962C8B-B14F-4D97-AF65-F5344CB8AC3E}">
        <p14:creationId xmlns:p14="http://schemas.microsoft.com/office/powerpoint/2010/main" val="181882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6136" y="289955"/>
            <a:ext cx="6599749" cy="899537"/>
          </a:xfrm>
        </p:spPr>
        <p:txBody>
          <a:bodyPr>
            <a:normAutofit fontScale="90000"/>
          </a:bodyPr>
          <a:lstStyle/>
          <a:p>
            <a:r>
              <a:rPr lang="en-US"/>
              <a:t>ASP.NET Core </a:t>
            </a:r>
            <a:r>
              <a:rPr lang="en-US" dirty="0"/>
              <a:t>Summary</a:t>
            </a:r>
          </a:p>
        </p:txBody>
      </p:sp>
      <p:pic>
        <p:nvPicPr>
          <p:cNvPr id="4" name="Picture 3"/>
          <p:cNvPicPr>
            <a:picLocks noChangeAspect="1"/>
          </p:cNvPicPr>
          <p:nvPr/>
        </p:nvPicPr>
        <p:blipFill rotWithShape="1">
          <a:blip r:embed="rId2"/>
          <a:srcRect t="17188"/>
          <a:stretch/>
        </p:blipFill>
        <p:spPr>
          <a:xfrm>
            <a:off x="647558" y="1367246"/>
            <a:ext cx="10896884" cy="5073474"/>
          </a:xfrm>
          <a:prstGeom prst="rect">
            <a:avLst/>
          </a:prstGeom>
        </p:spPr>
      </p:pic>
      <p:pic>
        <p:nvPicPr>
          <p:cNvPr id="2" name="Picture 1"/>
          <p:cNvPicPr>
            <a:picLocks noChangeAspect="1"/>
          </p:cNvPicPr>
          <p:nvPr/>
        </p:nvPicPr>
        <p:blipFill>
          <a:blip r:embed="rId3"/>
          <a:stretch>
            <a:fillRect/>
          </a:stretch>
        </p:blipFill>
        <p:spPr>
          <a:xfrm>
            <a:off x="11053761" y="2603047"/>
            <a:ext cx="142875" cy="247650"/>
          </a:xfrm>
          <a:prstGeom prst="rect">
            <a:avLst/>
          </a:prstGeom>
        </p:spPr>
      </p:pic>
      <p:pic>
        <p:nvPicPr>
          <p:cNvPr id="5" name="Picture 4"/>
          <p:cNvPicPr>
            <a:picLocks noChangeAspect="1"/>
          </p:cNvPicPr>
          <p:nvPr/>
        </p:nvPicPr>
        <p:blipFill>
          <a:blip r:embed="rId4"/>
          <a:stretch>
            <a:fillRect/>
          </a:stretch>
        </p:blipFill>
        <p:spPr>
          <a:xfrm>
            <a:off x="1069588" y="1739923"/>
            <a:ext cx="9984173" cy="685370"/>
          </a:xfrm>
          <a:prstGeom prst="rect">
            <a:avLst/>
          </a:prstGeom>
        </p:spPr>
      </p:pic>
    </p:spTree>
    <p:extLst>
      <p:ext uri="{BB962C8B-B14F-4D97-AF65-F5344CB8AC3E}">
        <p14:creationId xmlns:p14="http://schemas.microsoft.com/office/powerpoint/2010/main" val="3707296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9234" y="289957"/>
            <a:ext cx="6633533" cy="899537"/>
          </a:xfrm>
        </p:spPr>
        <p:txBody>
          <a:bodyPr/>
          <a:lstStyle/>
          <a:p>
            <a:r>
              <a:rPr lang="en-US" dirty="0"/>
              <a:t>Relevant XKCD Comic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26" y="1456887"/>
            <a:ext cx="5141349" cy="4481563"/>
          </a:xfrm>
          <a:prstGeom prst="rect">
            <a:avLst/>
          </a:prstGeom>
        </p:spPr>
      </p:pic>
      <p:sp>
        <p:nvSpPr>
          <p:cNvPr id="5" name="TextBox 4"/>
          <p:cNvSpPr txBox="1"/>
          <p:nvPr/>
        </p:nvSpPr>
        <p:spPr>
          <a:xfrm>
            <a:off x="3869952" y="5987229"/>
            <a:ext cx="4452097"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https://xkcd.com/303/</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98076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7" name="Rounded Rectangle 6"/>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Tree>
    <p:extLst>
      <p:ext uri="{BB962C8B-B14F-4D97-AF65-F5344CB8AC3E}">
        <p14:creationId xmlns:p14="http://schemas.microsoft.com/office/powerpoint/2010/main" val="342379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27" name="Rounded Rectangle 26"/>
          <p:cNvSpPr/>
          <p:nvPr/>
        </p:nvSpPr>
        <p:spPr bwMode="auto">
          <a:xfrm>
            <a:off x="1059507" y="3108782"/>
            <a:ext cx="5629475"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or full .NET Framework</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is cross-platform</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Deploy Core runtime with app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for unused features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5" name="Title 2"/>
          <p:cNvSpPr txBox="1">
            <a:spLocks/>
          </p:cNvSpPr>
          <p:nvPr/>
        </p:nvSpPr>
        <p:spPr>
          <a:xfrm>
            <a:off x="2571750" y="289955"/>
            <a:ext cx="6684113" cy="89953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ASP.NET Core Features in Detail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657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694667" y="2983911"/>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Unified: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MVC</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Pages</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4628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30089" y="1337889"/>
            <a:ext cx="5612096" cy="900227"/>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HTML Helpers in your views! </a:t>
            </a:r>
          </a:p>
        </p:txBody>
      </p:sp>
      <p:pic>
        <p:nvPicPr>
          <p:cNvPr id="2" name="Picture 1"/>
          <p:cNvPicPr>
            <a:picLocks noChangeAspect="1"/>
          </p:cNvPicPr>
          <p:nvPr/>
        </p:nvPicPr>
        <p:blipFill>
          <a:blip r:embed="rId2"/>
          <a:stretch>
            <a:fillRect/>
          </a:stretch>
        </p:blipFill>
        <p:spPr>
          <a:xfrm>
            <a:off x="251664" y="2971529"/>
            <a:ext cx="6723186" cy="178351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284398" y="4554677"/>
            <a:ext cx="5471926" cy="1867552"/>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6377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340" y="2801510"/>
            <a:ext cx="6185325" cy="1523906"/>
          </a:xfrm>
        </p:spPr>
        <p:txBody>
          <a:bodyPr/>
          <a:lstStyle/>
          <a:p>
            <a:pPr algn="ctr"/>
            <a:r>
              <a:rPr lang="en-US" sz="8627" dirty="0"/>
              <a:t>Introduction</a:t>
            </a:r>
          </a:p>
        </p:txBody>
      </p:sp>
    </p:spTree>
    <p:extLst>
      <p:ext uri="{BB962C8B-B14F-4D97-AF65-F5344CB8AC3E}">
        <p14:creationId xmlns:p14="http://schemas.microsoft.com/office/powerpoint/2010/main" val="3089235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6329780" y="2685597"/>
            <a:ext cx="5612096" cy="321581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code</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Save changes</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Refresh browser</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See changes!</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Compiled language with benefits of interpreted language!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9595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289894" y="2978623"/>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Bower </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client-side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pkg</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mgr</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e.g. JS, CSS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Grunt &amp; Gulp  task runners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compile LESS/</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CoffeeScript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Typescipt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run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JSLint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minify JS files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3420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639809" y="2557652"/>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Manage dependencies with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NuGet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packages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project.json</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 (?)</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Enjoy IntelliSense!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pic>
        <p:nvPicPr>
          <p:cNvPr id="2" name="Picture 1"/>
          <p:cNvPicPr>
            <a:picLocks noChangeAspect="1"/>
          </p:cNvPicPr>
          <p:nvPr/>
        </p:nvPicPr>
        <p:blipFill>
          <a:blip r:embed="rId2"/>
          <a:stretch>
            <a:fillRect/>
          </a:stretch>
        </p:blipFill>
        <p:spPr>
          <a:xfrm>
            <a:off x="2219352" y="4628489"/>
            <a:ext cx="9537842" cy="1773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69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288036" y="2100898"/>
            <a:ext cx="47702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Configuration in code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Startup.cs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to 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Web.config</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JSON, XML,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env</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vars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pic>
        <p:nvPicPr>
          <p:cNvPr id="6" name="Picture 5"/>
          <p:cNvPicPr>
            <a:picLocks noChangeAspect="1"/>
          </p:cNvPicPr>
          <p:nvPr/>
        </p:nvPicPr>
        <p:blipFill>
          <a:blip r:embed="rId2"/>
          <a:stretch>
            <a:fillRect/>
          </a:stretch>
        </p:blipFill>
        <p:spPr>
          <a:xfrm>
            <a:off x="1715150" y="4023498"/>
            <a:ext cx="9890368" cy="18779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448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4646577" y="4306972"/>
            <a:ext cx="4945441" cy="2198218"/>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minimalistic DI container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replace with others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Autofac</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Ninject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FromServices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attribute</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104638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948043" y="2202860"/>
            <a:ext cx="3819271" cy="284744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New HTTP pipeline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modular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add components as needed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longer dependent on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System.Web</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grpSp>
        <p:nvGrpSpPr>
          <p:cNvPr id="6" name="Group 5"/>
          <p:cNvGrpSpPr/>
          <p:nvPr/>
        </p:nvGrpSpPr>
        <p:grpSpPr>
          <a:xfrm>
            <a:off x="5089485" y="2040308"/>
            <a:ext cx="6928020" cy="3347646"/>
            <a:chOff x="5089485" y="2040308"/>
            <a:chExt cx="6928020" cy="3347646"/>
          </a:xfrm>
        </p:grpSpPr>
        <p:pic>
          <p:nvPicPr>
            <p:cNvPr id="3" name="Picture 2"/>
            <p:cNvPicPr>
              <a:picLocks noChangeAspect="1"/>
            </p:cNvPicPr>
            <p:nvPr/>
          </p:nvPicPr>
          <p:blipFill>
            <a:blip r:embed="rId2"/>
            <a:stretch>
              <a:fillRect/>
            </a:stretch>
          </p:blipFill>
          <p:spPr>
            <a:xfrm>
              <a:off x="5089486" y="2040308"/>
              <a:ext cx="6928019" cy="88883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089485" y="2983909"/>
              <a:ext cx="6928019" cy="240404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2783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444347"/>
            <a:ext cx="3333997" cy="142288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GitHub!</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152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585544"/>
            <a:ext cx="4265489" cy="1975072"/>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defTabSz="914102" fontAlgn="base">
              <a:lnSpc>
                <a:spcPct val="90000"/>
              </a:lnSpc>
              <a:spcBef>
                <a:spcPct val="0"/>
              </a:spcBef>
              <a:spcAft>
                <a:spcPct val="0"/>
              </a:spcAft>
              <a:defRPr/>
            </a:pPr>
            <a:r>
              <a:rPr lang="en-US" sz="2353" kern="0" dirty="0">
                <a:solidFill>
                  <a:schemeClr val="tx1"/>
                </a:solidFill>
                <a:ea typeface="Segoe UI" pitchFamily="34" charset="0"/>
                <a:cs typeface="Segoe UI" pitchFamily="34" charset="0"/>
              </a:rPr>
              <a:t>Post-RC2</a:t>
            </a: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Tooling Changes </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894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2062133" y="3966849"/>
            <a:ext cx="4867305" cy="230446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ASP.NET Core Preview Templates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Empty</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Starter Web</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1403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793715" y="3807907"/>
            <a:ext cx="5185648" cy="255678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Open ID Connect</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OAuth2</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Template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logic based on OWIN and Open ID Connect (not WIF)</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522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Sources</a:t>
            </a:r>
          </a:p>
        </p:txBody>
      </p:sp>
      <p:pic>
        <p:nvPicPr>
          <p:cNvPr id="4" name="Picture 3"/>
          <p:cNvPicPr>
            <a:picLocks noChangeAspect="1"/>
          </p:cNvPicPr>
          <p:nvPr/>
        </p:nvPicPr>
        <p:blipFill rotWithShape="1">
          <a:blip r:embed="rId2"/>
          <a:srcRect t="17353" b="7239"/>
          <a:stretch/>
        </p:blipFill>
        <p:spPr>
          <a:xfrm>
            <a:off x="465689" y="1159921"/>
            <a:ext cx="3996561" cy="2330679"/>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a:srcRect t="17353" b="7239"/>
          <a:stretch/>
        </p:blipFill>
        <p:spPr>
          <a:xfrm>
            <a:off x="463854" y="3948250"/>
            <a:ext cx="3988792" cy="2417508"/>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658700" y="820819"/>
            <a:ext cx="7180736" cy="215702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6960596" y="3436760"/>
            <a:ext cx="4878840" cy="2886699"/>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63854" y="3452397"/>
            <a:ext cx="1809584" cy="534083"/>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6"/>
              </a:rPr>
              <a:t>asp.net/</a:t>
            </a:r>
            <a:r>
              <a:rPr lang="en-US" sz="1765" dirty="0" err="1">
                <a:gradFill>
                  <a:gsLst>
                    <a:gs pos="2917">
                      <a:schemeClr val="tx1"/>
                    </a:gs>
                    <a:gs pos="30000">
                      <a:schemeClr val="tx1"/>
                    </a:gs>
                  </a:gsLst>
                  <a:lin ang="5400000" scaled="0"/>
                </a:gradFill>
                <a:hlinkClick r:id="rId6"/>
              </a:rPr>
              <a:t>vNext</a:t>
            </a:r>
            <a:endParaRPr lang="en-US" sz="1765" dirty="0">
              <a:gradFill>
                <a:gsLst>
                  <a:gs pos="2917">
                    <a:schemeClr val="tx1"/>
                  </a:gs>
                  <a:gs pos="30000">
                    <a:schemeClr val="tx1"/>
                  </a:gs>
                </a:gsLst>
                <a:lin ang="5400000" scaled="0"/>
              </a:gradFill>
            </a:endParaRPr>
          </a:p>
        </p:txBody>
      </p:sp>
      <p:sp>
        <p:nvSpPr>
          <p:cNvPr id="18" name="TextBox 17"/>
          <p:cNvSpPr txBox="1"/>
          <p:nvPr/>
        </p:nvSpPr>
        <p:spPr>
          <a:xfrm>
            <a:off x="463854" y="6323459"/>
            <a:ext cx="2321344"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7"/>
              </a:rPr>
              <a:t>Scott Guthrie’s Blog</a:t>
            </a:r>
            <a:endParaRPr lang="en-US" sz="1765" dirty="0">
              <a:gradFill>
                <a:gsLst>
                  <a:gs pos="2917">
                    <a:schemeClr val="tx1"/>
                  </a:gs>
                  <a:gs pos="30000">
                    <a:schemeClr val="tx1"/>
                  </a:gs>
                </a:gsLst>
                <a:lin ang="5400000" scaled="0"/>
              </a:gradFill>
            </a:endParaRPr>
          </a:p>
        </p:txBody>
      </p:sp>
      <p:sp>
        <p:nvSpPr>
          <p:cNvPr id="19" name="TextBox 18"/>
          <p:cNvSpPr txBox="1"/>
          <p:nvPr/>
        </p:nvSpPr>
        <p:spPr>
          <a:xfrm>
            <a:off x="8430021" y="2902704"/>
            <a:ext cx="3409414"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8"/>
              </a:rPr>
              <a:t>MSDN Blogs, Feb 2015 Update</a:t>
            </a:r>
            <a:endParaRPr lang="en-US" sz="1765" dirty="0">
              <a:gradFill>
                <a:gsLst>
                  <a:gs pos="2917">
                    <a:schemeClr val="tx1"/>
                  </a:gs>
                  <a:gs pos="30000">
                    <a:schemeClr val="tx1"/>
                  </a:gs>
                </a:gsLst>
                <a:lin ang="5400000" scaled="0"/>
              </a:gradFill>
            </a:endParaRPr>
          </a:p>
        </p:txBody>
      </p:sp>
      <p:sp>
        <p:nvSpPr>
          <p:cNvPr id="20" name="TextBox 19"/>
          <p:cNvSpPr txBox="1"/>
          <p:nvPr/>
        </p:nvSpPr>
        <p:spPr>
          <a:xfrm>
            <a:off x="7619906" y="6320265"/>
            <a:ext cx="4219531"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9"/>
              </a:rPr>
              <a:t>dotnetConf 2015 on MSDN Ch9</a:t>
            </a:r>
            <a:endParaRPr lang="en-US" sz="1765" dirty="0">
              <a:gradFill>
                <a:gsLst>
                  <a:gs pos="2917">
                    <a:schemeClr val="tx1"/>
                  </a:gs>
                  <a:gs pos="30000">
                    <a:schemeClr val="tx1"/>
                  </a:gs>
                </a:gsLst>
                <a:lin ang="5400000" scaled="0"/>
              </a:gradFill>
            </a:endParaRPr>
          </a:p>
        </p:txBody>
      </p:sp>
      <p:pic>
        <p:nvPicPr>
          <p:cNvPr id="12" name="Picture 11"/>
          <p:cNvPicPr>
            <a:picLocks noChangeAspect="1"/>
          </p:cNvPicPr>
          <p:nvPr/>
        </p:nvPicPr>
        <p:blipFill>
          <a:blip r:embed="rId10"/>
          <a:stretch>
            <a:fillRect/>
          </a:stretch>
        </p:blipFill>
        <p:spPr>
          <a:xfrm>
            <a:off x="4649095" y="3084407"/>
            <a:ext cx="1979605" cy="81238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565229" y="3924572"/>
            <a:ext cx="2263576"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11"/>
              </a:rPr>
              <a:t>BuildWindows.com</a:t>
            </a:r>
            <a:endParaRPr lang="en-US" sz="1765" dirty="0">
              <a:gradFill>
                <a:gsLst>
                  <a:gs pos="2917">
                    <a:schemeClr val="tx1"/>
                  </a:gs>
                  <a:gs pos="30000">
                    <a:schemeClr val="tx1"/>
                  </a:gs>
                </a:gsLst>
                <a:lin ang="5400000" scaled="0"/>
              </a:gradFill>
            </a:endParaRPr>
          </a:p>
        </p:txBody>
      </p:sp>
      <p:pic>
        <p:nvPicPr>
          <p:cNvPr id="2" name="Picture 1"/>
          <p:cNvPicPr>
            <a:picLocks noChangeAspect="1"/>
          </p:cNvPicPr>
          <p:nvPr/>
        </p:nvPicPr>
        <p:blipFill>
          <a:blip r:embed="rId12"/>
          <a:stretch>
            <a:fillRect/>
          </a:stretch>
        </p:blipFill>
        <p:spPr>
          <a:xfrm>
            <a:off x="3652521" y="4598712"/>
            <a:ext cx="3585699" cy="1503379"/>
          </a:xfrm>
          <a:prstGeom prst="rect">
            <a:avLst/>
          </a:prstGeom>
        </p:spPr>
      </p:pic>
      <p:sp>
        <p:nvSpPr>
          <p:cNvPr id="14" name="TextBox 13"/>
          <p:cNvSpPr txBox="1"/>
          <p:nvPr/>
        </p:nvSpPr>
        <p:spPr>
          <a:xfrm>
            <a:off x="4649095" y="6120031"/>
            <a:ext cx="1592550" cy="534056"/>
          </a:xfrm>
          <a:prstGeom prst="rect">
            <a:avLst/>
          </a:prstGeom>
          <a:noFill/>
        </p:spPr>
        <p:txBody>
          <a:bodyPr wrap="none" lIns="179285" tIns="143428" rIns="179285" bIns="143428" rtlCol="0">
            <a:spAutoFit/>
          </a:bodyPr>
          <a:lstStyle/>
          <a:p>
            <a:pPr>
              <a:lnSpc>
                <a:spcPct val="90000"/>
              </a:lnSpc>
              <a:spcAft>
                <a:spcPts val="588"/>
              </a:spcAft>
            </a:pPr>
            <a:r>
              <a:rPr lang="en-US" sz="1765" dirty="0">
                <a:hlinkClick r:id="rId13"/>
              </a:rPr>
              <a:t>docs.asp.net</a:t>
            </a:r>
            <a:endParaRPr lang="en-US" sz="1765"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7716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616431" y="4047727"/>
            <a:ext cx="47453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More granular control (than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HttpClientHandler</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over individual aspects of HTTP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redirects,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cookies,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2389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8"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508870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0440" y="289957"/>
            <a:ext cx="8471121" cy="899537"/>
          </a:xfrm>
        </p:spPr>
        <p:txBody>
          <a:bodyPr>
            <a:normAutofit/>
          </a:bodyPr>
          <a:lstStyle/>
          <a:p>
            <a:r>
              <a:rPr lang="en-US" dirty="0"/>
              <a:t>How about Entity Framework?</a:t>
            </a:r>
          </a:p>
        </p:txBody>
      </p:sp>
      <p:grpSp>
        <p:nvGrpSpPr>
          <p:cNvPr id="10" name="Group 9"/>
          <p:cNvGrpSpPr/>
          <p:nvPr/>
        </p:nvGrpSpPr>
        <p:grpSpPr>
          <a:xfrm>
            <a:off x="1508827" y="1189494"/>
            <a:ext cx="9174347" cy="5158051"/>
            <a:chOff x="1508827" y="1189494"/>
            <a:chExt cx="9174347" cy="5158051"/>
          </a:xfrm>
        </p:grpSpPr>
        <p:pic>
          <p:nvPicPr>
            <p:cNvPr id="4" name="Picture 3"/>
            <p:cNvPicPr>
              <a:picLocks noChangeAspect="1"/>
            </p:cNvPicPr>
            <p:nvPr/>
          </p:nvPicPr>
          <p:blipFill>
            <a:blip r:embed="rId2"/>
            <a:stretch>
              <a:fillRect/>
            </a:stretch>
          </p:blipFill>
          <p:spPr>
            <a:xfrm>
              <a:off x="1508827" y="1189494"/>
              <a:ext cx="9174347" cy="5158051"/>
            </a:xfrm>
            <a:prstGeom prst="rect">
              <a:avLst/>
            </a:prstGeom>
          </p:spPr>
        </p:pic>
        <p:sp>
          <p:nvSpPr>
            <p:cNvPr id="2" name="Can 1"/>
            <p:cNvSpPr/>
            <p:nvPr/>
          </p:nvSpPr>
          <p:spPr bwMode="auto">
            <a:xfrm>
              <a:off x="8841531" y="5061143"/>
              <a:ext cx="896425" cy="1192245"/>
            </a:xfrm>
            <a:prstGeom prst="can">
              <a:avLst/>
            </a:prstGeom>
            <a:solidFill>
              <a:srgbClr val="B6DF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DB</a:t>
              </a:r>
            </a:p>
          </p:txBody>
        </p:sp>
        <p:sp>
          <p:nvSpPr>
            <p:cNvPr id="5" name="Cloud 4"/>
            <p:cNvSpPr/>
            <p:nvPr/>
          </p:nvSpPr>
          <p:spPr bwMode="auto">
            <a:xfrm>
              <a:off x="8471765" y="3713393"/>
              <a:ext cx="1635958" cy="896425"/>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ORM</a:t>
              </a:r>
            </a:p>
          </p:txBody>
        </p:sp>
        <p:sp>
          <p:nvSpPr>
            <p:cNvPr id="6" name="Flowchart: Multidocument 5"/>
            <p:cNvSpPr/>
            <p:nvPr/>
          </p:nvSpPr>
          <p:spPr bwMode="auto">
            <a:xfrm>
              <a:off x="8426680" y="2089032"/>
              <a:ext cx="1726130" cy="1173037"/>
            </a:xfrm>
            <a:prstGeom prst="flowChartMultidocument">
              <a:avLst/>
            </a:prstGeom>
            <a:solidFill>
              <a:schemeClr val="accent6">
                <a:lumMod val="10000"/>
                <a:lumOff val="90000"/>
              </a:schemeClr>
            </a:solidFill>
            <a:ln>
              <a:solidFill>
                <a:schemeClr val="accent6">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Entities in Code</a:t>
              </a:r>
            </a:p>
          </p:txBody>
        </p:sp>
        <p:sp>
          <p:nvSpPr>
            <p:cNvPr id="7" name="Down Arrow 6"/>
            <p:cNvSpPr/>
            <p:nvPr/>
          </p:nvSpPr>
          <p:spPr bwMode="auto">
            <a:xfrm>
              <a:off x="9270096"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flipV="1">
              <a:off x="8847593"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Down Arrow 13"/>
            <p:cNvSpPr/>
            <p:nvPr/>
          </p:nvSpPr>
          <p:spPr bwMode="auto">
            <a:xfrm flipV="1">
              <a:off x="9390832"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Down Arrow 14"/>
            <p:cNvSpPr/>
            <p:nvPr/>
          </p:nvSpPr>
          <p:spPr bwMode="auto">
            <a:xfrm>
              <a:off x="8968329"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328189" y="3229411"/>
              <a:ext cx="847967" cy="461665"/>
            </a:xfrm>
            <a:prstGeom prst="rect">
              <a:avLst/>
            </a:prstGeom>
            <a:solidFill>
              <a:schemeClr val="bg1"/>
            </a:solidFill>
          </p:spPr>
          <p:txBody>
            <a:bodyPr wrap="square" rtlCol="0">
              <a:spAutoFit/>
            </a:bodyPr>
            <a:lstStyle/>
            <a:p>
              <a:r>
                <a:rPr lang="en-US" sz="2400" b="1" dirty="0">
                  <a:solidFill>
                    <a:srgbClr val="421E57"/>
                  </a:solidFill>
                  <a:latin typeface="Segoe UI Semibold" panose="020B0702040204020203" pitchFamily="34" charset="0"/>
                  <a:cs typeface="Segoe UI Semibold" panose="020B0702040204020203" pitchFamily="34" charset="0"/>
                </a:rPr>
                <a:t>Core</a:t>
              </a:r>
            </a:p>
          </p:txBody>
        </p:sp>
        <p:sp>
          <p:nvSpPr>
            <p:cNvPr id="12" name="TextBox 11"/>
            <p:cNvSpPr txBox="1"/>
            <p:nvPr/>
          </p:nvSpPr>
          <p:spPr>
            <a:xfrm>
              <a:off x="5818103" y="4556981"/>
              <a:ext cx="239168" cy="307777"/>
            </a:xfrm>
            <a:prstGeom prst="rect">
              <a:avLst/>
            </a:prstGeom>
            <a:solidFill>
              <a:schemeClr val="bg1"/>
            </a:solidFill>
          </p:spPr>
          <p:txBody>
            <a:bodyPr wrap="none" rtlCol="0">
              <a:spAutoFit/>
            </a:bodyPr>
            <a:lstStyle/>
            <a:p>
              <a:r>
                <a:rPr lang="en-US" sz="1400" dirty="0">
                  <a:solidFill>
                    <a:srgbClr val="421E57"/>
                  </a:solidFill>
                </a:rPr>
                <a:t>)</a:t>
              </a:r>
            </a:p>
          </p:txBody>
        </p:sp>
        <p:sp>
          <p:nvSpPr>
            <p:cNvPr id="8" name="Rectangle 7"/>
            <p:cNvSpPr/>
            <p:nvPr/>
          </p:nvSpPr>
          <p:spPr>
            <a:xfrm>
              <a:off x="3869872" y="5061143"/>
              <a:ext cx="146957" cy="31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1308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87" y="2667048"/>
            <a:ext cx="9860627" cy="1523906"/>
          </a:xfrm>
        </p:spPr>
        <p:txBody>
          <a:bodyPr/>
          <a:lstStyle/>
          <a:p>
            <a:pPr algn="ctr"/>
            <a:r>
              <a:rPr lang="en-US" sz="8627" dirty="0"/>
              <a:t>Visual Studio 2015</a:t>
            </a:r>
          </a:p>
        </p:txBody>
      </p:sp>
    </p:spTree>
    <p:extLst>
      <p:ext uri="{BB962C8B-B14F-4D97-AF65-F5344CB8AC3E}">
        <p14:creationId xmlns:p14="http://schemas.microsoft.com/office/powerpoint/2010/main" val="1861743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0196" y="1367247"/>
            <a:ext cx="7629931" cy="4201991"/>
          </a:xfrm>
          <a:prstGeom prst="rect">
            <a:avLst/>
          </a:prstGeom>
        </p:spPr>
      </p:pic>
      <p:sp>
        <p:nvSpPr>
          <p:cNvPr id="3" name="Title 2"/>
          <p:cNvSpPr>
            <a:spLocks noGrp="1"/>
          </p:cNvSpPr>
          <p:nvPr>
            <p:ph type="title"/>
          </p:nvPr>
        </p:nvSpPr>
        <p:spPr>
          <a:xfrm>
            <a:off x="2230211" y="289957"/>
            <a:ext cx="7731579" cy="899537"/>
          </a:xfrm>
        </p:spPr>
        <p:txBody>
          <a:bodyPr>
            <a:normAutofit fontScale="90000"/>
          </a:bodyPr>
          <a:lstStyle/>
          <a:p>
            <a:r>
              <a:rPr lang="en-US" dirty="0"/>
              <a:t>File </a:t>
            </a:r>
            <a:r>
              <a:rPr lang="en-US" dirty="0">
                <a:sym typeface="Wingdings" panose="05000000000000000000" pitchFamily="2" charset="2"/>
              </a:rPr>
              <a:t> New Project  Web</a:t>
            </a:r>
            <a:endParaRPr lang="en-US" dirty="0"/>
          </a:p>
        </p:txBody>
      </p:sp>
      <p:sp>
        <p:nvSpPr>
          <p:cNvPr id="11" name="TextBox 10"/>
          <p:cNvSpPr txBox="1"/>
          <p:nvPr/>
        </p:nvSpPr>
        <p:spPr>
          <a:xfrm>
            <a:off x="269303" y="2759185"/>
            <a:ext cx="4296867" cy="1258192"/>
          </a:xfrm>
          <a:prstGeom prst="rect">
            <a:avLst/>
          </a:prstGeom>
          <a:noFill/>
        </p:spPr>
        <p:txBody>
          <a:bodyPr wrap="non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Web App (4.x)</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Core Web App (.NET Core)</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Core Web App (.NET framework)</a:t>
            </a:r>
          </a:p>
        </p:txBody>
      </p:sp>
    </p:spTree>
    <p:extLst>
      <p:ext uri="{BB962C8B-B14F-4D97-AF65-F5344CB8AC3E}">
        <p14:creationId xmlns:p14="http://schemas.microsoft.com/office/powerpoint/2010/main" val="2210532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811" y="1189495"/>
            <a:ext cx="7042922" cy="5492762"/>
          </a:xfrm>
          <a:prstGeom prst="rect">
            <a:avLst/>
          </a:prstGeom>
        </p:spPr>
      </p:pic>
      <p:sp>
        <p:nvSpPr>
          <p:cNvPr id="3" name="Title 2"/>
          <p:cNvSpPr>
            <a:spLocks noGrp="1"/>
          </p:cNvSpPr>
          <p:nvPr>
            <p:ph type="title"/>
          </p:nvPr>
        </p:nvSpPr>
        <p:spPr>
          <a:xfrm>
            <a:off x="500811" y="289957"/>
            <a:ext cx="5042334" cy="899537"/>
          </a:xfrm>
        </p:spPr>
        <p:txBody>
          <a:bodyPr>
            <a:normAutofit fontScale="90000"/>
          </a:bodyPr>
          <a:lstStyle/>
          <a:p>
            <a:r>
              <a:rPr lang="en-US" dirty="0"/>
              <a:t>Select a Template</a:t>
            </a:r>
          </a:p>
        </p:txBody>
      </p:sp>
      <p:sp>
        <p:nvSpPr>
          <p:cNvPr id="5" name="TextBox 4"/>
          <p:cNvSpPr txBox="1"/>
          <p:nvPr/>
        </p:nvSpPr>
        <p:spPr>
          <a:xfrm>
            <a:off x="7543733" y="1189494"/>
            <a:ext cx="372275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4">
                    <a:lumMod val="20000"/>
                    <a:lumOff val="80000"/>
                  </a:schemeClr>
                </a:solidFill>
              </a:rPr>
              <a:t>ASP. NET Core Templates</a:t>
            </a:r>
          </a:p>
          <a:p>
            <a:pPr marL="342900" indent="-342900">
              <a:lnSpc>
                <a:spcPct val="90000"/>
              </a:lnSpc>
              <a:spcAft>
                <a:spcPts val="600"/>
              </a:spcAft>
              <a:buFont typeface="Arial" panose="020B0604020202020204" pitchFamily="34" charset="0"/>
              <a:buChar char="•"/>
            </a:pPr>
            <a:r>
              <a:rPr lang="en-US" sz="2400" dirty="0">
                <a:solidFill>
                  <a:schemeClr val="accent4">
                    <a:lumMod val="20000"/>
                    <a:lumOff val="80000"/>
                  </a:schemeClr>
                </a:solidFill>
              </a:rPr>
              <a:t>Empty</a:t>
            </a:r>
          </a:p>
          <a:p>
            <a:pPr marL="342900" indent="-342900">
              <a:lnSpc>
                <a:spcPct val="90000"/>
              </a:lnSpc>
              <a:spcAft>
                <a:spcPts val="600"/>
              </a:spcAft>
              <a:buFont typeface="Arial" panose="020B0604020202020204" pitchFamily="34" charset="0"/>
              <a:buChar char="•"/>
            </a:pPr>
            <a:r>
              <a:rPr lang="en-US" sz="2400" dirty="0">
                <a:solidFill>
                  <a:schemeClr val="accent4">
                    <a:lumMod val="20000"/>
                    <a:lumOff val="80000"/>
                  </a:schemeClr>
                </a:solidFill>
              </a:rPr>
              <a:t>Web API</a:t>
            </a:r>
          </a:p>
          <a:p>
            <a:pPr marL="342900" indent="-342900">
              <a:lnSpc>
                <a:spcPct val="90000"/>
              </a:lnSpc>
              <a:spcAft>
                <a:spcPts val="600"/>
              </a:spcAft>
              <a:buFont typeface="Arial" panose="020B0604020202020204" pitchFamily="34" charset="0"/>
              <a:buChar char="•"/>
            </a:pPr>
            <a:r>
              <a:rPr lang="en-US" sz="2400" dirty="0">
                <a:solidFill>
                  <a:schemeClr val="accent4">
                    <a:lumMod val="20000"/>
                    <a:lumOff val="80000"/>
                  </a:schemeClr>
                </a:solidFill>
              </a:rPr>
              <a:t>Web Application </a:t>
            </a:r>
          </a:p>
        </p:txBody>
      </p:sp>
    </p:spTree>
    <p:extLst>
      <p:ext uri="{BB962C8B-B14F-4D97-AF65-F5344CB8AC3E}">
        <p14:creationId xmlns:p14="http://schemas.microsoft.com/office/powerpoint/2010/main" val="3435253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942" y="1367246"/>
            <a:ext cx="9149037" cy="5197287"/>
          </a:xfrm>
          <a:prstGeom prst="rect">
            <a:avLst/>
          </a:prstGeom>
        </p:spPr>
      </p:pic>
      <p:sp>
        <p:nvSpPr>
          <p:cNvPr id="3" name="Title 2"/>
          <p:cNvSpPr>
            <a:spLocks noGrp="1"/>
          </p:cNvSpPr>
          <p:nvPr>
            <p:ph type="title"/>
          </p:nvPr>
        </p:nvSpPr>
        <p:spPr>
          <a:xfrm>
            <a:off x="2684021" y="289957"/>
            <a:ext cx="6823959" cy="899537"/>
          </a:xfrm>
        </p:spPr>
        <p:txBody>
          <a:bodyPr>
            <a:normAutofit fontScale="90000"/>
          </a:bodyPr>
          <a:lstStyle/>
          <a:p>
            <a:r>
              <a:rPr lang="en-US" dirty="0" err="1"/>
              <a:t>Startup.cs</a:t>
            </a:r>
            <a:r>
              <a:rPr lang="en-US" dirty="0"/>
              <a:t> Configuration</a:t>
            </a:r>
          </a:p>
        </p:txBody>
      </p:sp>
    </p:spTree>
    <p:extLst>
      <p:ext uri="{BB962C8B-B14F-4D97-AF65-F5344CB8AC3E}">
        <p14:creationId xmlns:p14="http://schemas.microsoft.com/office/powerpoint/2010/main" val="3604700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302" y="1209106"/>
            <a:ext cx="7888452" cy="547207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345190" y="289957"/>
            <a:ext cx="3501621" cy="899537"/>
          </a:xfrm>
        </p:spPr>
        <p:txBody>
          <a:bodyPr/>
          <a:lstStyle/>
          <a:p>
            <a:r>
              <a:rPr lang="en-US" dirty="0" err="1"/>
              <a:t>project.json</a:t>
            </a:r>
            <a:endParaRPr lang="en-US" dirty="0"/>
          </a:p>
        </p:txBody>
      </p:sp>
      <p:pic>
        <p:nvPicPr>
          <p:cNvPr id="4" name="Picture 3"/>
          <p:cNvPicPr>
            <a:picLocks noChangeAspect="1"/>
          </p:cNvPicPr>
          <p:nvPr/>
        </p:nvPicPr>
        <p:blipFill>
          <a:blip r:embed="rId3"/>
          <a:stretch>
            <a:fillRect/>
          </a:stretch>
        </p:blipFill>
        <p:spPr>
          <a:xfrm>
            <a:off x="269302" y="1189494"/>
            <a:ext cx="10572426" cy="5491684"/>
          </a:xfrm>
          <a:prstGeom prst="rect">
            <a:avLst/>
          </a:prstGeom>
        </p:spPr>
      </p:pic>
    </p:spTree>
    <p:extLst>
      <p:ext uri="{BB962C8B-B14F-4D97-AF65-F5344CB8AC3E}">
        <p14:creationId xmlns:p14="http://schemas.microsoft.com/office/powerpoint/2010/main" val="154117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9463" y="289957"/>
            <a:ext cx="9233074" cy="899537"/>
          </a:xfrm>
        </p:spPr>
        <p:txBody>
          <a:bodyPr>
            <a:normAutofit fontScale="90000"/>
          </a:bodyPr>
          <a:lstStyle/>
          <a:p>
            <a:r>
              <a:rPr lang="en-US" dirty="0"/>
              <a:t>Right-click </a:t>
            </a:r>
            <a:r>
              <a:rPr lang="en-US" dirty="0">
                <a:sym typeface="Wingdings" panose="05000000000000000000" pitchFamily="2" charset="2"/>
              </a:rPr>
              <a:t> (</a:t>
            </a:r>
            <a:r>
              <a:rPr lang="en-US" dirty="0"/>
              <a:t>Project) Properties</a:t>
            </a:r>
          </a:p>
        </p:txBody>
      </p:sp>
      <p:pic>
        <p:nvPicPr>
          <p:cNvPr id="2" name="Picture 1"/>
          <p:cNvPicPr>
            <a:picLocks noChangeAspect="1"/>
          </p:cNvPicPr>
          <p:nvPr/>
        </p:nvPicPr>
        <p:blipFill>
          <a:blip r:embed="rId2"/>
          <a:stretch>
            <a:fillRect/>
          </a:stretch>
        </p:blipFill>
        <p:spPr>
          <a:xfrm>
            <a:off x="266700" y="1189494"/>
            <a:ext cx="8267700" cy="2019300"/>
          </a:xfrm>
          <a:prstGeom prst="rect">
            <a:avLst/>
          </a:prstGeom>
        </p:spPr>
      </p:pic>
      <p:pic>
        <p:nvPicPr>
          <p:cNvPr id="4" name="Picture 3"/>
          <p:cNvPicPr>
            <a:picLocks noChangeAspect="1"/>
          </p:cNvPicPr>
          <p:nvPr/>
        </p:nvPicPr>
        <p:blipFill>
          <a:blip r:embed="rId3"/>
          <a:stretch>
            <a:fillRect/>
          </a:stretch>
        </p:blipFill>
        <p:spPr>
          <a:xfrm>
            <a:off x="952500" y="1420464"/>
            <a:ext cx="8267700" cy="4591050"/>
          </a:xfrm>
          <a:prstGeom prst="rect">
            <a:avLst/>
          </a:prstGeom>
        </p:spPr>
      </p:pic>
      <p:pic>
        <p:nvPicPr>
          <p:cNvPr id="8" name="Picture 7"/>
          <p:cNvPicPr>
            <a:picLocks noChangeAspect="1"/>
          </p:cNvPicPr>
          <p:nvPr/>
        </p:nvPicPr>
        <p:blipFill>
          <a:blip r:embed="rId4"/>
          <a:stretch>
            <a:fillRect/>
          </a:stretch>
        </p:blipFill>
        <p:spPr>
          <a:xfrm>
            <a:off x="1676400" y="1724025"/>
            <a:ext cx="8267700" cy="5133975"/>
          </a:xfrm>
          <a:prstGeom prst="rect">
            <a:avLst/>
          </a:prstGeom>
        </p:spPr>
      </p:pic>
    </p:spTree>
    <p:extLst>
      <p:ext uri="{BB962C8B-B14F-4D97-AF65-F5344CB8AC3E}">
        <p14:creationId xmlns:p14="http://schemas.microsoft.com/office/powerpoint/2010/main" val="30667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487" y="289957"/>
            <a:ext cx="9995027" cy="899537"/>
          </a:xfrm>
        </p:spPr>
        <p:txBody>
          <a:bodyPr>
            <a:normAutofit/>
          </a:bodyPr>
          <a:lstStyle/>
          <a:p>
            <a:r>
              <a:rPr lang="en-US" dirty="0"/>
              <a:t>Choose Profile While Debugging</a:t>
            </a:r>
          </a:p>
        </p:txBody>
      </p:sp>
      <p:pic>
        <p:nvPicPr>
          <p:cNvPr id="2" name="Picture 1"/>
          <p:cNvPicPr>
            <a:picLocks noChangeAspect="1"/>
          </p:cNvPicPr>
          <p:nvPr/>
        </p:nvPicPr>
        <p:blipFill>
          <a:blip r:embed="rId2"/>
          <a:stretch>
            <a:fillRect/>
          </a:stretch>
        </p:blipFill>
        <p:spPr>
          <a:xfrm>
            <a:off x="926685" y="1990724"/>
            <a:ext cx="10338629" cy="3381375"/>
          </a:xfrm>
          <a:prstGeom prst="rect">
            <a:avLst/>
          </a:prstGeom>
        </p:spPr>
      </p:pic>
    </p:spTree>
    <p:extLst>
      <p:ext uri="{BB962C8B-B14F-4D97-AF65-F5344CB8AC3E}">
        <p14:creationId xmlns:p14="http://schemas.microsoft.com/office/powerpoint/2010/main" val="380116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Newer Blog Posts in 2016</a:t>
            </a:r>
          </a:p>
        </p:txBody>
      </p:sp>
      <p:pic>
        <p:nvPicPr>
          <p:cNvPr id="5" name="Picture 4"/>
          <p:cNvPicPr>
            <a:picLocks noChangeAspect="1"/>
          </p:cNvPicPr>
          <p:nvPr/>
        </p:nvPicPr>
        <p:blipFill>
          <a:blip r:embed="rId2"/>
          <a:stretch>
            <a:fillRect/>
          </a:stretch>
        </p:blipFill>
        <p:spPr>
          <a:xfrm>
            <a:off x="3361701" y="3545390"/>
            <a:ext cx="8181975" cy="2847975"/>
          </a:xfrm>
          <a:prstGeom prst="rect">
            <a:avLst/>
          </a:prstGeom>
        </p:spPr>
      </p:pic>
      <p:sp>
        <p:nvSpPr>
          <p:cNvPr id="16" name="TextBox 15"/>
          <p:cNvSpPr txBox="1"/>
          <p:nvPr/>
        </p:nvSpPr>
        <p:spPr>
          <a:xfrm>
            <a:off x="3361701" y="6393365"/>
            <a:ext cx="7989737"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RC2: </a:t>
            </a:r>
            <a:r>
              <a:rPr lang="en-US" sz="1765" dirty="0">
                <a:gradFill>
                  <a:gsLst>
                    <a:gs pos="2917">
                      <a:schemeClr val="tx1"/>
                    </a:gs>
                    <a:gs pos="30000">
                      <a:schemeClr val="tx1"/>
                    </a:gs>
                  </a:gsLst>
                  <a:lin ang="5400000" scaled="0"/>
                </a:gradFill>
                <a:hlinkClick r:id="rId3"/>
              </a:rPr>
              <a:t>http://www.hanselman.com/blog/AnUpdateOnASPNETCore10RC2.aspx</a:t>
            </a:r>
            <a:r>
              <a:rPr lang="en-US" sz="1765" dirty="0">
                <a:gradFill>
                  <a:gsLst>
                    <a:gs pos="2917">
                      <a:schemeClr val="tx1"/>
                    </a:gs>
                    <a:gs pos="30000">
                      <a:schemeClr val="tx1"/>
                    </a:gs>
                  </a:gsLst>
                  <a:lin ang="5400000" scaled="0"/>
                </a:gradFill>
              </a:rPr>
              <a:t> </a:t>
            </a:r>
          </a:p>
        </p:txBody>
      </p:sp>
      <p:pic>
        <p:nvPicPr>
          <p:cNvPr id="9" name="Picture 8"/>
          <p:cNvPicPr>
            <a:picLocks noChangeAspect="1"/>
          </p:cNvPicPr>
          <p:nvPr/>
        </p:nvPicPr>
        <p:blipFill>
          <a:blip r:embed="rId4"/>
          <a:stretch>
            <a:fillRect/>
          </a:stretch>
        </p:blipFill>
        <p:spPr>
          <a:xfrm>
            <a:off x="605713" y="1564190"/>
            <a:ext cx="8181975" cy="2847975"/>
          </a:xfrm>
          <a:prstGeom prst="rect">
            <a:avLst/>
          </a:prstGeom>
        </p:spPr>
      </p:pic>
      <p:sp>
        <p:nvSpPr>
          <p:cNvPr id="21" name="TextBox 20"/>
          <p:cNvSpPr txBox="1"/>
          <p:nvPr/>
        </p:nvSpPr>
        <p:spPr>
          <a:xfrm>
            <a:off x="463854" y="1030107"/>
            <a:ext cx="7281145"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Community Standup Notes: </a:t>
            </a:r>
            <a:r>
              <a:rPr lang="en-US" sz="1765" dirty="0">
                <a:gradFill>
                  <a:gsLst>
                    <a:gs pos="2917">
                      <a:schemeClr val="tx1"/>
                    </a:gs>
                    <a:gs pos="30000">
                      <a:schemeClr val="tx1"/>
                    </a:gs>
                  </a:gsLst>
                  <a:lin ang="5400000" scaled="0"/>
                </a:gradFill>
                <a:hlinkClick r:id="rId5"/>
              </a:rPr>
              <a:t>https://blogs.msdn.microsoft.com/webdev/</a:t>
            </a:r>
            <a:r>
              <a:rPr lang="en-US" sz="1765"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747691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8227" y="1206613"/>
            <a:ext cx="7881364" cy="4009918"/>
          </a:xfrm>
          <a:prstGeom prst="rect">
            <a:avLst/>
          </a:prstGeom>
        </p:spPr>
      </p:pic>
      <p:pic>
        <p:nvPicPr>
          <p:cNvPr id="8" name="Picture 7"/>
          <p:cNvPicPr>
            <a:picLocks noChangeAspect="1"/>
          </p:cNvPicPr>
          <p:nvPr/>
        </p:nvPicPr>
        <p:blipFill>
          <a:blip r:embed="rId3"/>
          <a:stretch>
            <a:fillRect/>
          </a:stretch>
        </p:blipFill>
        <p:spPr>
          <a:xfrm>
            <a:off x="4779086" y="2598798"/>
            <a:ext cx="6752447" cy="3815858"/>
          </a:xfrm>
          <a:prstGeom prst="rect">
            <a:avLst/>
          </a:prstGeom>
        </p:spPr>
      </p:pic>
      <p:sp>
        <p:nvSpPr>
          <p:cNvPr id="3" name="Title 2"/>
          <p:cNvSpPr>
            <a:spLocks noGrp="1"/>
          </p:cNvSpPr>
          <p:nvPr>
            <p:ph type="title"/>
          </p:nvPr>
        </p:nvSpPr>
        <p:spPr>
          <a:xfrm>
            <a:off x="4941866" y="289957"/>
            <a:ext cx="2308268" cy="899537"/>
          </a:xfrm>
        </p:spPr>
        <p:txBody>
          <a:bodyPr/>
          <a:lstStyle/>
          <a:p>
            <a:r>
              <a:rPr lang="en-US" dirty="0"/>
              <a:t>DEMO</a:t>
            </a:r>
          </a:p>
        </p:txBody>
      </p:sp>
    </p:spTree>
    <p:extLst>
      <p:ext uri="{BB962C8B-B14F-4D97-AF65-F5344CB8AC3E}">
        <p14:creationId xmlns:p14="http://schemas.microsoft.com/office/powerpoint/2010/main" val="2355216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7716" y="289957"/>
            <a:ext cx="5816569" cy="899537"/>
          </a:xfrm>
        </p:spPr>
        <p:txBody>
          <a:bodyPr>
            <a:normAutofit/>
          </a:bodyPr>
          <a:lstStyle/>
          <a:p>
            <a:r>
              <a:rPr lang="en-US" dirty="0"/>
              <a:t>Visual Studio Code</a:t>
            </a:r>
          </a:p>
        </p:txBody>
      </p:sp>
      <p:sp>
        <p:nvSpPr>
          <p:cNvPr id="5" name="TextBox 4"/>
          <p:cNvSpPr txBox="1"/>
          <p:nvPr/>
        </p:nvSpPr>
        <p:spPr>
          <a:xfrm>
            <a:off x="3101618" y="6249116"/>
            <a:ext cx="5988765" cy="615522"/>
          </a:xfrm>
          <a:prstGeom prst="rect">
            <a:avLst/>
          </a:prstGeom>
          <a:noFill/>
        </p:spPr>
        <p:txBody>
          <a:bodyPr wrap="non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Download</a:t>
            </a:r>
            <a:r>
              <a:rPr lang="en-US" sz="2353" dirty="0">
                <a:gradFill>
                  <a:gsLst>
                    <a:gs pos="2917">
                      <a:schemeClr val="tx1"/>
                    </a:gs>
                    <a:gs pos="30000">
                      <a:schemeClr val="tx1"/>
                    </a:gs>
                  </a:gsLst>
                  <a:lin ang="5400000" scaled="0"/>
                </a:gradFill>
              </a:rPr>
              <a:t>: </a:t>
            </a:r>
            <a:r>
              <a:rPr lang="en-US" sz="2353" dirty="0">
                <a:gradFill>
                  <a:gsLst>
                    <a:gs pos="2917">
                      <a:schemeClr val="tx1"/>
                    </a:gs>
                    <a:gs pos="30000">
                      <a:schemeClr val="tx1"/>
                    </a:gs>
                  </a:gsLst>
                  <a:lin ang="5400000" scaled="0"/>
                </a:gradFill>
                <a:hlinkClick r:id="rId2"/>
              </a:rPr>
              <a:t>https://code.visualstudio.com</a:t>
            </a:r>
            <a:r>
              <a:rPr lang="en-US" sz="2353" dirty="0">
                <a:gradFill>
                  <a:gsLst>
                    <a:gs pos="2917">
                      <a:schemeClr val="tx1"/>
                    </a:gs>
                    <a:gs pos="30000">
                      <a:schemeClr val="tx1"/>
                    </a:gs>
                  </a:gsLst>
                  <a:lin ang="5400000" scaled="0"/>
                </a:gradFill>
              </a:rPr>
              <a:t> </a:t>
            </a:r>
          </a:p>
        </p:txBody>
      </p:sp>
      <p:pic>
        <p:nvPicPr>
          <p:cNvPr id="2" name="Picture 1"/>
          <p:cNvPicPr>
            <a:picLocks noChangeAspect="1"/>
          </p:cNvPicPr>
          <p:nvPr/>
        </p:nvPicPr>
        <p:blipFill>
          <a:blip r:embed="rId3"/>
          <a:stretch>
            <a:fillRect/>
          </a:stretch>
        </p:blipFill>
        <p:spPr>
          <a:xfrm>
            <a:off x="1065838" y="1189494"/>
            <a:ext cx="10060325" cy="5059622"/>
          </a:xfrm>
          <a:prstGeom prst="rect">
            <a:avLst/>
          </a:prstGeom>
        </p:spPr>
      </p:pic>
    </p:spTree>
    <p:extLst>
      <p:ext uri="{BB962C8B-B14F-4D97-AF65-F5344CB8AC3E}">
        <p14:creationId xmlns:p14="http://schemas.microsoft.com/office/powerpoint/2010/main" val="1029872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1580" y="289957"/>
            <a:ext cx="8728841" cy="899537"/>
          </a:xfrm>
        </p:spPr>
        <p:txBody>
          <a:bodyPr>
            <a:normAutofit fontScale="90000"/>
          </a:bodyPr>
          <a:lstStyle/>
          <a:p>
            <a:r>
              <a:rPr lang="en-US" dirty="0"/>
              <a:t>.NET Version Manager (DNVM)</a:t>
            </a:r>
          </a:p>
        </p:txBody>
      </p:sp>
      <p:sp>
        <p:nvSpPr>
          <p:cNvPr id="7" name="TextBox 6"/>
          <p:cNvSpPr txBox="1"/>
          <p:nvPr/>
        </p:nvSpPr>
        <p:spPr>
          <a:xfrm>
            <a:off x="8360228" y="2535832"/>
            <a:ext cx="3526972" cy="2382538"/>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.NET SDK Version Manager</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Formerly KVM</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Get list of DNXs (aka KRE)</a:t>
            </a:r>
          </a:p>
        </p:txBody>
      </p:sp>
      <p:pic>
        <p:nvPicPr>
          <p:cNvPr id="2" name="Picture 1"/>
          <p:cNvPicPr>
            <a:picLocks noChangeAspect="1"/>
          </p:cNvPicPr>
          <p:nvPr/>
        </p:nvPicPr>
        <p:blipFill>
          <a:blip r:embed="rId2"/>
          <a:stretch>
            <a:fillRect/>
          </a:stretch>
        </p:blipFill>
        <p:spPr>
          <a:xfrm>
            <a:off x="391886" y="1326801"/>
            <a:ext cx="7848600" cy="4800600"/>
          </a:xfrm>
          <a:prstGeom prst="rect">
            <a:avLst/>
          </a:prstGeom>
        </p:spPr>
      </p:pic>
      <p:sp>
        <p:nvSpPr>
          <p:cNvPr id="8" name="TextBox 7"/>
          <p:cNvSpPr txBox="1"/>
          <p:nvPr/>
        </p:nvSpPr>
        <p:spPr>
          <a:xfrm>
            <a:off x="272144" y="6127401"/>
            <a:ext cx="5916385" cy="615516"/>
          </a:xfrm>
          <a:prstGeom prst="rect">
            <a:avLst/>
          </a:prstGeom>
          <a:noFill/>
        </p:spPr>
        <p:txBody>
          <a:bodyPr wrap="squar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GitHub: </a:t>
            </a:r>
            <a:r>
              <a:rPr lang="en-US" sz="2353" dirty="0">
                <a:gradFill>
                  <a:gsLst>
                    <a:gs pos="2917">
                      <a:schemeClr val="tx1"/>
                    </a:gs>
                    <a:gs pos="30000">
                      <a:schemeClr val="tx1"/>
                    </a:gs>
                  </a:gsLst>
                  <a:lin ang="5400000" scaled="0"/>
                </a:gradFill>
                <a:hlinkClick r:id="rId3"/>
              </a:rPr>
              <a:t>https://github.com/aspnet/dnvm</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295731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3618" y="289957"/>
            <a:ext cx="9284764" cy="899537"/>
          </a:xfrm>
        </p:spPr>
        <p:txBody>
          <a:bodyPr>
            <a:normAutofit fontScale="90000"/>
          </a:bodyPr>
          <a:lstStyle/>
          <a:p>
            <a:r>
              <a:rPr lang="en-US" dirty="0"/>
              <a:t>Tooling Changes and </a:t>
            </a:r>
            <a:r>
              <a:rPr lang="en-US" dirty="0" err="1"/>
              <a:t>NETStandard</a:t>
            </a:r>
            <a:r>
              <a:rPr lang="en-US" dirty="0"/>
              <a:t> </a:t>
            </a:r>
          </a:p>
        </p:txBody>
      </p:sp>
      <p:pic>
        <p:nvPicPr>
          <p:cNvPr id="4" name="Picture 3"/>
          <p:cNvPicPr>
            <a:picLocks noChangeAspect="1"/>
          </p:cNvPicPr>
          <p:nvPr/>
        </p:nvPicPr>
        <p:blipFill>
          <a:blip r:embed="rId2"/>
          <a:stretch>
            <a:fillRect/>
          </a:stretch>
        </p:blipFill>
        <p:spPr>
          <a:xfrm>
            <a:off x="933450" y="1189494"/>
            <a:ext cx="10325100" cy="5600700"/>
          </a:xfrm>
          <a:prstGeom prst="rect">
            <a:avLst/>
          </a:prstGeom>
        </p:spPr>
      </p:pic>
      <p:sp>
        <p:nvSpPr>
          <p:cNvPr id="5" name="Rounded Rectangle 4"/>
          <p:cNvSpPr/>
          <p:nvPr/>
        </p:nvSpPr>
        <p:spPr>
          <a:xfrm>
            <a:off x="3135086" y="2318657"/>
            <a:ext cx="2367643"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11828" y="4440127"/>
            <a:ext cx="6248400" cy="3768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11828" y="5411676"/>
            <a:ext cx="2721429"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126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51" y="0"/>
            <a:ext cx="11079822" cy="1325563"/>
          </a:xfrm>
        </p:spPr>
        <p:txBody>
          <a:bodyPr/>
          <a:lstStyle/>
          <a:p>
            <a:r>
              <a:rPr lang="en-US" dirty="0"/>
              <a:t>References</a:t>
            </a:r>
          </a:p>
        </p:txBody>
      </p:sp>
      <p:sp>
        <p:nvSpPr>
          <p:cNvPr id="3" name="Content Placeholder 2"/>
          <p:cNvSpPr>
            <a:spLocks noGrp="1"/>
          </p:cNvSpPr>
          <p:nvPr>
            <p:ph idx="4294967295"/>
          </p:nvPr>
        </p:nvSpPr>
        <p:spPr>
          <a:xfrm>
            <a:off x="448585" y="1189494"/>
            <a:ext cx="11205188" cy="5466600"/>
          </a:xfrm>
          <a:prstGeom prst="rect">
            <a:avLst/>
          </a:prstGeom>
        </p:spPr>
        <p:txBody>
          <a:bodyPr>
            <a:noAutofit/>
          </a:bodyPr>
          <a:lstStyle/>
          <a:p>
            <a:r>
              <a:rPr lang="en-US" sz="2000" dirty="0"/>
              <a:t>ASP.NET </a:t>
            </a:r>
            <a:r>
              <a:rPr lang="en-US" sz="2000" dirty="0" err="1"/>
              <a:t>vNext</a:t>
            </a:r>
            <a:r>
              <a:rPr lang="en-US" sz="2000" dirty="0"/>
              <a:t>: </a:t>
            </a:r>
            <a:r>
              <a:rPr lang="en-US" sz="2000" dirty="0">
                <a:hlinkClick r:id="rId2"/>
              </a:rPr>
              <a:t>http://asp.net/vnext</a:t>
            </a:r>
            <a:r>
              <a:rPr lang="en-US" sz="2000" dirty="0"/>
              <a:t> </a:t>
            </a:r>
          </a:p>
          <a:p>
            <a:r>
              <a:rPr lang="en-US" sz="2000" dirty="0"/>
              <a:t>Intro: </a:t>
            </a:r>
            <a:r>
              <a:rPr lang="en-US" sz="2000" dirty="0">
                <a:hlinkClick r:id="rId3"/>
              </a:rPr>
              <a:t>https://weblogs.asp.net/scottgu/introducing-asp-net-5</a:t>
            </a:r>
            <a:r>
              <a:rPr lang="en-US" sz="2000" dirty="0"/>
              <a:t>  </a:t>
            </a:r>
          </a:p>
          <a:p>
            <a:r>
              <a:rPr lang="en-US" sz="2000" dirty="0"/>
              <a:t>Feb 2015 Updates:  </a:t>
            </a:r>
            <a:r>
              <a:rPr lang="en-US" sz="2000" dirty="0">
                <a:hlinkClick r:id="rId4"/>
              </a:rPr>
              <a:t>http://blogs.msdn.com/b/webdev/archive/2015/02/23/aspnet-5-updates-for-feb-2015.aspx</a:t>
            </a:r>
            <a:r>
              <a:rPr lang="en-US" sz="2000" dirty="0"/>
              <a:t>  </a:t>
            </a:r>
          </a:p>
          <a:p>
            <a:r>
              <a:rPr lang="en-US" sz="2000" dirty="0" err="1"/>
              <a:t>dotnetConf</a:t>
            </a:r>
            <a:r>
              <a:rPr lang="en-US" sz="2000" dirty="0"/>
              <a:t> March 2015: </a:t>
            </a:r>
            <a:r>
              <a:rPr lang="en-US" sz="2000" dirty="0">
                <a:hlinkClick r:id="rId5"/>
              </a:rPr>
              <a:t>https://channel9.msdn.com/Events/dotnetConf/2015</a:t>
            </a:r>
            <a:r>
              <a:rPr lang="en-US" sz="2000" dirty="0"/>
              <a:t> </a:t>
            </a:r>
          </a:p>
          <a:p>
            <a:r>
              <a:rPr lang="en-US" sz="2000" dirty="0"/>
              <a:t>Build 2015: </a:t>
            </a:r>
            <a:r>
              <a:rPr lang="en-US" sz="2000" dirty="0">
                <a:hlinkClick r:id="rId6"/>
              </a:rPr>
              <a:t>https://channel9.msdn.com/Events/Build/2015</a:t>
            </a:r>
            <a:r>
              <a:rPr lang="en-US" sz="2000" dirty="0"/>
              <a:t> </a:t>
            </a:r>
          </a:p>
          <a:p>
            <a:r>
              <a:rPr lang="en-US" sz="2000" dirty="0"/>
              <a:t>Understanding .NET 2015:  </a:t>
            </a:r>
            <a:r>
              <a:rPr lang="en-US" sz="2000" dirty="0">
                <a:hlinkClick r:id="rId7"/>
              </a:rPr>
              <a:t>http://blogs.msdn.com/b/bethmassi/archive/2015/02/25/understanding-net-2015.aspx</a:t>
            </a:r>
            <a:r>
              <a:rPr lang="en-US" sz="2000" dirty="0"/>
              <a:t> </a:t>
            </a:r>
            <a:endParaRPr lang="en-US" sz="2000" dirty="0">
              <a:hlinkClick r:id="rId8"/>
            </a:endParaRPr>
          </a:p>
          <a:p>
            <a:r>
              <a:rPr lang="en-US" sz="2000" dirty="0"/>
              <a:t>Grunt &amp; Bower: </a:t>
            </a:r>
            <a:r>
              <a:rPr lang="en-US" sz="2000" dirty="0">
                <a:hlinkClick r:id="rId8"/>
              </a:rPr>
              <a:t>http://www.asp.net/vnext/overview/aspnet-vnext/grunt-and-bower-in-visual-studio-2015</a:t>
            </a:r>
            <a:r>
              <a:rPr lang="en-US" sz="2000" dirty="0"/>
              <a:t> </a:t>
            </a:r>
          </a:p>
          <a:p>
            <a:r>
              <a:rPr lang="en-US" sz="2000" dirty="0"/>
              <a:t>Tutorial: </a:t>
            </a:r>
            <a:r>
              <a:rPr lang="en-US" sz="2000" dirty="0">
                <a:hlinkClick r:id="rId9"/>
              </a:rPr>
              <a:t>http://www.asp.net/vnext/overview/aspnet-vnext/vc</a:t>
            </a:r>
            <a:endParaRPr lang="en-US" sz="2000" dirty="0"/>
          </a:p>
          <a:p>
            <a:r>
              <a:rPr lang="en-US" sz="2000" dirty="0"/>
              <a:t>ASP.NET Community Standup Notes: </a:t>
            </a:r>
            <a:r>
              <a:rPr lang="en-US" sz="2000" dirty="0">
                <a:hlinkClick r:id="rId10"/>
              </a:rPr>
              <a:t>https://blogs.msdn.microsoft.com/webdev/</a:t>
            </a:r>
            <a:r>
              <a:rPr lang="en-US" sz="2000" dirty="0"/>
              <a:t> </a:t>
            </a:r>
          </a:p>
          <a:p>
            <a:r>
              <a:rPr lang="en-US" sz="2000" dirty="0"/>
              <a:t>Update on ASP.NET RC2: </a:t>
            </a:r>
            <a:r>
              <a:rPr lang="en-US" sz="2000" dirty="0">
                <a:hlinkClick r:id="rId11"/>
              </a:rPr>
              <a:t>http://www.hanselman.com/blog/AnUpdateOnASPNETCore10RC2.aspx</a:t>
            </a:r>
            <a:r>
              <a:rPr lang="en-US" sz="2000" dirty="0"/>
              <a:t> </a:t>
            </a:r>
          </a:p>
          <a:p>
            <a:r>
              <a:rPr lang="en-US" sz="2000" dirty="0"/>
              <a:t>Additional Tutorials: See Starter Web Project Template</a:t>
            </a:r>
          </a:p>
        </p:txBody>
      </p:sp>
    </p:spTree>
    <p:extLst>
      <p:ext uri="{BB962C8B-B14F-4D97-AF65-F5344CB8AC3E}">
        <p14:creationId xmlns:p14="http://schemas.microsoft.com/office/powerpoint/2010/main" val="1611834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 </a:t>
            </a:r>
          </a:p>
        </p:txBody>
      </p:sp>
      <p:sp>
        <p:nvSpPr>
          <p:cNvPr id="3" name="Content Placeholder 2"/>
          <p:cNvSpPr>
            <a:spLocks noGrp="1"/>
          </p:cNvSpPr>
          <p:nvPr>
            <p:ph idx="4294967295"/>
          </p:nvPr>
        </p:nvSpPr>
        <p:spPr>
          <a:xfrm>
            <a:off x="448585" y="1367246"/>
            <a:ext cx="11476495" cy="5378490"/>
          </a:xfrm>
          <a:prstGeom prst="rect">
            <a:avLst/>
          </a:prstGeom>
        </p:spPr>
        <p:txBody>
          <a:bodyPr>
            <a:normAutofit/>
          </a:bodyPr>
          <a:lstStyle/>
          <a:p>
            <a:r>
              <a:rPr lang="en-US" sz="2745" dirty="0"/>
              <a:t>Roadmap: </a:t>
            </a:r>
            <a:r>
              <a:rPr lang="en-US" sz="2745" dirty="0">
                <a:hlinkClick r:id="rId2"/>
              </a:rPr>
              <a:t>https://github.com/aspnet/Home/wiki/Roadmap</a:t>
            </a:r>
            <a:r>
              <a:rPr lang="en-US" sz="2745" dirty="0"/>
              <a:t> </a:t>
            </a:r>
          </a:p>
          <a:p>
            <a:r>
              <a:rPr lang="en-US" sz="2745" dirty="0"/>
              <a:t>ASP.NET Identity: </a:t>
            </a:r>
            <a:r>
              <a:rPr lang="en-US" sz="2745" dirty="0">
                <a:hlinkClick r:id="rId3"/>
              </a:rPr>
              <a:t>http://www.asp.net/identity/overview/getting-started/introduction-to-aspnet-identity</a:t>
            </a:r>
            <a:r>
              <a:rPr lang="en-US" sz="2745" dirty="0"/>
              <a:t> </a:t>
            </a:r>
          </a:p>
          <a:p>
            <a:r>
              <a:rPr lang="en-US" sz="2745" dirty="0"/>
              <a:t>KRE, KVM, KPM: </a:t>
            </a:r>
            <a:r>
              <a:rPr lang="en-US" sz="2745" dirty="0">
                <a:hlinkClick r:id="rId4"/>
              </a:rPr>
              <a:t>http://gunnarpeipman.com/2014/10/asp-net-5-what-are-kre-kvm-kpm/</a:t>
            </a:r>
            <a:r>
              <a:rPr lang="en-US" sz="2745" dirty="0"/>
              <a:t> </a:t>
            </a:r>
          </a:p>
          <a:p>
            <a:endParaRPr lang="en-US" sz="2745" dirty="0"/>
          </a:p>
          <a:p>
            <a:r>
              <a:rPr lang="en-US" sz="2745" dirty="0"/>
              <a:t>Grunt, JS Task Runner: </a:t>
            </a:r>
            <a:r>
              <a:rPr lang="en-US" sz="2745" dirty="0">
                <a:hlinkClick r:id="rId5"/>
              </a:rPr>
              <a:t>http://gruntjs.com/</a:t>
            </a:r>
            <a:r>
              <a:rPr lang="en-US" sz="2745" dirty="0"/>
              <a:t> </a:t>
            </a:r>
          </a:p>
          <a:p>
            <a:r>
              <a:rPr lang="en-US" sz="2745" dirty="0"/>
              <a:t>Gulp, Workflow Automation: </a:t>
            </a:r>
            <a:r>
              <a:rPr lang="en-US" sz="2745" dirty="0">
                <a:hlinkClick r:id="rId6"/>
              </a:rPr>
              <a:t>http://gulpjs.com/</a:t>
            </a:r>
            <a:r>
              <a:rPr lang="en-US" sz="2745" dirty="0"/>
              <a:t> </a:t>
            </a:r>
          </a:p>
          <a:p>
            <a:r>
              <a:rPr lang="en-US" sz="2745" dirty="0"/>
              <a:t>Bower, Package Manager: </a:t>
            </a:r>
            <a:r>
              <a:rPr lang="en-US" sz="2745" dirty="0">
                <a:hlinkClick r:id="rId7"/>
              </a:rPr>
              <a:t>http://bower.io/</a:t>
            </a:r>
            <a:r>
              <a:rPr lang="en-US" sz="2745" dirty="0"/>
              <a:t> </a:t>
            </a:r>
          </a:p>
          <a:p>
            <a:r>
              <a:rPr lang="en-US" sz="2745" dirty="0" err="1"/>
              <a:t>npm</a:t>
            </a:r>
            <a:r>
              <a:rPr lang="en-US" sz="2745" dirty="0"/>
              <a:t>, Node Package Manager: </a:t>
            </a:r>
            <a:r>
              <a:rPr lang="en-US" sz="2745" dirty="0">
                <a:hlinkClick r:id="rId8"/>
              </a:rPr>
              <a:t>https://www.npmjs.com/</a:t>
            </a:r>
            <a:r>
              <a:rPr lang="en-US" sz="2745" dirty="0"/>
              <a:t>  </a:t>
            </a:r>
          </a:p>
          <a:p>
            <a:endParaRPr lang="en-US" sz="2745" dirty="0"/>
          </a:p>
        </p:txBody>
      </p:sp>
    </p:spTree>
    <p:extLst>
      <p:ext uri="{BB962C8B-B14F-4D97-AF65-F5344CB8AC3E}">
        <p14:creationId xmlns:p14="http://schemas.microsoft.com/office/powerpoint/2010/main" val="3394125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78841417"/>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283" y="2711868"/>
            <a:ext cx="8964150" cy="1523906"/>
          </a:xfrm>
        </p:spPr>
        <p:txBody>
          <a:bodyPr/>
          <a:lstStyle/>
          <a:p>
            <a:pPr algn="ctr"/>
            <a:r>
              <a:rPr lang="en-US" sz="8627" dirty="0"/>
              <a:t>Q &amp; A</a:t>
            </a:r>
          </a:p>
        </p:txBody>
      </p:sp>
    </p:spTree>
    <p:extLst>
      <p:ext uri="{BB962C8B-B14F-4D97-AF65-F5344CB8AC3E}">
        <p14:creationId xmlns:p14="http://schemas.microsoft.com/office/powerpoint/2010/main" val="3668155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70830580"/>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4823253"/>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75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5093" y="6207164"/>
            <a:ext cx="7660407" cy="45969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defTabSz="914180"/>
            <a:r>
              <a:rPr lang="en-US" sz="2399" dirty="0">
                <a:solidFill>
                  <a:schemeClr val="tx1">
                    <a:lumMod val="20000"/>
                    <a:lumOff val="80000"/>
                  </a:schemeClr>
                </a:solidFill>
              </a:rPr>
              <a:t>Email:</a:t>
            </a:r>
            <a:r>
              <a:rPr lang="en-US" sz="2399" dirty="0">
                <a:solidFill>
                  <a:srgbClr val="505050"/>
                </a:solidFill>
              </a:rPr>
              <a:t> </a:t>
            </a:r>
            <a:r>
              <a:rPr lang="en-US" sz="2399" dirty="0">
                <a:solidFill>
                  <a:srgbClr val="505050"/>
                </a:solidFill>
                <a:hlinkClick r:id="rId3"/>
              </a:rPr>
              <a:t>shchowd@microsoft.com</a:t>
            </a:r>
            <a:r>
              <a:rPr lang="en-US" sz="2399" dirty="0">
                <a:solidFill>
                  <a:srgbClr val="505050"/>
                </a:solidFill>
              </a:rPr>
              <a:t> </a:t>
            </a:r>
            <a:r>
              <a:rPr lang="en-US" sz="2399" dirty="0">
                <a:solidFill>
                  <a:schemeClr val="tx1">
                    <a:lumMod val="20000"/>
                    <a:lumOff val="80000"/>
                  </a:schemeClr>
                </a:solidFill>
                <a:sym typeface="Wingdings" panose="05000000000000000000" pitchFamily="2" charset="2"/>
              </a:rPr>
              <a:t></a:t>
            </a:r>
            <a:r>
              <a:rPr lang="en-US" sz="2399" dirty="0">
                <a:solidFill>
                  <a:schemeClr val="tx1">
                    <a:lumMod val="20000"/>
                    <a:lumOff val="80000"/>
                  </a:schemeClr>
                </a:solidFill>
              </a:rPr>
              <a:t> Twitter: </a:t>
            </a:r>
            <a:r>
              <a:rPr lang="en-US" sz="2399" dirty="0">
                <a:solidFill>
                  <a:srgbClr val="505050"/>
                </a:solidFill>
                <a:hlinkClick r:id="rId4"/>
              </a:rPr>
              <a:t>@shahedC</a:t>
            </a:r>
            <a:r>
              <a:rPr lang="en-US" sz="2399" dirty="0">
                <a:solidFill>
                  <a:srgbClr val="505050"/>
                </a:solidFill>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330" y="1157073"/>
            <a:ext cx="8603343" cy="45438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83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5713" y="1564190"/>
            <a:ext cx="8181975" cy="2863691"/>
          </a:xfrm>
          <a:prstGeom prst="rect">
            <a:avLst/>
          </a:prstGeom>
        </p:spPr>
      </p:pic>
      <p:pic>
        <p:nvPicPr>
          <p:cNvPr id="4" name="Picture 3"/>
          <p:cNvPicPr>
            <a:picLocks noChangeAspect="1"/>
          </p:cNvPicPr>
          <p:nvPr/>
        </p:nvPicPr>
        <p:blipFill>
          <a:blip r:embed="rId3"/>
          <a:stretch>
            <a:fillRect/>
          </a:stretch>
        </p:blipFill>
        <p:spPr>
          <a:xfrm>
            <a:off x="4785213" y="3545389"/>
            <a:ext cx="6758464" cy="2847975"/>
          </a:xfrm>
          <a:prstGeom prst="rect">
            <a:avLst/>
          </a:prstGeom>
        </p:spPr>
      </p:pic>
      <p:sp>
        <p:nvSpPr>
          <p:cNvPr id="3" name="Title 2"/>
          <p:cNvSpPr>
            <a:spLocks noGrp="1"/>
          </p:cNvSpPr>
          <p:nvPr>
            <p:ph type="title"/>
          </p:nvPr>
        </p:nvSpPr>
        <p:spPr>
          <a:xfrm>
            <a:off x="463854" y="103924"/>
            <a:ext cx="11079822" cy="1325563"/>
          </a:xfrm>
        </p:spPr>
        <p:txBody>
          <a:bodyPr/>
          <a:lstStyle/>
          <a:p>
            <a:r>
              <a:rPr lang="en-US" dirty="0"/>
              <a:t>Moving to RC2</a:t>
            </a:r>
          </a:p>
        </p:txBody>
      </p:sp>
      <p:sp>
        <p:nvSpPr>
          <p:cNvPr id="16" name="TextBox 15"/>
          <p:cNvSpPr txBox="1"/>
          <p:nvPr/>
        </p:nvSpPr>
        <p:spPr>
          <a:xfrm>
            <a:off x="3361701" y="6393365"/>
            <a:ext cx="7653748"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RC1 to .NET Core:</a:t>
            </a:r>
            <a:r>
              <a:rPr lang="en-US" sz="1765" dirty="0">
                <a:gradFill>
                  <a:gsLst>
                    <a:gs pos="2917">
                      <a:schemeClr val="tx1"/>
                    </a:gs>
                    <a:gs pos="30000">
                      <a:schemeClr val="tx1"/>
                    </a:gs>
                  </a:gsLst>
                  <a:lin ang="5400000" scaled="0"/>
                </a:gradFill>
              </a:rPr>
              <a:t> </a:t>
            </a:r>
            <a:r>
              <a:rPr lang="en-US" sz="1765" dirty="0">
                <a:gradFill>
                  <a:gsLst>
                    <a:gs pos="2917">
                      <a:schemeClr val="tx1"/>
                    </a:gs>
                    <a:gs pos="30000">
                      <a:schemeClr val="tx1"/>
                    </a:gs>
                  </a:gsLst>
                  <a:lin ang="5400000" scaled="0"/>
                </a:gradFill>
                <a:hlinkClick r:id="rId4"/>
              </a:rPr>
              <a:t>https://docs.asp.net/en/latest/migration/rc1-to-rc2.html</a:t>
            </a:r>
            <a:r>
              <a:rPr lang="en-US" sz="1765" dirty="0">
                <a:gradFill>
                  <a:gsLst>
                    <a:gs pos="2917">
                      <a:schemeClr val="tx1"/>
                    </a:gs>
                    <a:gs pos="30000">
                      <a:schemeClr val="tx1"/>
                    </a:gs>
                  </a:gsLst>
                  <a:lin ang="5400000" scaled="0"/>
                </a:gradFill>
              </a:rPr>
              <a:t> </a:t>
            </a:r>
          </a:p>
        </p:txBody>
      </p:sp>
      <p:sp>
        <p:nvSpPr>
          <p:cNvPr id="21" name="TextBox 20"/>
          <p:cNvSpPr txBox="1"/>
          <p:nvPr/>
        </p:nvSpPr>
        <p:spPr>
          <a:xfrm>
            <a:off x="463854" y="1030107"/>
            <a:ext cx="10616289"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Announcing RC2: </a:t>
            </a:r>
            <a:r>
              <a:rPr lang="en-US" sz="1765" dirty="0">
                <a:gradFill>
                  <a:gsLst>
                    <a:gs pos="2917">
                      <a:schemeClr val="tx1"/>
                    </a:gs>
                    <a:gs pos="30000">
                      <a:schemeClr val="tx1"/>
                    </a:gs>
                  </a:gsLst>
                  <a:lin ang="5400000" scaled="0"/>
                </a:gradFill>
                <a:hlinkClick r:id="rId5"/>
              </a:rPr>
              <a:t>https://blogs.msdn.microsoft.com/webdev/2016/05/16/announcing-asp-net-core-rc2/</a:t>
            </a:r>
            <a:r>
              <a:rPr lang="en-US" sz="1765"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127681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.NET Core 1.0</a:t>
            </a:r>
          </a:p>
        </p:txBody>
      </p:sp>
      <p:sp>
        <p:nvSpPr>
          <p:cNvPr id="21" name="TextBox 20"/>
          <p:cNvSpPr txBox="1"/>
          <p:nvPr/>
        </p:nvSpPr>
        <p:spPr>
          <a:xfrm>
            <a:off x="463854" y="1030107"/>
            <a:ext cx="5137866" cy="511256"/>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Info and Downloads: </a:t>
            </a:r>
            <a:r>
              <a:rPr lang="en-US" sz="1600" dirty="0">
                <a:solidFill>
                  <a:schemeClr val="tx1">
                    <a:lumMod val="20000"/>
                    <a:lumOff val="80000"/>
                  </a:schemeClr>
                </a:solidFill>
                <a:hlinkClick r:id="rId2"/>
              </a:rPr>
              <a:t>https://www.microsoft.com/net</a:t>
            </a:r>
            <a:r>
              <a:rPr lang="en-US" sz="1600" dirty="0">
                <a:solidFill>
                  <a:schemeClr val="tx1">
                    <a:lumMod val="20000"/>
                    <a:lumOff val="80000"/>
                  </a:schemeClr>
                </a:solidFill>
              </a:rPr>
              <a:t> </a:t>
            </a:r>
            <a:endParaRPr lang="en-US" sz="1765" dirty="0">
              <a:gradFill>
                <a:gsLst>
                  <a:gs pos="2917">
                    <a:schemeClr val="tx1"/>
                  </a:gs>
                  <a:gs pos="30000">
                    <a:schemeClr val="tx1"/>
                  </a:gs>
                </a:gsLst>
                <a:lin ang="5400000" scaled="0"/>
              </a:gradFill>
            </a:endParaRPr>
          </a:p>
        </p:txBody>
      </p:sp>
      <p:pic>
        <p:nvPicPr>
          <p:cNvPr id="5" name="Picture 4"/>
          <p:cNvPicPr>
            <a:picLocks noChangeAspect="1"/>
          </p:cNvPicPr>
          <p:nvPr/>
        </p:nvPicPr>
        <p:blipFill>
          <a:blip r:embed="rId3"/>
          <a:stretch>
            <a:fillRect/>
          </a:stretch>
        </p:blipFill>
        <p:spPr>
          <a:xfrm>
            <a:off x="463853" y="1564190"/>
            <a:ext cx="10176437" cy="5118017"/>
          </a:xfrm>
          <a:prstGeom prst="rect">
            <a:avLst/>
          </a:prstGeom>
        </p:spPr>
      </p:pic>
    </p:spTree>
    <p:extLst>
      <p:ext uri="{BB962C8B-B14F-4D97-AF65-F5344CB8AC3E}">
        <p14:creationId xmlns:p14="http://schemas.microsoft.com/office/powerpoint/2010/main" val="370050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853" y="1564190"/>
            <a:ext cx="10176434" cy="5118017"/>
          </a:xfrm>
          <a:prstGeom prst="rect">
            <a:avLst/>
          </a:prstGeom>
        </p:spPr>
      </p:pic>
      <p:sp>
        <p:nvSpPr>
          <p:cNvPr id="3" name="Title 2"/>
          <p:cNvSpPr>
            <a:spLocks noGrp="1"/>
          </p:cNvSpPr>
          <p:nvPr>
            <p:ph type="title"/>
          </p:nvPr>
        </p:nvSpPr>
        <p:spPr>
          <a:xfrm>
            <a:off x="463854" y="103924"/>
            <a:ext cx="11079822" cy="1325563"/>
          </a:xfrm>
        </p:spPr>
        <p:txBody>
          <a:bodyPr/>
          <a:lstStyle/>
          <a:p>
            <a:r>
              <a:rPr lang="en-US" dirty="0"/>
              <a:t>ASP.NET Core 1.0</a:t>
            </a:r>
          </a:p>
        </p:txBody>
      </p:sp>
      <p:sp>
        <p:nvSpPr>
          <p:cNvPr id="21" name="TextBox 20"/>
          <p:cNvSpPr txBox="1"/>
          <p:nvPr/>
        </p:nvSpPr>
        <p:spPr>
          <a:xfrm>
            <a:off x="463854" y="1030107"/>
            <a:ext cx="4121049" cy="511256"/>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Info and Downloads: </a:t>
            </a:r>
            <a:r>
              <a:rPr lang="en-US" sz="1600" dirty="0">
                <a:solidFill>
                  <a:schemeClr val="tx1">
                    <a:lumMod val="20000"/>
                    <a:lumOff val="80000"/>
                  </a:schemeClr>
                </a:solidFill>
                <a:hlinkClick r:id="rId3"/>
              </a:rPr>
              <a:t>http://www.asp.net/</a:t>
            </a:r>
            <a:r>
              <a:rPr lang="en-US" sz="1600" dirty="0">
                <a:solidFill>
                  <a:schemeClr val="tx1">
                    <a:lumMod val="20000"/>
                    <a:lumOff val="80000"/>
                  </a:schemeClr>
                </a:solidFill>
              </a:rPr>
              <a:t> </a:t>
            </a:r>
            <a:endParaRPr lang="en-US" sz="1765"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3911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3" y="1288468"/>
            <a:ext cx="11254095" cy="4960648"/>
          </a:xfrm>
          <a:prstGeom prst="rect">
            <a:avLst/>
          </a:prstGeom>
        </p:spPr>
      </p:pic>
      <p:sp>
        <p:nvSpPr>
          <p:cNvPr id="3" name="Title 2"/>
          <p:cNvSpPr>
            <a:spLocks noGrp="1"/>
          </p:cNvSpPr>
          <p:nvPr>
            <p:ph type="title"/>
          </p:nvPr>
        </p:nvSpPr>
        <p:spPr>
          <a:xfrm>
            <a:off x="896793" y="289957"/>
            <a:ext cx="10398414" cy="899537"/>
          </a:xfrm>
        </p:spPr>
        <p:txBody>
          <a:bodyPr>
            <a:normAutofit fontScale="90000"/>
          </a:bodyPr>
          <a:lstStyle/>
          <a:p>
            <a:r>
              <a:rPr lang="en-US" dirty="0"/>
              <a:t>.NET Across Windows/Web Platforms</a:t>
            </a:r>
          </a:p>
        </p:txBody>
      </p:sp>
      <p:sp>
        <p:nvSpPr>
          <p:cNvPr id="5" name="TextBox 4"/>
          <p:cNvSpPr txBox="1"/>
          <p:nvPr/>
        </p:nvSpPr>
        <p:spPr>
          <a:xfrm>
            <a:off x="156201" y="6249116"/>
            <a:ext cx="12035800"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http://blogs.msdn.com/b/dotnet/archive/2014/12/04/introducing-net-core.aspx</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513825345"/>
      </p:ext>
    </p:extLst>
  </p:cSld>
  <p:clrMapOvr>
    <a:masterClrMapping/>
  </p:clrMapOvr>
</p:sld>
</file>

<file path=ppt/theme/theme1.xml><?xml version="1.0" encoding="utf-8"?>
<a:theme xmlns:a="http://schemas.openxmlformats.org/drawingml/2006/main" name="Deck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89F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zure Medium">
  <a:themeElements>
    <a:clrScheme name="Custom 3">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zure Grap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zure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zure Bas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zure No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1799</Words>
  <Application>Microsoft Office PowerPoint</Application>
  <PresentationFormat>Widescreen</PresentationFormat>
  <Paragraphs>530</Paragraphs>
  <Slides>59</Slides>
  <Notes>11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59</vt:i4>
      </vt:variant>
    </vt:vector>
  </HeadingPairs>
  <TitlesOfParts>
    <vt:vector size="75" baseType="lpstr">
      <vt:lpstr>ＭＳ Ｐゴシック</vt:lpstr>
      <vt:lpstr>Arial</vt:lpstr>
      <vt:lpstr>Calibri</vt:lpstr>
      <vt:lpstr>Calibri Light</vt:lpstr>
      <vt:lpstr>Segoe UI</vt:lpstr>
      <vt:lpstr>Segoe UI Light</vt:lpstr>
      <vt:lpstr>Segoe UI Semibold</vt:lpstr>
      <vt:lpstr>Wingdings</vt:lpstr>
      <vt:lpstr>Deck Title Slide</vt:lpstr>
      <vt:lpstr>Azure Medium</vt:lpstr>
      <vt:lpstr>Custom Design</vt:lpstr>
      <vt:lpstr>Azure Graphite</vt:lpstr>
      <vt:lpstr>Azure Dark</vt:lpstr>
      <vt:lpstr>Azure Basic</vt:lpstr>
      <vt:lpstr>Azure Noir</vt:lpstr>
      <vt:lpstr>Office Theme</vt:lpstr>
      <vt:lpstr>ASP.NET Core* 1.0</vt:lpstr>
      <vt:lpstr>Agenda</vt:lpstr>
      <vt:lpstr>Introduction</vt:lpstr>
      <vt:lpstr>Sources</vt:lpstr>
      <vt:lpstr>Newer Blog Posts in 2016</vt:lpstr>
      <vt:lpstr>Moving to RC2</vt:lpstr>
      <vt:lpstr>.NET Core 1.0</vt:lpstr>
      <vt:lpstr>ASP.NET Core 1.0</vt:lpstr>
      <vt:lpstr>.NET Across Windows/Web Platforms</vt:lpstr>
      <vt:lpstr>Evolution of ASP and ASP .NET</vt:lpstr>
      <vt:lpstr>Names &amp; Version Numbers</vt:lpstr>
      <vt:lpstr>ASP.NET Roadmap…</vt:lpstr>
      <vt:lpstr>PowerPoint Presentation</vt:lpstr>
      <vt:lpstr>Going beyond 1.0…</vt:lpstr>
      <vt:lpstr>.NET Standard Library + Tooling</vt:lpstr>
      <vt:lpstr>Agenda</vt:lpstr>
      <vt:lpstr>.NET Framework  &amp; .NET Core</vt:lpstr>
      <vt:lpstr>.NET in 2015: High-Level Overview</vt:lpstr>
      <vt:lpstr>ASP.NET Core High-Level Overview</vt:lpstr>
      <vt:lpstr>Compilation Process</vt:lpstr>
      <vt:lpstr>What About .NET Framework 4.6?</vt:lpstr>
      <vt:lpstr>ASP .NET Core</vt:lpstr>
      <vt:lpstr>ASP.NET Core 1.0  Features</vt:lpstr>
      <vt:lpstr>ASP.NET Core Summary</vt:lpstr>
      <vt:lpstr>Relevant XKCD Comic</vt:lpstr>
      <vt:lpstr>ASP.NET Core Features in Detail</vt:lpstr>
      <vt:lpstr>PowerPoint Presentation</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How about Entity Framework?</vt:lpstr>
      <vt:lpstr>Visual Studio 2015</vt:lpstr>
      <vt:lpstr>File  New Project  Web</vt:lpstr>
      <vt:lpstr>Select a Template</vt:lpstr>
      <vt:lpstr>Startup.cs Configuration</vt:lpstr>
      <vt:lpstr>project.json</vt:lpstr>
      <vt:lpstr>Right-click  (Project) Properties</vt:lpstr>
      <vt:lpstr>Choose Profile While Debugging</vt:lpstr>
      <vt:lpstr>DEMO</vt:lpstr>
      <vt:lpstr>Visual Studio Code</vt:lpstr>
      <vt:lpstr>.NET Version Manager (DNVM)</vt:lpstr>
      <vt:lpstr>Tooling Changes and NETStandard </vt:lpstr>
      <vt:lpstr>References</vt:lpstr>
      <vt:lpstr>Other Resources </vt:lpstr>
      <vt:lpstr>Agenda</vt:lpstr>
      <vt:lpstr>Q &amp; A</vt:lpstr>
      <vt:lpstr>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2014-06-19T07:13:47Z</dcterms:created>
  <dcterms:modified xsi:type="dcterms:W3CDTF">2016-09-05T22:09:46Z</dcterms:modified>
</cp:coreProperties>
</file>