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83" r:id="rId5"/>
  </p:sldMasterIdLst>
  <p:notesMasterIdLst>
    <p:notesMasterId r:id="rId19"/>
  </p:notesMasterIdLst>
  <p:handoutMasterIdLst>
    <p:handoutMasterId r:id="rId20"/>
  </p:handoutMasterIdLst>
  <p:sldIdLst>
    <p:sldId id="383" r:id="rId6"/>
    <p:sldId id="423" r:id="rId7"/>
    <p:sldId id="425" r:id="rId8"/>
    <p:sldId id="426" r:id="rId9"/>
    <p:sldId id="432" r:id="rId10"/>
    <p:sldId id="427" r:id="rId11"/>
    <p:sldId id="428" r:id="rId12"/>
    <p:sldId id="429" r:id="rId13"/>
    <p:sldId id="433" r:id="rId14"/>
    <p:sldId id="430" r:id="rId15"/>
    <p:sldId id="434" r:id="rId16"/>
    <p:sldId id="431" r:id="rId17"/>
    <p:sldId id="424" r:id="rId1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3"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F89"/>
    <a:srgbClr val="DDF0C8"/>
    <a:srgbClr val="FFFFFF"/>
    <a:srgbClr val="000000"/>
    <a:srgbClr val="107C10"/>
    <a:srgbClr val="333333"/>
    <a:srgbClr val="442359"/>
    <a:srgbClr val="505050"/>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5" autoAdjust="0"/>
    <p:restoredTop sz="93992" autoAdjust="0"/>
  </p:normalViewPr>
  <p:slideViewPr>
    <p:cSldViewPr>
      <p:cViewPr varScale="1">
        <p:scale>
          <a:sx n="68" d="100"/>
          <a:sy n="68" d="100"/>
        </p:scale>
        <p:origin x="696" y="60"/>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9/4/2015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9/4/2015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ASP .NET 5 (aka </a:t>
            </a:r>
            <a:r>
              <a:rPr lang="en-US" sz="900" b="1" dirty="0" err="1" smtClean="0"/>
              <a:t>vNext</a:t>
            </a:r>
            <a:r>
              <a:rPr lang="en-US" sz="900" b="1" dirty="0" smtClean="0"/>
              <a:t>)</a:t>
            </a:r>
            <a:br>
              <a:rPr lang="en-US" sz="900" b="1" dirty="0" smtClean="0"/>
            </a:br>
            <a:r>
              <a:rPr lang="en-US" sz="900" dirty="0" smtClean="0"/>
              <a:t>The Future of Web Apps</a:t>
            </a:r>
          </a:p>
          <a:p>
            <a:endParaRPr lang="en-US" dirty="0" smtClean="0"/>
          </a:p>
          <a:p>
            <a:r>
              <a:rPr lang="en-US" dirty="0" smtClean="0"/>
              <a:t>By Shahed Chowdhuri</a:t>
            </a:r>
          </a:p>
          <a:p>
            <a:r>
              <a:rPr lang="en-US" dirty="0" smtClean="0"/>
              <a:t>Senior Technical Evangelist @ Microsoft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a:t>
            </a:r>
            <a:r>
              <a:rPr lang="en-US" sz="900" dirty="0" err="1" smtClean="0"/>
              <a:t>shahedC</a:t>
            </a:r>
            <a:endParaRPr lang="en-US" sz="900"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solidFill>
                  <a:prstClr val="black"/>
                </a:solidFill>
              </a:rPr>
              <a:pPr/>
              <a:t>9/4/2015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9336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80792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31060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3242953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1255713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075978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4187896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3648877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301441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4206519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969341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605602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937817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546115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633751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71706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3239008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78320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24091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265619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029893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427974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78652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318436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134902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78848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886282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417714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168049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809309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619861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13744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5332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7877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6028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874002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414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7741313"/>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 id="2147484201" r:id="rId18"/>
    <p:sldLayoutId id="2147484202" r:id="rId19"/>
    <p:sldLayoutId id="2147484203" r:id="rId20"/>
    <p:sldLayoutId id="2147484204" r:id="rId21"/>
    <p:sldLayoutId id="2147484205" r:id="rId22"/>
    <p:sldLayoutId id="2147484206" r:id="rId23"/>
    <p:sldLayoutId id="2147484207" r:id="rId24"/>
    <p:sldLayoutId id="2147484208" r:id="rId25"/>
    <p:sldLayoutId id="2147484209" r:id="rId26"/>
    <p:sldLayoutId id="2147484210" r:id="rId27"/>
    <p:sldLayoutId id="2147484211" r:id="rId28"/>
    <p:sldLayoutId id="2147484212" r:id="rId29"/>
    <p:sldLayoutId id="2147484213" r:id="rId30"/>
    <p:sldLayoutId id="2147484214" r:id="rId31"/>
    <p:sldLayoutId id="2147484215" r:id="rId32"/>
    <p:sldLayoutId id="2147484216" r:id="rId33"/>
    <p:sldLayoutId id="2147484217" r:id="rId34"/>
    <p:sldLayoutId id="2147484218" r:id="rId35"/>
    <p:sldLayoutId id="2147484219"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2" y="2117165"/>
            <a:ext cx="11521313" cy="754422"/>
          </a:xfrm>
        </p:spPr>
        <p:txBody>
          <a:bodyPr/>
          <a:lstStyle/>
          <a:p>
            <a:r>
              <a:rPr lang="en-US" sz="4800" b="1" dirty="0"/>
              <a:t>Publish a Windows 10 Game with Construct 2</a:t>
            </a:r>
            <a:endParaRPr lang="en-US" sz="48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Export &amp; Publish a Universal Windows Platform App</a:t>
            </a:r>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solidFill>
                  <a:srgbClr val="505050"/>
                </a:solidFill>
              </a:rPr>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solidFill>
                  <a:srgbClr val="505050"/>
                </a:solidFill>
              </a:rPr>
              <a:t>WakeUpAndCode.com</a:t>
            </a:r>
          </a:p>
        </p:txBody>
      </p:sp>
    </p:spTree>
    <p:extLst>
      <p:ext uri="{BB962C8B-B14F-4D97-AF65-F5344CB8AC3E}">
        <p14:creationId xmlns:p14="http://schemas.microsoft.com/office/powerpoint/2010/main" val="3159974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7. Run WACK!</a:t>
            </a:r>
            <a:endParaRPr lang="en-US" dirty="0"/>
          </a:p>
        </p:txBody>
      </p:sp>
      <p:pic>
        <p:nvPicPr>
          <p:cNvPr id="5" name="Picture 4"/>
          <p:cNvPicPr>
            <a:picLocks noChangeAspect="1"/>
          </p:cNvPicPr>
          <p:nvPr/>
        </p:nvPicPr>
        <p:blipFill>
          <a:blip r:embed="rId2"/>
          <a:stretch>
            <a:fillRect/>
          </a:stretch>
        </p:blipFill>
        <p:spPr>
          <a:xfrm>
            <a:off x="183263" y="1212849"/>
            <a:ext cx="8642860" cy="5527514"/>
          </a:xfrm>
          <a:prstGeom prst="rect">
            <a:avLst/>
          </a:prstGeom>
        </p:spPr>
      </p:pic>
      <p:sp>
        <p:nvSpPr>
          <p:cNvPr id="6" name="Rounded Rectangle 5"/>
          <p:cNvSpPr/>
          <p:nvPr/>
        </p:nvSpPr>
        <p:spPr bwMode="auto">
          <a:xfrm>
            <a:off x="6750948" y="2743686"/>
            <a:ext cx="2258053" cy="32086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549019" y="2308555"/>
            <a:ext cx="5574218" cy="2265236"/>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Right-click project in Solution Explorer</a:t>
            </a:r>
            <a:endParaRPr lang="en-US" sz="2400" dirty="0">
              <a:solidFill>
                <a:srgbClr val="FF0000"/>
              </a:solidFill>
            </a:endParaRPr>
          </a:p>
          <a:p>
            <a:pPr>
              <a:lnSpc>
                <a:spcPct val="90000"/>
              </a:lnSpc>
              <a:spcAft>
                <a:spcPts val="600"/>
              </a:spcAft>
            </a:pPr>
            <a:r>
              <a:rPr lang="en-US" sz="2400" dirty="0" smtClean="0">
                <a:solidFill>
                  <a:srgbClr val="FF0000"/>
                </a:solidFill>
              </a:rPr>
              <a:t>then click</a:t>
            </a:r>
          </a:p>
          <a:p>
            <a:pPr>
              <a:lnSpc>
                <a:spcPct val="90000"/>
              </a:lnSpc>
              <a:spcAft>
                <a:spcPts val="600"/>
              </a:spcAft>
            </a:pPr>
            <a:r>
              <a:rPr lang="en-US" sz="2400" dirty="0" smtClean="0">
                <a:solidFill>
                  <a:srgbClr val="FF0000"/>
                </a:solidFill>
              </a:rPr>
              <a:t>Store </a:t>
            </a:r>
            <a:r>
              <a:rPr lang="en-US" sz="2400" dirty="0" smtClean="0">
                <a:solidFill>
                  <a:srgbClr val="FF0000"/>
                </a:solidFill>
                <a:sym typeface="Wingdings" panose="05000000000000000000" pitchFamily="2" charset="2"/>
              </a:rPr>
              <a:t> Create App </a:t>
            </a:r>
          </a:p>
          <a:p>
            <a:pPr>
              <a:lnSpc>
                <a:spcPct val="90000"/>
              </a:lnSpc>
              <a:spcAft>
                <a:spcPts val="600"/>
              </a:spcAft>
            </a:pPr>
            <a:r>
              <a:rPr lang="en-US" sz="2400" dirty="0" smtClean="0">
                <a:solidFill>
                  <a:srgbClr val="FF0000"/>
                </a:solidFill>
                <a:sym typeface="Wingdings" panose="05000000000000000000" pitchFamily="2" charset="2"/>
              </a:rPr>
              <a:t>Packages…</a:t>
            </a:r>
          </a:p>
          <a:p>
            <a:pPr>
              <a:lnSpc>
                <a:spcPct val="90000"/>
              </a:lnSpc>
              <a:spcAft>
                <a:spcPts val="600"/>
              </a:spcAft>
            </a:pPr>
            <a:r>
              <a:rPr lang="en-US" sz="2400" dirty="0" smtClean="0">
                <a:solidFill>
                  <a:srgbClr val="FF0000"/>
                </a:solidFill>
                <a:sym typeface="Wingdings" panose="05000000000000000000" pitchFamily="2" charset="2"/>
              </a:rPr>
              <a:t>in popup menu</a:t>
            </a:r>
            <a:endParaRPr lang="en-US" sz="2400" dirty="0" smtClean="0">
              <a:solidFill>
                <a:srgbClr val="FF0000"/>
              </a:solidFill>
            </a:endParaRPr>
          </a:p>
        </p:txBody>
      </p:sp>
      <p:cxnSp>
        <p:nvCxnSpPr>
          <p:cNvPr id="8" name="Straight Arrow Connector 7"/>
          <p:cNvCxnSpPr/>
          <p:nvPr/>
        </p:nvCxnSpPr>
        <p:spPr>
          <a:xfrm>
            <a:off x="3200750" y="3712548"/>
            <a:ext cx="515056" cy="528116"/>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a:off x="4089281" y="4519945"/>
            <a:ext cx="2076359" cy="31088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920604" y="4776987"/>
            <a:ext cx="2076359" cy="31088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a:off x="5965437" y="2628622"/>
            <a:ext cx="523556" cy="115064"/>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78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7. Run WACK (continued)</a:t>
            </a:r>
            <a:endParaRPr lang="en-US" dirty="0"/>
          </a:p>
        </p:txBody>
      </p:sp>
      <p:pic>
        <p:nvPicPr>
          <p:cNvPr id="2" name="Picture 1"/>
          <p:cNvPicPr>
            <a:picLocks noChangeAspect="1"/>
          </p:cNvPicPr>
          <p:nvPr/>
        </p:nvPicPr>
        <p:blipFill>
          <a:blip r:embed="rId2"/>
          <a:stretch>
            <a:fillRect/>
          </a:stretch>
        </p:blipFill>
        <p:spPr>
          <a:xfrm>
            <a:off x="731897" y="1485604"/>
            <a:ext cx="5754983" cy="4707957"/>
          </a:xfrm>
          <a:prstGeom prst="rect">
            <a:avLst/>
          </a:prstGeom>
        </p:spPr>
      </p:pic>
      <p:sp>
        <p:nvSpPr>
          <p:cNvPr id="6" name="TextBox 5"/>
          <p:cNvSpPr txBox="1"/>
          <p:nvPr/>
        </p:nvSpPr>
        <p:spPr>
          <a:xfrm>
            <a:off x="7407772" y="3320978"/>
            <a:ext cx="3363357"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Step through dialogs, </a:t>
            </a:r>
          </a:p>
          <a:p>
            <a:pPr>
              <a:lnSpc>
                <a:spcPct val="90000"/>
              </a:lnSpc>
              <a:spcAft>
                <a:spcPts val="600"/>
              </a:spcAft>
            </a:pPr>
            <a:r>
              <a:rPr lang="en-US" sz="2400" dirty="0" smtClean="0">
                <a:solidFill>
                  <a:srgbClr val="FF0000"/>
                </a:solidFill>
              </a:rPr>
              <a:t>then launch WACK</a:t>
            </a:r>
          </a:p>
        </p:txBody>
      </p:sp>
      <p:cxnSp>
        <p:nvCxnSpPr>
          <p:cNvPr id="7" name="Straight Arrow Connector 6"/>
          <p:cNvCxnSpPr/>
          <p:nvPr/>
        </p:nvCxnSpPr>
        <p:spPr>
          <a:xfrm flipH="1">
            <a:off x="6205242" y="4137335"/>
            <a:ext cx="1018824" cy="1188708"/>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4023701" y="5874676"/>
            <a:ext cx="1773947" cy="31888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7403714" y="5032491"/>
            <a:ext cx="4680705"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If FAILED, fix issues and repeat.</a:t>
            </a:r>
          </a:p>
          <a:p>
            <a:pPr>
              <a:lnSpc>
                <a:spcPct val="90000"/>
              </a:lnSpc>
              <a:spcAft>
                <a:spcPts val="600"/>
              </a:spcAft>
            </a:pPr>
            <a:r>
              <a:rPr lang="en-US" sz="2400" dirty="0" smtClean="0">
                <a:solidFill>
                  <a:srgbClr val="FF0000"/>
                </a:solidFill>
              </a:rPr>
              <a:t>If PASSED, proceed to next step.</a:t>
            </a:r>
          </a:p>
        </p:txBody>
      </p:sp>
    </p:spTree>
    <p:extLst>
      <p:ext uri="{BB962C8B-B14F-4D97-AF65-F5344CB8AC3E}">
        <p14:creationId xmlns:p14="http://schemas.microsoft.com/office/powerpoint/2010/main" val="2953410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8. Publish to Windows Store</a:t>
            </a:r>
            <a:endParaRPr lang="en-US" dirty="0"/>
          </a:p>
        </p:txBody>
      </p:sp>
      <p:pic>
        <p:nvPicPr>
          <p:cNvPr id="4" name="Picture 3"/>
          <p:cNvPicPr>
            <a:picLocks noChangeAspect="1"/>
          </p:cNvPicPr>
          <p:nvPr/>
        </p:nvPicPr>
        <p:blipFill>
          <a:blip r:embed="rId2"/>
          <a:stretch>
            <a:fillRect/>
          </a:stretch>
        </p:blipFill>
        <p:spPr>
          <a:xfrm>
            <a:off x="366141" y="1212849"/>
            <a:ext cx="8686705" cy="5409685"/>
          </a:xfrm>
          <a:prstGeom prst="rect">
            <a:avLst/>
          </a:prstGeom>
        </p:spPr>
      </p:pic>
      <p:sp>
        <p:nvSpPr>
          <p:cNvPr id="5" name="Rounded Rectangle 4"/>
          <p:cNvSpPr/>
          <p:nvPr/>
        </p:nvSpPr>
        <p:spPr bwMode="auto">
          <a:xfrm>
            <a:off x="7864139" y="2399994"/>
            <a:ext cx="950996"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2194920" y="1532104"/>
            <a:ext cx="1188707" cy="3192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3446812" y="1377800"/>
            <a:ext cx="274966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dev.windows.com</a:t>
            </a:r>
          </a:p>
        </p:txBody>
      </p:sp>
      <p:sp>
        <p:nvSpPr>
          <p:cNvPr id="8" name="TextBox 7"/>
          <p:cNvSpPr txBox="1"/>
          <p:nvPr/>
        </p:nvSpPr>
        <p:spPr>
          <a:xfrm>
            <a:off x="9631109" y="1173128"/>
            <a:ext cx="1847237"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Go to</a:t>
            </a:r>
          </a:p>
          <a:p>
            <a:pPr>
              <a:lnSpc>
                <a:spcPct val="90000"/>
              </a:lnSpc>
              <a:spcAft>
                <a:spcPts val="600"/>
              </a:spcAft>
            </a:pPr>
            <a:r>
              <a:rPr lang="en-US" sz="2400" dirty="0" smtClean="0">
                <a:solidFill>
                  <a:srgbClr val="FF0000"/>
                </a:solidFill>
              </a:rPr>
              <a:t>Dashboard</a:t>
            </a:r>
          </a:p>
        </p:txBody>
      </p:sp>
      <p:cxnSp>
        <p:nvCxnSpPr>
          <p:cNvPr id="9" name="Straight Arrow Connector 8"/>
          <p:cNvCxnSpPr/>
          <p:nvPr/>
        </p:nvCxnSpPr>
        <p:spPr>
          <a:xfrm flipH="1">
            <a:off x="8808158" y="1732099"/>
            <a:ext cx="822951" cy="528116"/>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138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478423"/>
          </a:xfrm>
        </p:spPr>
        <p:txBody>
          <a:bodyPr/>
          <a:lstStyle/>
          <a:p>
            <a:pPr marL="742950" indent="-742950">
              <a:buFont typeface="+mj-lt"/>
              <a:buAutoNum type="arabicPeriod"/>
            </a:pPr>
            <a:r>
              <a:rPr lang="en-US" dirty="0" smtClean="0"/>
              <a:t>Enable developer mode in Windows 10</a:t>
            </a:r>
          </a:p>
          <a:p>
            <a:pPr marL="742950" indent="-742950">
              <a:buFont typeface="+mj-lt"/>
              <a:buAutoNum type="arabicPeriod"/>
            </a:pPr>
            <a:r>
              <a:rPr lang="en-US" dirty="0" smtClean="0"/>
              <a:t>Enter game details in Construct 2</a:t>
            </a:r>
          </a:p>
          <a:p>
            <a:pPr marL="742950" indent="-742950">
              <a:buFont typeface="+mj-lt"/>
              <a:buAutoNum type="arabicPeriod"/>
            </a:pPr>
            <a:r>
              <a:rPr lang="en-US" dirty="0" smtClean="0"/>
              <a:t>Export to Windows 10 Universal format</a:t>
            </a:r>
          </a:p>
          <a:p>
            <a:pPr marL="742950" indent="-742950">
              <a:buFont typeface="+mj-lt"/>
              <a:buAutoNum type="arabicPeriod"/>
            </a:pPr>
            <a:r>
              <a:rPr lang="en-US" dirty="0" smtClean="0"/>
              <a:t>Fix manifest file in Visual Studio</a:t>
            </a:r>
            <a:r>
              <a:rPr lang="en-US" smtClean="0"/>
              <a:t>, if necessary</a:t>
            </a:r>
            <a:endParaRPr lang="en-US" dirty="0" smtClean="0"/>
          </a:p>
          <a:p>
            <a:pPr marL="742950" indent="-742950">
              <a:buFont typeface="+mj-lt"/>
              <a:buAutoNum type="arabicPeriod"/>
            </a:pPr>
            <a:r>
              <a:rPr lang="en-US" dirty="0" smtClean="0"/>
              <a:t>Associate your app with Store App</a:t>
            </a:r>
          </a:p>
          <a:p>
            <a:pPr marL="742950" indent="-742950">
              <a:buFont typeface="+mj-lt"/>
              <a:buAutoNum type="arabicPeriod"/>
            </a:pPr>
            <a:r>
              <a:rPr lang="en-US" dirty="0" smtClean="0"/>
              <a:t>Add required images, e.g. logo, icon, splash</a:t>
            </a:r>
          </a:p>
          <a:p>
            <a:pPr marL="742950" indent="-742950">
              <a:buFont typeface="+mj-lt"/>
              <a:buAutoNum type="arabicPeriod"/>
            </a:pPr>
            <a:r>
              <a:rPr lang="en-US" dirty="0" smtClean="0"/>
              <a:t>Run WACK (Windows App Certification Kit)</a:t>
            </a:r>
          </a:p>
          <a:p>
            <a:pPr marL="742950" indent="-742950">
              <a:buFont typeface="+mj-lt"/>
              <a:buAutoNum type="arabicPeriod"/>
            </a:pPr>
            <a:r>
              <a:rPr lang="en-US" dirty="0" smtClean="0"/>
              <a:t>Publish to Windows Store!</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437821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Enable Developer Mode</a:t>
            </a:r>
            <a:endParaRPr lang="en-US" dirty="0"/>
          </a:p>
        </p:txBody>
      </p:sp>
      <p:pic>
        <p:nvPicPr>
          <p:cNvPr id="4" name="Picture 3"/>
          <p:cNvPicPr>
            <a:picLocks noChangeAspect="1"/>
          </p:cNvPicPr>
          <p:nvPr/>
        </p:nvPicPr>
        <p:blipFill>
          <a:blip r:embed="rId2"/>
          <a:stretch>
            <a:fillRect/>
          </a:stretch>
        </p:blipFill>
        <p:spPr>
          <a:xfrm>
            <a:off x="4023701" y="2204161"/>
            <a:ext cx="7305675" cy="3705225"/>
          </a:xfrm>
          <a:prstGeom prst="rect">
            <a:avLst/>
          </a:prstGeom>
        </p:spPr>
      </p:pic>
      <p:pic>
        <p:nvPicPr>
          <p:cNvPr id="6" name="Picture 5"/>
          <p:cNvPicPr>
            <a:picLocks noChangeAspect="1"/>
          </p:cNvPicPr>
          <p:nvPr/>
        </p:nvPicPr>
        <p:blipFill>
          <a:blip r:embed="rId3"/>
          <a:stretch>
            <a:fillRect/>
          </a:stretch>
        </p:blipFill>
        <p:spPr>
          <a:xfrm>
            <a:off x="275006" y="1302726"/>
            <a:ext cx="3253272" cy="5508097"/>
          </a:xfrm>
          <a:prstGeom prst="rect">
            <a:avLst/>
          </a:prstGeom>
        </p:spPr>
      </p:pic>
      <p:sp>
        <p:nvSpPr>
          <p:cNvPr id="7" name="Rounded Rectangle 6"/>
          <p:cNvSpPr/>
          <p:nvPr/>
        </p:nvSpPr>
        <p:spPr bwMode="auto">
          <a:xfrm>
            <a:off x="549019" y="6148993"/>
            <a:ext cx="1352623"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7224066" y="5234603"/>
            <a:ext cx="1645902"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731897" y="1230781"/>
            <a:ext cx="2103097" cy="52914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3869064" y="1302726"/>
            <a:ext cx="746031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Search for “developer mode” or “developer features”</a:t>
            </a:r>
          </a:p>
        </p:txBody>
      </p:sp>
      <p:sp>
        <p:nvSpPr>
          <p:cNvPr id="13" name="TextBox 12"/>
          <p:cNvSpPr txBox="1"/>
          <p:nvPr/>
        </p:nvSpPr>
        <p:spPr>
          <a:xfrm>
            <a:off x="3869064" y="6098323"/>
            <a:ext cx="48319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Enable “Developer mode” option</a:t>
            </a:r>
          </a:p>
        </p:txBody>
      </p:sp>
      <p:cxnSp>
        <p:nvCxnSpPr>
          <p:cNvPr id="15" name="Straight Arrow Connector 14"/>
          <p:cNvCxnSpPr/>
          <p:nvPr/>
        </p:nvCxnSpPr>
        <p:spPr>
          <a:xfrm flipH="1" flipV="1">
            <a:off x="2894834" y="1473395"/>
            <a:ext cx="914390" cy="143263"/>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142025" y="5748954"/>
            <a:ext cx="457195" cy="446140"/>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223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 Enter Game Details</a:t>
            </a:r>
            <a:endParaRPr lang="en-US" dirty="0"/>
          </a:p>
        </p:txBody>
      </p:sp>
      <p:pic>
        <p:nvPicPr>
          <p:cNvPr id="4" name="Picture 3"/>
          <p:cNvPicPr>
            <a:picLocks noChangeAspect="1"/>
          </p:cNvPicPr>
          <p:nvPr/>
        </p:nvPicPr>
        <p:blipFill>
          <a:blip r:embed="rId2"/>
          <a:stretch>
            <a:fillRect/>
          </a:stretch>
        </p:blipFill>
        <p:spPr>
          <a:xfrm>
            <a:off x="288023" y="1212849"/>
            <a:ext cx="9039139" cy="5574963"/>
          </a:xfrm>
          <a:prstGeom prst="rect">
            <a:avLst/>
          </a:prstGeom>
        </p:spPr>
      </p:pic>
      <p:sp>
        <p:nvSpPr>
          <p:cNvPr id="5" name="Rounded Rectangle 4"/>
          <p:cNvSpPr/>
          <p:nvPr/>
        </p:nvSpPr>
        <p:spPr bwMode="auto">
          <a:xfrm>
            <a:off x="274638" y="2857189"/>
            <a:ext cx="3657623" cy="265173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5486725" y="3222945"/>
            <a:ext cx="2377414"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3153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85501"/>
          <a:stretch/>
        </p:blipFill>
        <p:spPr>
          <a:xfrm>
            <a:off x="457518" y="1485605"/>
            <a:ext cx="1242058" cy="1223823"/>
          </a:xfrm>
          <a:prstGeom prst="rect">
            <a:avLst/>
          </a:prstGeom>
        </p:spPr>
      </p:pic>
      <p:pic>
        <p:nvPicPr>
          <p:cNvPr id="6" name="Picture 5"/>
          <p:cNvPicPr>
            <a:picLocks noChangeAspect="1"/>
          </p:cNvPicPr>
          <p:nvPr/>
        </p:nvPicPr>
        <p:blipFill rotWithShape="1">
          <a:blip r:embed="rId2"/>
          <a:srcRect l="76518"/>
          <a:stretch/>
        </p:blipFill>
        <p:spPr>
          <a:xfrm>
            <a:off x="2103482" y="1485605"/>
            <a:ext cx="2011658" cy="1223823"/>
          </a:xfrm>
          <a:prstGeom prst="rect">
            <a:avLst/>
          </a:prstGeom>
        </p:spPr>
      </p:pic>
      <p:sp>
        <p:nvSpPr>
          <p:cNvPr id="3" name="Title 2"/>
          <p:cNvSpPr>
            <a:spLocks noGrp="1"/>
          </p:cNvSpPr>
          <p:nvPr>
            <p:ph type="title"/>
          </p:nvPr>
        </p:nvSpPr>
        <p:spPr/>
        <p:txBody>
          <a:bodyPr/>
          <a:lstStyle/>
          <a:p>
            <a:r>
              <a:rPr lang="en-US" dirty="0" smtClean="0"/>
              <a:t>3. Export to Windows 10 Universal</a:t>
            </a:r>
            <a:endParaRPr lang="en-US" dirty="0"/>
          </a:p>
        </p:txBody>
      </p:sp>
      <p:pic>
        <p:nvPicPr>
          <p:cNvPr id="5" name="Picture 4"/>
          <p:cNvPicPr>
            <a:picLocks noChangeAspect="1"/>
          </p:cNvPicPr>
          <p:nvPr/>
        </p:nvPicPr>
        <p:blipFill>
          <a:blip r:embed="rId3"/>
          <a:stretch>
            <a:fillRect/>
          </a:stretch>
        </p:blipFill>
        <p:spPr>
          <a:xfrm>
            <a:off x="4755213" y="2582872"/>
            <a:ext cx="4407645" cy="4117899"/>
          </a:xfrm>
          <a:prstGeom prst="rect">
            <a:avLst/>
          </a:prstGeom>
        </p:spPr>
      </p:pic>
      <p:sp>
        <p:nvSpPr>
          <p:cNvPr id="10" name="Rounded Rectangle 9"/>
          <p:cNvSpPr/>
          <p:nvPr/>
        </p:nvSpPr>
        <p:spPr bwMode="auto">
          <a:xfrm>
            <a:off x="3039272" y="1705534"/>
            <a:ext cx="618674" cy="10161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860127" y="3405823"/>
            <a:ext cx="32306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“Export Project”</a:t>
            </a:r>
          </a:p>
        </p:txBody>
      </p:sp>
      <p:cxnSp>
        <p:nvCxnSpPr>
          <p:cNvPr id="12" name="Straight Arrow Connector 11"/>
          <p:cNvCxnSpPr/>
          <p:nvPr/>
        </p:nvCxnSpPr>
        <p:spPr>
          <a:xfrm flipV="1">
            <a:off x="2834994" y="2857189"/>
            <a:ext cx="274317" cy="498031"/>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bwMode="auto">
          <a:xfrm>
            <a:off x="4824001" y="4866384"/>
            <a:ext cx="1119920" cy="119116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860127" y="4503091"/>
            <a:ext cx="351763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 “Windows Store”</a:t>
            </a:r>
          </a:p>
        </p:txBody>
      </p:sp>
      <p:cxnSp>
        <p:nvCxnSpPr>
          <p:cNvPr id="16" name="Straight Arrow Connector 15"/>
          <p:cNvCxnSpPr/>
          <p:nvPr/>
        </p:nvCxnSpPr>
        <p:spPr>
          <a:xfrm>
            <a:off x="3932262" y="5057875"/>
            <a:ext cx="822951" cy="404093"/>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460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 Export (continued)</a:t>
            </a:r>
            <a:endParaRPr lang="en-US" dirty="0"/>
          </a:p>
        </p:txBody>
      </p:sp>
      <p:pic>
        <p:nvPicPr>
          <p:cNvPr id="7" name="Picture 6"/>
          <p:cNvPicPr>
            <a:picLocks noChangeAspect="1"/>
          </p:cNvPicPr>
          <p:nvPr/>
        </p:nvPicPr>
        <p:blipFill>
          <a:blip r:embed="rId2"/>
          <a:stretch>
            <a:fillRect/>
          </a:stretch>
        </p:blipFill>
        <p:spPr>
          <a:xfrm>
            <a:off x="457580" y="1394165"/>
            <a:ext cx="4533900" cy="2981325"/>
          </a:xfrm>
          <a:prstGeom prst="rect">
            <a:avLst/>
          </a:prstGeom>
        </p:spPr>
      </p:pic>
      <p:pic>
        <p:nvPicPr>
          <p:cNvPr id="8" name="Picture 7"/>
          <p:cNvPicPr>
            <a:picLocks noChangeAspect="1"/>
          </p:cNvPicPr>
          <p:nvPr/>
        </p:nvPicPr>
        <p:blipFill>
          <a:blip r:embed="rId3"/>
          <a:stretch>
            <a:fillRect/>
          </a:stretch>
        </p:blipFill>
        <p:spPr>
          <a:xfrm>
            <a:off x="7315505" y="4171037"/>
            <a:ext cx="4533900" cy="1743075"/>
          </a:xfrm>
          <a:prstGeom prst="rect">
            <a:avLst/>
          </a:prstGeom>
        </p:spPr>
      </p:pic>
      <p:sp>
        <p:nvSpPr>
          <p:cNvPr id="10" name="Rounded Rectangle 9"/>
          <p:cNvSpPr/>
          <p:nvPr/>
        </p:nvSpPr>
        <p:spPr bwMode="auto">
          <a:xfrm>
            <a:off x="457580" y="1597555"/>
            <a:ext cx="4533900" cy="41573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5706866" y="1871715"/>
            <a:ext cx="468051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(or browse to) a location…</a:t>
            </a:r>
          </a:p>
        </p:txBody>
      </p:sp>
      <p:cxnSp>
        <p:nvCxnSpPr>
          <p:cNvPr id="12" name="Straight Arrow Connector 11"/>
          <p:cNvCxnSpPr/>
          <p:nvPr/>
        </p:nvCxnSpPr>
        <p:spPr>
          <a:xfrm flipH="1" flipV="1">
            <a:off x="5174358" y="1868289"/>
            <a:ext cx="495245" cy="246042"/>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3292189" y="3940546"/>
            <a:ext cx="827502" cy="34142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5042329" y="2884827"/>
            <a:ext cx="196996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Export</a:t>
            </a:r>
          </a:p>
        </p:txBody>
      </p:sp>
      <p:cxnSp>
        <p:nvCxnSpPr>
          <p:cNvPr id="15" name="Straight Arrow Connector 14"/>
          <p:cNvCxnSpPr/>
          <p:nvPr/>
        </p:nvCxnSpPr>
        <p:spPr>
          <a:xfrm flipH="1">
            <a:off x="4157896" y="3267725"/>
            <a:ext cx="1016462" cy="520414"/>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bwMode="auto">
          <a:xfrm>
            <a:off x="7802358" y="5051312"/>
            <a:ext cx="3017487" cy="35337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9607464" y="6284966"/>
            <a:ext cx="196996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Export</a:t>
            </a:r>
          </a:p>
        </p:txBody>
      </p:sp>
      <p:cxnSp>
        <p:nvCxnSpPr>
          <p:cNvPr id="21" name="Straight Arrow Connector 20"/>
          <p:cNvCxnSpPr/>
          <p:nvPr/>
        </p:nvCxnSpPr>
        <p:spPr>
          <a:xfrm>
            <a:off x="7045739" y="4189417"/>
            <a:ext cx="599844" cy="861895"/>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0136519" y="5885927"/>
            <a:ext cx="367123" cy="446066"/>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bwMode="auto">
          <a:xfrm>
            <a:off x="10136519" y="5503610"/>
            <a:ext cx="827502" cy="34142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TextBox 27"/>
          <p:cNvSpPr txBox="1"/>
          <p:nvPr/>
        </p:nvSpPr>
        <p:spPr>
          <a:xfrm>
            <a:off x="6707693" y="3543173"/>
            <a:ext cx="574952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 Windows 10 Universal as Target…</a:t>
            </a:r>
          </a:p>
        </p:txBody>
      </p:sp>
    </p:spTree>
    <p:extLst>
      <p:ext uri="{BB962C8B-B14F-4D97-AF65-F5344CB8AC3E}">
        <p14:creationId xmlns:p14="http://schemas.microsoft.com/office/powerpoint/2010/main" val="3581077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4. Fix manifest file, if necessary</a:t>
            </a:r>
            <a:endParaRPr lang="en-US" dirty="0"/>
          </a:p>
        </p:txBody>
      </p:sp>
      <p:pic>
        <p:nvPicPr>
          <p:cNvPr id="4" name="Picture 3"/>
          <p:cNvPicPr>
            <a:picLocks noChangeAspect="1"/>
          </p:cNvPicPr>
          <p:nvPr/>
        </p:nvPicPr>
        <p:blipFill>
          <a:blip r:embed="rId2"/>
          <a:stretch>
            <a:fillRect/>
          </a:stretch>
        </p:blipFill>
        <p:spPr>
          <a:xfrm>
            <a:off x="274639" y="1148038"/>
            <a:ext cx="11715750" cy="5886450"/>
          </a:xfrm>
          <a:prstGeom prst="rect">
            <a:avLst/>
          </a:prstGeom>
        </p:spPr>
      </p:pic>
      <p:sp>
        <p:nvSpPr>
          <p:cNvPr id="5" name="Rounded Rectangle 4"/>
          <p:cNvSpPr/>
          <p:nvPr/>
        </p:nvSpPr>
        <p:spPr bwMode="auto">
          <a:xfrm>
            <a:off x="1829165" y="2582872"/>
            <a:ext cx="3291804" cy="73151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a:stretch>
            <a:fillRect/>
          </a:stretch>
        </p:blipFill>
        <p:spPr>
          <a:xfrm>
            <a:off x="6675432" y="3843168"/>
            <a:ext cx="2800741" cy="3191320"/>
          </a:xfrm>
          <a:prstGeom prst="rect">
            <a:avLst/>
          </a:prstGeom>
        </p:spPr>
      </p:pic>
      <p:sp>
        <p:nvSpPr>
          <p:cNvPr id="7" name="Rounded Rectangle 6"/>
          <p:cNvSpPr/>
          <p:nvPr/>
        </p:nvSpPr>
        <p:spPr bwMode="auto">
          <a:xfrm>
            <a:off x="6675431" y="4503091"/>
            <a:ext cx="2770987"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9446418" y="3816946"/>
            <a:ext cx="2418780" cy="32038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6775891" y="2805961"/>
            <a:ext cx="240514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Right-click to </a:t>
            </a:r>
          </a:p>
          <a:p>
            <a:pPr>
              <a:lnSpc>
                <a:spcPct val="90000"/>
              </a:lnSpc>
              <a:spcAft>
                <a:spcPts val="600"/>
              </a:spcAft>
            </a:pPr>
            <a:r>
              <a:rPr lang="en-US" sz="2400" dirty="0" smtClean="0">
                <a:solidFill>
                  <a:srgbClr val="FF0000"/>
                </a:solidFill>
              </a:rPr>
              <a:t>View Code (F7)</a:t>
            </a:r>
          </a:p>
        </p:txBody>
      </p:sp>
      <p:cxnSp>
        <p:nvCxnSpPr>
          <p:cNvPr id="10" name="Straight Arrow Connector 9"/>
          <p:cNvCxnSpPr/>
          <p:nvPr/>
        </p:nvCxnSpPr>
        <p:spPr>
          <a:xfrm>
            <a:off x="9013806" y="3399110"/>
            <a:ext cx="608856" cy="356402"/>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492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 Associate with Store App</a:t>
            </a:r>
            <a:endParaRPr lang="en-US" dirty="0"/>
          </a:p>
        </p:txBody>
      </p:sp>
      <p:pic>
        <p:nvPicPr>
          <p:cNvPr id="4" name="Picture 3"/>
          <p:cNvPicPr>
            <a:picLocks noChangeAspect="1"/>
          </p:cNvPicPr>
          <p:nvPr/>
        </p:nvPicPr>
        <p:blipFill>
          <a:blip r:embed="rId2"/>
          <a:stretch>
            <a:fillRect/>
          </a:stretch>
        </p:blipFill>
        <p:spPr>
          <a:xfrm>
            <a:off x="274639" y="1212849"/>
            <a:ext cx="10881093" cy="5484778"/>
          </a:xfrm>
          <a:prstGeom prst="rect">
            <a:avLst/>
          </a:prstGeom>
        </p:spPr>
      </p:pic>
      <p:sp>
        <p:nvSpPr>
          <p:cNvPr id="5" name="Rounded Rectangle 4"/>
          <p:cNvSpPr/>
          <p:nvPr/>
        </p:nvSpPr>
        <p:spPr bwMode="auto">
          <a:xfrm>
            <a:off x="8961406" y="2765749"/>
            <a:ext cx="2258053" cy="32086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984697" y="2345547"/>
            <a:ext cx="5574218"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Right-click project in Solution Explorer</a:t>
            </a:r>
            <a:endParaRPr lang="en-US" sz="2400" dirty="0">
              <a:solidFill>
                <a:srgbClr val="FF0000"/>
              </a:solidFill>
            </a:endParaRPr>
          </a:p>
          <a:p>
            <a:pPr>
              <a:lnSpc>
                <a:spcPct val="90000"/>
              </a:lnSpc>
              <a:spcAft>
                <a:spcPts val="600"/>
              </a:spcAft>
            </a:pPr>
            <a:r>
              <a:rPr lang="en-US" sz="2400" dirty="0" smtClean="0">
                <a:solidFill>
                  <a:srgbClr val="FF0000"/>
                </a:solidFill>
              </a:rPr>
              <a:t>then click</a:t>
            </a:r>
          </a:p>
          <a:p>
            <a:pPr>
              <a:lnSpc>
                <a:spcPct val="90000"/>
              </a:lnSpc>
              <a:spcAft>
                <a:spcPts val="600"/>
              </a:spcAft>
            </a:pPr>
            <a:r>
              <a:rPr lang="en-US" sz="2400" dirty="0" smtClean="0">
                <a:solidFill>
                  <a:srgbClr val="FF0000"/>
                </a:solidFill>
              </a:rPr>
              <a:t>Store </a:t>
            </a:r>
            <a:r>
              <a:rPr lang="en-US" sz="2400" dirty="0" smtClean="0">
                <a:solidFill>
                  <a:srgbClr val="FF0000"/>
                </a:solidFill>
                <a:sym typeface="Wingdings" panose="05000000000000000000" pitchFamily="2" charset="2"/>
              </a:rPr>
              <a:t> Associate App with the Store</a:t>
            </a:r>
          </a:p>
          <a:p>
            <a:pPr>
              <a:lnSpc>
                <a:spcPct val="90000"/>
              </a:lnSpc>
              <a:spcAft>
                <a:spcPts val="600"/>
              </a:spcAft>
            </a:pPr>
            <a:r>
              <a:rPr lang="en-US" sz="2400" dirty="0" smtClean="0">
                <a:solidFill>
                  <a:srgbClr val="FF0000"/>
                </a:solidFill>
                <a:sym typeface="Wingdings" panose="05000000000000000000" pitchFamily="2" charset="2"/>
              </a:rPr>
              <a:t>in popup menu</a:t>
            </a:r>
            <a:endParaRPr lang="en-US" sz="2400" dirty="0" smtClean="0">
              <a:solidFill>
                <a:srgbClr val="FF0000"/>
              </a:solidFill>
            </a:endParaRPr>
          </a:p>
        </p:txBody>
      </p:sp>
      <p:cxnSp>
        <p:nvCxnSpPr>
          <p:cNvPr id="7" name="Straight Arrow Connector 6"/>
          <p:cNvCxnSpPr/>
          <p:nvPr/>
        </p:nvCxnSpPr>
        <p:spPr>
          <a:xfrm>
            <a:off x="5428864" y="3792097"/>
            <a:ext cx="515056" cy="528116"/>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6401115" y="4503090"/>
            <a:ext cx="2076359" cy="31088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4143062" y="4515453"/>
            <a:ext cx="2076359" cy="31088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Arrow Connector 11"/>
          <p:cNvCxnSpPr/>
          <p:nvPr/>
        </p:nvCxnSpPr>
        <p:spPr>
          <a:xfrm>
            <a:off x="6401115" y="2665614"/>
            <a:ext cx="2285975" cy="191575"/>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587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6. Add Required Images</a:t>
            </a:r>
            <a:endParaRPr lang="en-US" dirty="0"/>
          </a:p>
        </p:txBody>
      </p:sp>
      <p:pic>
        <p:nvPicPr>
          <p:cNvPr id="4" name="Picture 3"/>
          <p:cNvPicPr>
            <a:picLocks noChangeAspect="1"/>
          </p:cNvPicPr>
          <p:nvPr/>
        </p:nvPicPr>
        <p:blipFill>
          <a:blip r:embed="rId2"/>
          <a:stretch>
            <a:fillRect/>
          </a:stretch>
        </p:blipFill>
        <p:spPr>
          <a:xfrm>
            <a:off x="274639" y="1212849"/>
            <a:ext cx="8595329" cy="5504573"/>
          </a:xfrm>
          <a:prstGeom prst="rect">
            <a:avLst/>
          </a:prstGeom>
        </p:spPr>
      </p:pic>
      <p:sp>
        <p:nvSpPr>
          <p:cNvPr id="5" name="Rounded Rectangle 4"/>
          <p:cNvSpPr/>
          <p:nvPr/>
        </p:nvSpPr>
        <p:spPr bwMode="auto">
          <a:xfrm>
            <a:off x="6656943" y="3549401"/>
            <a:ext cx="1847269" cy="22217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8977818" y="2388302"/>
            <a:ext cx="3078535"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Identify placeholder</a:t>
            </a:r>
          </a:p>
          <a:p>
            <a:pPr>
              <a:lnSpc>
                <a:spcPct val="90000"/>
              </a:lnSpc>
              <a:spcAft>
                <a:spcPts val="600"/>
              </a:spcAft>
            </a:pPr>
            <a:r>
              <a:rPr lang="en-US" sz="2400" dirty="0" smtClean="0">
                <a:solidFill>
                  <a:srgbClr val="FF0000"/>
                </a:solidFill>
              </a:rPr>
              <a:t>images to replace</a:t>
            </a:r>
          </a:p>
        </p:txBody>
      </p:sp>
      <p:cxnSp>
        <p:nvCxnSpPr>
          <p:cNvPr id="7" name="Straight Arrow Connector 6"/>
          <p:cNvCxnSpPr/>
          <p:nvPr/>
        </p:nvCxnSpPr>
        <p:spPr>
          <a:xfrm flipH="1" flipV="1">
            <a:off x="5174358" y="1868289"/>
            <a:ext cx="495245" cy="246042"/>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516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9019" y="1717390"/>
            <a:ext cx="10553700" cy="3886200"/>
          </a:xfrm>
          <a:prstGeom prst="rect">
            <a:avLst/>
          </a:prstGeom>
        </p:spPr>
      </p:pic>
      <p:sp>
        <p:nvSpPr>
          <p:cNvPr id="3" name="Title 2"/>
          <p:cNvSpPr>
            <a:spLocks noGrp="1"/>
          </p:cNvSpPr>
          <p:nvPr>
            <p:ph type="title"/>
          </p:nvPr>
        </p:nvSpPr>
        <p:spPr/>
        <p:txBody>
          <a:bodyPr/>
          <a:lstStyle/>
          <a:p>
            <a:r>
              <a:rPr lang="en-US" dirty="0" smtClean="0"/>
              <a:t>6. Add Required Images (continued)</a:t>
            </a:r>
            <a:endParaRPr lang="en-US" dirty="0"/>
          </a:p>
        </p:txBody>
      </p:sp>
      <p:sp>
        <p:nvSpPr>
          <p:cNvPr id="5" name="Rounded Rectangle 4"/>
          <p:cNvSpPr/>
          <p:nvPr/>
        </p:nvSpPr>
        <p:spPr bwMode="auto">
          <a:xfrm>
            <a:off x="8412773" y="2491433"/>
            <a:ext cx="1371585" cy="145979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5943920" y="4047511"/>
            <a:ext cx="3846511" cy="145979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4663774" y="2200696"/>
            <a:ext cx="2194536" cy="29073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74972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cbf749eb-5fb0-4c75-b7cd-eb7d18649fd5"/>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23825</TotalTime>
  <Words>401</Words>
  <Application>Microsoft Office PowerPoint</Application>
  <PresentationFormat>Custom</PresentationFormat>
  <Paragraphs>65</Paragraphs>
  <Slides>13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ＭＳ Ｐゴシック</vt:lpstr>
      <vt:lpstr>Segoe UI</vt:lpstr>
      <vt:lpstr>Segoe UI Light</vt:lpstr>
      <vt:lpstr>Wingdings</vt:lpstr>
      <vt:lpstr>MSVID_White_16x9_2012-08-18</vt:lpstr>
      <vt:lpstr>1_MSVID_White_16x9_2012-08-18</vt:lpstr>
      <vt:lpstr>Publish a Windows 10 Game with Construct 2</vt:lpstr>
      <vt:lpstr>1. Enable Developer Mode</vt:lpstr>
      <vt:lpstr>2. Enter Game Details</vt:lpstr>
      <vt:lpstr>3. Export to Windows 10 Universal</vt:lpstr>
      <vt:lpstr>3. Export (continued)</vt:lpstr>
      <vt:lpstr>4. Fix manifest file, if necessary</vt:lpstr>
      <vt:lpstr>5. Associate with Store App</vt:lpstr>
      <vt:lpstr>6. Add Required Images</vt:lpstr>
      <vt:lpstr>6. Add Required Images (continued)</vt:lpstr>
      <vt:lpstr>7. Run WACK!</vt:lpstr>
      <vt:lpstr>7. Run WACK (continued)</vt:lpstr>
      <vt:lpstr>8. Publish to Windows Store</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shchowd@microsoft.com</dc:creator>
  <cp:lastModifiedBy>Shahed Chowdhuri</cp:lastModifiedBy>
  <cp:revision>423</cp:revision>
  <dcterms:created xsi:type="dcterms:W3CDTF">2012-05-22T07:38:31Z</dcterms:created>
  <dcterms:modified xsi:type="dcterms:W3CDTF">2015-09-04T04:23:26Z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