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342" r:id="rId3"/>
    <p:sldId id="261" r:id="rId4"/>
    <p:sldId id="272" r:id="rId5"/>
    <p:sldId id="259" r:id="rId6"/>
    <p:sldId id="328" r:id="rId7"/>
    <p:sldId id="332" r:id="rId8"/>
    <p:sldId id="333" r:id="rId9"/>
    <p:sldId id="331" r:id="rId10"/>
    <p:sldId id="330" r:id="rId11"/>
    <p:sldId id="329" r:id="rId12"/>
    <p:sldId id="279" r:id="rId13"/>
    <p:sldId id="334" r:id="rId14"/>
    <p:sldId id="262" r:id="rId15"/>
    <p:sldId id="263" r:id="rId16"/>
    <p:sldId id="264" r:id="rId17"/>
    <p:sldId id="338" r:id="rId18"/>
    <p:sldId id="265" r:id="rId19"/>
    <p:sldId id="266" r:id="rId20"/>
    <p:sldId id="267" r:id="rId21"/>
    <p:sldId id="268" r:id="rId22"/>
    <p:sldId id="270" r:id="rId23"/>
    <p:sldId id="335" r:id="rId24"/>
    <p:sldId id="339" r:id="rId25"/>
    <p:sldId id="341" r:id="rId26"/>
    <p:sldId id="340" r:id="rId27"/>
    <p:sldId id="325" r:id="rId28"/>
    <p:sldId id="326" r:id="rId29"/>
    <p:sldId id="327" r:id="rId30"/>
    <p:sldId id="260" r:id="rId31"/>
    <p:sldId id="336" r:id="rId32"/>
    <p:sldId id="337" r:id="rId33"/>
    <p:sldId id="323" r:id="rId34"/>
    <p:sldId id="32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70" autoAdjust="0"/>
  </p:normalViewPr>
  <p:slideViewPr>
    <p:cSldViewPr>
      <p:cViewPr varScale="1">
        <p:scale>
          <a:sx n="70" d="100"/>
          <a:sy n="70" d="100"/>
        </p:scale>
        <p:origin x="19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D1238-C23C-4D73-AEBD-91AF9CE8F73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EE48BA-2B29-410F-8680-F7DDCB455A0F}">
      <dgm:prSet phldrT="[Text]"/>
      <dgm:spPr/>
      <dgm:t>
        <a:bodyPr/>
        <a:lstStyle/>
        <a:p>
          <a:r>
            <a:rPr lang="en-US" dirty="0" smtClean="0"/>
            <a:t>A. Database-First</a:t>
          </a:r>
        </a:p>
        <a:p>
          <a:r>
            <a:rPr lang="en-US" dirty="0" smtClean="0"/>
            <a:t>(EDMX)</a:t>
          </a:r>
          <a:endParaRPr lang="en-US" dirty="0"/>
        </a:p>
      </dgm:t>
    </dgm:pt>
    <dgm:pt modelId="{E7AAAC41-563C-45AE-9EEC-DE64E7C71834}" type="parTrans" cxnId="{CC49287F-3A6B-49E2-B740-0477CCB0A9AD}">
      <dgm:prSet/>
      <dgm:spPr/>
      <dgm:t>
        <a:bodyPr/>
        <a:lstStyle/>
        <a:p>
          <a:endParaRPr lang="en-US"/>
        </a:p>
      </dgm:t>
    </dgm:pt>
    <dgm:pt modelId="{F6314F3F-C054-4EDA-86D9-36D5E0B0FF80}" type="sibTrans" cxnId="{CC49287F-3A6B-49E2-B740-0477CCB0A9AD}">
      <dgm:prSet/>
      <dgm:spPr/>
      <dgm:t>
        <a:bodyPr/>
        <a:lstStyle/>
        <a:p>
          <a:endParaRPr lang="en-US"/>
        </a:p>
      </dgm:t>
    </dgm:pt>
    <dgm:pt modelId="{33C009B4-5872-45AC-9F04-B1AF469BF817}">
      <dgm:prSet phldrT="[Text]"/>
      <dgm:spPr/>
      <dgm:t>
        <a:bodyPr/>
        <a:lstStyle/>
        <a:p>
          <a:r>
            <a:rPr lang="en-US" dirty="0" smtClean="0"/>
            <a:t>B. Model-First</a:t>
          </a:r>
        </a:p>
        <a:p>
          <a:r>
            <a:rPr lang="en-US" dirty="0" smtClean="0"/>
            <a:t>(Visual Designer)</a:t>
          </a:r>
          <a:endParaRPr lang="en-US" dirty="0"/>
        </a:p>
      </dgm:t>
    </dgm:pt>
    <dgm:pt modelId="{B40268C6-1D04-4B98-AAC7-CD010F7BA872}" type="parTrans" cxnId="{4E0BC73C-4FB8-42CE-A700-CBE314758973}">
      <dgm:prSet/>
      <dgm:spPr/>
      <dgm:t>
        <a:bodyPr/>
        <a:lstStyle/>
        <a:p>
          <a:endParaRPr lang="en-US"/>
        </a:p>
      </dgm:t>
    </dgm:pt>
    <dgm:pt modelId="{3FA9516A-AE66-4E43-96F6-5C7D1E7F381D}" type="sibTrans" cxnId="{4E0BC73C-4FB8-42CE-A700-CBE314758973}">
      <dgm:prSet/>
      <dgm:spPr/>
      <dgm:t>
        <a:bodyPr/>
        <a:lstStyle/>
        <a:p>
          <a:endParaRPr lang="en-US"/>
        </a:p>
      </dgm:t>
    </dgm:pt>
    <dgm:pt modelId="{944AB706-A80F-422B-9E2A-42E5359F1CC3}">
      <dgm:prSet phldrT="[Text]"/>
      <dgm:spPr/>
      <dgm:t>
        <a:bodyPr/>
        <a:lstStyle/>
        <a:p>
          <a:r>
            <a:rPr lang="en-US" dirty="0" smtClean="0"/>
            <a:t>C. Code-First (automatic migrations)</a:t>
          </a:r>
          <a:endParaRPr lang="en-US" dirty="0"/>
        </a:p>
      </dgm:t>
    </dgm:pt>
    <dgm:pt modelId="{EA08D931-1BAB-428D-964F-1F4149F590F6}" type="parTrans" cxnId="{375E2B9E-48A3-464F-9039-EB5359C8ABBD}">
      <dgm:prSet/>
      <dgm:spPr/>
      <dgm:t>
        <a:bodyPr/>
        <a:lstStyle/>
        <a:p>
          <a:endParaRPr lang="en-US"/>
        </a:p>
      </dgm:t>
    </dgm:pt>
    <dgm:pt modelId="{75E5AD3A-1C40-463E-A4BE-62C3B0034CF0}" type="sibTrans" cxnId="{375E2B9E-48A3-464F-9039-EB5359C8ABBD}">
      <dgm:prSet/>
      <dgm:spPr/>
      <dgm:t>
        <a:bodyPr/>
        <a:lstStyle/>
        <a:p>
          <a:endParaRPr lang="en-US"/>
        </a:p>
      </dgm:t>
    </dgm:pt>
    <dgm:pt modelId="{D643383F-16BD-4213-A7E2-32F7585609AD}">
      <dgm:prSet phldrT="[Text]"/>
      <dgm:spPr/>
      <dgm:t>
        <a:bodyPr/>
        <a:lstStyle/>
        <a:p>
          <a:r>
            <a:rPr lang="en-US" dirty="0" smtClean="0"/>
            <a:t>D. Code-First (manual migrations)</a:t>
          </a:r>
          <a:endParaRPr lang="en-US" dirty="0"/>
        </a:p>
      </dgm:t>
    </dgm:pt>
    <dgm:pt modelId="{A8BAEE14-AA3C-4E64-B948-2F0A860DF656}" type="parTrans" cxnId="{9E8EA854-9804-4CE1-B8B6-3E605C2C2A60}">
      <dgm:prSet/>
      <dgm:spPr/>
      <dgm:t>
        <a:bodyPr/>
        <a:lstStyle/>
        <a:p>
          <a:endParaRPr lang="en-US"/>
        </a:p>
      </dgm:t>
    </dgm:pt>
    <dgm:pt modelId="{616E5993-A8FA-4C9B-84FB-CC8FE62A1416}" type="sibTrans" cxnId="{9E8EA854-9804-4CE1-B8B6-3E605C2C2A60}">
      <dgm:prSet/>
      <dgm:spPr/>
      <dgm:t>
        <a:bodyPr/>
        <a:lstStyle/>
        <a:p>
          <a:endParaRPr lang="en-US"/>
        </a:p>
      </dgm:t>
    </dgm:pt>
    <dgm:pt modelId="{A9EDF711-1400-430B-B9F9-00F63A54B3CC}" type="pres">
      <dgm:prSet presAssocID="{613D1238-C23C-4D73-AEBD-91AF9CE8F73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C01F8-49B1-4548-8C89-BAC451469AB2}" type="pres">
      <dgm:prSet presAssocID="{613D1238-C23C-4D73-AEBD-91AF9CE8F73A}" presName="diamond" presStyleLbl="bgShp" presStyleIdx="0" presStyleCnt="1"/>
      <dgm:spPr/>
    </dgm:pt>
    <dgm:pt modelId="{91D225CA-3223-4459-8F06-90AEA76768D4}" type="pres">
      <dgm:prSet presAssocID="{613D1238-C23C-4D73-AEBD-91AF9CE8F73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14F81-3105-4735-9631-819E722C4EB7}" type="pres">
      <dgm:prSet presAssocID="{613D1238-C23C-4D73-AEBD-91AF9CE8F73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07AA0-0E10-4586-97B2-9BE2FB661370}" type="pres">
      <dgm:prSet presAssocID="{613D1238-C23C-4D73-AEBD-91AF9CE8F73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273F3-EEA2-40F9-8D81-3F5D035F339E}" type="pres">
      <dgm:prSet presAssocID="{613D1238-C23C-4D73-AEBD-91AF9CE8F73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E2B9E-48A3-464F-9039-EB5359C8ABBD}" srcId="{613D1238-C23C-4D73-AEBD-91AF9CE8F73A}" destId="{944AB706-A80F-422B-9E2A-42E5359F1CC3}" srcOrd="2" destOrd="0" parTransId="{EA08D931-1BAB-428D-964F-1F4149F590F6}" sibTransId="{75E5AD3A-1C40-463E-A4BE-62C3B0034CF0}"/>
    <dgm:cxn modelId="{4E0BC73C-4FB8-42CE-A700-CBE314758973}" srcId="{613D1238-C23C-4D73-AEBD-91AF9CE8F73A}" destId="{33C009B4-5872-45AC-9F04-B1AF469BF817}" srcOrd="1" destOrd="0" parTransId="{B40268C6-1D04-4B98-AAC7-CD010F7BA872}" sibTransId="{3FA9516A-AE66-4E43-96F6-5C7D1E7F381D}"/>
    <dgm:cxn modelId="{8994F1BD-0887-4F91-A0EA-CA942CB31D4D}" type="presOf" srcId="{613D1238-C23C-4D73-AEBD-91AF9CE8F73A}" destId="{A9EDF711-1400-430B-B9F9-00F63A54B3CC}" srcOrd="0" destOrd="0" presId="urn:microsoft.com/office/officeart/2005/8/layout/matrix3"/>
    <dgm:cxn modelId="{CC49287F-3A6B-49E2-B740-0477CCB0A9AD}" srcId="{613D1238-C23C-4D73-AEBD-91AF9CE8F73A}" destId="{E2EE48BA-2B29-410F-8680-F7DDCB455A0F}" srcOrd="0" destOrd="0" parTransId="{E7AAAC41-563C-45AE-9EEC-DE64E7C71834}" sibTransId="{F6314F3F-C054-4EDA-86D9-36D5E0B0FF80}"/>
    <dgm:cxn modelId="{9E8EA854-9804-4CE1-B8B6-3E605C2C2A60}" srcId="{613D1238-C23C-4D73-AEBD-91AF9CE8F73A}" destId="{D643383F-16BD-4213-A7E2-32F7585609AD}" srcOrd="3" destOrd="0" parTransId="{A8BAEE14-AA3C-4E64-B948-2F0A860DF656}" sibTransId="{616E5993-A8FA-4C9B-84FB-CC8FE62A1416}"/>
    <dgm:cxn modelId="{585DBED2-F379-47EE-BFF0-110FEDCDAEA0}" type="presOf" srcId="{E2EE48BA-2B29-410F-8680-F7DDCB455A0F}" destId="{91D225CA-3223-4459-8F06-90AEA76768D4}" srcOrd="0" destOrd="0" presId="urn:microsoft.com/office/officeart/2005/8/layout/matrix3"/>
    <dgm:cxn modelId="{2313FEE7-7464-4DD1-A339-DD17139240FE}" type="presOf" srcId="{D643383F-16BD-4213-A7E2-32F7585609AD}" destId="{7F6273F3-EEA2-40F9-8D81-3F5D035F339E}" srcOrd="0" destOrd="0" presId="urn:microsoft.com/office/officeart/2005/8/layout/matrix3"/>
    <dgm:cxn modelId="{0BEE91B0-5C36-4575-846D-68AE1C92F38F}" type="presOf" srcId="{944AB706-A80F-422B-9E2A-42E5359F1CC3}" destId="{6D907AA0-0E10-4586-97B2-9BE2FB661370}" srcOrd="0" destOrd="0" presId="urn:microsoft.com/office/officeart/2005/8/layout/matrix3"/>
    <dgm:cxn modelId="{8F7B0099-01EE-4593-892E-863304D44702}" type="presOf" srcId="{33C009B4-5872-45AC-9F04-B1AF469BF817}" destId="{39A14F81-3105-4735-9631-819E722C4EB7}" srcOrd="0" destOrd="0" presId="urn:microsoft.com/office/officeart/2005/8/layout/matrix3"/>
    <dgm:cxn modelId="{65B900E2-B0B6-45A9-A7A1-CF647AE3022C}" type="presParOf" srcId="{A9EDF711-1400-430B-B9F9-00F63A54B3CC}" destId="{AAAC01F8-49B1-4548-8C89-BAC451469AB2}" srcOrd="0" destOrd="0" presId="urn:microsoft.com/office/officeart/2005/8/layout/matrix3"/>
    <dgm:cxn modelId="{6F4EBC9D-4AF6-4BA5-AD7C-84485E8F484F}" type="presParOf" srcId="{A9EDF711-1400-430B-B9F9-00F63A54B3CC}" destId="{91D225CA-3223-4459-8F06-90AEA76768D4}" srcOrd="1" destOrd="0" presId="urn:microsoft.com/office/officeart/2005/8/layout/matrix3"/>
    <dgm:cxn modelId="{7EEF08BA-3325-4FAC-9CA7-59EB953E4090}" type="presParOf" srcId="{A9EDF711-1400-430B-B9F9-00F63A54B3CC}" destId="{39A14F81-3105-4735-9631-819E722C4EB7}" srcOrd="2" destOrd="0" presId="urn:microsoft.com/office/officeart/2005/8/layout/matrix3"/>
    <dgm:cxn modelId="{5DF46182-23CB-4E42-B1A2-A685C154ECC2}" type="presParOf" srcId="{A9EDF711-1400-430B-B9F9-00F63A54B3CC}" destId="{6D907AA0-0E10-4586-97B2-9BE2FB661370}" srcOrd="3" destOrd="0" presId="urn:microsoft.com/office/officeart/2005/8/layout/matrix3"/>
    <dgm:cxn modelId="{832A69AE-2F0E-49D4-8160-E3482EB4776D}" type="presParOf" srcId="{A9EDF711-1400-430B-B9F9-00F63A54B3CC}" destId="{7F6273F3-EEA2-40F9-8D81-3F5D035F339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1. Models &amp; Mapping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46589FED-371F-4A91-B06D-B3C33EABCB17}">
      <dgm:prSet phldrT="[Text]"/>
      <dgm:spPr/>
      <dgm:t>
        <a:bodyPr/>
        <a:lstStyle/>
        <a:p>
          <a:r>
            <a:rPr lang="en-US" dirty="0" smtClean="0"/>
            <a:t>2. Connection Strings</a:t>
          </a:r>
          <a:endParaRPr lang="en-US" dirty="0"/>
        </a:p>
      </dgm:t>
    </dgm:pt>
    <dgm:pt modelId="{30E2B78F-709C-442C-9345-C70F276EBC75}" type="parTrans" cxnId="{A9F61317-3C08-48DD-A8B8-5F8626E21CBD}">
      <dgm:prSet/>
      <dgm:spPr/>
      <dgm:t>
        <a:bodyPr/>
        <a:lstStyle/>
        <a:p>
          <a:endParaRPr lang="en-US"/>
        </a:p>
      </dgm:t>
    </dgm:pt>
    <dgm:pt modelId="{113BD4E7-D541-458A-9982-358B595200B0}" type="sibTrans" cxnId="{A9F61317-3C08-48DD-A8B8-5F8626E21CBD}">
      <dgm:prSet/>
      <dgm:spPr/>
      <dgm:t>
        <a:bodyPr/>
        <a:lstStyle/>
        <a:p>
          <a:endParaRPr lang="en-US"/>
        </a:p>
      </dgm:t>
    </dgm:pt>
    <dgm:pt modelId="{2A3CF43B-3237-4FDC-9F3B-3BEE8CA45EEF}">
      <dgm:prSet phldrT="[Text]"/>
      <dgm:spPr/>
      <dgm:t>
        <a:bodyPr/>
        <a:lstStyle/>
        <a:p>
          <a:r>
            <a:rPr lang="en-US" dirty="0" smtClean="0"/>
            <a:t>3. Enable Migrations</a:t>
          </a:r>
          <a:endParaRPr lang="en-US" dirty="0"/>
        </a:p>
      </dgm:t>
    </dgm:pt>
    <dgm:pt modelId="{7688A100-080F-496D-9D13-8AD5D0F015EC}" type="parTrans" cxnId="{83C4AADF-663A-45E2-9336-6F955F537BD0}">
      <dgm:prSet/>
      <dgm:spPr/>
      <dgm:t>
        <a:bodyPr/>
        <a:lstStyle/>
        <a:p>
          <a:endParaRPr lang="en-US"/>
        </a:p>
      </dgm:t>
    </dgm:pt>
    <dgm:pt modelId="{7EB9CE7A-BAF6-4D5A-A698-B78CB7616350}" type="sibTrans" cxnId="{83C4AADF-663A-45E2-9336-6F955F537BD0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FB67E-A657-4BF0-BEC5-EA1ABC7622FE}" type="pres">
      <dgm:prSet presAssocID="{A0BCAEEF-7221-4FEC-89A0-1B4D577B7FF0}" presName="spacing" presStyleCnt="0"/>
      <dgm:spPr/>
    </dgm:pt>
    <dgm:pt modelId="{CC1DE2B5-ABED-453A-A738-6B4E8AC2CE29}" type="pres">
      <dgm:prSet presAssocID="{46589FED-371F-4A91-B06D-B3C33EABCB17}" presName="composite" presStyleCnt="0"/>
      <dgm:spPr/>
    </dgm:pt>
    <dgm:pt modelId="{8238C297-8E7A-47CA-AFCA-8B0E84DAC5E4}" type="pres">
      <dgm:prSet presAssocID="{46589FED-371F-4A91-B06D-B3C33EABCB17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B4FB10-A3CC-479D-A103-974937DD1FA0}" type="pres">
      <dgm:prSet presAssocID="{46589FED-371F-4A91-B06D-B3C33EABCB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E1D1C-64A8-4D67-8E6D-4593F7901395}" type="pres">
      <dgm:prSet presAssocID="{113BD4E7-D541-458A-9982-358B595200B0}" presName="spacing" presStyleCnt="0"/>
      <dgm:spPr/>
    </dgm:pt>
    <dgm:pt modelId="{430623BE-EDF2-48C5-B587-CFDACA2EC29A}" type="pres">
      <dgm:prSet presAssocID="{2A3CF43B-3237-4FDC-9F3B-3BEE8CA45EEF}" presName="composite" presStyleCnt="0"/>
      <dgm:spPr/>
    </dgm:pt>
    <dgm:pt modelId="{D0E1C33D-7AE1-4BDE-AE07-F0C4B98DC56F}" type="pres">
      <dgm:prSet presAssocID="{2A3CF43B-3237-4FDC-9F3B-3BEE8CA45EEF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2E4ADA-E889-4330-BF64-7DF77171314B}" type="pres">
      <dgm:prSet presAssocID="{2A3CF43B-3237-4FDC-9F3B-3BEE8CA45E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F61317-3C08-48DD-A8B8-5F8626E21CBD}" srcId="{DAF215C1-9A03-4E7C-B8C0-05C4BD2D443A}" destId="{46589FED-371F-4A91-B06D-B3C33EABCB17}" srcOrd="1" destOrd="0" parTransId="{30E2B78F-709C-442C-9345-C70F276EBC75}" sibTransId="{113BD4E7-D541-458A-9982-358B595200B0}"/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F21E35FF-30EC-423F-A74A-6CE4BA339F5B}" type="presOf" srcId="{46589FED-371F-4A91-B06D-B3C33EABCB17}" destId="{D8B4FB10-A3CC-479D-A103-974937DD1FA0}" srcOrd="0" destOrd="0" presId="urn:microsoft.com/office/officeart/2005/8/layout/vList3"/>
    <dgm:cxn modelId="{A2D59384-4D54-40AC-B880-B5CD4E05FA2B}" type="presOf" srcId="{C6DBA325-DCC3-4AB7-915C-A54171E17C3D}" destId="{1F3B8E87-12C2-4EBF-94C5-674CFE6019F5}" srcOrd="0" destOrd="0" presId="urn:microsoft.com/office/officeart/2005/8/layout/vList3"/>
    <dgm:cxn modelId="{EA12AC45-89C7-453D-8427-ED70451BDF89}" type="presOf" srcId="{DAF215C1-9A03-4E7C-B8C0-05C4BD2D443A}" destId="{095139C9-20B8-4F11-9CDB-F293148DEB1B}" srcOrd="0" destOrd="0" presId="urn:microsoft.com/office/officeart/2005/8/layout/vList3"/>
    <dgm:cxn modelId="{83C4AADF-663A-45E2-9336-6F955F537BD0}" srcId="{DAF215C1-9A03-4E7C-B8C0-05C4BD2D443A}" destId="{2A3CF43B-3237-4FDC-9F3B-3BEE8CA45EEF}" srcOrd="2" destOrd="0" parTransId="{7688A100-080F-496D-9D13-8AD5D0F015EC}" sibTransId="{7EB9CE7A-BAF6-4D5A-A698-B78CB7616350}"/>
    <dgm:cxn modelId="{E2843C4C-55AE-491C-B87A-25DECCF6F532}" type="presOf" srcId="{2A3CF43B-3237-4FDC-9F3B-3BEE8CA45EEF}" destId="{EE2E4ADA-E889-4330-BF64-7DF77171314B}" srcOrd="0" destOrd="0" presId="urn:microsoft.com/office/officeart/2005/8/layout/vList3"/>
    <dgm:cxn modelId="{086CB259-E3C6-41EA-976B-5EEE63EA3D4A}" type="presParOf" srcId="{095139C9-20B8-4F11-9CDB-F293148DEB1B}" destId="{B642FC3D-98AD-4CE0-B3C6-EE55C48B75CD}" srcOrd="0" destOrd="0" presId="urn:microsoft.com/office/officeart/2005/8/layout/vList3"/>
    <dgm:cxn modelId="{ABE235AC-7BDB-47EF-A57A-022515C4D275}" type="presParOf" srcId="{B642FC3D-98AD-4CE0-B3C6-EE55C48B75CD}" destId="{767B27D0-C521-4E67-8FB4-F726B92F7FDF}" srcOrd="0" destOrd="0" presId="urn:microsoft.com/office/officeart/2005/8/layout/vList3"/>
    <dgm:cxn modelId="{F3F715B9-E96B-46C6-A5BC-30D42E0FAFCD}" type="presParOf" srcId="{B642FC3D-98AD-4CE0-B3C6-EE55C48B75CD}" destId="{1F3B8E87-12C2-4EBF-94C5-674CFE6019F5}" srcOrd="1" destOrd="0" presId="urn:microsoft.com/office/officeart/2005/8/layout/vList3"/>
    <dgm:cxn modelId="{D2CC69B7-A825-4378-BFE5-844546BCC11F}" type="presParOf" srcId="{095139C9-20B8-4F11-9CDB-F293148DEB1B}" destId="{C5DFB67E-A657-4BF0-BEC5-EA1ABC7622FE}" srcOrd="1" destOrd="0" presId="urn:microsoft.com/office/officeart/2005/8/layout/vList3"/>
    <dgm:cxn modelId="{DEBC29FB-7A82-442F-BBF5-93BABDBEF132}" type="presParOf" srcId="{095139C9-20B8-4F11-9CDB-F293148DEB1B}" destId="{CC1DE2B5-ABED-453A-A738-6B4E8AC2CE29}" srcOrd="2" destOrd="0" presId="urn:microsoft.com/office/officeart/2005/8/layout/vList3"/>
    <dgm:cxn modelId="{67F8D009-C87B-4ED4-B37E-108F694C5F8E}" type="presParOf" srcId="{CC1DE2B5-ABED-453A-A738-6B4E8AC2CE29}" destId="{8238C297-8E7A-47CA-AFCA-8B0E84DAC5E4}" srcOrd="0" destOrd="0" presId="urn:microsoft.com/office/officeart/2005/8/layout/vList3"/>
    <dgm:cxn modelId="{E5523E7B-0527-4EF2-9D34-0E56F23CFFB1}" type="presParOf" srcId="{CC1DE2B5-ABED-453A-A738-6B4E8AC2CE29}" destId="{D8B4FB10-A3CC-479D-A103-974937DD1FA0}" srcOrd="1" destOrd="0" presId="urn:microsoft.com/office/officeart/2005/8/layout/vList3"/>
    <dgm:cxn modelId="{81784496-6AB6-4A53-B56E-ACD11EF4F8E0}" type="presParOf" srcId="{095139C9-20B8-4F11-9CDB-F293148DEB1B}" destId="{517E1D1C-64A8-4D67-8E6D-4593F7901395}" srcOrd="3" destOrd="0" presId="urn:microsoft.com/office/officeart/2005/8/layout/vList3"/>
    <dgm:cxn modelId="{16BC1C14-C4D9-4EA1-90C2-B9D73C24567F}" type="presParOf" srcId="{095139C9-20B8-4F11-9CDB-F293148DEB1B}" destId="{430623BE-EDF2-48C5-B587-CFDACA2EC29A}" srcOrd="4" destOrd="0" presId="urn:microsoft.com/office/officeart/2005/8/layout/vList3"/>
    <dgm:cxn modelId="{25D90FC3-0FA7-414C-B64A-637960553C56}" type="presParOf" srcId="{430623BE-EDF2-48C5-B587-CFDACA2EC29A}" destId="{D0E1C33D-7AE1-4BDE-AE07-F0C4B98DC56F}" srcOrd="0" destOrd="0" presId="urn:microsoft.com/office/officeart/2005/8/layout/vList3"/>
    <dgm:cxn modelId="{E63457A3-3AD8-40E5-BBE6-39A55E79668B}" type="presParOf" srcId="{430623BE-EDF2-48C5-B587-CFDACA2EC29A}" destId="{EE2E4ADA-E889-4330-BF64-7DF7717131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4. Update Database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46589FED-371F-4A91-B06D-B3C33EABCB17}">
      <dgm:prSet phldrT="[Text]"/>
      <dgm:spPr/>
      <dgm:t>
        <a:bodyPr/>
        <a:lstStyle/>
        <a:p>
          <a:r>
            <a:rPr lang="en-US" dirty="0" smtClean="0"/>
            <a:t>5. Push Code + Migrate Server DB</a:t>
          </a:r>
          <a:endParaRPr lang="en-US" dirty="0"/>
        </a:p>
      </dgm:t>
    </dgm:pt>
    <dgm:pt modelId="{30E2B78F-709C-442C-9345-C70F276EBC75}" type="parTrans" cxnId="{A9F61317-3C08-48DD-A8B8-5F8626E21CBD}">
      <dgm:prSet/>
      <dgm:spPr/>
      <dgm:t>
        <a:bodyPr/>
        <a:lstStyle/>
        <a:p>
          <a:endParaRPr lang="en-US"/>
        </a:p>
      </dgm:t>
    </dgm:pt>
    <dgm:pt modelId="{113BD4E7-D541-458A-9982-358B595200B0}" type="sibTrans" cxnId="{A9F61317-3C08-48DD-A8B8-5F8626E21CBD}">
      <dgm:prSet/>
      <dgm:spPr/>
      <dgm:t>
        <a:bodyPr/>
        <a:lstStyle/>
        <a:p>
          <a:endParaRPr lang="en-US"/>
        </a:p>
      </dgm:t>
    </dgm:pt>
    <dgm:pt modelId="{2A3CF43B-3237-4FDC-9F3B-3BEE8CA45EEF}">
      <dgm:prSet phldrT="[Text]"/>
      <dgm:spPr/>
      <dgm:t>
        <a:bodyPr/>
        <a:lstStyle/>
        <a:p>
          <a:r>
            <a:rPr lang="en-US" dirty="0" smtClean="0"/>
            <a:t>6. Process Workflow</a:t>
          </a:r>
          <a:endParaRPr lang="en-US" dirty="0"/>
        </a:p>
      </dgm:t>
    </dgm:pt>
    <dgm:pt modelId="{7688A100-080F-496D-9D13-8AD5D0F015EC}" type="parTrans" cxnId="{83C4AADF-663A-45E2-9336-6F955F537BD0}">
      <dgm:prSet/>
      <dgm:spPr/>
      <dgm:t>
        <a:bodyPr/>
        <a:lstStyle/>
        <a:p>
          <a:endParaRPr lang="en-US"/>
        </a:p>
      </dgm:t>
    </dgm:pt>
    <dgm:pt modelId="{7EB9CE7A-BAF6-4D5A-A698-B78CB7616350}" type="sibTrans" cxnId="{83C4AADF-663A-45E2-9336-6F955F537BD0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FB67E-A657-4BF0-BEC5-EA1ABC7622FE}" type="pres">
      <dgm:prSet presAssocID="{A0BCAEEF-7221-4FEC-89A0-1B4D577B7FF0}" presName="spacing" presStyleCnt="0"/>
      <dgm:spPr/>
    </dgm:pt>
    <dgm:pt modelId="{CC1DE2B5-ABED-453A-A738-6B4E8AC2CE29}" type="pres">
      <dgm:prSet presAssocID="{46589FED-371F-4A91-B06D-B3C33EABCB17}" presName="composite" presStyleCnt="0"/>
      <dgm:spPr/>
    </dgm:pt>
    <dgm:pt modelId="{8238C297-8E7A-47CA-AFCA-8B0E84DAC5E4}" type="pres">
      <dgm:prSet presAssocID="{46589FED-371F-4A91-B06D-B3C33EABCB17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B4FB10-A3CC-479D-A103-974937DD1FA0}" type="pres">
      <dgm:prSet presAssocID="{46589FED-371F-4A91-B06D-B3C33EABCB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E1D1C-64A8-4D67-8E6D-4593F7901395}" type="pres">
      <dgm:prSet presAssocID="{113BD4E7-D541-458A-9982-358B595200B0}" presName="spacing" presStyleCnt="0"/>
      <dgm:spPr/>
    </dgm:pt>
    <dgm:pt modelId="{430623BE-EDF2-48C5-B587-CFDACA2EC29A}" type="pres">
      <dgm:prSet presAssocID="{2A3CF43B-3237-4FDC-9F3B-3BEE8CA45EEF}" presName="composite" presStyleCnt="0"/>
      <dgm:spPr/>
    </dgm:pt>
    <dgm:pt modelId="{D0E1C33D-7AE1-4BDE-AE07-F0C4B98DC56F}" type="pres">
      <dgm:prSet presAssocID="{2A3CF43B-3237-4FDC-9F3B-3BEE8CA45EEF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2E4ADA-E889-4330-BF64-7DF77171314B}" type="pres">
      <dgm:prSet presAssocID="{2A3CF43B-3237-4FDC-9F3B-3BEE8CA45E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0B202-BA32-44F0-929D-BFB4DB6F0FBC}" type="presOf" srcId="{DAF215C1-9A03-4E7C-B8C0-05C4BD2D443A}" destId="{095139C9-20B8-4F11-9CDB-F293148DEB1B}" srcOrd="0" destOrd="0" presId="urn:microsoft.com/office/officeart/2005/8/layout/vList3"/>
    <dgm:cxn modelId="{A9F61317-3C08-48DD-A8B8-5F8626E21CBD}" srcId="{DAF215C1-9A03-4E7C-B8C0-05C4BD2D443A}" destId="{46589FED-371F-4A91-B06D-B3C33EABCB17}" srcOrd="1" destOrd="0" parTransId="{30E2B78F-709C-442C-9345-C70F276EBC75}" sibTransId="{113BD4E7-D541-458A-9982-358B595200B0}"/>
    <dgm:cxn modelId="{83C4AADF-663A-45E2-9336-6F955F537BD0}" srcId="{DAF215C1-9A03-4E7C-B8C0-05C4BD2D443A}" destId="{2A3CF43B-3237-4FDC-9F3B-3BEE8CA45EEF}" srcOrd="2" destOrd="0" parTransId="{7688A100-080F-496D-9D13-8AD5D0F015EC}" sibTransId="{7EB9CE7A-BAF6-4D5A-A698-B78CB7616350}"/>
    <dgm:cxn modelId="{7EE0C14E-3719-4390-A11A-F899B1D1B4A8}" type="presOf" srcId="{46589FED-371F-4A91-B06D-B3C33EABCB17}" destId="{D8B4FB10-A3CC-479D-A103-974937DD1FA0}" srcOrd="0" destOrd="0" presId="urn:microsoft.com/office/officeart/2005/8/layout/vList3"/>
    <dgm:cxn modelId="{41B2C4B2-AE41-4E42-8A13-C33D82B7F2A7}" type="presOf" srcId="{2A3CF43B-3237-4FDC-9F3B-3BEE8CA45EEF}" destId="{EE2E4ADA-E889-4330-BF64-7DF77171314B}" srcOrd="0" destOrd="0" presId="urn:microsoft.com/office/officeart/2005/8/layout/vList3"/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33B0E498-D04E-4480-AF05-B3A3ADC0710A}" type="presOf" srcId="{C6DBA325-DCC3-4AB7-915C-A54171E17C3D}" destId="{1F3B8E87-12C2-4EBF-94C5-674CFE6019F5}" srcOrd="0" destOrd="0" presId="urn:microsoft.com/office/officeart/2005/8/layout/vList3"/>
    <dgm:cxn modelId="{CA4B776C-5B1E-4C54-9B04-BA848FBBB3A3}" type="presParOf" srcId="{095139C9-20B8-4F11-9CDB-F293148DEB1B}" destId="{B642FC3D-98AD-4CE0-B3C6-EE55C48B75CD}" srcOrd="0" destOrd="0" presId="urn:microsoft.com/office/officeart/2005/8/layout/vList3"/>
    <dgm:cxn modelId="{5DACA99E-B6F1-43EA-9B87-E99EF408718B}" type="presParOf" srcId="{B642FC3D-98AD-4CE0-B3C6-EE55C48B75CD}" destId="{767B27D0-C521-4E67-8FB4-F726B92F7FDF}" srcOrd="0" destOrd="0" presId="urn:microsoft.com/office/officeart/2005/8/layout/vList3"/>
    <dgm:cxn modelId="{04D6AC50-7C1B-435A-BD7C-A07058C0F120}" type="presParOf" srcId="{B642FC3D-98AD-4CE0-B3C6-EE55C48B75CD}" destId="{1F3B8E87-12C2-4EBF-94C5-674CFE6019F5}" srcOrd="1" destOrd="0" presId="urn:microsoft.com/office/officeart/2005/8/layout/vList3"/>
    <dgm:cxn modelId="{B0A7FA73-4201-41F0-B0B2-44D40F12002D}" type="presParOf" srcId="{095139C9-20B8-4F11-9CDB-F293148DEB1B}" destId="{C5DFB67E-A657-4BF0-BEC5-EA1ABC7622FE}" srcOrd="1" destOrd="0" presId="urn:microsoft.com/office/officeart/2005/8/layout/vList3"/>
    <dgm:cxn modelId="{ED6D80B5-D61E-4F77-B0F8-B2941CE0B4AD}" type="presParOf" srcId="{095139C9-20B8-4F11-9CDB-F293148DEB1B}" destId="{CC1DE2B5-ABED-453A-A738-6B4E8AC2CE29}" srcOrd="2" destOrd="0" presId="urn:microsoft.com/office/officeart/2005/8/layout/vList3"/>
    <dgm:cxn modelId="{56D56922-DDEA-48E9-A697-2B211CCB96EB}" type="presParOf" srcId="{CC1DE2B5-ABED-453A-A738-6B4E8AC2CE29}" destId="{8238C297-8E7A-47CA-AFCA-8B0E84DAC5E4}" srcOrd="0" destOrd="0" presId="urn:microsoft.com/office/officeart/2005/8/layout/vList3"/>
    <dgm:cxn modelId="{DCB38F8A-180B-495F-B64D-19E764D1EC8E}" type="presParOf" srcId="{CC1DE2B5-ABED-453A-A738-6B4E8AC2CE29}" destId="{D8B4FB10-A3CC-479D-A103-974937DD1FA0}" srcOrd="1" destOrd="0" presId="urn:microsoft.com/office/officeart/2005/8/layout/vList3"/>
    <dgm:cxn modelId="{4669F188-463E-405F-B89F-D5074547B558}" type="presParOf" srcId="{095139C9-20B8-4F11-9CDB-F293148DEB1B}" destId="{517E1D1C-64A8-4D67-8E6D-4593F7901395}" srcOrd="3" destOrd="0" presId="urn:microsoft.com/office/officeart/2005/8/layout/vList3"/>
    <dgm:cxn modelId="{978379C0-7512-48F6-B019-B57DD2511D7B}" type="presParOf" srcId="{095139C9-20B8-4F11-9CDB-F293148DEB1B}" destId="{430623BE-EDF2-48C5-B587-CFDACA2EC29A}" srcOrd="4" destOrd="0" presId="urn:microsoft.com/office/officeart/2005/8/layout/vList3"/>
    <dgm:cxn modelId="{99B2D682-2B5E-4D79-9388-9B017786E9B8}" type="presParOf" srcId="{430623BE-EDF2-48C5-B587-CFDACA2EC29A}" destId="{D0E1C33D-7AE1-4BDE-AE07-F0C4B98DC56F}" srcOrd="0" destOrd="0" presId="urn:microsoft.com/office/officeart/2005/8/layout/vList3"/>
    <dgm:cxn modelId="{98F8CDA4-DFAE-43FC-8224-9AFC8680FF7B}" type="presParOf" srcId="{430623BE-EDF2-48C5-B587-CFDACA2EC29A}" destId="{EE2E4ADA-E889-4330-BF64-7DF7717131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D46E2177-0511-4C3C-836D-B93D21AD93CC}" type="presOf" srcId="{C6DBA325-DCC3-4AB7-915C-A54171E17C3D}" destId="{1F3B8E87-12C2-4EBF-94C5-674CFE6019F5}" srcOrd="0" destOrd="0" presId="urn:microsoft.com/office/officeart/2005/8/layout/vList3"/>
    <dgm:cxn modelId="{3547BF52-6696-4E69-80C7-4FFEC5748B75}" type="presOf" srcId="{DAF215C1-9A03-4E7C-B8C0-05C4BD2D443A}" destId="{095139C9-20B8-4F11-9CDB-F293148DEB1B}" srcOrd="0" destOrd="0" presId="urn:microsoft.com/office/officeart/2005/8/layout/vList3"/>
    <dgm:cxn modelId="{F6A2CAAA-60EC-41C2-BD69-AD5242BF309B}" type="presParOf" srcId="{095139C9-20B8-4F11-9CDB-F293148DEB1B}" destId="{B642FC3D-98AD-4CE0-B3C6-EE55C48B75CD}" srcOrd="0" destOrd="0" presId="urn:microsoft.com/office/officeart/2005/8/layout/vList3"/>
    <dgm:cxn modelId="{9D6D596E-9953-4D0F-9F4B-E351EE7F6C8B}" type="presParOf" srcId="{B642FC3D-98AD-4CE0-B3C6-EE55C48B75CD}" destId="{767B27D0-C521-4E67-8FB4-F726B92F7FDF}" srcOrd="0" destOrd="0" presId="urn:microsoft.com/office/officeart/2005/8/layout/vList3"/>
    <dgm:cxn modelId="{6818A1B3-2EFD-47CC-A01E-A1ECAA6CBA9D}" type="presParOf" srcId="{B642FC3D-98AD-4CE0-B3C6-EE55C48B75CD}" destId="{1F3B8E87-12C2-4EBF-94C5-674CFE6019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Attributes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30D1B7CD-D663-447C-9BB0-8ED36A5282ED}" type="presOf" srcId="{DAF215C1-9A03-4E7C-B8C0-05C4BD2D443A}" destId="{095139C9-20B8-4F11-9CDB-F293148DEB1B}" srcOrd="0" destOrd="0" presId="urn:microsoft.com/office/officeart/2005/8/layout/vList3"/>
    <dgm:cxn modelId="{3E114AE6-D29D-4177-AD73-9A8B07F32D46}" type="presOf" srcId="{C6DBA325-DCC3-4AB7-915C-A54171E17C3D}" destId="{1F3B8E87-12C2-4EBF-94C5-674CFE6019F5}" srcOrd="0" destOrd="0" presId="urn:microsoft.com/office/officeart/2005/8/layout/vList3"/>
    <dgm:cxn modelId="{403A706F-01D6-4E58-A42F-03320A553C75}" type="presParOf" srcId="{095139C9-20B8-4F11-9CDB-F293148DEB1B}" destId="{B642FC3D-98AD-4CE0-B3C6-EE55C48B75CD}" srcOrd="0" destOrd="0" presId="urn:microsoft.com/office/officeart/2005/8/layout/vList3"/>
    <dgm:cxn modelId="{772EE914-00E8-42FE-9974-4009FA49BDF4}" type="presParOf" srcId="{B642FC3D-98AD-4CE0-B3C6-EE55C48B75CD}" destId="{767B27D0-C521-4E67-8FB4-F726B92F7FDF}" srcOrd="0" destOrd="0" presId="urn:microsoft.com/office/officeart/2005/8/layout/vList3"/>
    <dgm:cxn modelId="{6CFFC2A8-FAB9-4F2E-A1AD-9FB82122E6FB}" type="presParOf" srcId="{B642FC3D-98AD-4CE0-B3C6-EE55C48B75CD}" destId="{1F3B8E87-12C2-4EBF-94C5-674CFE6019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3751DF-D08D-4146-894F-53AA980D9E3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92D0C-D1AA-493A-B07F-55408898DEEA}">
      <dgm:prSet phldrT="[Text]"/>
      <dgm:spPr/>
      <dgm:t>
        <a:bodyPr/>
        <a:lstStyle/>
        <a:p>
          <a:r>
            <a:rPr lang="en-US" dirty="0" smtClean="0"/>
            <a:t>Code-First Migrations</a:t>
          </a:r>
          <a:endParaRPr lang="en-US" dirty="0"/>
        </a:p>
      </dgm:t>
    </dgm:pt>
    <dgm:pt modelId="{D42E6B2E-46ED-447A-B6DC-FA1B4DCCFEC5}" type="parTrans" cxnId="{22D8D784-4A01-4170-94AE-21760DDAACA4}">
      <dgm:prSet/>
      <dgm:spPr/>
      <dgm:t>
        <a:bodyPr/>
        <a:lstStyle/>
        <a:p>
          <a:endParaRPr lang="en-US"/>
        </a:p>
      </dgm:t>
    </dgm:pt>
    <dgm:pt modelId="{30417A04-F4FD-43BA-8586-FE5473DF8787}" type="sibTrans" cxnId="{22D8D784-4A01-4170-94AE-21760DDAACA4}">
      <dgm:prSet/>
      <dgm:spPr/>
      <dgm:t>
        <a:bodyPr/>
        <a:lstStyle/>
        <a:p>
          <a:endParaRPr lang="en-US"/>
        </a:p>
      </dgm:t>
    </dgm:pt>
    <dgm:pt modelId="{8079B8C2-FDCE-43CB-9988-649CF300DBB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Dev</a:t>
          </a:r>
          <a:r>
            <a:rPr lang="en-US" dirty="0" smtClean="0"/>
            <a:t> Team Synchronized</a:t>
          </a:r>
          <a:endParaRPr lang="en-US" dirty="0"/>
        </a:p>
      </dgm:t>
    </dgm:pt>
    <dgm:pt modelId="{8557BA53-C4D5-4FD6-8C5C-97D24EDA17BA}" type="parTrans" cxnId="{E779A46C-B318-4805-BB67-DBA8FEA9AEB7}">
      <dgm:prSet/>
      <dgm:spPr/>
      <dgm:t>
        <a:bodyPr/>
        <a:lstStyle/>
        <a:p>
          <a:endParaRPr lang="en-US"/>
        </a:p>
      </dgm:t>
    </dgm:pt>
    <dgm:pt modelId="{AA414CA9-6EA5-4041-97F8-75963BE2FC55}" type="sibTrans" cxnId="{E779A46C-B318-4805-BB67-DBA8FEA9AEB7}">
      <dgm:prSet/>
      <dgm:spPr/>
      <dgm:t>
        <a:bodyPr/>
        <a:lstStyle/>
        <a:p>
          <a:endParaRPr lang="en-US"/>
        </a:p>
      </dgm:t>
    </dgm:pt>
    <dgm:pt modelId="{CD8D3275-96BD-4FFD-8B68-277027B5F75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Server Deployment</a:t>
          </a:r>
          <a:endParaRPr lang="en-US" dirty="0"/>
        </a:p>
      </dgm:t>
    </dgm:pt>
    <dgm:pt modelId="{98B9BC5A-B577-48CD-AC0F-6718EFB17434}" type="parTrans" cxnId="{C8AA1C94-10E4-4A10-8337-8DA2B011C1D3}">
      <dgm:prSet/>
      <dgm:spPr/>
      <dgm:t>
        <a:bodyPr/>
        <a:lstStyle/>
        <a:p>
          <a:endParaRPr lang="en-US"/>
        </a:p>
      </dgm:t>
    </dgm:pt>
    <dgm:pt modelId="{8E30C6B7-EAED-4033-ABB8-9F8CC8125D6B}" type="sibTrans" cxnId="{C8AA1C94-10E4-4A10-8337-8DA2B011C1D3}">
      <dgm:prSet/>
      <dgm:spPr/>
      <dgm:t>
        <a:bodyPr/>
        <a:lstStyle/>
        <a:p>
          <a:endParaRPr lang="en-US"/>
        </a:p>
      </dgm:t>
    </dgm:pt>
    <dgm:pt modelId="{758487DD-41D3-419F-B700-686FDF65549D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Database Versioning</a:t>
          </a:r>
          <a:endParaRPr lang="en-US" dirty="0"/>
        </a:p>
      </dgm:t>
    </dgm:pt>
    <dgm:pt modelId="{52621F68-52CE-490F-910C-5417B412FCCD}" type="parTrans" cxnId="{D3C587B8-DB94-4D2F-B34F-59117C202969}">
      <dgm:prSet/>
      <dgm:spPr/>
      <dgm:t>
        <a:bodyPr/>
        <a:lstStyle/>
        <a:p>
          <a:endParaRPr lang="en-US"/>
        </a:p>
      </dgm:t>
    </dgm:pt>
    <dgm:pt modelId="{90371181-6F8F-41E2-A02A-14B6AF3B3DB6}" type="sibTrans" cxnId="{D3C587B8-DB94-4D2F-B34F-59117C202969}">
      <dgm:prSet/>
      <dgm:spPr/>
      <dgm:t>
        <a:bodyPr/>
        <a:lstStyle/>
        <a:p>
          <a:endParaRPr lang="en-US"/>
        </a:p>
      </dgm:t>
    </dgm:pt>
    <dgm:pt modelId="{D960EAE8-D33C-4344-8A53-21361B1C2A44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Continuous Development</a:t>
          </a:r>
          <a:endParaRPr lang="en-US" sz="1600" dirty="0"/>
        </a:p>
      </dgm:t>
    </dgm:pt>
    <dgm:pt modelId="{4F76960E-369C-485C-B238-28EF5B165299}" type="parTrans" cxnId="{2F0D1A36-0512-41CB-BE37-D6B5FD190A57}">
      <dgm:prSet/>
      <dgm:spPr/>
      <dgm:t>
        <a:bodyPr/>
        <a:lstStyle/>
        <a:p>
          <a:endParaRPr lang="en-US"/>
        </a:p>
      </dgm:t>
    </dgm:pt>
    <dgm:pt modelId="{C9452D82-E324-42C7-A810-DD2152416D66}" type="sibTrans" cxnId="{2F0D1A36-0512-41CB-BE37-D6B5FD190A57}">
      <dgm:prSet/>
      <dgm:spPr/>
      <dgm:t>
        <a:bodyPr/>
        <a:lstStyle/>
        <a:p>
          <a:endParaRPr lang="en-US"/>
        </a:p>
      </dgm:t>
    </dgm:pt>
    <dgm:pt modelId="{931D0BFE-AABF-4CE4-8378-B8599D344AAE}" type="pres">
      <dgm:prSet presAssocID="{B13751DF-D08D-4146-894F-53AA980D9E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D0030-B6EB-4F07-8313-CCDC48D90B36}" type="pres">
      <dgm:prSet presAssocID="{82B92D0C-D1AA-493A-B07F-55408898DEEA}" presName="centerShape" presStyleLbl="node0" presStyleIdx="0" presStyleCnt="1" custScaleX="147960" custScaleY="142619"/>
      <dgm:spPr/>
      <dgm:t>
        <a:bodyPr/>
        <a:lstStyle/>
        <a:p>
          <a:endParaRPr lang="en-US"/>
        </a:p>
      </dgm:t>
    </dgm:pt>
    <dgm:pt modelId="{0ED59484-8581-44A6-8E79-7033085B5FE9}" type="pres">
      <dgm:prSet presAssocID="{8557BA53-C4D5-4FD6-8C5C-97D24EDA17BA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E99EC78-A145-4C4E-84EF-ED5715AE52E6}" type="pres">
      <dgm:prSet presAssocID="{8557BA53-C4D5-4FD6-8C5C-97D24EDA17B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EB787A3-8088-433E-9B9E-AB8BE55C71C8}" type="pres">
      <dgm:prSet presAssocID="{8079B8C2-FDCE-43CB-9988-649CF300DBB6}" presName="node" presStyleLbl="node1" presStyleIdx="0" presStyleCnt="4" custScaleX="147960" custScaleY="142619" custRadScaleRad="184307" custRadScaleInc="133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A6B27-D217-48CE-B846-85B858AC191C}" type="pres">
      <dgm:prSet presAssocID="{98B9BC5A-B577-48CD-AC0F-6718EFB1743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9687A2D-A8FA-4843-B617-728C5BB14415}" type="pres">
      <dgm:prSet presAssocID="{98B9BC5A-B577-48CD-AC0F-6718EFB1743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6DF6E42-4C0D-455D-86F9-7454BF6A8B29}" type="pres">
      <dgm:prSet presAssocID="{CD8D3275-96BD-4FFD-8B68-277027B5F75C}" presName="node" presStyleLbl="node1" presStyleIdx="1" presStyleCnt="4" custScaleX="147960" custScaleY="142619" custRadScaleRad="177362" custRadScaleInc="64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3F125-ADE5-4483-B98E-6218B5EBE7EA}" type="pres">
      <dgm:prSet presAssocID="{52621F68-52CE-490F-910C-5417B412FCC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48D597E-E98F-42E5-9230-85A2BECA7C09}" type="pres">
      <dgm:prSet presAssocID="{52621F68-52CE-490F-910C-5417B412FCC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B9B9EE1-56CC-47AE-ADFF-624A5D1AD493}" type="pres">
      <dgm:prSet presAssocID="{758487DD-41D3-419F-B700-686FDF65549D}" presName="node" presStyleLbl="node1" presStyleIdx="2" presStyleCnt="4" custScaleX="147960" custScaleY="142619" custRadScaleRad="181007" custRadScaleInc="132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A3C73-8BDC-4C8A-A258-C7388DDFF171}" type="pres">
      <dgm:prSet presAssocID="{4F76960E-369C-485C-B238-28EF5B16529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1D80046-2D55-4FBF-AA40-89B3BB29B80F}" type="pres">
      <dgm:prSet presAssocID="{4F76960E-369C-485C-B238-28EF5B16529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19FE42F-C4C5-47D5-ADE5-A06C50D7A9C5}" type="pres">
      <dgm:prSet presAssocID="{D960EAE8-D33C-4344-8A53-21361B1C2A44}" presName="node" presStyleLbl="node1" presStyleIdx="3" presStyleCnt="4" custScaleX="147960" custScaleY="142619" custRadScaleRad="181007" custRadScaleInc="67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1F8670-7200-48BE-BE7B-C1A8E151C11D}" type="presOf" srcId="{8079B8C2-FDCE-43CB-9988-649CF300DBB6}" destId="{FEB787A3-8088-433E-9B9E-AB8BE55C71C8}" srcOrd="0" destOrd="0" presId="urn:microsoft.com/office/officeart/2005/8/layout/radial5"/>
    <dgm:cxn modelId="{D3C587B8-DB94-4D2F-B34F-59117C202969}" srcId="{82B92D0C-D1AA-493A-B07F-55408898DEEA}" destId="{758487DD-41D3-419F-B700-686FDF65549D}" srcOrd="2" destOrd="0" parTransId="{52621F68-52CE-490F-910C-5417B412FCCD}" sibTransId="{90371181-6F8F-41E2-A02A-14B6AF3B3DB6}"/>
    <dgm:cxn modelId="{1C193D25-8709-4292-8EF3-BE74111F48CE}" type="presOf" srcId="{D960EAE8-D33C-4344-8A53-21361B1C2A44}" destId="{C19FE42F-C4C5-47D5-ADE5-A06C50D7A9C5}" srcOrd="0" destOrd="0" presId="urn:microsoft.com/office/officeart/2005/8/layout/radial5"/>
    <dgm:cxn modelId="{E779A46C-B318-4805-BB67-DBA8FEA9AEB7}" srcId="{82B92D0C-D1AA-493A-B07F-55408898DEEA}" destId="{8079B8C2-FDCE-43CB-9988-649CF300DBB6}" srcOrd="0" destOrd="0" parTransId="{8557BA53-C4D5-4FD6-8C5C-97D24EDA17BA}" sibTransId="{AA414CA9-6EA5-4041-97F8-75963BE2FC55}"/>
    <dgm:cxn modelId="{3231B50F-2DD7-4923-9728-8441E9DE02D9}" type="presOf" srcId="{4F76960E-369C-485C-B238-28EF5B165299}" destId="{E1D80046-2D55-4FBF-AA40-89B3BB29B80F}" srcOrd="1" destOrd="0" presId="urn:microsoft.com/office/officeart/2005/8/layout/radial5"/>
    <dgm:cxn modelId="{25746F94-7E0A-4868-8C53-57098FF740C4}" type="presOf" srcId="{B13751DF-D08D-4146-894F-53AA980D9E3F}" destId="{931D0BFE-AABF-4CE4-8378-B8599D344AAE}" srcOrd="0" destOrd="0" presId="urn:microsoft.com/office/officeart/2005/8/layout/radial5"/>
    <dgm:cxn modelId="{5CA8CB09-0E7F-4BB1-9247-D8413657EE6C}" type="presOf" srcId="{98B9BC5A-B577-48CD-AC0F-6718EFB17434}" destId="{B9687A2D-A8FA-4843-B617-728C5BB14415}" srcOrd="1" destOrd="0" presId="urn:microsoft.com/office/officeart/2005/8/layout/radial5"/>
    <dgm:cxn modelId="{99DCB5F6-D21C-4287-B46A-F91AB03757A2}" type="presOf" srcId="{758487DD-41D3-419F-B700-686FDF65549D}" destId="{4B9B9EE1-56CC-47AE-ADFF-624A5D1AD493}" srcOrd="0" destOrd="0" presId="urn:microsoft.com/office/officeart/2005/8/layout/radial5"/>
    <dgm:cxn modelId="{009AA4F4-D288-45F1-9196-5F1DBF3D9A9C}" type="presOf" srcId="{82B92D0C-D1AA-493A-B07F-55408898DEEA}" destId="{42FD0030-B6EB-4F07-8313-CCDC48D90B36}" srcOrd="0" destOrd="0" presId="urn:microsoft.com/office/officeart/2005/8/layout/radial5"/>
    <dgm:cxn modelId="{D5D54338-56E5-4A45-A6D7-7C4592157AB0}" type="presOf" srcId="{8557BA53-C4D5-4FD6-8C5C-97D24EDA17BA}" destId="{AE99EC78-A145-4C4E-84EF-ED5715AE52E6}" srcOrd="1" destOrd="0" presId="urn:microsoft.com/office/officeart/2005/8/layout/radial5"/>
    <dgm:cxn modelId="{0F085972-0829-41A3-94C1-D02D699CDB63}" type="presOf" srcId="{52621F68-52CE-490F-910C-5417B412FCCD}" destId="{648D597E-E98F-42E5-9230-85A2BECA7C09}" srcOrd="1" destOrd="0" presId="urn:microsoft.com/office/officeart/2005/8/layout/radial5"/>
    <dgm:cxn modelId="{2F0D1A36-0512-41CB-BE37-D6B5FD190A57}" srcId="{82B92D0C-D1AA-493A-B07F-55408898DEEA}" destId="{D960EAE8-D33C-4344-8A53-21361B1C2A44}" srcOrd="3" destOrd="0" parTransId="{4F76960E-369C-485C-B238-28EF5B165299}" sibTransId="{C9452D82-E324-42C7-A810-DD2152416D66}"/>
    <dgm:cxn modelId="{6B01CE7F-9B6B-48EC-8D27-6C5B5251061E}" type="presOf" srcId="{CD8D3275-96BD-4FFD-8B68-277027B5F75C}" destId="{66DF6E42-4C0D-455D-86F9-7454BF6A8B29}" srcOrd="0" destOrd="0" presId="urn:microsoft.com/office/officeart/2005/8/layout/radial5"/>
    <dgm:cxn modelId="{C297B9E3-0DDD-4497-9B06-E2DE4D2085F1}" type="presOf" srcId="{52621F68-52CE-490F-910C-5417B412FCCD}" destId="{FCF3F125-ADE5-4483-B98E-6218B5EBE7EA}" srcOrd="0" destOrd="0" presId="urn:microsoft.com/office/officeart/2005/8/layout/radial5"/>
    <dgm:cxn modelId="{C8AA1C94-10E4-4A10-8337-8DA2B011C1D3}" srcId="{82B92D0C-D1AA-493A-B07F-55408898DEEA}" destId="{CD8D3275-96BD-4FFD-8B68-277027B5F75C}" srcOrd="1" destOrd="0" parTransId="{98B9BC5A-B577-48CD-AC0F-6718EFB17434}" sibTransId="{8E30C6B7-EAED-4033-ABB8-9F8CC8125D6B}"/>
    <dgm:cxn modelId="{23E3B110-4191-4B9F-81A8-6F264CD51BCB}" type="presOf" srcId="{8557BA53-C4D5-4FD6-8C5C-97D24EDA17BA}" destId="{0ED59484-8581-44A6-8E79-7033085B5FE9}" srcOrd="0" destOrd="0" presId="urn:microsoft.com/office/officeart/2005/8/layout/radial5"/>
    <dgm:cxn modelId="{603A3CD9-EB36-4295-98DB-DC2DACD736FE}" type="presOf" srcId="{98B9BC5A-B577-48CD-AC0F-6718EFB17434}" destId="{296A6B27-D217-48CE-B846-85B858AC191C}" srcOrd="0" destOrd="0" presId="urn:microsoft.com/office/officeart/2005/8/layout/radial5"/>
    <dgm:cxn modelId="{22D8D784-4A01-4170-94AE-21760DDAACA4}" srcId="{B13751DF-D08D-4146-894F-53AA980D9E3F}" destId="{82B92D0C-D1AA-493A-B07F-55408898DEEA}" srcOrd="0" destOrd="0" parTransId="{D42E6B2E-46ED-447A-B6DC-FA1B4DCCFEC5}" sibTransId="{30417A04-F4FD-43BA-8586-FE5473DF8787}"/>
    <dgm:cxn modelId="{DAD188B8-ADA8-4734-827E-F174EF969741}" type="presOf" srcId="{4F76960E-369C-485C-B238-28EF5B165299}" destId="{E74A3C73-8BDC-4C8A-A258-C7388DDFF171}" srcOrd="0" destOrd="0" presId="urn:microsoft.com/office/officeart/2005/8/layout/radial5"/>
    <dgm:cxn modelId="{8A8F2BCB-5F15-43F9-A5F4-105A3C20CFFE}" type="presParOf" srcId="{931D0BFE-AABF-4CE4-8378-B8599D344AAE}" destId="{42FD0030-B6EB-4F07-8313-CCDC48D90B36}" srcOrd="0" destOrd="0" presId="urn:microsoft.com/office/officeart/2005/8/layout/radial5"/>
    <dgm:cxn modelId="{339D396A-6466-4F5A-91A3-CA5DF2434855}" type="presParOf" srcId="{931D0BFE-AABF-4CE4-8378-B8599D344AAE}" destId="{0ED59484-8581-44A6-8E79-7033085B5FE9}" srcOrd="1" destOrd="0" presId="urn:microsoft.com/office/officeart/2005/8/layout/radial5"/>
    <dgm:cxn modelId="{795799D0-82E3-4820-988C-6D99A71E09EB}" type="presParOf" srcId="{0ED59484-8581-44A6-8E79-7033085B5FE9}" destId="{AE99EC78-A145-4C4E-84EF-ED5715AE52E6}" srcOrd="0" destOrd="0" presId="urn:microsoft.com/office/officeart/2005/8/layout/radial5"/>
    <dgm:cxn modelId="{6481D3B6-AD20-4EC7-BD9D-A414A025B522}" type="presParOf" srcId="{931D0BFE-AABF-4CE4-8378-B8599D344AAE}" destId="{FEB787A3-8088-433E-9B9E-AB8BE55C71C8}" srcOrd="2" destOrd="0" presId="urn:microsoft.com/office/officeart/2005/8/layout/radial5"/>
    <dgm:cxn modelId="{F8C6A427-81F2-41DE-8935-A294DDCF82A6}" type="presParOf" srcId="{931D0BFE-AABF-4CE4-8378-B8599D344AAE}" destId="{296A6B27-D217-48CE-B846-85B858AC191C}" srcOrd="3" destOrd="0" presId="urn:microsoft.com/office/officeart/2005/8/layout/radial5"/>
    <dgm:cxn modelId="{D1921C4C-C1D1-4C5E-B3F1-0FBCDA4B2A22}" type="presParOf" srcId="{296A6B27-D217-48CE-B846-85B858AC191C}" destId="{B9687A2D-A8FA-4843-B617-728C5BB14415}" srcOrd="0" destOrd="0" presId="urn:microsoft.com/office/officeart/2005/8/layout/radial5"/>
    <dgm:cxn modelId="{2418ABD3-E8D3-4E81-BD4C-8D439246EA6A}" type="presParOf" srcId="{931D0BFE-AABF-4CE4-8378-B8599D344AAE}" destId="{66DF6E42-4C0D-455D-86F9-7454BF6A8B29}" srcOrd="4" destOrd="0" presId="urn:microsoft.com/office/officeart/2005/8/layout/radial5"/>
    <dgm:cxn modelId="{685590C9-2241-4BF3-9A95-02A659340E85}" type="presParOf" srcId="{931D0BFE-AABF-4CE4-8378-B8599D344AAE}" destId="{FCF3F125-ADE5-4483-B98E-6218B5EBE7EA}" srcOrd="5" destOrd="0" presId="urn:microsoft.com/office/officeart/2005/8/layout/radial5"/>
    <dgm:cxn modelId="{8E0AB9E6-B8CE-45D6-8864-33FC9E64167F}" type="presParOf" srcId="{FCF3F125-ADE5-4483-B98E-6218B5EBE7EA}" destId="{648D597E-E98F-42E5-9230-85A2BECA7C09}" srcOrd="0" destOrd="0" presId="urn:microsoft.com/office/officeart/2005/8/layout/radial5"/>
    <dgm:cxn modelId="{84CACE14-15CD-441D-8263-89E0ABBF4A44}" type="presParOf" srcId="{931D0BFE-AABF-4CE4-8378-B8599D344AAE}" destId="{4B9B9EE1-56CC-47AE-ADFF-624A5D1AD493}" srcOrd="6" destOrd="0" presId="urn:microsoft.com/office/officeart/2005/8/layout/radial5"/>
    <dgm:cxn modelId="{8EE42EAE-9350-4E54-B6F7-9EE08767A8AF}" type="presParOf" srcId="{931D0BFE-AABF-4CE4-8378-B8599D344AAE}" destId="{E74A3C73-8BDC-4C8A-A258-C7388DDFF171}" srcOrd="7" destOrd="0" presId="urn:microsoft.com/office/officeart/2005/8/layout/radial5"/>
    <dgm:cxn modelId="{625B6CE5-C7F6-4292-8B5E-F68BC32993A4}" type="presParOf" srcId="{E74A3C73-8BDC-4C8A-A258-C7388DDFF171}" destId="{E1D80046-2D55-4FBF-AA40-89B3BB29B80F}" srcOrd="0" destOrd="0" presId="urn:microsoft.com/office/officeart/2005/8/layout/radial5"/>
    <dgm:cxn modelId="{9FA3D2C5-5B17-4BC3-901B-F9A2ED9B9635}" type="presParOf" srcId="{931D0BFE-AABF-4CE4-8378-B8599D344AAE}" destId="{C19FE42F-C4C5-47D5-ADE5-A06C50D7A9C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C01F8-49B1-4548-8C89-BAC451469AB2}">
      <dsp:nvSpPr>
        <dsp:cNvPr id="0" name=""/>
        <dsp:cNvSpPr/>
      </dsp:nvSpPr>
      <dsp:spPr>
        <a:xfrm>
          <a:off x="1600199" y="0"/>
          <a:ext cx="4114800" cy="41148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225CA-3223-4459-8F06-90AEA76768D4}">
      <dsp:nvSpPr>
        <dsp:cNvPr id="0" name=""/>
        <dsp:cNvSpPr/>
      </dsp:nvSpPr>
      <dsp:spPr>
        <a:xfrm>
          <a:off x="1991106" y="390906"/>
          <a:ext cx="1604772" cy="160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A. Database-First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(EDMX)</a:t>
          </a:r>
          <a:endParaRPr lang="en-US" sz="2100" kern="1200" dirty="0"/>
        </a:p>
      </dsp:txBody>
      <dsp:txXfrm>
        <a:off x="2069445" y="469245"/>
        <a:ext cx="1448094" cy="1448094"/>
      </dsp:txXfrm>
    </dsp:sp>
    <dsp:sp modelId="{39A14F81-3105-4735-9631-819E722C4EB7}">
      <dsp:nvSpPr>
        <dsp:cNvPr id="0" name=""/>
        <dsp:cNvSpPr/>
      </dsp:nvSpPr>
      <dsp:spPr>
        <a:xfrm>
          <a:off x="3719322" y="390906"/>
          <a:ext cx="1604772" cy="160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B. Model-First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(Visual Designer)</a:t>
          </a:r>
          <a:endParaRPr lang="en-US" sz="2100" kern="1200" dirty="0"/>
        </a:p>
      </dsp:txBody>
      <dsp:txXfrm>
        <a:off x="3797661" y="469245"/>
        <a:ext cx="1448094" cy="1448094"/>
      </dsp:txXfrm>
    </dsp:sp>
    <dsp:sp modelId="{6D907AA0-0E10-4586-97B2-9BE2FB661370}">
      <dsp:nvSpPr>
        <dsp:cNvPr id="0" name=""/>
        <dsp:cNvSpPr/>
      </dsp:nvSpPr>
      <dsp:spPr>
        <a:xfrm>
          <a:off x="1991106" y="2119122"/>
          <a:ext cx="1604772" cy="160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C. Code-First (automatic migrations)</a:t>
          </a:r>
          <a:endParaRPr lang="en-US" sz="2100" kern="1200" dirty="0"/>
        </a:p>
      </dsp:txBody>
      <dsp:txXfrm>
        <a:off x="2069445" y="2197461"/>
        <a:ext cx="1448094" cy="1448094"/>
      </dsp:txXfrm>
    </dsp:sp>
    <dsp:sp modelId="{7F6273F3-EEA2-40F9-8D81-3F5D035F339E}">
      <dsp:nvSpPr>
        <dsp:cNvPr id="0" name=""/>
        <dsp:cNvSpPr/>
      </dsp:nvSpPr>
      <dsp:spPr>
        <a:xfrm>
          <a:off x="3719322" y="2119122"/>
          <a:ext cx="1604772" cy="160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D. Code-First (manual migrations)</a:t>
          </a:r>
          <a:endParaRPr lang="en-US" sz="2100" kern="1200" dirty="0"/>
        </a:p>
      </dsp:txBody>
      <dsp:txXfrm>
        <a:off x="3797661" y="2197461"/>
        <a:ext cx="1448094" cy="1448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02A71-BF6E-46ED-A654-898E91E44798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6B87-0265-42B9-9158-3F8FF1D2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0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efdesign/archive/2010/03/30/data-annotations-in-the-entity-framework-and-code-first.aspx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downloads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Entity Framework Code First Migrations (title page)</a:t>
            </a:r>
          </a:p>
          <a:p>
            <a:r>
              <a:rPr lang="en-US" sz="1200" i="1" dirty="0" smtClean="0"/>
              <a:t>Don’t drown in database design during development</a:t>
            </a:r>
          </a:p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C.</a:t>
            </a:r>
            <a:r>
              <a:rPr lang="en-US" baseline="0" dirty="0" smtClean="0"/>
              <a:t> </a:t>
            </a:r>
            <a:r>
              <a:rPr lang="en-US" dirty="0" smtClean="0"/>
              <a:t>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automatic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22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manual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49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tug-of-war</a:t>
            </a:r>
            <a:r>
              <a:rPr lang="en-US" baseline="0" dirty="0" smtClean="0"/>
              <a:t> between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your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other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Architects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tug-of-war</a:t>
            </a:r>
            <a:r>
              <a:rPr lang="en-US" baseline="0" dirty="0" smtClean="0"/>
              <a:t> between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your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other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Architects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20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Add models and mapping in code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Connection String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Enable Migrations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Update Database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Push code + Migrate server DB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Process Workflow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8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Models &amp;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38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Connection Strings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Connection String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Web.config</a:t>
            </a:r>
            <a:r>
              <a:rPr lang="en-US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configSource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Machine </a:t>
            </a:r>
            <a:r>
              <a:rPr lang="en-US" dirty="0" err="1" smtClean="0"/>
              <a:t>config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63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Connection Strings (explained)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can I point to my own DB?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do I avoid checking in to Source Control?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server deployments 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I have to include credentials in .</a:t>
            </a:r>
            <a:r>
              <a:rPr lang="en-US" dirty="0" err="1" smtClean="0"/>
              <a:t>config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42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 Enable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Enable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Configuration.cs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Add Seed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4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 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Run Seed Data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Verify SQL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Verify DB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81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5. Push Code + Migrate Server DB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Push code to source control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Other developers pull and 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Migrate server DB via migrate.exe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TeamCity</a:t>
            </a:r>
            <a:r>
              <a:rPr lang="en-US" dirty="0" smtClean="0"/>
              <a:t> to automate this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18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6. Process Workflow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Process Workflow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Handle existing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Comply with enterprise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54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Walkthrough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(First,</a:t>
            </a:r>
            <a:r>
              <a:rPr lang="en-US" baseline="0" dirty="0" smtClean="0"/>
              <a:t> Enable-Migrations)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Update Model with new field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Add-</a:t>
            </a:r>
            <a:r>
              <a:rPr lang="en-US" baseline="0" dirty="0" smtClean="0"/>
              <a:t>Migration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Update-Database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Verify in 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5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</a:t>
            </a:r>
            <a:r>
              <a:rPr lang="en-US" baseline="0" dirty="0" smtClean="0"/>
              <a:t> Migrations Work</a:t>
            </a:r>
          </a:p>
          <a:p>
            <a:pPr marL="0" indent="0">
              <a:buNone/>
            </a:pPr>
            <a:r>
              <a:rPr lang="en-US" dirty="0" smtClean="0"/>
              <a:t>1. Discuss upcoming changes with teams.</a:t>
            </a:r>
          </a:p>
          <a:p>
            <a:pPr marL="0" indent="0">
              <a:buNone/>
            </a:pPr>
            <a:r>
              <a:rPr lang="en-US" dirty="0" smtClean="0"/>
              <a:t>2. Inspect/Update migration code</a:t>
            </a:r>
          </a:p>
          <a:p>
            <a:pPr marL="0" indent="0">
              <a:buNone/>
            </a:pPr>
            <a:r>
              <a:rPr lang="en-US" dirty="0" smtClean="0"/>
              <a:t>3. Update your DB before check-in.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/>
              <a:t>(</a:t>
            </a:r>
            <a:r>
              <a:rPr lang="en-US" sz="1200" dirty="0" smtClean="0"/>
              <a:t>use -script flag to inspect SQL </a:t>
            </a:r>
            <a:r>
              <a:rPr lang="en-US" sz="1200" smtClean="0"/>
              <a:t>first)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Run migrate.exe after deployments.</a:t>
            </a:r>
            <a:br>
              <a:rPr lang="en-US" dirty="0" smtClean="0"/>
            </a:br>
            <a:r>
              <a:rPr lang="en-US" sz="1050" dirty="0" smtClean="0"/>
              <a:t>(see \packages\EntityFramework.5.0.0\tools\)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86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Upgrade</a:t>
            </a:r>
            <a:r>
              <a:rPr lang="en-US" baseline="0" dirty="0" smtClean="0"/>
              <a:t> or downgrade</a:t>
            </a:r>
          </a:p>
          <a:p>
            <a:r>
              <a:rPr lang="en-US" dirty="0" smtClean="0"/>
              <a:t>* Rollback to a specific migration</a:t>
            </a:r>
          </a:p>
          <a:p>
            <a:r>
              <a:rPr lang="en-US" dirty="0" smtClean="0"/>
              <a:t>* Rollback all migrations (version 0)</a:t>
            </a:r>
          </a:p>
          <a:p>
            <a:r>
              <a:rPr lang="en-US" dirty="0" smtClean="0"/>
              <a:t>* Rollback all migrations ($</a:t>
            </a:r>
            <a:r>
              <a:rPr lang="en-US" dirty="0" err="1" smtClean="0"/>
              <a:t>InitialDatabase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21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Upgrade</a:t>
            </a:r>
            <a:r>
              <a:rPr lang="en-US" baseline="0" dirty="0" smtClean="0"/>
              <a:t> or downgrade</a:t>
            </a:r>
          </a:p>
          <a:p>
            <a:r>
              <a:rPr lang="en-US" dirty="0" smtClean="0"/>
              <a:t>* Rollback to a specific migration</a:t>
            </a:r>
          </a:p>
          <a:p>
            <a:r>
              <a:rPr lang="en-US" dirty="0" smtClean="0"/>
              <a:t>* Rollback all migrations (version 0)</a:t>
            </a:r>
          </a:p>
          <a:p>
            <a:r>
              <a:rPr lang="en-US" dirty="0" smtClean="0"/>
              <a:t>* Rollback all migrations ($</a:t>
            </a:r>
            <a:r>
              <a:rPr lang="en-US" dirty="0" err="1" smtClean="0"/>
              <a:t>InitialDatabase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8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</a:p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Pushing model changes without adding a migration.</a:t>
            </a:r>
          </a:p>
          <a:p>
            <a:r>
              <a:rPr lang="en-US" dirty="0" smtClean="0"/>
              <a:t> - Others will see a Pending Migration!</a:t>
            </a:r>
          </a:p>
          <a:p>
            <a:r>
              <a:rPr lang="en-US" dirty="0" smtClean="0"/>
              <a:t>2. Using an existing database</a:t>
            </a:r>
          </a:p>
          <a:p>
            <a:r>
              <a:rPr lang="en-US" dirty="0" smtClean="0"/>
              <a:t> - Use an Empty Migration!</a:t>
            </a:r>
          </a:p>
          <a:p>
            <a:r>
              <a:rPr lang="en-US" dirty="0" smtClean="0"/>
              <a:t>3. Customizing constraint names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- Manually edit your Migration code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58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Topics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Relationships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Attributes (</a:t>
            </a:r>
            <a:r>
              <a:rPr lang="en-US" dirty="0" smtClean="0"/>
              <a:t>Data-Annotation</a:t>
            </a:r>
            <a:r>
              <a:rPr lang="en-US" baseline="0" dirty="0" smtClean="0"/>
              <a:t> </a:t>
            </a:r>
            <a:r>
              <a:rPr lang="en-US" dirty="0" smtClean="0"/>
              <a:t>Attributes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45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Relationships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Related objects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Customizing</a:t>
            </a:r>
            <a:r>
              <a:rPr lang="en-US" baseline="0" dirty="0" smtClean="0"/>
              <a:t> constraint 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49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Data-Annotation</a:t>
            </a:r>
            <a:r>
              <a:rPr lang="en-US" baseline="0" dirty="0" smtClean="0"/>
              <a:t> </a:t>
            </a:r>
            <a:r>
              <a:rPr lang="en-US" dirty="0" smtClean="0"/>
              <a:t>Attributes</a:t>
            </a:r>
          </a:p>
          <a:p>
            <a:pPr lvl="0"/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http://blogs.msdn.com/b/efdesign/archive/2010/03/30/data-annotations-in-the-entity-framework-and-code-first.aspx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7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familiar with: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ASP.NET MVC?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Entity Framework?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 First development?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 First Migrations?</a:t>
            </a:r>
          </a:p>
          <a:p>
            <a:endParaRPr lang="en-US" dirty="0" smtClean="0"/>
          </a:p>
          <a:p>
            <a:r>
              <a:rPr lang="en-US" dirty="0" smtClean="0"/>
              <a:t>(slow-reveal diagram + ask the audience)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5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First Migrations allows:</a:t>
            </a:r>
          </a:p>
          <a:p>
            <a:pPr lvl="1"/>
            <a:r>
              <a:rPr lang="en-US" dirty="0" smtClean="0"/>
              <a:t>Continuous development</a:t>
            </a:r>
          </a:p>
          <a:p>
            <a:pPr lvl="1"/>
            <a:r>
              <a:rPr lang="en-US" dirty="0" smtClean="0"/>
              <a:t>Synchronization among team members</a:t>
            </a:r>
          </a:p>
          <a:p>
            <a:pPr lvl="1"/>
            <a:r>
              <a:rPr lang="en-US" dirty="0" smtClean="0"/>
              <a:t>Database versioning</a:t>
            </a:r>
          </a:p>
          <a:p>
            <a:pPr lvl="1"/>
            <a:r>
              <a:rPr lang="en-US" dirty="0" smtClean="0"/>
              <a:t>Server deployment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(diagram with star pattern)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77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</a:p>
          <a:p>
            <a:r>
              <a:rPr lang="en-US" dirty="0" smtClean="0">
                <a:hlinkClick r:id="rId3"/>
              </a:rPr>
              <a:t>http://wakeupandcode.com/downloads/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37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the Sample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Clean</a:t>
            </a:r>
            <a:r>
              <a:rPr lang="en-US" baseline="0" dirty="0" smtClean="0"/>
              <a:t>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Remove/Restore Packages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Uninstall/Reinstall EF via </a:t>
            </a:r>
            <a:r>
              <a:rPr lang="en-US" baseline="0" dirty="0" err="1" smtClean="0"/>
              <a:t>NuGet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49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3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5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are </a:t>
            </a:r>
            <a:r>
              <a:rPr lang="en-US" dirty="0" smtClean="0"/>
              <a:t>building an enterprise web application with ASP.NET MVC, with a SQL Server</a:t>
            </a:r>
            <a:r>
              <a:rPr lang="en-US" baseline="0" dirty="0" smtClean="0"/>
              <a:t> back end?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 how exactly will we do it?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Database-First (EDMX)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Model-First (visual designer)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automatic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manual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4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Database-First (EDMX)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A1. Options and Alternatives: Database-First (EDMX)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Right-click project,</a:t>
            </a:r>
            <a:r>
              <a:rPr lang="en-US" baseline="0" dirty="0" smtClean="0"/>
              <a:t> click Add -&gt; ADO.NET Entity Data Model, then select existing DB.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9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A2. Options and Alternatives: Database-First (EDMX)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Update your database</a:t>
            </a:r>
            <a:r>
              <a:rPr lang="en-US" baseline="0" dirty="0" smtClean="0"/>
              <a:t> table(s).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Open the EDMX designer, right-click</a:t>
            </a:r>
            <a:r>
              <a:rPr lang="en-US" baseline="0" dirty="0" smtClean="0"/>
              <a:t> within it, select Update Model from Database.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2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Model-First (visual designer)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15" y="4367213"/>
            <a:ext cx="2651125" cy="217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6" descr="option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51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15" y="4367213"/>
            <a:ext cx="2651125" cy="217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6" descr="option 3 end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8" y="0"/>
            <a:ext cx="792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4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72"/>
                </a:solidFill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1"/>
            <a:ext cx="73152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72"/>
                </a:solidFill>
                <a:latin typeface="Calibri"/>
              </a:defRPr>
            </a:lvl1pPr>
            <a:lvl2pPr>
              <a:defRPr sz="2400">
                <a:solidFill>
                  <a:srgbClr val="000072"/>
                </a:solidFill>
                <a:latin typeface="Calibri"/>
              </a:defRPr>
            </a:lvl2pPr>
            <a:lvl3pPr>
              <a:defRPr sz="2000">
                <a:solidFill>
                  <a:srgbClr val="000072"/>
                </a:solidFill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296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A8952F3-850D-43B5-8EAB-46809C6C734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D63F4B2E-20AB-493A-A23F-E6E6045D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96088" y="6405563"/>
            <a:ext cx="1982787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0"/>
            <a:ext cx="9144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3" r:id="rId3"/>
    <p:sldLayoutId id="2147484116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all-your-database-are-belong-to-u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akeupandcode.com/all-your-database-are-belong-to-u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download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msdn.microsoft.com/en-us/data/jj591583.aspx" TargetMode="External"/><Relationship Id="rId3" Type="http://schemas.openxmlformats.org/officeDocument/2006/relationships/image" Target="../media/image56.jpeg"/><Relationship Id="rId7" Type="http://schemas.openxmlformats.org/officeDocument/2006/relationships/hyperlink" Target="http://wakeupandcode.com/entity-framework-code-first-migration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luralsight.com/training/Courses/TableOfContents/efmigrations" TargetMode="External"/><Relationship Id="rId5" Type="http://schemas.openxmlformats.org/officeDocument/2006/relationships/hyperlink" Target="http://wakeupandcode.com/all-your-database-are-belong-to-us/" TargetMode="External"/><Relationship Id="rId10" Type="http://schemas.openxmlformats.org/officeDocument/2006/relationships/hyperlink" Target="http://stackoverflow.com/questions/10999561/exception-raised-when-im-trying-enable-migrations-in-ef-4-3-1" TargetMode="External"/><Relationship Id="rId4" Type="http://schemas.openxmlformats.org/officeDocument/2006/relationships/hyperlink" Target="http://msdn.microsoft.com/en-US/data/jj591621" TargetMode="External"/><Relationship Id="rId9" Type="http://schemas.openxmlformats.org/officeDocument/2006/relationships/hyperlink" Target="http://blogs.msdn.com/b/efdesign/archive/2010/03/30/data-annotations-in-the-entity-framework-and-code-first.asp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akeupandcode.com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1905000"/>
            <a:ext cx="89916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r>
              <a:rPr lang="en-US" sz="5400" b="1" dirty="0" smtClean="0"/>
              <a:t>Entity Framework Code First Migrations 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343404"/>
            <a:ext cx="86868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Shahed Chowdhuri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3678731"/>
            <a:ext cx="8991600" cy="43606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r>
              <a:rPr lang="en-US" sz="2400" i="1" dirty="0" smtClean="0"/>
              <a:t>Don’t drown in database design during development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02394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shahedC</a:t>
            </a:r>
            <a:endParaRPr lang="en-US" dirty="0"/>
          </a:p>
        </p:txBody>
      </p:sp>
      <p:pic>
        <p:nvPicPr>
          <p:cNvPr id="2058" name="Picture 10" descr="Twit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83122"/>
            <a:ext cx="602490" cy="6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ntern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2" y="5088738"/>
            <a:ext cx="651538" cy="6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0600" y="5253335"/>
            <a:ext cx="330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WakeUpAndCode.com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05800" cy="1143000"/>
          </a:xfrm>
        </p:spPr>
        <p:txBody>
          <a:bodyPr/>
          <a:lstStyle/>
          <a:p>
            <a:pPr lvl="0"/>
            <a:r>
              <a:rPr lang="en-US" dirty="0" err="1" smtClean="0"/>
              <a:t>C.Code</a:t>
            </a:r>
            <a:r>
              <a:rPr lang="en-US" dirty="0" smtClean="0"/>
              <a:t>-First </a:t>
            </a:r>
            <a:r>
              <a:rPr lang="en-US" dirty="0"/>
              <a:t>(automatic migrations)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90873" y="1103490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842048" y="4572000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15" idx="3"/>
            <a:endCxn id="7" idx="0"/>
          </p:cNvCxnSpPr>
          <p:nvPr/>
        </p:nvCxnSpPr>
        <p:spPr bwMode="auto">
          <a:xfrm>
            <a:off x="5181600" y="2350426"/>
            <a:ext cx="1040996" cy="73008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5346296" y="3080511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Migration code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(auto-generated)</a:t>
            </a:r>
          </a:p>
        </p:txBody>
      </p:sp>
      <p:cxnSp>
        <p:nvCxnSpPr>
          <p:cNvPr id="8" name="Elbow Connector 7"/>
          <p:cNvCxnSpPr>
            <a:endCxn id="15" idx="1"/>
          </p:cNvCxnSpPr>
          <p:nvPr/>
        </p:nvCxnSpPr>
        <p:spPr bwMode="auto">
          <a:xfrm>
            <a:off x="1943475" y="1789072"/>
            <a:ext cx="1485525" cy="5613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63592" y="2940903"/>
            <a:ext cx="128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auto-</a:t>
            </a:r>
          </a:p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38350" y="125315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429000" y="155032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.NET models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(hand-coded)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6296" y="1789072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generates</a:t>
            </a:r>
            <a:endParaRPr lang="en-US" dirty="0"/>
          </a:p>
        </p:txBody>
      </p:sp>
      <p:cxnSp>
        <p:nvCxnSpPr>
          <p:cNvPr id="32" name="Elbow Connector 31"/>
          <p:cNvCxnSpPr>
            <a:stCxn id="7" idx="3"/>
            <a:endCxn id="5" idx="1"/>
          </p:cNvCxnSpPr>
          <p:nvPr/>
        </p:nvCxnSpPr>
        <p:spPr bwMode="auto">
          <a:xfrm>
            <a:off x="7098896" y="3880611"/>
            <a:ext cx="1200352" cy="691389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44130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D. Code-First </a:t>
            </a:r>
            <a:r>
              <a:rPr lang="en-US" dirty="0"/>
              <a:t>(manual migrations)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90873" y="1103490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842048" y="4572000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11" idx="3"/>
            <a:endCxn id="7" idx="0"/>
          </p:cNvCxnSpPr>
          <p:nvPr/>
        </p:nvCxnSpPr>
        <p:spPr bwMode="auto">
          <a:xfrm>
            <a:off x="5181600" y="2350426"/>
            <a:ext cx="1040996" cy="73008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5346296" y="3080511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Migration code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(auto-generated)</a:t>
            </a:r>
          </a:p>
        </p:txBody>
      </p:sp>
      <p:cxnSp>
        <p:nvCxnSpPr>
          <p:cNvPr id="8" name="Elbow Connector 7"/>
          <p:cNvCxnSpPr>
            <a:endCxn id="11" idx="1"/>
          </p:cNvCxnSpPr>
          <p:nvPr/>
        </p:nvCxnSpPr>
        <p:spPr bwMode="auto">
          <a:xfrm>
            <a:off x="1943475" y="1789072"/>
            <a:ext cx="1485525" cy="5613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63592" y="2940903"/>
            <a:ext cx="1418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manually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updates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8350" y="125315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429000" y="155032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.NET models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(hand-coded)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1580" y="1829831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generates</a:t>
            </a:r>
            <a:endParaRPr lang="en-US" dirty="0"/>
          </a:p>
        </p:txBody>
      </p:sp>
      <p:cxnSp>
        <p:nvCxnSpPr>
          <p:cNvPr id="13" name="Elbow Connector 12"/>
          <p:cNvCxnSpPr>
            <a:stCxn id="7" idx="3"/>
            <a:endCxn id="5" idx="1"/>
          </p:cNvCxnSpPr>
          <p:nvPr/>
        </p:nvCxnSpPr>
        <p:spPr bwMode="auto">
          <a:xfrm>
            <a:off x="7098896" y="3880611"/>
            <a:ext cx="1200352" cy="691389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011341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trying to solve?</a:t>
            </a:r>
            <a:endParaRPr lang="en-US" dirty="0"/>
          </a:p>
        </p:txBody>
      </p:sp>
      <p:pic>
        <p:nvPicPr>
          <p:cNvPr id="4100" name="Picture 4" descr="cartoons,competitions,Cybart,games,leisure,persons,ropes,tugs of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7638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Within Organization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193800" y="2260599"/>
            <a:ext cx="2082800" cy="1625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ea typeface="ＭＳ Ｐゴシック" pitchFamily="28" charset="-128"/>
              </a:rPr>
              <a:t>Dev</a:t>
            </a:r>
            <a:r>
              <a:rPr lang="en-US" dirty="0" smtClean="0">
                <a:ea typeface="ＭＳ Ｐゴシック" pitchFamily="28" charset="-128"/>
              </a:rPr>
              <a:t> Team 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771900" y="2367359"/>
            <a:ext cx="1676400" cy="14120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Your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Dev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Team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276600" y="4153097"/>
            <a:ext cx="2667000" cy="609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DB Admins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054350" y="1288058"/>
            <a:ext cx="3111500" cy="7056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DB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 Architects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943600" y="2260600"/>
            <a:ext cx="2082800" cy="1625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ea typeface="ＭＳ Ｐゴシック" pitchFamily="28" charset="-128"/>
              </a:rPr>
              <a:t>Dev</a:t>
            </a:r>
            <a:r>
              <a:rPr lang="en-US" dirty="0" smtClean="0">
                <a:ea typeface="ＭＳ Ｐゴシック" pitchFamily="28" charset="-128"/>
              </a:rPr>
              <a:t> Team 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29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Agenda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54684580"/>
              </p:ext>
            </p:extLst>
          </p:nvPr>
        </p:nvGraphicFramePr>
        <p:xfrm>
          <a:off x="3048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6571053"/>
              </p:ext>
            </p:extLst>
          </p:nvPr>
        </p:nvGraphicFramePr>
        <p:xfrm>
          <a:off x="47244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673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86106"/>
            <a:ext cx="5476190" cy="27047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276600"/>
            <a:ext cx="4352381" cy="32095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Models &amp; Mapping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647" y="1549573"/>
            <a:ext cx="3561905" cy="25714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53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Connection Strings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4648200"/>
            <a:ext cx="7334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more info:</a:t>
            </a:r>
          </a:p>
          <a:p>
            <a:r>
              <a:rPr lang="en-US" sz="2000" dirty="0">
                <a:hlinkClick r:id="rId3"/>
              </a:rPr>
              <a:t>http://wakeupandcode.com/all-your-database-are-belong-to-us/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" y="1381325"/>
            <a:ext cx="6580952" cy="7142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4" name="Picture 6" descr="C:\Users\Shahed\AppData\Local\Temp\SNAGHTML188b46c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199"/>
            <a:ext cx="9001125" cy="10668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sinesses,businessmen,confused,confusion,helps,males,marks,men,question marks,questioning,questions,transparent background,unhappy,un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549401" cy="15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1143000"/>
          </a:xfrm>
        </p:spPr>
        <p:txBody>
          <a:bodyPr/>
          <a:lstStyle/>
          <a:p>
            <a:r>
              <a:rPr lang="en-US" dirty="0" smtClean="0"/>
              <a:t>2a. Connection Strings (explained)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772400" cy="4114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How can I point to my own DB?</a:t>
            </a:r>
          </a:p>
          <a:p>
            <a:pPr marL="914400" lvl="1" indent="-514350"/>
            <a:r>
              <a:rPr lang="en-US" dirty="0" smtClean="0"/>
              <a:t>Each </a:t>
            </a:r>
            <a:r>
              <a:rPr lang="en-US" dirty="0" err="1" smtClean="0"/>
              <a:t>dev</a:t>
            </a:r>
            <a:r>
              <a:rPr lang="en-US" dirty="0" smtClean="0"/>
              <a:t> has own </a:t>
            </a:r>
            <a:r>
              <a:rPr lang="en-US" dirty="0" err="1" smtClean="0"/>
              <a:t>ConnectionStrings.config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How do I avoid checking in to Source Control?</a:t>
            </a:r>
          </a:p>
          <a:p>
            <a:pPr marL="914400" lvl="1" indent="-514350"/>
            <a:r>
              <a:rPr lang="en-US" dirty="0" smtClean="0"/>
              <a:t>Remove file from .</a:t>
            </a:r>
            <a:r>
              <a:rPr lang="en-US" dirty="0" err="1" smtClean="0"/>
              <a:t>csproj</a:t>
            </a:r>
            <a:r>
              <a:rPr lang="en-US" dirty="0" smtClean="0"/>
              <a:t>, keep it local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server deployments work?</a:t>
            </a:r>
          </a:p>
          <a:p>
            <a:pPr marL="914400" lvl="1" indent="-514350"/>
            <a:r>
              <a:rPr lang="en-US" dirty="0" smtClean="0"/>
              <a:t>Use XML Transforms, i.e. </a:t>
            </a:r>
            <a:r>
              <a:rPr lang="en-US" dirty="0" err="1" smtClean="0"/>
              <a:t>Web.Prod.Config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I have to include credentials in .</a:t>
            </a:r>
            <a:r>
              <a:rPr lang="en-US" dirty="0" err="1" smtClean="0"/>
              <a:t>config</a:t>
            </a:r>
            <a:r>
              <a:rPr lang="en-US" dirty="0" smtClean="0"/>
              <a:t>?</a:t>
            </a:r>
          </a:p>
          <a:p>
            <a:pPr marL="914400" lvl="1" indent="-514350"/>
            <a:r>
              <a:rPr lang="en-US" dirty="0" smtClean="0"/>
              <a:t>No, use machine access to SQL server instead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60837" y="6019800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 more info:</a:t>
            </a:r>
          </a:p>
          <a:p>
            <a:r>
              <a:rPr lang="en-US" sz="1800" dirty="0">
                <a:hlinkClick r:id="rId4"/>
              </a:rPr>
              <a:t>http://wakeupandcode.com/all-your-database-are-belong-to-us/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82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Enable Migrations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979543"/>
            <a:ext cx="6790476" cy="8761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528" y="1981200"/>
            <a:ext cx="6457143" cy="46571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08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/>
          <p:cNvSpPr/>
          <p:nvPr/>
        </p:nvSpPr>
        <p:spPr bwMode="auto">
          <a:xfrm>
            <a:off x="5554580" y="2292280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migration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4. Update </a:t>
            </a:r>
            <a:r>
              <a:rPr lang="en-US" dirty="0"/>
              <a:t>Database</a:t>
            </a:r>
          </a:p>
        </p:txBody>
      </p:sp>
      <p:sp>
        <p:nvSpPr>
          <p:cNvPr id="11" name="Folded Corner 10"/>
          <p:cNvSpPr/>
          <p:nvPr/>
        </p:nvSpPr>
        <p:spPr bwMode="auto">
          <a:xfrm>
            <a:off x="1959142" y="2292280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model code</a:t>
            </a:r>
          </a:p>
        </p:txBody>
      </p:sp>
      <p:sp>
        <p:nvSpPr>
          <p:cNvPr id="13" name="Curved Down Arrow 12"/>
          <p:cNvSpPr/>
          <p:nvPr/>
        </p:nvSpPr>
        <p:spPr bwMode="auto">
          <a:xfrm rot="21004332">
            <a:off x="3316235" y="2153079"/>
            <a:ext cx="2057400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1959142" y="4679997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migration code </a:t>
            </a:r>
          </a:p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+ seed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22" name="Curved Down Arrow 21"/>
          <p:cNvSpPr/>
          <p:nvPr/>
        </p:nvSpPr>
        <p:spPr bwMode="auto">
          <a:xfrm rot="21004332">
            <a:off x="3552857" y="4610528"/>
            <a:ext cx="2057400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3" name="Can 22"/>
          <p:cNvSpPr/>
          <p:nvPr/>
        </p:nvSpPr>
        <p:spPr bwMode="auto">
          <a:xfrm>
            <a:off x="5714060" y="4637405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err="1" smtClean="0">
                <a:solidFill>
                  <a:schemeClr val="bg2"/>
                </a:solidFill>
                <a:ea typeface="ＭＳ Ｐゴシック" pitchFamily="28" charset="-128"/>
              </a:rPr>
              <a:t>dev</a:t>
            </a:r>
            <a:endParaRPr lang="en-US" b="1" dirty="0" smtClean="0">
              <a:solidFill>
                <a:schemeClr val="bg2"/>
              </a:solidFill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2696" y="46800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sql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14" y="982074"/>
            <a:ext cx="7314286" cy="10571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90" y="3546890"/>
            <a:ext cx="7200000" cy="82857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96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300" b="1" dirty="0"/>
              <a:t>Thanks to our </a:t>
            </a:r>
            <a:r>
              <a:rPr lang="en-US" sz="5300" b="1" dirty="0" smtClean="0"/>
              <a:t>Sponsors</a:t>
            </a:r>
            <a:endParaRPr lang="en-US" b="1" dirty="0"/>
          </a:p>
        </p:txBody>
      </p:sp>
      <p:pic>
        <p:nvPicPr>
          <p:cNvPr id="1028" name="Picture 4" descr="uD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27" y="1226708"/>
            <a:ext cx="18097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akeupandcode.com/wp-content/uploads/2014/01/rdnug-logo5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6036739"/>
            <a:ext cx="40195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acon 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95892"/>
            <a:ext cx="163830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iumph Servi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08" y="1279477"/>
            <a:ext cx="16478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cruiting Concep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02" y="3244798"/>
            <a:ext cx="1905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Experis 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7" y="3031041"/>
            <a:ext cx="11906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Fusion-i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20" y="2889202"/>
            <a:ext cx="19050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luralsigh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54567"/>
            <a:ext cx="16668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pres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4502154"/>
            <a:ext cx="16764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5. Push </a:t>
            </a:r>
            <a:r>
              <a:rPr lang="en-US" dirty="0"/>
              <a:t>Code + Migrate Server DB</a:t>
            </a:r>
          </a:p>
        </p:txBody>
      </p:sp>
      <p:sp>
        <p:nvSpPr>
          <p:cNvPr id="12" name="Folded Corner 11"/>
          <p:cNvSpPr/>
          <p:nvPr/>
        </p:nvSpPr>
        <p:spPr bwMode="auto">
          <a:xfrm>
            <a:off x="2703095" y="912323"/>
            <a:ext cx="9144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pic>
        <p:nvPicPr>
          <p:cNvPr id="8194" name="Picture 2" descr="https://encrypted-tbn1.gstatic.com/images?q=tbn:ANd9GcR1MVL5RhvBBHDyiUMMtpu6y3IbZvmRGvmjHThV47C_82W6bI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981200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3.gstatic.com/images?q=tbn:ANd9GcQchYaxyfE4dCuBHahLqzJ_63_HAFsxwJ26_tATvyCm_g1tu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57" y="4038600"/>
            <a:ext cx="4514850" cy="10096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Elbow Connector 16"/>
          <p:cNvCxnSpPr>
            <a:stCxn id="12" idx="3"/>
            <a:endCxn id="8194" idx="0"/>
          </p:cNvCxnSpPr>
          <p:nvPr/>
        </p:nvCxnSpPr>
        <p:spPr bwMode="auto">
          <a:xfrm>
            <a:off x="3617494" y="1446690"/>
            <a:ext cx="3316706" cy="53451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85092" y="985029"/>
            <a:ext cx="146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push code</a:t>
            </a:r>
            <a:endParaRPr 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86454" y="4119138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CI</a:t>
            </a:r>
            <a:endParaRPr lang="en-US" dirty="0">
              <a:latin typeface="+mn-lt"/>
            </a:endParaRPr>
          </a:p>
        </p:txBody>
      </p:sp>
      <p:cxnSp>
        <p:nvCxnSpPr>
          <p:cNvPr id="27" name="Elbow Connector 26"/>
          <p:cNvCxnSpPr>
            <a:stCxn id="8194" idx="2"/>
            <a:endCxn id="8196" idx="3"/>
          </p:cNvCxnSpPr>
          <p:nvPr/>
        </p:nvCxnSpPr>
        <p:spPr bwMode="auto">
          <a:xfrm rot="5400000">
            <a:off x="6119744" y="3728968"/>
            <a:ext cx="733425" cy="89549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Smiley Face 28"/>
          <p:cNvSpPr>
            <a:spLocks noChangeAspect="1"/>
          </p:cNvSpPr>
          <p:nvPr/>
        </p:nvSpPr>
        <p:spPr bwMode="auto">
          <a:xfrm>
            <a:off x="1969168" y="10286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33" name="Folded Corner 32"/>
          <p:cNvSpPr/>
          <p:nvPr/>
        </p:nvSpPr>
        <p:spPr bwMode="auto">
          <a:xfrm>
            <a:off x="2703095" y="2331487"/>
            <a:ext cx="9144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34" name="Smiley Face 33"/>
          <p:cNvSpPr>
            <a:spLocks noChangeAspect="1"/>
          </p:cNvSpPr>
          <p:nvPr/>
        </p:nvSpPr>
        <p:spPr bwMode="auto">
          <a:xfrm>
            <a:off x="1969168" y="2447792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cxnSp>
        <p:nvCxnSpPr>
          <p:cNvPr id="32" name="Straight Arrow Connector 31"/>
          <p:cNvCxnSpPr>
            <a:stCxn id="8194" idx="1"/>
            <a:endCxn id="33" idx="3"/>
          </p:cNvCxnSpPr>
          <p:nvPr/>
        </p:nvCxnSpPr>
        <p:spPr bwMode="auto">
          <a:xfrm flipH="1" flipV="1">
            <a:off x="3617494" y="2865854"/>
            <a:ext cx="2554706" cy="29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233128" y="2408228"/>
            <a:ext cx="132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pull code</a:t>
            </a:r>
            <a:endParaRPr lang="en-US" dirty="0">
              <a:latin typeface="+mn-lt"/>
            </a:endParaRPr>
          </a:p>
        </p:txBody>
      </p:sp>
      <p:cxnSp>
        <p:nvCxnSpPr>
          <p:cNvPr id="38" name="Elbow Connector 37"/>
          <p:cNvCxnSpPr>
            <a:stCxn id="8196" idx="2"/>
            <a:endCxn id="42" idx="2"/>
          </p:cNvCxnSpPr>
          <p:nvPr/>
        </p:nvCxnSpPr>
        <p:spPr bwMode="auto">
          <a:xfrm rot="16200000" flipH="1">
            <a:off x="5226062" y="3603470"/>
            <a:ext cx="240728" cy="313028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808657" y="5288981"/>
            <a:ext cx="164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migrate.exe</a:t>
            </a:r>
            <a:endParaRPr lang="en-US" dirty="0">
              <a:latin typeface="+mn-lt"/>
            </a:endParaRPr>
          </a:p>
        </p:txBody>
      </p:sp>
      <p:sp>
        <p:nvSpPr>
          <p:cNvPr id="42" name="Can 41"/>
          <p:cNvSpPr/>
          <p:nvPr/>
        </p:nvSpPr>
        <p:spPr bwMode="auto">
          <a:xfrm>
            <a:off x="6911571" y="4724403"/>
            <a:ext cx="914400" cy="1129157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bg2"/>
                </a:solidFill>
                <a:ea typeface="ＭＳ Ｐゴシック" pitchFamily="28" charset="-128"/>
              </a:rPr>
              <a:t>Server</a:t>
            </a:r>
            <a:endParaRPr lang="en-US" b="1" dirty="0" smtClean="0">
              <a:solidFill>
                <a:schemeClr val="bg2"/>
              </a:solidFill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5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6. Process </a:t>
            </a:r>
            <a:r>
              <a:rPr lang="en-US" dirty="0"/>
              <a:t>Workflow</a:t>
            </a:r>
          </a:p>
        </p:txBody>
      </p:sp>
      <p:sp>
        <p:nvSpPr>
          <p:cNvPr id="10" name="Smiley Face 9"/>
          <p:cNvSpPr>
            <a:spLocks noChangeAspect="1"/>
          </p:cNvSpPr>
          <p:nvPr/>
        </p:nvSpPr>
        <p:spPr bwMode="auto">
          <a:xfrm>
            <a:off x="2069432" y="2174542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2" name="Smiley Face 11"/>
          <p:cNvSpPr>
            <a:spLocks noChangeAspect="1"/>
          </p:cNvSpPr>
          <p:nvPr/>
        </p:nvSpPr>
        <p:spPr bwMode="auto">
          <a:xfrm>
            <a:off x="1676400" y="14858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3" name="Smiley Face 12"/>
          <p:cNvSpPr>
            <a:spLocks noChangeAspect="1"/>
          </p:cNvSpPr>
          <p:nvPr/>
        </p:nvSpPr>
        <p:spPr bwMode="auto">
          <a:xfrm>
            <a:off x="2526632" y="14858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4" name="Smiley Face 13"/>
          <p:cNvSpPr>
            <a:spLocks noChangeAspect="1"/>
          </p:cNvSpPr>
          <p:nvPr/>
        </p:nvSpPr>
        <p:spPr bwMode="auto">
          <a:xfrm>
            <a:off x="6331183" y="2174445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5" name="Smiley Face 14"/>
          <p:cNvSpPr>
            <a:spLocks noChangeAspect="1"/>
          </p:cNvSpPr>
          <p:nvPr/>
        </p:nvSpPr>
        <p:spPr bwMode="auto">
          <a:xfrm>
            <a:off x="5938151" y="1485731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6" name="Smiley Face 15"/>
          <p:cNvSpPr>
            <a:spLocks noChangeAspect="1"/>
          </p:cNvSpPr>
          <p:nvPr/>
        </p:nvSpPr>
        <p:spPr bwMode="auto">
          <a:xfrm>
            <a:off x="6788383" y="1485731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2869893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dev</a:t>
            </a:r>
            <a:r>
              <a:rPr lang="en-US" dirty="0" smtClean="0">
                <a:latin typeface="+mn-lt"/>
              </a:rPr>
              <a:t> teams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0664" y="2824084"/>
            <a:ext cx="1827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DB architects</a:t>
            </a:r>
            <a:endParaRPr lang="en-US" dirty="0">
              <a:latin typeface="+mn-lt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>
            <a:off x="3200400" y="1922774"/>
            <a:ext cx="2590800" cy="621476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communication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2" name="Can 21"/>
          <p:cNvSpPr/>
          <p:nvPr/>
        </p:nvSpPr>
        <p:spPr bwMode="auto">
          <a:xfrm>
            <a:off x="4103485" y="2544254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432" y="4260120"/>
            <a:ext cx="3304762" cy="6761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43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92" y="3657600"/>
            <a:ext cx="6238095" cy="11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1" y="941306"/>
            <a:ext cx="4180952" cy="10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92" y="941307"/>
            <a:ext cx="3523809" cy="26190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Walkthrough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 bwMode="auto">
          <a:xfrm rot="16200000" flipH="1">
            <a:off x="3951871" y="4130846"/>
            <a:ext cx="951498" cy="225391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323" y="1964827"/>
            <a:ext cx="4266667" cy="19238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6" name="Straight Arrow Connector 5"/>
          <p:cNvCxnSpPr/>
          <p:nvPr/>
        </p:nvCxnSpPr>
        <p:spPr bwMode="auto">
          <a:xfrm>
            <a:off x="5041900" y="1819688"/>
            <a:ext cx="533400" cy="152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700" y="4467400"/>
            <a:ext cx="3285714" cy="140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58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eers,detectives,employees,inspecting,jobs,magnifying glasses,occupations,people,private investigators,vocations,wo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4" y="1752600"/>
            <a:ext cx="2333626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dvertising,announcements,communications,marketing,megaphones,metaphors,people,speec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1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Migrations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Discuss upcoming changes with teams.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Inspect/Update migration code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3. Update your DB before check-in.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/>
              <a:t>(</a:t>
            </a:r>
            <a:r>
              <a:rPr lang="en-US" sz="2000" dirty="0" smtClean="0"/>
              <a:t>use -script flag to inspect SQL first)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4. Run migrate.exe after deployments.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/>
              <a:t>(</a:t>
            </a:r>
            <a:r>
              <a:rPr lang="en-US" sz="2000" dirty="0"/>
              <a:t>see \</a:t>
            </a:r>
            <a:r>
              <a:rPr lang="en-US" sz="2000" dirty="0" smtClean="0"/>
              <a:t>packages\EntityFramework.5.0.0\tools\)</a:t>
            </a:r>
            <a:endParaRPr lang="en-US" dirty="0"/>
          </a:p>
        </p:txBody>
      </p:sp>
      <p:sp>
        <p:nvSpPr>
          <p:cNvPr id="6" name="Can 5"/>
          <p:cNvSpPr/>
          <p:nvPr/>
        </p:nvSpPr>
        <p:spPr bwMode="auto">
          <a:xfrm>
            <a:off x="510770" y="3886200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7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or Downgrade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9478" y="1143000"/>
            <a:ext cx="7315200" cy="4114800"/>
          </a:xfrm>
        </p:spPr>
        <p:txBody>
          <a:bodyPr/>
          <a:lstStyle/>
          <a:p>
            <a:r>
              <a:rPr lang="en-US" dirty="0" smtClean="0"/>
              <a:t>Rollback to a specific migration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Rollback all migrations (version 0)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Rollback all migrations ($</a:t>
            </a:r>
            <a:r>
              <a:rPr lang="en-US" dirty="0" err="1" smtClean="0"/>
              <a:t>InitialDatabase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13" y="1676400"/>
            <a:ext cx="7273187" cy="972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413" y="3203228"/>
            <a:ext cx="6892187" cy="997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413" y="4754857"/>
            <a:ext cx="7257265" cy="10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812" y="1066800"/>
            <a:ext cx="7315200" cy="2667000"/>
          </a:xfrm>
        </p:spPr>
        <p:txBody>
          <a:bodyPr/>
          <a:lstStyle/>
          <a:p>
            <a:r>
              <a:rPr lang="en-US" dirty="0" smtClean="0"/>
              <a:t>Stored in table __</a:t>
            </a:r>
            <a:r>
              <a:rPr lang="en-US" dirty="0" err="1" smtClean="0"/>
              <a:t>MigrationHistory</a:t>
            </a:r>
            <a:endParaRPr lang="en-US" dirty="0" smtClean="0"/>
          </a:p>
          <a:p>
            <a:r>
              <a:rPr lang="en-US" dirty="0" smtClean="0"/>
              <a:t>Metadata for your EF Migrations</a:t>
            </a:r>
          </a:p>
          <a:p>
            <a:r>
              <a:rPr lang="en-US" dirty="0" smtClean="0"/>
              <a:t>1 new record for every migration</a:t>
            </a:r>
          </a:p>
          <a:p>
            <a:r>
              <a:rPr lang="en-US" dirty="0" smtClean="0"/>
              <a:t>Automatically generated</a:t>
            </a:r>
          </a:p>
          <a:p>
            <a:r>
              <a:rPr lang="en-US" dirty="0" smtClean="0"/>
              <a:t>Used for upgrades &amp; downgrades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65645"/>
            <a:ext cx="4468766" cy="1371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209" y="3733800"/>
            <a:ext cx="4676849" cy="139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315200" cy="41148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Pushing model changes without adding a migration.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Others will see a Pending Migration!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Using an existing database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Use empty Migration if Model added after Table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Customizing constraint names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Manually edit your Migration code</a:t>
            </a:r>
          </a:p>
        </p:txBody>
      </p:sp>
      <p:sp>
        <p:nvSpPr>
          <p:cNvPr id="6" name="Can 5"/>
          <p:cNvSpPr/>
          <p:nvPr/>
        </p:nvSpPr>
        <p:spPr bwMode="auto">
          <a:xfrm>
            <a:off x="7391400" y="2880518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4" name="Picture 2" descr="healthcare,medicines,persons,waiting roo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866106"/>
            <a:ext cx="1139825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Topics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7507897"/>
              </p:ext>
            </p:extLst>
          </p:nvPr>
        </p:nvGraphicFramePr>
        <p:xfrm>
          <a:off x="3048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8638660"/>
              </p:ext>
            </p:extLst>
          </p:nvPr>
        </p:nvGraphicFramePr>
        <p:xfrm>
          <a:off x="47244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83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829770"/>
            <a:ext cx="3714750" cy="21717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05" y="2287451"/>
            <a:ext cx="3714750" cy="26003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67" y="1295400"/>
            <a:ext cx="2562225" cy="8477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0" y="6477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DBContext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OnModelCreating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87545"/>
            <a:ext cx="6932613" cy="7715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2400" y="5968727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</a:t>
            </a:r>
            <a:r>
              <a:rPr lang="en-US" sz="1800" i="1" dirty="0" err="1" smtClean="0"/>
              <a:t>Excella</a:t>
            </a:r>
            <a:r>
              <a:rPr lang="en-US" sz="1800" i="1" dirty="0" smtClean="0"/>
              <a:t> Lean presentation</a:t>
            </a:r>
            <a:endParaRPr lang="en-US" sz="1800" i="1" dirty="0"/>
          </a:p>
        </p:txBody>
      </p:sp>
      <p:sp>
        <p:nvSpPr>
          <p:cNvPr id="3" name="Rectangle 2"/>
          <p:cNvSpPr/>
          <p:nvPr/>
        </p:nvSpPr>
        <p:spPr>
          <a:xfrm>
            <a:off x="3088848" y="63103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800" dirty="0"/>
              <a:t>https://github.com/excellaco/ExcellaLean</a:t>
            </a:r>
          </a:p>
        </p:txBody>
      </p:sp>
    </p:spTree>
    <p:extLst>
      <p:ext uri="{BB962C8B-B14F-4D97-AF65-F5344CB8AC3E}">
        <p14:creationId xmlns:p14="http://schemas.microsoft.com/office/powerpoint/2010/main" val="32730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Data-Annotation Attributes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62" y="1219200"/>
            <a:ext cx="3895238" cy="25619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057" y="990600"/>
            <a:ext cx="4457143" cy="453333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53000" y="62486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MSDN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3410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Check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533400" y="2743200"/>
            <a:ext cx="1752600" cy="1752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151186" y="1524000"/>
            <a:ext cx="2080846" cy="1828800"/>
          </a:xfrm>
          <a:prstGeom prst="ellips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latin typeface="+mn-lt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+mn-lt"/>
                <a:ea typeface="ＭＳ Ｐゴシック" pitchFamily="28" charset="-128"/>
              </a:rPr>
              <a:t>Entity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ＭＳ Ｐゴシック" pitchFamily="28" charset="-128"/>
              </a:rPr>
              <a:t>Framework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latin typeface="+mn-lt"/>
              <a:ea typeface="ＭＳ Ｐゴシック" pitchFamily="28" charset="-128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4296509" y="2590800"/>
            <a:ext cx="2438400" cy="1752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EF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Code-First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 Development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172200" y="990600"/>
            <a:ext cx="2590800" cy="1752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ＭＳ Ｐゴシック" pitchFamily="28" charset="-128"/>
              </a:rPr>
              <a:t>EF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ＭＳ Ｐゴシック" pitchFamily="28" charset="-128"/>
              </a:rPr>
              <a:t>Code-First Migrations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757" y="1012523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you familiar </a:t>
            </a:r>
            <a:r>
              <a:rPr lang="en-US" dirty="0" smtClean="0">
                <a:latin typeface="+mn-lt"/>
              </a:rPr>
              <a:t>with</a:t>
            </a:r>
            <a:r>
              <a:rPr lang="en-US" dirty="0" smtClean="0"/>
              <a:t>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71617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6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6096000"/>
            <a:ext cx="5509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http://wakeupandcode.com/downloads/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894" y="990599"/>
            <a:ext cx="6184106" cy="46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s,emotions,persons,rain clouds,sadness,sorrow,trou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01900"/>
            <a:ext cx="21050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the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3152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Trouble with Package Manager commands?</a:t>
            </a:r>
          </a:p>
          <a:p>
            <a:r>
              <a:rPr lang="en-US" dirty="0" smtClean="0"/>
              <a:t>Try the following:</a:t>
            </a:r>
          </a:p>
          <a:p>
            <a:pPr lvl="1"/>
            <a:r>
              <a:rPr lang="en-US" dirty="0" smtClean="0"/>
              <a:t>Delete your Packages folder first</a:t>
            </a:r>
          </a:p>
          <a:p>
            <a:pPr lvl="1"/>
            <a:r>
              <a:rPr lang="en-US" dirty="0" smtClean="0"/>
              <a:t>Open .</a:t>
            </a:r>
            <a:r>
              <a:rPr lang="en-US" dirty="0" err="1" smtClean="0"/>
              <a:t>sln</a:t>
            </a:r>
            <a:r>
              <a:rPr lang="en-US" dirty="0" smtClean="0"/>
              <a:t> in VS2012</a:t>
            </a:r>
          </a:p>
          <a:p>
            <a:pPr lvl="1"/>
            <a:r>
              <a:rPr lang="en-US" dirty="0" smtClean="0"/>
              <a:t>Restore </a:t>
            </a:r>
            <a:r>
              <a:rPr lang="en-US" dirty="0" err="1" smtClean="0"/>
              <a:t>NuGet</a:t>
            </a:r>
            <a:r>
              <a:rPr lang="en-US" dirty="0" smtClean="0"/>
              <a:t> Packages when prompted</a:t>
            </a:r>
          </a:p>
          <a:p>
            <a:pPr lvl="1"/>
            <a:r>
              <a:rPr lang="en-US" dirty="0"/>
              <a:t>Clean Solution</a:t>
            </a:r>
          </a:p>
          <a:p>
            <a:pPr lvl="1"/>
            <a:r>
              <a:rPr lang="en-US" dirty="0" smtClean="0"/>
              <a:t>Uninstall EF via </a:t>
            </a:r>
            <a:r>
              <a:rPr lang="en-US" dirty="0" err="1" smtClean="0"/>
              <a:t>NuGet</a:t>
            </a:r>
            <a:endParaRPr lang="en-US" dirty="0" smtClean="0"/>
          </a:p>
          <a:p>
            <a:pPr lvl="1"/>
            <a:r>
              <a:rPr lang="en-US" dirty="0" smtClean="0"/>
              <a:t>Reinstall EF via </a:t>
            </a:r>
            <a:r>
              <a:rPr lang="en-US" dirty="0" err="1" smtClean="0"/>
              <a:t>NuGet</a:t>
            </a:r>
            <a:endParaRPr lang="en-US" dirty="0" smtClean="0"/>
          </a:p>
          <a:p>
            <a:pPr lvl="1"/>
            <a:r>
              <a:rPr lang="en-US" dirty="0" smtClean="0"/>
              <a:t>Rebuild your solution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ound the world,arrows,business concepts,circling,circling the globe,clipped images,concepts,cropped images,cropped pictures,Earth,global,globes,icons,international,PNG,symbols,transparent background,worlds,worldwide,worldwide conn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r>
              <a:rPr lang="en-US" smtClean="0"/>
              <a:t>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0"/>
            <a:ext cx="7315200" cy="5410200"/>
          </a:xfrm>
        </p:spPr>
        <p:txBody>
          <a:bodyPr/>
          <a:lstStyle/>
          <a:p>
            <a:r>
              <a:rPr lang="en-US" sz="2000" dirty="0" smtClean="0"/>
              <a:t>EF Code First Migrations on MSDN: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>
                <a:hlinkClick r:id="rId4"/>
              </a:rPr>
              <a:t>http://msdn.microsoft.com/en-US/data/jj591621</a:t>
            </a:r>
            <a:endParaRPr lang="en-US" sz="1600" dirty="0" smtClean="0"/>
          </a:p>
          <a:p>
            <a:r>
              <a:rPr lang="en-US" sz="2000" dirty="0" err="1" smtClean="0"/>
              <a:t>Web.config</a:t>
            </a:r>
            <a:r>
              <a:rPr lang="en-US" sz="2000" dirty="0" smtClean="0"/>
              <a:t> &amp; </a:t>
            </a:r>
            <a:r>
              <a:rPr lang="en-US" sz="2000" dirty="0" err="1" smtClean="0"/>
              <a:t>configSource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>
                <a:hlinkClick r:id="rId5"/>
              </a:rPr>
              <a:t>http://wakeupandcode.com/all-your-database-are-belong-to-us/</a:t>
            </a:r>
            <a:endParaRPr lang="en-US" sz="1600" dirty="0" smtClean="0"/>
          </a:p>
          <a:p>
            <a:r>
              <a:rPr lang="en-US" sz="2000" dirty="0" err="1" smtClean="0"/>
              <a:t>PluralSight</a:t>
            </a:r>
            <a:r>
              <a:rPr lang="en-US" sz="2000" dirty="0" smtClean="0"/>
              <a:t> EF Migrations video tutorial:</a:t>
            </a:r>
          </a:p>
          <a:p>
            <a:pPr lvl="1"/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pluralsight.com/training/Courses/TableOfContents/efmigrations</a:t>
            </a:r>
            <a:endParaRPr lang="en-US" sz="2000" dirty="0" smtClean="0"/>
          </a:p>
          <a:p>
            <a:r>
              <a:rPr lang="en-US" sz="2000" dirty="0" smtClean="0"/>
              <a:t>My blog post on EF Code First Migrations:</a:t>
            </a:r>
            <a:endParaRPr lang="en-US" sz="2000" dirty="0"/>
          </a:p>
          <a:p>
            <a:pPr lvl="1"/>
            <a:r>
              <a:rPr lang="en-US" sz="1600" dirty="0">
                <a:hlinkClick r:id="rId7"/>
              </a:rPr>
              <a:t>http://wakeupandcode.com/entity-framework-code-first-migrations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r>
              <a:rPr lang="en-US" sz="2000" dirty="0" smtClean="0"/>
              <a:t>Code First Data Annotations (Julie </a:t>
            </a:r>
            <a:r>
              <a:rPr lang="en-US" sz="2000" dirty="0" err="1" smtClean="0"/>
              <a:t>Lerman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msdn.microsoft.com/en-us/data/jj591583.aspx</a:t>
            </a:r>
            <a:endParaRPr lang="en-US" sz="1600" dirty="0" smtClean="0"/>
          </a:p>
          <a:p>
            <a:r>
              <a:rPr lang="en-US" sz="2000" dirty="0" smtClean="0"/>
              <a:t>Data Annotations in the Entity Framework (MSDN) </a:t>
            </a:r>
          </a:p>
          <a:p>
            <a:pPr lvl="1"/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blogs.msdn.com/b/efdesign/archive/2010/03/30/data-annotations-in-the-entity-framework-and-code-first.aspx</a:t>
            </a:r>
            <a:endParaRPr lang="en-US" sz="1600" dirty="0" smtClean="0"/>
          </a:p>
          <a:p>
            <a:r>
              <a:rPr lang="en-US" sz="2000" dirty="0" smtClean="0"/>
              <a:t>Troubleshooting</a:t>
            </a:r>
          </a:p>
          <a:p>
            <a:pPr lvl="1"/>
            <a:r>
              <a:rPr lang="en-US" sz="1600" dirty="0">
                <a:hlinkClick r:id="rId10"/>
              </a:rPr>
              <a:t>http://stackoverflow.com/questions/10999561/exception-raised-when-im-trying-enable-migrations-in-ef-4-3-1</a:t>
            </a:r>
            <a:endParaRPr lang="en-US" sz="16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640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2751812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shahedC</a:t>
            </a:r>
            <a:endParaRPr lang="en-US" dirty="0"/>
          </a:p>
        </p:txBody>
      </p:sp>
      <p:pic>
        <p:nvPicPr>
          <p:cNvPr id="5" name="Picture 10" descr="Twit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10987"/>
            <a:ext cx="602490" cy="6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ntern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62" y="1816603"/>
            <a:ext cx="651538" cy="6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1981200"/>
            <a:ext cx="415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http://WakeUpAndCode.com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09800" y="2286000"/>
            <a:ext cx="2819400" cy="3273552"/>
            <a:chOff x="1371600" y="1828800"/>
            <a:chExt cx="2819400" cy="327355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371600" y="1828800"/>
              <a:ext cx="1752600" cy="1905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+mn-lt"/>
                  <a:ea typeface="ＭＳ Ｐゴシック" pitchFamily="28" charset="-128"/>
                </a:rPr>
                <a:t>ASP.NET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bg2"/>
                  </a:solidFill>
                  <a:latin typeface="+mn-lt"/>
                  <a:ea typeface="ＭＳ Ｐゴシック" pitchFamily="28" charset="-128"/>
                </a:rPr>
                <a:t>MVC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+mn-lt"/>
                  <a:ea typeface="ＭＳ Ｐゴシック" pitchFamily="28" charset="-128"/>
                </a:rPr>
                <a:t>web app</a:t>
              </a:r>
            </a:p>
          </p:txBody>
        </p:sp>
        <p:sp>
          <p:nvSpPr>
            <p:cNvPr id="6" name="Can 5"/>
            <p:cNvSpPr/>
            <p:nvPr/>
          </p:nvSpPr>
          <p:spPr bwMode="auto">
            <a:xfrm>
              <a:off x="3276600" y="3886200"/>
              <a:ext cx="914400" cy="1216152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endParaRPr>
            </a:p>
            <a:p>
              <a:pPr algn="ctr" eaLnBrk="0" hangingPunct="0"/>
              <a:r>
                <a:rPr lang="en-US" b="1" dirty="0" smtClean="0">
                  <a:solidFill>
                    <a:schemeClr val="bg2"/>
                  </a:solidFill>
                  <a:latin typeface="+mn-lt"/>
                  <a:ea typeface="ＭＳ Ｐゴシック" pitchFamily="28" charset="-128"/>
                </a:rPr>
                <a:t>DB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28" charset="-128"/>
              </a:endParaRPr>
            </a:p>
          </p:txBody>
        </p:sp>
        <p:cxnSp>
          <p:nvCxnSpPr>
            <p:cNvPr id="10" name="Elbow Connector 9"/>
            <p:cNvCxnSpPr>
              <a:stCxn id="5" idx="3"/>
              <a:endCxn id="6" idx="0"/>
            </p:cNvCxnSpPr>
            <p:nvPr/>
          </p:nvCxnSpPr>
          <p:spPr bwMode="auto">
            <a:xfrm>
              <a:off x="3124200" y="2781300"/>
              <a:ext cx="609600" cy="13335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609600" y="1080025"/>
            <a:ext cx="1596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Enterprise</a:t>
            </a:r>
          </a:p>
          <a:p>
            <a:r>
              <a:rPr lang="en-US" dirty="0" smtClean="0">
                <a:latin typeface="+mn-lt"/>
              </a:rPr>
              <a:t>Web</a:t>
            </a:r>
          </a:p>
          <a:p>
            <a:r>
              <a:rPr lang="en-US" dirty="0" smtClean="0">
                <a:latin typeface="+mn-lt"/>
              </a:rPr>
              <a:t>Application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business concepts,businesses,characters,concepts,confused,confusion,people,platforms,podiums,question marks,questioning,questions,sits,si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63927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7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and Alternatives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858061"/>
              </p:ext>
            </p:extLst>
          </p:nvPr>
        </p:nvGraphicFramePr>
        <p:xfrm>
          <a:off x="1295400" y="160020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3853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A. Database-First (EDMX</a:t>
            </a:r>
            <a:r>
              <a:rPr lang="en-US" dirty="0"/>
              <a:t>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04554" y="1220724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211238" y="1631766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5" idx="1"/>
            <a:endCxn id="8" idx="0"/>
          </p:cNvCxnSpPr>
          <p:nvPr/>
        </p:nvCxnSpPr>
        <p:spPr bwMode="auto">
          <a:xfrm rot="16200000" flipH="1" flipV="1">
            <a:off x="5466576" y="814134"/>
            <a:ext cx="1384230" cy="3019494"/>
          </a:xfrm>
          <a:prstGeom prst="bentConnector3">
            <a:avLst>
              <a:gd name="adj1" fmla="val -1651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3772644" y="301599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ADO.NET Entity Data Model (EDMX)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10" name="Elbow Connector 9"/>
          <p:cNvCxnSpPr>
            <a:stCxn id="4" idx="3"/>
            <a:endCxn id="8" idx="1"/>
          </p:cNvCxnSpPr>
          <p:nvPr/>
        </p:nvCxnSpPr>
        <p:spPr bwMode="auto">
          <a:xfrm>
            <a:off x="2257154" y="2020824"/>
            <a:ext cx="1515490" cy="179527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782535" y="1426783"/>
            <a:ext cx="199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 updates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EDMX Model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3436203"/>
            <a:ext cx="1810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</a:t>
            </a:r>
          </a:p>
          <a:p>
            <a:r>
              <a:rPr lang="en-US" dirty="0" smtClean="0"/>
              <a:t>uses EDMX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08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31" y="1066800"/>
            <a:ext cx="7291387" cy="4942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A1. Generate EDMX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943600" y="4648200"/>
            <a:ext cx="990600" cy="1524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429000" y="5599450"/>
            <a:ext cx="2241550" cy="18925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1026" name="Picture 2" descr="Mous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5675650"/>
            <a:ext cx="165100" cy="2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932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7760"/>
            <a:ext cx="8496300" cy="4421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A2. Update Model From Database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19200" y="2514600"/>
            <a:ext cx="990600" cy="1524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644900" y="4419600"/>
            <a:ext cx="2755900" cy="2286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162800" y="2514600"/>
            <a:ext cx="1371600" cy="480219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1026" name="Picture 2" descr="Mous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4514225"/>
            <a:ext cx="165100" cy="2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15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B. Model-First (Visual </a:t>
            </a:r>
            <a:r>
              <a:rPr lang="en-US" dirty="0"/>
              <a:t>Designer)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19200"/>
            <a:ext cx="6839364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62486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MSDN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293118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cella">
  <a:themeElements>
    <a:clrScheme name="Custom 3">
      <a:dk1>
        <a:srgbClr val="238A81"/>
      </a:dk1>
      <a:lt1>
        <a:srgbClr val="FFFFFF"/>
      </a:lt1>
      <a:dk2>
        <a:srgbClr val="000000"/>
      </a:dk2>
      <a:lt2>
        <a:srgbClr val="C1E1DE"/>
      </a:lt2>
      <a:accent1>
        <a:srgbClr val="191E72"/>
      </a:accent1>
      <a:accent2>
        <a:srgbClr val="430A7F"/>
      </a:accent2>
      <a:accent3>
        <a:srgbClr val="A7A614"/>
      </a:accent3>
      <a:accent4>
        <a:srgbClr val="582D10"/>
      </a:accent4>
      <a:accent5>
        <a:srgbClr val="A8206C"/>
      </a:accent5>
      <a:accent6>
        <a:srgbClr val="781C22"/>
      </a:accent6>
      <a:hlink>
        <a:srgbClr val="009999"/>
      </a:hlink>
      <a:folHlink>
        <a:srgbClr val="2648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xcella" id="{9A5F6432-036B-4B94-AD11-BE20D0494622}" vid="{7466CE9E-D5DB-4024-BB33-EA4F022184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Excella</Template>
  <TotalTime>872</TotalTime>
  <Words>1244</Words>
  <Application>Microsoft Office PowerPoint</Application>
  <PresentationFormat>On-screen Show (4:3)</PresentationFormat>
  <Paragraphs>374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Excella</vt:lpstr>
      <vt:lpstr>PowerPoint Presentation</vt:lpstr>
      <vt:lpstr>Thanks to our Sponsors</vt:lpstr>
      <vt:lpstr>Tech Check</vt:lpstr>
      <vt:lpstr>Introduction</vt:lpstr>
      <vt:lpstr>Options and Alternatives</vt:lpstr>
      <vt:lpstr>A. Database-First (EDMX)</vt:lpstr>
      <vt:lpstr>A1. Generate EDMX</vt:lpstr>
      <vt:lpstr>A2. Update Model From Database</vt:lpstr>
      <vt:lpstr>B. Model-First (Visual Designer)</vt:lpstr>
      <vt:lpstr>C.Code-First (automatic migrations)</vt:lpstr>
      <vt:lpstr>D. Code-First (manual migrations)</vt:lpstr>
      <vt:lpstr>What are we trying to solve?</vt:lpstr>
      <vt:lpstr>Conflicts Within Organization</vt:lpstr>
      <vt:lpstr>Main Agenda</vt:lpstr>
      <vt:lpstr>1. Models &amp; Mapping</vt:lpstr>
      <vt:lpstr>2. Connection Strings</vt:lpstr>
      <vt:lpstr>2a. Connection Strings (explained)</vt:lpstr>
      <vt:lpstr>3. Enable Migrations</vt:lpstr>
      <vt:lpstr>4. Update Database</vt:lpstr>
      <vt:lpstr>5. Push Code + Migrate Server DB</vt:lpstr>
      <vt:lpstr>6. Process Workflow</vt:lpstr>
      <vt:lpstr>Code Walkthrough</vt:lpstr>
      <vt:lpstr>Making Migrations Work</vt:lpstr>
      <vt:lpstr>Upgrade or Downgrade</vt:lpstr>
      <vt:lpstr>Migration History</vt:lpstr>
      <vt:lpstr>Common Issues</vt:lpstr>
      <vt:lpstr>Additional Topics</vt:lpstr>
      <vt:lpstr>Relationships</vt:lpstr>
      <vt:lpstr>Data-Annotation Attributes</vt:lpstr>
      <vt:lpstr>Conclusion</vt:lpstr>
      <vt:lpstr>Downloads</vt:lpstr>
      <vt:lpstr>Troubleshooting the Sample</vt:lpstr>
      <vt:lpstr>Online Resources</vt:lpstr>
      <vt:lpstr>Questions?</vt:lpstr>
    </vt:vector>
  </TitlesOfParts>
  <Company>NRECA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Shahed Chowdhuri</dc:creator>
  <cp:lastModifiedBy>Microsoft account</cp:lastModifiedBy>
  <cp:revision>264</cp:revision>
  <dcterms:created xsi:type="dcterms:W3CDTF">2013-04-17T01:04:12Z</dcterms:created>
  <dcterms:modified xsi:type="dcterms:W3CDTF">2014-02-02T18:29:20Z</dcterms:modified>
</cp:coreProperties>
</file>