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3" r:id="rId5"/>
  </p:sldMasterIdLst>
  <p:notesMasterIdLst>
    <p:notesMasterId r:id="rId20"/>
  </p:notesMasterIdLst>
  <p:handoutMasterIdLst>
    <p:handoutMasterId r:id="rId21"/>
  </p:handoutMasterIdLst>
  <p:sldIdLst>
    <p:sldId id="383" r:id="rId6"/>
    <p:sldId id="423" r:id="rId7"/>
    <p:sldId id="425" r:id="rId8"/>
    <p:sldId id="426" r:id="rId9"/>
    <p:sldId id="432" r:id="rId10"/>
    <p:sldId id="427" r:id="rId11"/>
    <p:sldId id="428" r:id="rId12"/>
    <p:sldId id="429" r:id="rId13"/>
    <p:sldId id="433" r:id="rId14"/>
    <p:sldId id="430" r:id="rId15"/>
    <p:sldId id="434" r:id="rId16"/>
    <p:sldId id="435" r:id="rId17"/>
    <p:sldId id="431" r:id="rId18"/>
    <p:sldId id="424" r:id="rId1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3"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F89"/>
    <a:srgbClr val="DDF0C8"/>
    <a:srgbClr val="FFFFFF"/>
    <a:srgbClr val="000000"/>
    <a:srgbClr val="107C10"/>
    <a:srgbClr val="333333"/>
    <a:srgbClr val="442359"/>
    <a:srgbClr val="505050"/>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850" autoAdjust="0"/>
  </p:normalViewPr>
  <p:slideViewPr>
    <p:cSldViewPr>
      <p:cViewPr varScale="1">
        <p:scale>
          <a:sx n="79" d="100"/>
          <a:sy n="79" d="100"/>
        </p:scale>
        <p:origin x="288" y="8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9/21/2015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9/21/2015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Publish a Windows 10 Game with Unity 5</a:t>
            </a:r>
            <a:r>
              <a:rPr lang="en-US" sz="900" b="1" dirty="0" smtClean="0"/>
              <a:t/>
            </a:r>
            <a:br>
              <a:rPr lang="en-US" sz="900" b="1" dirty="0" smtClean="0"/>
            </a:br>
            <a:r>
              <a:rPr lang="en-US" sz="900" dirty="0" smtClean="0"/>
              <a:t>Export &amp; Publish a Universal Windows Platform App</a:t>
            </a:r>
          </a:p>
          <a:p>
            <a:endParaRPr lang="en-US" dirty="0" smtClean="0"/>
          </a:p>
          <a:p>
            <a:r>
              <a:rPr lang="en-US" dirty="0" smtClean="0"/>
              <a:t>By Shahed Chowdhuri</a:t>
            </a:r>
          </a:p>
          <a:p>
            <a:r>
              <a:rPr lang="en-US" dirty="0" smtClean="0"/>
              <a:t>Senior Technical Evangelist @ Microsoft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a:t>
            </a:r>
            <a:r>
              <a:rPr lang="en-US" sz="900" dirty="0" err="1" smtClean="0"/>
              <a:t>shahedC</a:t>
            </a:r>
            <a:endParaRPr lang="en-US" sz="90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solidFill>
                  <a:prstClr val="black"/>
                </a:solidFill>
              </a:rPr>
              <a:pPr/>
              <a:t>9/21/2015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336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DDEE729-C806-459A-85EC-77D03B7E6ED8}" type="datetime1">
              <a:rPr lang="en-US" smtClean="0"/>
              <a:t>9/21/2015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22151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AA5E8AC-51C3-413E-946E-7D0B22E4EB17}" type="datetime1">
              <a:rPr lang="en-US" smtClean="0"/>
              <a:t>9/21/2015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90731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80792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31060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3242953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1255713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07597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4187896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648877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301441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4206519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96934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60560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93781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54611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633751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71706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323900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8320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24091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265619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29893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27974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78652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31843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34902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78848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88628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41771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168049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80930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1986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3744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33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787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028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874002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414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7741313"/>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521313" cy="754422"/>
          </a:xfrm>
        </p:spPr>
        <p:txBody>
          <a:bodyPr/>
          <a:lstStyle/>
          <a:p>
            <a:r>
              <a:rPr lang="en-US" sz="4800" b="1" dirty="0"/>
              <a:t>Publish a Windows 10 Game with </a:t>
            </a:r>
            <a:r>
              <a:rPr lang="en-US" sz="4800" b="1" dirty="0" smtClean="0"/>
              <a:t>Unity 5</a:t>
            </a:r>
            <a:endParaRPr lang="en-US" sz="48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Export &amp; Publish a Universal Windows Platform App</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solidFill>
                  <a:srgbClr val="505050"/>
                </a:solidFill>
              </a:rPr>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solidFill>
                  <a:srgbClr val="505050"/>
                </a:solidFill>
              </a:rPr>
              <a:t>WakeUpAndCode.com</a:t>
            </a:r>
          </a:p>
        </p:txBody>
      </p:sp>
    </p:spTree>
    <p:extLst>
      <p:ext uri="{BB962C8B-B14F-4D97-AF65-F5344CB8AC3E}">
        <p14:creationId xmlns:p14="http://schemas.microsoft.com/office/powerpoint/2010/main" val="315997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874" y="1159289"/>
            <a:ext cx="11668910" cy="4441070"/>
          </a:xfrm>
          <a:prstGeom prst="rect">
            <a:avLst/>
          </a:prstGeom>
        </p:spPr>
      </p:pic>
      <p:sp>
        <p:nvSpPr>
          <p:cNvPr id="3" name="Title 2"/>
          <p:cNvSpPr>
            <a:spLocks noGrp="1"/>
          </p:cNvSpPr>
          <p:nvPr>
            <p:ph type="title"/>
          </p:nvPr>
        </p:nvSpPr>
        <p:spPr/>
        <p:txBody>
          <a:bodyPr/>
          <a:lstStyle/>
          <a:p>
            <a:r>
              <a:rPr lang="en-US" dirty="0" smtClean="0"/>
              <a:t>7. Run WACK!</a:t>
            </a:r>
            <a:endParaRPr lang="en-US" dirty="0"/>
          </a:p>
        </p:txBody>
      </p:sp>
      <p:sp>
        <p:nvSpPr>
          <p:cNvPr id="6" name="Rounded Rectangle 5"/>
          <p:cNvSpPr/>
          <p:nvPr/>
        </p:nvSpPr>
        <p:spPr bwMode="auto">
          <a:xfrm>
            <a:off x="9418602" y="3552113"/>
            <a:ext cx="2258053" cy="32086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1554848" y="2569411"/>
            <a:ext cx="3563283"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 Right-click </a:t>
            </a:r>
            <a:r>
              <a:rPr lang="en-US" sz="2400" dirty="0" smtClean="0">
                <a:solidFill>
                  <a:srgbClr val="FF0000"/>
                </a:solidFill>
              </a:rPr>
              <a:t>project in </a:t>
            </a:r>
            <a:endParaRPr lang="en-US" sz="2400" dirty="0" smtClean="0">
              <a:solidFill>
                <a:srgbClr val="FF0000"/>
              </a:solidFill>
            </a:endParaRPr>
          </a:p>
          <a:p>
            <a:pPr>
              <a:lnSpc>
                <a:spcPct val="90000"/>
              </a:lnSpc>
              <a:spcAft>
                <a:spcPts val="600"/>
              </a:spcAft>
            </a:pPr>
            <a:r>
              <a:rPr lang="en-US" sz="2400" dirty="0" smtClean="0">
                <a:solidFill>
                  <a:srgbClr val="FF0000"/>
                </a:solidFill>
              </a:rPr>
              <a:t>Solution </a:t>
            </a:r>
            <a:r>
              <a:rPr lang="en-US" sz="2400" dirty="0" smtClean="0">
                <a:solidFill>
                  <a:srgbClr val="FF0000"/>
                </a:solidFill>
              </a:rPr>
              <a:t>Explorer</a:t>
            </a:r>
            <a:endParaRPr lang="en-US" sz="2400" dirty="0">
              <a:solidFill>
                <a:srgbClr val="FF0000"/>
              </a:solidFill>
            </a:endParaRPr>
          </a:p>
          <a:p>
            <a:pPr>
              <a:lnSpc>
                <a:spcPct val="90000"/>
              </a:lnSpc>
              <a:spcAft>
                <a:spcPts val="600"/>
              </a:spcAft>
            </a:pPr>
            <a:endParaRPr lang="en-US" sz="2400" dirty="0" smtClean="0">
              <a:solidFill>
                <a:srgbClr val="FF0000"/>
              </a:solidFill>
            </a:endParaRPr>
          </a:p>
          <a:p>
            <a:pPr>
              <a:lnSpc>
                <a:spcPct val="90000"/>
              </a:lnSpc>
              <a:spcAft>
                <a:spcPts val="600"/>
              </a:spcAft>
            </a:pPr>
            <a:r>
              <a:rPr lang="en-US" sz="2400" dirty="0" smtClean="0">
                <a:solidFill>
                  <a:srgbClr val="FF0000"/>
                </a:solidFill>
              </a:rPr>
              <a:t>b. </a:t>
            </a:r>
            <a:r>
              <a:rPr lang="en-US" sz="2400" dirty="0" smtClean="0">
                <a:solidFill>
                  <a:srgbClr val="FF0000"/>
                </a:solidFill>
              </a:rPr>
              <a:t>Then click Store </a:t>
            </a:r>
            <a:r>
              <a:rPr lang="en-US" sz="2400" dirty="0" smtClean="0">
                <a:solidFill>
                  <a:srgbClr val="FF0000"/>
                </a:solidFill>
                <a:sym typeface="Wingdings" panose="05000000000000000000" pitchFamily="2" charset="2"/>
              </a:rPr>
              <a:t> </a:t>
            </a: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Create App Packages</a:t>
            </a:r>
            <a:r>
              <a:rPr lang="en-US" sz="2400" dirty="0" smtClean="0">
                <a:solidFill>
                  <a:srgbClr val="FF0000"/>
                </a:solidFill>
                <a:sym typeface="Wingdings" panose="05000000000000000000" pitchFamily="2" charset="2"/>
              </a:rPr>
              <a:t>…</a:t>
            </a:r>
          </a:p>
          <a:p>
            <a:pPr>
              <a:lnSpc>
                <a:spcPct val="90000"/>
              </a:lnSpc>
              <a:spcAft>
                <a:spcPts val="600"/>
              </a:spcAft>
            </a:pPr>
            <a:r>
              <a:rPr lang="en-US" sz="2400" dirty="0" smtClean="0">
                <a:solidFill>
                  <a:srgbClr val="FF0000"/>
                </a:solidFill>
                <a:sym typeface="Wingdings" panose="05000000000000000000" pitchFamily="2" charset="2"/>
              </a:rPr>
              <a:t>in popup menu</a:t>
            </a:r>
            <a:endParaRPr lang="en-US" sz="2400" dirty="0" smtClean="0">
              <a:solidFill>
                <a:srgbClr val="FF0000"/>
              </a:solidFill>
            </a:endParaRPr>
          </a:p>
        </p:txBody>
      </p:sp>
      <p:sp>
        <p:nvSpPr>
          <p:cNvPr id="9" name="Rounded Rectangle 8"/>
          <p:cNvSpPr/>
          <p:nvPr/>
        </p:nvSpPr>
        <p:spPr bwMode="auto">
          <a:xfrm>
            <a:off x="5965437" y="5022510"/>
            <a:ext cx="2076359" cy="3108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3017872" y="5289470"/>
            <a:ext cx="2076359" cy="3108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23078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1897" y="1485604"/>
            <a:ext cx="5754983" cy="4707957"/>
          </a:xfrm>
          <a:prstGeom prst="rect">
            <a:avLst/>
          </a:prstGeom>
        </p:spPr>
      </p:pic>
      <p:sp>
        <p:nvSpPr>
          <p:cNvPr id="3" name="Title 2"/>
          <p:cNvSpPr>
            <a:spLocks noGrp="1"/>
          </p:cNvSpPr>
          <p:nvPr>
            <p:ph type="title"/>
          </p:nvPr>
        </p:nvSpPr>
        <p:spPr/>
        <p:txBody>
          <a:bodyPr/>
          <a:lstStyle/>
          <a:p>
            <a:r>
              <a:rPr lang="en-US" dirty="0" smtClean="0"/>
              <a:t>7. Run WACK (continued)</a:t>
            </a:r>
            <a:endParaRPr lang="en-US" dirty="0"/>
          </a:p>
        </p:txBody>
      </p:sp>
      <p:sp>
        <p:nvSpPr>
          <p:cNvPr id="6" name="TextBox 5"/>
          <p:cNvSpPr txBox="1"/>
          <p:nvPr/>
        </p:nvSpPr>
        <p:spPr>
          <a:xfrm>
            <a:off x="7407772" y="3320978"/>
            <a:ext cx="336335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Step through dialogs, </a:t>
            </a:r>
          </a:p>
          <a:p>
            <a:pPr>
              <a:lnSpc>
                <a:spcPct val="90000"/>
              </a:lnSpc>
              <a:spcAft>
                <a:spcPts val="600"/>
              </a:spcAft>
            </a:pPr>
            <a:r>
              <a:rPr lang="en-US" sz="2400" dirty="0" smtClean="0">
                <a:solidFill>
                  <a:srgbClr val="FF0000"/>
                </a:solidFill>
              </a:rPr>
              <a:t>then launch WACK</a:t>
            </a:r>
          </a:p>
        </p:txBody>
      </p:sp>
      <p:cxnSp>
        <p:nvCxnSpPr>
          <p:cNvPr id="7" name="Straight Arrow Connector 6"/>
          <p:cNvCxnSpPr/>
          <p:nvPr/>
        </p:nvCxnSpPr>
        <p:spPr>
          <a:xfrm flipH="1">
            <a:off x="6205242" y="4137335"/>
            <a:ext cx="1018824" cy="1188708"/>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4023701" y="5874676"/>
            <a:ext cx="1773947" cy="31888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7403714" y="5032491"/>
            <a:ext cx="468070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If FAILED, fix issues and repeat.</a:t>
            </a:r>
          </a:p>
          <a:p>
            <a:pPr>
              <a:lnSpc>
                <a:spcPct val="90000"/>
              </a:lnSpc>
              <a:spcAft>
                <a:spcPts val="600"/>
              </a:spcAft>
            </a:pPr>
            <a:r>
              <a:rPr lang="en-US" sz="2400" dirty="0" smtClean="0">
                <a:solidFill>
                  <a:srgbClr val="FF0000"/>
                </a:solidFill>
              </a:rPr>
              <a:t>If PASSED, proceed to next step.</a:t>
            </a:r>
          </a:p>
        </p:txBody>
      </p:sp>
    </p:spTree>
    <p:extLst>
      <p:ext uri="{BB962C8B-B14F-4D97-AF65-F5344CB8AC3E}">
        <p14:creationId xmlns:p14="http://schemas.microsoft.com/office/powerpoint/2010/main" val="2953410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9814" y="1212847"/>
            <a:ext cx="8759004" cy="5409686"/>
          </a:xfrm>
          <a:prstGeom prst="rect">
            <a:avLst/>
          </a:prstGeom>
        </p:spPr>
      </p:pic>
      <p:sp>
        <p:nvSpPr>
          <p:cNvPr id="3" name="Title 2"/>
          <p:cNvSpPr>
            <a:spLocks noGrp="1"/>
          </p:cNvSpPr>
          <p:nvPr>
            <p:ph type="title"/>
          </p:nvPr>
        </p:nvSpPr>
        <p:spPr/>
        <p:txBody>
          <a:bodyPr/>
          <a:lstStyle/>
          <a:p>
            <a:r>
              <a:rPr lang="en-US" dirty="0" smtClean="0"/>
              <a:t>8. Publish to Windows </a:t>
            </a:r>
            <a:r>
              <a:rPr lang="en-US" dirty="0" smtClean="0"/>
              <a:t>Store</a:t>
            </a:r>
            <a:endParaRPr lang="en-US" dirty="0"/>
          </a:p>
        </p:txBody>
      </p:sp>
      <p:sp>
        <p:nvSpPr>
          <p:cNvPr id="5" name="Rounded Rectangle 4"/>
          <p:cNvSpPr/>
          <p:nvPr/>
        </p:nvSpPr>
        <p:spPr bwMode="auto">
          <a:xfrm>
            <a:off x="8138022" y="2450077"/>
            <a:ext cx="950996"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2399048" y="1551964"/>
            <a:ext cx="1533214" cy="3192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3896017" y="1033360"/>
            <a:ext cx="2749663" cy="1037207"/>
          </a:xfrm>
          <a:prstGeom prst="rect">
            <a:avLst/>
          </a:prstGeom>
          <a:noFill/>
        </p:spPr>
        <p:txBody>
          <a:bodyPr wrap="none" lIns="182880" tIns="146304" rIns="182880" bIns="146304" rtlCol="0">
            <a:spAutoFit/>
          </a:bodyPr>
          <a:lstStyle/>
          <a:p>
            <a:pPr marL="457200" indent="-457200">
              <a:lnSpc>
                <a:spcPct val="90000"/>
              </a:lnSpc>
              <a:spcAft>
                <a:spcPts val="600"/>
              </a:spcAft>
              <a:buAutoNum type="alphaLcPeriod"/>
            </a:pPr>
            <a:r>
              <a:rPr lang="en-US" sz="2400" dirty="0" smtClean="0">
                <a:solidFill>
                  <a:srgbClr val="FF0000"/>
                </a:solidFill>
              </a:rPr>
              <a:t>Go to:</a:t>
            </a:r>
          </a:p>
          <a:p>
            <a:pPr>
              <a:lnSpc>
                <a:spcPct val="90000"/>
              </a:lnSpc>
              <a:spcAft>
                <a:spcPts val="600"/>
              </a:spcAft>
            </a:pPr>
            <a:r>
              <a:rPr lang="en-US" sz="2400" dirty="0" smtClean="0">
                <a:solidFill>
                  <a:srgbClr val="FF0000"/>
                </a:solidFill>
              </a:rPr>
              <a:t>dev.windows.com</a:t>
            </a:r>
            <a:endParaRPr lang="en-US" sz="2400" dirty="0" smtClean="0">
              <a:solidFill>
                <a:srgbClr val="FF0000"/>
              </a:solidFill>
            </a:endParaRPr>
          </a:p>
        </p:txBody>
      </p:sp>
      <p:sp>
        <p:nvSpPr>
          <p:cNvPr id="8" name="TextBox 7"/>
          <p:cNvSpPr txBox="1"/>
          <p:nvPr/>
        </p:nvSpPr>
        <p:spPr>
          <a:xfrm>
            <a:off x="9904992" y="1223211"/>
            <a:ext cx="184723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 Click on</a:t>
            </a:r>
            <a:endParaRPr lang="en-US" sz="2400" dirty="0" smtClean="0">
              <a:solidFill>
                <a:srgbClr val="FF0000"/>
              </a:solidFill>
            </a:endParaRPr>
          </a:p>
          <a:p>
            <a:pPr>
              <a:lnSpc>
                <a:spcPct val="90000"/>
              </a:lnSpc>
              <a:spcAft>
                <a:spcPts val="600"/>
              </a:spcAft>
            </a:pPr>
            <a:r>
              <a:rPr lang="en-US" sz="2400" dirty="0" smtClean="0">
                <a:solidFill>
                  <a:srgbClr val="FF0000"/>
                </a:solidFill>
              </a:rPr>
              <a:t>Dashboard</a:t>
            </a:r>
          </a:p>
        </p:txBody>
      </p:sp>
      <p:cxnSp>
        <p:nvCxnSpPr>
          <p:cNvPr id="9" name="Straight Arrow Connector 8"/>
          <p:cNvCxnSpPr/>
          <p:nvPr/>
        </p:nvCxnSpPr>
        <p:spPr>
          <a:xfrm flipH="1">
            <a:off x="9082041" y="1782182"/>
            <a:ext cx="822951" cy="52811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2896803" y="4922498"/>
            <a:ext cx="1492653" cy="41919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5234407" y="5172901"/>
            <a:ext cx="35968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 </a:t>
            </a:r>
            <a:r>
              <a:rPr lang="en-US" sz="2400" dirty="0" smtClean="0">
                <a:solidFill>
                  <a:srgbClr val="FF0000"/>
                </a:solidFill>
              </a:rPr>
              <a:t>Start your submission</a:t>
            </a:r>
            <a:endParaRPr lang="en-US" sz="2400" dirty="0" smtClean="0">
              <a:solidFill>
                <a:srgbClr val="FF0000"/>
              </a:solidFill>
            </a:endParaRPr>
          </a:p>
        </p:txBody>
      </p:sp>
      <p:cxnSp>
        <p:nvCxnSpPr>
          <p:cNvPr id="13" name="Straight Arrow Connector 12"/>
          <p:cNvCxnSpPr/>
          <p:nvPr/>
        </p:nvCxnSpPr>
        <p:spPr>
          <a:xfrm flipH="1" flipV="1">
            <a:off x="4511375" y="5268859"/>
            <a:ext cx="759473" cy="217974"/>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0624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59814" y="1212847"/>
            <a:ext cx="8759004" cy="5409686"/>
          </a:xfrm>
          <a:prstGeom prst="rect">
            <a:avLst/>
          </a:prstGeom>
        </p:spPr>
      </p:pic>
      <p:sp>
        <p:nvSpPr>
          <p:cNvPr id="3" name="Title 2"/>
          <p:cNvSpPr>
            <a:spLocks noGrp="1"/>
          </p:cNvSpPr>
          <p:nvPr>
            <p:ph type="title"/>
          </p:nvPr>
        </p:nvSpPr>
        <p:spPr/>
        <p:txBody>
          <a:bodyPr/>
          <a:lstStyle/>
          <a:p>
            <a:r>
              <a:rPr lang="en-US" dirty="0" smtClean="0"/>
              <a:t>8. Publish to Windows </a:t>
            </a:r>
            <a:r>
              <a:rPr lang="en-US" dirty="0"/>
              <a:t>Store (continued)</a:t>
            </a:r>
            <a:endParaRPr lang="en-US" dirty="0"/>
          </a:p>
        </p:txBody>
      </p:sp>
      <p:sp>
        <p:nvSpPr>
          <p:cNvPr id="6" name="Rounded Rectangle 5"/>
          <p:cNvSpPr/>
          <p:nvPr/>
        </p:nvSpPr>
        <p:spPr bwMode="auto">
          <a:xfrm>
            <a:off x="2926433" y="3867791"/>
            <a:ext cx="1533214" cy="3192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4846652" y="4132586"/>
            <a:ext cx="371229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 Upload packages here</a:t>
            </a:r>
            <a:endParaRPr lang="en-US" sz="2400" dirty="0" smtClean="0">
              <a:solidFill>
                <a:srgbClr val="FF0000"/>
              </a:solidFill>
            </a:endParaRPr>
          </a:p>
        </p:txBody>
      </p:sp>
      <p:cxnSp>
        <p:nvCxnSpPr>
          <p:cNvPr id="9" name="Straight Arrow Connector 8"/>
          <p:cNvCxnSpPr>
            <a:stCxn id="8" idx="1"/>
          </p:cNvCxnSpPr>
          <p:nvPr/>
        </p:nvCxnSpPr>
        <p:spPr>
          <a:xfrm flipH="1" flipV="1">
            <a:off x="4544824" y="4215852"/>
            <a:ext cx="301828" cy="23066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2834993" y="2957432"/>
            <a:ext cx="1920219" cy="81892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5395286" y="2308555"/>
            <a:ext cx="265521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 Edit game info</a:t>
            </a:r>
            <a:endParaRPr lang="en-US" sz="2400" dirty="0" smtClean="0">
              <a:solidFill>
                <a:srgbClr val="FF0000"/>
              </a:solidFill>
            </a:endParaRPr>
          </a:p>
        </p:txBody>
      </p:sp>
      <p:cxnSp>
        <p:nvCxnSpPr>
          <p:cNvPr id="16" name="Straight Arrow Connector 15"/>
          <p:cNvCxnSpPr/>
          <p:nvPr/>
        </p:nvCxnSpPr>
        <p:spPr>
          <a:xfrm flipH="1">
            <a:off x="4852906" y="2770523"/>
            <a:ext cx="633819" cy="533314"/>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2834993" y="6057554"/>
            <a:ext cx="1533214" cy="3192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5323635" y="5570469"/>
            <a:ext cx="33929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 Submit to the Store!</a:t>
            </a:r>
            <a:endParaRPr lang="en-US" sz="2400" dirty="0" smtClean="0">
              <a:solidFill>
                <a:srgbClr val="FF0000"/>
              </a:solidFill>
            </a:endParaRPr>
          </a:p>
        </p:txBody>
      </p:sp>
      <p:cxnSp>
        <p:nvCxnSpPr>
          <p:cNvPr id="24" name="Straight Arrow Connector 23"/>
          <p:cNvCxnSpPr/>
          <p:nvPr/>
        </p:nvCxnSpPr>
        <p:spPr>
          <a:xfrm flipH="1">
            <a:off x="4484194" y="5956617"/>
            <a:ext cx="890681" cy="216319"/>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13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pPr marL="742950" indent="-742950">
              <a:buFont typeface="+mj-lt"/>
              <a:buAutoNum type="arabicPeriod"/>
            </a:pPr>
            <a:r>
              <a:rPr lang="en-US" dirty="0" smtClean="0"/>
              <a:t>Enable developer mode in Windows 10</a:t>
            </a:r>
          </a:p>
          <a:p>
            <a:pPr marL="742950" indent="-742950">
              <a:buFont typeface="+mj-lt"/>
              <a:buAutoNum type="arabicPeriod"/>
            </a:pPr>
            <a:r>
              <a:rPr lang="en-US" dirty="0" smtClean="0"/>
              <a:t>Enter game details in </a:t>
            </a:r>
            <a:r>
              <a:rPr lang="en-US" dirty="0" smtClean="0"/>
              <a:t>Unity</a:t>
            </a:r>
            <a:endParaRPr lang="en-US" dirty="0" smtClean="0"/>
          </a:p>
          <a:p>
            <a:pPr marL="742950" indent="-742950">
              <a:buFont typeface="+mj-lt"/>
              <a:buAutoNum type="arabicPeriod"/>
            </a:pPr>
            <a:r>
              <a:rPr lang="en-US" dirty="0" smtClean="0"/>
              <a:t>Export to Windows 10 Universal format</a:t>
            </a:r>
          </a:p>
          <a:p>
            <a:pPr marL="742950" indent="-742950">
              <a:buFont typeface="+mj-lt"/>
              <a:buAutoNum type="arabicPeriod"/>
            </a:pPr>
            <a:r>
              <a:rPr lang="en-US" dirty="0"/>
              <a:t>Build Solution in VS2015 w/ Win10 </a:t>
            </a:r>
            <a:r>
              <a:rPr lang="en-US" dirty="0" smtClean="0"/>
              <a:t>SDK</a:t>
            </a:r>
          </a:p>
          <a:p>
            <a:pPr marL="742950" indent="-742950">
              <a:buFont typeface="+mj-lt"/>
              <a:buAutoNum type="arabicPeriod"/>
            </a:pPr>
            <a:r>
              <a:rPr lang="en-US" dirty="0" smtClean="0"/>
              <a:t>Associate </a:t>
            </a:r>
            <a:r>
              <a:rPr lang="en-US" dirty="0" smtClean="0"/>
              <a:t>your app with Store App</a:t>
            </a:r>
          </a:p>
          <a:p>
            <a:pPr marL="742950" indent="-742950">
              <a:buFont typeface="+mj-lt"/>
              <a:buAutoNum type="arabicPeriod"/>
            </a:pPr>
            <a:r>
              <a:rPr lang="en-US" dirty="0" smtClean="0"/>
              <a:t>Add </a:t>
            </a:r>
            <a:r>
              <a:rPr lang="en-US" dirty="0" smtClean="0"/>
              <a:t>required images, e.g. logo, icon, splash</a:t>
            </a:r>
          </a:p>
          <a:p>
            <a:pPr marL="742950" indent="-742950">
              <a:buFont typeface="+mj-lt"/>
              <a:buAutoNum type="arabicPeriod"/>
            </a:pPr>
            <a:r>
              <a:rPr lang="en-US" dirty="0" smtClean="0"/>
              <a:t>Run WACK (Windows App Certification Kit)</a:t>
            </a:r>
          </a:p>
          <a:p>
            <a:pPr marL="742950" indent="-742950">
              <a:buFont typeface="+mj-lt"/>
              <a:buAutoNum type="arabicPeriod"/>
            </a:pPr>
            <a:r>
              <a:rPr lang="en-US" dirty="0" smtClean="0"/>
              <a:t>Publish to Windows Store!</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437821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Enable Developer Mode</a:t>
            </a:r>
            <a:endParaRPr lang="en-US" dirty="0"/>
          </a:p>
        </p:txBody>
      </p:sp>
      <p:pic>
        <p:nvPicPr>
          <p:cNvPr id="4" name="Picture 3"/>
          <p:cNvPicPr>
            <a:picLocks noChangeAspect="1"/>
          </p:cNvPicPr>
          <p:nvPr/>
        </p:nvPicPr>
        <p:blipFill>
          <a:blip r:embed="rId2"/>
          <a:stretch>
            <a:fillRect/>
          </a:stretch>
        </p:blipFill>
        <p:spPr>
          <a:xfrm>
            <a:off x="4023701" y="2204161"/>
            <a:ext cx="7305675" cy="3705225"/>
          </a:xfrm>
          <a:prstGeom prst="rect">
            <a:avLst/>
          </a:prstGeom>
        </p:spPr>
      </p:pic>
      <p:pic>
        <p:nvPicPr>
          <p:cNvPr id="6" name="Picture 5"/>
          <p:cNvPicPr>
            <a:picLocks noChangeAspect="1"/>
          </p:cNvPicPr>
          <p:nvPr/>
        </p:nvPicPr>
        <p:blipFill>
          <a:blip r:embed="rId3"/>
          <a:stretch>
            <a:fillRect/>
          </a:stretch>
        </p:blipFill>
        <p:spPr>
          <a:xfrm>
            <a:off x="275006" y="1302726"/>
            <a:ext cx="3253272" cy="5508097"/>
          </a:xfrm>
          <a:prstGeom prst="rect">
            <a:avLst/>
          </a:prstGeom>
        </p:spPr>
      </p:pic>
      <p:sp>
        <p:nvSpPr>
          <p:cNvPr id="7" name="Rounded Rectangle 6"/>
          <p:cNvSpPr/>
          <p:nvPr/>
        </p:nvSpPr>
        <p:spPr bwMode="auto">
          <a:xfrm>
            <a:off x="549019" y="6148993"/>
            <a:ext cx="1352623"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7224066" y="5234603"/>
            <a:ext cx="1645902"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731897" y="1230781"/>
            <a:ext cx="2103097" cy="52914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3869064" y="1302726"/>
            <a:ext cx="776488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 Search </a:t>
            </a:r>
            <a:r>
              <a:rPr lang="en-US" sz="2400" dirty="0" smtClean="0">
                <a:solidFill>
                  <a:srgbClr val="FF0000"/>
                </a:solidFill>
              </a:rPr>
              <a:t>for “developer mode” or “developer features”</a:t>
            </a:r>
          </a:p>
        </p:txBody>
      </p:sp>
      <p:sp>
        <p:nvSpPr>
          <p:cNvPr id="13" name="TextBox 12"/>
          <p:cNvSpPr txBox="1"/>
          <p:nvPr/>
        </p:nvSpPr>
        <p:spPr>
          <a:xfrm>
            <a:off x="3869064" y="6098323"/>
            <a:ext cx="516532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 Enable </a:t>
            </a:r>
            <a:r>
              <a:rPr lang="en-US" sz="2400" dirty="0" smtClean="0">
                <a:solidFill>
                  <a:srgbClr val="FF0000"/>
                </a:solidFill>
              </a:rPr>
              <a:t>“Developer mode” option</a:t>
            </a:r>
          </a:p>
        </p:txBody>
      </p:sp>
      <p:cxnSp>
        <p:nvCxnSpPr>
          <p:cNvPr id="15" name="Straight Arrow Connector 14"/>
          <p:cNvCxnSpPr/>
          <p:nvPr/>
        </p:nvCxnSpPr>
        <p:spPr>
          <a:xfrm flipH="1" flipV="1">
            <a:off x="2894834" y="1473395"/>
            <a:ext cx="914390" cy="143263"/>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142025" y="5748954"/>
            <a:ext cx="457195" cy="446140"/>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22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241759" y="1209125"/>
            <a:ext cx="2694136" cy="3122492"/>
          </a:xfrm>
          <a:prstGeom prst="rect">
            <a:avLst/>
          </a:prstGeom>
        </p:spPr>
      </p:pic>
      <p:pic>
        <p:nvPicPr>
          <p:cNvPr id="2" name="Picture 1"/>
          <p:cNvPicPr>
            <a:picLocks noChangeAspect="1"/>
          </p:cNvPicPr>
          <p:nvPr/>
        </p:nvPicPr>
        <p:blipFill>
          <a:blip r:embed="rId4"/>
          <a:stretch>
            <a:fillRect/>
          </a:stretch>
        </p:blipFill>
        <p:spPr>
          <a:xfrm>
            <a:off x="3080079" y="1212848"/>
            <a:ext cx="4966938" cy="5517817"/>
          </a:xfrm>
          <a:prstGeom prst="rect">
            <a:avLst/>
          </a:prstGeom>
        </p:spPr>
      </p:pic>
      <p:pic>
        <p:nvPicPr>
          <p:cNvPr id="8" name="Picture 7"/>
          <p:cNvPicPr>
            <a:picLocks noChangeAspect="1"/>
          </p:cNvPicPr>
          <p:nvPr/>
        </p:nvPicPr>
        <p:blipFill>
          <a:blip r:embed="rId5"/>
          <a:stretch>
            <a:fillRect/>
          </a:stretch>
        </p:blipFill>
        <p:spPr>
          <a:xfrm>
            <a:off x="8214285" y="1209125"/>
            <a:ext cx="3949918" cy="3518414"/>
          </a:xfrm>
          <a:prstGeom prst="rect">
            <a:avLst/>
          </a:prstGeom>
        </p:spPr>
      </p:pic>
      <p:sp>
        <p:nvSpPr>
          <p:cNvPr id="3" name="Title 2"/>
          <p:cNvSpPr>
            <a:spLocks noGrp="1"/>
          </p:cNvSpPr>
          <p:nvPr>
            <p:ph type="title"/>
          </p:nvPr>
        </p:nvSpPr>
        <p:spPr/>
        <p:txBody>
          <a:bodyPr/>
          <a:lstStyle/>
          <a:p>
            <a:r>
              <a:rPr lang="en-US" dirty="0" smtClean="0"/>
              <a:t>2. Enter Game Details</a:t>
            </a:r>
            <a:endParaRPr lang="en-US" dirty="0"/>
          </a:p>
        </p:txBody>
      </p:sp>
      <p:sp>
        <p:nvSpPr>
          <p:cNvPr id="5" name="Rounded Rectangle 4"/>
          <p:cNvSpPr/>
          <p:nvPr/>
        </p:nvSpPr>
        <p:spPr bwMode="auto">
          <a:xfrm>
            <a:off x="183262" y="1212848"/>
            <a:ext cx="457195" cy="272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4115140" y="6364909"/>
            <a:ext cx="1448408"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183262" y="3425104"/>
            <a:ext cx="2706472" cy="33421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8214284" y="1756197"/>
            <a:ext cx="3764609" cy="64007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241756" y="4411652"/>
            <a:ext cx="271292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 Click File, then</a:t>
            </a:r>
            <a:r>
              <a:rPr lang="en-US" sz="2400" dirty="0" smtClean="0">
                <a:solidFill>
                  <a:srgbClr val="FF0000"/>
                </a:solidFill>
                <a:sym typeface="Wingdings" panose="05000000000000000000" pitchFamily="2" charset="2"/>
              </a:rPr>
              <a:t> </a:t>
            </a:r>
          </a:p>
          <a:p>
            <a:pPr>
              <a:lnSpc>
                <a:spcPct val="90000"/>
              </a:lnSpc>
              <a:spcAft>
                <a:spcPts val="600"/>
              </a:spcAft>
            </a:pPr>
            <a:r>
              <a:rPr lang="en-US" sz="2400" dirty="0" smtClean="0">
                <a:solidFill>
                  <a:srgbClr val="FF0000"/>
                </a:solidFill>
                <a:sym typeface="Wingdings" panose="05000000000000000000" pitchFamily="2" charset="2"/>
              </a:rPr>
              <a:t>Build Settings…</a:t>
            </a:r>
            <a:endParaRPr lang="en-US" sz="2400" dirty="0" smtClean="0">
              <a:solidFill>
                <a:srgbClr val="FF0000"/>
              </a:solidFill>
            </a:endParaRPr>
          </a:p>
        </p:txBody>
      </p:sp>
      <p:sp>
        <p:nvSpPr>
          <p:cNvPr id="13" name="TextBox 12"/>
          <p:cNvSpPr txBox="1"/>
          <p:nvPr/>
        </p:nvSpPr>
        <p:spPr>
          <a:xfrm>
            <a:off x="247952" y="5568981"/>
            <a:ext cx="259442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 Next, click </a:t>
            </a:r>
          </a:p>
          <a:p>
            <a:pPr>
              <a:lnSpc>
                <a:spcPct val="90000"/>
              </a:lnSpc>
              <a:spcAft>
                <a:spcPts val="600"/>
              </a:spcAft>
            </a:pPr>
            <a:r>
              <a:rPr lang="en-US" sz="2400" dirty="0" smtClean="0">
                <a:solidFill>
                  <a:srgbClr val="FF0000"/>
                </a:solidFill>
              </a:rPr>
              <a:t>Player Settings…</a:t>
            </a:r>
          </a:p>
        </p:txBody>
      </p:sp>
      <p:cxnSp>
        <p:nvCxnSpPr>
          <p:cNvPr id="14" name="Straight Arrow Connector 13"/>
          <p:cNvCxnSpPr/>
          <p:nvPr/>
        </p:nvCxnSpPr>
        <p:spPr>
          <a:xfrm>
            <a:off x="2802108" y="6102802"/>
            <a:ext cx="1054770" cy="402082"/>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16757" y="5506758"/>
            <a:ext cx="31801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 Enter game details</a:t>
            </a:r>
          </a:p>
        </p:txBody>
      </p:sp>
      <p:cxnSp>
        <p:nvCxnSpPr>
          <p:cNvPr id="26" name="Straight Arrow Connector 25"/>
          <p:cNvCxnSpPr/>
          <p:nvPr/>
        </p:nvCxnSpPr>
        <p:spPr>
          <a:xfrm flipH="1" flipV="1">
            <a:off x="9967236" y="2761771"/>
            <a:ext cx="330344" cy="2646018"/>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53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0079" y="1209126"/>
            <a:ext cx="4948895" cy="5497772"/>
          </a:xfrm>
          <a:prstGeom prst="rect">
            <a:avLst/>
          </a:prstGeom>
        </p:spPr>
      </p:pic>
      <p:sp>
        <p:nvSpPr>
          <p:cNvPr id="3" name="Title 2"/>
          <p:cNvSpPr>
            <a:spLocks noGrp="1"/>
          </p:cNvSpPr>
          <p:nvPr>
            <p:ph type="title"/>
          </p:nvPr>
        </p:nvSpPr>
        <p:spPr/>
        <p:txBody>
          <a:bodyPr/>
          <a:lstStyle/>
          <a:p>
            <a:r>
              <a:rPr lang="en-US" dirty="0" smtClean="0"/>
              <a:t>3. Export to Windows 10 Universal</a:t>
            </a:r>
            <a:endParaRPr lang="en-US" dirty="0"/>
          </a:p>
        </p:txBody>
      </p:sp>
      <p:pic>
        <p:nvPicPr>
          <p:cNvPr id="13" name="Picture 12"/>
          <p:cNvPicPr>
            <a:picLocks noChangeAspect="1"/>
          </p:cNvPicPr>
          <p:nvPr/>
        </p:nvPicPr>
        <p:blipFill>
          <a:blip r:embed="rId3"/>
          <a:stretch>
            <a:fillRect/>
          </a:stretch>
        </p:blipFill>
        <p:spPr>
          <a:xfrm>
            <a:off x="241759" y="1209125"/>
            <a:ext cx="2694136" cy="3122492"/>
          </a:xfrm>
          <a:prstGeom prst="rect">
            <a:avLst/>
          </a:prstGeom>
        </p:spPr>
      </p:pic>
      <p:sp>
        <p:nvSpPr>
          <p:cNvPr id="19" name="Rounded Rectangle 18"/>
          <p:cNvSpPr/>
          <p:nvPr/>
        </p:nvSpPr>
        <p:spPr bwMode="auto">
          <a:xfrm>
            <a:off x="183262" y="1212848"/>
            <a:ext cx="457195" cy="272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3159332" y="4930255"/>
            <a:ext cx="1448408"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183262" y="3425104"/>
            <a:ext cx="2706472" cy="33421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5486724" y="4331617"/>
            <a:ext cx="2686433" cy="44579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241756" y="4411652"/>
            <a:ext cx="271292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 Click File, then</a:t>
            </a:r>
            <a:r>
              <a:rPr lang="en-US" sz="2400" dirty="0" smtClean="0">
                <a:solidFill>
                  <a:srgbClr val="FF0000"/>
                </a:solidFill>
                <a:sym typeface="Wingdings" panose="05000000000000000000" pitchFamily="2" charset="2"/>
              </a:rPr>
              <a:t> </a:t>
            </a:r>
          </a:p>
          <a:p>
            <a:pPr>
              <a:lnSpc>
                <a:spcPct val="90000"/>
              </a:lnSpc>
              <a:spcAft>
                <a:spcPts val="600"/>
              </a:spcAft>
            </a:pPr>
            <a:r>
              <a:rPr lang="en-US" sz="2400" dirty="0" smtClean="0">
                <a:solidFill>
                  <a:srgbClr val="FF0000"/>
                </a:solidFill>
                <a:sym typeface="Wingdings" panose="05000000000000000000" pitchFamily="2" charset="2"/>
              </a:rPr>
              <a:t>Build Settings…</a:t>
            </a:r>
            <a:endParaRPr lang="en-US" sz="2400" dirty="0" smtClean="0">
              <a:solidFill>
                <a:srgbClr val="FF0000"/>
              </a:solidFill>
            </a:endParaRPr>
          </a:p>
        </p:txBody>
      </p:sp>
      <p:sp>
        <p:nvSpPr>
          <p:cNvPr id="24" name="TextBox 23"/>
          <p:cNvSpPr txBox="1"/>
          <p:nvPr/>
        </p:nvSpPr>
        <p:spPr>
          <a:xfrm>
            <a:off x="247952" y="5568981"/>
            <a:ext cx="2406364"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 Select </a:t>
            </a:r>
          </a:p>
          <a:p>
            <a:pPr>
              <a:lnSpc>
                <a:spcPct val="90000"/>
              </a:lnSpc>
              <a:spcAft>
                <a:spcPts val="600"/>
              </a:spcAft>
            </a:pPr>
            <a:r>
              <a:rPr lang="en-US" sz="2400" dirty="0" smtClean="0">
                <a:solidFill>
                  <a:srgbClr val="FF0000"/>
                </a:solidFill>
              </a:rPr>
              <a:t>Windows </a:t>
            </a:r>
            <a:r>
              <a:rPr lang="en-US" sz="2400" dirty="0" smtClean="0">
                <a:solidFill>
                  <a:srgbClr val="FF0000"/>
                </a:solidFill>
              </a:rPr>
              <a:t>Store</a:t>
            </a:r>
            <a:endParaRPr lang="en-US" sz="2400" dirty="0" smtClean="0">
              <a:solidFill>
                <a:srgbClr val="FF0000"/>
              </a:solidFill>
            </a:endParaRPr>
          </a:p>
        </p:txBody>
      </p:sp>
      <p:cxnSp>
        <p:nvCxnSpPr>
          <p:cNvPr id="25" name="Straight Arrow Connector 24"/>
          <p:cNvCxnSpPr/>
          <p:nvPr/>
        </p:nvCxnSpPr>
        <p:spPr>
          <a:xfrm flipV="1">
            <a:off x="2698198" y="5245468"/>
            <a:ext cx="444182" cy="453355"/>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410855" y="1974846"/>
            <a:ext cx="3692614"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 Select:</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SDK: Universal 10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UAP Build type: XAML</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D3D optional</a:t>
            </a:r>
          </a:p>
        </p:txBody>
      </p:sp>
      <p:cxnSp>
        <p:nvCxnSpPr>
          <p:cNvPr id="27" name="Straight Arrow Connector 26"/>
          <p:cNvCxnSpPr/>
          <p:nvPr/>
        </p:nvCxnSpPr>
        <p:spPr>
          <a:xfrm flipH="1">
            <a:off x="7493749" y="3018977"/>
            <a:ext cx="854805" cy="106589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410855" y="3801694"/>
            <a:ext cx="3685111"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 Optional:</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Unity C# Projects</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Development Build</a:t>
            </a:r>
          </a:p>
          <a:p>
            <a:pPr marL="342900" indent="-342900">
              <a:lnSpc>
                <a:spcPct val="90000"/>
              </a:lnSpc>
              <a:spcAft>
                <a:spcPts val="600"/>
              </a:spcAft>
              <a:buFont typeface="Arial" panose="020B0604020202020204" pitchFamily="34" charset="0"/>
              <a:buChar char="•"/>
            </a:pPr>
            <a:r>
              <a:rPr lang="en-US" sz="2400" dirty="0" err="1" smtClean="0">
                <a:solidFill>
                  <a:srgbClr val="FF0000"/>
                </a:solidFill>
              </a:rPr>
              <a:t>Autoconnect</a:t>
            </a:r>
            <a:r>
              <a:rPr lang="en-US" sz="2400" dirty="0" smtClean="0">
                <a:solidFill>
                  <a:srgbClr val="FF0000"/>
                </a:solidFill>
              </a:rPr>
              <a:t> </a:t>
            </a:r>
            <a:r>
              <a:rPr lang="en-US" sz="2400" dirty="0" err="1" smtClean="0">
                <a:solidFill>
                  <a:srgbClr val="FF0000"/>
                </a:solidFill>
              </a:rPr>
              <a:t>Profilder</a:t>
            </a:r>
            <a:endParaRPr lang="en-US" sz="2400" dirty="0" smtClean="0">
              <a:solidFill>
                <a:srgbClr val="FF0000"/>
              </a:solidFill>
            </a:endParaRPr>
          </a:p>
        </p:txBody>
      </p:sp>
      <p:cxnSp>
        <p:nvCxnSpPr>
          <p:cNvPr id="29" name="Straight Arrow Connector 28"/>
          <p:cNvCxnSpPr/>
          <p:nvPr/>
        </p:nvCxnSpPr>
        <p:spPr>
          <a:xfrm flipH="1">
            <a:off x="7506243" y="5073115"/>
            <a:ext cx="897109" cy="397414"/>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bwMode="auto">
          <a:xfrm>
            <a:off x="5486725" y="5073115"/>
            <a:ext cx="1575336" cy="61814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96460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5709" y="1409100"/>
            <a:ext cx="6372225" cy="4505325"/>
          </a:xfrm>
          <a:prstGeom prst="rect">
            <a:avLst/>
          </a:prstGeom>
        </p:spPr>
      </p:pic>
      <p:sp>
        <p:nvSpPr>
          <p:cNvPr id="3" name="Title 2"/>
          <p:cNvSpPr>
            <a:spLocks noGrp="1"/>
          </p:cNvSpPr>
          <p:nvPr>
            <p:ph type="title"/>
          </p:nvPr>
        </p:nvSpPr>
        <p:spPr/>
        <p:txBody>
          <a:bodyPr/>
          <a:lstStyle/>
          <a:p>
            <a:r>
              <a:rPr lang="en-US" dirty="0" smtClean="0"/>
              <a:t>3. Export (continued)</a:t>
            </a:r>
            <a:endParaRPr lang="en-US" dirty="0"/>
          </a:p>
        </p:txBody>
      </p:sp>
      <p:sp>
        <p:nvSpPr>
          <p:cNvPr id="11" name="TextBox 10"/>
          <p:cNvSpPr txBox="1"/>
          <p:nvPr/>
        </p:nvSpPr>
        <p:spPr>
          <a:xfrm>
            <a:off x="542251" y="6057057"/>
            <a:ext cx="57345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Create new folder for build and select it</a:t>
            </a:r>
            <a:endParaRPr lang="en-US" sz="2400" dirty="0" smtClean="0">
              <a:solidFill>
                <a:srgbClr val="FF0000"/>
              </a:solidFill>
            </a:endParaRPr>
          </a:p>
        </p:txBody>
      </p:sp>
      <p:cxnSp>
        <p:nvCxnSpPr>
          <p:cNvPr id="21" name="Straight Arrow Connector 20"/>
          <p:cNvCxnSpPr/>
          <p:nvPr/>
        </p:nvCxnSpPr>
        <p:spPr>
          <a:xfrm flipV="1">
            <a:off x="1829165" y="5555948"/>
            <a:ext cx="161674" cy="535350"/>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042329" y="5718066"/>
            <a:ext cx="308649" cy="479275"/>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7244798" y="4835680"/>
            <a:ext cx="4818536" cy="1068026"/>
          </a:xfrm>
          <a:prstGeom prst="rect">
            <a:avLst/>
          </a:prstGeom>
        </p:spPr>
      </p:pic>
    </p:spTree>
    <p:extLst>
      <p:ext uri="{BB962C8B-B14F-4D97-AF65-F5344CB8AC3E}">
        <p14:creationId xmlns:p14="http://schemas.microsoft.com/office/powerpoint/2010/main" val="358107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1889564" cy="917575"/>
          </a:xfrm>
        </p:spPr>
        <p:txBody>
          <a:bodyPr/>
          <a:lstStyle/>
          <a:p>
            <a:r>
              <a:rPr lang="en-US" dirty="0" smtClean="0"/>
              <a:t>4. </a:t>
            </a:r>
            <a:r>
              <a:rPr lang="en-US" dirty="0" smtClean="0"/>
              <a:t>Build Solution in VS2015 w/ Win10 SDK</a:t>
            </a:r>
            <a:endParaRPr lang="en-US" dirty="0"/>
          </a:p>
        </p:txBody>
      </p:sp>
      <p:pic>
        <p:nvPicPr>
          <p:cNvPr id="2" name="Picture 1"/>
          <p:cNvPicPr>
            <a:picLocks noChangeAspect="1"/>
          </p:cNvPicPr>
          <p:nvPr/>
        </p:nvPicPr>
        <p:blipFill>
          <a:blip r:embed="rId3"/>
          <a:stretch>
            <a:fillRect/>
          </a:stretch>
        </p:blipFill>
        <p:spPr>
          <a:xfrm>
            <a:off x="1202036" y="1873510"/>
            <a:ext cx="6810375" cy="4629150"/>
          </a:xfrm>
          <a:prstGeom prst="rect">
            <a:avLst/>
          </a:prstGeom>
        </p:spPr>
      </p:pic>
      <p:sp>
        <p:nvSpPr>
          <p:cNvPr id="11" name="Rounded Rectangle 10"/>
          <p:cNvSpPr/>
          <p:nvPr/>
        </p:nvSpPr>
        <p:spPr bwMode="auto">
          <a:xfrm>
            <a:off x="4287973" y="2501373"/>
            <a:ext cx="1211696" cy="37796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366141" y="1201346"/>
            <a:ext cx="482907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 Change platform to x86 or x64</a:t>
            </a:r>
          </a:p>
        </p:txBody>
      </p:sp>
      <p:cxnSp>
        <p:nvCxnSpPr>
          <p:cNvPr id="13" name="Straight Arrow Connector 12"/>
          <p:cNvCxnSpPr/>
          <p:nvPr/>
        </p:nvCxnSpPr>
        <p:spPr>
          <a:xfrm>
            <a:off x="4607223" y="1668482"/>
            <a:ext cx="162118" cy="63936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7373910" y="2584241"/>
            <a:ext cx="411734" cy="29509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6346902" y="1138645"/>
            <a:ext cx="39103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 Click Build Solution (F6)</a:t>
            </a:r>
          </a:p>
        </p:txBody>
      </p:sp>
      <p:cxnSp>
        <p:nvCxnSpPr>
          <p:cNvPr id="21" name="Straight Arrow Connector 20"/>
          <p:cNvCxnSpPr/>
          <p:nvPr/>
        </p:nvCxnSpPr>
        <p:spPr>
          <a:xfrm flipH="1">
            <a:off x="7511328" y="1668482"/>
            <a:ext cx="501083" cy="855449"/>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bwMode="auto">
          <a:xfrm>
            <a:off x="927719" y="6168995"/>
            <a:ext cx="1211696" cy="37796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2642990" y="6449574"/>
            <a:ext cx="401776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 Verif</a:t>
            </a:r>
            <a:r>
              <a:rPr lang="en-US" sz="2400" dirty="0" smtClean="0">
                <a:solidFill>
                  <a:srgbClr val="FF0000"/>
                </a:solidFill>
              </a:rPr>
              <a:t>y “Build Succeeded”</a:t>
            </a:r>
            <a:endParaRPr lang="en-US" sz="2400" dirty="0" smtClean="0">
              <a:solidFill>
                <a:srgbClr val="FF0000"/>
              </a:solidFill>
            </a:endParaRPr>
          </a:p>
        </p:txBody>
      </p:sp>
      <p:cxnSp>
        <p:nvCxnSpPr>
          <p:cNvPr id="30" name="Straight Arrow Connector 29"/>
          <p:cNvCxnSpPr>
            <a:stCxn id="29" idx="1"/>
          </p:cNvCxnSpPr>
          <p:nvPr/>
        </p:nvCxnSpPr>
        <p:spPr>
          <a:xfrm flipH="1" flipV="1">
            <a:off x="2220474" y="6677660"/>
            <a:ext cx="422516" cy="8584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stretch>
            <a:fillRect/>
          </a:stretch>
        </p:blipFill>
        <p:spPr>
          <a:xfrm>
            <a:off x="7373910" y="3803584"/>
            <a:ext cx="4486901" cy="1419423"/>
          </a:xfrm>
          <a:prstGeom prst="rect">
            <a:avLst/>
          </a:prstGeom>
        </p:spPr>
      </p:pic>
      <p:sp>
        <p:nvSpPr>
          <p:cNvPr id="34" name="TextBox 33"/>
          <p:cNvSpPr txBox="1"/>
          <p:nvPr/>
        </p:nvSpPr>
        <p:spPr>
          <a:xfrm>
            <a:off x="8412773" y="3175720"/>
            <a:ext cx="388138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 Allow package restore…</a:t>
            </a:r>
          </a:p>
        </p:txBody>
      </p:sp>
      <p:sp>
        <p:nvSpPr>
          <p:cNvPr id="35" name="TextBox 34"/>
          <p:cNvSpPr txBox="1"/>
          <p:nvPr/>
        </p:nvSpPr>
        <p:spPr>
          <a:xfrm>
            <a:off x="5578164" y="4350524"/>
            <a:ext cx="15892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 Run it!</a:t>
            </a:r>
            <a:endParaRPr lang="en-US" sz="2400" dirty="0" smtClean="0">
              <a:solidFill>
                <a:srgbClr val="FF0000"/>
              </a:solidFill>
            </a:endParaRPr>
          </a:p>
        </p:txBody>
      </p:sp>
      <p:cxnSp>
        <p:nvCxnSpPr>
          <p:cNvPr id="36" name="Straight Arrow Connector 35"/>
          <p:cNvCxnSpPr/>
          <p:nvPr/>
        </p:nvCxnSpPr>
        <p:spPr>
          <a:xfrm flipH="1" flipV="1">
            <a:off x="6209485" y="2948628"/>
            <a:ext cx="56358" cy="1493464"/>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bwMode="auto">
          <a:xfrm>
            <a:off x="5599895" y="2523930"/>
            <a:ext cx="1064199" cy="35540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28492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884" y="1227065"/>
            <a:ext cx="10855847" cy="5611532"/>
          </a:xfrm>
          <a:prstGeom prst="rect">
            <a:avLst/>
          </a:prstGeom>
        </p:spPr>
      </p:pic>
      <p:sp>
        <p:nvSpPr>
          <p:cNvPr id="3" name="Title 2"/>
          <p:cNvSpPr>
            <a:spLocks noGrp="1"/>
          </p:cNvSpPr>
          <p:nvPr>
            <p:ph type="title"/>
          </p:nvPr>
        </p:nvSpPr>
        <p:spPr/>
        <p:txBody>
          <a:bodyPr/>
          <a:lstStyle/>
          <a:p>
            <a:r>
              <a:rPr lang="en-US" dirty="0" smtClean="0"/>
              <a:t>5. Associate with Store App</a:t>
            </a:r>
            <a:endParaRPr lang="en-US" dirty="0"/>
          </a:p>
        </p:txBody>
      </p:sp>
      <p:sp>
        <p:nvSpPr>
          <p:cNvPr id="5" name="Rounded Rectangle 4"/>
          <p:cNvSpPr/>
          <p:nvPr/>
        </p:nvSpPr>
        <p:spPr bwMode="auto">
          <a:xfrm>
            <a:off x="7498383" y="3631662"/>
            <a:ext cx="3207552" cy="3227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7681261" y="3792097"/>
            <a:ext cx="3228256" cy="308392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 Right-click </a:t>
            </a:r>
            <a:r>
              <a:rPr lang="en-US" sz="2400" dirty="0" smtClean="0">
                <a:solidFill>
                  <a:srgbClr val="FF0000"/>
                </a:solidFill>
              </a:rPr>
              <a:t>project </a:t>
            </a:r>
            <a:endParaRPr lang="en-US" sz="2400" dirty="0" smtClean="0">
              <a:solidFill>
                <a:srgbClr val="FF0000"/>
              </a:solidFill>
            </a:endParaRPr>
          </a:p>
          <a:p>
            <a:pPr>
              <a:lnSpc>
                <a:spcPct val="90000"/>
              </a:lnSpc>
              <a:spcAft>
                <a:spcPts val="600"/>
              </a:spcAft>
            </a:pPr>
            <a:r>
              <a:rPr lang="en-US" sz="2400" dirty="0" smtClean="0">
                <a:solidFill>
                  <a:srgbClr val="FF0000"/>
                </a:solidFill>
              </a:rPr>
              <a:t>in </a:t>
            </a:r>
            <a:r>
              <a:rPr lang="en-US" sz="2400" dirty="0" smtClean="0">
                <a:solidFill>
                  <a:srgbClr val="FF0000"/>
                </a:solidFill>
              </a:rPr>
              <a:t>Solution Explorer</a:t>
            </a:r>
            <a:endParaRPr lang="en-US" sz="2400" dirty="0">
              <a:solidFill>
                <a:srgbClr val="FF0000"/>
              </a:solidFill>
            </a:endParaRPr>
          </a:p>
          <a:p>
            <a:pPr>
              <a:lnSpc>
                <a:spcPct val="90000"/>
              </a:lnSpc>
              <a:spcAft>
                <a:spcPts val="600"/>
              </a:spcAft>
            </a:pPr>
            <a:endParaRPr lang="en-US" sz="2400" dirty="0" smtClean="0">
              <a:solidFill>
                <a:srgbClr val="FF0000"/>
              </a:solidFill>
            </a:endParaRPr>
          </a:p>
          <a:p>
            <a:pPr>
              <a:lnSpc>
                <a:spcPct val="90000"/>
              </a:lnSpc>
              <a:spcAft>
                <a:spcPts val="600"/>
              </a:spcAft>
            </a:pPr>
            <a:r>
              <a:rPr lang="en-US" sz="2400" dirty="0" smtClean="0">
                <a:solidFill>
                  <a:srgbClr val="FF0000"/>
                </a:solidFill>
              </a:rPr>
              <a:t>b. Then </a:t>
            </a:r>
            <a:r>
              <a:rPr lang="en-US" sz="2400" dirty="0" smtClean="0">
                <a:solidFill>
                  <a:srgbClr val="FF0000"/>
                </a:solidFill>
              </a:rPr>
              <a:t>click</a:t>
            </a:r>
          </a:p>
          <a:p>
            <a:pPr>
              <a:lnSpc>
                <a:spcPct val="90000"/>
              </a:lnSpc>
              <a:spcAft>
                <a:spcPts val="600"/>
              </a:spcAft>
            </a:pPr>
            <a:r>
              <a:rPr lang="en-US" sz="2400" dirty="0" smtClean="0">
                <a:solidFill>
                  <a:srgbClr val="FF0000"/>
                </a:solidFill>
              </a:rPr>
              <a:t>Store </a:t>
            </a:r>
            <a:r>
              <a:rPr lang="en-US" sz="2400" dirty="0" smtClean="0">
                <a:solidFill>
                  <a:srgbClr val="FF0000"/>
                </a:solidFill>
                <a:sym typeface="Wingdings" panose="05000000000000000000" pitchFamily="2" charset="2"/>
              </a:rPr>
              <a:t> </a:t>
            </a:r>
            <a:r>
              <a:rPr lang="en-US" sz="2400" dirty="0" smtClean="0">
                <a:solidFill>
                  <a:srgbClr val="FF0000"/>
                </a:solidFill>
                <a:sym typeface="Wingdings" panose="05000000000000000000" pitchFamily="2" charset="2"/>
              </a:rPr>
              <a:t>“Associate </a:t>
            </a:r>
          </a:p>
          <a:p>
            <a:pPr>
              <a:lnSpc>
                <a:spcPct val="90000"/>
              </a:lnSpc>
              <a:spcAft>
                <a:spcPts val="600"/>
              </a:spcAft>
            </a:pPr>
            <a:r>
              <a:rPr lang="en-US" sz="2400" dirty="0" smtClean="0">
                <a:solidFill>
                  <a:srgbClr val="FF0000"/>
                </a:solidFill>
                <a:sym typeface="Wingdings" panose="05000000000000000000" pitchFamily="2" charset="2"/>
              </a:rPr>
              <a:t>App </a:t>
            </a:r>
            <a:r>
              <a:rPr lang="en-US" sz="2400" dirty="0" smtClean="0">
                <a:solidFill>
                  <a:srgbClr val="FF0000"/>
                </a:solidFill>
                <a:sym typeface="Wingdings" panose="05000000000000000000" pitchFamily="2" charset="2"/>
              </a:rPr>
              <a:t>with the </a:t>
            </a:r>
            <a:r>
              <a:rPr lang="en-US" sz="2400" dirty="0" smtClean="0">
                <a:solidFill>
                  <a:srgbClr val="FF0000"/>
                </a:solidFill>
                <a:sym typeface="Wingdings" panose="05000000000000000000" pitchFamily="2" charset="2"/>
              </a:rPr>
              <a:t>Store”</a:t>
            </a:r>
            <a:endParaRPr lang="en-US" sz="2400" dirty="0" smtClean="0">
              <a:solidFill>
                <a:srgbClr val="FF0000"/>
              </a:solidFill>
              <a:sym typeface="Wingdings" panose="05000000000000000000" pitchFamily="2" charset="2"/>
            </a:endParaRPr>
          </a:p>
          <a:p>
            <a:pPr>
              <a:lnSpc>
                <a:spcPct val="90000"/>
              </a:lnSpc>
              <a:spcAft>
                <a:spcPts val="600"/>
              </a:spcAft>
            </a:pPr>
            <a:r>
              <a:rPr lang="en-US" sz="2400" dirty="0" smtClean="0">
                <a:solidFill>
                  <a:srgbClr val="FF0000"/>
                </a:solidFill>
                <a:sym typeface="Wingdings" panose="05000000000000000000" pitchFamily="2" charset="2"/>
              </a:rPr>
              <a:t>in popup menu</a:t>
            </a:r>
            <a:endParaRPr lang="en-US" sz="2400" dirty="0" smtClean="0">
              <a:solidFill>
                <a:srgbClr val="FF0000"/>
              </a:solidFill>
            </a:endParaRPr>
          </a:p>
        </p:txBody>
      </p:sp>
      <p:sp>
        <p:nvSpPr>
          <p:cNvPr id="8" name="Rounded Rectangle 7"/>
          <p:cNvSpPr/>
          <p:nvPr/>
        </p:nvSpPr>
        <p:spPr bwMode="auto">
          <a:xfrm>
            <a:off x="3950081" y="5764950"/>
            <a:ext cx="2076359" cy="3108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1280531" y="5691798"/>
            <a:ext cx="2103097"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6858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639" y="1235381"/>
            <a:ext cx="9982200" cy="5334000"/>
          </a:xfrm>
          <a:prstGeom prst="rect">
            <a:avLst/>
          </a:prstGeom>
        </p:spPr>
      </p:pic>
      <p:sp>
        <p:nvSpPr>
          <p:cNvPr id="3" name="Title 2"/>
          <p:cNvSpPr>
            <a:spLocks noGrp="1"/>
          </p:cNvSpPr>
          <p:nvPr>
            <p:ph type="title"/>
          </p:nvPr>
        </p:nvSpPr>
        <p:spPr/>
        <p:txBody>
          <a:bodyPr/>
          <a:lstStyle/>
          <a:p>
            <a:r>
              <a:rPr lang="en-US" dirty="0" smtClean="0"/>
              <a:t>6. Add Required Images</a:t>
            </a:r>
            <a:endParaRPr lang="en-US" dirty="0"/>
          </a:p>
        </p:txBody>
      </p:sp>
      <p:sp>
        <p:nvSpPr>
          <p:cNvPr id="5" name="Rounded Rectangle 4"/>
          <p:cNvSpPr/>
          <p:nvPr/>
        </p:nvSpPr>
        <p:spPr bwMode="auto">
          <a:xfrm>
            <a:off x="8385693" y="4664178"/>
            <a:ext cx="1847269" cy="2221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4572335" y="3131506"/>
            <a:ext cx="307853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Identify placeholder</a:t>
            </a:r>
          </a:p>
          <a:p>
            <a:pPr>
              <a:lnSpc>
                <a:spcPct val="90000"/>
              </a:lnSpc>
              <a:spcAft>
                <a:spcPts val="600"/>
              </a:spcAft>
            </a:pPr>
            <a:r>
              <a:rPr lang="en-US" sz="2400" dirty="0" smtClean="0">
                <a:solidFill>
                  <a:srgbClr val="FF0000"/>
                </a:solidFill>
              </a:rPr>
              <a:t>images to replace</a:t>
            </a:r>
          </a:p>
        </p:txBody>
      </p:sp>
      <p:cxnSp>
        <p:nvCxnSpPr>
          <p:cNvPr id="7" name="Straight Arrow Connector 6"/>
          <p:cNvCxnSpPr/>
          <p:nvPr/>
        </p:nvCxnSpPr>
        <p:spPr>
          <a:xfrm>
            <a:off x="5578164" y="4045896"/>
            <a:ext cx="38194" cy="69237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1829165" y="2909328"/>
            <a:ext cx="1188707" cy="2221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a:off x="4025708" y="3650109"/>
            <a:ext cx="546627" cy="395787"/>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51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4001" y="1717390"/>
            <a:ext cx="11086323" cy="4248725"/>
          </a:xfrm>
          <a:prstGeom prst="rect">
            <a:avLst/>
          </a:prstGeom>
        </p:spPr>
      </p:pic>
      <p:sp>
        <p:nvSpPr>
          <p:cNvPr id="3" name="Title 2"/>
          <p:cNvSpPr>
            <a:spLocks noGrp="1"/>
          </p:cNvSpPr>
          <p:nvPr>
            <p:ph type="title"/>
          </p:nvPr>
        </p:nvSpPr>
        <p:spPr/>
        <p:txBody>
          <a:bodyPr/>
          <a:lstStyle/>
          <a:p>
            <a:r>
              <a:rPr lang="en-US" dirty="0" smtClean="0"/>
              <a:t>6. Add Required Images (continued)</a:t>
            </a:r>
            <a:endParaRPr lang="en-US" dirty="0"/>
          </a:p>
        </p:txBody>
      </p:sp>
      <p:sp>
        <p:nvSpPr>
          <p:cNvPr id="10" name="Rounded Rectangle 9"/>
          <p:cNvSpPr/>
          <p:nvPr/>
        </p:nvSpPr>
        <p:spPr bwMode="auto">
          <a:xfrm>
            <a:off x="4023701" y="2826316"/>
            <a:ext cx="7406559" cy="222540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5449265" y="2491433"/>
            <a:ext cx="2194536" cy="29073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74972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f749eb-5fb0-4c75-b7cd-eb7d18649fd5"/>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23977</TotalTime>
  <Words>757</Words>
  <Application>Microsoft Office PowerPoint</Application>
  <PresentationFormat>Custom</PresentationFormat>
  <Paragraphs>98</Paragraphs>
  <Slides>14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ＭＳ Ｐゴシック</vt:lpstr>
      <vt:lpstr>Segoe UI</vt:lpstr>
      <vt:lpstr>Segoe UI Light</vt:lpstr>
      <vt:lpstr>Wingdings</vt:lpstr>
      <vt:lpstr>MSVID_White_16x9_2012-08-18</vt:lpstr>
      <vt:lpstr>1_MSVID_White_16x9_2012-08-18</vt:lpstr>
      <vt:lpstr>Publish a Windows 10 Game with Unity 5</vt:lpstr>
      <vt:lpstr>1. Enable Developer Mode</vt:lpstr>
      <vt:lpstr>2. Enter Game Details</vt:lpstr>
      <vt:lpstr>3. Export to Windows 10 Universal</vt:lpstr>
      <vt:lpstr>3. Export (continued)</vt:lpstr>
      <vt:lpstr>4. Build Solution in VS2015 w/ Win10 SDK</vt:lpstr>
      <vt:lpstr>5. Associate with Store App</vt:lpstr>
      <vt:lpstr>6. Add Required Images</vt:lpstr>
      <vt:lpstr>6. Add Required Images (continued)</vt:lpstr>
      <vt:lpstr>7. Run WACK!</vt:lpstr>
      <vt:lpstr>7. Run WACK (continued)</vt:lpstr>
      <vt:lpstr>8. Publish to Windows Store</vt:lpstr>
      <vt:lpstr>8. Publish to Windows Store (continued)</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shchowd@microsoft.com</dc:creator>
  <cp:lastModifiedBy>Shahed Chowdhuri</cp:lastModifiedBy>
  <cp:revision>453</cp:revision>
  <dcterms:created xsi:type="dcterms:W3CDTF">2012-05-22T07:38:31Z</dcterms:created>
  <dcterms:modified xsi:type="dcterms:W3CDTF">2015-09-21T21:41:13Z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