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57"/>
  </p:notesMasterIdLst>
  <p:handoutMasterIdLst>
    <p:handoutMasterId r:id="rId58"/>
  </p:handoutMasterIdLst>
  <p:sldIdLst>
    <p:sldId id="256" r:id="rId5"/>
    <p:sldId id="317" r:id="rId6"/>
    <p:sldId id="375" r:id="rId7"/>
    <p:sldId id="376" r:id="rId8"/>
    <p:sldId id="377" r:id="rId9"/>
    <p:sldId id="321" r:id="rId10"/>
    <p:sldId id="322" r:id="rId11"/>
    <p:sldId id="364" r:id="rId12"/>
    <p:sldId id="369" r:id="rId13"/>
    <p:sldId id="374" r:id="rId14"/>
    <p:sldId id="338" r:id="rId15"/>
    <p:sldId id="373" r:id="rId16"/>
    <p:sldId id="339" r:id="rId17"/>
    <p:sldId id="340" r:id="rId18"/>
    <p:sldId id="341" r:id="rId19"/>
    <p:sldId id="370" r:id="rId20"/>
    <p:sldId id="350" r:id="rId21"/>
    <p:sldId id="351" r:id="rId22"/>
    <p:sldId id="352" r:id="rId23"/>
    <p:sldId id="331" r:id="rId24"/>
    <p:sldId id="343" r:id="rId25"/>
    <p:sldId id="335" r:id="rId26"/>
    <p:sldId id="345" r:id="rId27"/>
    <p:sldId id="346" r:id="rId28"/>
    <p:sldId id="347" r:id="rId29"/>
    <p:sldId id="348" r:id="rId30"/>
    <p:sldId id="349" r:id="rId31"/>
    <p:sldId id="368" r:id="rId32"/>
    <p:sldId id="332" r:id="rId33"/>
    <p:sldId id="336" r:id="rId34"/>
    <p:sldId id="372" r:id="rId35"/>
    <p:sldId id="353" r:id="rId36"/>
    <p:sldId id="354" r:id="rId37"/>
    <p:sldId id="333" r:id="rId38"/>
    <p:sldId id="355" r:id="rId39"/>
    <p:sldId id="337" r:id="rId40"/>
    <p:sldId id="356" r:id="rId41"/>
    <p:sldId id="358" r:id="rId42"/>
    <p:sldId id="360" r:id="rId43"/>
    <p:sldId id="359" r:id="rId44"/>
    <p:sldId id="361" r:id="rId45"/>
    <p:sldId id="363" r:id="rId46"/>
    <p:sldId id="365" r:id="rId47"/>
    <p:sldId id="311" r:id="rId48"/>
    <p:sldId id="312" r:id="rId49"/>
    <p:sldId id="315" r:id="rId50"/>
    <p:sldId id="295" r:id="rId51"/>
    <p:sldId id="357" r:id="rId52"/>
    <p:sldId id="371" r:id="rId53"/>
    <p:sldId id="367" r:id="rId54"/>
    <p:sldId id="366" r:id="rId55"/>
    <p:sldId id="296" r:id="rId5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6" autoAdjust="0"/>
    <p:restoredTop sz="93981" autoAdjust="0"/>
  </p:normalViewPr>
  <p:slideViewPr>
    <p:cSldViewPr>
      <p:cViewPr varScale="1">
        <p:scale>
          <a:sx n="67" d="100"/>
          <a:sy n="67" d="100"/>
        </p:scale>
        <p:origin x="912" y="78"/>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B41725B7-B2E2-45B1-9F84-E5F890709EA3}" type="presOf" srcId="{8BF3C4E9-F523-4844-A02F-E2C5E7F72065}" destId="{8A181E3F-A5E6-42EC-B617-38C9DB2D11F2}"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5BA9C54-EB6B-4342-BA7F-B7989536BCFB}" type="presOf" srcId="{E2E715B1-F839-4A90-97CA-36FB28EBEABE}" destId="{41C0712D-6230-42F5-8134-6AA77C571944}" srcOrd="0" destOrd="0" presId="urn:microsoft.com/office/officeart/2008/layout/VerticalCurvedList"/>
    <dgm:cxn modelId="{0DF06F46-5213-4204-8F41-7D0AC078D6D4}" type="presOf" srcId="{D8099A2D-DFAF-4615-BA0D-8546DEE309E3}" destId="{F4D9450E-B429-4F4B-8D51-12EDAE993C6E}" srcOrd="0" destOrd="0" presId="urn:microsoft.com/office/officeart/2008/layout/VerticalCurvedList"/>
    <dgm:cxn modelId="{C924571B-EBC5-4EEE-B52B-52C4BA74F66B}"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7C70116-6ED8-45E2-8D0E-FCCC8F8F2414}" type="presOf" srcId="{A85D72A2-E45E-4CBC-A327-92003FC03E48}" destId="{33873E8C-2839-494D-888B-2D6045555E23}"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4148B60E-530E-48B2-BFF6-A07759226306}" type="presParOf" srcId="{33873E8C-2839-494D-888B-2D6045555E23}" destId="{D59E550D-D540-47A2-AD11-29F1227ADA12}" srcOrd="0" destOrd="0" presId="urn:microsoft.com/office/officeart/2008/layout/VerticalCurvedList"/>
    <dgm:cxn modelId="{18A11349-5D1E-4333-A2A2-CD85A7245E24}" type="presParOf" srcId="{D59E550D-D540-47A2-AD11-29F1227ADA12}" destId="{2B945AF4-EBAD-4BCF-A053-8CAC79D97DB0}" srcOrd="0" destOrd="0" presId="urn:microsoft.com/office/officeart/2008/layout/VerticalCurvedList"/>
    <dgm:cxn modelId="{10941E48-B724-4506-B182-C033122E12B9}" type="presParOf" srcId="{2B945AF4-EBAD-4BCF-A053-8CAC79D97DB0}" destId="{35404107-AD22-4C43-A8C0-048C8CA28C68}" srcOrd="0" destOrd="0" presId="urn:microsoft.com/office/officeart/2008/layout/VerticalCurvedList"/>
    <dgm:cxn modelId="{2505B7B0-2110-45BA-84A2-909DCABE0834}" type="presParOf" srcId="{2B945AF4-EBAD-4BCF-A053-8CAC79D97DB0}" destId="{8A181E3F-A5E6-42EC-B617-38C9DB2D11F2}" srcOrd="1" destOrd="0" presId="urn:microsoft.com/office/officeart/2008/layout/VerticalCurvedList"/>
    <dgm:cxn modelId="{C8AE34CA-512B-4A24-BACB-A5735A112CEF}" type="presParOf" srcId="{2B945AF4-EBAD-4BCF-A053-8CAC79D97DB0}" destId="{DDB94675-9A40-4FB4-A0BA-6E33CFF76253}" srcOrd="2" destOrd="0" presId="urn:microsoft.com/office/officeart/2008/layout/VerticalCurvedList"/>
    <dgm:cxn modelId="{9FF86908-982F-4ABA-8CB0-4BDFC1336C42}" type="presParOf" srcId="{2B945AF4-EBAD-4BCF-A053-8CAC79D97DB0}" destId="{66352355-C448-46B8-8708-0C0B4FA6D1EF}" srcOrd="3" destOrd="0" presId="urn:microsoft.com/office/officeart/2008/layout/VerticalCurvedList"/>
    <dgm:cxn modelId="{AE1ADE02-C63D-45D1-9C63-4611EECF4C76}" type="presParOf" srcId="{D59E550D-D540-47A2-AD11-29F1227ADA12}" destId="{41C0712D-6230-42F5-8134-6AA77C571944}" srcOrd="1" destOrd="0" presId="urn:microsoft.com/office/officeart/2008/layout/VerticalCurvedList"/>
    <dgm:cxn modelId="{92D787BC-5BF3-40DC-A5A9-7C3C359D3E02}" type="presParOf" srcId="{D59E550D-D540-47A2-AD11-29F1227ADA12}" destId="{D38834FE-0550-4E19-A777-696F868F313F}" srcOrd="2" destOrd="0" presId="urn:microsoft.com/office/officeart/2008/layout/VerticalCurvedList"/>
    <dgm:cxn modelId="{63946916-2533-415D-A96C-01558CDED453}" type="presParOf" srcId="{D38834FE-0550-4E19-A777-696F868F313F}" destId="{62AF6F62-0EC8-4091-A054-8417D73400FD}" srcOrd="0" destOrd="0" presId="urn:microsoft.com/office/officeart/2008/layout/VerticalCurvedList"/>
    <dgm:cxn modelId="{1F6BE517-C652-4ACE-9880-E177BD8D28B8}" type="presParOf" srcId="{D59E550D-D540-47A2-AD11-29F1227ADA12}" destId="{F4D9450E-B429-4F4B-8D51-12EDAE993C6E}" srcOrd="3" destOrd="0" presId="urn:microsoft.com/office/officeart/2008/layout/VerticalCurvedList"/>
    <dgm:cxn modelId="{61ACE0DA-0741-4137-A0E8-BE064AC1AC09}" type="presParOf" srcId="{D59E550D-D540-47A2-AD11-29F1227ADA12}" destId="{31740FF1-553D-4F29-96E7-2814DB57E2A1}" srcOrd="4" destOrd="0" presId="urn:microsoft.com/office/officeart/2008/layout/VerticalCurvedList"/>
    <dgm:cxn modelId="{1A489977-D6D1-4436-A9FC-BEB10DF62EC7}" type="presParOf" srcId="{31740FF1-553D-4F29-96E7-2814DB57E2A1}" destId="{C95EA77B-C461-4AE5-ACC6-E2281CC000F5}" srcOrd="0" destOrd="0" presId="urn:microsoft.com/office/officeart/2008/layout/VerticalCurvedList"/>
    <dgm:cxn modelId="{2C808D4E-FF6D-4E1C-92A9-4FA0BBE06903}" type="presParOf" srcId="{D59E550D-D540-47A2-AD11-29F1227ADA12}" destId="{6B747725-816F-497E-AD1A-3B239F472931}" srcOrd="5" destOrd="0" presId="urn:microsoft.com/office/officeart/2008/layout/VerticalCurvedList"/>
    <dgm:cxn modelId="{8718BD10-74B8-404A-B17A-9942467A2683}" type="presParOf" srcId="{D59E550D-D540-47A2-AD11-29F1227ADA12}" destId="{0E9D947C-13F2-4239-B168-E36A53AC6625}" srcOrd="6" destOrd="0" presId="urn:microsoft.com/office/officeart/2008/layout/VerticalCurvedList"/>
    <dgm:cxn modelId="{81FA28E5-456C-4A4E-85AA-228B43CCDCA0}"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8233CE84-8D17-4E3D-8797-EEB473EC20F3}" type="presOf" srcId="{96238AB0-3E60-4345-A8BB-5DC959EB425D}" destId="{6B747725-816F-497E-AD1A-3B239F472931}" srcOrd="0" destOrd="0" presId="urn:microsoft.com/office/officeart/2008/layout/VerticalCurvedList"/>
    <dgm:cxn modelId="{C1BF392B-6ACA-48E7-BB10-445D711711F8}"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12BFA396-DDA0-4BE6-89F7-7B9C2E367D06}" type="presOf" srcId="{8BF3C4E9-F523-4844-A02F-E2C5E7F72065}" destId="{8A181E3F-A5E6-42EC-B617-38C9DB2D11F2}" srcOrd="0" destOrd="0" presId="urn:microsoft.com/office/officeart/2008/layout/VerticalCurvedList"/>
    <dgm:cxn modelId="{B0E0AEBC-CD48-4AE8-BDAC-02D25D56DB2F}" type="presOf" srcId="{A85D72A2-E45E-4CBC-A327-92003FC03E48}" destId="{33873E8C-2839-494D-888B-2D6045555E23}"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5EB83090-7609-4E85-A5A7-23A0FE40FA57}" type="presOf" srcId="{E2E715B1-F839-4A90-97CA-36FB28EBEABE}" destId="{41C0712D-6230-42F5-8134-6AA77C571944}"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4102DAF0-F796-4855-A7DD-7392A8BB8F22}" type="presParOf" srcId="{33873E8C-2839-494D-888B-2D6045555E23}" destId="{D59E550D-D540-47A2-AD11-29F1227ADA12}" srcOrd="0" destOrd="0" presId="urn:microsoft.com/office/officeart/2008/layout/VerticalCurvedList"/>
    <dgm:cxn modelId="{D186EE41-B607-40DB-AEB3-905EA41480BA}" type="presParOf" srcId="{D59E550D-D540-47A2-AD11-29F1227ADA12}" destId="{2B945AF4-EBAD-4BCF-A053-8CAC79D97DB0}" srcOrd="0" destOrd="0" presId="urn:microsoft.com/office/officeart/2008/layout/VerticalCurvedList"/>
    <dgm:cxn modelId="{17DE3735-AB0C-4B54-BC43-2B4FEE79EE50}" type="presParOf" srcId="{2B945AF4-EBAD-4BCF-A053-8CAC79D97DB0}" destId="{35404107-AD22-4C43-A8C0-048C8CA28C68}" srcOrd="0" destOrd="0" presId="urn:microsoft.com/office/officeart/2008/layout/VerticalCurvedList"/>
    <dgm:cxn modelId="{B3223E4D-0EDF-4D4F-8608-426A0F4B9054}" type="presParOf" srcId="{2B945AF4-EBAD-4BCF-A053-8CAC79D97DB0}" destId="{8A181E3F-A5E6-42EC-B617-38C9DB2D11F2}" srcOrd="1" destOrd="0" presId="urn:microsoft.com/office/officeart/2008/layout/VerticalCurvedList"/>
    <dgm:cxn modelId="{DC1C2F24-3CF4-4C92-8F87-511F81E3BD26}" type="presParOf" srcId="{2B945AF4-EBAD-4BCF-A053-8CAC79D97DB0}" destId="{DDB94675-9A40-4FB4-A0BA-6E33CFF76253}" srcOrd="2" destOrd="0" presId="urn:microsoft.com/office/officeart/2008/layout/VerticalCurvedList"/>
    <dgm:cxn modelId="{40CC0CF4-6E5C-4BE2-ABD3-7F0363BE1777}" type="presParOf" srcId="{2B945AF4-EBAD-4BCF-A053-8CAC79D97DB0}" destId="{66352355-C448-46B8-8708-0C0B4FA6D1EF}" srcOrd="3" destOrd="0" presId="urn:microsoft.com/office/officeart/2008/layout/VerticalCurvedList"/>
    <dgm:cxn modelId="{A71EE70E-3165-4BF7-A949-089FEA82CBC0}" type="presParOf" srcId="{D59E550D-D540-47A2-AD11-29F1227ADA12}" destId="{41C0712D-6230-42F5-8134-6AA77C571944}" srcOrd="1" destOrd="0" presId="urn:microsoft.com/office/officeart/2008/layout/VerticalCurvedList"/>
    <dgm:cxn modelId="{A8712015-2A68-4FD8-861A-9B5EAE3CF7BB}" type="presParOf" srcId="{D59E550D-D540-47A2-AD11-29F1227ADA12}" destId="{D38834FE-0550-4E19-A777-696F868F313F}" srcOrd="2" destOrd="0" presId="urn:microsoft.com/office/officeart/2008/layout/VerticalCurvedList"/>
    <dgm:cxn modelId="{7391500D-0EDE-4BEA-949D-51AA15B807EB}" type="presParOf" srcId="{D38834FE-0550-4E19-A777-696F868F313F}" destId="{62AF6F62-0EC8-4091-A054-8417D73400FD}" srcOrd="0" destOrd="0" presId="urn:microsoft.com/office/officeart/2008/layout/VerticalCurvedList"/>
    <dgm:cxn modelId="{B5830CB8-E249-47DA-A4AA-53BACE12AD8B}" type="presParOf" srcId="{D59E550D-D540-47A2-AD11-29F1227ADA12}" destId="{F4D9450E-B429-4F4B-8D51-12EDAE993C6E}" srcOrd="3" destOrd="0" presId="urn:microsoft.com/office/officeart/2008/layout/VerticalCurvedList"/>
    <dgm:cxn modelId="{81C2BAF7-1EB6-46AC-B556-07600410BB2E}" type="presParOf" srcId="{D59E550D-D540-47A2-AD11-29F1227ADA12}" destId="{31740FF1-553D-4F29-96E7-2814DB57E2A1}" srcOrd="4" destOrd="0" presId="urn:microsoft.com/office/officeart/2008/layout/VerticalCurvedList"/>
    <dgm:cxn modelId="{F4D5F164-C70B-43C8-AF3E-CCA829C1048A}" type="presParOf" srcId="{31740FF1-553D-4F29-96E7-2814DB57E2A1}" destId="{C95EA77B-C461-4AE5-ACC6-E2281CC000F5}" srcOrd="0" destOrd="0" presId="urn:microsoft.com/office/officeart/2008/layout/VerticalCurvedList"/>
    <dgm:cxn modelId="{FFD76058-E678-45F4-864A-A1B2D13BED1E}" type="presParOf" srcId="{D59E550D-D540-47A2-AD11-29F1227ADA12}" destId="{6B747725-816F-497E-AD1A-3B239F472931}" srcOrd="5" destOrd="0" presId="urn:microsoft.com/office/officeart/2008/layout/VerticalCurvedList"/>
    <dgm:cxn modelId="{99A54BB5-3020-436F-B256-A889EF9FB777}" type="presParOf" srcId="{D59E550D-D540-47A2-AD11-29F1227ADA12}" destId="{0E9D947C-13F2-4239-B168-E36A53AC6625}" srcOrd="6" destOrd="0" presId="urn:microsoft.com/office/officeart/2008/layout/VerticalCurvedList"/>
    <dgm:cxn modelId="{F4E5DEE8-98E3-4E7E-A285-8F7B9B0EEEC5}"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4073D4E2-8104-47F0-B080-905CB44DF648}" type="presOf" srcId="{96238AB0-3E60-4345-A8BB-5DC959EB425D}" destId="{6B747725-816F-497E-AD1A-3B239F472931}" srcOrd="0" destOrd="0" presId="urn:microsoft.com/office/officeart/2008/layout/VerticalCurvedList"/>
    <dgm:cxn modelId="{32E33880-BEA8-49AA-8514-6364B06C5FE7}" type="presOf" srcId="{A85D72A2-E45E-4CBC-A327-92003FC03E48}" destId="{33873E8C-2839-494D-888B-2D6045555E23}"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CA1D5860-6230-402C-BEC4-A3B77C1F7E4A}" type="presOf" srcId="{D8099A2D-DFAF-4615-BA0D-8546DEE309E3}" destId="{F4D9450E-B429-4F4B-8D51-12EDAE993C6E}" srcOrd="0" destOrd="0" presId="urn:microsoft.com/office/officeart/2008/layout/VerticalCurvedList"/>
    <dgm:cxn modelId="{1B447E58-222C-44D6-907A-0E8E28EEA5A6}" type="presOf" srcId="{E2E715B1-F839-4A90-97CA-36FB28EBEABE}" destId="{41C0712D-6230-42F5-8134-6AA77C571944}" srcOrd="0" destOrd="0" presId="urn:microsoft.com/office/officeart/2008/layout/VerticalCurvedList"/>
    <dgm:cxn modelId="{3CA3F047-543F-4E04-A039-004F9CE84B88}" type="presOf" srcId="{8BF3C4E9-F523-4844-A02F-E2C5E7F72065}" destId="{8A181E3F-A5E6-42EC-B617-38C9DB2D11F2}"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0758E472-2A50-4F28-8359-BB1A3FFD253D}" srcId="{A85D72A2-E45E-4CBC-A327-92003FC03E48}" destId="{D8099A2D-DFAF-4615-BA0D-8546DEE309E3}" srcOrd="1" destOrd="0" parTransId="{30386CE3-AE7E-4C5A-9BB5-66A3E7C60BAC}" sibTransId="{DC94E327-0C06-4351-8B48-39AA96510069}"/>
    <dgm:cxn modelId="{ACBB0B7C-0DB9-4E42-854F-C7733380B412}" type="presParOf" srcId="{33873E8C-2839-494D-888B-2D6045555E23}" destId="{D59E550D-D540-47A2-AD11-29F1227ADA12}" srcOrd="0" destOrd="0" presId="urn:microsoft.com/office/officeart/2008/layout/VerticalCurvedList"/>
    <dgm:cxn modelId="{180A1448-059D-4858-8720-2FF5A210866F}" type="presParOf" srcId="{D59E550D-D540-47A2-AD11-29F1227ADA12}" destId="{2B945AF4-EBAD-4BCF-A053-8CAC79D97DB0}" srcOrd="0" destOrd="0" presId="urn:microsoft.com/office/officeart/2008/layout/VerticalCurvedList"/>
    <dgm:cxn modelId="{4400AE4E-92F3-430B-9FE7-9A6C84B21699}" type="presParOf" srcId="{2B945AF4-EBAD-4BCF-A053-8CAC79D97DB0}" destId="{35404107-AD22-4C43-A8C0-048C8CA28C68}" srcOrd="0" destOrd="0" presId="urn:microsoft.com/office/officeart/2008/layout/VerticalCurvedList"/>
    <dgm:cxn modelId="{620BBEDE-6CE2-41F1-9AF8-FC7A40B7AD89}" type="presParOf" srcId="{2B945AF4-EBAD-4BCF-A053-8CAC79D97DB0}" destId="{8A181E3F-A5E6-42EC-B617-38C9DB2D11F2}" srcOrd="1" destOrd="0" presId="urn:microsoft.com/office/officeart/2008/layout/VerticalCurvedList"/>
    <dgm:cxn modelId="{FFD2BDFE-06C4-4330-8A25-A236A3F9DC5B}" type="presParOf" srcId="{2B945AF4-EBAD-4BCF-A053-8CAC79D97DB0}" destId="{DDB94675-9A40-4FB4-A0BA-6E33CFF76253}" srcOrd="2" destOrd="0" presId="urn:microsoft.com/office/officeart/2008/layout/VerticalCurvedList"/>
    <dgm:cxn modelId="{0D4FDD78-2D23-4CD0-BE61-67F03170F352}" type="presParOf" srcId="{2B945AF4-EBAD-4BCF-A053-8CAC79D97DB0}" destId="{66352355-C448-46B8-8708-0C0B4FA6D1EF}" srcOrd="3" destOrd="0" presId="urn:microsoft.com/office/officeart/2008/layout/VerticalCurvedList"/>
    <dgm:cxn modelId="{386346DB-A8A7-44E5-9F28-8F2310FFDD98}" type="presParOf" srcId="{D59E550D-D540-47A2-AD11-29F1227ADA12}" destId="{41C0712D-6230-42F5-8134-6AA77C571944}" srcOrd="1" destOrd="0" presId="urn:microsoft.com/office/officeart/2008/layout/VerticalCurvedList"/>
    <dgm:cxn modelId="{8E42E6B0-F90C-4CDD-B4E6-B13F31632453}" type="presParOf" srcId="{D59E550D-D540-47A2-AD11-29F1227ADA12}" destId="{D38834FE-0550-4E19-A777-696F868F313F}" srcOrd="2" destOrd="0" presId="urn:microsoft.com/office/officeart/2008/layout/VerticalCurvedList"/>
    <dgm:cxn modelId="{3054A53D-37FC-4B0F-BAB8-6D2F96A43DA1}" type="presParOf" srcId="{D38834FE-0550-4E19-A777-696F868F313F}" destId="{62AF6F62-0EC8-4091-A054-8417D73400FD}" srcOrd="0" destOrd="0" presId="urn:microsoft.com/office/officeart/2008/layout/VerticalCurvedList"/>
    <dgm:cxn modelId="{28263EBC-4F4A-48FE-A813-BD9B09CAA6B9}" type="presParOf" srcId="{D59E550D-D540-47A2-AD11-29F1227ADA12}" destId="{F4D9450E-B429-4F4B-8D51-12EDAE993C6E}" srcOrd="3" destOrd="0" presId="urn:microsoft.com/office/officeart/2008/layout/VerticalCurvedList"/>
    <dgm:cxn modelId="{B2057F99-4621-4021-9313-465F194D114E}" type="presParOf" srcId="{D59E550D-D540-47A2-AD11-29F1227ADA12}" destId="{31740FF1-553D-4F29-96E7-2814DB57E2A1}" srcOrd="4" destOrd="0" presId="urn:microsoft.com/office/officeart/2008/layout/VerticalCurvedList"/>
    <dgm:cxn modelId="{D331628F-1244-4DDC-A70F-590FFD9541BA}" type="presParOf" srcId="{31740FF1-553D-4F29-96E7-2814DB57E2A1}" destId="{C95EA77B-C461-4AE5-ACC6-E2281CC000F5}" srcOrd="0" destOrd="0" presId="urn:microsoft.com/office/officeart/2008/layout/VerticalCurvedList"/>
    <dgm:cxn modelId="{83B01C30-6522-4A6E-A978-E0C66A034295}" type="presParOf" srcId="{D59E550D-D540-47A2-AD11-29F1227ADA12}" destId="{6B747725-816F-497E-AD1A-3B239F472931}" srcOrd="5" destOrd="0" presId="urn:microsoft.com/office/officeart/2008/layout/VerticalCurvedList"/>
    <dgm:cxn modelId="{089043E0-38E5-48AA-A111-5F0563B26695}" type="presParOf" srcId="{D59E550D-D540-47A2-AD11-29F1227ADA12}" destId="{0E9D947C-13F2-4239-B168-E36A53AC6625}" srcOrd="6" destOrd="0" presId="urn:microsoft.com/office/officeart/2008/layout/VerticalCurvedList"/>
    <dgm:cxn modelId="{13BF76C6-1920-4A0C-BAF6-098E5E34A43A}"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BB77E7C1-BA58-4F28-83F0-CCFB1BBD354E}" type="presOf" srcId="{A85D72A2-E45E-4CBC-A327-92003FC03E48}" destId="{33873E8C-2839-494D-888B-2D6045555E23}" srcOrd="0" destOrd="0" presId="urn:microsoft.com/office/officeart/2008/layout/VerticalCurvedList"/>
    <dgm:cxn modelId="{7FE18B66-1701-4BD6-A30E-59092B9D229A}" type="presOf" srcId="{8BF3C4E9-F523-4844-A02F-E2C5E7F72065}" destId="{8A181E3F-A5E6-42EC-B617-38C9DB2D11F2}"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AB502644-CCA5-4F7D-8BB1-E61A83D447B9}"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6D37C125-AA01-4F4A-84FB-C67367781ECE}" type="presOf" srcId="{E2E715B1-F839-4A90-97CA-36FB28EBEABE}" destId="{41C0712D-6230-42F5-8134-6AA77C571944}" srcOrd="0" destOrd="0" presId="urn:microsoft.com/office/officeart/2008/layout/VerticalCurvedList"/>
    <dgm:cxn modelId="{943D49D8-3C48-4728-B01E-6A7AC008149E}"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5CEBC69D-BA41-4F34-9589-8E0F3E338A26}" type="presParOf" srcId="{33873E8C-2839-494D-888B-2D6045555E23}" destId="{D59E550D-D540-47A2-AD11-29F1227ADA12}" srcOrd="0" destOrd="0" presId="urn:microsoft.com/office/officeart/2008/layout/VerticalCurvedList"/>
    <dgm:cxn modelId="{133D5E07-C7D8-4F16-B047-31997520E267}" type="presParOf" srcId="{D59E550D-D540-47A2-AD11-29F1227ADA12}" destId="{2B945AF4-EBAD-4BCF-A053-8CAC79D97DB0}" srcOrd="0" destOrd="0" presId="urn:microsoft.com/office/officeart/2008/layout/VerticalCurvedList"/>
    <dgm:cxn modelId="{DC9CFE79-CA2D-473D-9FDA-CA1715AC5BCC}" type="presParOf" srcId="{2B945AF4-EBAD-4BCF-A053-8CAC79D97DB0}" destId="{35404107-AD22-4C43-A8C0-048C8CA28C68}" srcOrd="0" destOrd="0" presId="urn:microsoft.com/office/officeart/2008/layout/VerticalCurvedList"/>
    <dgm:cxn modelId="{B5E4983A-0DDE-4178-B0FC-F8AF2FE8E4F1}" type="presParOf" srcId="{2B945AF4-EBAD-4BCF-A053-8CAC79D97DB0}" destId="{8A181E3F-A5E6-42EC-B617-38C9DB2D11F2}" srcOrd="1" destOrd="0" presId="urn:microsoft.com/office/officeart/2008/layout/VerticalCurvedList"/>
    <dgm:cxn modelId="{FF399657-7827-4E9B-B7EB-42670B6C78D2}" type="presParOf" srcId="{2B945AF4-EBAD-4BCF-A053-8CAC79D97DB0}" destId="{DDB94675-9A40-4FB4-A0BA-6E33CFF76253}" srcOrd="2" destOrd="0" presId="urn:microsoft.com/office/officeart/2008/layout/VerticalCurvedList"/>
    <dgm:cxn modelId="{575ED481-5477-4077-8B8F-7D761C0640A1}" type="presParOf" srcId="{2B945AF4-EBAD-4BCF-A053-8CAC79D97DB0}" destId="{66352355-C448-46B8-8708-0C0B4FA6D1EF}" srcOrd="3" destOrd="0" presId="urn:microsoft.com/office/officeart/2008/layout/VerticalCurvedList"/>
    <dgm:cxn modelId="{6913896F-B146-4AAC-95E7-D6D5329D0586}" type="presParOf" srcId="{D59E550D-D540-47A2-AD11-29F1227ADA12}" destId="{41C0712D-6230-42F5-8134-6AA77C571944}" srcOrd="1" destOrd="0" presId="urn:microsoft.com/office/officeart/2008/layout/VerticalCurvedList"/>
    <dgm:cxn modelId="{DE037953-8F81-4670-9EF2-994E3122C21B}" type="presParOf" srcId="{D59E550D-D540-47A2-AD11-29F1227ADA12}" destId="{D38834FE-0550-4E19-A777-696F868F313F}" srcOrd="2" destOrd="0" presId="urn:microsoft.com/office/officeart/2008/layout/VerticalCurvedList"/>
    <dgm:cxn modelId="{B719AC3C-9D67-48B1-8F80-D89EFD7AE3D1}" type="presParOf" srcId="{D38834FE-0550-4E19-A777-696F868F313F}" destId="{62AF6F62-0EC8-4091-A054-8417D73400FD}" srcOrd="0" destOrd="0" presId="urn:microsoft.com/office/officeart/2008/layout/VerticalCurvedList"/>
    <dgm:cxn modelId="{1A2808D3-7EE1-4CFD-909D-1B19AC72AF5B}" type="presParOf" srcId="{D59E550D-D540-47A2-AD11-29F1227ADA12}" destId="{F4D9450E-B429-4F4B-8D51-12EDAE993C6E}" srcOrd="3" destOrd="0" presId="urn:microsoft.com/office/officeart/2008/layout/VerticalCurvedList"/>
    <dgm:cxn modelId="{94B569E8-B338-4667-8319-3B954C29A7E7}" type="presParOf" srcId="{D59E550D-D540-47A2-AD11-29F1227ADA12}" destId="{31740FF1-553D-4F29-96E7-2814DB57E2A1}" srcOrd="4" destOrd="0" presId="urn:microsoft.com/office/officeart/2008/layout/VerticalCurvedList"/>
    <dgm:cxn modelId="{6692FE8D-C32E-4823-9267-F4D87CE59FB4}" type="presParOf" srcId="{31740FF1-553D-4F29-96E7-2814DB57E2A1}" destId="{C95EA77B-C461-4AE5-ACC6-E2281CC000F5}" srcOrd="0" destOrd="0" presId="urn:microsoft.com/office/officeart/2008/layout/VerticalCurvedList"/>
    <dgm:cxn modelId="{4720D8AD-D88B-4380-9F9B-B24BF190F433}" type="presParOf" srcId="{D59E550D-D540-47A2-AD11-29F1227ADA12}" destId="{6B747725-816F-497E-AD1A-3B239F472931}" srcOrd="5" destOrd="0" presId="urn:microsoft.com/office/officeart/2008/layout/VerticalCurvedList"/>
    <dgm:cxn modelId="{3BA88C40-347C-4E0C-8951-42B347CD73EB}" type="presParOf" srcId="{D59E550D-D540-47A2-AD11-29F1227ADA12}" destId="{0E9D947C-13F2-4239-B168-E36A53AC6625}" srcOrd="6" destOrd="0" presId="urn:microsoft.com/office/officeart/2008/layout/VerticalCurvedList"/>
    <dgm:cxn modelId="{A6702966-0091-4517-9470-B55173650D86}"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11/1/2014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11/1/2014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acebook.com/OnekSoftGam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youtu.be/lRjrQPvVOpo"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aka.ms/DevGames-Const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Title Page: </a:t>
            </a:r>
            <a:r>
              <a:rPr lang="en-US" sz="900" b="1" dirty="0" smtClean="0"/>
              <a:t>Game Development with Unity and C#</a:t>
            </a:r>
            <a:br>
              <a:rPr lang="en-US" sz="900" b="1" dirty="0" smtClean="0"/>
            </a:br>
            <a:r>
              <a:rPr lang="en-US" sz="900" dirty="0" smtClean="0"/>
              <a:t>Windows </a:t>
            </a:r>
            <a:r>
              <a:rPr lang="en-US" sz="900" dirty="0" smtClean="0">
                <a:sym typeface="Wingdings" panose="05000000000000000000" pitchFamily="2" charset="2"/>
              </a:rPr>
              <a:t></a:t>
            </a:r>
            <a:r>
              <a:rPr lang="en-US" sz="900" dirty="0" smtClean="0"/>
              <a:t> Web </a:t>
            </a:r>
            <a:r>
              <a:rPr lang="en-US" sz="900" dirty="0" smtClean="0">
                <a:sym typeface="Wingdings" panose="05000000000000000000" pitchFamily="2" charset="2"/>
              </a:rPr>
              <a:t></a:t>
            </a:r>
            <a:r>
              <a:rPr lang="en-US" sz="900" dirty="0" smtClean="0"/>
              <a:t> Xbox  </a:t>
            </a:r>
            <a:r>
              <a:rPr lang="en-US" sz="900" dirty="0" smtClean="0">
                <a:sym typeface="Wingdings" panose="05000000000000000000" pitchFamily="2" charset="2"/>
              </a:rPr>
              <a:t></a:t>
            </a:r>
            <a:r>
              <a:rPr lang="en-US" sz="900" dirty="0" smtClean="0"/>
              <a:t> Mobile</a:t>
            </a:r>
          </a:p>
          <a:p>
            <a:endParaRPr lang="en-US" dirty="0" smtClean="0"/>
          </a:p>
          <a:p>
            <a:r>
              <a:rPr lang="en-US" dirty="0" smtClean="0"/>
              <a:t>By Shahed Chowdhuri</a:t>
            </a:r>
          </a:p>
          <a:p>
            <a:r>
              <a:rPr lang="en-US" dirty="0" smtClean="0"/>
              <a:t>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11/1/2014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a:t>
            </a:r>
          </a:p>
          <a:p>
            <a:r>
              <a:rPr lang="en-US" dirty="0" smtClean="0"/>
              <a:t>Xbox One Indie </a:t>
            </a:r>
            <a:r>
              <a:rPr lang="en-US" dirty="0" err="1" smtClean="0"/>
              <a:t>Devs</a:t>
            </a:r>
            <a:r>
              <a:rPr lang="en-US" dirty="0" smtClean="0"/>
              <a:t>:</a:t>
            </a:r>
          </a:p>
          <a:p>
            <a:pPr lvl="1"/>
            <a:r>
              <a:rPr lang="en-US" dirty="0" smtClean="0">
                <a:hlinkClick r:id="rId3"/>
              </a:rPr>
              <a:t>http://facebook.com/groups/XboxOneIndieDevs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p>
          <a:p>
            <a:pPr lvl="1"/>
            <a:r>
              <a:rPr lang="en-US" dirty="0" smtClean="0">
                <a:hlinkClick r:id="rId5"/>
              </a:rPr>
              <a:t>http://facebook.com/groups/UnityIndieDevs</a:t>
            </a:r>
            <a:r>
              <a:rPr lang="en-US" dirty="0" smtClean="0"/>
              <a:t> </a:t>
            </a:r>
          </a:p>
          <a:p>
            <a:pPr lvl="1"/>
            <a:r>
              <a:rPr lang="en-US" dirty="0" smtClean="0">
                <a:hlinkClick r:id="rId6"/>
              </a:rPr>
              <a:t>http://WakeUpAndCode.com/unity</a:t>
            </a:r>
            <a:r>
              <a:rPr lang="en-US" dirty="0" smtClean="0"/>
              <a:t> </a:t>
            </a:r>
          </a:p>
          <a:p>
            <a:endParaRPr lang="en-US" dirty="0" smtClean="0"/>
          </a:p>
          <a:p>
            <a:r>
              <a:rPr lang="en-US" dirty="0" smtClean="0"/>
              <a:t>Construct2 </a:t>
            </a:r>
            <a:r>
              <a:rPr lang="en-US" dirty="0" err="1" smtClean="0"/>
              <a:t>Devs</a:t>
            </a:r>
            <a:r>
              <a:rPr lang="en-US" dirty="0" smtClean="0"/>
              <a:t>:</a:t>
            </a:r>
          </a:p>
          <a:p>
            <a:pPr lvl="1"/>
            <a:r>
              <a:rPr lang="en-US" dirty="0" smtClean="0">
                <a:hlinkClick r:id="rId7"/>
              </a:rPr>
              <a:t>https://www.facebook.com/groups/construct2devs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47</a:t>
            </a:fld>
            <a:endParaRPr lang="en-US"/>
          </a:p>
        </p:txBody>
      </p:sp>
    </p:spTree>
    <p:extLst>
      <p:ext uri="{BB962C8B-B14F-4D97-AF65-F5344CB8AC3E}">
        <p14:creationId xmlns:p14="http://schemas.microsoft.com/office/powerpoint/2010/main" val="4021083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51</a:t>
            </a:fld>
            <a:endParaRPr lang="en-US"/>
          </a:p>
        </p:txBody>
      </p:sp>
    </p:spTree>
    <p:extLst>
      <p:ext uri="{BB962C8B-B14F-4D97-AF65-F5344CB8AC3E}">
        <p14:creationId xmlns:p14="http://schemas.microsoft.com/office/powerpoint/2010/main" val="2620710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Web: OnekSoft.com</a:t>
            </a:r>
          </a:p>
          <a:p>
            <a:r>
              <a:rPr lang="en-US" dirty="0" smtClean="0"/>
              <a:t>Email: games@OnekSoft.com</a:t>
            </a:r>
          </a:p>
          <a:p>
            <a:r>
              <a:rPr lang="en-US" dirty="0" smtClean="0"/>
              <a:t>Twitter: @</a:t>
            </a:r>
            <a:r>
              <a:rPr lang="en-US" dirty="0" err="1" smtClean="0"/>
              <a:t>OnekSoftGames</a:t>
            </a:r>
            <a:endParaRPr lang="en-US" dirty="0" smtClean="0"/>
          </a:p>
          <a:p>
            <a:endParaRPr lang="en-US" dirty="0" smtClean="0"/>
          </a:p>
          <a:p>
            <a:r>
              <a:rPr lang="en-US" dirty="0" smtClean="0"/>
              <a:t>Microsoft email:</a:t>
            </a:r>
            <a:r>
              <a:rPr lang="en-US" baseline="0" dirty="0" smtClean="0"/>
              <a:t> shchowd@microsoft.com</a:t>
            </a:r>
          </a:p>
          <a:p>
            <a:r>
              <a:rPr lang="en-US" baseline="0" smtClean="0"/>
              <a:t>Personal Twitter</a:t>
            </a:r>
            <a:r>
              <a:rPr lang="en-US" baseline="0" dirty="0" smtClean="0"/>
              <a:t>: @shahedC</a:t>
            </a:r>
            <a:endParaRPr lang="en-US" dirty="0" smtClean="0"/>
          </a:p>
          <a:p>
            <a:endParaRPr lang="en-US" dirty="0" smtClean="0"/>
          </a:p>
          <a:p>
            <a:r>
              <a:rPr lang="en-US" dirty="0" smtClean="0"/>
              <a:t>R&amp;D: OnekSoftLabs.com</a:t>
            </a:r>
          </a:p>
          <a:p>
            <a:r>
              <a:rPr lang="en-US" dirty="0" smtClean="0"/>
              <a:t>Dev Blog: WakeUpAndCode.com </a:t>
            </a:r>
          </a:p>
          <a:p>
            <a:pPr defTabSz="939363">
              <a:defRPr/>
            </a:pPr>
            <a:r>
              <a:rPr lang="en-US" dirty="0" smtClean="0"/>
              <a:t>FB: </a:t>
            </a:r>
            <a:r>
              <a:rPr lang="en-US" dirty="0" smtClean="0">
                <a:hlinkClick r:id="rId3"/>
              </a:rPr>
              <a:t>http://facebook.com/groups/XboxOneIndieDevs</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52</a:t>
            </a:fld>
            <a:endParaRPr lang="en-US"/>
          </a:p>
        </p:txBody>
      </p:sp>
    </p:spTree>
    <p:extLst>
      <p:ext uri="{BB962C8B-B14F-4D97-AF65-F5344CB8AC3E}">
        <p14:creationId xmlns:p14="http://schemas.microsoft.com/office/powerpoint/2010/main" val="107901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63204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marL="176131" indent="-176131">
              <a:buFont typeface="Arial" panose="020B0604020202020204" pitchFamily="34" charset="0"/>
              <a:buChar char="•"/>
            </a:pPr>
            <a:r>
              <a:rPr lang="en-US" dirty="0"/>
              <a:t>1997 – present: Microsoft web/software development</a:t>
            </a:r>
          </a:p>
          <a:p>
            <a:pPr marL="176131" indent="-176131">
              <a:buFont typeface="Arial" panose="020B0604020202020204" pitchFamily="34" charset="0"/>
              <a:buChar char="•"/>
            </a:pPr>
            <a:r>
              <a:rPr lang="en-US" dirty="0"/>
              <a:t>2011: XNA games on </a:t>
            </a:r>
            <a:r>
              <a:rPr lang="en-US" dirty="0" smtClean="0"/>
              <a:t>XBLIG for Xbox 360</a:t>
            </a:r>
            <a:endParaRPr lang="en-US" dirty="0"/>
          </a:p>
          <a:p>
            <a:pPr marL="645812" lvl="1" indent="-176131">
              <a:buFont typeface="Arial" panose="020B0604020202020204" pitchFamily="34" charset="0"/>
              <a:buChar char="•"/>
            </a:pPr>
            <a:r>
              <a:rPr lang="en-US" dirty="0"/>
              <a:t>2D Math Panic</a:t>
            </a:r>
          </a:p>
          <a:p>
            <a:pPr marL="645812" lvl="1" indent="-176131">
              <a:buFont typeface="Arial" panose="020B0604020202020204" pitchFamily="34" charset="0"/>
              <a:buChar char="•"/>
            </a:pPr>
            <a:r>
              <a:rPr lang="en-US" dirty="0"/>
              <a:t>Angry Zombie Ninja Cats</a:t>
            </a:r>
          </a:p>
          <a:p>
            <a:pPr marL="176131" indent="-176131" fontAlgn="t">
              <a:buFont typeface="Arial" panose="020B0604020202020204" pitchFamily="34" charset="0"/>
              <a:buChar char="•"/>
            </a:pPr>
            <a:r>
              <a:rPr lang="en-US" dirty="0"/>
              <a:t>2012: Tools for XNA developers</a:t>
            </a:r>
          </a:p>
          <a:p>
            <a:pPr marL="645812" lvl="1" indent="-176131" fontAlgn="t">
              <a:buFont typeface="Arial" panose="020B0604020202020204" pitchFamily="34" charset="0"/>
              <a:buChar char="•"/>
            </a:pPr>
            <a:r>
              <a:rPr lang="en-US" dirty="0"/>
              <a:t>XBLIG Sales Data Analyzer (OnekSoftLabs.com)</a:t>
            </a:r>
          </a:p>
          <a:p>
            <a:pPr marL="645812" lvl="1" indent="-176131" fontAlgn="t">
              <a:buFont typeface="Arial" panose="020B0604020202020204" pitchFamily="34" charset="0"/>
              <a:buChar char="•"/>
            </a:pPr>
            <a:r>
              <a:rPr lang="en-US" dirty="0"/>
              <a:t>XNA Basic Starter Kit (</a:t>
            </a:r>
            <a:r>
              <a:rPr lang="en-US" dirty="0" err="1"/>
              <a:t>CodePlex</a:t>
            </a:r>
            <a:r>
              <a:rPr lang="en-US" dirty="0"/>
              <a:t>) </a:t>
            </a:r>
          </a:p>
          <a:p>
            <a:pPr marL="176131" indent="-176131" fontAlgn="t">
              <a:buFont typeface="Arial" panose="020B0604020202020204" pitchFamily="34" charset="0"/>
              <a:buChar char="•"/>
            </a:pPr>
            <a:r>
              <a:rPr lang="en-US" dirty="0" smtClean="0"/>
              <a:t>Online: </a:t>
            </a:r>
            <a:r>
              <a:rPr lang="en-US" dirty="0" smtClean="0">
                <a:hlinkClick r:id="rId3"/>
              </a:rPr>
              <a:t>http://facebook.com/OnekSoftGames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404790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smtClean="0"/>
              <a:t>My Background (continued)</a:t>
            </a:r>
            <a:br>
              <a:rPr lang="en-US" dirty="0" smtClean="0"/>
            </a:br>
            <a:r>
              <a:rPr lang="en-US" dirty="0"/>
              <a:t>2013</a:t>
            </a:r>
          </a:p>
          <a:p>
            <a:pPr marL="285750" indent="-285750">
              <a:buFont typeface="Arial" panose="020B0604020202020204" pitchFamily="34" charset="0"/>
              <a:buChar char="•"/>
            </a:pPr>
            <a:r>
              <a:rPr lang="en-US" sz="900" dirty="0" smtClean="0"/>
              <a:t>Ninja</a:t>
            </a:r>
            <a:r>
              <a:rPr lang="en-US" sz="900" baseline="0" dirty="0" smtClean="0"/>
              <a:t> Cat Runner on Win8, WP8, Web (Construct 2)</a:t>
            </a:r>
          </a:p>
          <a:p>
            <a:pPr marL="285750" indent="-285750">
              <a:buFont typeface="Arial" panose="020B0604020202020204" pitchFamily="34" charset="0"/>
              <a:buChar char="•"/>
            </a:pPr>
            <a:r>
              <a:rPr lang="en-US" sz="900" baseline="0" dirty="0" smtClean="0"/>
              <a:t>Video Q&amp;A with MS Tech Evangelist Frank La Vigne</a:t>
            </a:r>
          </a:p>
          <a:p>
            <a:pPr marL="285750" indent="-285750">
              <a:buFont typeface="Arial" panose="020B0604020202020204" pitchFamily="34" charset="0"/>
              <a:buChar char="•"/>
            </a:pPr>
            <a:r>
              <a:rPr lang="en-US" sz="900" dirty="0" smtClean="0"/>
              <a:t>Founder/Admin</a:t>
            </a:r>
            <a:r>
              <a:rPr lang="en-US" sz="900" baseline="0" dirty="0" smtClean="0"/>
              <a:t> of FB groups: Construct2, Xbox One &amp; Unity Indie </a:t>
            </a:r>
            <a:r>
              <a:rPr lang="en-US" sz="900" baseline="0" dirty="0" err="1" smtClean="0"/>
              <a:t>Devs</a:t>
            </a:r>
            <a:endParaRPr lang="en-US" sz="900" baseline="0" dirty="0" smtClean="0"/>
          </a:p>
          <a:p>
            <a:pPr marL="285750" indent="-285750">
              <a:buFont typeface="Arial" panose="020B0604020202020204" pitchFamily="34" charset="0"/>
              <a:buChar char="•"/>
            </a:pPr>
            <a:r>
              <a:rPr lang="en-US" sz="900" baseline="0" dirty="0" smtClean="0"/>
              <a:t>Started Public Speaking in DC area and East Coast</a:t>
            </a:r>
            <a:endParaRPr lang="en-US" dirty="0" smtClean="0"/>
          </a:p>
          <a:p>
            <a:pPr rtl="0" eaLnBrk="1" fontAlgn="t" latinLnBrk="0" hangingPunct="1"/>
            <a:r>
              <a:rPr lang="en-US" dirty="0" smtClean="0"/>
              <a:t>2014</a:t>
            </a:r>
          </a:p>
          <a:p>
            <a:pPr marL="285750" indent="-285750">
              <a:buFont typeface="Arial" panose="020B0604020202020204" pitchFamily="34" charset="0"/>
              <a:buChar char="•"/>
            </a:pPr>
            <a:r>
              <a:rPr lang="en-US" sz="900" dirty="0" smtClean="0"/>
              <a:t>Public Speaking</a:t>
            </a:r>
            <a:r>
              <a:rPr lang="en-US" sz="900" baseline="0" dirty="0" smtClean="0"/>
              <a:t> on Indie Game Development</a:t>
            </a:r>
          </a:p>
          <a:p>
            <a:pPr marL="285750" indent="-285750">
              <a:buFont typeface="Arial" panose="020B0604020202020204" pitchFamily="34" charset="0"/>
              <a:buChar char="•"/>
            </a:pPr>
            <a:r>
              <a:rPr lang="en-US" sz="900" baseline="0" dirty="0" smtClean="0"/>
              <a:t>Joined Microsoft as a Sr. Technical Evangelist</a:t>
            </a:r>
          </a:p>
          <a:p>
            <a:pPr marL="285750" indent="-285750">
              <a:buFont typeface="Arial" panose="020B0604020202020204" pitchFamily="34" charset="0"/>
              <a:buChar char="•"/>
            </a:pPr>
            <a:r>
              <a:rPr lang="en-US" sz="900" baseline="0" dirty="0" smtClean="0"/>
              <a:t>Gallant Glider on Win8, WP8, Web (Construct 2 </a:t>
            </a:r>
            <a:r>
              <a:rPr lang="en-US" sz="900" baseline="0" dirty="0" smtClean="0">
                <a:sym typeface="Wingdings" panose="05000000000000000000" pitchFamily="2" charset="2"/>
              </a:rPr>
              <a:t> Universal App)</a:t>
            </a:r>
            <a:endParaRPr lang="en-US" dirty="0"/>
          </a:p>
          <a:p>
            <a:pPr defTabSz="939363">
              <a:defRPr/>
            </a:pPr>
            <a:r>
              <a:rPr lang="en-US" dirty="0" smtClean="0"/>
              <a:t>Video Q&amp;A: </a:t>
            </a:r>
            <a:r>
              <a:rPr lang="en-US" dirty="0" smtClean="0">
                <a:hlinkClick r:id="rId3"/>
              </a:rPr>
              <a:t>http://youtu.be/lRjrQPvVOpo</a:t>
            </a:r>
            <a:r>
              <a:rPr lang="en-US" dirty="0" smtClean="0"/>
              <a:t> </a:t>
            </a:r>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MVA: </a:t>
            </a:r>
            <a:r>
              <a:rPr lang="en-US" sz="900" u="sng" dirty="0" smtClean="0">
                <a:hlinkClick r:id="rId4"/>
              </a:rPr>
              <a:t>http://aka.ms/DevGames-Const2</a:t>
            </a:r>
            <a:r>
              <a:rPr lang="en-US" sz="900" u="sng" dirty="0" smtClean="0"/>
              <a:t> </a:t>
            </a:r>
            <a:endParaRPr lang="en-US" sz="900"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a:t>
            </a:fld>
            <a:endParaRPr lang="en-US"/>
          </a:p>
        </p:txBody>
      </p:sp>
    </p:spTree>
    <p:extLst>
      <p:ext uri="{BB962C8B-B14F-4D97-AF65-F5344CB8AC3E}">
        <p14:creationId xmlns:p14="http://schemas.microsoft.com/office/powerpoint/2010/main" val="1461502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Official Xbox Magazine, March 2014, Page 65</a:t>
            </a:r>
          </a:p>
          <a:p>
            <a:r>
              <a:rPr lang="en-US" dirty="0"/>
              <a:t>"Shahed </a:t>
            </a:r>
            <a:r>
              <a:rPr lang="en-US" dirty="0" err="1"/>
              <a:t>Chowdhuri's</a:t>
            </a:r>
            <a:r>
              <a:rPr lang="en-US" dirty="0"/>
              <a:t> got a day job already, </a:t>
            </a:r>
          </a:p>
          <a:p>
            <a:r>
              <a:rPr lang="en-US" dirty="0"/>
              <a:t>but in his spare time he crafts XBLIG games and tools for his fellow developers.”</a:t>
            </a:r>
          </a:p>
          <a:p>
            <a:r>
              <a:rPr lang="en-US" dirty="0"/>
              <a:t>“With a math game and a pair of </a:t>
            </a:r>
            <a:r>
              <a:rPr lang="en-US" dirty="0" err="1"/>
              <a:t>platformers</a:t>
            </a:r>
            <a:r>
              <a:rPr lang="en-US" dirty="0"/>
              <a:t> under his belt, </a:t>
            </a:r>
          </a:p>
          <a:p>
            <a:r>
              <a:rPr lang="en-US" dirty="0"/>
              <a:t>it's his XBLIG Sales Data Analyzer and XNA Basic Starter Kit that has his peers championing him."</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a:t>
            </a:fld>
            <a:endParaRPr lang="en-US"/>
          </a:p>
        </p:txBody>
      </p:sp>
    </p:spTree>
    <p:extLst>
      <p:ext uri="{BB962C8B-B14F-4D97-AF65-F5344CB8AC3E}">
        <p14:creationId xmlns:p14="http://schemas.microsoft.com/office/powerpoint/2010/main" val="93116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Tools &amp; Technologies</a:t>
            </a:r>
          </a:p>
          <a:p>
            <a:pPr marL="176131" indent="-176131">
              <a:buFont typeface="Arial" panose="020B0604020202020204" pitchFamily="34" charset="0"/>
              <a:buChar char="•"/>
            </a:pPr>
            <a:r>
              <a:rPr lang="en-US" dirty="0" smtClean="0"/>
              <a:t>Visual Studio 2013</a:t>
            </a:r>
          </a:p>
          <a:p>
            <a:pPr marL="176131" indent="-176131">
              <a:buFont typeface="Arial" panose="020B0604020202020204" pitchFamily="34" charset="0"/>
              <a:buChar char="•"/>
            </a:pPr>
            <a:r>
              <a:rPr lang="en-US" dirty="0" smtClean="0"/>
              <a:t>Windows 8</a:t>
            </a:r>
          </a:p>
          <a:p>
            <a:pPr marL="176131" indent="-176131">
              <a:buFont typeface="Arial" panose="020B0604020202020204" pitchFamily="34" charset="0"/>
              <a:buChar char="•"/>
            </a:pPr>
            <a:r>
              <a:rPr lang="en-US" dirty="0" smtClean="0"/>
              <a:t>Microsoft</a:t>
            </a:r>
            <a:r>
              <a:rPr lang="en-US" baseline="0" dirty="0" smtClean="0"/>
              <a:t> .NET</a:t>
            </a:r>
            <a:r>
              <a:rPr lang="en-US" baseline="0" dirty="0"/>
              <a:t> </a:t>
            </a:r>
            <a:r>
              <a:rPr lang="en-US" baseline="0" dirty="0" smtClean="0"/>
              <a:t>and Visual C#</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Construct2</a:t>
            </a:r>
          </a:p>
          <a:p>
            <a:pPr marL="176131" indent="-176131" defTabSz="939363">
              <a:buFont typeface="Arial" panose="020B0604020202020204" pitchFamily="34" charset="0"/>
              <a:buChar char="•"/>
              <a:defRPr/>
            </a:pPr>
            <a:r>
              <a:rPr lang="en-US" baseline="0" dirty="0" smtClean="0"/>
              <a:t>C++ and DirectX 11.1+</a:t>
            </a:r>
          </a:p>
          <a:p>
            <a:pPr marL="176131" indent="-176131" defTabSz="939363">
              <a:buFont typeface="Arial" panose="020B0604020202020204" pitchFamily="34" charset="0"/>
              <a:buChar char="•"/>
              <a:defRPr/>
            </a:pPr>
            <a:r>
              <a:rPr lang="en-US" baseline="0" dirty="0" smtClean="0"/>
              <a:t>HTML5/CSS/JS</a:t>
            </a:r>
          </a:p>
          <a:p>
            <a:pPr marL="176131" indent="-176131">
              <a:buFont typeface="Arial" panose="020B0604020202020204" pitchFamily="34" charset="0"/>
              <a:buChar char="•"/>
            </a:pPr>
            <a:r>
              <a:rPr lang="en-US" baseline="0" dirty="0" smtClean="0"/>
              <a:t>Unity</a:t>
            </a:r>
          </a:p>
          <a:p>
            <a:pPr marL="176131" indent="-176131">
              <a:buFont typeface="Arial" panose="020B0604020202020204" pitchFamily="34" charset="0"/>
              <a:buChar char="•"/>
            </a:pPr>
            <a:r>
              <a:rPr lang="en-US" baseline="0" dirty="0" smtClean="0"/>
              <a:t>Paint.net</a:t>
            </a:r>
          </a:p>
          <a:p>
            <a:pPr marL="176131" indent="-176131">
              <a:buFont typeface="Arial" panose="020B0604020202020204" pitchFamily="34" charset="0"/>
              <a:buChar char="•"/>
            </a:pPr>
            <a:r>
              <a:rPr lang="en-US" baseline="0" dirty="0" smtClean="0"/>
              <a:t>Blender</a:t>
            </a:r>
          </a:p>
        </p:txBody>
      </p:sp>
      <p:sp>
        <p:nvSpPr>
          <p:cNvPr id="4" name="Slide Number Placeholder 3"/>
          <p:cNvSpPr>
            <a:spLocks noGrp="1"/>
          </p:cNvSpPr>
          <p:nvPr>
            <p:ph type="sldNum" sz="quarter" idx="10"/>
          </p:nvPr>
        </p:nvSpPr>
        <p:spPr/>
        <p:txBody>
          <a:bodyPr/>
          <a:lstStyle/>
          <a:p>
            <a:fld id="{C93EEC66-7BF3-4CAD-9E14-6F7448A6E41E}" type="slidenum">
              <a:rPr lang="en-US" smtClean="0"/>
              <a:t>6</a:t>
            </a:fld>
            <a:endParaRPr lang="en-US"/>
          </a:p>
        </p:txBody>
      </p:sp>
    </p:spTree>
    <p:extLst>
      <p:ext uri="{BB962C8B-B14F-4D97-AF65-F5344CB8AC3E}">
        <p14:creationId xmlns:p14="http://schemas.microsoft.com/office/powerpoint/2010/main" val="288254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Things to Know</a:t>
            </a:r>
          </a:p>
          <a:p>
            <a:pPr marL="176131" indent="-176131">
              <a:buFont typeface="Arial" panose="020B0604020202020204" pitchFamily="34" charset="0"/>
              <a:buChar char="•"/>
            </a:pPr>
            <a:r>
              <a:rPr lang="en-US" dirty="0" smtClean="0"/>
              <a:t>Learning curve for beginners</a:t>
            </a:r>
          </a:p>
          <a:p>
            <a:pPr marL="176131" indent="-176131">
              <a:buFont typeface="Arial" panose="020B0604020202020204" pitchFamily="34" charset="0"/>
              <a:buChar char="•"/>
            </a:pPr>
            <a:r>
              <a:rPr lang="en-US" dirty="0" smtClean="0"/>
              <a:t>Need to create your own models</a:t>
            </a:r>
          </a:p>
          <a:p>
            <a:pPr marL="176131" indent="-176131">
              <a:buFont typeface="Arial" panose="020B0604020202020204" pitchFamily="34" charset="0"/>
              <a:buChar char="•"/>
            </a:pPr>
            <a:r>
              <a:rPr lang="en-US" dirty="0" smtClean="0"/>
              <a:t>Or download/purchase pre-built models</a:t>
            </a:r>
          </a:p>
          <a:p>
            <a:pPr marL="176131" indent="-176131">
              <a:buFont typeface="Arial" panose="020B0604020202020204" pitchFamily="34" charset="0"/>
              <a:buChar char="•"/>
            </a:pPr>
            <a:r>
              <a:rPr lang="en-US" dirty="0" smtClean="0"/>
              <a:t>Publish to Web, mobile, desktop, consoles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7</a:t>
            </a:fld>
            <a:endParaRPr lang="en-US"/>
          </a:p>
        </p:txBody>
      </p:sp>
    </p:spTree>
    <p:extLst>
      <p:ext uri="{BB962C8B-B14F-4D97-AF65-F5344CB8AC3E}">
        <p14:creationId xmlns:p14="http://schemas.microsoft.com/office/powerpoint/2010/main" val="2491019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a:t>
            </a:fld>
            <a:endParaRPr lang="en-US"/>
          </a:p>
        </p:txBody>
      </p:sp>
    </p:spTree>
    <p:extLst>
      <p:ext uri="{BB962C8B-B14F-4D97-AF65-F5344CB8AC3E}">
        <p14:creationId xmlns:p14="http://schemas.microsoft.com/office/powerpoint/2010/main" val="2357314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43</a:t>
            </a:fld>
            <a:endParaRPr lang="en-US"/>
          </a:p>
        </p:txBody>
      </p:sp>
    </p:spTree>
    <p:extLst>
      <p:ext uri="{BB962C8B-B14F-4D97-AF65-F5344CB8AC3E}">
        <p14:creationId xmlns:p14="http://schemas.microsoft.com/office/powerpoint/2010/main" val="2905287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514" y="-8636"/>
            <a:ext cx="12471570" cy="701179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37689" y="2452402"/>
            <a:ext cx="7924742" cy="1679076"/>
          </a:xfrm>
        </p:spPr>
        <p:txBody>
          <a:bodyPr anchor="b">
            <a:noAutofit/>
          </a:bodyPr>
          <a:lstStyle>
            <a:lvl1pPr algn="r">
              <a:defRPr sz="5507">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37689" y="4131476"/>
            <a:ext cx="7924742" cy="738664"/>
          </a:xfrm>
        </p:spPr>
        <p:txBody>
          <a:bodyPr anchor="t"/>
          <a:lstStyle>
            <a:lvl1pPr marL="0" indent="0" algn="r">
              <a:buNone/>
              <a:defRPr>
                <a:solidFill>
                  <a:schemeClr val="tx1">
                    <a:lumMod val="50000"/>
                    <a:lumOff val="50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51526" y="6161631"/>
            <a:ext cx="930467" cy="372394"/>
          </a:xfrm>
          <a:prstGeom prst="rect">
            <a:avLst/>
          </a:prstGeom>
        </p:spPr>
        <p:txBody>
          <a:bodyPr/>
          <a:lstStyle/>
          <a:p>
            <a:fld id="{C1B1BD68-4315-432D-B5BB-ADA18F2A5D0C}" type="datetimeFigureOut">
              <a:rPr lang="en-US" smtClean="0"/>
              <a:pPr/>
              <a:t>11/1/2014</a:t>
            </a:fld>
            <a:endParaRPr lang="en-US"/>
          </a:p>
        </p:txBody>
      </p:sp>
      <p:sp>
        <p:nvSpPr>
          <p:cNvPr id="5" name="Footer Placeholder 4"/>
          <p:cNvSpPr>
            <a:spLocks noGrp="1"/>
          </p:cNvSpPr>
          <p:nvPr>
            <p:ph type="ftr" sz="quarter" idx="11"/>
          </p:nvPr>
        </p:nvSpPr>
        <p:spPr>
          <a:xfrm>
            <a:off x="829098" y="6161631"/>
            <a:ext cx="6287564"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65207" y="6161631"/>
            <a:ext cx="697223" cy="372394"/>
          </a:xfrm>
          <a:prstGeom prst="rect">
            <a:avLst/>
          </a:prstGeom>
        </p:spPr>
        <p:txBody>
          <a:bodyPr/>
          <a:lstStyle/>
          <a:p>
            <a:fld id="{E12F98C5-8B01-4F0C-978B-2ED6B68CF5F7}" type="slidenum">
              <a:rPr lang="en-US" smtClean="0"/>
              <a:pPr/>
              <a:t>‹#›</a:t>
            </a:fld>
            <a:endParaRPr lang="en-US"/>
          </a:p>
        </p:txBody>
      </p:sp>
    </p:spTree>
    <p:extLst>
      <p:ext uri="{BB962C8B-B14F-4D97-AF65-F5344CB8AC3E}">
        <p14:creationId xmlns:p14="http://schemas.microsoft.com/office/powerpoint/2010/main" val="410622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 id="2147484183"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4" Type="http://schemas.openxmlformats.org/officeDocument/2006/relationships/hyperlink" Target="http://docs.unity3d.com/Manual/Prefab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hyperlink" Target="http://facebook.com/OnekSoftGames"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aka.ms/DevGames-Const2" TargetMode="External"/><Relationship Id="rId5" Type="http://schemas.openxmlformats.org/officeDocument/2006/relationships/hyperlink" Target="http://youtu.be/lRjrQPvVOpo" TargetMode="Externa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hyperlink" Target="http://audacity.sourceforge.net/" TargetMode="External"/><Relationship Id="rId2" Type="http://schemas.openxmlformats.org/officeDocument/2006/relationships/hyperlink" Target="http://www.image-line.com/flstudio/" TargetMode="External"/><Relationship Id="rId1" Type="http://schemas.openxmlformats.org/officeDocument/2006/relationships/slideLayout" Target="../slideLayouts/slideLayout24.xml"/><Relationship Id="rId5" Type="http://schemas.openxmlformats.org/officeDocument/2006/relationships/image" Target="../media/image94.jpe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hyperlink" Target="http://www.raywenderlich.com/61532/unity-2d-tutorial-getting-started" TargetMode="External"/><Relationship Id="rId2" Type="http://schemas.openxmlformats.org/officeDocument/2006/relationships/hyperlink" Target="http://wakeupandcode.com/downloads" TargetMode="External"/><Relationship Id="rId1" Type="http://schemas.openxmlformats.org/officeDocument/2006/relationships/slideLayout" Target="../slideLayouts/slideLayout24.xml"/><Relationship Id="rId5" Type="http://schemas.openxmlformats.org/officeDocument/2006/relationships/hyperlink" Target="http://codefoster.com/media" TargetMode="External"/><Relationship Id="rId4" Type="http://schemas.openxmlformats.org/officeDocument/2006/relationships/hyperlink" Target="http://unity3d.com/lear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Banbury/UnitySpritesAndBones/wiki/Tutorial:-Using-Sprites-And-Bones-and-Mecanim-to-animate-a-bird" TargetMode="External"/><Relationship Id="rId2" Type="http://schemas.openxmlformats.org/officeDocument/2006/relationships/image" Target="../media/image95.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4qE8cuHI93c" TargetMode="External"/><Relationship Id="rId2" Type="http://schemas.openxmlformats.org/officeDocument/2006/relationships/hyperlink" Target="http://blogs.unity3d.com/2013/11/12/unity-4-3-2d-game-development-overview/" TargetMode="External"/><Relationship Id="rId1" Type="http://schemas.openxmlformats.org/officeDocument/2006/relationships/slideLayout" Target="../slideLayouts/slideLayout24.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www.youtube.com/watch?v=dk8gpz0o5TU" TargetMode="Externa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hyperlink" Target="http://twitter.com/shahedc" TargetMode="External"/><Relationship Id="rId4" Type="http://schemas.openxmlformats.org/officeDocument/2006/relationships/hyperlink" Target="mailto:shchowd@microsoft.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Senior Technical Evangelist</a:t>
            </a:r>
          </a:p>
          <a:p>
            <a:endParaRPr lang="en-US" dirty="0"/>
          </a:p>
        </p:txBody>
      </p:sp>
      <p:sp>
        <p:nvSpPr>
          <p:cNvPr id="3" name="Title 2"/>
          <p:cNvSpPr>
            <a:spLocks noGrp="1"/>
          </p:cNvSpPr>
          <p:nvPr>
            <p:ph type="title"/>
          </p:nvPr>
        </p:nvSpPr>
        <p:spPr>
          <a:xfrm>
            <a:off x="274702" y="2117165"/>
            <a:ext cx="11521313" cy="1837298"/>
          </a:xfrm>
        </p:spPr>
        <p:txBody>
          <a:bodyPr/>
          <a:lstStyle/>
          <a:p>
            <a:r>
              <a:rPr lang="en-US" sz="5400" b="1" dirty="0" smtClean="0"/>
              <a:t>Game Development with Unity and C#</a:t>
            </a:r>
            <a:r>
              <a:rPr lang="en-US" sz="5400" b="1" dirty="0"/>
              <a:t/>
            </a:r>
            <a:br>
              <a:rPr lang="en-US" sz="5400" b="1" dirty="0"/>
            </a:b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a:t>Windows </a:t>
            </a:r>
            <a:r>
              <a:rPr lang="en-US" sz="2448" dirty="0">
                <a:sym typeface="Wingdings" panose="05000000000000000000" pitchFamily="2" charset="2"/>
              </a:rPr>
              <a:t></a:t>
            </a:r>
            <a:r>
              <a:rPr lang="en-US" sz="2448" dirty="0"/>
              <a:t> Web </a:t>
            </a:r>
            <a:r>
              <a:rPr lang="en-US" sz="2448" dirty="0">
                <a:sym typeface="Wingdings" panose="05000000000000000000" pitchFamily="2" charset="2"/>
              </a:rPr>
              <a:t></a:t>
            </a:r>
            <a:r>
              <a:rPr lang="en-US" sz="2448" dirty="0"/>
              <a:t> Xbox  </a:t>
            </a:r>
            <a:r>
              <a:rPr lang="en-US" sz="2448" dirty="0">
                <a:sym typeface="Wingdings" panose="05000000000000000000" pitchFamily="2" charset="2"/>
              </a:rPr>
              <a:t></a:t>
            </a:r>
            <a:r>
              <a:rPr lang="en-US" sz="2448" dirty="0"/>
              <a:t> Mobile</a:t>
            </a:r>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New 2D Project</a:t>
            </a:r>
            <a:endParaRPr lang="en-US" dirty="0"/>
          </a:p>
        </p:txBody>
      </p:sp>
      <p:pic>
        <p:nvPicPr>
          <p:cNvPr id="3" name="Picture 2"/>
          <p:cNvPicPr>
            <a:picLocks noChangeAspect="1"/>
          </p:cNvPicPr>
          <p:nvPr/>
        </p:nvPicPr>
        <p:blipFill>
          <a:blip r:embed="rId2"/>
          <a:stretch>
            <a:fillRect/>
          </a:stretch>
        </p:blipFill>
        <p:spPr>
          <a:xfrm>
            <a:off x="619811" y="2034238"/>
            <a:ext cx="3505200" cy="3019425"/>
          </a:xfrm>
          <a:prstGeom prst="rect">
            <a:avLst/>
          </a:prstGeom>
        </p:spPr>
      </p:pic>
      <p:pic>
        <p:nvPicPr>
          <p:cNvPr id="8" name="Picture 7"/>
          <p:cNvPicPr>
            <a:picLocks noChangeAspect="1"/>
          </p:cNvPicPr>
          <p:nvPr/>
        </p:nvPicPr>
        <p:blipFill>
          <a:blip r:embed="rId3"/>
          <a:stretch>
            <a:fillRect/>
          </a:stretch>
        </p:blipFill>
        <p:spPr>
          <a:xfrm>
            <a:off x="5290498" y="2017768"/>
            <a:ext cx="5438775" cy="3486150"/>
          </a:xfrm>
          <a:prstGeom prst="rect">
            <a:avLst/>
          </a:prstGeom>
        </p:spPr>
      </p:pic>
      <p:sp>
        <p:nvSpPr>
          <p:cNvPr id="6" name="Rounded Rectangle 5"/>
          <p:cNvSpPr/>
          <p:nvPr/>
        </p:nvSpPr>
        <p:spPr>
          <a:xfrm>
            <a:off x="585832" y="3314385"/>
            <a:ext cx="2249162"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457580" y="2125678"/>
            <a:ext cx="548634" cy="367318"/>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5534016" y="4901080"/>
            <a:ext cx="1835795" cy="36731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7004055" y="2857189"/>
            <a:ext cx="1005829" cy="30617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Content Placeholder 2"/>
          <p:cNvSpPr txBox="1">
            <a:spLocks/>
          </p:cNvSpPr>
          <p:nvPr/>
        </p:nvSpPr>
        <p:spPr>
          <a:xfrm>
            <a:off x="438832" y="1393081"/>
            <a:ext cx="11343591" cy="641157"/>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Click File </a:t>
            </a:r>
            <a:r>
              <a:rPr lang="en-US" sz="2800" dirty="0" smtClean="0">
                <a:sym typeface="Wingdings" panose="05000000000000000000" pitchFamily="2" charset="2"/>
              </a:rPr>
              <a:t> New Project</a:t>
            </a:r>
            <a:endParaRPr lang="en-US" sz="2800" dirty="0" smtClean="0"/>
          </a:p>
        </p:txBody>
      </p:sp>
      <p:sp>
        <p:nvSpPr>
          <p:cNvPr id="13" name="Content Placeholder 2"/>
          <p:cNvSpPr txBox="1">
            <a:spLocks/>
          </p:cNvSpPr>
          <p:nvPr/>
        </p:nvSpPr>
        <p:spPr>
          <a:xfrm>
            <a:off x="5290498" y="1376611"/>
            <a:ext cx="5438775" cy="641157"/>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Select an </a:t>
            </a:r>
            <a:r>
              <a:rPr lang="en-US" sz="2800" i="1" dirty="0" smtClean="0"/>
              <a:t>empty</a:t>
            </a:r>
            <a:r>
              <a:rPr lang="en-US" sz="2800" dirty="0" smtClean="0"/>
              <a:t> folder</a:t>
            </a:r>
          </a:p>
        </p:txBody>
      </p:sp>
      <p:sp>
        <p:nvSpPr>
          <p:cNvPr id="14" name="Content Placeholder 2"/>
          <p:cNvSpPr txBox="1">
            <a:spLocks/>
          </p:cNvSpPr>
          <p:nvPr/>
        </p:nvSpPr>
        <p:spPr>
          <a:xfrm>
            <a:off x="5290497" y="5600735"/>
            <a:ext cx="5438776" cy="100545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Select 2D in the dropdown</a:t>
            </a:r>
          </a:p>
          <a:p>
            <a:r>
              <a:rPr lang="en-US" sz="2800" dirty="0" smtClean="0"/>
              <a:t>Click the Create button</a:t>
            </a:r>
          </a:p>
        </p:txBody>
      </p:sp>
      <p:sp>
        <p:nvSpPr>
          <p:cNvPr id="15" name="Rounded Rectangle 14"/>
          <p:cNvSpPr/>
          <p:nvPr/>
        </p:nvSpPr>
        <p:spPr>
          <a:xfrm>
            <a:off x="9327163" y="4868847"/>
            <a:ext cx="1097268" cy="367822"/>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8196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 Settings for 2D</a:t>
            </a:r>
            <a:endParaRPr lang="en-US" dirty="0"/>
          </a:p>
        </p:txBody>
      </p:sp>
      <p:pic>
        <p:nvPicPr>
          <p:cNvPr id="9" name="Picture 8"/>
          <p:cNvPicPr>
            <a:picLocks noChangeAspect="1"/>
          </p:cNvPicPr>
          <p:nvPr/>
        </p:nvPicPr>
        <p:blipFill>
          <a:blip r:embed="rId2"/>
          <a:stretch>
            <a:fillRect/>
          </a:stretch>
        </p:blipFill>
        <p:spPr>
          <a:xfrm>
            <a:off x="274639" y="1212848"/>
            <a:ext cx="3749062" cy="5410937"/>
          </a:xfrm>
          <a:prstGeom prst="rect">
            <a:avLst/>
          </a:prstGeom>
        </p:spPr>
      </p:pic>
      <p:pic>
        <p:nvPicPr>
          <p:cNvPr id="10" name="Picture 9"/>
          <p:cNvPicPr>
            <a:picLocks noChangeAspect="1"/>
          </p:cNvPicPr>
          <p:nvPr/>
        </p:nvPicPr>
        <p:blipFill>
          <a:blip r:embed="rId3"/>
          <a:stretch>
            <a:fillRect/>
          </a:stretch>
        </p:blipFill>
        <p:spPr>
          <a:xfrm>
            <a:off x="5761042" y="1212848"/>
            <a:ext cx="2657475" cy="3362325"/>
          </a:xfrm>
          <a:prstGeom prst="rect">
            <a:avLst/>
          </a:prstGeom>
        </p:spPr>
      </p:pic>
      <p:sp>
        <p:nvSpPr>
          <p:cNvPr id="11" name="Rounded Rectangle 10"/>
          <p:cNvSpPr/>
          <p:nvPr/>
        </p:nvSpPr>
        <p:spPr>
          <a:xfrm>
            <a:off x="366141" y="4603437"/>
            <a:ext cx="2249162"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366141" y="1302726"/>
            <a:ext cx="548634" cy="367318"/>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2149170" y="6386615"/>
            <a:ext cx="2249162"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Content Placeholder 2"/>
          <p:cNvSpPr txBox="1">
            <a:spLocks/>
          </p:cNvSpPr>
          <p:nvPr/>
        </p:nvSpPr>
        <p:spPr>
          <a:xfrm>
            <a:off x="5590416" y="4800261"/>
            <a:ext cx="6596958" cy="100545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Click Edit </a:t>
            </a:r>
            <a:r>
              <a:rPr lang="en-US" sz="2800" dirty="0" smtClean="0">
                <a:sym typeface="Wingdings" panose="05000000000000000000" pitchFamily="2" charset="2"/>
              </a:rPr>
              <a:t> Project Settings  Editor</a:t>
            </a:r>
            <a:endParaRPr lang="en-US" sz="2800" dirty="0" smtClean="0"/>
          </a:p>
          <a:p>
            <a:r>
              <a:rPr lang="en-US" sz="2800" dirty="0" smtClean="0"/>
              <a:t>Verify 2D Mode is the default</a:t>
            </a:r>
          </a:p>
        </p:txBody>
      </p:sp>
      <p:sp>
        <p:nvSpPr>
          <p:cNvPr id="17" name="Rounded Rectangle 16"/>
          <p:cNvSpPr/>
          <p:nvPr/>
        </p:nvSpPr>
        <p:spPr>
          <a:xfrm>
            <a:off x="5781797" y="3301102"/>
            <a:ext cx="2636720" cy="5619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420612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UI: Scene, Hierarchy &amp; Project Assets</a:t>
            </a:r>
            <a:endParaRPr lang="en-US" dirty="0"/>
          </a:p>
        </p:txBody>
      </p:sp>
      <p:pic>
        <p:nvPicPr>
          <p:cNvPr id="5" name="Picture 4"/>
          <p:cNvPicPr>
            <a:picLocks noChangeAspect="1"/>
          </p:cNvPicPr>
          <p:nvPr/>
        </p:nvPicPr>
        <p:blipFill>
          <a:blip r:embed="rId2"/>
          <a:stretch>
            <a:fillRect/>
          </a:stretch>
        </p:blipFill>
        <p:spPr>
          <a:xfrm>
            <a:off x="274639" y="1203964"/>
            <a:ext cx="11121355" cy="5585102"/>
          </a:xfrm>
          <a:prstGeom prst="rect">
            <a:avLst/>
          </a:prstGeom>
        </p:spPr>
      </p:pic>
      <p:sp>
        <p:nvSpPr>
          <p:cNvPr id="4" name="Rounded Rectangle 3"/>
          <p:cNvSpPr/>
          <p:nvPr/>
        </p:nvSpPr>
        <p:spPr>
          <a:xfrm>
            <a:off x="6401115" y="1615822"/>
            <a:ext cx="2743170" cy="1424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183263" y="4411652"/>
            <a:ext cx="6034974" cy="2285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162145" y="1759922"/>
            <a:ext cx="6056091" cy="237741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88048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4639" y="1212848"/>
            <a:ext cx="11103662" cy="5576217"/>
          </a:xfrm>
          <a:prstGeom prst="rect">
            <a:avLst/>
          </a:prstGeom>
        </p:spPr>
      </p:pic>
      <p:sp>
        <p:nvSpPr>
          <p:cNvPr id="2" name="Title 1"/>
          <p:cNvSpPr>
            <a:spLocks noGrp="1"/>
          </p:cNvSpPr>
          <p:nvPr>
            <p:ph type="title"/>
          </p:nvPr>
        </p:nvSpPr>
        <p:spPr/>
        <p:txBody>
          <a:bodyPr/>
          <a:lstStyle/>
          <a:p>
            <a:r>
              <a:rPr lang="en-US" dirty="0" smtClean="0"/>
              <a:t>Unity UI: Animation and Game Panels</a:t>
            </a:r>
            <a:endParaRPr lang="en-US" dirty="0"/>
          </a:p>
        </p:txBody>
      </p:sp>
      <p:sp>
        <p:nvSpPr>
          <p:cNvPr id="5" name="Rounded Rectangle 4"/>
          <p:cNvSpPr/>
          <p:nvPr/>
        </p:nvSpPr>
        <p:spPr>
          <a:xfrm>
            <a:off x="243067" y="1851361"/>
            <a:ext cx="5883731" cy="14630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236120" y="4228774"/>
            <a:ext cx="6256434" cy="256029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52895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Overview</a:t>
            </a:r>
            <a:endParaRPr lang="en-US" dirty="0"/>
          </a:p>
        </p:txBody>
      </p:sp>
      <p:sp>
        <p:nvSpPr>
          <p:cNvPr id="3" name="Content Placeholder 2"/>
          <p:cNvSpPr>
            <a:spLocks noGrp="1"/>
          </p:cNvSpPr>
          <p:nvPr>
            <p:ph idx="4294967295"/>
          </p:nvPr>
        </p:nvSpPr>
        <p:spPr>
          <a:xfrm>
            <a:off x="547625" y="4483139"/>
            <a:ext cx="11343591" cy="2397365"/>
          </a:xfrm>
          <a:prstGeom prst="rect">
            <a:avLst/>
          </a:prstGeom>
        </p:spPr>
        <p:txBody>
          <a:bodyPr>
            <a:noAutofit/>
          </a:bodyPr>
          <a:lstStyle/>
          <a:p>
            <a:r>
              <a:rPr lang="en-US" sz="2800" dirty="0" smtClean="0"/>
              <a:t>Collider 2D  </a:t>
            </a:r>
            <a:r>
              <a:rPr lang="en-US" sz="2800" dirty="0"/>
              <a:t>&amp; Physics </a:t>
            </a:r>
            <a:r>
              <a:rPr lang="en-US" sz="2800" dirty="0" smtClean="0"/>
              <a:t>2D (</a:t>
            </a:r>
            <a:r>
              <a:rPr lang="en-US" sz="2800" dirty="0"/>
              <a:t>instead </a:t>
            </a:r>
            <a:r>
              <a:rPr lang="en-US" sz="2800" dirty="0" smtClean="0"/>
              <a:t>of Collider &amp; Physics)</a:t>
            </a:r>
          </a:p>
          <a:p>
            <a:r>
              <a:rPr lang="en-US" sz="2800" dirty="0" smtClean="0"/>
              <a:t>Sprite Renderer, Sorting Layers</a:t>
            </a:r>
          </a:p>
          <a:p>
            <a:r>
              <a:rPr lang="en-US" sz="2800" dirty="0" smtClean="0"/>
              <a:t>Game Objects and Scripting!</a:t>
            </a:r>
          </a:p>
          <a:p>
            <a:r>
              <a:rPr lang="en-US" sz="2800" dirty="0" err="1"/>
              <a:t>Mecanim</a:t>
            </a:r>
            <a:r>
              <a:rPr lang="en-US" sz="2800" dirty="0"/>
              <a:t> for </a:t>
            </a:r>
            <a:r>
              <a:rPr lang="en-US" sz="2800" dirty="0" smtClean="0"/>
              <a:t>sprite sheets</a:t>
            </a:r>
            <a:endParaRPr lang="en-US" sz="2800" dirty="0"/>
          </a:p>
        </p:txBody>
      </p:sp>
      <p:pic>
        <p:nvPicPr>
          <p:cNvPr id="6" name="Picture 5"/>
          <p:cNvPicPr>
            <a:picLocks noChangeAspect="1"/>
          </p:cNvPicPr>
          <p:nvPr/>
        </p:nvPicPr>
        <p:blipFill>
          <a:blip r:embed="rId2"/>
          <a:stretch>
            <a:fillRect/>
          </a:stretch>
        </p:blipFill>
        <p:spPr>
          <a:xfrm>
            <a:off x="438832" y="2225076"/>
            <a:ext cx="5719292" cy="2027749"/>
          </a:xfrm>
          <a:prstGeom prst="rect">
            <a:avLst/>
          </a:prstGeom>
        </p:spPr>
      </p:pic>
      <p:pic>
        <p:nvPicPr>
          <p:cNvPr id="7" name="Picture 6"/>
          <p:cNvPicPr>
            <a:picLocks noChangeAspect="1"/>
          </p:cNvPicPr>
          <p:nvPr/>
        </p:nvPicPr>
        <p:blipFill>
          <a:blip r:embed="rId3"/>
          <a:stretch>
            <a:fillRect/>
          </a:stretch>
        </p:blipFill>
        <p:spPr>
          <a:xfrm>
            <a:off x="6251148" y="2048071"/>
            <a:ext cx="5913055" cy="2204754"/>
          </a:xfrm>
          <a:prstGeom prst="rect">
            <a:avLst/>
          </a:prstGeom>
        </p:spPr>
      </p:pic>
      <p:sp>
        <p:nvSpPr>
          <p:cNvPr id="8" name="Content Placeholder 2"/>
          <p:cNvSpPr txBox="1">
            <a:spLocks/>
          </p:cNvSpPr>
          <p:nvPr/>
        </p:nvSpPr>
        <p:spPr>
          <a:xfrm>
            <a:off x="438832" y="1393081"/>
            <a:ext cx="11343591" cy="641157"/>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2D is just 3D in orthographic view</a:t>
            </a:r>
          </a:p>
        </p:txBody>
      </p:sp>
    </p:spTree>
    <p:extLst>
      <p:ext uri="{BB962C8B-B14F-4D97-AF65-F5344CB8AC3E}">
        <p14:creationId xmlns:p14="http://schemas.microsoft.com/office/powerpoint/2010/main" val="569933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Customizing Your Editor UI</a:t>
            </a:r>
            <a:endParaRPr lang="en-US" dirty="0"/>
          </a:p>
        </p:txBody>
      </p:sp>
      <p:sp>
        <p:nvSpPr>
          <p:cNvPr id="3" name="Content Placeholder 2"/>
          <p:cNvSpPr>
            <a:spLocks noGrp="1"/>
          </p:cNvSpPr>
          <p:nvPr>
            <p:ph idx="4294967295"/>
          </p:nvPr>
        </p:nvSpPr>
        <p:spPr>
          <a:xfrm>
            <a:off x="274639" y="1239215"/>
            <a:ext cx="2440193" cy="4364272"/>
          </a:xfrm>
          <a:prstGeom prst="rect">
            <a:avLst/>
          </a:prstGeom>
        </p:spPr>
        <p:txBody>
          <a:bodyPr/>
          <a:lstStyle/>
          <a:p>
            <a:r>
              <a:rPr lang="en-US" sz="2800" dirty="0" smtClean="0"/>
              <a:t>Hierarchy</a:t>
            </a:r>
          </a:p>
          <a:p>
            <a:r>
              <a:rPr lang="en-US" sz="2800" dirty="0" smtClean="0"/>
              <a:t>Project</a:t>
            </a:r>
          </a:p>
          <a:p>
            <a:r>
              <a:rPr lang="en-US" sz="2800" dirty="0" smtClean="0"/>
              <a:t>Scene View</a:t>
            </a:r>
          </a:p>
          <a:p>
            <a:r>
              <a:rPr lang="en-US" sz="2800" dirty="0" smtClean="0"/>
              <a:t>Game View</a:t>
            </a:r>
          </a:p>
          <a:p>
            <a:r>
              <a:rPr lang="en-US" sz="2800" dirty="0" smtClean="0"/>
              <a:t>Console</a:t>
            </a:r>
          </a:p>
          <a:p>
            <a:r>
              <a:rPr lang="en-US" sz="2800" dirty="0" smtClean="0"/>
              <a:t>Animator</a:t>
            </a:r>
          </a:p>
          <a:p>
            <a:r>
              <a:rPr lang="en-US" sz="2800" dirty="0" smtClean="0"/>
              <a:t>Animation</a:t>
            </a:r>
          </a:p>
          <a:p>
            <a:r>
              <a:rPr lang="en-US" sz="2800" dirty="0" smtClean="0"/>
              <a:t>Inspector</a:t>
            </a:r>
          </a:p>
          <a:p>
            <a:r>
              <a:rPr lang="en-US" sz="2800" dirty="0" smtClean="0"/>
              <a:t>Layers</a:t>
            </a:r>
            <a:endParaRPr lang="en-US" sz="2800" dirty="0"/>
          </a:p>
        </p:txBody>
      </p:sp>
      <p:pic>
        <p:nvPicPr>
          <p:cNvPr id="5" name="Picture 4"/>
          <p:cNvPicPr>
            <a:picLocks noChangeAspect="1"/>
          </p:cNvPicPr>
          <p:nvPr/>
        </p:nvPicPr>
        <p:blipFill>
          <a:blip r:embed="rId2"/>
          <a:stretch>
            <a:fillRect/>
          </a:stretch>
        </p:blipFill>
        <p:spPr>
          <a:xfrm>
            <a:off x="2560677" y="1187493"/>
            <a:ext cx="9688606" cy="4865581"/>
          </a:xfrm>
          <a:prstGeom prst="rect">
            <a:avLst/>
          </a:prstGeom>
        </p:spPr>
      </p:pic>
    </p:spTree>
    <p:extLst>
      <p:ext uri="{BB962C8B-B14F-4D97-AF65-F5344CB8AC3E}">
        <p14:creationId xmlns:p14="http://schemas.microsoft.com/office/powerpoint/2010/main" val="2086811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Importing a Sprite</a:t>
            </a:r>
            <a:endParaRPr lang="en-US" dirty="0"/>
          </a:p>
        </p:txBody>
      </p:sp>
      <p:pic>
        <p:nvPicPr>
          <p:cNvPr id="5" name="Picture 4"/>
          <p:cNvPicPr>
            <a:picLocks noChangeAspect="1"/>
          </p:cNvPicPr>
          <p:nvPr/>
        </p:nvPicPr>
        <p:blipFill>
          <a:blip r:embed="rId2"/>
          <a:stretch>
            <a:fillRect/>
          </a:stretch>
        </p:blipFill>
        <p:spPr>
          <a:xfrm>
            <a:off x="366141" y="1212849"/>
            <a:ext cx="7625159" cy="3829326"/>
          </a:xfrm>
          <a:prstGeom prst="rect">
            <a:avLst/>
          </a:prstGeom>
        </p:spPr>
      </p:pic>
      <p:pic>
        <p:nvPicPr>
          <p:cNvPr id="6" name="Picture 5"/>
          <p:cNvPicPr>
            <a:picLocks noChangeAspect="1"/>
          </p:cNvPicPr>
          <p:nvPr/>
        </p:nvPicPr>
        <p:blipFill>
          <a:blip r:embed="rId3"/>
          <a:stretch>
            <a:fillRect/>
          </a:stretch>
        </p:blipFill>
        <p:spPr>
          <a:xfrm>
            <a:off x="5709985" y="2531749"/>
            <a:ext cx="4957640" cy="2801343"/>
          </a:xfrm>
          <a:prstGeom prst="rect">
            <a:avLst/>
          </a:prstGeom>
        </p:spPr>
      </p:pic>
      <p:cxnSp>
        <p:nvCxnSpPr>
          <p:cNvPr id="7" name="Curved Connector 6"/>
          <p:cNvCxnSpPr/>
          <p:nvPr/>
        </p:nvCxnSpPr>
        <p:spPr>
          <a:xfrm rot="10800000">
            <a:off x="4109076" y="2155429"/>
            <a:ext cx="3607875" cy="2468851"/>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8097374" y="1214467"/>
            <a:ext cx="367181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Drag into </a:t>
            </a:r>
          </a:p>
          <a:p>
            <a:pPr marL="0" indent="0">
              <a:buNone/>
            </a:pPr>
            <a:r>
              <a:rPr lang="en-US" i="1" dirty="0" smtClean="0"/>
              <a:t>the scene</a:t>
            </a:r>
          </a:p>
        </p:txBody>
      </p:sp>
      <p:sp>
        <p:nvSpPr>
          <p:cNvPr id="8" name="Content Placeholder 2"/>
          <p:cNvSpPr txBox="1">
            <a:spLocks/>
          </p:cNvSpPr>
          <p:nvPr/>
        </p:nvSpPr>
        <p:spPr>
          <a:xfrm>
            <a:off x="366141" y="5810824"/>
            <a:ext cx="11343591" cy="54863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Note: Create Prefabs to reuse instances of an object in your scene.</a:t>
            </a:r>
            <a:endParaRPr lang="en-US" sz="2800" dirty="0"/>
          </a:p>
        </p:txBody>
      </p:sp>
      <p:sp>
        <p:nvSpPr>
          <p:cNvPr id="9" name="Content Placeholder 2"/>
          <p:cNvSpPr txBox="1">
            <a:spLocks/>
          </p:cNvSpPr>
          <p:nvPr/>
        </p:nvSpPr>
        <p:spPr>
          <a:xfrm>
            <a:off x="366141" y="6288556"/>
            <a:ext cx="11343591" cy="54863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hlinkClick r:id="rId4"/>
              </a:rPr>
              <a:t>http://</a:t>
            </a:r>
            <a:r>
              <a:rPr lang="en-US" sz="2800" dirty="0" smtClean="0">
                <a:hlinkClick r:id="rId4"/>
              </a:rPr>
              <a:t>docs.unity3d.com/Manual/Prefabs.html</a:t>
            </a:r>
            <a:r>
              <a:rPr lang="en-US" sz="2800" dirty="0" smtClean="0"/>
              <a:t> </a:t>
            </a:r>
            <a:endParaRPr lang="en-US" sz="2800" dirty="0"/>
          </a:p>
        </p:txBody>
      </p:sp>
    </p:spTree>
    <p:extLst>
      <p:ext uri="{BB962C8B-B14F-4D97-AF65-F5344CB8AC3E}">
        <p14:creationId xmlns:p14="http://schemas.microsoft.com/office/powerpoint/2010/main" val="395558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Textures and Sprites</a:t>
            </a:r>
            <a:endParaRPr lang="en-US" dirty="0"/>
          </a:p>
        </p:txBody>
      </p:sp>
      <p:pic>
        <p:nvPicPr>
          <p:cNvPr id="4" name="Picture 3"/>
          <p:cNvPicPr>
            <a:picLocks noChangeAspect="1"/>
          </p:cNvPicPr>
          <p:nvPr/>
        </p:nvPicPr>
        <p:blipFill>
          <a:blip r:embed="rId2"/>
          <a:stretch>
            <a:fillRect/>
          </a:stretch>
        </p:blipFill>
        <p:spPr>
          <a:xfrm>
            <a:off x="654617" y="2771962"/>
            <a:ext cx="5400675" cy="2286000"/>
          </a:xfrm>
          <a:prstGeom prst="rect">
            <a:avLst/>
          </a:prstGeom>
        </p:spPr>
      </p:pic>
      <p:pic>
        <p:nvPicPr>
          <p:cNvPr id="5" name="Picture 4"/>
          <p:cNvPicPr>
            <a:picLocks noChangeAspect="1"/>
          </p:cNvPicPr>
          <p:nvPr/>
        </p:nvPicPr>
        <p:blipFill>
          <a:blip r:embed="rId3"/>
          <a:stretch>
            <a:fillRect/>
          </a:stretch>
        </p:blipFill>
        <p:spPr>
          <a:xfrm>
            <a:off x="6569880" y="1947156"/>
            <a:ext cx="5181600" cy="3962400"/>
          </a:xfrm>
          <a:prstGeom prst="rect">
            <a:avLst/>
          </a:prstGeom>
        </p:spPr>
      </p:pic>
      <p:sp>
        <p:nvSpPr>
          <p:cNvPr id="6" name="Rounded Rectangle 5"/>
          <p:cNvSpPr/>
          <p:nvPr/>
        </p:nvSpPr>
        <p:spPr>
          <a:xfrm>
            <a:off x="9160680" y="1947156"/>
            <a:ext cx="2743170" cy="1424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Content Placeholder 2"/>
          <p:cNvSpPr txBox="1">
            <a:spLocks/>
          </p:cNvSpPr>
          <p:nvPr/>
        </p:nvSpPr>
        <p:spPr>
          <a:xfrm>
            <a:off x="549018" y="1208492"/>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Each texture can have sprites</a:t>
            </a:r>
          </a:p>
        </p:txBody>
      </p:sp>
      <p:sp>
        <p:nvSpPr>
          <p:cNvPr id="8" name="Content Placeholder 2"/>
          <p:cNvSpPr txBox="1">
            <a:spLocks/>
          </p:cNvSpPr>
          <p:nvPr/>
        </p:nvSpPr>
        <p:spPr>
          <a:xfrm>
            <a:off x="549018" y="588276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Set the position/rotation/scale in the Inspector</a:t>
            </a:r>
          </a:p>
        </p:txBody>
      </p:sp>
    </p:spTree>
    <p:extLst>
      <p:ext uri="{BB962C8B-B14F-4D97-AF65-F5344CB8AC3E}">
        <p14:creationId xmlns:p14="http://schemas.microsoft.com/office/powerpoint/2010/main" val="21608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Background Import Settings</a:t>
            </a:r>
            <a:endParaRPr lang="en-US" dirty="0"/>
          </a:p>
        </p:txBody>
      </p:sp>
      <p:pic>
        <p:nvPicPr>
          <p:cNvPr id="4" name="Picture 3"/>
          <p:cNvPicPr>
            <a:picLocks noChangeAspect="1"/>
          </p:cNvPicPr>
          <p:nvPr/>
        </p:nvPicPr>
        <p:blipFill>
          <a:blip r:embed="rId2"/>
          <a:stretch>
            <a:fillRect/>
          </a:stretch>
        </p:blipFill>
        <p:spPr>
          <a:xfrm>
            <a:off x="549019" y="2582872"/>
            <a:ext cx="5476875" cy="2419350"/>
          </a:xfrm>
          <a:prstGeom prst="rect">
            <a:avLst/>
          </a:prstGeom>
        </p:spPr>
      </p:pic>
      <p:pic>
        <p:nvPicPr>
          <p:cNvPr id="5" name="Picture 4"/>
          <p:cNvPicPr>
            <a:picLocks noChangeAspect="1"/>
          </p:cNvPicPr>
          <p:nvPr/>
        </p:nvPicPr>
        <p:blipFill>
          <a:blip r:embed="rId3"/>
          <a:stretch>
            <a:fillRect/>
          </a:stretch>
        </p:blipFill>
        <p:spPr>
          <a:xfrm>
            <a:off x="7224066" y="1212849"/>
            <a:ext cx="2609850" cy="5629275"/>
          </a:xfrm>
          <a:prstGeom prst="rect">
            <a:avLst/>
          </a:prstGeom>
        </p:spPr>
      </p:pic>
      <p:sp>
        <p:nvSpPr>
          <p:cNvPr id="6" name="Rounded Rectangle 5"/>
          <p:cNvSpPr/>
          <p:nvPr/>
        </p:nvSpPr>
        <p:spPr>
          <a:xfrm>
            <a:off x="544286" y="2948629"/>
            <a:ext cx="1102001" cy="10058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7224066" y="1851359"/>
            <a:ext cx="2609850" cy="2285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71978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Sorting Layers</a:t>
            </a:r>
            <a:endParaRPr lang="en-US" dirty="0"/>
          </a:p>
        </p:txBody>
      </p:sp>
      <p:pic>
        <p:nvPicPr>
          <p:cNvPr id="4" name="Picture 3"/>
          <p:cNvPicPr>
            <a:picLocks noChangeAspect="1"/>
          </p:cNvPicPr>
          <p:nvPr/>
        </p:nvPicPr>
        <p:blipFill>
          <a:blip r:embed="rId2"/>
          <a:stretch>
            <a:fillRect/>
          </a:stretch>
        </p:blipFill>
        <p:spPr>
          <a:xfrm>
            <a:off x="457580" y="2125677"/>
            <a:ext cx="5219700" cy="3552825"/>
          </a:xfrm>
          <a:prstGeom prst="rect">
            <a:avLst/>
          </a:prstGeom>
        </p:spPr>
      </p:pic>
      <p:pic>
        <p:nvPicPr>
          <p:cNvPr id="5" name="Picture 4"/>
          <p:cNvPicPr>
            <a:picLocks noChangeAspect="1"/>
          </p:cNvPicPr>
          <p:nvPr/>
        </p:nvPicPr>
        <p:blipFill>
          <a:blip r:embed="rId3"/>
          <a:stretch>
            <a:fillRect/>
          </a:stretch>
        </p:blipFill>
        <p:spPr>
          <a:xfrm>
            <a:off x="5029530" y="1753843"/>
            <a:ext cx="2647950" cy="2181225"/>
          </a:xfrm>
          <a:prstGeom prst="rect">
            <a:avLst/>
          </a:prstGeom>
        </p:spPr>
      </p:pic>
      <p:sp>
        <p:nvSpPr>
          <p:cNvPr id="6" name="Rounded Rectangle 5"/>
          <p:cNvSpPr/>
          <p:nvPr/>
        </p:nvSpPr>
        <p:spPr>
          <a:xfrm>
            <a:off x="457580" y="2582872"/>
            <a:ext cx="823014" cy="26158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3067430" y="4137335"/>
            <a:ext cx="2743170" cy="1424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9" name="Curved Connector 8"/>
          <p:cNvCxnSpPr>
            <a:stCxn id="7" idx="3"/>
          </p:cNvCxnSpPr>
          <p:nvPr/>
        </p:nvCxnSpPr>
        <p:spPr>
          <a:xfrm flipV="1">
            <a:off x="5810600" y="3273903"/>
            <a:ext cx="224759" cy="1575555"/>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8504212" y="5807695"/>
            <a:ext cx="4149345"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Lock Layers</a:t>
            </a:r>
            <a:endParaRPr lang="en-US" i="1" dirty="0" smtClean="0"/>
          </a:p>
        </p:txBody>
      </p:sp>
      <p:pic>
        <p:nvPicPr>
          <p:cNvPr id="2" name="Picture 1"/>
          <p:cNvPicPr>
            <a:picLocks noChangeAspect="1"/>
          </p:cNvPicPr>
          <p:nvPr/>
        </p:nvPicPr>
        <p:blipFill>
          <a:blip r:embed="rId4"/>
          <a:stretch>
            <a:fillRect/>
          </a:stretch>
        </p:blipFill>
        <p:spPr>
          <a:xfrm>
            <a:off x="8683216" y="2034237"/>
            <a:ext cx="2743200" cy="3057525"/>
          </a:xfrm>
          <a:prstGeom prst="rect">
            <a:avLst/>
          </a:prstGeom>
        </p:spPr>
      </p:pic>
      <p:sp>
        <p:nvSpPr>
          <p:cNvPr id="10" name="Content Placeholder 2"/>
          <p:cNvSpPr txBox="1">
            <a:spLocks/>
          </p:cNvSpPr>
          <p:nvPr/>
        </p:nvSpPr>
        <p:spPr>
          <a:xfrm>
            <a:off x="427038" y="5807695"/>
            <a:ext cx="7402841"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Add Layers via Sprite Renderer</a:t>
            </a:r>
          </a:p>
        </p:txBody>
      </p:sp>
      <p:sp>
        <p:nvSpPr>
          <p:cNvPr id="11" name="Rounded Rectangle 10"/>
          <p:cNvSpPr/>
          <p:nvPr/>
        </p:nvSpPr>
        <p:spPr>
          <a:xfrm>
            <a:off x="9286108" y="2399994"/>
            <a:ext cx="1070943" cy="280395"/>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77729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762077780"/>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718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Moving Around</a:t>
            </a:r>
            <a:endParaRPr lang="en-US" dirty="0"/>
          </a:p>
        </p:txBody>
      </p:sp>
      <p:pic>
        <p:nvPicPr>
          <p:cNvPr id="5"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604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98240" y="1913030"/>
            <a:ext cx="9597087" cy="4693158"/>
          </a:xfrm>
          <a:prstGeom prst="rect">
            <a:avLst/>
          </a:prstGeom>
        </p:spPr>
      </p:pic>
      <p:sp>
        <p:nvSpPr>
          <p:cNvPr id="2" name="Title 1"/>
          <p:cNvSpPr>
            <a:spLocks noGrp="1"/>
          </p:cNvSpPr>
          <p:nvPr>
            <p:ph type="title"/>
          </p:nvPr>
        </p:nvSpPr>
        <p:spPr/>
        <p:txBody>
          <a:bodyPr/>
          <a:lstStyle/>
          <a:p>
            <a:r>
              <a:rPr lang="en-US" dirty="0" smtClean="0"/>
              <a:t>Sprite Editor</a:t>
            </a:r>
            <a:endParaRPr lang="en-US" dirty="0"/>
          </a:p>
        </p:txBody>
      </p:sp>
      <p:sp>
        <p:nvSpPr>
          <p:cNvPr id="10" name="Rounded Rectangle 9"/>
          <p:cNvSpPr/>
          <p:nvPr/>
        </p:nvSpPr>
        <p:spPr>
          <a:xfrm>
            <a:off x="10343866" y="3322903"/>
            <a:ext cx="991733" cy="350118"/>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Oval 10"/>
          <p:cNvSpPr/>
          <p:nvPr/>
        </p:nvSpPr>
        <p:spPr>
          <a:xfrm>
            <a:off x="3383628" y="5351708"/>
            <a:ext cx="1005829" cy="103880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4206579" y="2123471"/>
            <a:ext cx="2483899" cy="14999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4" name="Curved Connector 13"/>
          <p:cNvCxnSpPr>
            <a:stCxn id="11" idx="6"/>
            <a:endCxn id="10" idx="2"/>
          </p:cNvCxnSpPr>
          <p:nvPr/>
        </p:nvCxnSpPr>
        <p:spPr>
          <a:xfrm flipV="1">
            <a:off x="4389457" y="3673021"/>
            <a:ext cx="6450276" cy="2198092"/>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10" idx="0"/>
          </p:cNvCxnSpPr>
          <p:nvPr/>
        </p:nvCxnSpPr>
        <p:spPr>
          <a:xfrm rot="16200000" flipV="1">
            <a:off x="8378111" y="861280"/>
            <a:ext cx="773990" cy="4149255"/>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7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Components</a:t>
            </a:r>
            <a:endParaRPr lang="en-US" dirty="0"/>
          </a:p>
        </p:txBody>
      </p:sp>
      <p:pic>
        <p:nvPicPr>
          <p:cNvPr id="4" name="Picture 3"/>
          <p:cNvPicPr>
            <a:picLocks noChangeAspect="1"/>
          </p:cNvPicPr>
          <p:nvPr/>
        </p:nvPicPr>
        <p:blipFill>
          <a:blip r:embed="rId2"/>
          <a:stretch>
            <a:fillRect/>
          </a:stretch>
        </p:blipFill>
        <p:spPr>
          <a:xfrm>
            <a:off x="294974" y="1394165"/>
            <a:ext cx="10560539" cy="5303462"/>
          </a:xfrm>
          <a:prstGeom prst="rect">
            <a:avLst/>
          </a:prstGeom>
        </p:spPr>
      </p:pic>
    </p:spTree>
    <p:extLst>
      <p:ext uri="{BB962C8B-B14F-4D97-AF65-F5344CB8AC3E}">
        <p14:creationId xmlns:p14="http://schemas.microsoft.com/office/powerpoint/2010/main" val="420971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a Sprite Renderer</a:t>
            </a:r>
            <a:endParaRPr lang="en-US" dirty="0"/>
          </a:p>
        </p:txBody>
      </p:sp>
      <p:pic>
        <p:nvPicPr>
          <p:cNvPr id="4" name="Picture 3"/>
          <p:cNvPicPr>
            <a:picLocks noChangeAspect="1"/>
          </p:cNvPicPr>
          <p:nvPr/>
        </p:nvPicPr>
        <p:blipFill>
          <a:blip r:embed="rId2"/>
          <a:stretch>
            <a:fillRect/>
          </a:stretch>
        </p:blipFill>
        <p:spPr>
          <a:xfrm>
            <a:off x="457579" y="1305894"/>
            <a:ext cx="3336093" cy="5161275"/>
          </a:xfrm>
          <a:prstGeom prst="rect">
            <a:avLst/>
          </a:prstGeom>
        </p:spPr>
      </p:pic>
      <p:pic>
        <p:nvPicPr>
          <p:cNvPr id="5" name="Picture 4"/>
          <p:cNvPicPr>
            <a:picLocks noChangeAspect="1"/>
          </p:cNvPicPr>
          <p:nvPr/>
        </p:nvPicPr>
        <p:blipFill>
          <a:blip r:embed="rId3"/>
          <a:stretch>
            <a:fillRect/>
          </a:stretch>
        </p:blipFill>
        <p:spPr>
          <a:xfrm>
            <a:off x="4529000" y="1299849"/>
            <a:ext cx="3340000" cy="5167320"/>
          </a:xfrm>
          <a:prstGeom prst="rect">
            <a:avLst/>
          </a:prstGeom>
        </p:spPr>
      </p:pic>
      <p:cxnSp>
        <p:nvCxnSpPr>
          <p:cNvPr id="7" name="Curved Connector 6"/>
          <p:cNvCxnSpPr/>
          <p:nvPr/>
        </p:nvCxnSpPr>
        <p:spPr>
          <a:xfrm>
            <a:off x="3085736" y="4411652"/>
            <a:ext cx="1443264" cy="731512"/>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01837" y="5783237"/>
            <a:ext cx="2873230" cy="496610"/>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34137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a New Script (C#/JS/Boo)</a:t>
            </a:r>
            <a:endParaRPr lang="en-US" dirty="0"/>
          </a:p>
        </p:txBody>
      </p:sp>
      <p:pic>
        <p:nvPicPr>
          <p:cNvPr id="4" name="Picture 3"/>
          <p:cNvPicPr>
            <a:picLocks noChangeAspect="1"/>
          </p:cNvPicPr>
          <p:nvPr/>
        </p:nvPicPr>
        <p:blipFill>
          <a:blip r:embed="rId2"/>
          <a:stretch>
            <a:fillRect/>
          </a:stretch>
        </p:blipFill>
        <p:spPr>
          <a:xfrm>
            <a:off x="457579" y="1305894"/>
            <a:ext cx="3336093" cy="5161275"/>
          </a:xfrm>
          <a:prstGeom prst="rect">
            <a:avLst/>
          </a:prstGeom>
        </p:spPr>
      </p:pic>
      <p:pic>
        <p:nvPicPr>
          <p:cNvPr id="6" name="Picture 5"/>
          <p:cNvPicPr>
            <a:picLocks noChangeAspect="1"/>
          </p:cNvPicPr>
          <p:nvPr/>
        </p:nvPicPr>
        <p:blipFill>
          <a:blip r:embed="rId3"/>
          <a:stretch>
            <a:fillRect/>
          </a:stretch>
        </p:blipFill>
        <p:spPr>
          <a:xfrm>
            <a:off x="4480895" y="1305894"/>
            <a:ext cx="3336093" cy="5161275"/>
          </a:xfrm>
          <a:prstGeom prst="rect">
            <a:avLst/>
          </a:prstGeom>
        </p:spPr>
      </p:pic>
      <p:cxnSp>
        <p:nvCxnSpPr>
          <p:cNvPr id="7" name="Curved Connector 6"/>
          <p:cNvCxnSpPr/>
          <p:nvPr/>
        </p:nvCxnSpPr>
        <p:spPr>
          <a:xfrm>
            <a:off x="3085736" y="4411652"/>
            <a:ext cx="1443264" cy="731512"/>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8504211" y="1942799"/>
            <a:ext cx="2626594" cy="3654392"/>
          </a:xfrm>
          <a:prstGeom prst="rect">
            <a:avLst/>
          </a:prstGeom>
        </p:spPr>
      </p:pic>
      <p:cxnSp>
        <p:nvCxnSpPr>
          <p:cNvPr id="8" name="Curved Connector 7"/>
          <p:cNvCxnSpPr/>
          <p:nvPr/>
        </p:nvCxnSpPr>
        <p:spPr>
          <a:xfrm flipV="1">
            <a:off x="7029852" y="3769995"/>
            <a:ext cx="1840116" cy="1461440"/>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01837" y="5783237"/>
            <a:ext cx="2873230" cy="496610"/>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4637562" y="4983130"/>
            <a:ext cx="2873230" cy="4966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8389028" y="5203527"/>
            <a:ext cx="2873230" cy="496610"/>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1906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Start() and Update() in your Script</a:t>
            </a:r>
            <a:endParaRPr lang="en-US" dirty="0"/>
          </a:p>
        </p:txBody>
      </p:sp>
      <p:pic>
        <p:nvPicPr>
          <p:cNvPr id="4" name="Picture 3"/>
          <p:cNvPicPr>
            <a:picLocks noChangeAspect="1"/>
          </p:cNvPicPr>
          <p:nvPr/>
        </p:nvPicPr>
        <p:blipFill>
          <a:blip r:embed="rId2"/>
          <a:stretch>
            <a:fillRect/>
          </a:stretch>
        </p:blipFill>
        <p:spPr>
          <a:xfrm>
            <a:off x="274639" y="1212849"/>
            <a:ext cx="11088750" cy="5373904"/>
          </a:xfrm>
          <a:prstGeom prst="rect">
            <a:avLst/>
          </a:prstGeom>
        </p:spPr>
      </p:pic>
      <p:cxnSp>
        <p:nvCxnSpPr>
          <p:cNvPr id="5" name="Curved Connector 4"/>
          <p:cNvCxnSpPr/>
          <p:nvPr/>
        </p:nvCxnSpPr>
        <p:spPr>
          <a:xfrm rot="10800000">
            <a:off x="7224066" y="3405824"/>
            <a:ext cx="1813156" cy="716415"/>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9052846" y="3954457"/>
            <a:ext cx="2103097" cy="313732"/>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849067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Built-in Input Controls</a:t>
            </a:r>
            <a:endParaRPr lang="en-US" dirty="0"/>
          </a:p>
        </p:txBody>
      </p:sp>
      <p:pic>
        <p:nvPicPr>
          <p:cNvPr id="4" name="Picture 3"/>
          <p:cNvPicPr>
            <a:picLocks noChangeAspect="1"/>
          </p:cNvPicPr>
          <p:nvPr/>
        </p:nvPicPr>
        <p:blipFill>
          <a:blip r:embed="rId2"/>
          <a:stretch>
            <a:fillRect/>
          </a:stretch>
        </p:blipFill>
        <p:spPr>
          <a:xfrm>
            <a:off x="274639" y="1212849"/>
            <a:ext cx="5229225" cy="5534025"/>
          </a:xfrm>
          <a:prstGeom prst="rect">
            <a:avLst/>
          </a:prstGeom>
        </p:spPr>
      </p:pic>
      <p:pic>
        <p:nvPicPr>
          <p:cNvPr id="5" name="Picture 4"/>
          <p:cNvPicPr>
            <a:picLocks noChangeAspect="1"/>
          </p:cNvPicPr>
          <p:nvPr/>
        </p:nvPicPr>
        <p:blipFill>
          <a:blip r:embed="rId3"/>
          <a:stretch>
            <a:fillRect/>
          </a:stretch>
        </p:blipFill>
        <p:spPr>
          <a:xfrm>
            <a:off x="6627615" y="1212168"/>
            <a:ext cx="2323608" cy="5534706"/>
          </a:xfrm>
          <a:prstGeom prst="rect">
            <a:avLst/>
          </a:prstGeom>
        </p:spPr>
      </p:pic>
      <p:sp>
        <p:nvSpPr>
          <p:cNvPr id="6" name="Rounded Rectangle 5"/>
          <p:cNvSpPr/>
          <p:nvPr/>
        </p:nvSpPr>
        <p:spPr>
          <a:xfrm>
            <a:off x="457580" y="5417481"/>
            <a:ext cx="2103097" cy="31373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2774376" y="5417481"/>
            <a:ext cx="2103097" cy="31373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459309" y="1406947"/>
            <a:ext cx="546905" cy="261535"/>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9" name="Curved Connector 8"/>
          <p:cNvCxnSpPr/>
          <p:nvPr/>
        </p:nvCxnSpPr>
        <p:spPr>
          <a:xfrm flipV="1">
            <a:off x="4797505" y="4189538"/>
            <a:ext cx="1840116" cy="1461440"/>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834069" y="2853909"/>
            <a:ext cx="2117154" cy="238069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61729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Updating Objects via </a:t>
            </a:r>
            <a:r>
              <a:rPr lang="en-US" dirty="0" err="1" smtClean="0"/>
              <a:t>transform.position</a:t>
            </a:r>
            <a:endParaRPr lang="en-US" dirty="0"/>
          </a:p>
        </p:txBody>
      </p:sp>
      <p:pic>
        <p:nvPicPr>
          <p:cNvPr id="4" name="Picture 3"/>
          <p:cNvPicPr>
            <a:picLocks noChangeAspect="1"/>
          </p:cNvPicPr>
          <p:nvPr/>
        </p:nvPicPr>
        <p:blipFill>
          <a:blip r:embed="rId2"/>
          <a:stretch>
            <a:fillRect/>
          </a:stretch>
        </p:blipFill>
        <p:spPr>
          <a:xfrm>
            <a:off x="274639" y="1212849"/>
            <a:ext cx="9066806" cy="5576217"/>
          </a:xfrm>
          <a:prstGeom prst="rect">
            <a:avLst/>
          </a:prstGeom>
        </p:spPr>
      </p:pic>
      <p:sp>
        <p:nvSpPr>
          <p:cNvPr id="5" name="Rounded Rectangle 4"/>
          <p:cNvSpPr/>
          <p:nvPr/>
        </p:nvSpPr>
        <p:spPr>
          <a:xfrm>
            <a:off x="4115140" y="5234603"/>
            <a:ext cx="4480510" cy="64007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69343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Your Game</a:t>
            </a:r>
            <a:endParaRPr lang="en-US" dirty="0"/>
          </a:p>
        </p:txBody>
      </p:sp>
      <p:pic>
        <p:nvPicPr>
          <p:cNvPr id="9" name="Picture 8"/>
          <p:cNvPicPr>
            <a:picLocks noChangeAspect="1"/>
          </p:cNvPicPr>
          <p:nvPr/>
        </p:nvPicPr>
        <p:blipFill>
          <a:blip r:embed="rId2"/>
          <a:stretch>
            <a:fillRect/>
          </a:stretch>
        </p:blipFill>
        <p:spPr>
          <a:xfrm>
            <a:off x="320120" y="1725269"/>
            <a:ext cx="2904671" cy="3166965"/>
          </a:xfrm>
          <a:prstGeom prst="rect">
            <a:avLst/>
          </a:prstGeom>
        </p:spPr>
      </p:pic>
      <p:pic>
        <p:nvPicPr>
          <p:cNvPr id="6" name="Picture 5"/>
          <p:cNvPicPr>
            <a:picLocks noChangeAspect="1"/>
          </p:cNvPicPr>
          <p:nvPr/>
        </p:nvPicPr>
        <p:blipFill>
          <a:blip r:embed="rId3"/>
          <a:stretch>
            <a:fillRect/>
          </a:stretch>
        </p:blipFill>
        <p:spPr>
          <a:xfrm>
            <a:off x="3019574" y="2671520"/>
            <a:ext cx="4663017" cy="4323005"/>
          </a:xfrm>
          <a:prstGeom prst="rect">
            <a:avLst/>
          </a:prstGeom>
        </p:spPr>
      </p:pic>
      <p:pic>
        <p:nvPicPr>
          <p:cNvPr id="8" name="Picture 7"/>
          <p:cNvPicPr>
            <a:picLocks noChangeAspect="1"/>
          </p:cNvPicPr>
          <p:nvPr/>
        </p:nvPicPr>
        <p:blipFill>
          <a:blip r:embed="rId4"/>
          <a:stretch>
            <a:fillRect/>
          </a:stretch>
        </p:blipFill>
        <p:spPr>
          <a:xfrm>
            <a:off x="5741713" y="1073001"/>
            <a:ext cx="6564623" cy="3819233"/>
          </a:xfrm>
          <a:prstGeom prst="rect">
            <a:avLst/>
          </a:prstGeom>
        </p:spPr>
      </p:pic>
      <p:sp>
        <p:nvSpPr>
          <p:cNvPr id="10" name="Curved Up Arrow 9"/>
          <p:cNvSpPr/>
          <p:nvPr/>
        </p:nvSpPr>
        <p:spPr>
          <a:xfrm rot="1972747">
            <a:off x="881852" y="5161559"/>
            <a:ext cx="3042544" cy="1314247"/>
          </a:xfrm>
          <a:prstGeom prst="curved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11" name="Curved Up Arrow 10"/>
          <p:cNvSpPr/>
          <p:nvPr/>
        </p:nvSpPr>
        <p:spPr>
          <a:xfrm rot="19067467">
            <a:off x="7245790" y="4829957"/>
            <a:ext cx="3042544" cy="1453259"/>
          </a:xfrm>
          <a:prstGeom prst="curved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Tree>
    <p:extLst>
      <p:ext uri="{BB962C8B-B14F-4D97-AF65-F5344CB8AC3E}">
        <p14:creationId xmlns:p14="http://schemas.microsoft.com/office/powerpoint/2010/main" val="2233274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Scripts &amp; Animations</a:t>
            </a:r>
            <a:endParaRPr lang="en-US" dirty="0"/>
          </a:p>
        </p:txBody>
      </p:sp>
      <p:pic>
        <p:nvPicPr>
          <p:cNvPr id="5"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26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graphicFrame>
        <p:nvGraphicFramePr>
          <p:cNvPr id="5" name="Content Placeholder 4"/>
          <p:cNvGraphicFramePr>
            <a:graphicFrameLocks noGrp="1"/>
          </p:cNvGraphicFramePr>
          <p:nvPr>
            <p:ph idx="4294967295"/>
            <p:extLst/>
          </p:nvPr>
        </p:nvGraphicFramePr>
        <p:xfrm>
          <a:off x="2176954" y="1476622"/>
          <a:ext cx="7072243" cy="2896250"/>
        </p:xfrm>
        <a:graphic>
          <a:graphicData uri="http://schemas.openxmlformats.org/drawingml/2006/table">
            <a:tbl>
              <a:tblPr firstRow="1" bandRow="1">
                <a:tableStyleId>{5C22544A-7EE6-4342-B048-85BDC9FD1C3A}</a:tableStyleId>
              </a:tblPr>
              <a:tblGrid>
                <a:gridCol w="1033025"/>
                <a:gridCol w="6039218"/>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6528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1997 – present</a:t>
                      </a:r>
                      <a:endParaRPr lang="en-US" sz="1800" dirty="0"/>
                    </a:p>
                  </a:txBody>
                  <a:tcPr marL="93260" marR="93260" marT="46630" marB="46630"/>
                </a:tc>
                <a:tc>
                  <a:txBody>
                    <a:bodyPr/>
                    <a:lstStyle/>
                    <a:p>
                      <a:r>
                        <a:rPr lang="en-US" sz="1800" dirty="0" smtClean="0"/>
                        <a:t>Microsoft web/software</a:t>
                      </a:r>
                      <a:r>
                        <a:rPr lang="en-US" sz="1800" baseline="0" dirty="0" smtClean="0"/>
                        <a:t> development</a:t>
                      </a:r>
                    </a:p>
                  </a:txBody>
                  <a:tcPr marL="93260" marR="93260" marT="46630" marB="46630"/>
                </a:tc>
              </a:tr>
              <a:tr h="9326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2011</a:t>
                      </a:r>
                      <a:endParaRPr lang="en-US" sz="1800" dirty="0"/>
                    </a:p>
                  </a:txBody>
                  <a:tcPr marL="93260" marR="93260" marT="46630" marB="46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XNA games on</a:t>
                      </a:r>
                      <a:r>
                        <a:rPr lang="en-US" sz="1800" baseline="0" dirty="0" smtClean="0"/>
                        <a:t> XBLIG for Xbox 360</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2D Math Panic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Angry Zombie Ninja Cats</a:t>
                      </a:r>
                      <a:endParaRPr lang="en-US" sz="1800" dirty="0" smtClean="0"/>
                    </a:p>
                  </a:txBody>
                  <a:tcPr marL="93260" marR="93260" marT="46630" marB="46630"/>
                </a:tc>
              </a:tr>
              <a:tr h="932603">
                <a:tc>
                  <a:txBody>
                    <a:bodyPr/>
                    <a:lstStyle/>
                    <a:p>
                      <a:r>
                        <a:rPr lang="en-US" sz="1800" dirty="0" smtClean="0"/>
                        <a:t>2012</a:t>
                      </a:r>
                      <a:endParaRPr lang="en-US" sz="1800" dirty="0"/>
                    </a:p>
                  </a:txBody>
                  <a:tcPr marL="93260" marR="93260" marT="46630" marB="46630"/>
                </a:tc>
                <a:tc>
                  <a:txBody>
                    <a:bodyPr/>
                    <a:lstStyle/>
                    <a:p>
                      <a:r>
                        <a:rPr lang="en-US" sz="1800" dirty="0" smtClean="0"/>
                        <a:t>Tools</a:t>
                      </a:r>
                      <a:r>
                        <a:rPr lang="en-US" sz="1800" baseline="0" dirty="0" smtClean="0"/>
                        <a:t> for XNA developers</a:t>
                      </a:r>
                      <a:endParaRPr lang="en-US" sz="1800" dirty="0" smtClean="0"/>
                    </a:p>
                    <a:p>
                      <a:pPr marL="285750" indent="-285750">
                        <a:buFont typeface="Arial" panose="020B0604020202020204" pitchFamily="34" charset="0"/>
                        <a:buChar char="•"/>
                      </a:pPr>
                      <a:r>
                        <a:rPr lang="en-US" sz="1800" dirty="0" smtClean="0"/>
                        <a:t>XBLIG Sales Data Analyzer</a:t>
                      </a:r>
                      <a:r>
                        <a:rPr lang="en-US" sz="1800" baseline="0" dirty="0" smtClean="0"/>
                        <a:t> (OnekSoftLabs.com)</a:t>
                      </a:r>
                    </a:p>
                    <a:p>
                      <a:pPr marL="285750" indent="-285750">
                        <a:buFont typeface="Arial" panose="020B0604020202020204" pitchFamily="34" charset="0"/>
                        <a:buChar char="•"/>
                      </a:pPr>
                      <a:r>
                        <a:rPr lang="en-US" sz="1800" baseline="0" dirty="0" smtClean="0"/>
                        <a:t>XNA Basic Starter Kit (</a:t>
                      </a:r>
                      <a:r>
                        <a:rPr lang="en-US" sz="1800" baseline="0" dirty="0" err="1" smtClean="0"/>
                        <a:t>CodePlex</a:t>
                      </a:r>
                      <a:r>
                        <a:rPr lang="en-US" sz="1800" baseline="0" dirty="0" smtClean="0"/>
                        <a:t>) </a:t>
                      </a:r>
                      <a:endParaRPr lang="en-US" sz="1800" dirty="0"/>
                    </a:p>
                  </a:txBody>
                  <a:tcPr marL="93260" marR="93260" marT="46630" marB="46630"/>
                </a:tc>
              </a:tr>
            </a:tbl>
          </a:graphicData>
        </a:graphic>
      </p:graphicFrame>
      <p:pic>
        <p:nvPicPr>
          <p:cNvPr id="1028" name="Picture 4" descr="2D Math P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610">
            <a:off x="8089608" y="1511267"/>
            <a:ext cx="1375217" cy="1883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ry Zombie Ninja 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418">
            <a:off x="9199338" y="2344509"/>
            <a:ext cx="1372274" cy="1879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content-a-iad.xx.fbcdn.net/hphotos-frc1/432289_347984868580341_214292722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409" y="4429865"/>
            <a:ext cx="5402043" cy="226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2110" y="6505030"/>
            <a:ext cx="5047113" cy="382308"/>
          </a:xfrm>
          <a:prstGeom prst="rect">
            <a:avLst/>
          </a:prstGeom>
          <a:noFill/>
        </p:spPr>
        <p:txBody>
          <a:bodyPr wrap="none" rtlCol="0">
            <a:spAutoFit/>
          </a:bodyPr>
          <a:lstStyle/>
          <a:p>
            <a:r>
              <a:rPr lang="en-US" sz="1836" dirty="0"/>
              <a:t>Online: </a:t>
            </a:r>
            <a:r>
              <a:rPr lang="en-US" sz="1836" dirty="0">
                <a:hlinkClick r:id="rId6"/>
              </a:rPr>
              <a:t>http://facebook.com/OnekSoftGames</a:t>
            </a:r>
            <a:r>
              <a:rPr lang="en-US" sz="1836" dirty="0"/>
              <a:t> </a:t>
            </a:r>
          </a:p>
        </p:txBody>
      </p:sp>
    </p:spTree>
    <p:extLst>
      <p:ext uri="{BB962C8B-B14F-4D97-AF65-F5344CB8AC3E}">
        <p14:creationId xmlns:p14="http://schemas.microsoft.com/office/powerpoint/2010/main" val="175729968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141" y="2126067"/>
            <a:ext cx="11271862" cy="4571560"/>
          </a:xfrm>
          <a:prstGeom prst="rect">
            <a:avLst/>
          </a:prstGeom>
        </p:spPr>
      </p:pic>
      <p:sp>
        <p:nvSpPr>
          <p:cNvPr id="3" name="Title 2"/>
          <p:cNvSpPr>
            <a:spLocks noGrp="1"/>
          </p:cNvSpPr>
          <p:nvPr>
            <p:ph type="title"/>
          </p:nvPr>
        </p:nvSpPr>
        <p:spPr/>
        <p:txBody>
          <a:bodyPr/>
          <a:lstStyle/>
          <a:p>
            <a:r>
              <a:rPr lang="en-US" dirty="0" smtClean="0"/>
              <a:t>Animation Clips</a:t>
            </a:r>
            <a:endParaRPr lang="en-US" dirty="0"/>
          </a:p>
        </p:txBody>
      </p:sp>
      <p:sp>
        <p:nvSpPr>
          <p:cNvPr id="5" name="Rounded Rectangle 4"/>
          <p:cNvSpPr/>
          <p:nvPr/>
        </p:nvSpPr>
        <p:spPr>
          <a:xfrm>
            <a:off x="9875796" y="4228774"/>
            <a:ext cx="1921435"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Create New Clip, Curves, </a:t>
            </a:r>
            <a:r>
              <a:rPr lang="en-US" dirty="0" err="1" smtClean="0"/>
              <a:t>Keyframes</a:t>
            </a:r>
            <a:endParaRPr lang="en-US" dirty="0" smtClean="0"/>
          </a:p>
        </p:txBody>
      </p:sp>
      <p:sp>
        <p:nvSpPr>
          <p:cNvPr id="9" name="Rounded Rectangle 8"/>
          <p:cNvSpPr/>
          <p:nvPr/>
        </p:nvSpPr>
        <p:spPr>
          <a:xfrm>
            <a:off x="549019" y="3874364"/>
            <a:ext cx="1921435"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1920604" y="3355881"/>
            <a:ext cx="365757" cy="293892"/>
          </a:xfrm>
          <a:prstGeom prst="roundRect">
            <a:avLst/>
          </a:prstGeom>
          <a:noFill/>
          <a:ln w="2540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1142765" y="6444167"/>
            <a:ext cx="1327690"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893182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Sprites From a Sprite Sheet</a:t>
            </a:r>
            <a:endParaRPr lang="en-US" dirty="0"/>
          </a:p>
        </p:txBody>
      </p:sp>
      <p:pic>
        <p:nvPicPr>
          <p:cNvPr id="4" name="Picture 3"/>
          <p:cNvPicPr>
            <a:picLocks noChangeAspect="1"/>
          </p:cNvPicPr>
          <p:nvPr/>
        </p:nvPicPr>
        <p:blipFill>
          <a:blip r:embed="rId2"/>
          <a:stretch>
            <a:fillRect/>
          </a:stretch>
        </p:blipFill>
        <p:spPr>
          <a:xfrm>
            <a:off x="366141" y="2126067"/>
            <a:ext cx="9464958" cy="4753266"/>
          </a:xfrm>
          <a:prstGeom prst="rect">
            <a:avLst/>
          </a:prstGeom>
        </p:spPr>
      </p:pic>
      <p:sp>
        <p:nvSpPr>
          <p:cNvPr id="5" name="Rounded Rectangle 4"/>
          <p:cNvSpPr/>
          <p:nvPr/>
        </p:nvSpPr>
        <p:spPr>
          <a:xfrm>
            <a:off x="2187241" y="6007653"/>
            <a:ext cx="3169746" cy="47546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6" name="Curved Connector 5"/>
          <p:cNvCxnSpPr>
            <a:stCxn id="5" idx="0"/>
          </p:cNvCxnSpPr>
          <p:nvPr/>
        </p:nvCxnSpPr>
        <p:spPr>
          <a:xfrm rot="16200000" flipV="1">
            <a:off x="1870266" y="4105805"/>
            <a:ext cx="2615040" cy="1188656"/>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Drag sprites as a group or individually</a:t>
            </a:r>
          </a:p>
        </p:txBody>
      </p:sp>
    </p:spTree>
    <p:extLst>
      <p:ext uri="{BB962C8B-B14F-4D97-AF65-F5344CB8AC3E}">
        <p14:creationId xmlns:p14="http://schemas.microsoft.com/office/powerpoint/2010/main" val="299997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Curves Manually</a:t>
            </a:r>
            <a:endParaRPr lang="en-US" dirty="0"/>
          </a:p>
        </p:txBody>
      </p:sp>
      <p:pic>
        <p:nvPicPr>
          <p:cNvPr id="4" name="Picture 3"/>
          <p:cNvPicPr>
            <a:picLocks noChangeAspect="1"/>
          </p:cNvPicPr>
          <p:nvPr/>
        </p:nvPicPr>
        <p:blipFill>
          <a:blip r:embed="rId2"/>
          <a:stretch>
            <a:fillRect/>
          </a:stretch>
        </p:blipFill>
        <p:spPr>
          <a:xfrm>
            <a:off x="366496" y="1951513"/>
            <a:ext cx="9267825" cy="3629025"/>
          </a:xfrm>
          <a:prstGeom prst="rect">
            <a:avLst/>
          </a:prstGeom>
        </p:spPr>
      </p:pic>
      <p:sp>
        <p:nvSpPr>
          <p:cNvPr id="5"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Change values manually for each </a:t>
            </a:r>
            <a:r>
              <a:rPr lang="en-US" dirty="0" err="1" smtClean="0"/>
              <a:t>keyframe</a:t>
            </a:r>
            <a:endParaRPr lang="en-US" dirty="0" smtClean="0"/>
          </a:p>
        </p:txBody>
      </p:sp>
      <p:sp>
        <p:nvSpPr>
          <p:cNvPr id="6" name="Content Placeholder 2"/>
          <p:cNvSpPr txBox="1">
            <a:spLocks/>
          </p:cNvSpPr>
          <p:nvPr/>
        </p:nvSpPr>
        <p:spPr>
          <a:xfrm>
            <a:off x="366140" y="5580538"/>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Create multiple animations, view one at a time</a:t>
            </a:r>
          </a:p>
        </p:txBody>
      </p:sp>
      <p:sp>
        <p:nvSpPr>
          <p:cNvPr id="11" name="Rounded Rectangle 10"/>
          <p:cNvSpPr/>
          <p:nvPr/>
        </p:nvSpPr>
        <p:spPr>
          <a:xfrm>
            <a:off x="457580" y="4228774"/>
            <a:ext cx="2103097" cy="365756"/>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366139" y="3307231"/>
            <a:ext cx="2377415" cy="64722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48836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Loop Time for Animations</a:t>
            </a:r>
            <a:endParaRPr lang="en-US" dirty="0"/>
          </a:p>
        </p:txBody>
      </p:sp>
      <p:pic>
        <p:nvPicPr>
          <p:cNvPr id="4" name="Picture 3"/>
          <p:cNvPicPr>
            <a:picLocks noChangeAspect="1"/>
          </p:cNvPicPr>
          <p:nvPr/>
        </p:nvPicPr>
        <p:blipFill>
          <a:blip r:embed="rId2"/>
          <a:stretch>
            <a:fillRect/>
          </a:stretch>
        </p:blipFill>
        <p:spPr>
          <a:xfrm>
            <a:off x="274639" y="1212849"/>
            <a:ext cx="10921583" cy="5484778"/>
          </a:xfrm>
          <a:prstGeom prst="rect">
            <a:avLst/>
          </a:prstGeom>
        </p:spPr>
      </p:pic>
      <p:sp>
        <p:nvSpPr>
          <p:cNvPr id="5" name="Rounded Rectangle 4"/>
          <p:cNvSpPr/>
          <p:nvPr/>
        </p:nvSpPr>
        <p:spPr>
          <a:xfrm>
            <a:off x="3017872" y="5600359"/>
            <a:ext cx="914390" cy="7315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6" name="Curved Connector 5"/>
          <p:cNvCxnSpPr/>
          <p:nvPr/>
        </p:nvCxnSpPr>
        <p:spPr>
          <a:xfrm flipV="1">
            <a:off x="3932262" y="2582875"/>
            <a:ext cx="5029145" cy="3383240"/>
          </a:xfrm>
          <a:prstGeom prst="curvedConnector3">
            <a:avLst>
              <a:gd name="adj1" fmla="val 65873"/>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74671" y="5417481"/>
            <a:ext cx="1188738"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9967235" y="2399994"/>
            <a:ext cx="365757" cy="274317"/>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284995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Transitions, Colliders &amp; Triggers</a:t>
            </a:r>
          </a:p>
        </p:txBody>
      </p:sp>
      <p:pic>
        <p:nvPicPr>
          <p:cNvPr id="4"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585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Animator Tab</a:t>
            </a:r>
            <a:endParaRPr lang="en-US" dirty="0"/>
          </a:p>
        </p:txBody>
      </p:sp>
      <p:pic>
        <p:nvPicPr>
          <p:cNvPr id="4" name="Picture 3"/>
          <p:cNvPicPr>
            <a:picLocks noChangeAspect="1"/>
          </p:cNvPicPr>
          <p:nvPr/>
        </p:nvPicPr>
        <p:blipFill>
          <a:blip r:embed="rId2"/>
          <a:stretch>
            <a:fillRect/>
          </a:stretch>
        </p:blipFill>
        <p:spPr>
          <a:xfrm>
            <a:off x="366140" y="1951513"/>
            <a:ext cx="10353675" cy="3619500"/>
          </a:xfrm>
          <a:prstGeom prst="rect">
            <a:avLst/>
          </a:prstGeom>
        </p:spPr>
      </p:pic>
      <p:sp>
        <p:nvSpPr>
          <p:cNvPr id="6"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Create transition from between animations</a:t>
            </a:r>
          </a:p>
        </p:txBody>
      </p:sp>
      <p:sp>
        <p:nvSpPr>
          <p:cNvPr id="7" name="Content Placeholder 2"/>
          <p:cNvSpPr txBox="1">
            <a:spLocks/>
          </p:cNvSpPr>
          <p:nvPr/>
        </p:nvSpPr>
        <p:spPr>
          <a:xfrm>
            <a:off x="366140" y="5580538"/>
            <a:ext cx="1106411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Right-click a state to Make Transition</a:t>
            </a:r>
          </a:p>
          <a:p>
            <a:r>
              <a:rPr lang="en-US" dirty="0" smtClean="0"/>
              <a:t>Add parameters and set values</a:t>
            </a:r>
          </a:p>
        </p:txBody>
      </p:sp>
      <p:sp>
        <p:nvSpPr>
          <p:cNvPr id="8" name="Rounded Rectangle 7"/>
          <p:cNvSpPr/>
          <p:nvPr/>
        </p:nvSpPr>
        <p:spPr>
          <a:xfrm>
            <a:off x="274670" y="4960287"/>
            <a:ext cx="2194567" cy="7315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4024854" y="3761263"/>
            <a:ext cx="2010505" cy="37607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55410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Conditions</a:t>
            </a:r>
            <a:endParaRPr lang="en-US" dirty="0"/>
          </a:p>
        </p:txBody>
      </p:sp>
      <p:pic>
        <p:nvPicPr>
          <p:cNvPr id="4" name="Picture 3"/>
          <p:cNvPicPr>
            <a:picLocks noChangeAspect="1"/>
          </p:cNvPicPr>
          <p:nvPr/>
        </p:nvPicPr>
        <p:blipFill>
          <a:blip r:embed="rId2"/>
          <a:stretch>
            <a:fillRect/>
          </a:stretch>
        </p:blipFill>
        <p:spPr>
          <a:xfrm>
            <a:off x="274639" y="1851360"/>
            <a:ext cx="11396934" cy="3286130"/>
          </a:xfrm>
          <a:prstGeom prst="rect">
            <a:avLst/>
          </a:prstGeom>
        </p:spPr>
      </p:pic>
      <p:sp>
        <p:nvSpPr>
          <p:cNvPr id="5"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Click a transition to edit in Inspector</a:t>
            </a:r>
          </a:p>
        </p:txBody>
      </p:sp>
      <p:sp>
        <p:nvSpPr>
          <p:cNvPr id="6" name="Content Placeholder 2"/>
          <p:cNvSpPr txBox="1">
            <a:spLocks/>
          </p:cNvSpPr>
          <p:nvPr/>
        </p:nvSpPr>
        <p:spPr>
          <a:xfrm>
            <a:off x="366140" y="5580538"/>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Set Conditions for selected Transition</a:t>
            </a:r>
          </a:p>
        </p:txBody>
      </p:sp>
      <p:sp>
        <p:nvSpPr>
          <p:cNvPr id="7" name="Rounded Rectangle 6"/>
          <p:cNvSpPr/>
          <p:nvPr/>
        </p:nvSpPr>
        <p:spPr>
          <a:xfrm>
            <a:off x="2926434" y="2978258"/>
            <a:ext cx="548634" cy="519004"/>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9418602" y="4618485"/>
            <a:ext cx="2194536" cy="7989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6136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Linking Events to </a:t>
            </a:r>
            <a:r>
              <a:rPr lang="en-US" dirty="0" err="1" smtClean="0"/>
              <a:t>Keyframes</a:t>
            </a:r>
            <a:endParaRPr lang="en-US" dirty="0"/>
          </a:p>
        </p:txBody>
      </p:sp>
      <p:pic>
        <p:nvPicPr>
          <p:cNvPr id="4" name="Picture 3"/>
          <p:cNvPicPr>
            <a:picLocks noChangeAspect="1"/>
          </p:cNvPicPr>
          <p:nvPr/>
        </p:nvPicPr>
        <p:blipFill>
          <a:blip r:embed="rId2"/>
          <a:stretch>
            <a:fillRect/>
          </a:stretch>
        </p:blipFill>
        <p:spPr>
          <a:xfrm>
            <a:off x="274639" y="2491433"/>
            <a:ext cx="6076950" cy="3124200"/>
          </a:xfrm>
          <a:prstGeom prst="rect">
            <a:avLst/>
          </a:prstGeom>
        </p:spPr>
      </p:pic>
      <p:sp>
        <p:nvSpPr>
          <p:cNvPr id="5" name="Content Placeholder 2"/>
          <p:cNvSpPr txBox="1">
            <a:spLocks/>
          </p:cNvSpPr>
          <p:nvPr/>
        </p:nvSpPr>
        <p:spPr>
          <a:xfrm>
            <a:off x="366141" y="1212849"/>
            <a:ext cx="1106411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Right-click a </a:t>
            </a:r>
            <a:r>
              <a:rPr lang="en-US" dirty="0" err="1" smtClean="0"/>
              <a:t>keyframe</a:t>
            </a:r>
            <a:r>
              <a:rPr lang="en-US" dirty="0" smtClean="0"/>
              <a:t> to add animation event</a:t>
            </a:r>
          </a:p>
          <a:p>
            <a:r>
              <a:rPr lang="en-US" dirty="0" smtClean="0"/>
              <a:t>Or select </a:t>
            </a:r>
            <a:r>
              <a:rPr lang="en-US" dirty="0" err="1" smtClean="0"/>
              <a:t>keyframe</a:t>
            </a:r>
            <a:r>
              <a:rPr lang="en-US" dirty="0" smtClean="0"/>
              <a:t>, and click []+ icon</a:t>
            </a:r>
          </a:p>
        </p:txBody>
      </p:sp>
      <p:sp>
        <p:nvSpPr>
          <p:cNvPr id="6" name="Content Placeholder 2"/>
          <p:cNvSpPr txBox="1">
            <a:spLocks/>
          </p:cNvSpPr>
          <p:nvPr/>
        </p:nvSpPr>
        <p:spPr>
          <a:xfrm>
            <a:off x="365785" y="5868046"/>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Select function from your code, set parameters</a:t>
            </a:r>
          </a:p>
        </p:txBody>
      </p:sp>
      <p:pic>
        <p:nvPicPr>
          <p:cNvPr id="7" name="Picture 6"/>
          <p:cNvPicPr>
            <a:picLocks noChangeAspect="1"/>
          </p:cNvPicPr>
          <p:nvPr/>
        </p:nvPicPr>
        <p:blipFill>
          <a:blip r:embed="rId3"/>
          <a:stretch>
            <a:fillRect/>
          </a:stretch>
        </p:blipFill>
        <p:spPr>
          <a:xfrm>
            <a:off x="7223711" y="3201046"/>
            <a:ext cx="3962400" cy="1704975"/>
          </a:xfrm>
          <a:prstGeom prst="rect">
            <a:avLst/>
          </a:prstGeom>
        </p:spPr>
      </p:pic>
      <p:sp>
        <p:nvSpPr>
          <p:cNvPr id="8" name="Rounded Rectangle 7"/>
          <p:cNvSpPr/>
          <p:nvPr/>
        </p:nvSpPr>
        <p:spPr>
          <a:xfrm>
            <a:off x="2926433" y="3326639"/>
            <a:ext cx="2011658" cy="35350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Oval 9"/>
          <p:cNvSpPr/>
          <p:nvPr/>
        </p:nvSpPr>
        <p:spPr>
          <a:xfrm>
            <a:off x="2140817" y="3197682"/>
            <a:ext cx="699110" cy="458222"/>
          </a:xfrm>
          <a:prstGeom prst="ellipse">
            <a:avLst/>
          </a:prstGeom>
          <a:noFill/>
          <a:ln w="381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spTree>
    <p:extLst>
      <p:ext uri="{BB962C8B-B14F-4D97-AF65-F5344CB8AC3E}">
        <p14:creationId xmlns:p14="http://schemas.microsoft.com/office/powerpoint/2010/main" val="1934729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Custom </a:t>
            </a:r>
            <a:r>
              <a:rPr lang="en-US" dirty="0" smtClean="0"/>
              <a:t>Colliders</a:t>
            </a:r>
            <a:endParaRPr lang="en-US" dirty="0"/>
          </a:p>
        </p:txBody>
      </p:sp>
      <p:pic>
        <p:nvPicPr>
          <p:cNvPr id="4" name="Picture 3"/>
          <p:cNvPicPr>
            <a:picLocks noChangeAspect="1"/>
          </p:cNvPicPr>
          <p:nvPr/>
        </p:nvPicPr>
        <p:blipFill>
          <a:blip r:embed="rId2"/>
          <a:stretch>
            <a:fillRect/>
          </a:stretch>
        </p:blipFill>
        <p:spPr>
          <a:xfrm>
            <a:off x="274638" y="1212849"/>
            <a:ext cx="10921585" cy="5484778"/>
          </a:xfrm>
          <a:prstGeom prst="rect">
            <a:avLst/>
          </a:prstGeom>
        </p:spPr>
      </p:pic>
      <p:sp>
        <p:nvSpPr>
          <p:cNvPr id="5" name="Rounded Rectangle 4"/>
          <p:cNvSpPr/>
          <p:nvPr/>
        </p:nvSpPr>
        <p:spPr>
          <a:xfrm>
            <a:off x="8970015" y="2948628"/>
            <a:ext cx="2094489" cy="9143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8961407" y="4323397"/>
            <a:ext cx="2094489" cy="219135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2" name="Picture 1"/>
          <p:cNvPicPr>
            <a:picLocks noChangeAspect="1"/>
          </p:cNvPicPr>
          <p:nvPr/>
        </p:nvPicPr>
        <p:blipFill>
          <a:blip r:embed="rId3"/>
          <a:stretch>
            <a:fillRect/>
          </a:stretch>
        </p:blipFill>
        <p:spPr>
          <a:xfrm>
            <a:off x="3200750" y="3131506"/>
            <a:ext cx="4191000" cy="2762250"/>
          </a:xfrm>
          <a:prstGeom prst="rect">
            <a:avLst/>
          </a:prstGeom>
          <a:effectLst>
            <a:glow rad="139700">
              <a:schemeClr val="accent3">
                <a:satMod val="175000"/>
                <a:alpha val="40000"/>
              </a:schemeClr>
            </a:glow>
          </a:effectLst>
        </p:spPr>
      </p:pic>
      <p:sp>
        <p:nvSpPr>
          <p:cNvPr id="7" name="Rounded Rectangle 6"/>
          <p:cNvSpPr/>
          <p:nvPr/>
        </p:nvSpPr>
        <p:spPr>
          <a:xfrm>
            <a:off x="3932262" y="4228774"/>
            <a:ext cx="3017487" cy="54863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Arc 17"/>
          <p:cNvSpPr/>
          <p:nvPr/>
        </p:nvSpPr>
        <p:spPr>
          <a:xfrm>
            <a:off x="10246564" y="3317567"/>
            <a:ext cx="1433649" cy="1368402"/>
          </a:xfrm>
          <a:prstGeom prst="arc">
            <a:avLst>
              <a:gd name="adj1" fmla="val 15750246"/>
              <a:gd name="adj2" fmla="val 5253669"/>
            </a:avLst>
          </a:prstGeom>
          <a:noFill/>
          <a:ln w="25400">
            <a:solidFill>
              <a:srgbClr val="FF0000"/>
            </a:solidFill>
            <a:headEnd type="stealth"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lt1"/>
              </a:solidFill>
            </a:endParaRPr>
          </a:p>
        </p:txBody>
      </p:sp>
    </p:spTree>
    <p:extLst>
      <p:ext uri="{BB962C8B-B14F-4D97-AF65-F5344CB8AC3E}">
        <p14:creationId xmlns:p14="http://schemas.microsoft.com/office/powerpoint/2010/main" val="2261095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a:lstStyle/>
          <a:p>
            <a:r>
              <a:rPr lang="en-US" dirty="0"/>
              <a:t>Use OnTriggerEnter2D and </a:t>
            </a:r>
            <a:r>
              <a:rPr lang="en-US" dirty="0" smtClean="0"/>
              <a:t>OnTriggerExit2D </a:t>
            </a:r>
            <a:r>
              <a:rPr lang="en-US" dirty="0"/>
              <a:t>in </a:t>
            </a:r>
            <a:r>
              <a:rPr lang="en-US" dirty="0" smtClean="0"/>
              <a:t>code</a:t>
            </a:r>
            <a:endParaRPr lang="en-US" dirty="0"/>
          </a:p>
        </p:txBody>
      </p:sp>
      <p:sp>
        <p:nvSpPr>
          <p:cNvPr id="3" name="Title 2"/>
          <p:cNvSpPr>
            <a:spLocks noGrp="1"/>
          </p:cNvSpPr>
          <p:nvPr>
            <p:ph type="title"/>
          </p:nvPr>
        </p:nvSpPr>
        <p:spPr/>
        <p:txBody>
          <a:bodyPr/>
          <a:lstStyle/>
          <a:p>
            <a:r>
              <a:rPr lang="en-US" dirty="0" smtClean="0"/>
              <a:t>Enabling Triggers </a:t>
            </a:r>
            <a:r>
              <a:rPr lang="en-US" dirty="0"/>
              <a:t>in 2D </a:t>
            </a:r>
            <a:r>
              <a:rPr lang="en-US" dirty="0" smtClean="0"/>
              <a:t>Colliders</a:t>
            </a:r>
            <a:endParaRPr lang="en-US" dirty="0"/>
          </a:p>
        </p:txBody>
      </p:sp>
      <p:pic>
        <p:nvPicPr>
          <p:cNvPr id="4" name="Picture 3"/>
          <p:cNvPicPr>
            <a:picLocks noChangeAspect="1"/>
          </p:cNvPicPr>
          <p:nvPr/>
        </p:nvPicPr>
        <p:blipFill rotWithShape="1">
          <a:blip r:embed="rId2"/>
          <a:srcRect l="79538" t="9974"/>
          <a:stretch/>
        </p:blipFill>
        <p:spPr>
          <a:xfrm>
            <a:off x="8449451" y="1851360"/>
            <a:ext cx="2234816" cy="4937706"/>
          </a:xfrm>
          <a:prstGeom prst="rect">
            <a:avLst/>
          </a:prstGeom>
        </p:spPr>
      </p:pic>
      <p:sp>
        <p:nvSpPr>
          <p:cNvPr id="7" name="Rounded Rectangle 6"/>
          <p:cNvSpPr/>
          <p:nvPr/>
        </p:nvSpPr>
        <p:spPr>
          <a:xfrm>
            <a:off x="9327163" y="4503091"/>
            <a:ext cx="640073" cy="272753"/>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rotWithShape="1">
          <a:blip r:embed="rId3"/>
          <a:srcRect b="40018"/>
          <a:stretch/>
        </p:blipFill>
        <p:spPr>
          <a:xfrm>
            <a:off x="549019" y="2809967"/>
            <a:ext cx="6696075" cy="3330831"/>
          </a:xfrm>
          <a:prstGeom prst="rect">
            <a:avLst/>
          </a:prstGeom>
          <a:effectLst>
            <a:outerShdw blurRad="50800" dist="38100" algn="l" rotWithShape="0">
              <a:prstClr val="black">
                <a:alpha val="40000"/>
              </a:prstClr>
            </a:outerShdw>
          </a:effectLst>
        </p:spPr>
      </p:pic>
      <p:sp>
        <p:nvSpPr>
          <p:cNvPr id="10" name="Rounded Rectangle 9"/>
          <p:cNvSpPr/>
          <p:nvPr/>
        </p:nvSpPr>
        <p:spPr>
          <a:xfrm>
            <a:off x="1097653" y="5293878"/>
            <a:ext cx="4754828" cy="103799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661227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07347" y="3999554"/>
            <a:ext cx="3200365" cy="2491888"/>
          </a:xfrm>
          <a:prstGeom prst="rect">
            <a:avLst/>
          </a:prstGeom>
        </p:spPr>
      </p:pic>
      <p:sp>
        <p:nvSpPr>
          <p:cNvPr id="2" name="Title 1"/>
          <p:cNvSpPr>
            <a:spLocks noGrp="1"/>
          </p:cNvSpPr>
          <p:nvPr>
            <p:ph type="title"/>
          </p:nvPr>
        </p:nvSpPr>
        <p:spPr/>
        <p:txBody>
          <a:bodyPr/>
          <a:lstStyle/>
          <a:p>
            <a:r>
              <a:rPr lang="en-US" dirty="0" smtClean="0"/>
              <a:t>My Background (continued)</a:t>
            </a:r>
            <a:endParaRPr lang="en-US" dirty="0"/>
          </a:p>
        </p:txBody>
      </p:sp>
      <p:graphicFrame>
        <p:nvGraphicFramePr>
          <p:cNvPr id="5" name="Content Placeholder 4"/>
          <p:cNvGraphicFramePr>
            <a:graphicFrameLocks noGrp="1"/>
          </p:cNvGraphicFramePr>
          <p:nvPr>
            <p:ph idx="4294967295"/>
            <p:extLst/>
          </p:nvPr>
        </p:nvGraphicFramePr>
        <p:xfrm>
          <a:off x="457580" y="1119848"/>
          <a:ext cx="9962420" cy="2506826"/>
        </p:xfrm>
        <a:graphic>
          <a:graphicData uri="http://schemas.openxmlformats.org/drawingml/2006/table">
            <a:tbl>
              <a:tblPr firstRow="1" bandRow="1">
                <a:tableStyleId>{5C22544A-7EE6-4342-B048-85BDC9FD1C3A}</a:tableStyleId>
              </a:tblPr>
              <a:tblGrid>
                <a:gridCol w="1455186"/>
                <a:gridCol w="8507234"/>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1212384">
                <a:tc>
                  <a:txBody>
                    <a:bodyPr/>
                    <a:lstStyle/>
                    <a:p>
                      <a:r>
                        <a:rPr lang="en-US" sz="1800" dirty="0" smtClean="0"/>
                        <a:t>2013</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Ninja</a:t>
                      </a:r>
                      <a:r>
                        <a:rPr lang="en-US" sz="1800" baseline="0" dirty="0" smtClean="0"/>
                        <a:t> Cat Runner on Win8, WP8, Web (Construct 2)</a:t>
                      </a:r>
                    </a:p>
                    <a:p>
                      <a:pPr marL="285750" indent="-285750">
                        <a:buFont typeface="Arial" panose="020B0604020202020204" pitchFamily="34" charset="0"/>
                        <a:buChar char="•"/>
                      </a:pPr>
                      <a:r>
                        <a:rPr lang="en-US" sz="1800" baseline="0" dirty="0" smtClean="0"/>
                        <a:t>Video Q&amp;A with MS Tech Evangelist Frank La Vigne</a:t>
                      </a:r>
                    </a:p>
                    <a:p>
                      <a:pPr marL="285750" indent="-285750">
                        <a:buFont typeface="Arial" panose="020B0604020202020204" pitchFamily="34" charset="0"/>
                        <a:buChar char="•"/>
                      </a:pPr>
                      <a:r>
                        <a:rPr lang="en-US" sz="1800" dirty="0" smtClean="0"/>
                        <a:t>Founder/Admin</a:t>
                      </a:r>
                      <a:r>
                        <a:rPr lang="en-US" sz="1800" baseline="0" dirty="0" smtClean="0"/>
                        <a:t> of FB groups: Construct2, Xbox One &amp; Unity Indie </a:t>
                      </a:r>
                      <a:r>
                        <a:rPr lang="en-US" sz="1800" baseline="0" dirty="0" err="1" smtClean="0"/>
                        <a:t>Devs</a:t>
                      </a:r>
                      <a:endParaRPr lang="en-US" sz="1800" baseline="0" dirty="0" smtClean="0"/>
                    </a:p>
                    <a:p>
                      <a:pPr marL="285750" indent="-285750">
                        <a:buFont typeface="Arial" panose="020B0604020202020204" pitchFamily="34" charset="0"/>
                        <a:buChar char="•"/>
                      </a:pPr>
                      <a:r>
                        <a:rPr lang="en-US" sz="1800" baseline="0" dirty="0" smtClean="0"/>
                        <a:t>Started Public Speaking in DC area and East Coast</a:t>
                      </a:r>
                      <a:endParaRPr lang="en-US" sz="1800" dirty="0"/>
                    </a:p>
                  </a:txBody>
                  <a:tcPr marL="93260" marR="93260" marT="46630" marB="46630"/>
                </a:tc>
              </a:tr>
              <a:tr h="378222">
                <a:tc>
                  <a:txBody>
                    <a:bodyPr/>
                    <a:lstStyle/>
                    <a:p>
                      <a:r>
                        <a:rPr lang="en-US" sz="1800" dirty="0" smtClean="0"/>
                        <a:t>2014</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Public Speaking</a:t>
                      </a:r>
                      <a:r>
                        <a:rPr lang="en-US" sz="1800" baseline="0" dirty="0" smtClean="0"/>
                        <a:t> on Indie Game Development</a:t>
                      </a:r>
                    </a:p>
                    <a:p>
                      <a:pPr marL="285750" indent="-285750">
                        <a:buFont typeface="Arial" panose="020B0604020202020204" pitchFamily="34" charset="0"/>
                        <a:buChar char="•"/>
                      </a:pPr>
                      <a:r>
                        <a:rPr lang="en-US" sz="1800" baseline="0" dirty="0" smtClean="0"/>
                        <a:t>Joined Microsoft as a Sr. Technical Evangelist</a:t>
                      </a:r>
                    </a:p>
                    <a:p>
                      <a:pPr marL="285750" indent="-285750">
                        <a:buFont typeface="Arial" panose="020B0604020202020204" pitchFamily="34" charset="0"/>
                        <a:buChar char="•"/>
                      </a:pPr>
                      <a:r>
                        <a:rPr lang="en-US" sz="1800" baseline="0" dirty="0" smtClean="0"/>
                        <a:t>Gallant Glider on Win8, WP8, Web (Construct 2 </a:t>
                      </a:r>
                      <a:r>
                        <a:rPr lang="en-US" sz="1800" baseline="0" dirty="0" smtClean="0">
                          <a:sym typeface="Wingdings" panose="05000000000000000000" pitchFamily="2" charset="2"/>
                        </a:rPr>
                        <a:t> Universal App)</a:t>
                      </a:r>
                      <a:endParaRPr lang="en-US" sz="1800" dirty="0"/>
                    </a:p>
                  </a:txBody>
                  <a:tcPr marL="93260" marR="93260" marT="46630" marB="46630"/>
                </a:tc>
              </a:tr>
            </a:tbl>
          </a:graphicData>
        </a:graphic>
      </p:graphicFrame>
      <p:pic>
        <p:nvPicPr>
          <p:cNvPr id="2050" name="Picture 2" descr="Ninja Cat Ru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0960">
            <a:off x="387530" y="3773961"/>
            <a:ext cx="2914385" cy="1632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970" y="6597098"/>
            <a:ext cx="4574329" cy="374846"/>
          </a:xfrm>
          <a:prstGeom prst="rect">
            <a:avLst/>
          </a:prstGeom>
          <a:noFill/>
        </p:spPr>
        <p:txBody>
          <a:bodyPr wrap="none" rtlCol="0">
            <a:spAutoFit/>
          </a:bodyPr>
          <a:lstStyle/>
          <a:p>
            <a:r>
              <a:rPr lang="en-US" sz="1836" dirty="0" smtClean="0"/>
              <a:t>Video Q&amp;A: </a:t>
            </a:r>
            <a:r>
              <a:rPr lang="en-US" sz="1836" dirty="0">
                <a:hlinkClick r:id="rId5"/>
              </a:rPr>
              <a:t>http://youtu.be/lRjrQPvVOpo</a:t>
            </a:r>
            <a:r>
              <a:rPr lang="en-US" sz="1836" dirty="0"/>
              <a:t> </a:t>
            </a:r>
          </a:p>
        </p:txBody>
      </p:sp>
      <p:sp>
        <p:nvSpPr>
          <p:cNvPr id="7" name="TextBox 6"/>
          <p:cNvSpPr txBox="1"/>
          <p:nvPr/>
        </p:nvSpPr>
        <p:spPr>
          <a:xfrm>
            <a:off x="7041188" y="6571834"/>
            <a:ext cx="4565032" cy="400110"/>
          </a:xfrm>
          <a:prstGeom prst="rect">
            <a:avLst/>
          </a:prstGeom>
          <a:noFill/>
        </p:spPr>
        <p:txBody>
          <a:bodyPr wrap="none" rtlCol="0">
            <a:spAutoFit/>
          </a:bodyPr>
          <a:lstStyle/>
          <a:p>
            <a:r>
              <a:rPr lang="en-US" sz="1836" dirty="0" smtClean="0"/>
              <a:t>MVA: </a:t>
            </a:r>
            <a:r>
              <a:rPr lang="en-US" sz="2000" u="sng" dirty="0">
                <a:hlinkClick r:id="rId6"/>
              </a:rPr>
              <a:t>http://</a:t>
            </a:r>
            <a:r>
              <a:rPr lang="en-US" sz="2000" u="sng" dirty="0" smtClean="0">
                <a:hlinkClick r:id="rId6"/>
              </a:rPr>
              <a:t>aka.ms/DevGames-Const2</a:t>
            </a:r>
            <a:r>
              <a:rPr lang="en-US" sz="2000" u="sng" dirty="0" smtClean="0"/>
              <a:t> </a:t>
            </a:r>
            <a:endParaRPr lang="en-US" sz="1836"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6872" y="3703863"/>
            <a:ext cx="4857858" cy="2893236"/>
          </a:xfrm>
          <a:prstGeom prst="rect">
            <a:avLst/>
          </a:prstGeom>
        </p:spPr>
      </p:pic>
    </p:spTree>
    <p:extLst>
      <p:ext uri="{BB962C8B-B14F-4D97-AF65-F5344CB8AC3E}">
        <p14:creationId xmlns:p14="http://schemas.microsoft.com/office/powerpoint/2010/main" val="1162449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Swapping Colliders </a:t>
            </a:r>
            <a:r>
              <a:rPr lang="en-US" dirty="0"/>
              <a:t>at </a:t>
            </a:r>
            <a:r>
              <a:rPr lang="en-US" dirty="0" smtClean="0"/>
              <a:t>Runtime</a:t>
            </a:r>
            <a:endParaRPr lang="en-US" dirty="0"/>
          </a:p>
        </p:txBody>
      </p:sp>
      <p:pic>
        <p:nvPicPr>
          <p:cNvPr id="4" name="Picture 3"/>
          <p:cNvPicPr>
            <a:picLocks noChangeAspect="1"/>
          </p:cNvPicPr>
          <p:nvPr/>
        </p:nvPicPr>
        <p:blipFill>
          <a:blip r:embed="rId2"/>
          <a:stretch>
            <a:fillRect/>
          </a:stretch>
        </p:blipFill>
        <p:spPr>
          <a:xfrm>
            <a:off x="274639" y="1212849"/>
            <a:ext cx="9143963" cy="5623669"/>
          </a:xfrm>
          <a:prstGeom prst="rect">
            <a:avLst/>
          </a:prstGeom>
        </p:spPr>
      </p:pic>
      <p:sp>
        <p:nvSpPr>
          <p:cNvPr id="5" name="Rounded Rectangle 4"/>
          <p:cNvSpPr/>
          <p:nvPr/>
        </p:nvSpPr>
        <p:spPr>
          <a:xfrm>
            <a:off x="3475067" y="4411653"/>
            <a:ext cx="4297633" cy="9143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Content Placeholder 2"/>
          <p:cNvSpPr txBox="1">
            <a:spLocks/>
          </p:cNvSpPr>
          <p:nvPr/>
        </p:nvSpPr>
        <p:spPr>
          <a:xfrm>
            <a:off x="9455168" y="4024683"/>
            <a:ext cx="2981307" cy="2092881"/>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Called from </a:t>
            </a:r>
          </a:p>
          <a:p>
            <a:pPr marL="0" indent="0">
              <a:buNone/>
            </a:pPr>
            <a:r>
              <a:rPr lang="en-US" i="1" dirty="0" err="1" smtClean="0"/>
              <a:t>Keyframe</a:t>
            </a:r>
            <a:r>
              <a:rPr lang="en-US" i="1" dirty="0" smtClean="0"/>
              <a:t> </a:t>
            </a:r>
          </a:p>
          <a:p>
            <a:pPr marL="0" indent="0">
              <a:buNone/>
            </a:pPr>
            <a:r>
              <a:rPr lang="en-US" i="1" dirty="0" smtClean="0"/>
              <a:t>events</a:t>
            </a:r>
          </a:p>
        </p:txBody>
      </p:sp>
    </p:spTree>
    <p:extLst>
      <p:ext uri="{BB962C8B-B14F-4D97-AF65-F5344CB8AC3E}">
        <p14:creationId xmlns:p14="http://schemas.microsoft.com/office/powerpoint/2010/main" val="828731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a:lstStyle/>
          <a:p>
            <a:r>
              <a:rPr lang="en-US" dirty="0"/>
              <a:t>Use a script to control positioning behavior</a:t>
            </a:r>
          </a:p>
        </p:txBody>
      </p:sp>
      <p:sp>
        <p:nvSpPr>
          <p:cNvPr id="3" name="Title 2"/>
          <p:cNvSpPr>
            <a:spLocks noGrp="1"/>
          </p:cNvSpPr>
          <p:nvPr>
            <p:ph type="title"/>
          </p:nvPr>
        </p:nvSpPr>
        <p:spPr/>
        <p:txBody>
          <a:bodyPr/>
          <a:lstStyle/>
          <a:p>
            <a:r>
              <a:rPr lang="en-US" dirty="0" smtClean="0"/>
              <a:t>Using Empty Objects </a:t>
            </a:r>
            <a:r>
              <a:rPr lang="en-US" dirty="0"/>
              <a:t>as </a:t>
            </a:r>
            <a:r>
              <a:rPr lang="en-US" dirty="0" smtClean="0"/>
              <a:t>Spawn Points</a:t>
            </a:r>
            <a:endParaRPr lang="en-US" dirty="0"/>
          </a:p>
        </p:txBody>
      </p:sp>
      <p:pic>
        <p:nvPicPr>
          <p:cNvPr id="4" name="Picture 3"/>
          <p:cNvPicPr>
            <a:picLocks noChangeAspect="1"/>
          </p:cNvPicPr>
          <p:nvPr/>
        </p:nvPicPr>
        <p:blipFill rotWithShape="1">
          <a:blip r:embed="rId2"/>
          <a:srcRect r="15978"/>
          <a:stretch/>
        </p:blipFill>
        <p:spPr>
          <a:xfrm>
            <a:off x="319970" y="2125677"/>
            <a:ext cx="5898267" cy="1466850"/>
          </a:xfrm>
          <a:prstGeom prst="rect">
            <a:avLst/>
          </a:prstGeom>
        </p:spPr>
      </p:pic>
      <p:sp>
        <p:nvSpPr>
          <p:cNvPr id="5" name="Rounded Rectangle 4"/>
          <p:cNvSpPr/>
          <p:nvPr/>
        </p:nvSpPr>
        <p:spPr>
          <a:xfrm>
            <a:off x="549019" y="2582871"/>
            <a:ext cx="2468853" cy="27431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7" name="Picture 6"/>
          <p:cNvPicPr>
            <a:picLocks noChangeAspect="1"/>
          </p:cNvPicPr>
          <p:nvPr/>
        </p:nvPicPr>
        <p:blipFill rotWithShape="1">
          <a:blip r:embed="rId3"/>
          <a:srcRect t="15229" b="25248"/>
          <a:stretch/>
        </p:blipFill>
        <p:spPr>
          <a:xfrm>
            <a:off x="1463409" y="3122791"/>
            <a:ext cx="9037327" cy="3383244"/>
          </a:xfrm>
          <a:prstGeom prst="rect">
            <a:avLst/>
          </a:prstGeom>
          <a:effectLst>
            <a:outerShdw blurRad="50800" dist="38100" algn="l" rotWithShape="0">
              <a:prstClr val="black">
                <a:alpha val="40000"/>
              </a:prstClr>
            </a:outerShdw>
          </a:effectLst>
        </p:spPr>
      </p:pic>
      <p:sp>
        <p:nvSpPr>
          <p:cNvPr id="8" name="Rounded Rectangle 7"/>
          <p:cNvSpPr/>
          <p:nvPr/>
        </p:nvSpPr>
        <p:spPr>
          <a:xfrm>
            <a:off x="5120969" y="5907380"/>
            <a:ext cx="2735637" cy="64007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a:blip r:embed="rId4"/>
          <a:stretch>
            <a:fillRect/>
          </a:stretch>
        </p:blipFill>
        <p:spPr>
          <a:xfrm>
            <a:off x="6970713" y="2384126"/>
            <a:ext cx="5191125" cy="2257425"/>
          </a:xfrm>
          <a:prstGeom prst="rect">
            <a:avLst/>
          </a:prstGeom>
        </p:spPr>
      </p:pic>
      <p:sp>
        <p:nvSpPr>
          <p:cNvPr id="10" name="Rounded Rectangle 9"/>
          <p:cNvSpPr/>
          <p:nvPr/>
        </p:nvSpPr>
        <p:spPr>
          <a:xfrm>
            <a:off x="9535140" y="3590593"/>
            <a:ext cx="2735637" cy="105095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1280532" y="2217116"/>
            <a:ext cx="914390" cy="365755"/>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27624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Updating Gravity Settings</a:t>
            </a:r>
            <a:endParaRPr lang="en-US" dirty="0"/>
          </a:p>
        </p:txBody>
      </p:sp>
      <p:pic>
        <p:nvPicPr>
          <p:cNvPr id="5" name="Picture 4"/>
          <p:cNvPicPr>
            <a:picLocks noChangeAspect="1"/>
          </p:cNvPicPr>
          <p:nvPr/>
        </p:nvPicPr>
        <p:blipFill>
          <a:blip r:embed="rId2"/>
          <a:stretch>
            <a:fillRect/>
          </a:stretch>
        </p:blipFill>
        <p:spPr>
          <a:xfrm>
            <a:off x="457580" y="1212849"/>
            <a:ext cx="3840438" cy="5454536"/>
          </a:xfrm>
          <a:prstGeom prst="rect">
            <a:avLst/>
          </a:prstGeom>
        </p:spPr>
      </p:pic>
      <p:sp>
        <p:nvSpPr>
          <p:cNvPr id="6" name="Rounded Rectangle 5"/>
          <p:cNvSpPr/>
          <p:nvPr/>
        </p:nvSpPr>
        <p:spPr>
          <a:xfrm>
            <a:off x="280752" y="4685969"/>
            <a:ext cx="2097047"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2560677" y="5783237"/>
            <a:ext cx="2097047"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a:blip r:embed="rId3"/>
          <a:stretch>
            <a:fillRect/>
          </a:stretch>
        </p:blipFill>
        <p:spPr>
          <a:xfrm>
            <a:off x="5486725" y="1212849"/>
            <a:ext cx="2609850" cy="3457575"/>
          </a:xfrm>
          <a:prstGeom prst="rect">
            <a:avLst/>
          </a:prstGeom>
        </p:spPr>
      </p:pic>
      <p:sp>
        <p:nvSpPr>
          <p:cNvPr id="11" name="Rounded Rectangle 10"/>
          <p:cNvSpPr/>
          <p:nvPr/>
        </p:nvSpPr>
        <p:spPr>
          <a:xfrm>
            <a:off x="6808752" y="1982371"/>
            <a:ext cx="1421143"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Content Placeholder 2"/>
          <p:cNvSpPr txBox="1">
            <a:spLocks/>
          </p:cNvSpPr>
          <p:nvPr/>
        </p:nvSpPr>
        <p:spPr>
          <a:xfrm>
            <a:off x="5443559" y="4960286"/>
            <a:ext cx="5306032" cy="12926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smtClean="0"/>
              <a:t>Set Y to 0 (zero) for top-down 2D games</a:t>
            </a:r>
          </a:p>
        </p:txBody>
      </p:sp>
      <p:sp>
        <p:nvSpPr>
          <p:cNvPr id="10" name="Rounded Rectangle 9"/>
          <p:cNvSpPr/>
          <p:nvPr/>
        </p:nvSpPr>
        <p:spPr>
          <a:xfrm>
            <a:off x="640458" y="1315400"/>
            <a:ext cx="457195" cy="261643"/>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935338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85590808"/>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966" y="3131506"/>
            <a:ext cx="1142857" cy="1142857"/>
          </a:xfrm>
          <a:prstGeom prst="rect">
            <a:avLst/>
          </a:prstGeom>
        </p:spPr>
      </p:pic>
    </p:spTree>
    <p:extLst>
      <p:ext uri="{BB962C8B-B14F-4D97-AF65-F5344CB8AC3E}">
        <p14:creationId xmlns:p14="http://schemas.microsoft.com/office/powerpoint/2010/main" val="113551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Graphics For Your Game</a:t>
            </a:r>
            <a:endParaRPr lang="en-US" dirty="0"/>
          </a:p>
        </p:txBody>
      </p:sp>
      <p:pic>
        <p:nvPicPr>
          <p:cNvPr id="4" name="Picture 3"/>
          <p:cNvPicPr>
            <a:picLocks noChangeAspect="1"/>
          </p:cNvPicPr>
          <p:nvPr/>
        </p:nvPicPr>
        <p:blipFill>
          <a:blip r:embed="rId2"/>
          <a:stretch>
            <a:fillRect/>
          </a:stretch>
        </p:blipFill>
        <p:spPr>
          <a:xfrm>
            <a:off x="2415797" y="2106992"/>
            <a:ext cx="3451095" cy="1920158"/>
          </a:xfrm>
          <a:prstGeom prst="rect">
            <a:avLst/>
          </a:prstGeom>
        </p:spPr>
      </p:pic>
      <p:pic>
        <p:nvPicPr>
          <p:cNvPr id="1026" name="Picture 2" descr="http://upload.wikimedia.org/wikipedia/commons/c/c6/Adobe_freaking_amazing_logo.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19" y="2106992"/>
            <a:ext cx="1147295" cy="19201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m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579" y="2785246"/>
            <a:ext cx="2560734" cy="2560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9793313" y="3708429"/>
            <a:ext cx="1855492" cy="1049179"/>
          </a:xfrm>
          <a:prstGeom prst="rect">
            <a:avLst/>
          </a:prstGeom>
        </p:spPr>
      </p:pic>
      <p:pic>
        <p:nvPicPr>
          <p:cNvPr id="8" name="Picture 21" descr="http://www.getpaint.net/images/Logo3.png"/>
          <p:cNvPicPr>
            <a:picLocks noChangeAspect="1" noChangeArrowheads="1"/>
          </p:cNvPicPr>
          <p:nvPr/>
        </p:nvPicPr>
        <p:blipFill>
          <a:blip r:embed="rId6" cstate="print"/>
          <a:srcRect/>
          <a:stretch>
            <a:fillRect/>
          </a:stretch>
        </p:blipFill>
        <p:spPr bwMode="auto">
          <a:xfrm>
            <a:off x="7532356" y="5267054"/>
            <a:ext cx="4066204" cy="995107"/>
          </a:xfrm>
          <a:prstGeom prst="rect">
            <a:avLst/>
          </a:prstGeom>
          <a:noFill/>
        </p:spPr>
      </p:pic>
      <p:sp>
        <p:nvSpPr>
          <p:cNvPr id="9" name="Content Placeholder 2"/>
          <p:cNvSpPr>
            <a:spLocks noGrp="1"/>
          </p:cNvSpPr>
          <p:nvPr>
            <p:ph idx="4294967295"/>
          </p:nvPr>
        </p:nvSpPr>
        <p:spPr>
          <a:xfrm>
            <a:off x="1085101" y="4295053"/>
            <a:ext cx="4781791" cy="1582600"/>
          </a:xfrm>
          <a:prstGeom prst="rect">
            <a:avLst/>
          </a:prstGeom>
        </p:spPr>
        <p:txBody>
          <a:bodyPr>
            <a:noAutofit/>
          </a:bodyPr>
          <a:lstStyle/>
          <a:p>
            <a:pPr marL="0" indent="0">
              <a:buNone/>
            </a:pPr>
            <a:r>
              <a:rPr lang="en-US" sz="2856" dirty="0"/>
              <a:t>Commercial</a:t>
            </a:r>
          </a:p>
          <a:p>
            <a:r>
              <a:rPr lang="en-US" sz="2856" dirty="0"/>
              <a:t>Adobe Illustrator</a:t>
            </a:r>
          </a:p>
          <a:p>
            <a:r>
              <a:rPr lang="en-US" sz="2856" dirty="0"/>
              <a:t>Adobe Photoshop</a:t>
            </a:r>
          </a:p>
        </p:txBody>
      </p:sp>
      <p:sp>
        <p:nvSpPr>
          <p:cNvPr id="10" name="Content Placeholder 2"/>
          <p:cNvSpPr txBox="1">
            <a:spLocks/>
          </p:cNvSpPr>
          <p:nvPr/>
        </p:nvSpPr>
        <p:spPr>
          <a:xfrm>
            <a:off x="7532356" y="1569931"/>
            <a:ext cx="4781791" cy="1740860"/>
          </a:xfrm>
          <a:prstGeom prst="rect">
            <a:avLst/>
          </a:prstGeom>
        </p:spPr>
        <p:txBody>
          <a:bodyPr vert="horz" lIns="93260" tIns="46630" rIns="93260" bIns="4663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2856" dirty="0"/>
              <a:t>FREE!</a:t>
            </a:r>
          </a:p>
          <a:p>
            <a:r>
              <a:rPr lang="en-US" sz="2856" dirty="0"/>
              <a:t>Gimp</a:t>
            </a:r>
          </a:p>
          <a:p>
            <a:r>
              <a:rPr lang="en-US" sz="2856" dirty="0"/>
              <a:t>Paint.net</a:t>
            </a:r>
          </a:p>
        </p:txBody>
      </p:sp>
    </p:spTree>
    <p:extLst>
      <p:ext uri="{BB962C8B-B14F-4D97-AF65-F5344CB8AC3E}">
        <p14:creationId xmlns:p14="http://schemas.microsoft.com/office/powerpoint/2010/main" val="3322244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Tools</a:t>
            </a:r>
            <a:endParaRPr lang="en-US" dirty="0"/>
          </a:p>
        </p:txBody>
      </p:sp>
      <p:sp>
        <p:nvSpPr>
          <p:cNvPr id="9" name="Content Placeholder 2"/>
          <p:cNvSpPr>
            <a:spLocks noGrp="1"/>
          </p:cNvSpPr>
          <p:nvPr>
            <p:ph idx="4294967295"/>
          </p:nvPr>
        </p:nvSpPr>
        <p:spPr>
          <a:xfrm>
            <a:off x="3292189" y="2273925"/>
            <a:ext cx="8199422" cy="4691276"/>
          </a:xfrm>
          <a:prstGeom prst="rect">
            <a:avLst/>
          </a:prstGeom>
        </p:spPr>
        <p:txBody>
          <a:bodyPr>
            <a:noAutofit/>
          </a:bodyPr>
          <a:lstStyle/>
          <a:p>
            <a:pPr marL="0" indent="0">
              <a:buNone/>
            </a:pPr>
            <a:endParaRPr lang="en-US" sz="2856" dirty="0"/>
          </a:p>
          <a:p>
            <a:r>
              <a:rPr lang="en-US" sz="2856" dirty="0"/>
              <a:t>FL Studio: </a:t>
            </a:r>
            <a:r>
              <a:rPr lang="en-US" sz="2856" dirty="0">
                <a:hlinkClick r:id="rId2"/>
              </a:rPr>
              <a:t>http://www.image-line.com/flstudio/</a:t>
            </a:r>
            <a:r>
              <a:rPr lang="en-US" sz="2856" dirty="0"/>
              <a:t>  </a:t>
            </a:r>
          </a:p>
          <a:p>
            <a:pPr lvl="1"/>
            <a:r>
              <a:rPr lang="en-US" sz="2652" dirty="0"/>
              <a:t>Free demo, buy to access all features  </a:t>
            </a:r>
            <a:endParaRPr lang="en-US" sz="2652" dirty="0" smtClean="0"/>
          </a:p>
          <a:p>
            <a:pPr marL="342900" lvl="1" indent="0">
              <a:buNone/>
            </a:pPr>
            <a:endParaRPr lang="en-US" sz="2652" dirty="0"/>
          </a:p>
          <a:p>
            <a:r>
              <a:rPr lang="en-US" sz="2856" dirty="0"/>
              <a:t>Audacity: </a:t>
            </a:r>
            <a:r>
              <a:rPr lang="en-US" sz="2856" dirty="0">
                <a:hlinkClick r:id="rId3"/>
              </a:rPr>
              <a:t>http://audacity.sourceforge.net/</a:t>
            </a:r>
            <a:r>
              <a:rPr lang="en-US" sz="2856" dirty="0"/>
              <a:t> </a:t>
            </a:r>
          </a:p>
          <a:p>
            <a:pPr lvl="1"/>
            <a:r>
              <a:rPr lang="en-US" sz="2652" dirty="0"/>
              <a:t>Free, open-source</a:t>
            </a:r>
          </a:p>
        </p:txBody>
      </p:sp>
      <p:pic>
        <p:nvPicPr>
          <p:cNvPr id="7" name="Picture 4" descr="http://www.image-line.com/flstudio/FL_Studio11_GraySplashNoShadow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157" y="1780426"/>
            <a:ext cx="1496051" cy="15543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dacity: Free Sound Editor and Recording Softw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157" y="4685969"/>
            <a:ext cx="2457798" cy="97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72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Links</a:t>
            </a:r>
            <a:endParaRPr lang="en-US" dirty="0"/>
          </a:p>
        </p:txBody>
      </p:sp>
      <p:sp>
        <p:nvSpPr>
          <p:cNvPr id="3" name="Content Placeholder 2"/>
          <p:cNvSpPr>
            <a:spLocks noGrp="1"/>
          </p:cNvSpPr>
          <p:nvPr>
            <p:ph idx="4294967295"/>
          </p:nvPr>
        </p:nvSpPr>
        <p:spPr>
          <a:xfrm>
            <a:off x="274639" y="1183160"/>
            <a:ext cx="10333115" cy="5094442"/>
          </a:xfrm>
          <a:prstGeom prst="rect">
            <a:avLst/>
          </a:prstGeom>
        </p:spPr>
        <p:txBody>
          <a:bodyPr>
            <a:normAutofit fontScale="77500" lnSpcReduction="20000"/>
          </a:bodyPr>
          <a:lstStyle/>
          <a:p>
            <a:endParaRPr lang="en-US" sz="4080" dirty="0"/>
          </a:p>
          <a:p>
            <a:r>
              <a:rPr lang="en-US" sz="4080" dirty="0"/>
              <a:t>This presentation</a:t>
            </a:r>
          </a:p>
          <a:p>
            <a:pPr marL="0" indent="0">
              <a:buNone/>
            </a:pPr>
            <a:r>
              <a:rPr lang="en-US" sz="3672" dirty="0">
                <a:hlinkClick r:id="rId2"/>
              </a:rPr>
              <a:t>http://</a:t>
            </a:r>
            <a:r>
              <a:rPr lang="en-US" sz="4080" dirty="0">
                <a:hlinkClick r:id="rId2"/>
              </a:rPr>
              <a:t>WakeUpAndCode.com/downloads</a:t>
            </a:r>
            <a:endParaRPr lang="en-US" sz="4080" dirty="0"/>
          </a:p>
          <a:p>
            <a:endParaRPr lang="en-US" sz="4080" dirty="0"/>
          </a:p>
          <a:p>
            <a:r>
              <a:rPr lang="en-US" sz="4080" dirty="0"/>
              <a:t>Zombie Conga Tutorial, by Chris </a:t>
            </a:r>
            <a:r>
              <a:rPr lang="en-US" sz="4080" dirty="0" err="1"/>
              <a:t>LaPollo</a:t>
            </a:r>
            <a:endParaRPr lang="en-US" sz="4080" dirty="0"/>
          </a:p>
          <a:p>
            <a:pPr marL="0" indent="0">
              <a:buNone/>
            </a:pPr>
            <a:r>
              <a:rPr lang="en-US" sz="4080" dirty="0">
                <a:hlinkClick r:id="rId3"/>
              </a:rPr>
              <a:t>http://</a:t>
            </a:r>
            <a:r>
              <a:rPr lang="en-US" sz="3162" dirty="0">
                <a:hlinkClick r:id="rId3"/>
              </a:rPr>
              <a:t>www.raywenderlich.com/61532/unity-2d-tutorial-getting-started</a:t>
            </a:r>
            <a:r>
              <a:rPr lang="en-US" sz="4080" dirty="0"/>
              <a:t> </a:t>
            </a:r>
          </a:p>
          <a:p>
            <a:pPr marL="0" indent="0">
              <a:buNone/>
            </a:pPr>
            <a:endParaRPr lang="en-US" sz="4080" dirty="0"/>
          </a:p>
          <a:p>
            <a:r>
              <a:rPr lang="en-US" sz="4080" dirty="0"/>
              <a:t>Unity Tutorials: </a:t>
            </a:r>
            <a:r>
              <a:rPr lang="en-US" sz="4080" dirty="0">
                <a:hlinkClick r:id="rId4"/>
              </a:rPr>
              <a:t>http://unity3d.com/learn</a:t>
            </a:r>
            <a:r>
              <a:rPr lang="en-US" sz="4080" dirty="0"/>
              <a:t> </a:t>
            </a:r>
          </a:p>
          <a:p>
            <a:pPr marL="0" indent="0">
              <a:buNone/>
            </a:pPr>
            <a:endParaRPr lang="en-US" sz="4080" dirty="0"/>
          </a:p>
          <a:p>
            <a:r>
              <a:rPr lang="en-US" sz="4080" dirty="0"/>
              <a:t>Free Assets: </a:t>
            </a:r>
            <a:r>
              <a:rPr lang="en-US" sz="4080" dirty="0">
                <a:hlinkClick r:id="rId5"/>
              </a:rPr>
              <a:t>http://codefoster.com/media</a:t>
            </a:r>
            <a:r>
              <a:rPr lang="en-US" sz="4080" dirty="0"/>
              <a:t> </a:t>
            </a:r>
          </a:p>
          <a:p>
            <a:endParaRPr lang="en-US" sz="4080" dirty="0"/>
          </a:p>
          <a:p>
            <a:endParaRPr lang="en-US" sz="4080" dirty="0"/>
          </a:p>
        </p:txBody>
      </p:sp>
    </p:spTree>
    <p:extLst>
      <p:ext uri="{BB962C8B-B14F-4D97-AF65-F5344CB8AC3E}">
        <p14:creationId xmlns:p14="http://schemas.microsoft.com/office/powerpoint/2010/main" val="1548318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a:t>
            </a:r>
            <a:endParaRPr lang="en-US" dirty="0"/>
          </a:p>
        </p:txBody>
      </p:sp>
      <p:sp>
        <p:nvSpPr>
          <p:cNvPr id="3" name="Content Placeholder 2"/>
          <p:cNvSpPr>
            <a:spLocks noGrp="1"/>
          </p:cNvSpPr>
          <p:nvPr>
            <p:ph idx="4294967295"/>
          </p:nvPr>
        </p:nvSpPr>
        <p:spPr>
          <a:xfrm>
            <a:off x="457580" y="1212849"/>
            <a:ext cx="11429875" cy="4124206"/>
          </a:xfrm>
          <a:prstGeom prst="rect">
            <a:avLst/>
          </a:prstGeom>
        </p:spPr>
        <p:txBody>
          <a:bodyPr/>
          <a:lstStyle/>
          <a:p>
            <a:r>
              <a:rPr lang="en-US" dirty="0"/>
              <a:t>Xbox One Indie </a:t>
            </a:r>
            <a:r>
              <a:rPr lang="en-US" dirty="0" err="1" smtClean="0"/>
              <a:t>Devs</a:t>
            </a:r>
            <a:r>
              <a:rPr lang="en-US" dirty="0" smtClean="0"/>
              <a:t>:</a:t>
            </a:r>
          </a:p>
          <a:p>
            <a:pPr lvl="1"/>
            <a:r>
              <a:rPr lang="en-US" dirty="0" smtClean="0">
                <a:hlinkClick r:id="rId3"/>
              </a:rPr>
              <a:t>http</a:t>
            </a:r>
            <a:r>
              <a:rPr lang="en-US" dirty="0">
                <a:hlinkClick r:id="rId3"/>
              </a:rPr>
              <a:t>://</a:t>
            </a:r>
            <a:r>
              <a:rPr lang="en-US" dirty="0" smtClean="0">
                <a:hlinkClick r:id="rId3"/>
              </a:rPr>
              <a:t>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endParaRPr lang="en-US" dirty="0"/>
          </a:p>
          <a:p>
            <a:pPr lvl="1"/>
            <a:r>
              <a:rPr lang="en-US" dirty="0">
                <a:hlinkClick r:id="rId5"/>
              </a:rPr>
              <a:t>http://</a:t>
            </a:r>
            <a:r>
              <a:rPr lang="en-US" dirty="0" smtClean="0">
                <a:hlinkClick r:id="rId5"/>
              </a:rPr>
              <a:t>facebook.com/groups/UnityIndieDevs</a:t>
            </a:r>
            <a:r>
              <a:rPr lang="en-US" dirty="0" smtClean="0"/>
              <a:t> </a:t>
            </a:r>
            <a:endParaRPr lang="en-US" dirty="0"/>
          </a:p>
          <a:p>
            <a:pPr lvl="1"/>
            <a:r>
              <a:rPr lang="en-US" dirty="0" smtClean="0">
                <a:hlinkClick r:id="rId6"/>
              </a:rPr>
              <a:t>http://WakeUpAndCode.com/unity</a:t>
            </a:r>
            <a:r>
              <a:rPr lang="en-US" dirty="0" smtClean="0"/>
              <a:t> </a:t>
            </a:r>
          </a:p>
          <a:p>
            <a:endParaRPr lang="en-US" dirty="0"/>
          </a:p>
        </p:txBody>
      </p:sp>
    </p:spTree>
    <p:extLst>
      <p:ext uri="{BB962C8B-B14F-4D97-AF65-F5344CB8AC3E}">
        <p14:creationId xmlns:p14="http://schemas.microsoft.com/office/powerpoint/2010/main" val="3379551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74639" y="295274"/>
            <a:ext cx="11889564" cy="917575"/>
          </a:xfrm>
        </p:spPr>
        <p:txBody>
          <a:bodyPr/>
          <a:lstStyle/>
          <a:p>
            <a:r>
              <a:rPr lang="en-US" dirty="0" err="1" smtClean="0"/>
              <a:t>Mecanim</a:t>
            </a:r>
            <a:r>
              <a:rPr lang="en-US" dirty="0" smtClean="0"/>
              <a:t> for 2D Sprite Animations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726" y="1215067"/>
            <a:ext cx="6703444" cy="5027583"/>
          </a:xfrm>
          <a:prstGeom prst="rect">
            <a:avLst/>
          </a:prstGeom>
        </p:spPr>
      </p:pic>
      <p:sp>
        <p:nvSpPr>
          <p:cNvPr id="2" name="Text Placeholder 1"/>
          <p:cNvSpPr>
            <a:spLocks noGrp="1"/>
          </p:cNvSpPr>
          <p:nvPr>
            <p:ph type="body" sz="quarter" idx="10"/>
          </p:nvPr>
        </p:nvSpPr>
        <p:spPr>
          <a:xfrm>
            <a:off x="188444" y="5982324"/>
            <a:ext cx="9326842" cy="849463"/>
          </a:xfrm>
        </p:spPr>
        <p:txBody>
          <a:bodyPr/>
          <a:lstStyle/>
          <a:p>
            <a:r>
              <a:rPr lang="en-US" sz="2400" dirty="0">
                <a:hlinkClick r:id="rId3"/>
              </a:rPr>
              <a:t>https://github.com/Banbury/UnitySpritesAndBones/wiki/Tutorial%3A-Using-Sprites-And-Bones-and-Mecanim-to-animate-a-bird</a:t>
            </a:r>
            <a:endParaRPr lang="en-US" sz="2400" dirty="0"/>
          </a:p>
        </p:txBody>
      </p:sp>
    </p:spTree>
    <p:extLst>
      <p:ext uri="{BB962C8B-B14F-4D97-AF65-F5344CB8AC3E}">
        <p14:creationId xmlns:p14="http://schemas.microsoft.com/office/powerpoint/2010/main" val="4185205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74639" y="295274"/>
            <a:ext cx="11889564" cy="917575"/>
          </a:xfrm>
        </p:spPr>
        <p:txBody>
          <a:bodyPr/>
          <a:lstStyle/>
          <a:p>
            <a:r>
              <a:rPr lang="en-US" dirty="0" smtClean="0"/>
              <a:t>2D </a:t>
            </a:r>
            <a:r>
              <a:rPr lang="en-US" dirty="0" err="1" smtClean="0"/>
              <a:t>Platformer</a:t>
            </a:r>
            <a:r>
              <a:rPr lang="en-US" dirty="0" smtClean="0"/>
              <a:t> Overview</a:t>
            </a:r>
            <a:endParaRPr lang="en-US" dirty="0"/>
          </a:p>
        </p:txBody>
      </p:sp>
      <p:sp>
        <p:nvSpPr>
          <p:cNvPr id="2" name="Text Placeholder 1"/>
          <p:cNvSpPr>
            <a:spLocks noGrp="1"/>
          </p:cNvSpPr>
          <p:nvPr>
            <p:ph type="body" sz="quarter" idx="10"/>
          </p:nvPr>
        </p:nvSpPr>
        <p:spPr>
          <a:xfrm>
            <a:off x="188444" y="5982324"/>
            <a:ext cx="11241816" cy="923330"/>
          </a:xfrm>
        </p:spPr>
        <p:txBody>
          <a:bodyPr/>
          <a:lstStyle/>
          <a:p>
            <a:r>
              <a:rPr lang="en-US" sz="2400" dirty="0">
                <a:hlinkClick r:id="rId2"/>
              </a:rPr>
              <a:t>http://blogs.unity3d.com/2013/11/12/unity-4-3-2d-game-development-overview</a:t>
            </a:r>
            <a:r>
              <a:rPr lang="en-US" sz="2400" dirty="0" smtClean="0">
                <a:hlinkClick r:id="rId2"/>
              </a:rPr>
              <a:t>/</a:t>
            </a:r>
            <a:r>
              <a:rPr lang="en-US" sz="2400" dirty="0" smtClean="0"/>
              <a:t> </a:t>
            </a:r>
          </a:p>
          <a:p>
            <a:r>
              <a:rPr lang="en-US" sz="2400" dirty="0">
                <a:hlinkClick r:id="rId3"/>
              </a:rPr>
              <a:t>https://</a:t>
            </a:r>
            <a:r>
              <a:rPr lang="en-US" sz="2400" dirty="0" smtClean="0">
                <a:hlinkClick r:id="rId3"/>
              </a:rPr>
              <a:t>www.youtube.com/watch?v=4qE8cuHI93c</a:t>
            </a:r>
            <a:r>
              <a:rPr lang="en-US" sz="2400" dirty="0" smtClean="0"/>
              <a:t> </a:t>
            </a:r>
            <a:endParaRPr lang="en-US" sz="2400" dirty="0"/>
          </a:p>
        </p:txBody>
      </p:sp>
      <p:pic>
        <p:nvPicPr>
          <p:cNvPr id="6" name="Picture 5"/>
          <p:cNvPicPr>
            <a:picLocks noChangeAspect="1"/>
          </p:cNvPicPr>
          <p:nvPr/>
        </p:nvPicPr>
        <p:blipFill rotWithShape="1">
          <a:blip r:embed="rId4"/>
          <a:srcRect l="23294" t="5001" r="23997" b="50028"/>
          <a:stretch/>
        </p:blipFill>
        <p:spPr>
          <a:xfrm>
            <a:off x="274639" y="1203969"/>
            <a:ext cx="7621500" cy="3655998"/>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4"/>
          <a:srcRect l="23294" t="49971" r="42036" b="29"/>
          <a:stretch/>
        </p:blipFill>
        <p:spPr>
          <a:xfrm>
            <a:off x="5578164" y="2335206"/>
            <a:ext cx="4273520" cy="346501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028876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Xbox Magazine</a:t>
            </a:r>
            <a:endParaRPr lang="en-US" dirty="0"/>
          </a:p>
        </p:txBody>
      </p:sp>
      <p:pic>
        <p:nvPicPr>
          <p:cNvPr id="1026" name="Picture 2" descr="https://scontent-a-iad.xx.fbcdn.net/hphotos-frc3/t1/1506632_10151836636145044_165221244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37" y="1243470"/>
            <a:ext cx="3716699" cy="4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8692" y="6466980"/>
            <a:ext cx="5782431" cy="382308"/>
          </a:xfrm>
          <a:prstGeom prst="rect">
            <a:avLst/>
          </a:prstGeom>
          <a:noFill/>
        </p:spPr>
        <p:txBody>
          <a:bodyPr wrap="none" rtlCol="0">
            <a:spAutoFit/>
          </a:bodyPr>
          <a:lstStyle/>
          <a:p>
            <a:r>
              <a:rPr lang="en-US" sz="1836" dirty="0"/>
              <a:t>Source: Official Xbox Magazine, March 2014, Page 65</a:t>
            </a:r>
          </a:p>
        </p:txBody>
      </p:sp>
      <p:pic>
        <p:nvPicPr>
          <p:cNvPr id="4" name="Picture 3"/>
          <p:cNvPicPr>
            <a:picLocks noChangeAspect="1"/>
          </p:cNvPicPr>
          <p:nvPr/>
        </p:nvPicPr>
        <p:blipFill>
          <a:blip r:embed="rId4"/>
          <a:stretch>
            <a:fillRect/>
          </a:stretch>
        </p:blipFill>
        <p:spPr>
          <a:xfrm>
            <a:off x="5921231" y="1125037"/>
            <a:ext cx="3827899" cy="5377041"/>
          </a:xfrm>
          <a:prstGeom prst="rect">
            <a:avLst/>
          </a:prstGeom>
        </p:spPr>
      </p:pic>
      <p:pic>
        <p:nvPicPr>
          <p:cNvPr id="6" name="Picture 5"/>
          <p:cNvPicPr>
            <a:picLocks noChangeAspect="1"/>
          </p:cNvPicPr>
          <p:nvPr/>
        </p:nvPicPr>
        <p:blipFill>
          <a:blip r:embed="rId5"/>
          <a:stretch>
            <a:fillRect/>
          </a:stretch>
        </p:blipFill>
        <p:spPr>
          <a:xfrm>
            <a:off x="7658121" y="2797810"/>
            <a:ext cx="1985826" cy="1540337"/>
          </a:xfrm>
          <a:prstGeom prst="rect">
            <a:avLst/>
          </a:prstGeom>
        </p:spPr>
      </p:pic>
      <p:sp>
        <p:nvSpPr>
          <p:cNvPr id="7" name="Oval 6"/>
          <p:cNvSpPr/>
          <p:nvPr/>
        </p:nvSpPr>
        <p:spPr>
          <a:xfrm>
            <a:off x="7383991" y="2564658"/>
            <a:ext cx="2365139" cy="209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cxnSp>
        <p:nvCxnSpPr>
          <p:cNvPr id="9" name="Straight Arrow Connector 8"/>
          <p:cNvCxnSpPr/>
          <p:nvPr/>
        </p:nvCxnSpPr>
        <p:spPr>
          <a:xfrm flipV="1">
            <a:off x="6684539" y="4041281"/>
            <a:ext cx="854886" cy="2968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23062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69753" y="5779084"/>
            <a:ext cx="6850401" cy="657359"/>
          </a:xfrm>
          <a:prstGeom prst="rect">
            <a:avLst/>
          </a:prstGeom>
        </p:spPr>
        <p:txBody>
          <a:bodyPr wrap="none">
            <a:spAutoFit/>
          </a:bodyPr>
          <a:lstStyle/>
          <a:p>
            <a:r>
              <a:rPr lang="en-US" sz="1836" b="1" dirty="0"/>
              <a:t>Official Unity 5 Feature Preview Trailer </a:t>
            </a:r>
            <a:r>
              <a:rPr lang="en-US" sz="1836" i="1" dirty="0" smtClean="0"/>
              <a:t>(jump to 2:10 for 2D)</a:t>
            </a:r>
            <a:endParaRPr lang="en-US" sz="1836" i="1" dirty="0">
              <a:hlinkClick r:id=""/>
            </a:endParaRPr>
          </a:p>
          <a:p>
            <a:r>
              <a:rPr lang="en-US" sz="1836" dirty="0">
                <a:hlinkClick r:id=""/>
              </a:rPr>
              <a:t>https</a:t>
            </a:r>
            <a:r>
              <a:rPr lang="en-US" sz="1836" dirty="0">
                <a:hlinkClick r:id="rId2"/>
              </a:rPr>
              <a:t>://www.youtube.com/watch?v=dk8gpz0o5TU</a:t>
            </a:r>
            <a:r>
              <a:rPr lang="en-US" sz="1836" dirty="0"/>
              <a:t> </a:t>
            </a:r>
          </a:p>
        </p:txBody>
      </p:sp>
      <p:pic>
        <p:nvPicPr>
          <p:cNvPr id="1026" name="Picture 2" descr="http://blogs-images.forbes.com/ewanspence/files/2014/03/Unity5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216" y="2210091"/>
            <a:ext cx="8572500" cy="257175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274639" y="295274"/>
            <a:ext cx="11889564" cy="917575"/>
          </a:xfrm>
        </p:spPr>
        <p:txBody>
          <a:bodyPr/>
          <a:lstStyle/>
          <a:p>
            <a:r>
              <a:rPr lang="en-US" dirty="0" smtClean="0"/>
              <a:t>Unity 5 Preview</a:t>
            </a:r>
            <a:endParaRPr lang="en-US" dirty="0"/>
          </a:p>
        </p:txBody>
      </p:sp>
    </p:spTree>
    <p:extLst>
      <p:ext uri="{BB962C8B-B14F-4D97-AF65-F5344CB8AC3E}">
        <p14:creationId xmlns:p14="http://schemas.microsoft.com/office/powerpoint/2010/main" val="1711853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979960367"/>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966" y="3131506"/>
            <a:ext cx="1142857" cy="114285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4640380"/>
            <a:ext cx="1142857" cy="1142857"/>
          </a:xfrm>
          <a:prstGeom prst="rect">
            <a:avLst/>
          </a:prstGeom>
        </p:spPr>
      </p:pic>
    </p:spTree>
    <p:extLst>
      <p:ext uri="{BB962C8B-B14F-4D97-AF65-F5344CB8AC3E}">
        <p14:creationId xmlns:p14="http://schemas.microsoft.com/office/powerpoint/2010/main" val="4244355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910" y="1139019"/>
            <a:ext cx="8961022" cy="5307013"/>
          </a:xfrm>
          <a:prstGeom prst="rect">
            <a:avLst/>
          </a:prstGeom>
        </p:spPr>
      </p:pic>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t>Email: </a:t>
            </a:r>
            <a:r>
              <a:rPr lang="en-US" sz="2448" dirty="0" smtClean="0">
                <a:hlinkClick r:id="rId4"/>
              </a:rPr>
              <a:t>shchowd@microsoft.com</a:t>
            </a:r>
            <a:r>
              <a:rPr lang="en-US" sz="2448" dirty="0" smtClean="0"/>
              <a:t> </a:t>
            </a:r>
            <a:r>
              <a:rPr lang="en-US" sz="2448" dirty="0">
                <a:sym typeface="Wingdings" panose="05000000000000000000" pitchFamily="2" charset="2"/>
              </a:rPr>
              <a:t></a:t>
            </a:r>
            <a:r>
              <a:rPr lang="en-US" sz="2448" dirty="0" smtClean="0"/>
              <a:t> Twitter: </a:t>
            </a:r>
            <a:r>
              <a:rPr lang="en-US" sz="2448" dirty="0" smtClean="0">
                <a:hlinkClick r:id="rId5"/>
              </a:rPr>
              <a:t>@shahedC</a:t>
            </a:r>
            <a:r>
              <a:rPr lang="en-US" sz="2448" dirty="0" smtClean="0"/>
              <a:t> </a:t>
            </a:r>
            <a:endParaRPr lang="en-US" sz="2448" dirty="0"/>
          </a:p>
        </p:txBody>
      </p:sp>
    </p:spTree>
    <p:extLst>
      <p:ext uri="{BB962C8B-B14F-4D97-AF65-F5344CB8AC3E}">
        <p14:creationId xmlns:p14="http://schemas.microsoft.com/office/powerpoint/2010/main" val="402547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607353" y="123590"/>
            <a:ext cx="11889564" cy="917575"/>
          </a:xfrm>
          <a:prstGeom prst="rect">
            <a:avLst/>
          </a:prstGeom>
        </p:spPr>
        <p:txBody>
          <a:bodyPr vert="horz" wrap="square" lIns="146304" tIns="91440" rIns="146304" bIns="91440" rtlCol="0" anchor="b">
            <a:noAutofit/>
          </a:bodyPr>
          <a:lstStyle>
            <a:lvl1pPr algn="r" defTabSz="932742" rtl="0" eaLnBrk="1" latinLnBrk="0" hangingPunct="1">
              <a:lnSpc>
                <a:spcPct val="90000"/>
              </a:lnSpc>
              <a:spcBef>
                <a:spcPct val="0"/>
              </a:spcBef>
              <a:buNone/>
              <a:defRPr lang="en-US" sz="5507" b="0" kern="1200" cap="none" spc="-102" baseline="0">
                <a:ln w="3175">
                  <a:noFill/>
                </a:ln>
                <a:solidFill>
                  <a:schemeClr val="accent1"/>
                </a:solidFill>
                <a:effectLst/>
                <a:latin typeface="+mj-lt"/>
                <a:ea typeface="+mn-ea"/>
                <a:cs typeface="Segoe UI" pitchFamily="34" charset="0"/>
              </a:defRPr>
            </a:lvl1pPr>
          </a:lstStyle>
          <a:p>
            <a:pPr algn="l"/>
            <a:r>
              <a:rPr lang="en-US" sz="6000" dirty="0"/>
              <a:t>Tools &amp; Technologies</a:t>
            </a:r>
          </a:p>
        </p:txBody>
      </p:sp>
      <p:pic>
        <p:nvPicPr>
          <p:cNvPr id="3074" name="Picture 2" descr="http://visualstudiomagazine.com/articles/2013/09/30/~/media/ECG/visualstudiomagazine/Images/introimages/VisualStudio2013.ash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353" y="1411215"/>
            <a:ext cx="2536228" cy="17639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4" cstate="print"/>
          <a:srcRect/>
          <a:stretch>
            <a:fillRect/>
          </a:stretch>
        </p:blipFill>
        <p:spPr bwMode="auto">
          <a:xfrm>
            <a:off x="7215808" y="2586376"/>
            <a:ext cx="2622947" cy="786884"/>
          </a:xfrm>
          <a:prstGeom prst="rect">
            <a:avLst/>
          </a:prstGeom>
          <a:noFill/>
          <a:ln w="9525">
            <a:noFill/>
            <a:miter lim="800000"/>
            <a:headEnd/>
            <a:tailEnd/>
          </a:ln>
        </p:spPr>
      </p:pic>
      <p:pic>
        <p:nvPicPr>
          <p:cNvPr id="1045" name="Picture 21" descr="http://www.getpaint.net/images/Logo3.png"/>
          <p:cNvPicPr>
            <a:picLocks noChangeAspect="1" noChangeArrowheads="1"/>
          </p:cNvPicPr>
          <p:nvPr/>
        </p:nvPicPr>
        <p:blipFill>
          <a:blip r:embed="rId5" cstate="print"/>
          <a:srcRect/>
          <a:stretch>
            <a:fillRect/>
          </a:stretch>
        </p:blipFill>
        <p:spPr bwMode="auto">
          <a:xfrm>
            <a:off x="5665830" y="5868003"/>
            <a:ext cx="2302364" cy="563449"/>
          </a:xfrm>
          <a:prstGeom prst="rect">
            <a:avLst/>
          </a:prstGeom>
          <a:noFill/>
        </p:spPr>
      </p:pic>
      <p:pic>
        <p:nvPicPr>
          <p:cNvPr id="1046" name="Picture 22"/>
          <p:cNvPicPr>
            <a:picLocks noChangeAspect="1" noChangeArrowheads="1"/>
          </p:cNvPicPr>
          <p:nvPr/>
        </p:nvPicPr>
        <p:blipFill>
          <a:blip r:embed="rId6" cstate="print"/>
          <a:srcRect/>
          <a:stretch>
            <a:fillRect/>
          </a:stretch>
        </p:blipFill>
        <p:spPr bwMode="auto">
          <a:xfrm>
            <a:off x="7589822" y="1227296"/>
            <a:ext cx="1874921" cy="1020035"/>
          </a:xfrm>
          <a:prstGeom prst="rect">
            <a:avLst/>
          </a:prstGeom>
          <a:noFill/>
          <a:ln w="9525">
            <a:noFill/>
            <a:miter lim="800000"/>
            <a:headEnd/>
            <a:tailEnd/>
          </a:ln>
        </p:spPr>
      </p:pic>
      <p:pic>
        <p:nvPicPr>
          <p:cNvPr id="2" name="Picture 1"/>
          <p:cNvPicPr>
            <a:picLocks noChangeAspect="1"/>
          </p:cNvPicPr>
          <p:nvPr/>
        </p:nvPicPr>
        <p:blipFill>
          <a:blip r:embed="rId7"/>
          <a:stretch>
            <a:fillRect/>
          </a:stretch>
        </p:blipFill>
        <p:spPr>
          <a:xfrm>
            <a:off x="1986969" y="3444000"/>
            <a:ext cx="4249676" cy="1072243"/>
          </a:xfrm>
          <a:prstGeom prst="rect">
            <a:avLst/>
          </a:prstGeom>
        </p:spPr>
      </p:pic>
      <p:pic>
        <p:nvPicPr>
          <p:cNvPr id="3088" name="Picture 16" descr="http://www.ciol.com/IMG/046/20046/windows-8-logo-370x26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9166" y="1296725"/>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ml5_css_javascript"/>
          <p:cNvPicPr>
            <a:picLocks noChangeAspect="1" noChangeArrowheads="1"/>
          </p:cNvPicPr>
          <p:nvPr/>
        </p:nvPicPr>
        <p:blipFill rotWithShape="1">
          <a:blip r:embed="rId9">
            <a:extLst>
              <a:ext uri="{28A0092B-C50C-407E-A947-70E740481C1C}">
                <a14:useLocalDpi xmlns:a14="http://schemas.microsoft.com/office/drawing/2010/main" val="0"/>
              </a:ext>
            </a:extLst>
          </a:blip>
          <a:srcRect l="73423"/>
          <a:stretch/>
        </p:blipFill>
        <p:spPr bwMode="auto">
          <a:xfrm>
            <a:off x="6965825" y="3568708"/>
            <a:ext cx="884467" cy="13363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download.blender.org/institute/logos/blender-plai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6336" y="5013017"/>
            <a:ext cx="3097785" cy="861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4756336" y="2723435"/>
            <a:ext cx="2223963" cy="674363"/>
          </a:xfrm>
          <a:prstGeom prst="rect">
            <a:avLst/>
          </a:prstGeom>
        </p:spPr>
      </p:pic>
      <p:pic>
        <p:nvPicPr>
          <p:cNvPr id="3076" name="Picture 4" descr="http://forum.unity3d.com/attachment.php?attachmentid=16698&amp;stc=1&amp;d=12952630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928" y="442840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280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download.blender.org/institute/logos/blender-pl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652" y="4374428"/>
            <a:ext cx="3097785" cy="8619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Unity: Things to Know</a:t>
            </a:r>
            <a:endParaRPr lang="en-US" dirty="0"/>
          </a:p>
        </p:txBody>
      </p:sp>
      <p:pic>
        <p:nvPicPr>
          <p:cNvPr id="4" name="Picture 3" descr="http://forum.unity3d.com/attachment.php?attachmentid=16698&amp;stc=1&amp;d=1295263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468" y="2325662"/>
            <a:ext cx="3057053" cy="1142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805" y="1165754"/>
            <a:ext cx="4283044" cy="265881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849" y="625216"/>
            <a:ext cx="3032268" cy="4041281"/>
          </a:xfrm>
          <a:prstGeom prst="rect">
            <a:avLst/>
          </a:prstGeom>
        </p:spPr>
      </p:pic>
      <p:sp>
        <p:nvSpPr>
          <p:cNvPr id="16" name="Content Placeholder 2"/>
          <p:cNvSpPr>
            <a:spLocks noGrp="1"/>
          </p:cNvSpPr>
          <p:nvPr>
            <p:ph idx="4294967295"/>
          </p:nvPr>
        </p:nvSpPr>
        <p:spPr>
          <a:xfrm>
            <a:off x="2021522" y="3808129"/>
            <a:ext cx="3574979" cy="1554340"/>
          </a:xfrm>
          <a:prstGeom prst="rect">
            <a:avLst/>
          </a:prstGeom>
        </p:spPr>
        <p:txBody>
          <a:bodyPr>
            <a:normAutofit fontScale="47500" lnSpcReduction="20000"/>
          </a:bodyPr>
          <a:lstStyle/>
          <a:p>
            <a:r>
              <a:rPr lang="en-US" dirty="0" smtClean="0"/>
              <a:t>Learning curve</a:t>
            </a:r>
          </a:p>
          <a:p>
            <a:r>
              <a:rPr lang="en-US" dirty="0" smtClean="0"/>
              <a:t>Create/Import models</a:t>
            </a:r>
          </a:p>
          <a:p>
            <a:r>
              <a:rPr lang="en-US" dirty="0" smtClean="0"/>
              <a:t>Download/purchase models</a:t>
            </a:r>
          </a:p>
          <a:p>
            <a:r>
              <a:rPr lang="en-US" dirty="0" smtClean="0"/>
              <a:t>Asset Store</a:t>
            </a:r>
          </a:p>
          <a:p>
            <a:r>
              <a:rPr lang="en-US" dirty="0" smtClean="0"/>
              <a:t>Publish virtually anywhere!</a:t>
            </a:r>
          </a:p>
          <a:p>
            <a:endParaRPr lang="en-US" dirty="0" smtClean="0"/>
          </a:p>
        </p:txBody>
      </p:sp>
      <p:pic>
        <p:nvPicPr>
          <p:cNvPr id="17" name="Picture 16"/>
          <p:cNvPicPr>
            <a:picLocks noChangeAspect="1"/>
          </p:cNvPicPr>
          <p:nvPr/>
        </p:nvPicPr>
        <p:blipFill>
          <a:blip r:embed="rId7"/>
          <a:stretch>
            <a:fillRect/>
          </a:stretch>
        </p:blipFill>
        <p:spPr>
          <a:xfrm>
            <a:off x="2021522" y="5469572"/>
            <a:ext cx="4292274" cy="1303377"/>
          </a:xfrm>
          <a:prstGeom prst="rect">
            <a:avLst/>
          </a:prstGeom>
        </p:spPr>
      </p:pic>
      <p:pic>
        <p:nvPicPr>
          <p:cNvPr id="18" name="Picture 17"/>
          <p:cNvPicPr>
            <a:picLocks noChangeAspect="1"/>
          </p:cNvPicPr>
          <p:nvPr/>
        </p:nvPicPr>
        <p:blipFill>
          <a:blip r:embed="rId8"/>
          <a:stretch>
            <a:fillRect/>
          </a:stretch>
        </p:blipFill>
        <p:spPr>
          <a:xfrm>
            <a:off x="6422471" y="5469572"/>
            <a:ext cx="2127274" cy="1303377"/>
          </a:xfrm>
          <a:prstGeom prst="rect">
            <a:avLst/>
          </a:prstGeom>
        </p:spPr>
      </p:pic>
      <p:pic>
        <p:nvPicPr>
          <p:cNvPr id="19" name="Picture 18"/>
          <p:cNvPicPr>
            <a:picLocks noChangeAspect="1"/>
          </p:cNvPicPr>
          <p:nvPr/>
        </p:nvPicPr>
        <p:blipFill>
          <a:blip r:embed="rId9"/>
          <a:stretch>
            <a:fillRect/>
          </a:stretch>
        </p:blipFill>
        <p:spPr>
          <a:xfrm>
            <a:off x="8658420" y="5517903"/>
            <a:ext cx="1709773" cy="1165754"/>
          </a:xfrm>
          <a:prstGeom prst="rect">
            <a:avLst/>
          </a:prstGeom>
        </p:spPr>
      </p:pic>
      <p:pic>
        <p:nvPicPr>
          <p:cNvPr id="11" name="Picture 10"/>
          <p:cNvPicPr>
            <a:picLocks noChangeAspect="1"/>
          </p:cNvPicPr>
          <p:nvPr/>
        </p:nvPicPr>
        <p:blipFill>
          <a:blip r:embed="rId10"/>
          <a:stretch>
            <a:fillRect/>
          </a:stretch>
        </p:blipFill>
        <p:spPr>
          <a:xfrm>
            <a:off x="8935108" y="465211"/>
            <a:ext cx="1908714" cy="5004361"/>
          </a:xfrm>
          <a:prstGeom prst="rect">
            <a:avLst/>
          </a:prstGeom>
        </p:spPr>
      </p:pic>
    </p:spTree>
    <p:extLst>
      <p:ext uri="{BB962C8B-B14F-4D97-AF65-F5344CB8AC3E}">
        <p14:creationId xmlns:p14="http://schemas.microsoft.com/office/powerpoint/2010/main" val="6851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229795228"/>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spTree>
    <p:extLst>
      <p:ext uri="{BB962C8B-B14F-4D97-AF65-F5344CB8AC3E}">
        <p14:creationId xmlns:p14="http://schemas.microsoft.com/office/powerpoint/2010/main" val="2978097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UI Basics &amp; Assets </a:t>
            </a:r>
            <a:endParaRPr lang="en-US" dirty="0"/>
          </a:p>
        </p:txBody>
      </p:sp>
      <p:pic>
        <p:nvPicPr>
          <p:cNvPr id="5"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240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bf749eb-5fb0-4c75-b7cd-eb7d18649fd5"/>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23136</TotalTime>
  <Words>1519</Words>
  <Application>Microsoft Office PowerPoint</Application>
  <PresentationFormat>Custom</PresentationFormat>
  <Paragraphs>324</Paragraphs>
  <Slides>52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ＭＳ Ｐゴシック</vt:lpstr>
      <vt:lpstr>Arial</vt:lpstr>
      <vt:lpstr>Segoe UI</vt:lpstr>
      <vt:lpstr>Segoe UI Light</vt:lpstr>
      <vt:lpstr>Wingdings</vt:lpstr>
      <vt:lpstr>MSVID_White_16x9_2012-08-18</vt:lpstr>
      <vt:lpstr>Game Development with Unity and C# </vt:lpstr>
      <vt:lpstr>Agenda</vt:lpstr>
      <vt:lpstr>My Background</vt:lpstr>
      <vt:lpstr>My Background (continued)</vt:lpstr>
      <vt:lpstr>Official Xbox Magazine</vt:lpstr>
      <vt:lpstr>PowerPoint Presentation</vt:lpstr>
      <vt:lpstr>Unity: Things to Know</vt:lpstr>
      <vt:lpstr>Agenda</vt:lpstr>
      <vt:lpstr>UI Basics &amp; Assets </vt:lpstr>
      <vt:lpstr>Creating a New 2D Project</vt:lpstr>
      <vt:lpstr>Editor Settings for 2D</vt:lpstr>
      <vt:lpstr>Unity UI: Scene, Hierarchy &amp; Project Assets</vt:lpstr>
      <vt:lpstr>Unity UI: Animation and Game Panels</vt:lpstr>
      <vt:lpstr>2D Overview</vt:lpstr>
      <vt:lpstr>Customizing Your Editor UI</vt:lpstr>
      <vt:lpstr>Importing a Sprite</vt:lpstr>
      <vt:lpstr>Textures and Sprites</vt:lpstr>
      <vt:lpstr>Background Import Settings</vt:lpstr>
      <vt:lpstr>Sorting Layers</vt:lpstr>
      <vt:lpstr>Moving Around</vt:lpstr>
      <vt:lpstr>Sprite Editor</vt:lpstr>
      <vt:lpstr>Adding Components</vt:lpstr>
      <vt:lpstr>Adding a Sprite Renderer</vt:lpstr>
      <vt:lpstr>Adding a New Script (C#/JS/Boo)</vt:lpstr>
      <vt:lpstr>Start() and Update() in your Script</vt:lpstr>
      <vt:lpstr>Built-in Input Controls</vt:lpstr>
      <vt:lpstr>Updating Objects via transform.position</vt:lpstr>
      <vt:lpstr>Running Your Game</vt:lpstr>
      <vt:lpstr>Scripts &amp; Animations</vt:lpstr>
      <vt:lpstr>Animation Clips</vt:lpstr>
      <vt:lpstr>Adding Sprites From a Sprite Sheet</vt:lpstr>
      <vt:lpstr>Adding Curves Manually</vt:lpstr>
      <vt:lpstr>Loop Time for Animations</vt:lpstr>
      <vt:lpstr>Transitions, Colliders &amp; Triggers</vt:lpstr>
      <vt:lpstr>Animator Tab</vt:lpstr>
      <vt:lpstr>Conditions</vt:lpstr>
      <vt:lpstr>Linking Events to Keyframes</vt:lpstr>
      <vt:lpstr>Custom Colliders</vt:lpstr>
      <vt:lpstr>Enabling Triggers in 2D Colliders</vt:lpstr>
      <vt:lpstr>Swapping Colliders at Runtime</vt:lpstr>
      <vt:lpstr>Using Empty Objects as Spawn Points</vt:lpstr>
      <vt:lpstr>Updating Gravity Settings</vt:lpstr>
      <vt:lpstr>Agenda</vt:lpstr>
      <vt:lpstr>Graphics For Your Game</vt:lpstr>
      <vt:lpstr>Audio Tools</vt:lpstr>
      <vt:lpstr>Useful Links</vt:lpstr>
      <vt:lpstr>For More Info:</vt:lpstr>
      <vt:lpstr>Mecanim for 2D Sprite Animations</vt:lpstr>
      <vt:lpstr>2D Platformer Overview</vt:lpstr>
      <vt:lpstr>Unity 5 Preview</vt:lpstr>
      <vt:lpstr>Agenda</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Together. One Microsoft</dc:title>
  <dc:creator>Dave Voyles</dc:creator>
  <cp:lastModifiedBy>Shahed Chowdhuri</cp:lastModifiedBy>
  <cp:revision>436</cp:revision>
  <dcterms:created xsi:type="dcterms:W3CDTF">2012-05-22T07:38:31Z</dcterms:created>
  <dcterms:modified xsi:type="dcterms:W3CDTF">2014-11-02T02:23:47Z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