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5"/>
  </p:notesMasterIdLst>
  <p:handoutMasterIdLst>
    <p:handoutMasterId r:id="rId26"/>
  </p:handoutMasterIdLst>
  <p:sldIdLst>
    <p:sldId id="256" r:id="rId5"/>
    <p:sldId id="298" r:id="rId6"/>
    <p:sldId id="304" r:id="rId7"/>
    <p:sldId id="315" r:id="rId8"/>
    <p:sldId id="306" r:id="rId9"/>
    <p:sldId id="314" r:id="rId10"/>
    <p:sldId id="316" r:id="rId11"/>
    <p:sldId id="317" r:id="rId12"/>
    <p:sldId id="339" r:id="rId13"/>
    <p:sldId id="336" r:id="rId14"/>
    <p:sldId id="319" r:id="rId15"/>
    <p:sldId id="340" r:id="rId16"/>
    <p:sldId id="343" r:id="rId17"/>
    <p:sldId id="333" r:id="rId18"/>
    <p:sldId id="334" r:id="rId19"/>
    <p:sldId id="344" r:id="rId20"/>
    <p:sldId id="345" r:id="rId21"/>
    <p:sldId id="335" r:id="rId22"/>
    <p:sldId id="311" r:id="rId23"/>
    <p:sldId id="296" r:id="rId2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3981" autoAdjust="0"/>
  </p:normalViewPr>
  <p:slideViewPr>
    <p:cSldViewPr>
      <p:cViewPr varScale="1">
        <p:scale>
          <a:sx n="65" d="100"/>
          <a:sy n="65" d="100"/>
        </p:scale>
        <p:origin x="336" y="12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1734" y="-614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a:t>
          </a:r>
          <a:r>
            <a:rPr lang="en-US" sz="2400" dirty="0" smtClean="0"/>
            <a:t>Getting Started</a:t>
          </a:r>
          <a:endParaRPr lang="en-US" sz="2400" dirty="0" smtClean="0"/>
        </a:p>
        <a:p>
          <a:r>
            <a:rPr lang="en-US" sz="2400" dirty="0" smtClean="0"/>
            <a:t>&gt; </a:t>
          </a:r>
          <a:r>
            <a:rPr lang="en-US" sz="2400" dirty="0" smtClean="0"/>
            <a:t>New Features</a:t>
          </a:r>
        </a:p>
        <a:p>
          <a:r>
            <a:rPr lang="en-US" sz="2400" dirty="0" smtClean="0"/>
            <a:t>&gt; Demo</a:t>
          </a:r>
          <a:endParaRPr lang="en-US" sz="2400" dirty="0" smtClean="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a:t>
          </a:r>
          <a:r>
            <a:rPr lang="en-US" sz="2400" kern="1200" dirty="0" smtClean="0"/>
            <a:t>Getting Started</a:t>
          </a:r>
          <a:endParaRPr lang="en-US" sz="2400" kern="1200" dirty="0" smtClean="0"/>
        </a:p>
        <a:p>
          <a:pPr lvl="0" algn="l" defTabSz="1066800">
            <a:lnSpc>
              <a:spcPct val="90000"/>
            </a:lnSpc>
            <a:spcBef>
              <a:spcPct val="0"/>
            </a:spcBef>
            <a:spcAft>
              <a:spcPct val="35000"/>
            </a:spcAft>
          </a:pPr>
          <a:r>
            <a:rPr lang="en-US" sz="2400" kern="1200" dirty="0" smtClean="0"/>
            <a:t>&gt; </a:t>
          </a:r>
          <a:r>
            <a:rPr lang="en-US" sz="2400" kern="1200" dirty="0" smtClean="0"/>
            <a:t>New Features</a:t>
          </a:r>
        </a:p>
        <a:p>
          <a:pPr lvl="0" algn="l" defTabSz="1066800">
            <a:lnSpc>
              <a:spcPct val="90000"/>
            </a:lnSpc>
            <a:spcBef>
              <a:spcPct val="0"/>
            </a:spcBef>
            <a:spcAft>
              <a:spcPct val="35000"/>
            </a:spcAft>
          </a:pPr>
          <a:r>
            <a:rPr lang="en-US" sz="2400" kern="1200" dirty="0" smtClean="0"/>
            <a:t>&gt; Demo</a:t>
          </a:r>
          <a:endParaRPr lang="en-US" sz="2400" kern="1200" dirty="0" smtClean="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3/18/2015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3/18/2015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cial.technet.microsoft.com/wiki/contents/articles/24933.create-a-universal-application-with-windows-app-studio.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App Studio</a:t>
            </a:r>
            <a:br>
              <a:rPr lang="en-US" sz="900" b="1" dirty="0" smtClean="0"/>
            </a:br>
            <a:r>
              <a:rPr lang="en-US" sz="900" dirty="0" smtClean="0"/>
              <a:t>Windows 8.1 </a:t>
            </a:r>
            <a:r>
              <a:rPr lang="en-US" sz="900" dirty="0" smtClean="0">
                <a:sym typeface="Wingdings" panose="05000000000000000000" pitchFamily="2" charset="2"/>
              </a:rPr>
              <a:t></a:t>
            </a:r>
            <a:r>
              <a:rPr lang="en-US" sz="900" dirty="0" smtClean="0"/>
              <a:t> Windows Phone 8.1 </a:t>
            </a:r>
            <a:r>
              <a:rPr lang="en-US" sz="900" dirty="0" smtClean="0">
                <a:sym typeface="Wingdings" panose="05000000000000000000" pitchFamily="2" charset="2"/>
              </a:rPr>
              <a:t></a:t>
            </a:r>
            <a:r>
              <a:rPr lang="en-US" sz="900" dirty="0" smtClean="0"/>
              <a:t> Windows 10 </a:t>
            </a:r>
            <a:r>
              <a:rPr lang="en-US" sz="900" dirty="0" smtClean="0">
                <a:sym typeface="Wingdings" panose="05000000000000000000" pitchFamily="2" charset="2"/>
              </a:rPr>
              <a:t></a:t>
            </a:r>
            <a:r>
              <a:rPr lang="en-US" sz="900" dirty="0" smtClean="0"/>
              <a:t> … and more!</a:t>
            </a:r>
          </a:p>
          <a:p>
            <a:pPr algn="l"/>
            <a:endParaRPr lang="en-US" sz="900"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App Studio in 4 Steps </a:t>
            </a:r>
            <a:r>
              <a:rPr lang="en-US" sz="900" dirty="0" smtClean="0"/>
              <a:t>(from App Studio website)</a:t>
            </a:r>
          </a:p>
          <a:p>
            <a:pPr defTabSz="939363">
              <a:defRPr/>
            </a:pPr>
            <a:endParaRPr lang="en-US" sz="900" dirty="0" smtClean="0"/>
          </a:p>
          <a:p>
            <a:pPr marL="228600" indent="-228600" defTabSz="939363">
              <a:buAutoNum type="arabicPeriod"/>
              <a:defRPr/>
            </a:pPr>
            <a:r>
              <a:rPr lang="en-US" sz="900" dirty="0" smtClean="0"/>
              <a:t>Have an idea</a:t>
            </a:r>
          </a:p>
          <a:p>
            <a:pPr marL="228600" indent="-228600" defTabSz="939363">
              <a:buAutoNum type="arabicPeriod"/>
              <a:defRPr/>
            </a:pPr>
            <a:r>
              <a:rPr lang="en-US" sz="900" dirty="0" smtClean="0"/>
              <a:t>Add content</a:t>
            </a:r>
          </a:p>
          <a:p>
            <a:pPr marL="228600" indent="-228600" defTabSz="939363">
              <a:buAutoNum type="arabicPeriod"/>
              <a:defRPr/>
            </a:pPr>
            <a:r>
              <a:rPr lang="en-US" sz="900" dirty="0" smtClean="0"/>
              <a:t>Choose style</a:t>
            </a:r>
          </a:p>
          <a:p>
            <a:pPr marL="228600" indent="-228600" defTabSz="939363">
              <a:buAutoNum type="arabicPeriod"/>
              <a:defRPr/>
            </a:pPr>
            <a:r>
              <a:rPr lang="en-US" sz="900" dirty="0" smtClean="0"/>
              <a:t>Use It!</a:t>
            </a:r>
          </a:p>
          <a:p>
            <a:pPr marL="0" indent="0" defTabSz="939363">
              <a:buNone/>
              <a:defRPr/>
            </a:pPr>
            <a:endParaRPr lang="en-US" sz="900" dirty="0"/>
          </a:p>
          <a:p>
            <a:r>
              <a:rPr lang="en-US" sz="900" dirty="0" smtClean="0"/>
              <a:t>App Studio Tutorial</a:t>
            </a:r>
          </a:p>
          <a:p>
            <a:pPr marL="342900" indent="-342900">
              <a:buFont typeface="Arial" panose="020B0604020202020204" pitchFamily="34" charset="0"/>
              <a:buChar char="•"/>
            </a:pPr>
            <a:r>
              <a:rPr lang="en-US" sz="900" dirty="0" smtClean="0"/>
              <a:t>Link: </a:t>
            </a:r>
            <a:r>
              <a:rPr lang="en-US" sz="900" dirty="0" smtClean="0">
                <a:hlinkClick r:id="rId3"/>
              </a:rPr>
              <a:t>http://social.technet.microsoft.com/wiki/contents/articles/24933.create-a-universal-application-with-windows-app-studio.aspx</a:t>
            </a:r>
            <a:r>
              <a:rPr lang="en-US" sz="900" dirty="0" smtClean="0"/>
              <a:t> </a:t>
            </a:r>
          </a:p>
          <a:p>
            <a:pPr marL="0" indent="0" defTabSz="939363">
              <a:buNone/>
              <a:defRPr/>
            </a:pPr>
            <a:endParaRPr lang="en-US" sz="90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205636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Build Your App in Your Browser</a:t>
            </a:r>
          </a:p>
          <a:p>
            <a:pPr defTabSz="939363">
              <a:defRPr/>
            </a:pPr>
            <a:endParaRPr lang="en-US" dirty="0" smtClean="0"/>
          </a:p>
          <a:p>
            <a:pPr defTabSz="939363">
              <a:defRPr/>
            </a:pPr>
            <a:r>
              <a:rPr lang="en-US" dirty="0" smtClean="0"/>
              <a:t>(screenshot of App Studio UI)</a:t>
            </a:r>
          </a:p>
          <a:p>
            <a:pPr defTabSz="939363">
              <a:defRPr/>
            </a:pPr>
            <a:endParaRPr lang="en-US" dirty="0" smtClean="0"/>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Click Finish</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When Done</a:t>
            </a:r>
          </a:p>
          <a:p>
            <a:pPr marL="0" indent="0">
              <a:lnSpc>
                <a:spcPct val="90000"/>
              </a:lnSpc>
              <a:spcAft>
                <a:spcPts val="600"/>
              </a:spcAft>
              <a:buFont typeface="Arial" panose="020B0604020202020204" pitchFamily="34" charset="0"/>
              <a:buNone/>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391908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Generate &amp; Download</a:t>
            </a:r>
          </a:p>
          <a:p>
            <a:pPr defTabSz="939363">
              <a:defRPr/>
            </a:pPr>
            <a:endParaRPr lang="en-US" dirty="0" smtClean="0"/>
          </a:p>
          <a:p>
            <a:pPr defTabSz="939363">
              <a:defRPr/>
            </a:pPr>
            <a:r>
              <a:rPr lang="en-US" dirty="0" smtClean="0"/>
              <a:t>(screenshot of App</a:t>
            </a:r>
            <a:r>
              <a:rPr lang="en-US" baseline="0" dirty="0" smtClean="0"/>
              <a:t> Studio UI)</a:t>
            </a:r>
          </a:p>
          <a:p>
            <a:pPr marL="171450" indent="-171450" defTabSz="939363">
              <a:buFont typeface="Arial" panose="020B0604020202020204" pitchFamily="34" charset="0"/>
              <a:buChar char="•"/>
              <a:defRPr/>
            </a:pPr>
            <a:r>
              <a:rPr lang="en-US" baseline="0" dirty="0" smtClean="0"/>
              <a:t>Download Source Code</a:t>
            </a:r>
          </a:p>
          <a:p>
            <a:pPr marL="0" indent="0" defTabSz="939363">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88918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Demo</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397051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238500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Visual Studio</a:t>
            </a:r>
          </a:p>
          <a:p>
            <a:pPr lvl="0"/>
            <a:r>
              <a:rPr lang="en-US" sz="900" dirty="0" smtClean="0"/>
              <a:t>&gt; Alternative Tools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Publishing</a:t>
            </a:r>
            <a:endParaRPr lang="en-US" dirty="0" smtClean="0"/>
          </a:p>
          <a:p>
            <a:endParaRPr lang="en-US" dirty="0" smtClean="0"/>
          </a:p>
          <a:p>
            <a:r>
              <a:rPr lang="en-US" dirty="0" smtClean="0"/>
              <a:t>* Learn about how you can build Universal Apps for Windows. </a:t>
            </a:r>
          </a:p>
          <a:p>
            <a:r>
              <a:rPr lang="en-US" dirty="0" smtClean="0"/>
              <a:t>* Use Visual Studio or alternatives</a:t>
            </a:r>
            <a:r>
              <a:rPr lang="en-US" baseline="0" dirty="0" smtClean="0"/>
              <a:t> like App Studio, Construct 2, Unity.</a:t>
            </a:r>
            <a:endParaRPr lang="en-US" dirty="0" smtClean="0"/>
          </a:p>
          <a:p>
            <a:r>
              <a:rPr lang="en-US" dirty="0" smtClean="0"/>
              <a:t>* Not a deep dive into each topic, but enough info for you to get started and pick a direction.</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marR="0" indent="-176131"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HTML5/CSS/JS</a:t>
            </a:r>
          </a:p>
          <a:p>
            <a:pPr marL="176131" indent="-176131">
              <a:buFont typeface="Arial" panose="020B0604020202020204" pitchFamily="34" charset="0"/>
              <a:buChar char="•"/>
            </a:pPr>
            <a:r>
              <a:rPr lang="en-US" baseline="0" dirty="0" smtClean="0"/>
              <a:t>Xbox One</a:t>
            </a:r>
          </a:p>
          <a:p>
            <a:pPr marL="176131" indent="-176131">
              <a:buFont typeface="Arial" panose="020B0604020202020204" pitchFamily="34" charset="0"/>
              <a:buChar char="•"/>
            </a:pPr>
            <a:r>
              <a:rPr lang="en-US" baseline="0" dirty="0" smtClean="0"/>
              <a:t>Unity</a:t>
            </a:r>
          </a:p>
          <a:p>
            <a:pPr marL="176131" indent="-176131" defTabSz="939363">
              <a:buFont typeface="Arial" panose="020B0604020202020204" pitchFamily="34" charset="0"/>
              <a:buChar char="•"/>
              <a:defRPr/>
            </a:pPr>
            <a:r>
              <a:rPr lang="en-US" baseline="0" dirty="0" smtClean="0"/>
              <a:t>C++ and DirectX 11.1+</a:t>
            </a:r>
          </a:p>
          <a:p>
            <a:pPr marL="176131" marR="0" indent="-176131"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XAML</a:t>
            </a:r>
          </a:p>
          <a:p>
            <a:pPr marL="176131" indent="-176131" defTabSz="939363">
              <a:buFont typeface="Arial" panose="020B0604020202020204" pitchFamily="34" charset="0"/>
              <a:buChar char="•"/>
              <a:defRPr/>
            </a:pPr>
            <a:r>
              <a:rPr lang="en-US" baseline="0" dirty="0" smtClean="0"/>
              <a:t>Construct 2</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60284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Universal App?</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"Apps that are tailored to people with disabilities"</a:t>
            </a:r>
          </a:p>
          <a:p>
            <a:pPr marL="342900" indent="-342900">
              <a:lnSpc>
                <a:spcPct val="200000"/>
              </a:lnSpc>
              <a:buFont typeface="Wingdings" panose="05000000000000000000" pitchFamily="2" charset="2"/>
              <a:buChar char="q"/>
            </a:pPr>
            <a:r>
              <a:rPr lang="en-US" sz="900" dirty="0" smtClean="0"/>
              <a:t>"Apps that are automatically multi-lingual and culture adherent"</a:t>
            </a:r>
          </a:p>
          <a:p>
            <a:pPr marL="342900" indent="-342900">
              <a:lnSpc>
                <a:spcPct val="200000"/>
              </a:lnSpc>
              <a:buFont typeface="Wingdings" panose="05000000000000000000" pitchFamily="2" charset="2"/>
              <a:buChar char="q"/>
            </a:pPr>
            <a:r>
              <a:rPr lang="en-US" sz="900" dirty="0" smtClean="0"/>
              <a:t>"Apps that can run on all platforms (iOS, Android, Windows)"</a:t>
            </a:r>
          </a:p>
          <a:p>
            <a:pPr marL="342900" indent="-342900">
              <a:lnSpc>
                <a:spcPct val="200000"/>
              </a:lnSpc>
              <a:buFont typeface="Wingdings" panose="05000000000000000000" pitchFamily="2" charset="2"/>
              <a:buChar char="q"/>
            </a:pPr>
            <a:r>
              <a:rPr lang="en-US" sz="900" dirty="0" smtClean="0"/>
              <a:t>"A single app package that will work across Microsoft devices“</a:t>
            </a:r>
          </a:p>
          <a:p>
            <a:pPr marL="342900" indent="-342900">
              <a:lnSpc>
                <a:spcPct val="200000"/>
              </a:lnSpc>
              <a:buFont typeface="Wingdings" panose="05000000000000000000" pitchFamily="2" charset="2"/>
              <a:buChar char="q"/>
            </a:pPr>
            <a:r>
              <a:rPr lang="en-US" sz="900" dirty="0" smtClean="0"/>
              <a:t> None of the Above?</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56870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Universal Apps for Windows</a:t>
            </a:r>
          </a:p>
          <a:p>
            <a:pPr defTabSz="939363">
              <a:defRPr/>
            </a:pPr>
            <a:endParaRPr lang="en-US" dirty="0" smtClean="0"/>
          </a:p>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smtClean="0"/>
          </a:p>
          <a:p>
            <a:r>
              <a:rPr lang="en-US" sz="2400" dirty="0" smtClean="0"/>
              <a:t>Ref: </a:t>
            </a:r>
            <a:r>
              <a:rPr lang="en-US" sz="2400" dirty="0" smtClean="0">
                <a:hlinkClick r:id="rId3"/>
              </a:rPr>
              <a:t>http://dev.windows.com/en-us/develop/Building-universal-Windows-apps</a:t>
            </a:r>
            <a:r>
              <a:rPr lang="en-US" sz="24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177840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Benefits of Universal Apps</a:t>
            </a:r>
          </a:p>
          <a:p>
            <a:pPr marL="342900" indent="-342900">
              <a:lnSpc>
                <a:spcPct val="200000"/>
              </a:lnSpc>
              <a:buFont typeface="Arial" panose="020B0604020202020204" pitchFamily="34" charset="0"/>
              <a:buChar char="•"/>
            </a:pPr>
            <a:r>
              <a:rPr lang="en-US" sz="900" dirty="0" smtClean="0"/>
              <a:t>Pricing structure – Match Windows Phone pricing on Windows 8</a:t>
            </a:r>
          </a:p>
          <a:p>
            <a:pPr marL="342900" indent="-342900">
              <a:lnSpc>
                <a:spcPct val="200000"/>
              </a:lnSpc>
              <a:buFont typeface="Arial" panose="020B0604020202020204" pitchFamily="34" charset="0"/>
              <a:buChar char="•"/>
            </a:pPr>
            <a:r>
              <a:rPr lang="en-US" sz="900" dirty="0" smtClean="0"/>
              <a:t>Shared in-app purchases – Buy IAPs only once, on either platform.</a:t>
            </a:r>
          </a:p>
          <a:p>
            <a:pPr marL="342900" indent="-342900">
              <a:lnSpc>
                <a:spcPct val="200000"/>
              </a:lnSpc>
              <a:buFont typeface="Arial" panose="020B0604020202020204" pitchFamily="34" charset="0"/>
              <a:buChar char="•"/>
            </a:pPr>
            <a:r>
              <a:rPr lang="en-US" sz="900" dirty="0" smtClean="0"/>
              <a:t>Install across devices – Buy app only once, own across platforms</a:t>
            </a:r>
          </a:p>
          <a:p>
            <a:pPr marL="342900" indent="-342900">
              <a:lnSpc>
                <a:spcPct val="200000"/>
              </a:lnSpc>
              <a:buFont typeface="Arial" panose="020B0604020202020204" pitchFamily="34" charset="0"/>
              <a:buChar char="•"/>
            </a:pPr>
            <a:r>
              <a:rPr lang="en-US" sz="900" dirty="0" smtClean="0"/>
              <a:t>Shared revenue model – Keep 70% of revenue </a:t>
            </a:r>
          </a:p>
          <a:p>
            <a:pPr marL="342900" indent="-342900">
              <a:lnSpc>
                <a:spcPct val="200000"/>
              </a:lnSpc>
              <a:buFont typeface="Arial" panose="020B0604020202020204" pitchFamily="34" charset="0"/>
              <a:buChar char="•"/>
            </a:pPr>
            <a:r>
              <a:rPr lang="en-US" sz="900" dirty="0" smtClean="0"/>
              <a:t>Unified ad-units for Windows Phone and Windows apps</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r>
              <a:rPr lang="en-US" sz="900" dirty="0" smtClean="0"/>
              <a:t>Ref: </a:t>
            </a:r>
            <a:r>
              <a:rPr lang="en-US" sz="900" dirty="0" smtClean="0">
                <a:hlinkClick r:id="rId3"/>
              </a:rPr>
              <a:t>http://www.wpcentral.com/what-is-a-universal-windows-app</a:t>
            </a:r>
            <a:r>
              <a:rPr lang="en-US" sz="900" dirty="0" smtClean="0"/>
              <a:t> </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7</a:t>
            </a:fld>
            <a:endParaRPr lang="en-US"/>
          </a:p>
        </p:txBody>
      </p:sp>
    </p:spTree>
    <p:extLst>
      <p:ext uri="{BB962C8B-B14F-4D97-AF65-F5344CB8AC3E}">
        <p14:creationId xmlns:p14="http://schemas.microsoft.com/office/powerpoint/2010/main" val="313371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Streamlined Development</a:t>
            </a:r>
          </a:p>
          <a:p>
            <a:pPr defTabSz="939363">
              <a:defRPr/>
            </a:pPr>
            <a:endParaRPr lang="en-US" dirty="0" smtClean="0"/>
          </a:p>
          <a:p>
            <a:pPr defTabSz="939363">
              <a:defRPr/>
            </a:pPr>
            <a:r>
              <a:rPr lang="en-US" dirty="0" smtClean="0"/>
              <a:t>(graphic)</a:t>
            </a:r>
          </a:p>
          <a:p>
            <a:pPr defTabSz="939363">
              <a:defRPr/>
            </a:pPr>
            <a:r>
              <a:rPr lang="en-US" dirty="0" smtClean="0"/>
              <a:t>UI</a:t>
            </a:r>
            <a:r>
              <a:rPr lang="en-US" baseline="0" dirty="0" smtClean="0"/>
              <a:t> </a:t>
            </a:r>
            <a:r>
              <a:rPr lang="en-US" baseline="0" dirty="0" smtClean="0">
                <a:sym typeface="Wingdings" panose="05000000000000000000" pitchFamily="2" charset="2"/>
              </a:rPr>
              <a:t> App Model  APIs  Tools  Store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311624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Alternative Tools</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B0C857-6AD3-4F8B-9B10-8E33D2F1509D}"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56605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3/18/2015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appstudio.windows.com/" TargetMode="External"/><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ocial.technet.microsoft.com/wiki/contents/articles/24933.create-a-universal-application-with-windows-app-studio.aspx" TargetMode="External"/><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windowscentral.com/microsoft-reveals-its-windows-10-universal-apps-plans-developers-mwc-2015" TargetMode="External"/><Relationship Id="rId2" Type="http://schemas.openxmlformats.org/officeDocument/2006/relationships/image" Target="../media/image3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868750"/>
          </a:xfrm>
        </p:spPr>
        <p:txBody>
          <a:bodyPr/>
          <a:lstStyle/>
          <a:p>
            <a:r>
              <a:rPr lang="en-US" sz="5400" b="1" dirty="0" smtClean="0"/>
              <a:t>App Studio</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Windows 8.1 </a:t>
            </a:r>
            <a:r>
              <a:rPr lang="en-US" sz="2448" dirty="0">
                <a:sym typeface="Wingdings" panose="05000000000000000000" pitchFamily="2" charset="2"/>
              </a:rPr>
              <a:t></a:t>
            </a:r>
            <a:r>
              <a:rPr lang="en-US" sz="2448" dirty="0"/>
              <a:t> </a:t>
            </a:r>
            <a:r>
              <a:rPr lang="en-US" sz="2448" dirty="0" smtClean="0"/>
              <a:t>Windows Phone 8.1 </a:t>
            </a:r>
            <a:r>
              <a:rPr lang="en-US" sz="2448" dirty="0">
                <a:sym typeface="Wingdings" panose="05000000000000000000" pitchFamily="2" charset="2"/>
              </a:rPr>
              <a:t></a:t>
            </a:r>
            <a:r>
              <a:rPr lang="en-US" sz="2448" dirty="0"/>
              <a:t> Windows </a:t>
            </a:r>
            <a:r>
              <a:rPr lang="en-US" sz="2448" dirty="0" smtClean="0"/>
              <a:t>10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Windows 10?</a:t>
            </a:r>
            <a:endParaRPr lang="en-US" dirty="0"/>
          </a:p>
        </p:txBody>
      </p:sp>
      <p:pic>
        <p:nvPicPr>
          <p:cNvPr id="2050" name="Picture 2" descr="http://winblog.blob.core.windows.net/win/sites/2/2014/04/Windows_2D00_8_2D00_1_2D00_update_2D00_1_2D00_screen_2D00_for_2D00_media_2D00_UPDATED_5F00_6E6977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593" y="1223941"/>
            <a:ext cx="9509656" cy="5349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343" y="5051725"/>
            <a:ext cx="1388842"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FF0000"/>
                </a:solidFill>
              </a:rPr>
              <a:t>Start</a:t>
            </a:r>
          </a:p>
          <a:p>
            <a:pPr>
              <a:lnSpc>
                <a:spcPct val="90000"/>
              </a:lnSpc>
              <a:spcAft>
                <a:spcPts val="600"/>
              </a:spcAft>
            </a:pPr>
            <a:r>
              <a:rPr lang="en-US" sz="2800" dirty="0" smtClean="0">
                <a:solidFill>
                  <a:srgbClr val="FF0000"/>
                </a:solidFill>
              </a:rPr>
              <a:t>Menu!</a:t>
            </a:r>
          </a:p>
        </p:txBody>
      </p:sp>
      <p:cxnSp>
        <p:nvCxnSpPr>
          <p:cNvPr id="6" name="Straight Arrow Connector 5"/>
          <p:cNvCxnSpPr/>
          <p:nvPr/>
        </p:nvCxnSpPr>
        <p:spPr>
          <a:xfrm flipV="1">
            <a:off x="1280531" y="4503092"/>
            <a:ext cx="822951" cy="82295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0676" y="1485604"/>
            <a:ext cx="1424172" cy="1612749"/>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FF0000"/>
                </a:solidFill>
              </a:rPr>
              <a:t>New</a:t>
            </a:r>
          </a:p>
          <a:p>
            <a:pPr>
              <a:lnSpc>
                <a:spcPct val="90000"/>
              </a:lnSpc>
              <a:spcAft>
                <a:spcPts val="600"/>
              </a:spcAft>
            </a:pPr>
            <a:r>
              <a:rPr lang="en-US" sz="2800" dirty="0" smtClean="0">
                <a:solidFill>
                  <a:srgbClr val="FF0000"/>
                </a:solidFill>
              </a:rPr>
              <a:t>Start</a:t>
            </a:r>
          </a:p>
          <a:p>
            <a:pPr>
              <a:lnSpc>
                <a:spcPct val="90000"/>
              </a:lnSpc>
              <a:spcAft>
                <a:spcPts val="600"/>
              </a:spcAft>
            </a:pPr>
            <a:r>
              <a:rPr lang="en-US" sz="2800" dirty="0" smtClean="0">
                <a:solidFill>
                  <a:srgbClr val="FF0000"/>
                </a:solidFill>
              </a:rPr>
              <a:t>Screen</a:t>
            </a:r>
          </a:p>
        </p:txBody>
      </p:sp>
      <p:cxnSp>
        <p:nvCxnSpPr>
          <p:cNvPr id="11" name="Straight Arrow Connector 10"/>
          <p:cNvCxnSpPr/>
          <p:nvPr/>
        </p:nvCxnSpPr>
        <p:spPr>
          <a:xfrm>
            <a:off x="1356376" y="2057038"/>
            <a:ext cx="1532389" cy="112641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98673" y="-107106"/>
            <a:ext cx="3975576"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FF0000"/>
                </a:solidFill>
              </a:rPr>
              <a:t>Overlapping Windows!</a:t>
            </a:r>
          </a:p>
          <a:p>
            <a:pPr>
              <a:lnSpc>
                <a:spcPct val="90000"/>
              </a:lnSpc>
              <a:spcAft>
                <a:spcPts val="600"/>
              </a:spcAft>
            </a:pPr>
            <a:r>
              <a:rPr lang="en-US" sz="2800" dirty="0" smtClean="0">
                <a:solidFill>
                  <a:srgbClr val="FF0000"/>
                </a:solidFill>
              </a:rPr>
              <a:t>Desktop + Store apps</a:t>
            </a:r>
          </a:p>
        </p:txBody>
      </p:sp>
      <p:cxnSp>
        <p:nvCxnSpPr>
          <p:cNvPr id="15" name="Straight Arrow Connector 14"/>
          <p:cNvCxnSpPr/>
          <p:nvPr/>
        </p:nvCxnSpPr>
        <p:spPr>
          <a:xfrm flipH="1">
            <a:off x="7461457" y="910586"/>
            <a:ext cx="639461" cy="82929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029039" y="930626"/>
            <a:ext cx="109409" cy="282124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51434" y="6442192"/>
            <a:ext cx="2377895" cy="68326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FF0000"/>
                </a:solidFill>
              </a:rPr>
              <a:t>Notifications</a:t>
            </a:r>
          </a:p>
        </p:txBody>
      </p:sp>
      <p:cxnSp>
        <p:nvCxnSpPr>
          <p:cNvPr id="23" name="Straight Arrow Connector 22"/>
          <p:cNvCxnSpPr/>
          <p:nvPr/>
        </p:nvCxnSpPr>
        <p:spPr>
          <a:xfrm flipV="1">
            <a:off x="8892085" y="6584215"/>
            <a:ext cx="1166590" cy="17638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817961" y="1803879"/>
            <a:ext cx="1723870" cy="68326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FF0000"/>
                </a:solidFill>
              </a:rPr>
              <a:t>Un-max!</a:t>
            </a:r>
          </a:p>
        </p:txBody>
      </p:sp>
      <p:cxnSp>
        <p:nvCxnSpPr>
          <p:cNvPr id="26" name="Straight Arrow Connector 25"/>
          <p:cNvCxnSpPr/>
          <p:nvPr/>
        </p:nvCxnSpPr>
        <p:spPr>
          <a:xfrm flipH="1">
            <a:off x="9967236" y="2308555"/>
            <a:ext cx="1379636" cy="96758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3422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 Studio</a:t>
            </a:r>
            <a:endParaRPr lang="en-US" dirty="0"/>
          </a:p>
        </p:txBody>
      </p:sp>
    </p:spTree>
    <p:extLst>
      <p:ext uri="{BB962C8B-B14F-4D97-AF65-F5344CB8AC3E}">
        <p14:creationId xmlns:p14="http://schemas.microsoft.com/office/powerpoint/2010/main" val="714771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 </a:t>
            </a:r>
            <a:r>
              <a:rPr lang="en-US" dirty="0" smtClean="0"/>
              <a:t>Studio</a:t>
            </a:r>
            <a:endParaRPr lang="en-US" dirty="0"/>
          </a:p>
        </p:txBody>
      </p:sp>
      <p:pic>
        <p:nvPicPr>
          <p:cNvPr id="4" name="Picture 3"/>
          <p:cNvPicPr>
            <a:picLocks noChangeAspect="1"/>
          </p:cNvPicPr>
          <p:nvPr/>
        </p:nvPicPr>
        <p:blipFill>
          <a:blip r:embed="rId2"/>
          <a:stretch>
            <a:fillRect/>
          </a:stretch>
        </p:blipFill>
        <p:spPr>
          <a:xfrm>
            <a:off x="457580" y="1357704"/>
            <a:ext cx="9875411" cy="4959394"/>
          </a:xfrm>
          <a:prstGeom prst="rect">
            <a:avLst/>
          </a:prstGeom>
          <a:effectLst>
            <a:outerShdw blurRad="63500" sx="102000" sy="102000" algn="ctr" rotWithShape="0">
              <a:prstClr val="black">
                <a:alpha val="40000"/>
              </a:prstClr>
            </a:outerShdw>
          </a:effectLst>
        </p:spPr>
      </p:pic>
      <p:sp>
        <p:nvSpPr>
          <p:cNvPr id="5" name="TextBox 4"/>
          <p:cNvSpPr txBox="1"/>
          <p:nvPr/>
        </p:nvSpPr>
        <p:spPr>
          <a:xfrm>
            <a:off x="290238" y="6366661"/>
            <a:ext cx="60740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Start here: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appstudio.windows.com</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3075083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Studio in 4 Steps </a:t>
            </a:r>
            <a:r>
              <a:rPr lang="en-US" sz="3600" dirty="0" smtClean="0"/>
              <a:t>(from App Studio website)</a:t>
            </a:r>
            <a:endParaRPr lang="en-US" dirty="0"/>
          </a:p>
        </p:txBody>
      </p:sp>
      <p:sp>
        <p:nvSpPr>
          <p:cNvPr id="3" name="TextBox 2"/>
          <p:cNvSpPr txBox="1"/>
          <p:nvPr/>
        </p:nvSpPr>
        <p:spPr>
          <a:xfrm>
            <a:off x="274639" y="5789560"/>
            <a:ext cx="11246997" cy="939873"/>
          </a:xfrm>
          <a:prstGeom prst="rect">
            <a:avLst/>
          </a:prstGeom>
          <a:noFill/>
        </p:spPr>
        <p:txBody>
          <a:bodyPr wrap="square" rtlCol="0">
            <a:spAutoFit/>
          </a:bodyPr>
          <a:lstStyle/>
          <a:p>
            <a:r>
              <a:rPr lang="en-US" sz="1836" dirty="0" smtClean="0"/>
              <a:t>App Studio Tutorial</a:t>
            </a:r>
            <a:endParaRPr lang="en-US" sz="1836" dirty="0"/>
          </a:p>
          <a:p>
            <a:pPr marL="342900" indent="-342900">
              <a:buFont typeface="Arial" panose="020B0604020202020204" pitchFamily="34" charset="0"/>
              <a:buChar char="•"/>
            </a:pPr>
            <a:r>
              <a:rPr lang="en-US" sz="1836" dirty="0" smtClean="0"/>
              <a:t>Link: </a:t>
            </a:r>
            <a:r>
              <a:rPr lang="en-US" sz="1836" dirty="0">
                <a:hlinkClick r:id="rId3"/>
              </a:rPr>
              <a:t>http://social.technet.microsoft.com/wiki/contents/articles/24933.create-a-universal-application-with-windows-app-studio.aspx</a:t>
            </a:r>
            <a:r>
              <a:rPr lang="en-US" sz="1836" dirty="0"/>
              <a:t> </a:t>
            </a:r>
          </a:p>
        </p:txBody>
      </p:sp>
      <p:pic>
        <p:nvPicPr>
          <p:cNvPr id="4" name="Picture 3"/>
          <p:cNvPicPr>
            <a:picLocks noChangeAspect="1"/>
          </p:cNvPicPr>
          <p:nvPr/>
        </p:nvPicPr>
        <p:blipFill>
          <a:blip r:embed="rId4"/>
          <a:stretch>
            <a:fillRect/>
          </a:stretch>
        </p:blipFill>
        <p:spPr>
          <a:xfrm>
            <a:off x="506987" y="1577043"/>
            <a:ext cx="5391150" cy="132397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6313427" y="1577043"/>
            <a:ext cx="5276850" cy="157162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506987" y="3649964"/>
            <a:ext cx="5067300" cy="1390650"/>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6313427" y="3651550"/>
            <a:ext cx="5391150" cy="140017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9185476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05443" y="1101199"/>
            <a:ext cx="8562975" cy="565785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Build Your App in Your Browser</a:t>
            </a:r>
            <a:endParaRPr lang="en-US" dirty="0"/>
          </a:p>
        </p:txBody>
      </p:sp>
      <p:sp>
        <p:nvSpPr>
          <p:cNvPr id="11" name="TextBox 10"/>
          <p:cNvSpPr txBox="1"/>
          <p:nvPr/>
        </p:nvSpPr>
        <p:spPr>
          <a:xfrm>
            <a:off x="9784358" y="2452683"/>
            <a:ext cx="219976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Click Finish</a:t>
            </a:r>
          </a:p>
          <a:p>
            <a:pPr>
              <a:lnSpc>
                <a:spcPct val="90000"/>
              </a:lnSpc>
              <a:spcAft>
                <a:spcPts val="600"/>
              </a:spcAft>
            </a:pPr>
            <a:r>
              <a:rPr lang="en-US" sz="2400" dirty="0" smtClean="0">
                <a:gradFill>
                  <a:gsLst>
                    <a:gs pos="2917">
                      <a:schemeClr val="tx1"/>
                    </a:gs>
                    <a:gs pos="30000">
                      <a:schemeClr val="tx1"/>
                    </a:gs>
                  </a:gsLst>
                  <a:lin ang="5400000" scaled="0"/>
                </a:gradFill>
              </a:rPr>
              <a:t>When Done</a:t>
            </a:r>
          </a:p>
        </p:txBody>
      </p:sp>
      <p:cxnSp>
        <p:nvCxnSpPr>
          <p:cNvPr id="12" name="Straight Arrow Connector 11"/>
          <p:cNvCxnSpPr/>
          <p:nvPr/>
        </p:nvCxnSpPr>
        <p:spPr>
          <a:xfrm flipH="1" flipV="1">
            <a:off x="8965087" y="2308555"/>
            <a:ext cx="910710" cy="42716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7406944" y="1898481"/>
            <a:ext cx="1475381" cy="68439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368173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&amp; Download</a:t>
            </a:r>
            <a:endParaRPr lang="en-US" dirty="0"/>
          </a:p>
        </p:txBody>
      </p:sp>
      <p:pic>
        <p:nvPicPr>
          <p:cNvPr id="5" name="Picture 4"/>
          <p:cNvPicPr>
            <a:picLocks noChangeAspect="1"/>
          </p:cNvPicPr>
          <p:nvPr/>
        </p:nvPicPr>
        <p:blipFill>
          <a:blip r:embed="rId3"/>
          <a:stretch>
            <a:fillRect/>
          </a:stretch>
        </p:blipFill>
        <p:spPr>
          <a:xfrm>
            <a:off x="274639" y="1212849"/>
            <a:ext cx="6492232" cy="5546200"/>
          </a:xfrm>
          <a:prstGeom prst="rect">
            <a:avLst/>
          </a:prstGeom>
          <a:effectLst>
            <a:outerShdw blurRad="50800" dist="38100" algn="l" rotWithShape="0">
              <a:prstClr val="black">
                <a:alpha val="40000"/>
              </a:prstClr>
            </a:outerShdw>
          </a:effectLst>
        </p:spPr>
      </p:pic>
      <p:sp>
        <p:nvSpPr>
          <p:cNvPr id="11" name="TextBox 10"/>
          <p:cNvSpPr txBox="1"/>
          <p:nvPr/>
        </p:nvSpPr>
        <p:spPr>
          <a:xfrm>
            <a:off x="7556357" y="5060548"/>
            <a:ext cx="372746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Download Source Code</a:t>
            </a:r>
          </a:p>
        </p:txBody>
      </p:sp>
      <p:cxnSp>
        <p:nvCxnSpPr>
          <p:cNvPr id="12" name="Straight Arrow Connector 11"/>
          <p:cNvCxnSpPr>
            <a:stCxn id="11" idx="1"/>
          </p:cNvCxnSpPr>
          <p:nvPr/>
        </p:nvCxnSpPr>
        <p:spPr>
          <a:xfrm flipH="1">
            <a:off x="5212408" y="5374480"/>
            <a:ext cx="2343949" cy="6830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596053" y="5688412"/>
            <a:ext cx="4524916" cy="71555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043251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Logo/Image Wizard</a:t>
            </a:r>
            <a:endParaRPr lang="en-US" dirty="0"/>
          </a:p>
        </p:txBody>
      </p:sp>
      <p:pic>
        <p:nvPicPr>
          <p:cNvPr id="6" name="Picture 5"/>
          <p:cNvPicPr>
            <a:picLocks noChangeAspect="1"/>
          </p:cNvPicPr>
          <p:nvPr/>
        </p:nvPicPr>
        <p:blipFill>
          <a:blip r:embed="rId2"/>
          <a:stretch>
            <a:fillRect/>
          </a:stretch>
        </p:blipFill>
        <p:spPr>
          <a:xfrm>
            <a:off x="549019" y="1212849"/>
            <a:ext cx="9191625" cy="55911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702092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Facebook &amp; YouTube </a:t>
            </a:r>
            <a:r>
              <a:rPr lang="en-US" dirty="0" smtClean="0"/>
              <a:t>Integration</a:t>
            </a:r>
            <a:r>
              <a:rPr lang="en-US" dirty="0" smtClean="0"/>
              <a:t>*</a:t>
            </a:r>
            <a:endParaRPr lang="en-US" dirty="0"/>
          </a:p>
        </p:txBody>
      </p:sp>
      <p:sp>
        <p:nvSpPr>
          <p:cNvPr id="4" name="TextBox 3"/>
          <p:cNvSpPr txBox="1"/>
          <p:nvPr/>
        </p:nvSpPr>
        <p:spPr>
          <a:xfrm>
            <a:off x="290238" y="6366661"/>
            <a:ext cx="86285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Similar to recently-added Instagram and Twitter integration</a:t>
            </a:r>
          </a:p>
        </p:txBody>
      </p:sp>
      <p:pic>
        <p:nvPicPr>
          <p:cNvPr id="2" name="Picture 1"/>
          <p:cNvPicPr>
            <a:picLocks noChangeAspect="1"/>
          </p:cNvPicPr>
          <p:nvPr/>
        </p:nvPicPr>
        <p:blipFill>
          <a:blip r:embed="rId2"/>
          <a:stretch>
            <a:fillRect/>
          </a:stretch>
        </p:blipFill>
        <p:spPr>
          <a:xfrm>
            <a:off x="457580" y="1258265"/>
            <a:ext cx="9954968" cy="49821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58576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4" name="Picture 3"/>
          <p:cNvPicPr>
            <a:picLocks noChangeAspect="1"/>
          </p:cNvPicPr>
          <p:nvPr/>
        </p:nvPicPr>
        <p:blipFill>
          <a:blip r:embed="rId3"/>
          <a:stretch>
            <a:fillRect/>
          </a:stretch>
        </p:blipFill>
        <p:spPr>
          <a:xfrm>
            <a:off x="457580" y="1255400"/>
            <a:ext cx="10891914" cy="5533666"/>
          </a:xfrm>
          <a:prstGeom prst="rect">
            <a:avLst/>
          </a:prstGeom>
        </p:spPr>
      </p:pic>
    </p:spTree>
    <p:extLst>
      <p:ext uri="{BB962C8B-B14F-4D97-AF65-F5344CB8AC3E}">
        <p14:creationId xmlns:p14="http://schemas.microsoft.com/office/powerpoint/2010/main" val="1253338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251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10899298"/>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019" y="1212848"/>
            <a:ext cx="9020437" cy="476414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7811249"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smtClean="0"/>
              <a:t>Tools </a:t>
            </a:r>
            <a:r>
              <a:rPr lang="en-US" sz="6000" dirty="0"/>
              <a:t>&amp;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2247331"/>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2652116" y="4976281"/>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273597" y="2113988"/>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652" y="1749061"/>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4736759" y="3865962"/>
            <a:ext cx="2223963" cy="674363"/>
          </a:xfrm>
          <a:prstGeom prst="rect">
            <a:avLst/>
          </a:prstGeom>
        </p:spPr>
      </p:pic>
      <p:pic>
        <p:nvPicPr>
          <p:cNvPr id="4" name="Picture 2" descr="http://cdn-static.zdnet.com/i/story/60/05/002235/xaml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4415" y="4203143"/>
            <a:ext cx="1173284" cy="146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5974035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Universal App?</a:t>
            </a:r>
            <a:endParaRPr lang="en-US" dirty="0"/>
          </a:p>
        </p:txBody>
      </p:sp>
      <p:grpSp>
        <p:nvGrpSpPr>
          <p:cNvPr id="9" name="Group 8"/>
          <p:cNvGrpSpPr/>
          <p:nvPr/>
        </p:nvGrpSpPr>
        <p:grpSpPr>
          <a:xfrm>
            <a:off x="274639" y="1301452"/>
            <a:ext cx="11792781" cy="4823949"/>
            <a:chOff x="274639" y="1301452"/>
            <a:chExt cx="11792781" cy="4823949"/>
          </a:xfrm>
        </p:grpSpPr>
        <p:sp>
          <p:nvSpPr>
            <p:cNvPr id="3" name="TextBox 2"/>
            <p:cNvSpPr txBox="1"/>
            <p:nvPr/>
          </p:nvSpPr>
          <p:spPr>
            <a:xfrm>
              <a:off x="274639" y="1668482"/>
              <a:ext cx="10652853" cy="4267066"/>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a:t>"Apps that are tailored to people with disabilities"</a:t>
              </a:r>
            </a:p>
            <a:p>
              <a:pPr marL="342900" indent="-342900">
                <a:lnSpc>
                  <a:spcPct val="200000"/>
                </a:lnSpc>
                <a:buFont typeface="Wingdings" panose="05000000000000000000" pitchFamily="2" charset="2"/>
                <a:buChar char="q"/>
              </a:pPr>
              <a:r>
                <a:rPr lang="en-US" sz="2800" dirty="0"/>
                <a:t>"Apps that are automatically multi-lingual and culture adherent"</a:t>
              </a:r>
            </a:p>
            <a:p>
              <a:pPr marL="342900" indent="-342900">
                <a:lnSpc>
                  <a:spcPct val="200000"/>
                </a:lnSpc>
                <a:buFont typeface="Wingdings" panose="05000000000000000000" pitchFamily="2" charset="2"/>
                <a:buChar char="q"/>
              </a:pPr>
              <a:r>
                <a:rPr lang="en-US" sz="2800" dirty="0"/>
                <a:t>"Apps that can run on all platforms (iOS, Android, Windows)"</a:t>
              </a:r>
            </a:p>
            <a:p>
              <a:pPr marL="342900" indent="-342900">
                <a:lnSpc>
                  <a:spcPct val="200000"/>
                </a:lnSpc>
                <a:buFont typeface="Wingdings" panose="05000000000000000000" pitchFamily="2" charset="2"/>
                <a:buChar char="q"/>
              </a:pPr>
              <a:r>
                <a:rPr lang="en-US" sz="2800" dirty="0"/>
                <a:t>"A single app package that will work across Microsoft </a:t>
              </a:r>
              <a:r>
                <a:rPr lang="en-US" sz="2800" dirty="0" smtClean="0"/>
                <a:t>devices“</a:t>
              </a:r>
            </a:p>
            <a:p>
              <a:pPr marL="342900" indent="-342900">
                <a:lnSpc>
                  <a:spcPct val="200000"/>
                </a:lnSpc>
                <a:buFont typeface="Wingdings" panose="05000000000000000000" pitchFamily="2" charset="2"/>
                <a:buChar char="q"/>
              </a:pPr>
              <a:r>
                <a:rPr lang="en-US" sz="2800" dirty="0" smtClean="0"/>
                <a:t> None of the Above?</a:t>
              </a:r>
              <a:endParaRPr lang="en-US" sz="2800" dirty="0"/>
            </a:p>
          </p:txBody>
        </p:sp>
        <p:pic>
          <p:nvPicPr>
            <p:cNvPr id="4098" name="Picture 2" descr="Handicappe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448" y="13014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u-languag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244" y="158057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echpinions.com/wp-content/uploads/2012/10/ecolo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8364" y="3262711"/>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pp-packag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770" y="521100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8869968" y="5312945"/>
              <a:ext cx="2718470" cy="710509"/>
            </a:xfrm>
            <a:prstGeom prst="rect">
              <a:avLst/>
            </a:prstGeom>
          </p:spPr>
        </p:pic>
      </p:grpSp>
    </p:spTree>
    <p:extLst>
      <p:ext uri="{BB962C8B-B14F-4D97-AF65-F5344CB8AC3E}">
        <p14:creationId xmlns:p14="http://schemas.microsoft.com/office/powerpoint/2010/main" val="2596262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for Windows</a:t>
            </a:r>
            <a:endParaRPr lang="en-US" dirty="0"/>
          </a:p>
        </p:txBody>
      </p:sp>
      <p:sp>
        <p:nvSpPr>
          <p:cNvPr id="3" name="TextBox 2"/>
          <p:cNvSpPr txBox="1"/>
          <p:nvPr/>
        </p:nvSpPr>
        <p:spPr>
          <a:xfrm>
            <a:off x="274639" y="4339400"/>
            <a:ext cx="10915681" cy="2677656"/>
          </a:xfrm>
          <a:prstGeom prst="rect">
            <a:avLst/>
          </a:prstGeom>
          <a:noFill/>
        </p:spPr>
        <p:txBody>
          <a:bodyPr wrap="none" rtlCol="0">
            <a:spAutoFit/>
          </a:bodyPr>
          <a:lstStyle/>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a:p>
          <a:p>
            <a:r>
              <a:rPr lang="en-US" sz="2400" dirty="0"/>
              <a:t>Ref: </a:t>
            </a:r>
            <a:r>
              <a:rPr lang="en-US" sz="2400" dirty="0">
                <a:hlinkClick r:id="rId3"/>
              </a:rPr>
              <a:t>http://</a:t>
            </a:r>
            <a:r>
              <a:rPr lang="en-US" sz="2400" dirty="0" smtClean="0">
                <a:hlinkClick r:id="rId3"/>
              </a:rPr>
              <a:t>dev.windows.com/en-us/develop/Building-universal-Windows-apps</a:t>
            </a:r>
            <a:r>
              <a:rPr lang="en-US" sz="2400" dirty="0" smtClean="0"/>
              <a:t> </a:t>
            </a:r>
            <a:endParaRPr lang="en-US" sz="2400" dirty="0"/>
          </a:p>
        </p:txBody>
      </p:sp>
      <p:pic>
        <p:nvPicPr>
          <p:cNvPr id="1026" name="Picture 2" descr="Universal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98" y="776602"/>
            <a:ext cx="9143900" cy="395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45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Universal Apps</a:t>
            </a:r>
            <a:endParaRPr lang="en-US" dirty="0"/>
          </a:p>
        </p:txBody>
      </p:sp>
      <p:sp>
        <p:nvSpPr>
          <p:cNvPr id="3" name="TextBox 2"/>
          <p:cNvSpPr txBox="1"/>
          <p:nvPr/>
        </p:nvSpPr>
        <p:spPr>
          <a:xfrm>
            <a:off x="1569722" y="1212849"/>
            <a:ext cx="9483045" cy="4154984"/>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en-US" sz="2400" dirty="0"/>
              <a:t>Pricing </a:t>
            </a:r>
            <a:r>
              <a:rPr lang="en-US" sz="2400" dirty="0" smtClean="0"/>
              <a:t>structure – Match Windows Phone pricing on Windows 8</a:t>
            </a:r>
            <a:endParaRPr lang="en-US" sz="2400" dirty="0"/>
          </a:p>
          <a:p>
            <a:pPr marL="342900" indent="-342900">
              <a:lnSpc>
                <a:spcPct val="200000"/>
              </a:lnSpc>
              <a:buFont typeface="Arial" panose="020B0604020202020204" pitchFamily="34" charset="0"/>
              <a:buChar char="•"/>
            </a:pPr>
            <a:r>
              <a:rPr lang="en-US" sz="2400" dirty="0"/>
              <a:t>Shared in-app purchases – </a:t>
            </a:r>
            <a:r>
              <a:rPr lang="en-US" sz="2400" dirty="0" smtClean="0"/>
              <a:t>Buy IAPs only once, on either platform.</a:t>
            </a:r>
            <a:endParaRPr lang="en-US" sz="2400" dirty="0"/>
          </a:p>
          <a:p>
            <a:pPr marL="342900" indent="-342900">
              <a:lnSpc>
                <a:spcPct val="200000"/>
              </a:lnSpc>
              <a:buFont typeface="Arial" panose="020B0604020202020204" pitchFamily="34" charset="0"/>
              <a:buChar char="•"/>
            </a:pPr>
            <a:r>
              <a:rPr lang="en-US" sz="2400" dirty="0"/>
              <a:t>Install across devices – </a:t>
            </a:r>
            <a:r>
              <a:rPr lang="en-US" sz="2400" dirty="0" smtClean="0"/>
              <a:t>Buy app only once, own across platforms</a:t>
            </a:r>
            <a:endParaRPr lang="en-US" sz="2400" dirty="0"/>
          </a:p>
          <a:p>
            <a:pPr marL="342900" indent="-342900">
              <a:lnSpc>
                <a:spcPct val="200000"/>
              </a:lnSpc>
              <a:buFont typeface="Arial" panose="020B0604020202020204" pitchFamily="34" charset="0"/>
              <a:buChar char="•"/>
            </a:pPr>
            <a:r>
              <a:rPr lang="en-US" sz="2400" dirty="0"/>
              <a:t>Shared revenue model – </a:t>
            </a:r>
            <a:r>
              <a:rPr lang="en-US" sz="2400" dirty="0" smtClean="0"/>
              <a:t>Keep 70% of revenue </a:t>
            </a:r>
            <a:endParaRPr lang="en-US" sz="2400" dirty="0"/>
          </a:p>
          <a:p>
            <a:pPr marL="342900" indent="-342900">
              <a:lnSpc>
                <a:spcPct val="200000"/>
              </a:lnSpc>
              <a:buFont typeface="Arial" panose="020B0604020202020204" pitchFamily="34" charset="0"/>
              <a:buChar char="•"/>
            </a:pPr>
            <a:r>
              <a:rPr lang="en-US" sz="2400" dirty="0"/>
              <a:t>Unified ad-units for Windows Phone and Windows </a:t>
            </a:r>
            <a:r>
              <a:rPr lang="en-US" sz="2400" dirty="0" smtClean="0"/>
              <a:t>apps</a:t>
            </a:r>
          </a:p>
          <a:p>
            <a:pPr marL="342900" indent="-342900">
              <a:buFont typeface="Arial" panose="020B0604020202020204" pitchFamily="34" charset="0"/>
              <a:buChar char="•"/>
            </a:pPr>
            <a:endParaRPr lang="en-US" sz="2400" dirty="0"/>
          </a:p>
        </p:txBody>
      </p:sp>
      <p:sp>
        <p:nvSpPr>
          <p:cNvPr id="5" name="TextBox 4"/>
          <p:cNvSpPr txBox="1"/>
          <p:nvPr/>
        </p:nvSpPr>
        <p:spPr>
          <a:xfrm>
            <a:off x="366463" y="5508920"/>
            <a:ext cx="9108519" cy="830997"/>
          </a:xfrm>
          <a:prstGeom prst="rect">
            <a:avLst/>
          </a:prstGeom>
          <a:noFill/>
        </p:spPr>
        <p:txBody>
          <a:bodyPr wrap="none" rtlCol="0">
            <a:spAutoFit/>
          </a:bodyPr>
          <a:lstStyle/>
          <a:p>
            <a:pPr marL="342900" indent="-342900">
              <a:buFont typeface="Arial" panose="020B0604020202020204" pitchFamily="34" charset="0"/>
              <a:buChar char="•"/>
            </a:pPr>
            <a:endParaRPr lang="en-US" sz="2400" dirty="0"/>
          </a:p>
          <a:p>
            <a:r>
              <a:rPr lang="en-US" sz="2400" dirty="0" smtClean="0"/>
              <a:t>Ref</a:t>
            </a:r>
            <a:r>
              <a:rPr lang="en-US" sz="2400" dirty="0"/>
              <a:t>: </a:t>
            </a:r>
            <a:r>
              <a:rPr lang="en-US" sz="2400" dirty="0">
                <a:hlinkClick r:id="rId3"/>
              </a:rPr>
              <a:t>http://</a:t>
            </a:r>
            <a:r>
              <a:rPr lang="en-US" sz="2400" dirty="0" smtClean="0">
                <a:hlinkClick r:id="rId3"/>
              </a:rPr>
              <a:t>www.wpcentral.com/what-is-a-universal-windows-app</a:t>
            </a:r>
            <a:r>
              <a:rPr lang="en-US" sz="2400" dirty="0" smtClean="0"/>
              <a:t> </a:t>
            </a:r>
            <a:endParaRPr lang="en-US" sz="2400" dirty="0"/>
          </a:p>
        </p:txBody>
      </p:sp>
      <p:pic>
        <p:nvPicPr>
          <p:cNvPr id="4" name="Picture 2" descr="Ecommerce-Price-Tag-Us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4" y="131555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66462" y="2827505"/>
            <a:ext cx="944562" cy="925671"/>
          </a:xfrm>
          <a:prstGeom prst="rect">
            <a:avLst/>
          </a:prstGeom>
        </p:spPr>
      </p:pic>
      <p:pic>
        <p:nvPicPr>
          <p:cNvPr id="1028" name="Picture 4" descr="C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73" y="4045921"/>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365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Streamlined Development</a:t>
            </a:r>
            <a:endParaRPr lang="en-US" dirty="0"/>
          </a:p>
        </p:txBody>
      </p:sp>
      <p:pic>
        <p:nvPicPr>
          <p:cNvPr id="2050" name="Picture 2" descr="http://antyapps.pl/wp-content/uploads/2014/04/wpuniwers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10602372" cy="54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703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ows 10 info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452" y="2491433"/>
            <a:ext cx="7777570" cy="338324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274638" y="1212850"/>
            <a:ext cx="11887200" cy="2179058"/>
          </a:xfrm>
        </p:spPr>
        <p:txBody>
          <a:bodyPr/>
          <a:lstStyle/>
          <a:p>
            <a:pPr marL="0" indent="0">
              <a:buNone/>
            </a:pPr>
            <a:r>
              <a:rPr lang="en-US" sz="3600" i="1" dirty="0" smtClean="0"/>
              <a:t>“</a:t>
            </a:r>
            <a:r>
              <a:rPr lang="en-US" sz="3600" i="1" dirty="0"/>
              <a:t>The platform enables a new class of Windows universal apps – apps that are truly written once, with one set of business logic and one UI. Apps that are delivered to one Store within one package</a:t>
            </a:r>
            <a:r>
              <a:rPr lang="en-US" sz="3600" i="1" dirty="0" smtClean="0"/>
              <a:t>.”</a:t>
            </a:r>
            <a:endParaRPr lang="en-US" sz="3600" i="1" dirty="0"/>
          </a:p>
        </p:txBody>
      </p:sp>
      <p:sp>
        <p:nvSpPr>
          <p:cNvPr id="3" name="Title 2"/>
          <p:cNvSpPr>
            <a:spLocks noGrp="1"/>
          </p:cNvSpPr>
          <p:nvPr>
            <p:ph type="title"/>
          </p:nvPr>
        </p:nvSpPr>
        <p:spPr/>
        <p:txBody>
          <a:bodyPr/>
          <a:lstStyle/>
          <a:p>
            <a:r>
              <a:rPr lang="en-US" dirty="0" smtClean="0"/>
              <a:t>Universal Apps in Windows 10</a:t>
            </a:r>
            <a:endParaRPr lang="en-US" dirty="0"/>
          </a:p>
        </p:txBody>
      </p:sp>
      <p:sp>
        <p:nvSpPr>
          <p:cNvPr id="4" name="TextBox 3"/>
          <p:cNvSpPr txBox="1"/>
          <p:nvPr/>
        </p:nvSpPr>
        <p:spPr>
          <a:xfrm>
            <a:off x="274639" y="5874676"/>
            <a:ext cx="118872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More </a:t>
            </a:r>
            <a:r>
              <a:rPr lang="en-US" sz="2400" dirty="0">
                <a:gradFill>
                  <a:gsLst>
                    <a:gs pos="2917">
                      <a:schemeClr val="tx1"/>
                    </a:gs>
                    <a:gs pos="30000">
                      <a:schemeClr val="tx1"/>
                    </a:gs>
                  </a:gsLst>
                  <a:lin ang="5400000" scaled="0"/>
                </a:gradFill>
              </a:rPr>
              <a:t>Info: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www.windowscentral.com/microsoft-reveals-its-windows-10-universal-apps-plans-developers-mwc-2015</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621962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23883</TotalTime>
  <Words>1073</Words>
  <Application>Microsoft Office PowerPoint</Application>
  <PresentationFormat>Custom</PresentationFormat>
  <Paragraphs>179</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Segoe UI</vt:lpstr>
      <vt:lpstr>Segoe UI Light</vt:lpstr>
      <vt:lpstr>Wingdings</vt:lpstr>
      <vt:lpstr>MSVID_White_16x9_2012-08-18</vt:lpstr>
      <vt:lpstr>App Studio</vt:lpstr>
      <vt:lpstr>Agenda</vt:lpstr>
      <vt:lpstr>PowerPoint Presentation</vt:lpstr>
      <vt:lpstr>Introduction</vt:lpstr>
      <vt:lpstr>What is a Universal App?</vt:lpstr>
      <vt:lpstr>Universal Apps for Windows</vt:lpstr>
      <vt:lpstr>Benefits of Universal Apps</vt:lpstr>
      <vt:lpstr>Streamlined Development</vt:lpstr>
      <vt:lpstr>Universal Apps in Windows 10</vt:lpstr>
      <vt:lpstr>Why Windows 10?</vt:lpstr>
      <vt:lpstr>App Studio</vt:lpstr>
      <vt:lpstr>App Studio</vt:lpstr>
      <vt:lpstr>App Studio in 4 Steps (from App Studio website)</vt:lpstr>
      <vt:lpstr>Build Your App in Your Browser</vt:lpstr>
      <vt:lpstr>Generate &amp; Download</vt:lpstr>
      <vt:lpstr>New Logo/Image Wizard</vt:lpstr>
      <vt:lpstr>Facebook &amp; YouTube Integration*</vt:lpstr>
      <vt:lpstr>Demo</vt:lpstr>
      <vt:lpstr>Questions?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370</cp:revision>
  <dcterms:created xsi:type="dcterms:W3CDTF">2012-05-22T07:38:31Z</dcterms:created>
  <dcterms:modified xsi:type="dcterms:W3CDTF">2015-03-18T18:00:46Z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