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8"/>
  </p:notesMasterIdLst>
  <p:handoutMasterIdLst>
    <p:handoutMasterId r:id="rId59"/>
  </p:handoutMasterIdLst>
  <p:sldIdLst>
    <p:sldId id="256" r:id="rId5"/>
    <p:sldId id="298" r:id="rId6"/>
    <p:sldId id="304" r:id="rId7"/>
    <p:sldId id="331" r:id="rId8"/>
    <p:sldId id="358" r:id="rId9"/>
    <p:sldId id="359" r:id="rId10"/>
    <p:sldId id="360" r:id="rId11"/>
    <p:sldId id="361" r:id="rId12"/>
    <p:sldId id="343" r:id="rId13"/>
    <p:sldId id="344" r:id="rId14"/>
    <p:sldId id="345" r:id="rId15"/>
    <p:sldId id="346" r:id="rId16"/>
    <p:sldId id="366" r:id="rId17"/>
    <p:sldId id="347" r:id="rId18"/>
    <p:sldId id="348" r:id="rId19"/>
    <p:sldId id="349" r:id="rId20"/>
    <p:sldId id="350" r:id="rId21"/>
    <p:sldId id="351" r:id="rId22"/>
    <p:sldId id="352" r:id="rId23"/>
    <p:sldId id="353" r:id="rId24"/>
    <p:sldId id="354" r:id="rId25"/>
    <p:sldId id="355" r:id="rId26"/>
    <p:sldId id="356" r:id="rId27"/>
    <p:sldId id="362" r:id="rId28"/>
    <p:sldId id="363" r:id="rId29"/>
    <p:sldId id="332" r:id="rId30"/>
    <p:sldId id="307" r:id="rId31"/>
    <p:sldId id="328" r:id="rId32"/>
    <p:sldId id="310" r:id="rId33"/>
    <p:sldId id="308" r:id="rId34"/>
    <p:sldId id="309" r:id="rId35"/>
    <p:sldId id="311" r:id="rId36"/>
    <p:sldId id="333" r:id="rId37"/>
    <p:sldId id="338" r:id="rId38"/>
    <p:sldId id="339" r:id="rId39"/>
    <p:sldId id="342" r:id="rId40"/>
    <p:sldId id="340" r:id="rId41"/>
    <p:sldId id="314" r:id="rId42"/>
    <p:sldId id="334" r:id="rId43"/>
    <p:sldId id="336" r:id="rId44"/>
    <p:sldId id="337" r:id="rId45"/>
    <p:sldId id="341" r:id="rId46"/>
    <p:sldId id="318" r:id="rId47"/>
    <p:sldId id="324" r:id="rId48"/>
    <p:sldId id="316" r:id="rId49"/>
    <p:sldId id="317" r:id="rId50"/>
    <p:sldId id="315" r:id="rId51"/>
    <p:sldId id="323" r:id="rId52"/>
    <p:sldId id="325" r:id="rId53"/>
    <p:sldId id="364" r:id="rId54"/>
    <p:sldId id="330" r:id="rId55"/>
    <p:sldId id="365" r:id="rId56"/>
    <p:sldId id="296" r:id="rId57"/>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0"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5" autoAdjust="0"/>
    <p:restoredTop sz="70291" autoAdjust="0"/>
  </p:normalViewPr>
  <p:slideViewPr>
    <p:cSldViewPr>
      <p:cViewPr varScale="1">
        <p:scale>
          <a:sx n="47" d="100"/>
          <a:sy n="47" d="100"/>
        </p:scale>
        <p:origin x="1620" y="54"/>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64236E48-E02A-49F5-A481-952B03534C6E}" srcId="{A85D72A2-E45E-4CBC-A327-92003FC03E48}" destId="{96238AB0-3E60-4345-A8BB-5DC959EB425D}" srcOrd="2" destOrd="0" parTransId="{CEDA0CA6-DF7D-4AF7-AB8F-B61ECB5E31E4}" sibTransId="{3D85558E-AF47-42E9-8ADA-599D71F08C07}"/>
    <dgm:cxn modelId="{CC53395D-031A-4C6B-88FD-A5B08C84C4E4}" type="presOf" srcId="{E2E715B1-F839-4A90-97CA-36FB28EBEABE}" destId="{41C0712D-6230-42F5-8134-6AA77C571944}" srcOrd="0" destOrd="0" presId="urn:microsoft.com/office/officeart/2008/layout/VerticalCurvedList"/>
    <dgm:cxn modelId="{01AD93BB-BF0D-4861-9157-6E25FE28D1D2}" type="presOf" srcId="{96238AB0-3E60-4345-A8BB-5DC959EB425D}" destId="{6B747725-816F-497E-AD1A-3B239F472931}" srcOrd="0" destOrd="0" presId="urn:microsoft.com/office/officeart/2008/layout/VerticalCurvedList"/>
    <dgm:cxn modelId="{94D37680-566E-434C-93F0-8BF3ACB6A31D}" type="presOf" srcId="{8BF3C4E9-F523-4844-A02F-E2C5E7F72065}" destId="{8A181E3F-A5E6-42EC-B617-38C9DB2D11F2}"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77C29D07-BE44-4521-A774-64AA0D7BAF76}"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5BF60C6F-C306-490F-AA2B-9D0F58BE4C4B}" type="presOf" srcId="{D8099A2D-DFAF-4615-BA0D-8546DEE309E3}" destId="{F4D9450E-B429-4F4B-8D51-12EDAE993C6E}" srcOrd="0" destOrd="0" presId="urn:microsoft.com/office/officeart/2008/layout/VerticalCurvedList"/>
    <dgm:cxn modelId="{1D2147A8-9D0D-4926-B83E-6F22AD2D4F99}" type="presParOf" srcId="{33873E8C-2839-494D-888B-2D6045555E23}" destId="{D59E550D-D540-47A2-AD11-29F1227ADA12}" srcOrd="0" destOrd="0" presId="urn:microsoft.com/office/officeart/2008/layout/VerticalCurvedList"/>
    <dgm:cxn modelId="{37167139-E200-4576-AD0B-6455D10F30FA}" type="presParOf" srcId="{D59E550D-D540-47A2-AD11-29F1227ADA12}" destId="{2B945AF4-EBAD-4BCF-A053-8CAC79D97DB0}" srcOrd="0" destOrd="0" presId="urn:microsoft.com/office/officeart/2008/layout/VerticalCurvedList"/>
    <dgm:cxn modelId="{8BFD8E70-83BD-4BFF-8493-4F629D6B8EBA}" type="presParOf" srcId="{2B945AF4-EBAD-4BCF-A053-8CAC79D97DB0}" destId="{35404107-AD22-4C43-A8C0-048C8CA28C68}" srcOrd="0" destOrd="0" presId="urn:microsoft.com/office/officeart/2008/layout/VerticalCurvedList"/>
    <dgm:cxn modelId="{A4C31281-A2A5-4E9A-9E59-BF097F5C8FD3}" type="presParOf" srcId="{2B945AF4-EBAD-4BCF-A053-8CAC79D97DB0}" destId="{8A181E3F-A5E6-42EC-B617-38C9DB2D11F2}" srcOrd="1" destOrd="0" presId="urn:microsoft.com/office/officeart/2008/layout/VerticalCurvedList"/>
    <dgm:cxn modelId="{AAA74E54-A3CF-4967-8998-4EE2ACBD8B71}" type="presParOf" srcId="{2B945AF4-EBAD-4BCF-A053-8CAC79D97DB0}" destId="{DDB94675-9A40-4FB4-A0BA-6E33CFF76253}" srcOrd="2" destOrd="0" presId="urn:microsoft.com/office/officeart/2008/layout/VerticalCurvedList"/>
    <dgm:cxn modelId="{875D9422-F02C-4073-B8E3-1CDED8FB77A0}" type="presParOf" srcId="{2B945AF4-EBAD-4BCF-A053-8CAC79D97DB0}" destId="{66352355-C448-46B8-8708-0C0B4FA6D1EF}" srcOrd="3" destOrd="0" presId="urn:microsoft.com/office/officeart/2008/layout/VerticalCurvedList"/>
    <dgm:cxn modelId="{D3970F99-718B-429F-905D-927180ABF621}" type="presParOf" srcId="{D59E550D-D540-47A2-AD11-29F1227ADA12}" destId="{41C0712D-6230-42F5-8134-6AA77C571944}" srcOrd="1" destOrd="0" presId="urn:microsoft.com/office/officeart/2008/layout/VerticalCurvedList"/>
    <dgm:cxn modelId="{7CEBD84A-2DCC-4F39-AAF4-77009ACB841A}" type="presParOf" srcId="{D59E550D-D540-47A2-AD11-29F1227ADA12}" destId="{D38834FE-0550-4E19-A777-696F868F313F}" srcOrd="2" destOrd="0" presId="urn:microsoft.com/office/officeart/2008/layout/VerticalCurvedList"/>
    <dgm:cxn modelId="{1890B396-16C2-41B3-ABB8-87B346771141}" type="presParOf" srcId="{D38834FE-0550-4E19-A777-696F868F313F}" destId="{62AF6F62-0EC8-4091-A054-8417D73400FD}" srcOrd="0" destOrd="0" presId="urn:microsoft.com/office/officeart/2008/layout/VerticalCurvedList"/>
    <dgm:cxn modelId="{8A004F3C-3A8E-4816-8028-FE3AA7BD4397}" type="presParOf" srcId="{D59E550D-D540-47A2-AD11-29F1227ADA12}" destId="{F4D9450E-B429-4F4B-8D51-12EDAE993C6E}" srcOrd="3" destOrd="0" presId="urn:microsoft.com/office/officeart/2008/layout/VerticalCurvedList"/>
    <dgm:cxn modelId="{5F6D4216-2243-41FA-BE2D-D787E2B16BB3}" type="presParOf" srcId="{D59E550D-D540-47A2-AD11-29F1227ADA12}" destId="{31740FF1-553D-4F29-96E7-2814DB57E2A1}" srcOrd="4" destOrd="0" presId="urn:microsoft.com/office/officeart/2008/layout/VerticalCurvedList"/>
    <dgm:cxn modelId="{014B0AF4-4F8A-4487-9C01-BC933B6BA103}" type="presParOf" srcId="{31740FF1-553D-4F29-96E7-2814DB57E2A1}" destId="{C95EA77B-C461-4AE5-ACC6-E2281CC000F5}" srcOrd="0" destOrd="0" presId="urn:microsoft.com/office/officeart/2008/layout/VerticalCurvedList"/>
    <dgm:cxn modelId="{4982F0D8-AFFF-4F4D-BE6E-B75B1A696E2F}" type="presParOf" srcId="{D59E550D-D540-47A2-AD11-29F1227ADA12}" destId="{6B747725-816F-497E-AD1A-3B239F472931}" srcOrd="5" destOrd="0" presId="urn:microsoft.com/office/officeart/2008/layout/VerticalCurvedList"/>
    <dgm:cxn modelId="{F4536509-EFA2-4486-A909-BDD83B050B6B}" type="presParOf" srcId="{D59E550D-D540-47A2-AD11-29F1227ADA12}" destId="{0E9D947C-13F2-4239-B168-E36A53AC6625}" srcOrd="6" destOrd="0" presId="urn:microsoft.com/office/officeart/2008/layout/VerticalCurvedList"/>
    <dgm:cxn modelId="{D93A8841-52AC-4236-83F2-82340892F2E4}"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FDBB3387-BA93-4612-9569-C37A0647DCE3}"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65F6761C-30AB-4F1F-BB01-53E360CB60FA}" type="presOf" srcId="{E2E715B1-F839-4A90-97CA-36FB28EBEABE}" destId="{41C0712D-6230-42F5-8134-6AA77C571944}" srcOrd="0" destOrd="0" presId="urn:microsoft.com/office/officeart/2008/layout/VerticalCurvedList"/>
    <dgm:cxn modelId="{F807B389-129B-45A9-BF6A-4DD4877960A7}" type="presOf" srcId="{D8099A2D-DFAF-4615-BA0D-8546DEE309E3}" destId="{F4D9450E-B429-4F4B-8D51-12EDAE993C6E}" srcOrd="0" destOrd="0" presId="urn:microsoft.com/office/officeart/2008/layout/VerticalCurvedList"/>
    <dgm:cxn modelId="{FB5B8629-B64C-4AE4-885E-A3339771CDC9}"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08A0105D-61FB-48BD-A93E-F60428890637}"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1CA4F34F-A611-4D3A-99D9-5CCBDA670C5E}" type="presParOf" srcId="{33873E8C-2839-494D-888B-2D6045555E23}" destId="{D59E550D-D540-47A2-AD11-29F1227ADA12}" srcOrd="0" destOrd="0" presId="urn:microsoft.com/office/officeart/2008/layout/VerticalCurvedList"/>
    <dgm:cxn modelId="{ED1376C1-C9CC-4FE9-A4F5-761CFDE26CEB}" type="presParOf" srcId="{D59E550D-D540-47A2-AD11-29F1227ADA12}" destId="{2B945AF4-EBAD-4BCF-A053-8CAC79D97DB0}" srcOrd="0" destOrd="0" presId="urn:microsoft.com/office/officeart/2008/layout/VerticalCurvedList"/>
    <dgm:cxn modelId="{1BCFD9BA-A603-49F5-A85D-D854072E7273}" type="presParOf" srcId="{2B945AF4-EBAD-4BCF-A053-8CAC79D97DB0}" destId="{35404107-AD22-4C43-A8C0-048C8CA28C68}" srcOrd="0" destOrd="0" presId="urn:microsoft.com/office/officeart/2008/layout/VerticalCurvedList"/>
    <dgm:cxn modelId="{99E01BA9-767C-4471-92CC-30106418B155}" type="presParOf" srcId="{2B945AF4-EBAD-4BCF-A053-8CAC79D97DB0}" destId="{8A181E3F-A5E6-42EC-B617-38C9DB2D11F2}" srcOrd="1" destOrd="0" presId="urn:microsoft.com/office/officeart/2008/layout/VerticalCurvedList"/>
    <dgm:cxn modelId="{D957F1AC-50A9-43C1-AFFE-954401302E97}" type="presParOf" srcId="{2B945AF4-EBAD-4BCF-A053-8CAC79D97DB0}" destId="{DDB94675-9A40-4FB4-A0BA-6E33CFF76253}" srcOrd="2" destOrd="0" presId="urn:microsoft.com/office/officeart/2008/layout/VerticalCurvedList"/>
    <dgm:cxn modelId="{1537BC0D-972F-4D64-B567-65543A0F7E03}" type="presParOf" srcId="{2B945AF4-EBAD-4BCF-A053-8CAC79D97DB0}" destId="{66352355-C448-46B8-8708-0C0B4FA6D1EF}" srcOrd="3" destOrd="0" presId="urn:microsoft.com/office/officeart/2008/layout/VerticalCurvedList"/>
    <dgm:cxn modelId="{BAC721B2-4E85-4E22-A3B4-3E3F3888E5AE}" type="presParOf" srcId="{D59E550D-D540-47A2-AD11-29F1227ADA12}" destId="{41C0712D-6230-42F5-8134-6AA77C571944}" srcOrd="1" destOrd="0" presId="urn:microsoft.com/office/officeart/2008/layout/VerticalCurvedList"/>
    <dgm:cxn modelId="{A7D2B5C3-F816-4F8D-ADCB-F24C7A12B962}" type="presParOf" srcId="{D59E550D-D540-47A2-AD11-29F1227ADA12}" destId="{D38834FE-0550-4E19-A777-696F868F313F}" srcOrd="2" destOrd="0" presId="urn:microsoft.com/office/officeart/2008/layout/VerticalCurvedList"/>
    <dgm:cxn modelId="{6352DC14-6196-429B-871A-E67FAC6DAAFE}" type="presParOf" srcId="{D38834FE-0550-4E19-A777-696F868F313F}" destId="{62AF6F62-0EC8-4091-A054-8417D73400FD}" srcOrd="0" destOrd="0" presId="urn:microsoft.com/office/officeart/2008/layout/VerticalCurvedList"/>
    <dgm:cxn modelId="{37136056-18EA-47A6-B5DD-BCEF833F3DA0}" type="presParOf" srcId="{D59E550D-D540-47A2-AD11-29F1227ADA12}" destId="{F4D9450E-B429-4F4B-8D51-12EDAE993C6E}" srcOrd="3" destOrd="0" presId="urn:microsoft.com/office/officeart/2008/layout/VerticalCurvedList"/>
    <dgm:cxn modelId="{53F45230-AAF6-47FA-A871-4AFE93BDCC74}" type="presParOf" srcId="{D59E550D-D540-47A2-AD11-29F1227ADA12}" destId="{31740FF1-553D-4F29-96E7-2814DB57E2A1}" srcOrd="4" destOrd="0" presId="urn:microsoft.com/office/officeart/2008/layout/VerticalCurvedList"/>
    <dgm:cxn modelId="{E302534D-7B48-4FA9-A413-A76951203460}" type="presParOf" srcId="{31740FF1-553D-4F29-96E7-2814DB57E2A1}" destId="{C95EA77B-C461-4AE5-ACC6-E2281CC000F5}" srcOrd="0" destOrd="0" presId="urn:microsoft.com/office/officeart/2008/layout/VerticalCurvedList"/>
    <dgm:cxn modelId="{001D97EA-2E34-4065-8E3C-15371BDD0678}" type="presParOf" srcId="{D59E550D-D540-47A2-AD11-29F1227ADA12}" destId="{6B747725-816F-497E-AD1A-3B239F472931}" srcOrd="5" destOrd="0" presId="urn:microsoft.com/office/officeart/2008/layout/VerticalCurvedList"/>
    <dgm:cxn modelId="{930723B0-0628-456A-BADA-CAF626E65C7E}" type="presParOf" srcId="{D59E550D-D540-47A2-AD11-29F1227ADA12}" destId="{0E9D947C-13F2-4239-B168-E36A53AC6625}" srcOrd="6" destOrd="0" presId="urn:microsoft.com/office/officeart/2008/layout/VerticalCurvedList"/>
    <dgm:cxn modelId="{0F5C57F1-1A55-4C18-86BC-A24ECA772A5B}"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 Cloud + Universal Apps</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Creating a Mobile Service</a:t>
          </a:r>
        </a:p>
        <a:p>
          <a:r>
            <a:rPr lang="en-US" sz="2400" dirty="0" smtClean="0"/>
            <a:t>&gt; Consuming the Service</a:t>
          </a:r>
        </a:p>
        <a:p>
          <a:r>
            <a:rPr lang="en-US" sz="2400" dirty="0" smtClean="0"/>
            <a:t>&gt; Publishing the Service</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Q&amp;A</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1503D84B-8963-4A1F-9E3F-2CD3751317EA}" type="presOf" srcId="{8BF3C4E9-F523-4844-A02F-E2C5E7F72065}" destId="{8A181E3F-A5E6-42EC-B617-38C9DB2D11F2}"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D6B23500-A2D0-4EB3-8548-9344F95247D2}" type="presOf" srcId="{E2E715B1-F839-4A90-97CA-36FB28EBEABE}" destId="{41C0712D-6230-42F5-8134-6AA77C571944}" srcOrd="0" destOrd="0" presId="urn:microsoft.com/office/officeart/2008/layout/VerticalCurvedList"/>
    <dgm:cxn modelId="{EC73F555-D6A7-4842-A131-158AF37CD1C9}"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73446C50-607E-490B-80E0-E5C35EA1336E}" type="presOf" srcId="{D8099A2D-DFAF-4615-BA0D-8546DEE309E3}" destId="{F4D9450E-B429-4F4B-8D51-12EDAE993C6E}" srcOrd="0" destOrd="0" presId="urn:microsoft.com/office/officeart/2008/layout/VerticalCurvedList"/>
    <dgm:cxn modelId="{C898BB9B-9D74-4B1C-9DF9-85B40536E9BA}" type="presOf" srcId="{A85D72A2-E45E-4CBC-A327-92003FC03E48}" destId="{33873E8C-2839-494D-888B-2D6045555E23}"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69A9C06C-66F3-40FB-B477-657C92827BC3}" type="presParOf" srcId="{33873E8C-2839-494D-888B-2D6045555E23}" destId="{D59E550D-D540-47A2-AD11-29F1227ADA12}" srcOrd="0" destOrd="0" presId="urn:microsoft.com/office/officeart/2008/layout/VerticalCurvedList"/>
    <dgm:cxn modelId="{AF53F0BE-EAB7-4FE5-A5C0-10AA418B9F68}" type="presParOf" srcId="{D59E550D-D540-47A2-AD11-29F1227ADA12}" destId="{2B945AF4-EBAD-4BCF-A053-8CAC79D97DB0}" srcOrd="0" destOrd="0" presId="urn:microsoft.com/office/officeart/2008/layout/VerticalCurvedList"/>
    <dgm:cxn modelId="{A15BE58C-5570-4A60-BEEF-86EFA0901987}" type="presParOf" srcId="{2B945AF4-EBAD-4BCF-A053-8CAC79D97DB0}" destId="{35404107-AD22-4C43-A8C0-048C8CA28C68}" srcOrd="0" destOrd="0" presId="urn:microsoft.com/office/officeart/2008/layout/VerticalCurvedList"/>
    <dgm:cxn modelId="{988F52E2-F044-4E98-B9E6-8DC235E91C1C}" type="presParOf" srcId="{2B945AF4-EBAD-4BCF-A053-8CAC79D97DB0}" destId="{8A181E3F-A5E6-42EC-B617-38C9DB2D11F2}" srcOrd="1" destOrd="0" presId="urn:microsoft.com/office/officeart/2008/layout/VerticalCurvedList"/>
    <dgm:cxn modelId="{FCE42905-5F78-46E5-8CE6-BC185694D2C0}" type="presParOf" srcId="{2B945AF4-EBAD-4BCF-A053-8CAC79D97DB0}" destId="{DDB94675-9A40-4FB4-A0BA-6E33CFF76253}" srcOrd="2" destOrd="0" presId="urn:microsoft.com/office/officeart/2008/layout/VerticalCurvedList"/>
    <dgm:cxn modelId="{DE5B3C11-6399-4B50-A387-7A5ACE4CD2D0}" type="presParOf" srcId="{2B945AF4-EBAD-4BCF-A053-8CAC79D97DB0}" destId="{66352355-C448-46B8-8708-0C0B4FA6D1EF}" srcOrd="3" destOrd="0" presId="urn:microsoft.com/office/officeart/2008/layout/VerticalCurvedList"/>
    <dgm:cxn modelId="{6D35F39F-08B7-4763-B878-872A16D50971}" type="presParOf" srcId="{D59E550D-D540-47A2-AD11-29F1227ADA12}" destId="{41C0712D-6230-42F5-8134-6AA77C571944}" srcOrd="1" destOrd="0" presId="urn:microsoft.com/office/officeart/2008/layout/VerticalCurvedList"/>
    <dgm:cxn modelId="{CCEB6516-A578-458D-ABF2-B332AE3A2428}" type="presParOf" srcId="{D59E550D-D540-47A2-AD11-29F1227ADA12}" destId="{D38834FE-0550-4E19-A777-696F868F313F}" srcOrd="2" destOrd="0" presId="urn:microsoft.com/office/officeart/2008/layout/VerticalCurvedList"/>
    <dgm:cxn modelId="{25CC5AF1-D34A-4E4E-A21C-F37D428DF549}" type="presParOf" srcId="{D38834FE-0550-4E19-A777-696F868F313F}" destId="{62AF6F62-0EC8-4091-A054-8417D73400FD}" srcOrd="0" destOrd="0" presId="urn:microsoft.com/office/officeart/2008/layout/VerticalCurvedList"/>
    <dgm:cxn modelId="{7C7B87A0-B395-43CE-8D7C-E65613F97F9D}" type="presParOf" srcId="{D59E550D-D540-47A2-AD11-29F1227ADA12}" destId="{F4D9450E-B429-4F4B-8D51-12EDAE993C6E}" srcOrd="3" destOrd="0" presId="urn:microsoft.com/office/officeart/2008/layout/VerticalCurvedList"/>
    <dgm:cxn modelId="{721C8A0F-CB01-4D09-9B34-0FA868FF604B}" type="presParOf" srcId="{D59E550D-D540-47A2-AD11-29F1227ADA12}" destId="{31740FF1-553D-4F29-96E7-2814DB57E2A1}" srcOrd="4" destOrd="0" presId="urn:microsoft.com/office/officeart/2008/layout/VerticalCurvedList"/>
    <dgm:cxn modelId="{2C48CC1D-2AB5-4977-88A7-B6BC875F34DE}" type="presParOf" srcId="{31740FF1-553D-4F29-96E7-2814DB57E2A1}" destId="{C95EA77B-C461-4AE5-ACC6-E2281CC000F5}" srcOrd="0" destOrd="0" presId="urn:microsoft.com/office/officeart/2008/layout/VerticalCurvedList"/>
    <dgm:cxn modelId="{08CAC046-AE83-4AE0-AD37-44996F589E1B}" type="presParOf" srcId="{D59E550D-D540-47A2-AD11-29F1227ADA12}" destId="{6B747725-816F-497E-AD1A-3B239F472931}" srcOrd="5" destOrd="0" presId="urn:microsoft.com/office/officeart/2008/layout/VerticalCurvedList"/>
    <dgm:cxn modelId="{75BCCF9E-205E-4578-94C4-54B02450BDB1}" type="presParOf" srcId="{D59E550D-D540-47A2-AD11-29F1227ADA12}" destId="{0E9D947C-13F2-4239-B168-E36A53AC6625}" srcOrd="6" destOrd="0" presId="urn:microsoft.com/office/officeart/2008/layout/VerticalCurvedList"/>
    <dgm:cxn modelId="{2A929272-42A0-4DE5-9E22-9920E0D52A0E}"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 Cloud + Universal Apps</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Creating a Mobile Service</a:t>
          </a:r>
        </a:p>
        <a:p>
          <a:pPr lvl="0" algn="l" defTabSz="1066800">
            <a:lnSpc>
              <a:spcPct val="90000"/>
            </a:lnSpc>
            <a:spcBef>
              <a:spcPct val="0"/>
            </a:spcBef>
            <a:spcAft>
              <a:spcPct val="35000"/>
            </a:spcAft>
          </a:pPr>
          <a:r>
            <a:rPr lang="en-US" sz="2400" kern="1200" dirty="0" smtClean="0"/>
            <a:t>&gt; Consuming the Service</a:t>
          </a:r>
        </a:p>
        <a:p>
          <a:pPr lvl="0" algn="l" defTabSz="1066800">
            <a:lnSpc>
              <a:spcPct val="90000"/>
            </a:lnSpc>
            <a:spcBef>
              <a:spcPct val="0"/>
            </a:spcBef>
            <a:spcAft>
              <a:spcPct val="35000"/>
            </a:spcAft>
          </a:pPr>
          <a:r>
            <a:rPr lang="en-US" sz="2400" kern="1200" dirty="0" smtClean="0"/>
            <a:t>&gt; Publishing the Service</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Q&amp;A</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3/18/2015</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3/18/2015</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logs.msdn.com/b/visualstudio/archive/2014/04/14/using-visual-studio-to-build-universal-xaml-apps.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visualstudiogallery.msdn.microsoft.com/315c13a7-2787-4f57-bdf7-adae6ed54450"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www.wintellect.com/blogs/jprosise/building-universal-apps-with-visual-studio-2013-update-2" TargetMode="External"/><Relationship Id="rId4" Type="http://schemas.openxmlformats.org/officeDocument/2006/relationships/hyperlink" Target="http://www.microsoftvirtualacademy.com/training-courses/developing-universal-windows-apps-with-c-and-xa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Azure Mobile</a:t>
            </a:r>
            <a:r>
              <a:rPr lang="en-US" sz="900" b="1" baseline="0" dirty="0" smtClean="0"/>
              <a:t> Services (+ Universal Apps)</a:t>
            </a:r>
            <a:r>
              <a:rPr lang="en-US" sz="900" b="1" dirty="0" smtClean="0"/>
              <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Azure </a:t>
            </a:r>
            <a:r>
              <a:rPr lang="en-US" sz="900" dirty="0" smtClean="0">
                <a:sym typeface="Wingdings" panose="05000000000000000000" pitchFamily="2" charset="2"/>
              </a:rPr>
              <a:t></a:t>
            </a:r>
            <a:r>
              <a:rPr lang="en-US" sz="900" dirty="0" smtClean="0"/>
              <a:t> … and more!</a:t>
            </a:r>
          </a:p>
          <a:p>
            <a:pPr algn="l"/>
            <a:endParaRPr lang="en-US" sz="900" dirty="0" smtClean="0"/>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Universal Apps for Windows</a:t>
            </a:r>
          </a:p>
          <a:p>
            <a:pPr defTabSz="939363">
              <a:defRPr/>
            </a:pPr>
            <a:endParaRPr lang="en-US" dirty="0" smtClean="0"/>
          </a:p>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smtClean="0"/>
          </a:p>
          <a:p>
            <a:r>
              <a:rPr lang="en-US" sz="2400" dirty="0" smtClean="0"/>
              <a:t>Ref: </a:t>
            </a:r>
            <a:r>
              <a:rPr lang="en-US" sz="2400" dirty="0" smtClean="0">
                <a:hlinkClick r:id="rId3"/>
              </a:rPr>
              <a:t>http://dev.windows.com/en-us/develop/Building-universal-Windows-apps</a:t>
            </a:r>
            <a:r>
              <a:rPr lang="en-US" sz="24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10</a:t>
            </a:fld>
            <a:endParaRPr lang="en-US"/>
          </a:p>
        </p:txBody>
      </p:sp>
    </p:spTree>
    <p:extLst>
      <p:ext uri="{BB962C8B-B14F-4D97-AF65-F5344CB8AC3E}">
        <p14:creationId xmlns:p14="http://schemas.microsoft.com/office/powerpoint/2010/main" val="1211405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Benefits of Universal Apps</a:t>
            </a:r>
          </a:p>
          <a:p>
            <a:pPr marL="342900" indent="-342900">
              <a:lnSpc>
                <a:spcPct val="200000"/>
              </a:lnSpc>
              <a:buFont typeface="Arial" panose="020B0604020202020204" pitchFamily="34" charset="0"/>
              <a:buChar char="•"/>
            </a:pPr>
            <a:r>
              <a:rPr lang="en-US" sz="900" dirty="0" smtClean="0"/>
              <a:t>Pricing structure – Match Windows Phone pricing on Windows 8</a:t>
            </a:r>
          </a:p>
          <a:p>
            <a:pPr marL="342900" indent="-342900">
              <a:lnSpc>
                <a:spcPct val="200000"/>
              </a:lnSpc>
              <a:buFont typeface="Arial" panose="020B0604020202020204" pitchFamily="34" charset="0"/>
              <a:buChar char="•"/>
            </a:pPr>
            <a:r>
              <a:rPr lang="en-US" sz="900" dirty="0" smtClean="0"/>
              <a:t>Shared in-app purchases – Buy IAPs only once, on either platform.</a:t>
            </a:r>
          </a:p>
          <a:p>
            <a:pPr marL="342900" indent="-342900">
              <a:lnSpc>
                <a:spcPct val="200000"/>
              </a:lnSpc>
              <a:buFont typeface="Arial" panose="020B0604020202020204" pitchFamily="34" charset="0"/>
              <a:buChar char="•"/>
            </a:pPr>
            <a:r>
              <a:rPr lang="en-US" sz="900" dirty="0" smtClean="0"/>
              <a:t>Install across devices – Buy app only once, own across platforms</a:t>
            </a:r>
          </a:p>
          <a:p>
            <a:pPr marL="342900" indent="-342900">
              <a:lnSpc>
                <a:spcPct val="200000"/>
              </a:lnSpc>
              <a:buFont typeface="Arial" panose="020B0604020202020204" pitchFamily="34" charset="0"/>
              <a:buChar char="•"/>
            </a:pPr>
            <a:r>
              <a:rPr lang="en-US" sz="900" dirty="0" smtClean="0"/>
              <a:t>Shared revenue model – Keep 70% of revenue </a:t>
            </a:r>
          </a:p>
          <a:p>
            <a:pPr marL="342900" indent="-342900">
              <a:lnSpc>
                <a:spcPct val="200000"/>
              </a:lnSpc>
              <a:buFont typeface="Arial" panose="020B0604020202020204" pitchFamily="34" charset="0"/>
              <a:buChar char="•"/>
            </a:pPr>
            <a:r>
              <a:rPr lang="en-US" sz="900" dirty="0" smtClean="0"/>
              <a:t>Unified ad-units for Windows Phone and Windows apps</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r>
              <a:rPr lang="en-US" sz="900" dirty="0" smtClean="0"/>
              <a:t>Ref: </a:t>
            </a:r>
            <a:r>
              <a:rPr lang="en-US" sz="900" dirty="0" smtClean="0">
                <a:hlinkClick r:id="rId3"/>
              </a:rPr>
              <a:t>http://www.wpcentral.com/what-is-a-universal-windows-app</a:t>
            </a:r>
            <a:r>
              <a:rPr lang="en-US" sz="900" dirty="0" smtClean="0"/>
              <a:t> </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11</a:t>
            </a:fld>
            <a:endParaRPr lang="en-US"/>
          </a:p>
        </p:txBody>
      </p:sp>
    </p:spTree>
    <p:extLst>
      <p:ext uri="{BB962C8B-B14F-4D97-AF65-F5344CB8AC3E}">
        <p14:creationId xmlns:p14="http://schemas.microsoft.com/office/powerpoint/2010/main" val="287268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Streamlined Development</a:t>
            </a:r>
          </a:p>
          <a:p>
            <a:pPr defTabSz="939363">
              <a:defRPr/>
            </a:pPr>
            <a:endParaRPr lang="en-US" dirty="0" smtClean="0"/>
          </a:p>
          <a:p>
            <a:pPr defTabSz="939363">
              <a:defRPr/>
            </a:pPr>
            <a:r>
              <a:rPr lang="en-US" dirty="0" smtClean="0"/>
              <a:t>(graphic)</a:t>
            </a:r>
          </a:p>
          <a:p>
            <a:pPr defTabSz="939363">
              <a:defRPr/>
            </a:pPr>
            <a:r>
              <a:rPr lang="en-US" dirty="0" smtClean="0"/>
              <a:t>UI</a:t>
            </a:r>
            <a:r>
              <a:rPr lang="en-US" baseline="0" dirty="0" smtClean="0"/>
              <a:t> </a:t>
            </a:r>
            <a:r>
              <a:rPr lang="en-US" baseline="0" dirty="0" smtClean="0">
                <a:sym typeface="Wingdings" panose="05000000000000000000" pitchFamily="2" charset="2"/>
              </a:rPr>
              <a:t> App Model  APIs  Tools  Store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355815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Visual Studio</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2299445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VS 2013 Update 2+</a:t>
            </a:r>
          </a:p>
          <a:p>
            <a:pPr defTabSz="939363">
              <a:defRPr/>
            </a:pPr>
            <a:endParaRPr lang="en-US" dirty="0" smtClean="0"/>
          </a:p>
          <a:p>
            <a:pPr marL="342900" indent="-342900">
              <a:buFont typeface="Arial" panose="020B0604020202020204" pitchFamily="34" charset="0"/>
              <a:buChar char="•"/>
            </a:pPr>
            <a:r>
              <a:rPr lang="en-US" sz="900" dirty="0" smtClean="0"/>
              <a:t>C# and XAML</a:t>
            </a:r>
          </a:p>
          <a:p>
            <a:pPr marL="342900" indent="-342900">
              <a:buFont typeface="Arial" panose="020B0604020202020204" pitchFamily="34" charset="0"/>
              <a:buChar char="•"/>
            </a:pPr>
            <a:r>
              <a:rPr lang="en-US" sz="900" dirty="0" smtClean="0"/>
              <a:t>HTML5 &amp; JavaScript</a:t>
            </a:r>
          </a:p>
          <a:p>
            <a:pPr marL="342900" indent="-342900">
              <a:buFont typeface="Arial" panose="020B0604020202020204" pitchFamily="34" charset="0"/>
              <a:buChar char="•"/>
            </a:pPr>
            <a:r>
              <a:rPr lang="en-US" sz="900" dirty="0" smtClean="0"/>
              <a:t>C++ and DirectX</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15</a:t>
            </a:fld>
            <a:endParaRPr lang="en-US"/>
          </a:p>
        </p:txBody>
      </p:sp>
    </p:spTree>
    <p:extLst>
      <p:ext uri="{BB962C8B-B14F-4D97-AF65-F5344CB8AC3E}">
        <p14:creationId xmlns:p14="http://schemas.microsoft.com/office/powerpoint/2010/main" val="2282232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Creating a Universal Project</a:t>
            </a:r>
          </a:p>
          <a:p>
            <a:pPr defTabSz="939363">
              <a:defRPr/>
            </a:pPr>
            <a:endParaRPr lang="en-US" dirty="0" smtClean="0"/>
          </a:p>
          <a:p>
            <a:pPr marL="171450" indent="-171450" defTabSz="939363">
              <a:buFont typeface="Arial" panose="020B0604020202020204" pitchFamily="34" charset="0"/>
              <a:buChar char="•"/>
              <a:defRPr/>
            </a:pPr>
            <a:r>
              <a:rPr lang="en-US" dirty="0" smtClean="0"/>
              <a:t>Look under Store Apps for specific language</a:t>
            </a:r>
          </a:p>
          <a:p>
            <a:pPr marL="171450" indent="-171450" defTabSz="939363">
              <a:buFont typeface="Arial" panose="020B0604020202020204" pitchFamily="34" charset="0"/>
              <a:buChar char="•"/>
              <a:defRPr/>
            </a:pPr>
            <a:r>
              <a:rPr lang="en-US" dirty="0" smtClean="0"/>
              <a:t>C++, C#, JavaScript</a:t>
            </a:r>
          </a:p>
          <a:p>
            <a:pPr marL="0" indent="0" defTabSz="939363">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16</a:t>
            </a:fld>
            <a:endParaRPr lang="en-US"/>
          </a:p>
        </p:txBody>
      </p:sp>
    </p:spTree>
    <p:extLst>
      <p:ext uri="{BB962C8B-B14F-4D97-AF65-F5344CB8AC3E}">
        <p14:creationId xmlns:p14="http://schemas.microsoft.com/office/powerpoint/2010/main" val="23478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New Project</a:t>
            </a:r>
          </a:p>
          <a:p>
            <a:pPr defTabSz="939363">
              <a:defRPr/>
            </a:pPr>
            <a:endParaRPr lang="en-US" dirty="0" smtClean="0"/>
          </a:p>
          <a:p>
            <a:pPr defTabSz="939363">
              <a:defRPr/>
            </a:pPr>
            <a:r>
              <a:rPr lang="en-US" dirty="0" smtClean="0"/>
              <a:t>Solution Explorer</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Phone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1262872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Existing Project</a:t>
            </a:r>
          </a:p>
          <a:p>
            <a:pPr defTabSz="939363">
              <a:defRPr/>
            </a:pPr>
            <a:endParaRPr lang="en-US" dirty="0" smtClean="0"/>
          </a:p>
          <a:p>
            <a:pPr>
              <a:lnSpc>
                <a:spcPct val="90000"/>
              </a:lnSpc>
              <a:spcAft>
                <a:spcPts val="600"/>
              </a:spcAft>
            </a:pPr>
            <a:r>
              <a:rPr lang="en-US" sz="900" dirty="0" smtClean="0">
                <a:gradFill>
                  <a:gsLst>
                    <a:gs pos="2917">
                      <a:schemeClr val="tx1"/>
                    </a:gs>
                    <a:gs pos="30000">
                      <a:schemeClr val="tx1"/>
                    </a:gs>
                  </a:gsLst>
                  <a:lin ang="5400000" scaled="0"/>
                </a:gradFill>
              </a:rPr>
              <a:t>Windows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Phone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900" dirty="0" smtClean="0">
                <a:gradFill>
                  <a:gsLst>
                    <a:gs pos="2917">
                      <a:schemeClr val="tx1"/>
                    </a:gs>
                    <a:gs pos="30000">
                      <a:schemeClr val="tx1"/>
                    </a:gs>
                  </a:gsLst>
                  <a:lin ang="5400000" scaled="0"/>
                </a:gradFill>
              </a:rPr>
              <a:t>Windows </a:t>
            </a:r>
            <a:r>
              <a:rPr lang="en-US" sz="900" i="1" dirty="0" smtClean="0">
                <a:gradFill>
                  <a:gsLst>
                    <a:gs pos="2917">
                      <a:schemeClr val="tx1"/>
                    </a:gs>
                    <a:gs pos="30000">
                      <a:schemeClr val="tx1"/>
                    </a:gs>
                  </a:gsLst>
                  <a:lin ang="5400000" scaled="0"/>
                </a:gradFill>
              </a:rPr>
              <a:t>Phone</a:t>
            </a:r>
            <a:r>
              <a:rPr lang="en-US" sz="900" dirty="0" smtClean="0">
                <a:gradFill>
                  <a:gsLst>
                    <a:gs pos="2917">
                      <a:schemeClr val="tx1"/>
                    </a:gs>
                    <a:gs pos="30000">
                      <a:schemeClr val="tx1"/>
                    </a:gs>
                  </a:gsLst>
                  <a:lin ang="5400000" scaled="0"/>
                </a:gradFill>
              </a:rPr>
              <a:t>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2366443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Platform-Specific Code </a:t>
            </a:r>
            <a:r>
              <a:rPr lang="en-US" sz="900" dirty="0" smtClean="0"/>
              <a:t>(with conditional compilation)</a:t>
            </a:r>
          </a:p>
          <a:p>
            <a:pPr defTabSz="939363">
              <a:defRPr/>
            </a:pPr>
            <a:endParaRPr lang="en-US" sz="900" dirty="0" smtClean="0"/>
          </a:p>
          <a:p>
            <a:pPr defTabSz="939363">
              <a:defRPr/>
            </a:pPr>
            <a:r>
              <a:rPr lang="en-US" sz="900" dirty="0" smtClean="0"/>
              <a:t>C#</a:t>
            </a:r>
          </a:p>
          <a:p>
            <a:pPr marL="171450" indent="-171450" defTabSz="939363">
              <a:buFont typeface="Arial" panose="020B0604020202020204" pitchFamily="34" charset="0"/>
              <a:buChar char="•"/>
              <a:defRPr/>
            </a:pPr>
            <a:r>
              <a:rPr lang="en-US" sz="900" dirty="0" smtClean="0"/>
              <a:t>WINDOWS_APP</a:t>
            </a:r>
          </a:p>
          <a:p>
            <a:pPr marL="171450" indent="-171450" defTabSz="939363">
              <a:buFont typeface="Arial" panose="020B0604020202020204" pitchFamily="34" charset="0"/>
              <a:buChar char="•"/>
              <a:defRPr/>
            </a:pPr>
            <a:r>
              <a:rPr lang="en-US" sz="900" dirty="0" smtClean="0"/>
              <a:t>WINDOWS_PHONE_APP</a:t>
            </a:r>
          </a:p>
          <a:p>
            <a:pPr marL="171450" indent="-171450" defTabSz="939363">
              <a:buFont typeface="Arial" panose="020B0604020202020204" pitchFamily="34" charset="0"/>
              <a:buChar char="•"/>
              <a:defRPr/>
            </a:pPr>
            <a:endParaRPr lang="en-US" sz="900" dirty="0" smtClean="0"/>
          </a:p>
          <a:p>
            <a:pPr marL="0" indent="0" defTabSz="939363">
              <a:buFont typeface="Arial" panose="020B0604020202020204" pitchFamily="34" charset="0"/>
              <a:buNone/>
              <a:defRPr/>
            </a:pPr>
            <a:r>
              <a:rPr lang="en-US" sz="900" dirty="0" smtClean="0"/>
              <a:t>C++</a:t>
            </a:r>
          </a:p>
          <a:p>
            <a:pPr marL="171450" indent="-171450" defTabSz="939363">
              <a:buFont typeface="Arial" panose="020B0604020202020204" pitchFamily="34" charset="0"/>
              <a:buChar char="•"/>
              <a:defRPr/>
            </a:pPr>
            <a:r>
              <a:rPr lang="en-US" sz="900" baseline="0" dirty="0" smtClean="0"/>
              <a:t>WINAPI_FAMILY_PC_APP</a:t>
            </a:r>
          </a:p>
          <a:p>
            <a:pPr marL="171450" indent="-171450" defTabSz="939363">
              <a:buFont typeface="Arial" panose="020B0604020202020204" pitchFamily="34" charset="0"/>
              <a:buChar char="•"/>
              <a:defRPr/>
            </a:pPr>
            <a:r>
              <a:rPr lang="en-US" sz="900" baseline="0" dirty="0" smtClean="0"/>
              <a:t>WINAPI_FAMILY_PHONE_APP</a:t>
            </a:r>
            <a:endParaRPr lang="en-US" sz="900" dirty="0" smtClean="0"/>
          </a:p>
          <a:p>
            <a:pPr defTabSz="939363">
              <a:defRPr/>
            </a:pPr>
            <a:endParaRPr lang="en-US" sz="900" dirty="0" smtClean="0"/>
          </a:p>
          <a:p>
            <a:r>
              <a:rPr lang="en-US" sz="900" dirty="0" smtClean="0"/>
              <a:t>Reference:</a:t>
            </a:r>
          </a:p>
          <a:p>
            <a:pPr marL="342900" indent="-342900">
              <a:buFont typeface="Arial" panose="020B0604020202020204" pitchFamily="34" charset="0"/>
              <a:buChar char="•"/>
            </a:pPr>
            <a:r>
              <a:rPr lang="en-US" sz="900" dirty="0" smtClean="0">
                <a:hlinkClick r:id="rId3"/>
              </a:rPr>
              <a:t>http://blogs.msdn.com/b/visualstudio/archive/2014/04/14/using-visual-studio-to-build-universal-xaml-apps.aspx</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344857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Context Chooser</a:t>
            </a:r>
          </a:p>
          <a:p>
            <a:pPr defTabSz="939363">
              <a:defRPr/>
            </a:pPr>
            <a:endParaRPr lang="en-US" dirty="0" smtClean="0"/>
          </a:p>
          <a:p>
            <a:pPr defTabSz="939363">
              <a:defRPr/>
            </a:pPr>
            <a:r>
              <a:rPr lang="en-US" dirty="0" smtClean="0"/>
              <a:t>(top-left dropdown to choose Windows or Windows</a:t>
            </a:r>
            <a:r>
              <a:rPr lang="en-US" baseline="0" dirty="0" smtClean="0"/>
              <a:t> Phone)</a:t>
            </a:r>
            <a:endParaRPr lang="en-US" dirty="0" smtClean="0"/>
          </a:p>
          <a:p>
            <a:pPr defTabSz="939363">
              <a:defRPr/>
            </a:pPr>
            <a:endParaRPr lang="en-US" dirty="0" smtClean="0"/>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http://msdn.microsoft.com/en-us/library/windows/apps/dn609832.aspx</a:t>
            </a: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151455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Sharing Code Across Universal Apps</a:t>
            </a:r>
          </a:p>
          <a:p>
            <a:pPr defTabSz="939363">
              <a:defRPr/>
            </a:pPr>
            <a:endParaRPr lang="en-US" dirty="0" smtClean="0"/>
          </a:p>
          <a:p>
            <a:pPr marL="0" marR="0" indent="0" algn="l" defTabSz="939363" rtl="0" eaLnBrk="1" fontAlgn="auto" latinLnBrk="0" hangingPunct="1">
              <a:lnSpc>
                <a:spcPct val="90000"/>
              </a:lnSpc>
              <a:spcBef>
                <a:spcPts val="0"/>
              </a:spcBef>
              <a:spcAft>
                <a:spcPts val="340"/>
              </a:spcAft>
              <a:buClrTx/>
              <a:buSzTx/>
              <a:buFontTx/>
              <a:buNone/>
              <a:tabLst/>
              <a:defRPr/>
            </a:pPr>
            <a:r>
              <a:rPr lang="en-US" sz="900" b="1" dirty="0" smtClean="0"/>
              <a:t>How about using a Portable Class Library (PCL)?</a:t>
            </a:r>
          </a:p>
          <a:p>
            <a:pPr defTabSz="939363">
              <a:defRPr/>
            </a:pPr>
            <a:endParaRPr lang="en-US" dirty="0" smtClean="0"/>
          </a:p>
          <a:p>
            <a:r>
              <a:rPr lang="en-US" sz="900" i="1" dirty="0" smtClean="0"/>
              <a:t>“This type of project has been improved in Visual Studio 2013 Update 2 and now, if we target Windows 8.1 and Windows Phone 8.1, we’ll be able to use all the common APIs. </a:t>
            </a:r>
          </a:p>
          <a:p>
            <a:endParaRPr lang="en-US" sz="900" i="1" dirty="0" smtClean="0"/>
          </a:p>
          <a:p>
            <a:r>
              <a:rPr lang="en-US" sz="900" i="1" dirty="0" smtClean="0"/>
              <a:t>However, PCL produces a single binary that works as is in all the supported projects. Handling divergent APIs requires using higher-level abstractions, such as dependency injection or </a:t>
            </a:r>
            <a:r>
              <a:rPr lang="en-US" sz="900" i="1" dirty="0" err="1" smtClean="0"/>
              <a:t>IoC</a:t>
            </a:r>
            <a:r>
              <a:rPr lang="en-US" sz="900" i="1" dirty="0" smtClean="0"/>
              <a:t> containers. We can’t simply use conditional if to define platform specific code.”</a:t>
            </a:r>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http://marcominerva.wordpress.com/2014/04/22/how-to-share-code-among-different-universal-windows-apps/</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8029941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 Project</a:t>
            </a:r>
          </a:p>
          <a:p>
            <a:pPr defTabSz="939363">
              <a:defRPr/>
            </a:pPr>
            <a:endParaRPr lang="en-US" dirty="0" smtClean="0"/>
          </a:p>
          <a:p>
            <a:pPr marL="457200" indent="-457200">
              <a:buFont typeface="+mj-lt"/>
              <a:buAutoNum type="arabicPeriod"/>
            </a:pPr>
            <a:r>
              <a:rPr lang="en-US" sz="900" dirty="0" smtClean="0"/>
              <a:t>Download &amp; Install “Shared Project Reference Manager” from MSDN:</a:t>
            </a:r>
          </a:p>
          <a:p>
            <a:pPr marL="342900" indent="-342900">
              <a:buFont typeface="Arial" panose="020B0604020202020204" pitchFamily="34" charset="0"/>
              <a:buChar char="•"/>
            </a:pPr>
            <a:r>
              <a:rPr lang="en-US" sz="900" dirty="0" smtClean="0">
                <a:hlinkClick r:id="rId3"/>
              </a:rPr>
              <a:t>http://visualstudiogallery.msdn.microsoft.com/315c13a7-2787-4f57-bdf7-adae6ed54450</a:t>
            </a:r>
            <a:endParaRPr lang="en-US" sz="900" dirty="0" smtClean="0"/>
          </a:p>
          <a:p>
            <a:pPr defTabSz="939363">
              <a:defRPr/>
            </a:pPr>
            <a:endParaRPr lang="en-US" dirty="0" smtClean="0"/>
          </a:p>
          <a:p>
            <a:pPr marL="457200" indent="-457200">
              <a:buFont typeface="+mj-lt"/>
              <a:buAutoNum type="arabicPeriod" startAt="2"/>
            </a:pPr>
            <a:r>
              <a:rPr lang="en-US" sz="900" dirty="0" smtClean="0"/>
              <a:t>Add Project to Solution:</a:t>
            </a:r>
          </a:p>
          <a:p>
            <a:pPr defTabSz="939363">
              <a:defRPr/>
            </a:pPr>
            <a:endParaRPr lang="en-US" dirty="0" smtClean="0"/>
          </a:p>
          <a:p>
            <a:pPr marL="457200" indent="-457200">
              <a:buFont typeface="+mj-lt"/>
              <a:buAutoNum type="arabicPeriod" startAt="3"/>
            </a:pPr>
            <a:r>
              <a:rPr lang="en-US" sz="900" dirty="0" smtClean="0"/>
              <a:t>Add Class Library for each platform (Win 8.1 &amp; WP 8.1)</a:t>
            </a:r>
          </a:p>
          <a:p>
            <a:pPr marL="457200" indent="-457200">
              <a:buFont typeface="+mj-lt"/>
              <a:buAutoNum type="arabicPeriod" startAt="3"/>
            </a:pPr>
            <a:r>
              <a:rPr lang="en-US" sz="900" dirty="0" smtClean="0"/>
              <a:t>Add Shared Project Reference to each Class Library.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3605419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References in Solution Explorer</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Phone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marR="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 for Class Libraries</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191184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a:t>
            </a:r>
          </a:p>
          <a:p>
            <a:endParaRPr lang="en-US" dirty="0" smtClean="0"/>
          </a:p>
          <a:p>
            <a:r>
              <a:rPr lang="en-US" dirty="0" smtClean="0"/>
              <a:t>Samples on MSDN:</a:t>
            </a:r>
          </a:p>
          <a:p>
            <a:pPr lvl="1"/>
            <a:r>
              <a:rPr lang="en-US" dirty="0" smtClean="0">
                <a:hlinkClick r:id="rId3"/>
              </a:rPr>
              <a:t>http://code.msdn.microsoft.com/windowsapps/Universal-Windows-app-cb3248c3</a:t>
            </a:r>
            <a:endParaRPr lang="en-US" dirty="0" smtClean="0"/>
          </a:p>
          <a:p>
            <a:r>
              <a:rPr lang="en-US" dirty="0" smtClean="0"/>
              <a:t>MVA:</a:t>
            </a:r>
          </a:p>
          <a:p>
            <a:pPr lvl="1"/>
            <a:r>
              <a:rPr lang="en-US" dirty="0" smtClean="0">
                <a:hlinkClick r:id="rId4"/>
              </a:rPr>
              <a:t>http://www.microsoftvirtualacademy.com/training-courses/developing-universal-windows-apps-with-c-and-xaml</a:t>
            </a:r>
            <a:r>
              <a:rPr lang="en-US" dirty="0" smtClean="0"/>
              <a:t> </a:t>
            </a:r>
          </a:p>
          <a:p>
            <a:r>
              <a:rPr lang="en-US" dirty="0" err="1" smtClean="0"/>
              <a:t>Wintellect</a:t>
            </a:r>
            <a:endParaRPr lang="en-US" dirty="0" smtClean="0"/>
          </a:p>
          <a:p>
            <a:pPr lvl="1"/>
            <a:r>
              <a:rPr lang="en-US" dirty="0" smtClean="0"/>
              <a:t>Blog Post: </a:t>
            </a:r>
            <a:r>
              <a:rPr lang="en-US" dirty="0" smtClean="0">
                <a:hlinkClick r:id="rId5"/>
              </a:rPr>
              <a:t>http://www.wintellect.com/blogs/jprosise/building-universal-apps-with-visual-studio-2013-update-2</a:t>
            </a:r>
            <a:r>
              <a:rPr lang="en-US" dirty="0" smtClean="0"/>
              <a:t> </a:t>
            </a:r>
          </a:p>
          <a:p>
            <a:pPr lvl="1"/>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2536060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3613701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 Mobile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274763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Getting Started</a:t>
            </a:r>
          </a:p>
          <a:p>
            <a:endParaRPr lang="en-US"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Link: </a:t>
            </a:r>
            <a:r>
              <a:rPr lang="en-US" sz="900" smtClean="0">
                <a:hlinkClick r:id="rId3"/>
              </a:rPr>
              <a:t>http://azure.microsoft.com/en-us/documentation/articles/mobile-services-dotnet-backend-windows-store-dotnet-get-started/</a:t>
            </a:r>
            <a:r>
              <a:rPr lang="en-US" sz="900" smtClean="0"/>
              <a:t> </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200E19-B357-4480-AB20-EA79BC9C6124}"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268820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Create a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88C3D6-E488-418D-A2D5-2B29451301EC}"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855269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Mobile Service Details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3ED2CD-0494-499E-88D6-D308CB666E3C}"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569641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Specify Database Settings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583480F-4B5A-4891-8D80-EAA89B1D2742}"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Tree>
    <p:extLst>
      <p:ext uri="{BB962C8B-B14F-4D97-AF65-F5344CB8AC3E}">
        <p14:creationId xmlns:p14="http://schemas.microsoft.com/office/powerpoint/2010/main" val="375848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indent="-176131" defTabSz="939363">
              <a:buFont typeface="Arial" panose="020B0604020202020204" pitchFamily="34" charset="0"/>
              <a:buChar char="•"/>
              <a:defRPr/>
            </a:pPr>
            <a:r>
              <a:rPr lang="en-US" baseline="0" dirty="0" smtClean="0"/>
              <a:t>JavaScript</a:t>
            </a:r>
          </a:p>
          <a:p>
            <a:pPr marL="176131" indent="-176131">
              <a:buFont typeface="Arial" panose="020B0604020202020204" pitchFamily="34" charset="0"/>
              <a:buChar char="•"/>
            </a:pPr>
            <a:r>
              <a:rPr lang="en-US" baseline="0" dirty="0" smtClean="0"/>
              <a:t>Microsoft Azure</a:t>
            </a:r>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Verify Status of Mobile Service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538B686-27AD-4F97-82C1-3FE024FC2D32}"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302479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Get Tools &amp; Download Your Solution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FE151101-9A74-457D-A739-DA951EA00DE6}"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3666715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Consuming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930356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Build Your Solution </a:t>
            </a:r>
            <a:r>
              <a:rPr lang="en-US" sz="900" smtClean="0"/>
              <a:t>(update NuGet packages)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36962574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Run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35</a:t>
            </a:fld>
            <a:endParaRPr lang="en-US"/>
          </a:p>
        </p:txBody>
      </p:sp>
    </p:spTree>
    <p:extLst>
      <p:ext uri="{BB962C8B-B14F-4D97-AF65-F5344CB8AC3E}">
        <p14:creationId xmlns:p14="http://schemas.microsoft.com/office/powerpoint/2010/main" val="2813708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the Service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36</a:t>
            </a:fld>
            <a:endParaRPr lang="en-US"/>
          </a:p>
        </p:txBody>
      </p:sp>
    </p:spTree>
    <p:extLst>
      <p:ext uri="{BB962C8B-B14F-4D97-AF65-F5344CB8AC3E}">
        <p14:creationId xmlns:p14="http://schemas.microsoft.com/office/powerpoint/2010/main" val="157197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Try it out…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37</a:t>
            </a:fld>
            <a:endParaRPr lang="en-US"/>
          </a:p>
        </p:txBody>
      </p:sp>
    </p:spTree>
    <p:extLst>
      <p:ext uri="{BB962C8B-B14F-4D97-AF65-F5344CB8AC3E}">
        <p14:creationId xmlns:p14="http://schemas.microsoft.com/office/powerpoint/2010/main" val="2738004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38</a:t>
            </a:fld>
            <a:endParaRPr lang="en-US"/>
          </a:p>
        </p:txBody>
      </p:sp>
    </p:spTree>
    <p:extLst>
      <p:ext uri="{BB962C8B-B14F-4D97-AF65-F5344CB8AC3E}">
        <p14:creationId xmlns:p14="http://schemas.microsoft.com/office/powerpoint/2010/main" val="42103143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smtClean="0"/>
              <a:t>Verify Windows Phone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39</a:t>
            </a:fld>
            <a:endParaRPr lang="en-US"/>
          </a:p>
        </p:txBody>
      </p:sp>
    </p:spTree>
    <p:extLst>
      <p:ext uri="{BB962C8B-B14F-4D97-AF65-F5344CB8AC3E}">
        <p14:creationId xmlns:p14="http://schemas.microsoft.com/office/powerpoint/2010/main" val="1886550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40</a:t>
            </a:fld>
            <a:endParaRPr lang="en-US"/>
          </a:p>
        </p:txBody>
      </p:sp>
    </p:spTree>
    <p:extLst>
      <p:ext uri="{BB962C8B-B14F-4D97-AF65-F5344CB8AC3E}">
        <p14:creationId xmlns:p14="http://schemas.microsoft.com/office/powerpoint/2010/main" val="738538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23300471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Windows App Locally</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41</a:t>
            </a:fld>
            <a:endParaRPr lang="en-US"/>
          </a:p>
        </p:txBody>
      </p:sp>
    </p:spTree>
    <p:extLst>
      <p:ext uri="{BB962C8B-B14F-4D97-AF65-F5344CB8AC3E}">
        <p14:creationId xmlns:p14="http://schemas.microsoft.com/office/powerpoint/2010/main" val="1433744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 the Service</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dirty="0"/>
          </a:p>
        </p:txBody>
      </p:sp>
    </p:spTree>
    <p:extLst>
      <p:ext uri="{BB962C8B-B14F-4D97-AF65-F5344CB8AC3E}">
        <p14:creationId xmlns:p14="http://schemas.microsoft.com/office/powerpoint/2010/main" val="2514122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Publish Your Mobile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1002284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Sign In and Select Existing Service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44</a:t>
            </a:fld>
            <a:endParaRPr lang="en-US"/>
          </a:p>
        </p:txBody>
      </p:sp>
    </p:spTree>
    <p:extLst>
      <p:ext uri="{BB962C8B-B14F-4D97-AF65-F5344CB8AC3E}">
        <p14:creationId xmlns:p14="http://schemas.microsoft.com/office/powerpoint/2010/main" val="369675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Complete the Publishing Process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45</a:t>
            </a:fld>
            <a:endParaRPr lang="en-US"/>
          </a:p>
        </p:txBody>
      </p:sp>
    </p:spTree>
    <p:extLst>
      <p:ext uri="{BB962C8B-B14F-4D97-AF65-F5344CB8AC3E}">
        <p14:creationId xmlns:p14="http://schemas.microsoft.com/office/powerpoint/2010/main" val="893029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Verify the Service is Running</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46</a:t>
            </a:fld>
            <a:endParaRPr lang="en-US"/>
          </a:p>
        </p:txBody>
      </p:sp>
    </p:spTree>
    <p:extLst>
      <p:ext uri="{BB962C8B-B14F-4D97-AF65-F5344CB8AC3E}">
        <p14:creationId xmlns:p14="http://schemas.microsoft.com/office/powerpoint/2010/main" val="28228706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Update </a:t>
            </a:r>
            <a:r>
              <a:rPr lang="en-US" dirty="0" err="1" smtClean="0"/>
              <a:t>App.Xaml.cs</a:t>
            </a:r>
            <a:r>
              <a:rPr lang="en-US" dirty="0" smtClean="0"/>
              <a:t> </a:t>
            </a:r>
            <a:r>
              <a:rPr lang="en-US" sz="800" dirty="0" smtClean="0"/>
              <a:t>(Shared project)</a:t>
            </a:r>
          </a:p>
          <a:p>
            <a:pPr defTabSz="939363">
              <a:defRPr/>
            </a:pPr>
            <a:endParaRPr lang="en-US" sz="800" dirty="0" smtClean="0"/>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Uncomment server settings, including key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47</a:t>
            </a:fld>
            <a:endParaRPr lang="en-US"/>
          </a:p>
        </p:txBody>
      </p:sp>
    </p:spTree>
    <p:extLst>
      <p:ext uri="{BB962C8B-B14F-4D97-AF65-F5344CB8AC3E}">
        <p14:creationId xmlns:p14="http://schemas.microsoft.com/office/powerpoint/2010/main" val="32527522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Phone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48</a:t>
            </a:fld>
            <a:endParaRPr lang="en-US"/>
          </a:p>
        </p:txBody>
      </p:sp>
    </p:spTree>
    <p:extLst>
      <p:ext uri="{BB962C8B-B14F-4D97-AF65-F5344CB8AC3E}">
        <p14:creationId xmlns:p14="http://schemas.microsoft.com/office/powerpoint/2010/main" val="2967616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Run Windows project</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49</a:t>
            </a:fld>
            <a:endParaRPr lang="en-US"/>
          </a:p>
        </p:txBody>
      </p:sp>
    </p:spTree>
    <p:extLst>
      <p:ext uri="{BB962C8B-B14F-4D97-AF65-F5344CB8AC3E}">
        <p14:creationId xmlns:p14="http://schemas.microsoft.com/office/powerpoint/2010/main" val="20832786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50</a:t>
            </a:fld>
            <a:endParaRPr lang="en-US"/>
          </a:p>
        </p:txBody>
      </p:sp>
    </p:spTree>
    <p:extLst>
      <p:ext uri="{BB962C8B-B14F-4D97-AF65-F5344CB8AC3E}">
        <p14:creationId xmlns:p14="http://schemas.microsoft.com/office/powerpoint/2010/main" val="401790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the Cloud?</a:t>
            </a:r>
          </a:p>
          <a:p>
            <a:pPr defTabSz="939363">
              <a:defRPr/>
            </a:pPr>
            <a:endParaRPr lang="en-US" dirty="0" smtClean="0"/>
          </a:p>
          <a:p>
            <a:pPr defTabSz="939363">
              <a:defRPr/>
            </a:pPr>
            <a:r>
              <a:rPr lang="en-US" dirty="0" smtClean="0"/>
              <a:t>Screen</a:t>
            </a:r>
            <a:r>
              <a:rPr lang="en-US" baseline="0" dirty="0" smtClean="0"/>
              <a:t> Capture: “No one understands the Cloud!!!”</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33929655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51</a:t>
            </a:fld>
            <a:endParaRPr lang="en-US"/>
          </a:p>
        </p:txBody>
      </p:sp>
    </p:spTree>
    <p:extLst>
      <p:ext uri="{BB962C8B-B14F-4D97-AF65-F5344CB8AC3E}">
        <p14:creationId xmlns:p14="http://schemas.microsoft.com/office/powerpoint/2010/main" val="647504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smtClean="0"/>
              <a:t>Intro: Cloud + Universal Apps</a:t>
            </a:r>
            <a:endParaRPr lang="en-US" sz="900" dirty="0" smtClean="0"/>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r>
              <a:rPr lang="en-US" sz="900" dirty="0" smtClean="0"/>
              <a:t>&gt; Creating a Mobile Service</a:t>
            </a:r>
          </a:p>
          <a:p>
            <a:pPr lvl="0"/>
            <a:r>
              <a:rPr lang="en-US" sz="900" dirty="0" smtClean="0"/>
              <a:t>&gt; Consuming the Service</a:t>
            </a:r>
          </a:p>
          <a:p>
            <a:pPr lvl="0"/>
            <a:r>
              <a:rPr lang="en-US" sz="900" dirty="0" smtClean="0"/>
              <a:t>&gt; Publishing the Service</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Q&amp;A</a:t>
            </a:r>
          </a:p>
          <a:p>
            <a:pPr lvl="0"/>
            <a:endParaRPr lang="en-US" sz="900" dirty="0" smtClean="0"/>
          </a:p>
          <a:p>
            <a:endParaRPr lang="en-US" dirty="0" smtClean="0"/>
          </a:p>
          <a:p>
            <a:r>
              <a:rPr lang="en-US" dirty="0" smtClean="0"/>
              <a:t>* Learn about how you can build a mobile</a:t>
            </a:r>
            <a:r>
              <a:rPr lang="en-US" baseline="0" dirty="0" smtClean="0"/>
              <a:t> service in Azure and consume it with a mobile app.</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52</a:t>
            </a:fld>
            <a:endParaRPr lang="en-US"/>
          </a:p>
        </p:txBody>
      </p:sp>
    </p:spTree>
    <p:extLst>
      <p:ext uri="{BB962C8B-B14F-4D97-AF65-F5344CB8AC3E}">
        <p14:creationId xmlns:p14="http://schemas.microsoft.com/office/powerpoint/2010/main" val="4206460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53</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CFB845-6236-4F2A-9A9D-ABA2447ADE81}"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287953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Line with Microsoft’s Vision</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solidFill>
                  <a:srgbClr val="FFFF00"/>
                </a:solidFill>
              </a:rPr>
              <a:t>“… mobile first, cloud first… ”</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smtClean="0"/>
              <a:t>Microsoft CEO Satya Nadella</a:t>
            </a:r>
          </a:p>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9F2D4A-7C65-4739-942D-CCB9256C4893}"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03546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3/18/2015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2079660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Universal App?</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"Apps that are tailored to people with disabilities"</a:t>
            </a:r>
          </a:p>
          <a:p>
            <a:pPr marL="342900" indent="-342900">
              <a:lnSpc>
                <a:spcPct val="200000"/>
              </a:lnSpc>
              <a:buFont typeface="Wingdings" panose="05000000000000000000" pitchFamily="2" charset="2"/>
              <a:buChar char="q"/>
            </a:pPr>
            <a:r>
              <a:rPr lang="en-US" sz="900" dirty="0" smtClean="0"/>
              <a:t>"Apps that are automatically multi-lingual and culture adherent"</a:t>
            </a:r>
          </a:p>
          <a:p>
            <a:pPr marL="342900" indent="-342900">
              <a:lnSpc>
                <a:spcPct val="200000"/>
              </a:lnSpc>
              <a:buFont typeface="Wingdings" panose="05000000000000000000" pitchFamily="2" charset="2"/>
              <a:buChar char="q"/>
            </a:pPr>
            <a:r>
              <a:rPr lang="en-US" sz="900" dirty="0" smtClean="0"/>
              <a:t>"Apps that can run on all platforms (iOS, Android, Windows)"</a:t>
            </a:r>
          </a:p>
          <a:p>
            <a:pPr marL="342900" indent="-342900">
              <a:lnSpc>
                <a:spcPct val="200000"/>
              </a:lnSpc>
              <a:buFont typeface="Wingdings" panose="05000000000000000000" pitchFamily="2" charset="2"/>
              <a:buChar char="q"/>
            </a:pPr>
            <a:r>
              <a:rPr lang="en-US" sz="900" dirty="0" smtClean="0"/>
              <a:t>"A single app package that will work across Microsoft devices“</a:t>
            </a:r>
          </a:p>
          <a:p>
            <a:pPr marL="342900" indent="-342900">
              <a:lnSpc>
                <a:spcPct val="200000"/>
              </a:lnSpc>
              <a:buFont typeface="Wingdings" panose="05000000000000000000" pitchFamily="2" charset="2"/>
              <a:buChar char="q"/>
            </a:pPr>
            <a:r>
              <a:rPr lang="en-US" sz="900" dirty="0" smtClean="0"/>
              <a:t> None of the Above?</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917606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3/18/2015</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www.windowscentral.com/microsoft-reveals-its-windows-10-universal-apps-plans-developers-mwc-2015" TargetMode="External"/><Relationship Id="rId2" Type="http://schemas.openxmlformats.org/officeDocument/2006/relationships/image" Target="../media/image3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43.png"/><Relationship Id="rId4" Type="http://schemas.openxmlformats.org/officeDocument/2006/relationships/hyperlink" Target="http://blogs.msdn.com/b/visualstudio/archive/2014/04/14/using-visual-studio-to-build-universal-xaml-apps.aspx"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47.png"/><Relationship Id="rId5" Type="http://schemas.openxmlformats.org/officeDocument/2006/relationships/hyperlink" Target="http://marcominerva.wordpress.com/2014/04/22/how-to-share-code-among-different-universal-windows-apps/" TargetMode="External"/><Relationship Id="rId4" Type="http://schemas.openxmlformats.org/officeDocument/2006/relationships/hyperlink" Target="http://visualstudiogallery.msdn.microsoft.com/315c13a7-2787-4f57-bdf7-adae6ed5445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5" Type="http://schemas.openxmlformats.org/officeDocument/2006/relationships/hyperlink" Target="http://www.wintellect.com/blogs/jprosise/building-universal-apps-with-visual-studio-2013-update-2" TargetMode="External"/><Relationship Id="rId4" Type="http://schemas.openxmlformats.org/officeDocument/2006/relationships/hyperlink" Target="http://www.microsoftvirtualacademy.com/training-courses/developing-universal-windows-apps-with-c-and-xaml"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http://azure.microsoft.com/en-us/documentation/articles/mobile-services-dotnet-backend-windows-store-dotnet-get-started/"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7.xml"/><Relationship Id="rId1" Type="http://schemas.openxmlformats.org/officeDocument/2006/relationships/slideLayout" Target="../slideLayouts/slideLayout24.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78.png"/></Relationships>
</file>

<file path=ppt/slides/_rels/slide4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2" y="2117165"/>
            <a:ext cx="11704191" cy="868750"/>
          </a:xfrm>
        </p:spPr>
        <p:txBody>
          <a:bodyPr/>
          <a:lstStyle/>
          <a:p>
            <a:r>
              <a:rPr lang="en-US" sz="5400" b="1" dirty="0" smtClean="0"/>
              <a:t>Azure Mobile Services (+ Universal Apps)</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a:t>Windows </a:t>
            </a:r>
            <a:r>
              <a:rPr lang="en-US" sz="2448" dirty="0">
                <a:sym typeface="Wingdings" panose="05000000000000000000" pitchFamily="2" charset="2"/>
              </a:rPr>
              <a:t></a:t>
            </a:r>
            <a:r>
              <a:rPr lang="en-US" sz="2448" dirty="0"/>
              <a:t> </a:t>
            </a:r>
            <a:r>
              <a:rPr lang="en-US" sz="2448" dirty="0" smtClean="0"/>
              <a:t>Windows Phone </a:t>
            </a:r>
            <a:r>
              <a:rPr lang="en-US" sz="2448" dirty="0">
                <a:sym typeface="Wingdings" panose="05000000000000000000" pitchFamily="2" charset="2"/>
              </a:rPr>
              <a:t></a:t>
            </a:r>
            <a:r>
              <a:rPr lang="en-US" sz="2448" dirty="0"/>
              <a:t> </a:t>
            </a:r>
            <a:r>
              <a:rPr lang="en-US" sz="2448" dirty="0" smtClean="0"/>
              <a:t>Azure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for Windows</a:t>
            </a:r>
            <a:endParaRPr lang="en-US" dirty="0"/>
          </a:p>
        </p:txBody>
      </p:sp>
      <p:sp>
        <p:nvSpPr>
          <p:cNvPr id="3" name="TextBox 2"/>
          <p:cNvSpPr txBox="1"/>
          <p:nvPr/>
        </p:nvSpPr>
        <p:spPr>
          <a:xfrm>
            <a:off x="274639" y="4339400"/>
            <a:ext cx="10915681" cy="2677656"/>
          </a:xfrm>
          <a:prstGeom prst="rect">
            <a:avLst/>
          </a:prstGeom>
          <a:noFill/>
        </p:spPr>
        <p:txBody>
          <a:bodyPr wrap="none" rtlCol="0">
            <a:spAutoFit/>
          </a:bodyPr>
          <a:lstStyle/>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a:p>
          <a:p>
            <a:r>
              <a:rPr lang="en-US" sz="2400" dirty="0"/>
              <a:t>Ref: </a:t>
            </a:r>
            <a:r>
              <a:rPr lang="en-US" sz="2400" dirty="0">
                <a:hlinkClick r:id="rId3"/>
              </a:rPr>
              <a:t>http://</a:t>
            </a:r>
            <a:r>
              <a:rPr lang="en-US" sz="2400" dirty="0" smtClean="0">
                <a:hlinkClick r:id="rId3"/>
              </a:rPr>
              <a:t>dev.windows.com/en-us/develop/Building-universal-Windows-apps</a:t>
            </a:r>
            <a:r>
              <a:rPr lang="en-US" sz="2400" dirty="0" smtClean="0"/>
              <a:t> </a:t>
            </a:r>
            <a:endParaRPr lang="en-US" sz="2400" dirty="0"/>
          </a:p>
        </p:txBody>
      </p:sp>
      <p:pic>
        <p:nvPicPr>
          <p:cNvPr id="1026" name="Picture 2" descr="Universal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98" y="776602"/>
            <a:ext cx="9143900" cy="395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47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Universal Apps</a:t>
            </a:r>
            <a:endParaRPr lang="en-US" dirty="0"/>
          </a:p>
        </p:txBody>
      </p:sp>
      <p:sp>
        <p:nvSpPr>
          <p:cNvPr id="3" name="TextBox 2"/>
          <p:cNvSpPr txBox="1"/>
          <p:nvPr/>
        </p:nvSpPr>
        <p:spPr>
          <a:xfrm>
            <a:off x="1569722" y="1212849"/>
            <a:ext cx="9483045" cy="4154984"/>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US" sz="2400" dirty="0"/>
              <a:t>Pricing </a:t>
            </a:r>
            <a:r>
              <a:rPr lang="en-US" sz="2400" dirty="0" smtClean="0"/>
              <a:t>structure – Match Windows Phone pricing on Windows 8</a:t>
            </a:r>
            <a:endParaRPr lang="en-US" sz="2400" dirty="0"/>
          </a:p>
          <a:p>
            <a:pPr marL="342900" indent="-342900">
              <a:lnSpc>
                <a:spcPct val="200000"/>
              </a:lnSpc>
              <a:buFont typeface="Arial" panose="020B0604020202020204" pitchFamily="34" charset="0"/>
              <a:buChar char="•"/>
            </a:pPr>
            <a:r>
              <a:rPr lang="en-US" sz="2400" dirty="0"/>
              <a:t>Shared in-app purchases – </a:t>
            </a:r>
            <a:r>
              <a:rPr lang="en-US" sz="2400" dirty="0" smtClean="0"/>
              <a:t>Buy IAPs only once, on either platform.</a:t>
            </a:r>
            <a:endParaRPr lang="en-US" sz="2400" dirty="0"/>
          </a:p>
          <a:p>
            <a:pPr marL="342900" indent="-342900">
              <a:lnSpc>
                <a:spcPct val="200000"/>
              </a:lnSpc>
              <a:buFont typeface="Arial" panose="020B0604020202020204" pitchFamily="34" charset="0"/>
              <a:buChar char="•"/>
            </a:pPr>
            <a:r>
              <a:rPr lang="en-US" sz="2400" dirty="0"/>
              <a:t>Install across devices – </a:t>
            </a:r>
            <a:r>
              <a:rPr lang="en-US" sz="2400" dirty="0" smtClean="0"/>
              <a:t>Buy app only once, own across platforms</a:t>
            </a:r>
            <a:endParaRPr lang="en-US" sz="2400" dirty="0"/>
          </a:p>
          <a:p>
            <a:pPr marL="342900" indent="-342900">
              <a:lnSpc>
                <a:spcPct val="200000"/>
              </a:lnSpc>
              <a:buFont typeface="Arial" panose="020B0604020202020204" pitchFamily="34" charset="0"/>
              <a:buChar char="•"/>
            </a:pPr>
            <a:r>
              <a:rPr lang="en-US" sz="2400" dirty="0"/>
              <a:t>Shared revenue model – </a:t>
            </a:r>
            <a:r>
              <a:rPr lang="en-US" sz="2400" dirty="0" smtClean="0"/>
              <a:t>Keep 70% of revenue </a:t>
            </a:r>
            <a:endParaRPr lang="en-US" sz="2400" dirty="0"/>
          </a:p>
          <a:p>
            <a:pPr marL="342900" indent="-342900">
              <a:lnSpc>
                <a:spcPct val="200000"/>
              </a:lnSpc>
              <a:buFont typeface="Arial" panose="020B0604020202020204" pitchFamily="34" charset="0"/>
              <a:buChar char="•"/>
            </a:pPr>
            <a:r>
              <a:rPr lang="en-US" sz="2400" dirty="0"/>
              <a:t>Unified ad-units for Windows Phone and Windows </a:t>
            </a:r>
            <a:r>
              <a:rPr lang="en-US" sz="2400" dirty="0" smtClean="0"/>
              <a:t>apps</a:t>
            </a:r>
          </a:p>
          <a:p>
            <a:pPr marL="342900" indent="-342900">
              <a:buFont typeface="Arial" panose="020B0604020202020204" pitchFamily="34" charset="0"/>
              <a:buChar char="•"/>
            </a:pPr>
            <a:endParaRPr lang="en-US" sz="2400" dirty="0"/>
          </a:p>
        </p:txBody>
      </p:sp>
      <p:sp>
        <p:nvSpPr>
          <p:cNvPr id="5" name="TextBox 4"/>
          <p:cNvSpPr txBox="1"/>
          <p:nvPr/>
        </p:nvSpPr>
        <p:spPr>
          <a:xfrm>
            <a:off x="366463" y="5508920"/>
            <a:ext cx="9108519" cy="830997"/>
          </a:xfrm>
          <a:prstGeom prst="rect">
            <a:avLst/>
          </a:prstGeom>
          <a:noFill/>
        </p:spPr>
        <p:txBody>
          <a:bodyPr wrap="none" rtlCol="0">
            <a:spAutoFit/>
          </a:bodyPr>
          <a:lstStyle/>
          <a:p>
            <a:pPr marL="342900" indent="-342900">
              <a:buFont typeface="Arial" panose="020B0604020202020204" pitchFamily="34" charset="0"/>
              <a:buChar char="•"/>
            </a:pPr>
            <a:endParaRPr lang="en-US" sz="2400" dirty="0"/>
          </a:p>
          <a:p>
            <a:r>
              <a:rPr lang="en-US" sz="2400" dirty="0" smtClean="0"/>
              <a:t>Ref</a:t>
            </a:r>
            <a:r>
              <a:rPr lang="en-US" sz="2400" dirty="0"/>
              <a:t>: </a:t>
            </a:r>
            <a:r>
              <a:rPr lang="en-US" sz="2400" dirty="0">
                <a:hlinkClick r:id="rId3"/>
              </a:rPr>
              <a:t>http://</a:t>
            </a:r>
            <a:r>
              <a:rPr lang="en-US" sz="2400" dirty="0" smtClean="0">
                <a:hlinkClick r:id="rId3"/>
              </a:rPr>
              <a:t>www.wpcentral.com/what-is-a-universal-windows-app</a:t>
            </a:r>
            <a:r>
              <a:rPr lang="en-US" sz="2400" dirty="0" smtClean="0"/>
              <a:t> </a:t>
            </a:r>
            <a:endParaRPr lang="en-US" sz="2400" dirty="0"/>
          </a:p>
        </p:txBody>
      </p:sp>
      <p:pic>
        <p:nvPicPr>
          <p:cNvPr id="4" name="Picture 2" descr="Ecommerce-Price-Tag-Us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4" y="131555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66462" y="2827505"/>
            <a:ext cx="944562" cy="925671"/>
          </a:xfrm>
          <a:prstGeom prst="rect">
            <a:avLst/>
          </a:prstGeom>
        </p:spPr>
      </p:pic>
      <p:pic>
        <p:nvPicPr>
          <p:cNvPr id="1028" name="Picture 4" descr="C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73" y="4045921"/>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55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Streamlined Development</a:t>
            </a:r>
            <a:endParaRPr lang="en-US" dirty="0"/>
          </a:p>
        </p:txBody>
      </p:sp>
      <p:pic>
        <p:nvPicPr>
          <p:cNvPr id="2050" name="Picture 2" descr="http://antyapps.pl/wp-content/uploads/2014/04/wpuniwers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10602372" cy="54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232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indows 10 infograph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452" y="2491433"/>
            <a:ext cx="7777570" cy="3383243"/>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274638" y="1212850"/>
            <a:ext cx="11887200" cy="2179058"/>
          </a:xfrm>
        </p:spPr>
        <p:txBody>
          <a:bodyPr/>
          <a:lstStyle/>
          <a:p>
            <a:pPr marL="0" indent="0">
              <a:buNone/>
            </a:pPr>
            <a:r>
              <a:rPr lang="en-US" sz="3600" i="1" dirty="0" smtClean="0"/>
              <a:t>“</a:t>
            </a:r>
            <a:r>
              <a:rPr lang="en-US" sz="3600" i="1" dirty="0"/>
              <a:t>The platform enables a new class of Windows universal apps – apps that are truly written once, with one set of business logic and one UI. Apps that are delivered to one Store within one package</a:t>
            </a:r>
            <a:r>
              <a:rPr lang="en-US" sz="3600" i="1" dirty="0" smtClean="0"/>
              <a:t>.”</a:t>
            </a:r>
            <a:endParaRPr lang="en-US" sz="3600" i="1" dirty="0"/>
          </a:p>
        </p:txBody>
      </p:sp>
      <p:sp>
        <p:nvSpPr>
          <p:cNvPr id="3" name="Title 2"/>
          <p:cNvSpPr>
            <a:spLocks noGrp="1"/>
          </p:cNvSpPr>
          <p:nvPr>
            <p:ph type="title"/>
          </p:nvPr>
        </p:nvSpPr>
        <p:spPr/>
        <p:txBody>
          <a:bodyPr/>
          <a:lstStyle/>
          <a:p>
            <a:r>
              <a:rPr lang="en-US" dirty="0" smtClean="0"/>
              <a:t>Universal Apps in Windows 10</a:t>
            </a:r>
            <a:endParaRPr lang="en-US" dirty="0"/>
          </a:p>
        </p:txBody>
      </p:sp>
      <p:sp>
        <p:nvSpPr>
          <p:cNvPr id="4" name="TextBox 3"/>
          <p:cNvSpPr txBox="1"/>
          <p:nvPr/>
        </p:nvSpPr>
        <p:spPr>
          <a:xfrm>
            <a:off x="274639" y="5874676"/>
            <a:ext cx="118872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More </a:t>
            </a:r>
            <a:r>
              <a:rPr lang="en-US" sz="2400" dirty="0">
                <a:gradFill>
                  <a:gsLst>
                    <a:gs pos="2917">
                      <a:schemeClr val="tx1"/>
                    </a:gs>
                    <a:gs pos="30000">
                      <a:schemeClr val="tx1"/>
                    </a:gs>
                  </a:gsLst>
                  <a:lin ang="5400000" scaled="0"/>
                </a:gradFill>
              </a:rPr>
              <a:t>Info: </a:t>
            </a:r>
            <a:r>
              <a:rPr lang="en-US" sz="2400" dirty="0">
                <a:gradFill>
                  <a:gsLst>
                    <a:gs pos="2917">
                      <a:schemeClr val="tx1"/>
                    </a:gs>
                    <a:gs pos="30000">
                      <a:schemeClr val="tx1"/>
                    </a:gs>
                  </a:gsLst>
                  <a:lin ang="5400000" scaled="0"/>
                </a:gradFill>
                <a:hlinkClick r:id="rId3"/>
              </a:rPr>
              <a:t>http://</a:t>
            </a:r>
            <a:r>
              <a:rPr lang="en-US" sz="2400" dirty="0" smtClean="0">
                <a:gradFill>
                  <a:gsLst>
                    <a:gs pos="2917">
                      <a:schemeClr val="tx1"/>
                    </a:gs>
                    <a:gs pos="30000">
                      <a:schemeClr val="tx1"/>
                    </a:gs>
                  </a:gsLst>
                  <a:lin ang="5400000" scaled="0"/>
                </a:gradFill>
                <a:hlinkClick r:id="rId3"/>
              </a:rPr>
              <a:t>www.windowscentral.com/microsoft-reveals-its-windows-10-universal-apps-plans-developers-mwc-2015</a:t>
            </a:r>
            <a:r>
              <a:rPr lang="en-US" sz="2400" dirty="0" smtClean="0">
                <a:gradFill>
                  <a:gsLst>
                    <a:gs pos="2917">
                      <a:schemeClr val="tx1"/>
                    </a:gs>
                    <a:gs pos="30000">
                      <a:schemeClr val="tx1"/>
                    </a:gs>
                  </a:gsLst>
                  <a:lin ang="5400000" scaled="0"/>
                </a:gradFill>
              </a:rPr>
              <a:t> </a:t>
            </a:r>
          </a:p>
        </p:txBody>
      </p:sp>
    </p:spTree>
    <p:extLst>
      <p:ext uri="{BB962C8B-B14F-4D97-AF65-F5344CB8AC3E}">
        <p14:creationId xmlns:p14="http://schemas.microsoft.com/office/powerpoint/2010/main" val="143560531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Studio</a:t>
            </a:r>
            <a:endParaRPr lang="en-US" dirty="0"/>
          </a:p>
        </p:txBody>
      </p:sp>
    </p:spTree>
    <p:extLst>
      <p:ext uri="{BB962C8B-B14F-4D97-AF65-F5344CB8AC3E}">
        <p14:creationId xmlns:p14="http://schemas.microsoft.com/office/powerpoint/2010/main" val="1902666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 2013 Update 2+</a:t>
            </a:r>
          </a:p>
        </p:txBody>
      </p:sp>
      <p:sp>
        <p:nvSpPr>
          <p:cNvPr id="3" name="TextBox 2"/>
          <p:cNvSpPr txBox="1"/>
          <p:nvPr/>
        </p:nvSpPr>
        <p:spPr>
          <a:xfrm>
            <a:off x="8229895" y="3403966"/>
            <a:ext cx="4152099" cy="1569660"/>
          </a:xfrm>
          <a:prstGeom prst="rect">
            <a:avLst/>
          </a:prstGeom>
          <a:noFill/>
        </p:spPr>
        <p:txBody>
          <a:bodyPr wrap="none" rtlCol="0">
            <a:spAutoFit/>
          </a:bodyPr>
          <a:lstStyle/>
          <a:p>
            <a:pPr marL="342900" indent="-342900">
              <a:buFont typeface="Arial" panose="020B0604020202020204" pitchFamily="34" charset="0"/>
              <a:buChar char="•"/>
            </a:pPr>
            <a:r>
              <a:rPr lang="en-US" sz="3200" dirty="0"/>
              <a:t>C# </a:t>
            </a:r>
            <a:r>
              <a:rPr lang="en-US" sz="3200" dirty="0" smtClean="0"/>
              <a:t>and XAML</a:t>
            </a:r>
          </a:p>
          <a:p>
            <a:pPr marL="342900" indent="-342900">
              <a:buFont typeface="Arial" panose="020B0604020202020204" pitchFamily="34" charset="0"/>
              <a:buChar char="•"/>
            </a:pPr>
            <a:r>
              <a:rPr lang="en-US" sz="3200" dirty="0" smtClean="0"/>
              <a:t>HTML5 &amp; JavaScript</a:t>
            </a:r>
          </a:p>
          <a:p>
            <a:pPr marL="342900" indent="-342900">
              <a:buFont typeface="Arial" panose="020B0604020202020204" pitchFamily="34" charset="0"/>
              <a:buChar char="•"/>
            </a:pPr>
            <a:r>
              <a:rPr lang="en-US" sz="3200" dirty="0" smtClean="0"/>
              <a:t>C</a:t>
            </a:r>
            <a:r>
              <a:rPr lang="en-US" sz="3200" dirty="0"/>
              <a:t>++ </a:t>
            </a:r>
            <a:r>
              <a:rPr lang="en-US" sz="3200" dirty="0" smtClean="0"/>
              <a:t>and DirectX</a:t>
            </a:r>
            <a:endParaRPr lang="en-US" sz="3200" dirty="0"/>
          </a:p>
        </p:txBody>
      </p:sp>
      <p:pic>
        <p:nvPicPr>
          <p:cNvPr id="4" name="Picture 3"/>
          <p:cNvPicPr>
            <a:picLocks noChangeAspect="1"/>
          </p:cNvPicPr>
          <p:nvPr/>
        </p:nvPicPr>
        <p:blipFill>
          <a:blip r:embed="rId3"/>
          <a:stretch>
            <a:fillRect/>
          </a:stretch>
        </p:blipFill>
        <p:spPr>
          <a:xfrm>
            <a:off x="549019" y="1759921"/>
            <a:ext cx="7429500" cy="4857750"/>
          </a:xfrm>
          <a:prstGeom prst="rect">
            <a:avLst/>
          </a:prstGeom>
        </p:spPr>
      </p:pic>
    </p:spTree>
    <p:extLst>
      <p:ext uri="{BB962C8B-B14F-4D97-AF65-F5344CB8AC3E}">
        <p14:creationId xmlns:p14="http://schemas.microsoft.com/office/powerpoint/2010/main" val="2992755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Universal Project</a:t>
            </a:r>
            <a:endParaRPr lang="en-US" dirty="0"/>
          </a:p>
        </p:txBody>
      </p:sp>
      <p:pic>
        <p:nvPicPr>
          <p:cNvPr id="5" name="Picture 4"/>
          <p:cNvPicPr>
            <a:picLocks noChangeAspect="1"/>
          </p:cNvPicPr>
          <p:nvPr/>
        </p:nvPicPr>
        <p:blipFill>
          <a:blip r:embed="rId3"/>
          <a:stretch>
            <a:fillRect/>
          </a:stretch>
        </p:blipFill>
        <p:spPr>
          <a:xfrm>
            <a:off x="274640" y="1212849"/>
            <a:ext cx="6675110" cy="3145340"/>
          </a:xfrm>
          <a:prstGeom prst="rect">
            <a:avLst/>
          </a:prstGeom>
        </p:spPr>
      </p:pic>
      <p:pic>
        <p:nvPicPr>
          <p:cNvPr id="6" name="Picture 5"/>
          <p:cNvPicPr>
            <a:picLocks noChangeAspect="1"/>
          </p:cNvPicPr>
          <p:nvPr/>
        </p:nvPicPr>
        <p:blipFill>
          <a:blip r:embed="rId4"/>
          <a:stretch>
            <a:fillRect/>
          </a:stretch>
        </p:blipFill>
        <p:spPr>
          <a:xfrm>
            <a:off x="1371970" y="2399994"/>
            <a:ext cx="6675112" cy="3145341"/>
          </a:xfrm>
          <a:prstGeom prst="rect">
            <a:avLst/>
          </a:prstGeom>
        </p:spPr>
      </p:pic>
      <p:pic>
        <p:nvPicPr>
          <p:cNvPr id="7" name="Picture 6"/>
          <p:cNvPicPr>
            <a:picLocks noChangeAspect="1"/>
          </p:cNvPicPr>
          <p:nvPr/>
        </p:nvPicPr>
        <p:blipFill>
          <a:blip r:embed="rId5"/>
          <a:stretch>
            <a:fillRect/>
          </a:stretch>
        </p:blipFill>
        <p:spPr>
          <a:xfrm>
            <a:off x="3597274" y="3587140"/>
            <a:ext cx="6675110" cy="3145340"/>
          </a:xfrm>
          <a:prstGeom prst="rect">
            <a:avLst/>
          </a:prstGeom>
        </p:spPr>
      </p:pic>
    </p:spTree>
    <p:extLst>
      <p:ext uri="{BB962C8B-B14F-4D97-AF65-F5344CB8AC3E}">
        <p14:creationId xmlns:p14="http://schemas.microsoft.com/office/powerpoint/2010/main" val="2574003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a:t>
            </a:r>
            <a:endParaRPr lang="en-US" dirty="0"/>
          </a:p>
        </p:txBody>
      </p:sp>
      <p:pic>
        <p:nvPicPr>
          <p:cNvPr id="5" name="Picture 4"/>
          <p:cNvPicPr>
            <a:picLocks noChangeAspect="1"/>
          </p:cNvPicPr>
          <p:nvPr/>
        </p:nvPicPr>
        <p:blipFill>
          <a:blip r:embed="rId3"/>
          <a:stretch>
            <a:fillRect/>
          </a:stretch>
        </p:blipFill>
        <p:spPr>
          <a:xfrm>
            <a:off x="549019" y="1212849"/>
            <a:ext cx="3409950" cy="5562600"/>
          </a:xfrm>
          <a:prstGeom prst="rect">
            <a:avLst/>
          </a:prstGeom>
        </p:spPr>
      </p:pic>
      <p:sp>
        <p:nvSpPr>
          <p:cNvPr id="6" name="TextBox 5"/>
          <p:cNvSpPr txBox="1"/>
          <p:nvPr/>
        </p:nvSpPr>
        <p:spPr>
          <a:xfrm>
            <a:off x="5212408" y="2217116"/>
            <a:ext cx="31400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p:txBody>
      </p:sp>
      <p:sp>
        <p:nvSpPr>
          <p:cNvPr id="7" name="TextBox 6"/>
          <p:cNvSpPr txBox="1"/>
          <p:nvPr/>
        </p:nvSpPr>
        <p:spPr>
          <a:xfrm>
            <a:off x="5212408" y="3657045"/>
            <a:ext cx="40890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Phone 8.1 project</a:t>
            </a:r>
          </a:p>
        </p:txBody>
      </p:sp>
      <p:sp>
        <p:nvSpPr>
          <p:cNvPr id="8" name="TextBox 7"/>
          <p:cNvSpPr txBox="1"/>
          <p:nvPr/>
        </p:nvSpPr>
        <p:spPr>
          <a:xfrm>
            <a:off x="5212408" y="5096974"/>
            <a:ext cx="23425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a:t>
            </a:r>
          </a:p>
        </p:txBody>
      </p:sp>
      <p:cxnSp>
        <p:nvCxnSpPr>
          <p:cNvPr id="10" name="Straight Arrow Connector 9"/>
          <p:cNvCxnSpPr>
            <a:stCxn id="6" idx="1"/>
          </p:cNvCxnSpPr>
          <p:nvPr/>
        </p:nvCxnSpPr>
        <p:spPr>
          <a:xfrm flipH="1" flipV="1">
            <a:off x="3292189" y="2399994"/>
            <a:ext cx="1920219" cy="13105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3749385" y="3966598"/>
            <a:ext cx="1463023" cy="4379"/>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flipV="1">
            <a:off x="2377799" y="5289176"/>
            <a:ext cx="2834609" cy="12173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731897" y="2217116"/>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987201" y="3771579"/>
            <a:ext cx="2762184" cy="2484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1006214" y="5103549"/>
            <a:ext cx="1329278" cy="3073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70171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a:t>
            </a:r>
            <a:endParaRPr lang="en-US" dirty="0"/>
          </a:p>
        </p:txBody>
      </p:sp>
      <p:pic>
        <p:nvPicPr>
          <p:cNvPr id="5" name="Picture 4"/>
          <p:cNvPicPr>
            <a:picLocks noChangeAspect="1"/>
          </p:cNvPicPr>
          <p:nvPr/>
        </p:nvPicPr>
        <p:blipFill>
          <a:blip r:embed="rId3"/>
          <a:stretch>
            <a:fillRect/>
          </a:stretch>
        </p:blipFill>
        <p:spPr>
          <a:xfrm>
            <a:off x="274639" y="1668482"/>
            <a:ext cx="5400675" cy="3438525"/>
          </a:xfrm>
          <a:prstGeom prst="rect">
            <a:avLst/>
          </a:prstGeom>
        </p:spPr>
      </p:pic>
      <p:pic>
        <p:nvPicPr>
          <p:cNvPr id="6" name="Picture 5"/>
          <p:cNvPicPr>
            <a:picLocks noChangeAspect="1"/>
          </p:cNvPicPr>
          <p:nvPr/>
        </p:nvPicPr>
        <p:blipFill>
          <a:blip r:embed="rId4"/>
          <a:stretch>
            <a:fillRect/>
          </a:stretch>
        </p:blipFill>
        <p:spPr>
          <a:xfrm>
            <a:off x="6583993" y="1668482"/>
            <a:ext cx="5429250" cy="3257550"/>
          </a:xfrm>
          <a:prstGeom prst="rect">
            <a:avLst/>
          </a:prstGeom>
        </p:spPr>
      </p:pic>
      <p:sp>
        <p:nvSpPr>
          <p:cNvPr id="7" name="TextBox 6"/>
          <p:cNvSpPr txBox="1"/>
          <p:nvPr/>
        </p:nvSpPr>
        <p:spPr>
          <a:xfrm>
            <a:off x="71617" y="5234603"/>
            <a:ext cx="580671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Phone 8.1…</a:t>
            </a: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6306556" y="5234603"/>
            <a:ext cx="488178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t>
            </a:r>
            <a:r>
              <a:rPr lang="en-US" sz="2400" i="1" dirty="0" smtClean="0">
                <a:gradFill>
                  <a:gsLst>
                    <a:gs pos="2917">
                      <a:schemeClr val="tx1"/>
                    </a:gs>
                    <a:gs pos="30000">
                      <a:schemeClr val="tx1"/>
                    </a:gs>
                  </a:gsLst>
                  <a:lin ang="5400000" scaled="0"/>
                </a:gradFill>
              </a:rPr>
              <a:t>Phone</a:t>
            </a:r>
            <a:r>
              <a:rPr lang="en-US" sz="2400" dirty="0" smtClean="0">
                <a:gradFill>
                  <a:gsLst>
                    <a:gs pos="2917">
                      <a:schemeClr val="tx1"/>
                    </a:gs>
                    <a:gs pos="30000">
                      <a:schemeClr val="tx1"/>
                    </a:gs>
                  </a:gsLst>
                  <a:lin ang="5400000" scaled="0"/>
                </a:gradFill>
              </a:rPr>
              <a:t>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8.1…</a:t>
            </a:r>
            <a:endParaRPr lang="en-US" sz="2400" dirty="0" smtClean="0">
              <a:gradFill>
                <a:gsLst>
                  <a:gs pos="2917">
                    <a:schemeClr val="tx1"/>
                  </a:gs>
                  <a:gs pos="30000">
                    <a:schemeClr val="tx1"/>
                  </a:gs>
                </a:gsLst>
                <a:lin ang="5400000" scaled="0"/>
              </a:gradFill>
            </a:endParaRPr>
          </a:p>
        </p:txBody>
      </p:sp>
      <p:sp>
        <p:nvSpPr>
          <p:cNvPr id="10" name="Rounded Rectangle 9"/>
          <p:cNvSpPr/>
          <p:nvPr/>
        </p:nvSpPr>
        <p:spPr bwMode="auto">
          <a:xfrm>
            <a:off x="2834994"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2103482" y="2765750"/>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052846"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Arrow Connector 18"/>
          <p:cNvCxnSpPr/>
          <p:nvPr/>
        </p:nvCxnSpPr>
        <p:spPr>
          <a:xfrm>
            <a:off x="8305997" y="2857189"/>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7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639" y="1250150"/>
            <a:ext cx="10424109" cy="44635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Platform-Specific Code </a:t>
            </a:r>
            <a:r>
              <a:rPr lang="en-US" sz="2800" dirty="0" smtClean="0"/>
              <a:t>(with conditional compilation)</a:t>
            </a:r>
            <a:endParaRPr lang="en-US" dirty="0"/>
          </a:p>
        </p:txBody>
      </p:sp>
      <p:sp>
        <p:nvSpPr>
          <p:cNvPr id="3" name="TextBox 2"/>
          <p:cNvSpPr txBox="1"/>
          <p:nvPr/>
        </p:nvSpPr>
        <p:spPr>
          <a:xfrm>
            <a:off x="153724" y="6040268"/>
            <a:ext cx="12313564"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blogs.msdn.com/b/visualstudio/archive/2014/04/14/using-visual-studio-to-build-universal-xaml-apps.aspx</a:t>
            </a:r>
            <a:r>
              <a:rPr lang="en-US" sz="1836" dirty="0" smtClean="0"/>
              <a:t> </a:t>
            </a:r>
            <a:endParaRPr lang="en-US" sz="1836" dirty="0"/>
          </a:p>
        </p:txBody>
      </p:sp>
      <p:pic>
        <p:nvPicPr>
          <p:cNvPr id="4" name="Picture 3"/>
          <p:cNvPicPr>
            <a:picLocks noChangeAspect="1"/>
          </p:cNvPicPr>
          <p:nvPr/>
        </p:nvPicPr>
        <p:blipFill>
          <a:blip r:embed="rId5"/>
          <a:stretch>
            <a:fillRect/>
          </a:stretch>
        </p:blipFill>
        <p:spPr>
          <a:xfrm>
            <a:off x="6787688" y="4960286"/>
            <a:ext cx="5376515" cy="1131229"/>
          </a:xfrm>
          <a:prstGeom prst="rect">
            <a:avLst/>
          </a:prstGeom>
          <a:effectLst>
            <a:glow rad="139700">
              <a:schemeClr val="accent2">
                <a:satMod val="175000"/>
                <a:alpha val="40000"/>
              </a:schemeClr>
            </a:glow>
          </a:effectLst>
        </p:spPr>
      </p:pic>
      <p:sp>
        <p:nvSpPr>
          <p:cNvPr id="6" name="Rounded Rectangle 5"/>
          <p:cNvSpPr/>
          <p:nvPr/>
        </p:nvSpPr>
        <p:spPr bwMode="auto">
          <a:xfrm>
            <a:off x="1189092" y="2615669"/>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189091" y="3040067"/>
            <a:ext cx="1097269" cy="3066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7258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916957586"/>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Chooser</a:t>
            </a:r>
            <a:endParaRPr lang="en-US" dirty="0"/>
          </a:p>
        </p:txBody>
      </p:sp>
      <p:sp>
        <p:nvSpPr>
          <p:cNvPr id="3" name="TextBox 2"/>
          <p:cNvSpPr txBox="1"/>
          <p:nvPr/>
        </p:nvSpPr>
        <p:spPr>
          <a:xfrm>
            <a:off x="274967" y="6057554"/>
            <a:ext cx="7946663"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a:t>
            </a:r>
            <a:r>
              <a:rPr lang="en-US" sz="1836" dirty="0" smtClean="0">
                <a:hlinkClick r:id="rId3"/>
              </a:rPr>
              <a:t>msdn.microsoft.com/en-us/library/windows/apps/dn609832.aspx</a:t>
            </a:r>
            <a:endParaRPr lang="en-US" sz="1836" dirty="0"/>
          </a:p>
        </p:txBody>
      </p:sp>
      <p:pic>
        <p:nvPicPr>
          <p:cNvPr id="5" name="Picture 4"/>
          <p:cNvPicPr>
            <a:picLocks noChangeAspect="1"/>
          </p:cNvPicPr>
          <p:nvPr/>
        </p:nvPicPr>
        <p:blipFill>
          <a:blip r:embed="rId4"/>
          <a:stretch>
            <a:fillRect/>
          </a:stretch>
        </p:blipFill>
        <p:spPr>
          <a:xfrm>
            <a:off x="274639" y="1212849"/>
            <a:ext cx="10515194" cy="4478949"/>
          </a:xfrm>
          <a:prstGeom prst="rect">
            <a:avLst/>
          </a:prstGeom>
          <a:effectLst>
            <a:outerShdw blurRad="50800" dist="38100" dir="2700000" algn="tl" rotWithShape="0">
              <a:prstClr val="black">
                <a:alpha val="40000"/>
              </a:prstClr>
            </a:outerShdw>
          </a:effectLst>
        </p:spPr>
      </p:pic>
      <p:sp>
        <p:nvSpPr>
          <p:cNvPr id="6" name="Rounded Rectangle 5"/>
          <p:cNvSpPr/>
          <p:nvPr/>
        </p:nvSpPr>
        <p:spPr bwMode="auto">
          <a:xfrm>
            <a:off x="183263" y="1485604"/>
            <a:ext cx="3840438" cy="100583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41487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Code Across Universal Apps</a:t>
            </a:r>
            <a:endParaRPr lang="en-US" dirty="0"/>
          </a:p>
        </p:txBody>
      </p:sp>
      <p:sp>
        <p:nvSpPr>
          <p:cNvPr id="3" name="TextBox 2"/>
          <p:cNvSpPr txBox="1"/>
          <p:nvPr/>
        </p:nvSpPr>
        <p:spPr>
          <a:xfrm>
            <a:off x="274639" y="5966115"/>
            <a:ext cx="12242710"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://marcominerva.wordpress.com/2014/04/22/how-to-share-code-among-different-universal-windows-apps</a:t>
            </a:r>
            <a:r>
              <a:rPr lang="en-US" sz="1836" dirty="0" smtClean="0">
                <a:hlinkClick r:id="rId3"/>
              </a:rPr>
              <a:t>/</a:t>
            </a:r>
            <a:r>
              <a:rPr lang="en-US" sz="1836" dirty="0" smtClean="0"/>
              <a:t> </a:t>
            </a:r>
          </a:p>
        </p:txBody>
      </p:sp>
      <p:sp>
        <p:nvSpPr>
          <p:cNvPr id="4" name="TextBox 3"/>
          <p:cNvSpPr txBox="1"/>
          <p:nvPr/>
        </p:nvSpPr>
        <p:spPr>
          <a:xfrm>
            <a:off x="549357" y="2674311"/>
            <a:ext cx="10789802" cy="3046988"/>
          </a:xfrm>
          <a:prstGeom prst="rect">
            <a:avLst/>
          </a:prstGeom>
          <a:noFill/>
        </p:spPr>
        <p:txBody>
          <a:bodyPr wrap="square" rtlCol="0">
            <a:spAutoFit/>
          </a:bodyPr>
          <a:lstStyle/>
          <a:p>
            <a:r>
              <a:rPr lang="en-US" sz="2400" i="1" dirty="0" smtClean="0"/>
              <a:t>“This </a:t>
            </a:r>
            <a:r>
              <a:rPr lang="en-US" sz="2400" i="1" dirty="0"/>
              <a:t>type of project has been improved in Visual Studio 2013 Update 2 and now, if we target Windows 8.1 and Windows Phone 8.1, we’ll be able to use all the common APIs. </a:t>
            </a:r>
            <a:endParaRPr lang="en-US" sz="2400" i="1" dirty="0" smtClean="0"/>
          </a:p>
          <a:p>
            <a:endParaRPr lang="en-US" sz="2400" i="1" dirty="0"/>
          </a:p>
          <a:p>
            <a:r>
              <a:rPr lang="en-US" sz="2400" i="1" dirty="0" smtClean="0"/>
              <a:t>However</a:t>
            </a:r>
            <a:r>
              <a:rPr lang="en-US" sz="2400" i="1" dirty="0"/>
              <a:t>, PCL produces a single binary that works as is in all the supported projects. Handling divergent APIs requires using higher-level abstractions, such as dependency injection or </a:t>
            </a:r>
            <a:r>
              <a:rPr lang="en-US" sz="2400" i="1" dirty="0" err="1"/>
              <a:t>IoC</a:t>
            </a:r>
            <a:r>
              <a:rPr lang="en-US" sz="2400" i="1" dirty="0"/>
              <a:t> containers. We can’t simply use conditional if to define platform specific code</a:t>
            </a:r>
            <a:r>
              <a:rPr lang="en-US" sz="2400" i="1" dirty="0" smtClean="0"/>
              <a:t>.”</a:t>
            </a:r>
          </a:p>
        </p:txBody>
      </p:sp>
      <p:sp>
        <p:nvSpPr>
          <p:cNvPr id="5" name="TextBox 4"/>
          <p:cNvSpPr txBox="1"/>
          <p:nvPr/>
        </p:nvSpPr>
        <p:spPr>
          <a:xfrm>
            <a:off x="549357" y="1212849"/>
            <a:ext cx="10789802" cy="584775"/>
          </a:xfrm>
          <a:prstGeom prst="rect">
            <a:avLst/>
          </a:prstGeom>
          <a:noFill/>
        </p:spPr>
        <p:txBody>
          <a:bodyPr wrap="square" rtlCol="0">
            <a:spAutoFit/>
          </a:bodyPr>
          <a:lstStyle/>
          <a:p>
            <a:r>
              <a:rPr lang="en-US" sz="3200" b="1" dirty="0" smtClean="0"/>
              <a:t>How about using a Portable Class Library (PCL)?</a:t>
            </a:r>
          </a:p>
        </p:txBody>
      </p:sp>
      <p:pic>
        <p:nvPicPr>
          <p:cNvPr id="6" name="Picture 5"/>
          <p:cNvPicPr>
            <a:picLocks noChangeAspect="1"/>
          </p:cNvPicPr>
          <p:nvPr/>
        </p:nvPicPr>
        <p:blipFill>
          <a:blip r:embed="rId4"/>
          <a:stretch>
            <a:fillRect/>
          </a:stretch>
        </p:blipFill>
        <p:spPr>
          <a:xfrm>
            <a:off x="549357" y="1797624"/>
            <a:ext cx="8786942" cy="850946"/>
          </a:xfrm>
          <a:prstGeom prst="rect">
            <a:avLst/>
          </a:prstGeom>
        </p:spPr>
      </p:pic>
    </p:spTree>
    <p:extLst>
      <p:ext uri="{BB962C8B-B14F-4D97-AF65-F5344CB8AC3E}">
        <p14:creationId xmlns:p14="http://schemas.microsoft.com/office/powerpoint/2010/main" val="3911990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Reference Project</a:t>
            </a:r>
            <a:endParaRPr lang="en-US" dirty="0"/>
          </a:p>
        </p:txBody>
      </p:sp>
      <p:sp>
        <p:nvSpPr>
          <p:cNvPr id="3" name="TextBox 2"/>
          <p:cNvSpPr txBox="1"/>
          <p:nvPr/>
        </p:nvSpPr>
        <p:spPr>
          <a:xfrm>
            <a:off x="365690" y="2063163"/>
            <a:ext cx="3340402" cy="400110"/>
          </a:xfrm>
          <a:prstGeom prst="rect">
            <a:avLst/>
          </a:prstGeom>
          <a:noFill/>
        </p:spPr>
        <p:txBody>
          <a:bodyPr wrap="none" rtlCol="0">
            <a:spAutoFit/>
          </a:bodyPr>
          <a:lstStyle/>
          <a:p>
            <a:pPr marL="457200" indent="-457200">
              <a:buFont typeface="+mj-lt"/>
              <a:buAutoNum type="arabicPeriod" startAt="2"/>
            </a:pPr>
            <a:r>
              <a:rPr lang="en-US" sz="2000" dirty="0" smtClean="0"/>
              <a:t>Add Project to Solution:</a:t>
            </a:r>
            <a:endParaRPr lang="en-US" sz="1836" dirty="0"/>
          </a:p>
        </p:txBody>
      </p:sp>
      <p:pic>
        <p:nvPicPr>
          <p:cNvPr id="4" name="Picture 3"/>
          <p:cNvPicPr>
            <a:picLocks noChangeAspect="1"/>
          </p:cNvPicPr>
          <p:nvPr/>
        </p:nvPicPr>
        <p:blipFill>
          <a:blip r:embed="rId3"/>
          <a:stretch>
            <a:fillRect/>
          </a:stretch>
        </p:blipFill>
        <p:spPr>
          <a:xfrm>
            <a:off x="747643" y="2566683"/>
            <a:ext cx="6362700" cy="77152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65690" y="1212849"/>
            <a:ext cx="9683805" cy="682623"/>
          </a:xfrm>
          <a:prstGeom prst="rect">
            <a:avLst/>
          </a:prstGeom>
          <a:noFill/>
        </p:spPr>
        <p:txBody>
          <a:bodyPr wrap="none" rtlCol="0">
            <a:spAutoFit/>
          </a:bodyPr>
          <a:lstStyle/>
          <a:p>
            <a:pPr marL="457200" indent="-457200">
              <a:buFont typeface="+mj-lt"/>
              <a:buAutoNum type="arabicPeriod"/>
            </a:pPr>
            <a:r>
              <a:rPr lang="en-US" sz="2000" dirty="0" smtClean="0"/>
              <a:t>Download &amp; Install “Shared Project Reference Manager” from MSDN:</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visualstudiogallery.msdn.microsoft.com/315c13a7-2787-4f57-bdf7-adae6ed54450</a:t>
            </a:r>
            <a:endParaRPr lang="en-US" sz="1836" dirty="0"/>
          </a:p>
        </p:txBody>
      </p:sp>
      <p:sp>
        <p:nvSpPr>
          <p:cNvPr id="7" name="TextBox 6"/>
          <p:cNvSpPr txBox="1"/>
          <p:nvPr/>
        </p:nvSpPr>
        <p:spPr>
          <a:xfrm>
            <a:off x="274702" y="3532614"/>
            <a:ext cx="7101752" cy="707886"/>
          </a:xfrm>
          <a:prstGeom prst="rect">
            <a:avLst/>
          </a:prstGeom>
          <a:noFill/>
        </p:spPr>
        <p:txBody>
          <a:bodyPr wrap="none" rtlCol="0">
            <a:spAutoFit/>
          </a:bodyPr>
          <a:lstStyle/>
          <a:p>
            <a:pPr marL="457200" indent="-457200">
              <a:buFont typeface="+mj-lt"/>
              <a:buAutoNum type="arabicPeriod" startAt="3"/>
            </a:pPr>
            <a:r>
              <a:rPr lang="en-US" sz="2000" dirty="0" smtClean="0"/>
              <a:t>Add Class Library for each platform (Win 8.1 &amp; WP 8.1)</a:t>
            </a:r>
          </a:p>
          <a:p>
            <a:pPr marL="457200" indent="-457200">
              <a:buFont typeface="+mj-lt"/>
              <a:buAutoNum type="arabicPeriod" startAt="3"/>
            </a:pPr>
            <a:r>
              <a:rPr lang="en-US" sz="2000" dirty="0" smtClean="0"/>
              <a:t>Add Shared Project Reference to each Class Library.</a:t>
            </a:r>
            <a:endParaRPr lang="en-US" sz="1836" dirty="0"/>
          </a:p>
        </p:txBody>
      </p:sp>
      <p:sp>
        <p:nvSpPr>
          <p:cNvPr id="8" name="TextBox 7"/>
          <p:cNvSpPr txBox="1"/>
          <p:nvPr/>
        </p:nvSpPr>
        <p:spPr>
          <a:xfrm>
            <a:off x="153532" y="6424191"/>
            <a:ext cx="12394932" cy="400110"/>
          </a:xfrm>
          <a:prstGeom prst="rect">
            <a:avLst/>
          </a:prstGeom>
          <a:noFill/>
        </p:spPr>
        <p:txBody>
          <a:bodyPr wrap="none" rtlCol="0">
            <a:spAutoFit/>
          </a:bodyPr>
          <a:lstStyle/>
          <a:p>
            <a:r>
              <a:rPr lang="en-US" sz="2000" dirty="0" smtClean="0"/>
              <a:t>Ref:</a:t>
            </a:r>
            <a:r>
              <a:rPr lang="en-US" sz="2000" b="1" dirty="0" smtClean="0"/>
              <a:t> </a:t>
            </a:r>
            <a:r>
              <a:rPr lang="en-US" sz="1836" dirty="0" smtClean="0">
                <a:hlinkClick r:id="rId5"/>
              </a:rPr>
              <a:t>http</a:t>
            </a:r>
            <a:r>
              <a:rPr lang="en-US" sz="1836" dirty="0">
                <a:hlinkClick r:id="rId5"/>
              </a:rPr>
              <a:t>://marcominerva.wordpress.com/2014/04/22/how-to-share-code-among-different-universal-windows-apps</a:t>
            </a:r>
            <a:r>
              <a:rPr lang="en-US" sz="1836" dirty="0" smtClean="0">
                <a:hlinkClick r:id="rId5"/>
              </a:rPr>
              <a:t>/</a:t>
            </a:r>
            <a:r>
              <a:rPr lang="en-US" sz="1836" dirty="0" smtClean="0"/>
              <a:t> </a:t>
            </a:r>
            <a:endParaRPr lang="en-US" sz="1836" dirty="0"/>
          </a:p>
        </p:txBody>
      </p:sp>
      <p:pic>
        <p:nvPicPr>
          <p:cNvPr id="9" name="Picture 8"/>
          <p:cNvPicPr>
            <a:picLocks noChangeAspect="1"/>
          </p:cNvPicPr>
          <p:nvPr/>
        </p:nvPicPr>
        <p:blipFill>
          <a:blip r:embed="rId6"/>
          <a:stretch>
            <a:fillRect/>
          </a:stretch>
        </p:blipFill>
        <p:spPr>
          <a:xfrm>
            <a:off x="747643" y="4396471"/>
            <a:ext cx="3162300" cy="17240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4310946" y="4588539"/>
            <a:ext cx="5086350"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78431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74637" y="1233708"/>
            <a:ext cx="4754892" cy="5710649"/>
          </a:xfrm>
          <a:prstGeom prst="rect">
            <a:avLst/>
          </a:prstGeom>
        </p:spPr>
      </p:pic>
      <p:sp>
        <p:nvSpPr>
          <p:cNvPr id="2" name="Title 1"/>
          <p:cNvSpPr>
            <a:spLocks noGrp="1"/>
          </p:cNvSpPr>
          <p:nvPr>
            <p:ph type="title"/>
          </p:nvPr>
        </p:nvSpPr>
        <p:spPr/>
        <p:txBody>
          <a:bodyPr/>
          <a:lstStyle/>
          <a:p>
            <a:r>
              <a:rPr lang="en-US" dirty="0" smtClean="0"/>
              <a:t>Shared References in Solution Explorer</a:t>
            </a:r>
            <a:endParaRPr lang="en-US" dirty="0"/>
          </a:p>
        </p:txBody>
      </p:sp>
      <p:sp>
        <p:nvSpPr>
          <p:cNvPr id="11" name="TextBox 10"/>
          <p:cNvSpPr txBox="1"/>
          <p:nvPr/>
        </p:nvSpPr>
        <p:spPr>
          <a:xfrm>
            <a:off x="5837556" y="2493339"/>
            <a:ext cx="546518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for Windows 8.1</a:t>
            </a:r>
          </a:p>
          <a:p>
            <a:pPr>
              <a:lnSpc>
                <a:spcPct val="90000"/>
              </a:lnSpc>
              <a:spcAft>
                <a:spcPts val="600"/>
              </a:spcAft>
            </a:pPr>
            <a:r>
              <a:rPr lang="en-US" sz="2400" dirty="0">
                <a:gradFill>
                  <a:gsLst>
                    <a:gs pos="2917">
                      <a:schemeClr val="tx1"/>
                    </a:gs>
                    <a:gs pos="30000">
                      <a:schemeClr val="tx1"/>
                    </a:gs>
                  </a:gsLst>
                  <a:lin ang="5400000" scaled="0"/>
                </a:gradFill>
              </a:rPr>
              <a:t>with reference to Shared </a:t>
            </a:r>
            <a:r>
              <a:rPr lang="en-US" sz="2400" dirty="0" smtClean="0">
                <a:gradFill>
                  <a:gsLst>
                    <a:gs pos="2917">
                      <a:schemeClr val="tx1"/>
                    </a:gs>
                    <a:gs pos="30000">
                      <a:schemeClr val="tx1"/>
                    </a:gs>
                  </a:gsLst>
                  <a:lin ang="5400000" scaled="0"/>
                </a:gradFill>
              </a:rPr>
              <a:t>project</a:t>
            </a:r>
          </a:p>
        </p:txBody>
      </p:sp>
      <p:sp>
        <p:nvSpPr>
          <p:cNvPr id="13" name="TextBox 12"/>
          <p:cNvSpPr txBox="1"/>
          <p:nvPr/>
        </p:nvSpPr>
        <p:spPr>
          <a:xfrm>
            <a:off x="5898817" y="4209015"/>
            <a:ext cx="531248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a:t>
            </a:r>
            <a:r>
              <a:rPr lang="en-US" sz="2400" dirty="0">
                <a:gradFill>
                  <a:gsLst>
                    <a:gs pos="2917">
                      <a:schemeClr val="tx1"/>
                    </a:gs>
                    <a:gs pos="30000">
                      <a:schemeClr val="tx1"/>
                    </a:gs>
                  </a:gsLst>
                  <a:lin ang="5400000" scaled="0"/>
                </a:gradFill>
              </a:rPr>
              <a:t>for </a:t>
            </a:r>
            <a:r>
              <a:rPr lang="en-US" sz="2400" dirty="0" smtClean="0">
                <a:gradFill>
                  <a:gsLst>
                    <a:gs pos="2917">
                      <a:schemeClr val="tx1"/>
                    </a:gs>
                    <a:gs pos="30000">
                      <a:schemeClr val="tx1"/>
                    </a:gs>
                  </a:gsLst>
                  <a:lin ang="5400000" scaled="0"/>
                </a:gradFill>
              </a:rPr>
              <a:t>Windows Phone 8.1</a:t>
            </a:r>
          </a:p>
          <a:p>
            <a:pPr>
              <a:lnSpc>
                <a:spcPct val="90000"/>
              </a:lnSpc>
              <a:spcAft>
                <a:spcPts val="600"/>
              </a:spcAft>
            </a:pPr>
            <a:r>
              <a:rPr lang="en-US" sz="2400" dirty="0" smtClean="0">
                <a:gradFill>
                  <a:gsLst>
                    <a:gs pos="2917">
                      <a:schemeClr val="tx1"/>
                    </a:gs>
                    <a:gs pos="30000">
                      <a:schemeClr val="tx1"/>
                    </a:gs>
                  </a:gsLst>
                  <a:lin ang="5400000" scaled="0"/>
                </a:gradFill>
              </a:rPr>
              <a:t>with reference to Shared project</a:t>
            </a:r>
            <a:endParaRPr lang="en-US" sz="2400" dirty="0">
              <a:gradFill>
                <a:gsLst>
                  <a:gs pos="2917">
                    <a:schemeClr val="tx1"/>
                  </a:gs>
                  <a:gs pos="30000">
                    <a:schemeClr val="tx1"/>
                  </a:gs>
                </a:gsLst>
                <a:lin ang="5400000" scaled="0"/>
              </a:gradFill>
            </a:endParaRPr>
          </a:p>
        </p:txBody>
      </p:sp>
      <p:sp>
        <p:nvSpPr>
          <p:cNvPr id="14" name="TextBox 13"/>
          <p:cNvSpPr txBox="1"/>
          <p:nvPr/>
        </p:nvSpPr>
        <p:spPr>
          <a:xfrm>
            <a:off x="6627150" y="5968631"/>
            <a:ext cx="48031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 for Class Libraries</a:t>
            </a:r>
          </a:p>
        </p:txBody>
      </p:sp>
      <p:cxnSp>
        <p:nvCxnSpPr>
          <p:cNvPr id="15" name="Straight Arrow Connector 14"/>
          <p:cNvCxnSpPr/>
          <p:nvPr/>
        </p:nvCxnSpPr>
        <p:spPr>
          <a:xfrm flipH="1">
            <a:off x="2286363" y="3255416"/>
            <a:ext cx="3633416" cy="297855"/>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77799" y="4833761"/>
            <a:ext cx="3566121" cy="21796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1"/>
          </p:cNvCxnSpPr>
          <p:nvPr/>
        </p:nvCxnSpPr>
        <p:spPr>
          <a:xfrm flipH="1" flipV="1">
            <a:off x="5029530" y="6109007"/>
            <a:ext cx="1597620" cy="173556"/>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731896" y="2539857"/>
            <a:ext cx="2926049" cy="14311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613329" y="5917289"/>
            <a:ext cx="1398714" cy="36527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731895" y="4046378"/>
            <a:ext cx="2926049" cy="14834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6266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4294967295"/>
          </p:nvPr>
        </p:nvSpPr>
        <p:spPr>
          <a:xfrm>
            <a:off x="457580" y="1212849"/>
            <a:ext cx="11429875" cy="4715137"/>
          </a:xfrm>
          <a:prstGeom prst="rect">
            <a:avLst/>
          </a:prstGeom>
        </p:spPr>
        <p:txBody>
          <a:bodyPr/>
          <a:lstStyle/>
          <a:p>
            <a:r>
              <a:rPr lang="en-US" dirty="0" smtClean="0"/>
              <a:t>Samples on MSDN:</a:t>
            </a:r>
          </a:p>
          <a:p>
            <a:pPr lvl="1"/>
            <a:r>
              <a:rPr lang="en-US" dirty="0">
                <a:hlinkClick r:id="rId3"/>
              </a:rPr>
              <a:t>http://</a:t>
            </a:r>
            <a:r>
              <a:rPr lang="en-US" dirty="0" smtClean="0">
                <a:hlinkClick r:id="rId3"/>
              </a:rPr>
              <a:t>code.msdn.microsoft.com/windowsapps/Universal-Windows-app-cb3248c3</a:t>
            </a:r>
            <a:endParaRPr lang="en-US" dirty="0"/>
          </a:p>
          <a:p>
            <a:r>
              <a:rPr lang="en-US" dirty="0" smtClean="0"/>
              <a:t>MVA:</a:t>
            </a:r>
          </a:p>
          <a:p>
            <a:pPr lvl="1"/>
            <a:r>
              <a:rPr lang="en-US" dirty="0" smtClean="0">
                <a:hlinkClick r:id="rId4"/>
              </a:rPr>
              <a:t>http</a:t>
            </a:r>
            <a:r>
              <a:rPr lang="en-US" dirty="0">
                <a:hlinkClick r:id="rId4"/>
              </a:rPr>
              <a:t>://</a:t>
            </a:r>
            <a:r>
              <a:rPr lang="en-US" dirty="0" smtClean="0">
                <a:hlinkClick r:id="rId4"/>
              </a:rPr>
              <a:t>www.microsoftvirtualacademy.com/training-courses/developing-universal-windows-apps-with-c-and-xaml</a:t>
            </a:r>
            <a:r>
              <a:rPr lang="en-US" dirty="0" smtClean="0"/>
              <a:t> </a:t>
            </a:r>
          </a:p>
          <a:p>
            <a:r>
              <a:rPr lang="en-US" dirty="0" err="1" smtClean="0"/>
              <a:t>Wintellect</a:t>
            </a:r>
            <a:endParaRPr lang="en-US" dirty="0" smtClean="0"/>
          </a:p>
          <a:p>
            <a:pPr lvl="1"/>
            <a:r>
              <a:rPr lang="en-US" dirty="0" smtClean="0"/>
              <a:t>Blog Post: </a:t>
            </a:r>
            <a:r>
              <a:rPr lang="en-US" dirty="0">
                <a:hlinkClick r:id="rId5"/>
              </a:rPr>
              <a:t>http://</a:t>
            </a:r>
            <a:r>
              <a:rPr lang="en-US" dirty="0" smtClean="0">
                <a:hlinkClick r:id="rId5"/>
              </a:rPr>
              <a:t>www.wintellect.com/blogs/jprosise/building-universal-apps-with-visual-studio-2013-update-2</a:t>
            </a:r>
            <a:r>
              <a:rPr lang="en-US" dirty="0" smtClean="0"/>
              <a:t> </a:t>
            </a:r>
          </a:p>
          <a:p>
            <a:pPr lvl="1"/>
            <a:endParaRPr lang="en-US" dirty="0"/>
          </a:p>
        </p:txBody>
      </p:sp>
    </p:spTree>
    <p:extLst>
      <p:ext uri="{BB962C8B-B14F-4D97-AF65-F5344CB8AC3E}">
        <p14:creationId xmlns:p14="http://schemas.microsoft.com/office/powerpoint/2010/main" val="979082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0560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a Mobile Service</a:t>
            </a:r>
            <a:endParaRPr lang="en-US" dirty="0"/>
          </a:p>
        </p:txBody>
      </p:sp>
    </p:spTree>
    <p:extLst>
      <p:ext uri="{BB962C8B-B14F-4D97-AF65-F5344CB8AC3E}">
        <p14:creationId xmlns:p14="http://schemas.microsoft.com/office/powerpoint/2010/main" val="18758844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Started</a:t>
            </a:r>
            <a:endParaRPr lang="en-US" dirty="0"/>
          </a:p>
        </p:txBody>
      </p:sp>
      <p:sp>
        <p:nvSpPr>
          <p:cNvPr id="8" name="Rectangle 7"/>
          <p:cNvSpPr/>
          <p:nvPr/>
        </p:nvSpPr>
        <p:spPr>
          <a:xfrm>
            <a:off x="185631" y="6240432"/>
            <a:ext cx="12250844" cy="338554"/>
          </a:xfrm>
          <a:prstGeom prst="rect">
            <a:avLst/>
          </a:prstGeom>
        </p:spPr>
        <p:txBody>
          <a:bodyPr wrap="square">
            <a:spAutoFit/>
          </a:bodyPr>
          <a:lstStyle/>
          <a:p>
            <a:r>
              <a:rPr lang="en-US" sz="1600" dirty="0" smtClean="0"/>
              <a:t>Link: </a:t>
            </a:r>
            <a:r>
              <a:rPr lang="en-US" sz="1600" dirty="0" smtClean="0">
                <a:hlinkClick r:id="rId3"/>
              </a:rPr>
              <a:t>http</a:t>
            </a:r>
            <a:r>
              <a:rPr lang="en-US" sz="1600" dirty="0">
                <a:hlinkClick r:id="rId3"/>
              </a:rPr>
              <a:t>://azure.microsoft.com/en-us/documentation/articles/mobile-services-dotnet-backend-windows-store-dotnet-get-started</a:t>
            </a:r>
            <a:r>
              <a:rPr lang="en-US" sz="1600" dirty="0" smtClean="0">
                <a:hlinkClick r:id="rId3"/>
              </a:rPr>
              <a:t>/</a:t>
            </a:r>
            <a:r>
              <a:rPr lang="en-US" sz="1600" dirty="0" smtClean="0"/>
              <a:t> </a:t>
            </a:r>
            <a:endParaRPr lang="en-US" sz="1600" dirty="0"/>
          </a:p>
        </p:txBody>
      </p:sp>
      <p:pic>
        <p:nvPicPr>
          <p:cNvPr id="9" name="Picture 8"/>
          <p:cNvPicPr>
            <a:picLocks noChangeAspect="1"/>
          </p:cNvPicPr>
          <p:nvPr/>
        </p:nvPicPr>
        <p:blipFill>
          <a:blip r:embed="rId4"/>
          <a:stretch>
            <a:fillRect/>
          </a:stretch>
        </p:blipFill>
        <p:spPr>
          <a:xfrm>
            <a:off x="549019" y="1594620"/>
            <a:ext cx="7839075" cy="2038350"/>
          </a:xfrm>
          <a:prstGeom prst="rect">
            <a:avLst/>
          </a:prstGeom>
        </p:spPr>
      </p:pic>
      <p:pic>
        <p:nvPicPr>
          <p:cNvPr id="10" name="Picture 9"/>
          <p:cNvPicPr>
            <a:picLocks noChangeAspect="1"/>
          </p:cNvPicPr>
          <p:nvPr/>
        </p:nvPicPr>
        <p:blipFill>
          <a:blip r:embed="rId5"/>
          <a:stretch>
            <a:fillRect/>
          </a:stretch>
        </p:blipFill>
        <p:spPr>
          <a:xfrm>
            <a:off x="564620" y="3831801"/>
            <a:ext cx="2495550" cy="2209800"/>
          </a:xfrm>
          <a:prstGeom prst="rect">
            <a:avLst/>
          </a:prstGeom>
        </p:spPr>
      </p:pic>
      <p:pic>
        <p:nvPicPr>
          <p:cNvPr id="11" name="Picture 10"/>
          <p:cNvPicPr>
            <a:picLocks noChangeAspect="1"/>
          </p:cNvPicPr>
          <p:nvPr/>
        </p:nvPicPr>
        <p:blipFill>
          <a:blip r:embed="rId6"/>
          <a:stretch>
            <a:fillRect/>
          </a:stretch>
        </p:blipFill>
        <p:spPr>
          <a:xfrm>
            <a:off x="4115140" y="4014741"/>
            <a:ext cx="3048000" cy="1162050"/>
          </a:xfrm>
          <a:prstGeom prst="rect">
            <a:avLst/>
          </a:prstGeom>
        </p:spPr>
      </p:pic>
    </p:spTree>
    <p:extLst>
      <p:ext uri="{BB962C8B-B14F-4D97-AF65-F5344CB8AC3E}">
        <p14:creationId xmlns:p14="http://schemas.microsoft.com/office/powerpoint/2010/main" val="303215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Create a Mobile Service</a:t>
            </a:r>
            <a:endParaRPr lang="en-US" dirty="0"/>
          </a:p>
        </p:txBody>
      </p:sp>
      <p:pic>
        <p:nvPicPr>
          <p:cNvPr id="5" name="Picture 4"/>
          <p:cNvPicPr>
            <a:picLocks noChangeAspect="1"/>
          </p:cNvPicPr>
          <p:nvPr/>
        </p:nvPicPr>
        <p:blipFill>
          <a:blip r:embed="rId3"/>
          <a:stretch>
            <a:fillRect/>
          </a:stretch>
        </p:blipFill>
        <p:spPr>
          <a:xfrm>
            <a:off x="712787" y="1939924"/>
            <a:ext cx="11010900" cy="3114675"/>
          </a:xfrm>
          <a:prstGeom prst="rect">
            <a:avLst/>
          </a:prstGeom>
        </p:spPr>
      </p:pic>
      <p:pic>
        <p:nvPicPr>
          <p:cNvPr id="6" name="Picture 5"/>
          <p:cNvPicPr>
            <a:picLocks noChangeAspect="1"/>
          </p:cNvPicPr>
          <p:nvPr/>
        </p:nvPicPr>
        <p:blipFill>
          <a:blip r:embed="rId4"/>
          <a:stretch>
            <a:fillRect/>
          </a:stretch>
        </p:blipFill>
        <p:spPr>
          <a:xfrm>
            <a:off x="682648" y="5781674"/>
            <a:ext cx="11087100" cy="657225"/>
          </a:xfrm>
          <a:prstGeom prst="rect">
            <a:avLst/>
          </a:prstGeom>
        </p:spPr>
      </p:pic>
    </p:spTree>
    <p:extLst>
      <p:ext uri="{BB962C8B-B14F-4D97-AF65-F5344CB8AC3E}">
        <p14:creationId xmlns:p14="http://schemas.microsoft.com/office/powerpoint/2010/main" val="1739802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Mobile Service Details</a:t>
            </a:r>
            <a:endParaRPr lang="en-US" dirty="0"/>
          </a:p>
        </p:txBody>
      </p:sp>
      <p:pic>
        <p:nvPicPr>
          <p:cNvPr id="2" name="Picture 1"/>
          <p:cNvPicPr>
            <a:picLocks noChangeAspect="1"/>
          </p:cNvPicPr>
          <p:nvPr/>
        </p:nvPicPr>
        <p:blipFill>
          <a:blip r:embed="rId3"/>
          <a:stretch>
            <a:fillRect/>
          </a:stretch>
        </p:blipFill>
        <p:spPr>
          <a:xfrm>
            <a:off x="1737726" y="1759921"/>
            <a:ext cx="6419850" cy="4772025"/>
          </a:xfrm>
          <a:prstGeom prst="rect">
            <a:avLst/>
          </a:prstGeom>
        </p:spPr>
      </p:pic>
      <p:sp>
        <p:nvSpPr>
          <p:cNvPr id="5" name="TextBox 4"/>
          <p:cNvSpPr txBox="1"/>
          <p:nvPr/>
        </p:nvSpPr>
        <p:spPr>
          <a:xfrm>
            <a:off x="8961407" y="2948628"/>
            <a:ext cx="288604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Name for the URL </a:t>
            </a:r>
          </a:p>
          <a:p>
            <a:pPr>
              <a:lnSpc>
                <a:spcPct val="90000"/>
              </a:lnSpc>
              <a:spcAft>
                <a:spcPts val="600"/>
              </a:spcAft>
            </a:pPr>
            <a:r>
              <a:rPr lang="en-US" sz="2400" dirty="0" smtClean="0">
                <a:gradFill>
                  <a:gsLst>
                    <a:gs pos="2917">
                      <a:schemeClr val="tx1"/>
                    </a:gs>
                    <a:gs pos="30000">
                      <a:schemeClr val="tx1"/>
                    </a:gs>
                  </a:gsLst>
                  <a:lin ang="5400000" scaled="0"/>
                </a:gradFill>
              </a:rPr>
              <a:t>(not the full URL)</a:t>
            </a:r>
          </a:p>
        </p:txBody>
      </p:sp>
    </p:spTree>
    <p:extLst>
      <p:ext uri="{BB962C8B-B14F-4D97-AF65-F5344CB8AC3E}">
        <p14:creationId xmlns:p14="http://schemas.microsoft.com/office/powerpoint/2010/main" val="558544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3088" name="Picture 16" descr="http://www.ciol.com/IMG/046/20046/windows-8-logo-370x26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ml5_css_javascript"/>
          <p:cNvPicPr>
            <a:picLocks noChangeAspect="1" noChangeArrowheads="1"/>
          </p:cNvPicPr>
          <p:nvPr/>
        </p:nvPicPr>
        <p:blipFill rotWithShape="1">
          <a:blip r:embed="rId7">
            <a:extLst>
              <a:ext uri="{28A0092B-C50C-407E-A947-70E740481C1C}">
                <a14:useLocalDpi xmlns:a14="http://schemas.microsoft.com/office/drawing/2010/main" val="0"/>
              </a:ext>
            </a:extLst>
          </a:blip>
          <a:srcRect l="73423"/>
          <a:stretch/>
        </p:blipFill>
        <p:spPr bwMode="auto">
          <a:xfrm>
            <a:off x="8485946" y="3741445"/>
            <a:ext cx="884467" cy="13363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14" name="Picture 13"/>
          <p:cNvPicPr>
            <a:picLocks noChangeAspect="1"/>
          </p:cNvPicPr>
          <p:nvPr/>
        </p:nvPicPr>
        <p:blipFill>
          <a:blip r:embed="rId9"/>
          <a:stretch>
            <a:fillRect/>
          </a:stretch>
        </p:blipFill>
        <p:spPr>
          <a:xfrm>
            <a:off x="5212408" y="3883955"/>
            <a:ext cx="2762250" cy="2343150"/>
          </a:xfrm>
          <a:prstGeom prst="rect">
            <a:avLst/>
          </a:prstGeom>
        </p:spPr>
      </p:pic>
      <p:pic>
        <p:nvPicPr>
          <p:cNvPr id="4" name="Picture 2" descr="http://www.phidiax.com/Images/Cloud-Azur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1988" y="3741445"/>
            <a:ext cx="3988006" cy="199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Specify Database Settings</a:t>
            </a:r>
            <a:endParaRPr lang="en-US" dirty="0"/>
          </a:p>
        </p:txBody>
      </p:sp>
      <p:pic>
        <p:nvPicPr>
          <p:cNvPr id="7" name="Picture 6"/>
          <p:cNvPicPr>
            <a:picLocks noChangeAspect="1"/>
          </p:cNvPicPr>
          <p:nvPr/>
        </p:nvPicPr>
        <p:blipFill>
          <a:blip r:embed="rId3"/>
          <a:stretch>
            <a:fillRect/>
          </a:stretch>
        </p:blipFill>
        <p:spPr>
          <a:xfrm>
            <a:off x="1463409" y="1577043"/>
            <a:ext cx="6457950" cy="4933950"/>
          </a:xfrm>
          <a:prstGeom prst="rect">
            <a:avLst/>
          </a:prstGeom>
        </p:spPr>
      </p:pic>
    </p:spTree>
    <p:extLst>
      <p:ext uri="{BB962C8B-B14F-4D97-AF65-F5344CB8AC3E}">
        <p14:creationId xmlns:p14="http://schemas.microsoft.com/office/powerpoint/2010/main" val="3674777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Verify Status of Mobile Service</a:t>
            </a:r>
            <a:endParaRPr lang="en-US" dirty="0"/>
          </a:p>
        </p:txBody>
      </p:sp>
      <p:pic>
        <p:nvPicPr>
          <p:cNvPr id="2" name="Picture 1"/>
          <p:cNvPicPr>
            <a:picLocks noChangeAspect="1"/>
          </p:cNvPicPr>
          <p:nvPr/>
        </p:nvPicPr>
        <p:blipFill>
          <a:blip r:embed="rId3"/>
          <a:stretch>
            <a:fillRect/>
          </a:stretch>
        </p:blipFill>
        <p:spPr>
          <a:xfrm>
            <a:off x="698499" y="1258887"/>
            <a:ext cx="11039475" cy="4476750"/>
          </a:xfrm>
          <a:prstGeom prst="rect">
            <a:avLst/>
          </a:prstGeom>
        </p:spPr>
      </p:pic>
    </p:spTree>
    <p:extLst>
      <p:ext uri="{BB962C8B-B14F-4D97-AF65-F5344CB8AC3E}">
        <p14:creationId xmlns:p14="http://schemas.microsoft.com/office/powerpoint/2010/main" val="25488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Tools &amp; Download Your Solution</a:t>
            </a:r>
            <a:endParaRPr lang="en-US" dirty="0"/>
          </a:p>
        </p:txBody>
      </p:sp>
      <p:pic>
        <p:nvPicPr>
          <p:cNvPr id="4" name="Picture 3"/>
          <p:cNvPicPr>
            <a:picLocks noChangeAspect="1"/>
          </p:cNvPicPr>
          <p:nvPr/>
        </p:nvPicPr>
        <p:blipFill rotWithShape="1">
          <a:blip r:embed="rId3"/>
          <a:srcRect l="7131" r="7833"/>
          <a:stretch/>
        </p:blipFill>
        <p:spPr>
          <a:xfrm>
            <a:off x="309248" y="1394165"/>
            <a:ext cx="8297999" cy="5486340"/>
          </a:xfrm>
          <a:prstGeom prst="rect">
            <a:avLst/>
          </a:prstGeom>
        </p:spPr>
      </p:pic>
    </p:spTree>
    <p:extLst>
      <p:ext uri="{BB962C8B-B14F-4D97-AF65-F5344CB8AC3E}">
        <p14:creationId xmlns:p14="http://schemas.microsoft.com/office/powerpoint/2010/main" val="1855945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Consuming the Service</a:t>
            </a:r>
            <a:endParaRPr lang="en-US" dirty="0"/>
          </a:p>
        </p:txBody>
      </p:sp>
    </p:spTree>
    <p:extLst>
      <p:ext uri="{BB962C8B-B14F-4D97-AF65-F5344CB8AC3E}">
        <p14:creationId xmlns:p14="http://schemas.microsoft.com/office/powerpoint/2010/main" val="40687596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60792" y="1361866"/>
            <a:ext cx="10473309" cy="5244322"/>
          </a:xfrm>
          <a:prstGeom prst="rect">
            <a:avLst/>
          </a:prstGeom>
        </p:spPr>
      </p:pic>
      <p:sp>
        <p:nvSpPr>
          <p:cNvPr id="2" name="Title 1"/>
          <p:cNvSpPr>
            <a:spLocks noGrp="1"/>
          </p:cNvSpPr>
          <p:nvPr>
            <p:ph type="title"/>
          </p:nvPr>
        </p:nvSpPr>
        <p:spPr/>
        <p:txBody>
          <a:bodyPr/>
          <a:lstStyle/>
          <a:p>
            <a:r>
              <a:rPr lang="en-US" dirty="0" smtClean="0"/>
              <a:t>Build Your Solution </a:t>
            </a:r>
            <a:r>
              <a:rPr lang="en-US" sz="4000" dirty="0" smtClean="0"/>
              <a:t>(update </a:t>
            </a:r>
            <a:r>
              <a:rPr lang="en-US" sz="4000" dirty="0" err="1" smtClean="0"/>
              <a:t>NuGet</a:t>
            </a:r>
            <a:r>
              <a:rPr lang="en-US" sz="4000" dirty="0" smtClean="0"/>
              <a:t> packages)</a:t>
            </a:r>
            <a:endParaRPr lang="en-US" dirty="0"/>
          </a:p>
        </p:txBody>
      </p:sp>
      <p:sp>
        <p:nvSpPr>
          <p:cNvPr id="3" name="TextBox 2"/>
          <p:cNvSpPr txBox="1"/>
          <p:nvPr/>
        </p:nvSpPr>
        <p:spPr>
          <a:xfrm>
            <a:off x="549019" y="1212849"/>
            <a:ext cx="466794" cy="374846"/>
          </a:xfrm>
          <a:prstGeom prst="rect">
            <a:avLst/>
          </a:prstGeom>
          <a:noFill/>
        </p:spPr>
        <p:txBody>
          <a:bodyPr wrap="none" rtlCol="0">
            <a:spAutoFit/>
          </a:bodyPr>
          <a:lstStyle/>
          <a:p>
            <a:r>
              <a:rPr lang="en-US" sz="1836" dirty="0" smtClean="0"/>
              <a:t>. . .</a:t>
            </a:r>
          </a:p>
        </p:txBody>
      </p:sp>
      <p:pic>
        <p:nvPicPr>
          <p:cNvPr id="5" name="Picture 4"/>
          <p:cNvPicPr>
            <a:picLocks noChangeAspect="1"/>
          </p:cNvPicPr>
          <p:nvPr/>
        </p:nvPicPr>
        <p:blipFill>
          <a:blip r:embed="rId4"/>
          <a:stretch>
            <a:fillRect/>
          </a:stretch>
        </p:blipFill>
        <p:spPr>
          <a:xfrm>
            <a:off x="2560677" y="2765750"/>
            <a:ext cx="4486275" cy="1562100"/>
          </a:xfrm>
          <a:prstGeom prst="rect">
            <a:avLst/>
          </a:prstGeom>
        </p:spPr>
      </p:pic>
    </p:spTree>
    <p:extLst>
      <p:ext uri="{BB962C8B-B14F-4D97-AF65-F5344CB8AC3E}">
        <p14:creationId xmlns:p14="http://schemas.microsoft.com/office/powerpoint/2010/main" val="33237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the Service Locally</a:t>
            </a:r>
            <a:endParaRPr lang="en-US" dirty="0"/>
          </a:p>
        </p:txBody>
      </p:sp>
      <p:pic>
        <p:nvPicPr>
          <p:cNvPr id="3" name="Picture 2"/>
          <p:cNvPicPr>
            <a:picLocks noChangeAspect="1"/>
          </p:cNvPicPr>
          <p:nvPr/>
        </p:nvPicPr>
        <p:blipFill>
          <a:blip r:embed="rId3"/>
          <a:stretch>
            <a:fillRect/>
          </a:stretch>
        </p:blipFill>
        <p:spPr>
          <a:xfrm>
            <a:off x="2560677" y="2356438"/>
            <a:ext cx="5429250" cy="4295775"/>
          </a:xfrm>
          <a:prstGeom prst="rect">
            <a:avLst/>
          </a:prstGeom>
        </p:spPr>
      </p:pic>
      <p:pic>
        <p:nvPicPr>
          <p:cNvPr id="5" name="Picture 4"/>
          <p:cNvPicPr>
            <a:picLocks noChangeAspect="1"/>
          </p:cNvPicPr>
          <p:nvPr/>
        </p:nvPicPr>
        <p:blipFill>
          <a:blip r:embed="rId4"/>
          <a:stretch>
            <a:fillRect/>
          </a:stretch>
        </p:blipFill>
        <p:spPr>
          <a:xfrm>
            <a:off x="2377799" y="1379831"/>
            <a:ext cx="6296025" cy="809625"/>
          </a:xfrm>
          <a:prstGeom prst="rect">
            <a:avLst/>
          </a:prstGeom>
        </p:spPr>
      </p:pic>
    </p:spTree>
    <p:extLst>
      <p:ext uri="{BB962C8B-B14F-4D97-AF65-F5344CB8AC3E}">
        <p14:creationId xmlns:p14="http://schemas.microsoft.com/office/powerpoint/2010/main" val="4045914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Locally</a:t>
            </a:r>
            <a:endParaRPr lang="en-US" dirty="0"/>
          </a:p>
        </p:txBody>
      </p:sp>
      <p:pic>
        <p:nvPicPr>
          <p:cNvPr id="4" name="Picture 3"/>
          <p:cNvPicPr>
            <a:picLocks noChangeAspect="1"/>
          </p:cNvPicPr>
          <p:nvPr/>
        </p:nvPicPr>
        <p:blipFill>
          <a:blip r:embed="rId3"/>
          <a:stretch>
            <a:fillRect/>
          </a:stretch>
        </p:blipFill>
        <p:spPr>
          <a:xfrm>
            <a:off x="2286360" y="1302726"/>
            <a:ext cx="7062757" cy="4859052"/>
          </a:xfrm>
          <a:prstGeom prst="rect">
            <a:avLst/>
          </a:prstGeom>
        </p:spPr>
      </p:pic>
    </p:spTree>
    <p:extLst>
      <p:ext uri="{BB962C8B-B14F-4D97-AF65-F5344CB8AC3E}">
        <p14:creationId xmlns:p14="http://schemas.microsoft.com/office/powerpoint/2010/main" val="183060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it out…</a:t>
            </a:r>
            <a:endParaRPr lang="en-US" dirty="0"/>
          </a:p>
        </p:txBody>
      </p:sp>
      <p:pic>
        <p:nvPicPr>
          <p:cNvPr id="3" name="Picture 2"/>
          <p:cNvPicPr>
            <a:picLocks noChangeAspect="1"/>
          </p:cNvPicPr>
          <p:nvPr/>
        </p:nvPicPr>
        <p:blipFill>
          <a:blip r:embed="rId3"/>
          <a:stretch>
            <a:fillRect/>
          </a:stretch>
        </p:blipFill>
        <p:spPr>
          <a:xfrm>
            <a:off x="1737726" y="1302726"/>
            <a:ext cx="7977147" cy="5488136"/>
          </a:xfrm>
          <a:prstGeom prst="rect">
            <a:avLst/>
          </a:prstGeom>
        </p:spPr>
      </p:pic>
    </p:spTree>
    <p:extLst>
      <p:ext uri="{BB962C8B-B14F-4D97-AF65-F5344CB8AC3E}">
        <p14:creationId xmlns:p14="http://schemas.microsoft.com/office/powerpoint/2010/main" val="85557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App Locally</a:t>
            </a:r>
            <a:endParaRPr lang="en-US" dirty="0"/>
          </a:p>
        </p:txBody>
      </p:sp>
      <p:pic>
        <p:nvPicPr>
          <p:cNvPr id="6" name="Picture 5"/>
          <p:cNvPicPr>
            <a:picLocks noChangeAspect="1"/>
          </p:cNvPicPr>
          <p:nvPr/>
        </p:nvPicPr>
        <p:blipFill>
          <a:blip r:embed="rId3"/>
          <a:stretch>
            <a:fillRect/>
          </a:stretch>
        </p:blipFill>
        <p:spPr>
          <a:xfrm>
            <a:off x="1463409" y="2448756"/>
            <a:ext cx="5819775" cy="4181475"/>
          </a:xfrm>
          <a:prstGeom prst="rect">
            <a:avLst/>
          </a:prstGeom>
        </p:spPr>
      </p:pic>
      <p:pic>
        <p:nvPicPr>
          <p:cNvPr id="7" name="Picture 6"/>
          <p:cNvPicPr>
            <a:picLocks noChangeAspect="1"/>
          </p:cNvPicPr>
          <p:nvPr/>
        </p:nvPicPr>
        <p:blipFill>
          <a:blip r:embed="rId4"/>
          <a:stretch>
            <a:fillRect/>
          </a:stretch>
        </p:blipFill>
        <p:spPr>
          <a:xfrm>
            <a:off x="1029069" y="1471461"/>
            <a:ext cx="6505575" cy="704850"/>
          </a:xfrm>
          <a:prstGeom prst="rect">
            <a:avLst/>
          </a:prstGeom>
        </p:spPr>
      </p:pic>
    </p:spTree>
    <p:extLst>
      <p:ext uri="{BB962C8B-B14F-4D97-AF65-F5344CB8AC3E}">
        <p14:creationId xmlns:p14="http://schemas.microsoft.com/office/powerpoint/2010/main" val="2596337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Phone App</a:t>
            </a:r>
            <a:endParaRPr lang="en-US" dirty="0"/>
          </a:p>
        </p:txBody>
      </p:sp>
      <p:pic>
        <p:nvPicPr>
          <p:cNvPr id="4" name="Picture 3"/>
          <p:cNvPicPr>
            <a:picLocks noChangeAspect="1"/>
          </p:cNvPicPr>
          <p:nvPr/>
        </p:nvPicPr>
        <p:blipFill>
          <a:blip r:embed="rId3"/>
          <a:stretch>
            <a:fillRect/>
          </a:stretch>
        </p:blipFill>
        <p:spPr>
          <a:xfrm>
            <a:off x="1737726" y="1577043"/>
            <a:ext cx="2562225" cy="4267200"/>
          </a:xfrm>
          <a:prstGeom prst="rect">
            <a:avLst/>
          </a:prstGeom>
        </p:spPr>
      </p:pic>
      <p:pic>
        <p:nvPicPr>
          <p:cNvPr id="5" name="Picture 4"/>
          <p:cNvPicPr>
            <a:picLocks noChangeAspect="1"/>
          </p:cNvPicPr>
          <p:nvPr/>
        </p:nvPicPr>
        <p:blipFill>
          <a:blip r:embed="rId4"/>
          <a:stretch>
            <a:fillRect/>
          </a:stretch>
        </p:blipFill>
        <p:spPr>
          <a:xfrm>
            <a:off x="5486725" y="1394165"/>
            <a:ext cx="5095875" cy="5029200"/>
          </a:xfrm>
          <a:prstGeom prst="rect">
            <a:avLst/>
          </a:prstGeom>
        </p:spPr>
      </p:pic>
    </p:spTree>
    <p:extLst>
      <p:ext uri="{BB962C8B-B14F-4D97-AF65-F5344CB8AC3E}">
        <p14:creationId xmlns:p14="http://schemas.microsoft.com/office/powerpoint/2010/main" val="33318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The Cloud</a:t>
            </a:r>
            <a:endParaRPr lang="en-US" dirty="0"/>
          </a:p>
        </p:txBody>
      </p:sp>
    </p:spTree>
    <p:extLst>
      <p:ext uri="{BB962C8B-B14F-4D97-AF65-F5344CB8AC3E}">
        <p14:creationId xmlns:p14="http://schemas.microsoft.com/office/powerpoint/2010/main" val="18830553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App Locally</a:t>
            </a:r>
            <a:endParaRPr lang="en-US" dirty="0"/>
          </a:p>
        </p:txBody>
      </p:sp>
      <p:pic>
        <p:nvPicPr>
          <p:cNvPr id="4" name="Picture 3"/>
          <p:cNvPicPr>
            <a:picLocks noChangeAspect="1"/>
          </p:cNvPicPr>
          <p:nvPr/>
        </p:nvPicPr>
        <p:blipFill>
          <a:blip r:embed="rId3"/>
          <a:stretch>
            <a:fillRect/>
          </a:stretch>
        </p:blipFill>
        <p:spPr>
          <a:xfrm>
            <a:off x="2206354" y="2399994"/>
            <a:ext cx="5657850" cy="4362450"/>
          </a:xfrm>
          <a:prstGeom prst="rect">
            <a:avLst/>
          </a:prstGeom>
        </p:spPr>
      </p:pic>
      <p:pic>
        <p:nvPicPr>
          <p:cNvPr id="5" name="Picture 4"/>
          <p:cNvPicPr>
            <a:picLocks noChangeAspect="1"/>
          </p:cNvPicPr>
          <p:nvPr/>
        </p:nvPicPr>
        <p:blipFill>
          <a:blip r:embed="rId4"/>
          <a:stretch>
            <a:fillRect/>
          </a:stretch>
        </p:blipFill>
        <p:spPr>
          <a:xfrm>
            <a:off x="1920604" y="1465597"/>
            <a:ext cx="6229350" cy="771525"/>
          </a:xfrm>
          <a:prstGeom prst="rect">
            <a:avLst/>
          </a:prstGeom>
        </p:spPr>
      </p:pic>
    </p:spTree>
    <p:extLst>
      <p:ext uri="{BB962C8B-B14F-4D97-AF65-F5344CB8AC3E}">
        <p14:creationId xmlns:p14="http://schemas.microsoft.com/office/powerpoint/2010/main" val="33193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Windows App Locally</a:t>
            </a:r>
            <a:endParaRPr lang="en-US" dirty="0"/>
          </a:p>
        </p:txBody>
      </p:sp>
      <p:pic>
        <p:nvPicPr>
          <p:cNvPr id="3" name="Picture 2"/>
          <p:cNvPicPr>
            <a:picLocks noChangeAspect="1"/>
          </p:cNvPicPr>
          <p:nvPr/>
        </p:nvPicPr>
        <p:blipFill>
          <a:blip r:embed="rId3"/>
          <a:stretch>
            <a:fillRect/>
          </a:stretch>
        </p:blipFill>
        <p:spPr>
          <a:xfrm>
            <a:off x="179387" y="1582737"/>
            <a:ext cx="12077700" cy="3829050"/>
          </a:xfrm>
          <a:prstGeom prst="rect">
            <a:avLst/>
          </a:prstGeom>
        </p:spPr>
      </p:pic>
    </p:spTree>
    <p:extLst>
      <p:ext uri="{BB962C8B-B14F-4D97-AF65-F5344CB8AC3E}">
        <p14:creationId xmlns:p14="http://schemas.microsoft.com/office/powerpoint/2010/main" val="2475479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 the Service</a:t>
            </a:r>
            <a:endParaRPr lang="en-US" dirty="0"/>
          </a:p>
        </p:txBody>
      </p:sp>
    </p:spTree>
    <p:extLst>
      <p:ext uri="{BB962C8B-B14F-4D97-AF65-F5344CB8AC3E}">
        <p14:creationId xmlns:p14="http://schemas.microsoft.com/office/powerpoint/2010/main" val="29197633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 Your Mobile Service</a:t>
            </a:r>
            <a:endParaRPr lang="en-US" dirty="0"/>
          </a:p>
        </p:txBody>
      </p:sp>
      <p:pic>
        <p:nvPicPr>
          <p:cNvPr id="4" name="Picture 3"/>
          <p:cNvPicPr>
            <a:picLocks noChangeAspect="1"/>
          </p:cNvPicPr>
          <p:nvPr/>
        </p:nvPicPr>
        <p:blipFill>
          <a:blip r:embed="rId3"/>
          <a:stretch>
            <a:fillRect/>
          </a:stretch>
        </p:blipFill>
        <p:spPr>
          <a:xfrm>
            <a:off x="3532187" y="1182687"/>
            <a:ext cx="5372100" cy="4629150"/>
          </a:xfrm>
          <a:prstGeom prst="rect">
            <a:avLst/>
          </a:prstGeom>
        </p:spPr>
      </p:pic>
    </p:spTree>
    <p:extLst>
      <p:ext uri="{BB962C8B-B14F-4D97-AF65-F5344CB8AC3E}">
        <p14:creationId xmlns:p14="http://schemas.microsoft.com/office/powerpoint/2010/main" val="3742242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 In and Select Existing Service</a:t>
            </a:r>
            <a:endParaRPr lang="en-US" dirty="0"/>
          </a:p>
        </p:txBody>
      </p:sp>
      <p:pic>
        <p:nvPicPr>
          <p:cNvPr id="3" name="Picture 2"/>
          <p:cNvPicPr>
            <a:picLocks noChangeAspect="1"/>
          </p:cNvPicPr>
          <p:nvPr/>
        </p:nvPicPr>
        <p:blipFill>
          <a:blip r:embed="rId3"/>
          <a:stretch>
            <a:fillRect/>
          </a:stretch>
        </p:blipFill>
        <p:spPr>
          <a:xfrm>
            <a:off x="2012043" y="1244116"/>
            <a:ext cx="6896100" cy="5410200"/>
          </a:xfrm>
          <a:prstGeom prst="rect">
            <a:avLst/>
          </a:prstGeom>
        </p:spPr>
      </p:pic>
    </p:spTree>
    <p:extLst>
      <p:ext uri="{BB962C8B-B14F-4D97-AF65-F5344CB8AC3E}">
        <p14:creationId xmlns:p14="http://schemas.microsoft.com/office/powerpoint/2010/main" val="4004985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the Publishing Process</a:t>
            </a:r>
            <a:endParaRPr lang="en-US" dirty="0"/>
          </a:p>
        </p:txBody>
      </p:sp>
      <p:pic>
        <p:nvPicPr>
          <p:cNvPr id="7" name="Picture 6"/>
          <p:cNvPicPr>
            <a:picLocks noChangeAspect="1"/>
          </p:cNvPicPr>
          <p:nvPr/>
        </p:nvPicPr>
        <p:blipFill>
          <a:blip r:embed="rId3"/>
          <a:stretch>
            <a:fillRect/>
          </a:stretch>
        </p:blipFill>
        <p:spPr>
          <a:xfrm>
            <a:off x="2286360" y="1668482"/>
            <a:ext cx="6263609" cy="4915193"/>
          </a:xfrm>
          <a:prstGeom prst="rect">
            <a:avLst/>
          </a:prstGeom>
        </p:spPr>
      </p:pic>
      <p:sp>
        <p:nvSpPr>
          <p:cNvPr id="8" name="Rectangle 7"/>
          <p:cNvSpPr/>
          <p:nvPr/>
        </p:nvSpPr>
        <p:spPr bwMode="auto">
          <a:xfrm>
            <a:off x="4938091" y="3680140"/>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4938091" y="4034639"/>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4938090" y="4343418"/>
            <a:ext cx="3017487" cy="914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189616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 the Service is Running</a:t>
            </a:r>
            <a:endParaRPr lang="en-US" dirty="0"/>
          </a:p>
        </p:txBody>
      </p:sp>
      <p:pic>
        <p:nvPicPr>
          <p:cNvPr id="4" name="Picture 3"/>
          <p:cNvPicPr>
            <a:picLocks noChangeAspect="1"/>
          </p:cNvPicPr>
          <p:nvPr/>
        </p:nvPicPr>
        <p:blipFill>
          <a:blip r:embed="rId3"/>
          <a:stretch>
            <a:fillRect/>
          </a:stretch>
        </p:blipFill>
        <p:spPr>
          <a:xfrm>
            <a:off x="1554848" y="1668482"/>
            <a:ext cx="6971318" cy="4565560"/>
          </a:xfrm>
          <a:prstGeom prst="rect">
            <a:avLst/>
          </a:prstGeom>
        </p:spPr>
      </p:pic>
    </p:spTree>
    <p:extLst>
      <p:ext uri="{BB962C8B-B14F-4D97-AF65-F5344CB8AC3E}">
        <p14:creationId xmlns:p14="http://schemas.microsoft.com/office/powerpoint/2010/main" val="329197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 </a:t>
            </a:r>
            <a:r>
              <a:rPr lang="en-US" dirty="0" err="1" smtClean="0"/>
              <a:t>App.Xaml.cs</a:t>
            </a:r>
            <a:r>
              <a:rPr lang="en-US" dirty="0" smtClean="0"/>
              <a:t> </a:t>
            </a:r>
            <a:r>
              <a:rPr lang="en-US" sz="4000" dirty="0" smtClean="0"/>
              <a:t>(Shared project)</a:t>
            </a:r>
            <a:endParaRPr lang="en-US" dirty="0"/>
          </a:p>
        </p:txBody>
      </p:sp>
      <p:pic>
        <p:nvPicPr>
          <p:cNvPr id="9" name="Picture 8"/>
          <p:cNvPicPr>
            <a:picLocks noChangeAspect="1"/>
          </p:cNvPicPr>
          <p:nvPr/>
        </p:nvPicPr>
        <p:blipFill>
          <a:blip r:embed="rId3"/>
          <a:stretch>
            <a:fillRect/>
          </a:stretch>
        </p:blipFill>
        <p:spPr>
          <a:xfrm>
            <a:off x="1695735" y="1102547"/>
            <a:ext cx="7448550" cy="2828925"/>
          </a:xfrm>
          <a:prstGeom prst="rect">
            <a:avLst/>
          </a:prstGeom>
        </p:spPr>
      </p:pic>
      <p:pic>
        <p:nvPicPr>
          <p:cNvPr id="10" name="Picture 9"/>
          <p:cNvPicPr>
            <a:picLocks noChangeAspect="1"/>
          </p:cNvPicPr>
          <p:nvPr/>
        </p:nvPicPr>
        <p:blipFill>
          <a:blip r:embed="rId4"/>
          <a:stretch>
            <a:fillRect/>
          </a:stretch>
        </p:blipFill>
        <p:spPr>
          <a:xfrm>
            <a:off x="4572335" y="3931472"/>
            <a:ext cx="7448550" cy="2828925"/>
          </a:xfrm>
          <a:prstGeom prst="rect">
            <a:avLst/>
          </a:prstGeom>
        </p:spPr>
      </p:pic>
      <p:sp>
        <p:nvSpPr>
          <p:cNvPr id="11" name="TextBox 10"/>
          <p:cNvSpPr txBox="1"/>
          <p:nvPr/>
        </p:nvSpPr>
        <p:spPr>
          <a:xfrm>
            <a:off x="-26616" y="4575998"/>
            <a:ext cx="4598951" cy="1778949"/>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AFTER:</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Comment out local settings</a:t>
            </a:r>
          </a:p>
          <a:p>
            <a:pPr marL="342900" indent="-342900">
              <a:lnSpc>
                <a:spcPct val="90000"/>
              </a:lnSpc>
              <a:spcAft>
                <a:spcPts val="600"/>
              </a:spcAft>
              <a:buFont typeface="Arial" panose="020B0604020202020204" pitchFamily="34" charset="0"/>
              <a:buChar char="•"/>
            </a:pPr>
            <a:r>
              <a:rPr lang="en-US" sz="2400" dirty="0" smtClean="0">
                <a:gradFill>
                  <a:gsLst>
                    <a:gs pos="2917">
                      <a:schemeClr val="tx1"/>
                    </a:gs>
                    <a:gs pos="30000">
                      <a:schemeClr val="tx1"/>
                    </a:gs>
                  </a:gsLst>
                  <a:lin ang="5400000" scaled="0"/>
                </a:gradFill>
              </a:rPr>
              <a:t>Uncomment server settings, including key</a:t>
            </a:r>
          </a:p>
        </p:txBody>
      </p:sp>
      <p:sp>
        <p:nvSpPr>
          <p:cNvPr id="12" name="TextBox 11"/>
          <p:cNvSpPr txBox="1"/>
          <p:nvPr/>
        </p:nvSpPr>
        <p:spPr>
          <a:xfrm>
            <a:off x="211326" y="1952627"/>
            <a:ext cx="161783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BEFORE:</a:t>
            </a:r>
          </a:p>
        </p:txBody>
      </p:sp>
    </p:spTree>
    <p:extLst>
      <p:ext uri="{BB962C8B-B14F-4D97-AF65-F5344CB8AC3E}">
        <p14:creationId xmlns:p14="http://schemas.microsoft.com/office/powerpoint/2010/main" val="2153997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Phone Project</a:t>
            </a:r>
            <a:endParaRPr lang="en-US" dirty="0"/>
          </a:p>
        </p:txBody>
      </p:sp>
      <p:pic>
        <p:nvPicPr>
          <p:cNvPr id="3" name="Picture 2"/>
          <p:cNvPicPr>
            <a:picLocks noChangeAspect="1"/>
          </p:cNvPicPr>
          <p:nvPr/>
        </p:nvPicPr>
        <p:blipFill>
          <a:blip r:embed="rId3"/>
          <a:stretch>
            <a:fillRect/>
          </a:stretch>
        </p:blipFill>
        <p:spPr>
          <a:xfrm>
            <a:off x="549019" y="1394165"/>
            <a:ext cx="2562225" cy="4267200"/>
          </a:xfrm>
          <a:prstGeom prst="rect">
            <a:avLst/>
          </a:prstGeom>
        </p:spPr>
      </p:pic>
      <p:sp>
        <p:nvSpPr>
          <p:cNvPr id="4" name="TextBox 3"/>
          <p:cNvSpPr txBox="1"/>
          <p:nvPr/>
        </p:nvSpPr>
        <p:spPr>
          <a:xfrm>
            <a:off x="4265020" y="273498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1830131" y="2453380"/>
            <a:ext cx="2376448" cy="49524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9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 Windows project</a:t>
            </a:r>
            <a:endParaRPr lang="en-US" dirty="0"/>
          </a:p>
        </p:txBody>
      </p:sp>
      <p:pic>
        <p:nvPicPr>
          <p:cNvPr id="5" name="Picture 4"/>
          <p:cNvPicPr>
            <a:picLocks noChangeAspect="1"/>
          </p:cNvPicPr>
          <p:nvPr/>
        </p:nvPicPr>
        <p:blipFill>
          <a:blip r:embed="rId3"/>
          <a:stretch>
            <a:fillRect/>
          </a:stretch>
        </p:blipFill>
        <p:spPr>
          <a:xfrm>
            <a:off x="255587" y="1558924"/>
            <a:ext cx="11925300" cy="3876675"/>
          </a:xfrm>
          <a:prstGeom prst="rect">
            <a:avLst/>
          </a:prstGeom>
          <a:effectLst>
            <a:glow rad="63500">
              <a:schemeClr val="accent6">
                <a:satMod val="175000"/>
                <a:alpha val="40000"/>
              </a:schemeClr>
            </a:glow>
            <a:outerShdw blurRad="50800" dist="38100" dir="2700000" algn="tl" rotWithShape="0">
              <a:prstClr val="black">
                <a:alpha val="40000"/>
              </a:prstClr>
            </a:outerShdw>
          </a:effectLst>
        </p:spPr>
      </p:pic>
      <p:sp>
        <p:nvSpPr>
          <p:cNvPr id="6" name="TextBox 5"/>
          <p:cNvSpPr txBox="1"/>
          <p:nvPr/>
        </p:nvSpPr>
        <p:spPr>
          <a:xfrm>
            <a:off x="2675569" y="4411652"/>
            <a:ext cx="331879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Enter a value to test it</a:t>
            </a:r>
          </a:p>
        </p:txBody>
      </p:sp>
      <p:cxnSp>
        <p:nvCxnSpPr>
          <p:cNvPr id="7" name="Straight Arrow Connector 6"/>
          <p:cNvCxnSpPr/>
          <p:nvPr/>
        </p:nvCxnSpPr>
        <p:spPr>
          <a:xfrm flipH="1" flipV="1">
            <a:off x="2286360" y="3405824"/>
            <a:ext cx="822951" cy="1005828"/>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6927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Cloud?</a:t>
            </a:r>
            <a:endParaRPr lang="en-US" dirty="0"/>
          </a:p>
        </p:txBody>
      </p:sp>
      <p:grpSp>
        <p:nvGrpSpPr>
          <p:cNvPr id="3" name="Group 2"/>
          <p:cNvGrpSpPr/>
          <p:nvPr/>
        </p:nvGrpSpPr>
        <p:grpSpPr>
          <a:xfrm>
            <a:off x="274639" y="1212849"/>
            <a:ext cx="9966914" cy="5781676"/>
            <a:chOff x="274639" y="1212849"/>
            <a:chExt cx="9418280" cy="5296398"/>
          </a:xfrm>
        </p:grpSpPr>
        <p:pic>
          <p:nvPicPr>
            <p:cNvPr id="1026" name="Picture 2" descr="http://media.zenfs.com/en-US/video/video.pd2upload.com/video.moviesmanualupload@6c38c0f1-e4b2-3ef4-9f26-bd139097d694_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9418280" cy="52963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9019" y="3860722"/>
              <a:ext cx="5281692" cy="2585323"/>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“No one understands</a:t>
              </a:r>
            </a:p>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the Cloud!!!”</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Tree>
    <p:extLst>
      <p:ext uri="{BB962C8B-B14F-4D97-AF65-F5344CB8AC3E}">
        <p14:creationId xmlns:p14="http://schemas.microsoft.com/office/powerpoint/2010/main" val="1107451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731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76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254203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677" y="37307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heck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360" y="4919472"/>
            <a:ext cx="9144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159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72420" y="1241615"/>
            <a:ext cx="9291634" cy="4907378"/>
          </a:xfrm>
          <a:prstGeom prst="rect">
            <a:avLst/>
          </a:prstGeom>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Services: </a:t>
            </a:r>
            <a:r>
              <a:rPr lang="en-US" dirty="0" err="1" smtClean="0"/>
              <a:t>IaaS</a:t>
            </a:r>
            <a:r>
              <a:rPr lang="en-US" dirty="0" smtClean="0"/>
              <a:t>, </a:t>
            </a:r>
            <a:r>
              <a:rPr lang="en-US" dirty="0" err="1" smtClean="0"/>
              <a:t>PaaS</a:t>
            </a:r>
            <a:r>
              <a:rPr lang="en-US" dirty="0" smtClean="0"/>
              <a:t> and SaaS</a:t>
            </a:r>
            <a:endParaRPr lang="en-US" dirty="0"/>
          </a:p>
        </p:txBody>
      </p:sp>
      <p:graphicFrame>
        <p:nvGraphicFramePr>
          <p:cNvPr id="4" name="Table 3"/>
          <p:cNvGraphicFramePr>
            <a:graphicFrameLocks noGrp="1"/>
          </p:cNvGraphicFramePr>
          <p:nvPr>
            <p:extLst/>
          </p:nvPr>
        </p:nvGraphicFramePr>
        <p:xfrm>
          <a:off x="1322069" y="1607766"/>
          <a:ext cx="8137440" cy="4233957"/>
        </p:xfrm>
        <a:graphic>
          <a:graphicData uri="http://schemas.openxmlformats.org/drawingml/2006/table">
            <a:tbl>
              <a:tblPr firstRow="1" firstCol="1" bandRow="1">
                <a:tableStyleId>{5C22544A-7EE6-4342-B048-85BDC9FD1C3A}</a:tableStyleId>
              </a:tblPr>
              <a:tblGrid>
                <a:gridCol w="1627488"/>
                <a:gridCol w="1627488"/>
                <a:gridCol w="1627488"/>
                <a:gridCol w="1627488"/>
                <a:gridCol w="1627488"/>
              </a:tblGrid>
              <a:tr h="321788">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Host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Build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Consume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999172">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dirty="0">
                          <a:effectLst/>
                        </a:rPr>
                        <a:t>Packaged Software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IaaS: infrastructure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PaaS: Platform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a:txBody>
                    <a:bodyPr/>
                    <a:lstStyle/>
                    <a:p>
                      <a:pPr marL="0" marR="0">
                        <a:lnSpc>
                          <a:spcPct val="107000"/>
                        </a:lnSpc>
                        <a:spcBef>
                          <a:spcPts val="0"/>
                        </a:spcBef>
                        <a:spcAft>
                          <a:spcPts val="0"/>
                        </a:spcAft>
                      </a:pPr>
                      <a:r>
                        <a:rPr lang="en-US" sz="1600">
                          <a:effectLst/>
                        </a:rPr>
                        <a:t>Saas: software as a service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r>
              <a:tr h="321788">
                <a:tc>
                  <a:txBody>
                    <a:bodyPr/>
                    <a:lstStyle/>
                    <a:p>
                      <a:pPr marL="0" marR="0">
                        <a:lnSpc>
                          <a:spcPct val="107000"/>
                        </a:lnSpc>
                        <a:spcBef>
                          <a:spcPts val="0"/>
                        </a:spcBef>
                        <a:spcAft>
                          <a:spcPts val="0"/>
                        </a:spcAft>
                      </a:pPr>
                      <a:r>
                        <a:rPr lang="en-US" sz="1600" dirty="0">
                          <a:effectLst/>
                        </a:rPr>
                        <a:t>Applications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rowSpan="9">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smtClean="0">
                          <a:effectLst/>
                        </a:rPr>
                        <a:t>Self-</a:t>
                      </a:r>
                      <a:endParaRPr lang="en-US" sz="1600" dirty="0">
                        <a:effectLst/>
                      </a:endParaRP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5">
                  <a:txBody>
                    <a:bodyPr/>
                    <a:lstStyle/>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 </a:t>
                      </a:r>
                    </a:p>
                    <a:p>
                      <a:pPr marL="0" marR="0">
                        <a:lnSpc>
                          <a:spcPct val="107000"/>
                        </a:lnSpc>
                        <a:spcBef>
                          <a:spcPts val="0"/>
                        </a:spcBef>
                        <a:spcAft>
                          <a:spcPts val="0"/>
                        </a:spcAft>
                      </a:pPr>
                      <a:r>
                        <a:rPr lang="en-US" sz="1600" dirty="0" smtClean="0">
                          <a:effectLst/>
                        </a:rPr>
                        <a:t>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2">
                  <a:txBody>
                    <a:bodyPr/>
                    <a:lstStyle/>
                    <a:p>
                      <a:pPr marL="0" marR="0">
                        <a:lnSpc>
                          <a:spcPct val="107000"/>
                        </a:lnSpc>
                        <a:spcBef>
                          <a:spcPts val="0"/>
                        </a:spcBef>
                        <a:spcAft>
                          <a:spcPts val="0"/>
                        </a:spcAft>
                      </a:pPr>
                      <a:r>
                        <a:rPr lang="en-US" sz="1600" dirty="0" smtClean="0">
                          <a:effectLst/>
                        </a:rPr>
                        <a:t> Self-</a:t>
                      </a:r>
                    </a:p>
                    <a:p>
                      <a:pPr marL="0" marR="0">
                        <a:lnSpc>
                          <a:spcPct val="107000"/>
                        </a:lnSpc>
                        <a:spcBef>
                          <a:spcPts val="0"/>
                        </a:spcBef>
                        <a:spcAft>
                          <a:spcPts val="0"/>
                        </a:spcAft>
                      </a:pPr>
                      <a:r>
                        <a:rPr lang="en-US" sz="1600" dirty="0" smtClean="0">
                          <a:effectLst/>
                        </a:rPr>
                        <a:t>Managed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tc>
                <a:tc rowSpan="9">
                  <a:txBody>
                    <a:bodyPr/>
                    <a:lstStyle/>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 </a:t>
                      </a:r>
                    </a:p>
                    <a:p>
                      <a:pPr marL="0" marR="0">
                        <a:lnSpc>
                          <a:spcPct val="107000"/>
                        </a:lnSpc>
                        <a:spcBef>
                          <a:spcPts val="0"/>
                        </a:spcBef>
                        <a:spcAft>
                          <a:spcPts val="0"/>
                        </a:spcAft>
                      </a:pPr>
                      <a:r>
                        <a:rPr lang="en-US" sz="1600">
                          <a:effectLst/>
                        </a:rPr>
                        <a:t>Managed</a:t>
                      </a:r>
                    </a:p>
                    <a:p>
                      <a:pPr marL="0" marR="0">
                        <a:lnSpc>
                          <a:spcPct val="107000"/>
                        </a:lnSpc>
                        <a:spcBef>
                          <a:spcPts val="0"/>
                        </a:spcBef>
                        <a:spcAft>
                          <a:spcPts val="0"/>
                        </a:spcAft>
                      </a:pPr>
                      <a:r>
                        <a:rPr lang="en-US" sz="1600">
                          <a:effectLst/>
                        </a:rPr>
                        <a:t>By Vendor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r>
              <a:tr h="338693">
                <a:tc>
                  <a:txBody>
                    <a:bodyPr/>
                    <a:lstStyle/>
                    <a:p>
                      <a:pPr marL="0" marR="0">
                        <a:lnSpc>
                          <a:spcPct val="107000"/>
                        </a:lnSpc>
                        <a:spcBef>
                          <a:spcPts val="0"/>
                        </a:spcBef>
                        <a:spcAft>
                          <a:spcPts val="0"/>
                        </a:spcAft>
                      </a:pPr>
                      <a:r>
                        <a:rPr lang="en-US" sz="1600" dirty="0">
                          <a:effectLst/>
                        </a:rPr>
                        <a:t>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3">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Runtime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rowSpan="7">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Middleware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O/S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2">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Virtualization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rowSpan="4">
                  <a:txBody>
                    <a:bodyPr/>
                    <a:lstStyle/>
                    <a:p>
                      <a:pPr marL="0" marR="0">
                        <a:lnSpc>
                          <a:spcPct val="107000"/>
                        </a:lnSpc>
                        <a:spcBef>
                          <a:spcPts val="0"/>
                        </a:spcBef>
                        <a:spcAft>
                          <a:spcPts val="0"/>
                        </a:spcAft>
                      </a:pPr>
                      <a:r>
                        <a:rPr lang="en-US" sz="1600" dirty="0">
                          <a:effectLst/>
                        </a:rPr>
                        <a:t> </a:t>
                      </a:r>
                    </a:p>
                    <a:p>
                      <a:pPr marL="0" marR="0">
                        <a:lnSpc>
                          <a:spcPct val="107000"/>
                        </a:lnSpc>
                        <a:spcBef>
                          <a:spcPts val="0"/>
                        </a:spcBef>
                        <a:spcAft>
                          <a:spcPts val="0"/>
                        </a:spcAft>
                      </a:pPr>
                      <a:r>
                        <a:rPr lang="en-US" sz="1600" dirty="0">
                          <a:effectLst/>
                        </a:rPr>
                        <a:t>Managed</a:t>
                      </a:r>
                    </a:p>
                    <a:p>
                      <a:pPr marL="0" marR="0">
                        <a:lnSpc>
                          <a:spcPct val="107000"/>
                        </a:lnSpc>
                        <a:spcBef>
                          <a:spcPts val="0"/>
                        </a:spcBef>
                        <a:spcAft>
                          <a:spcPts val="0"/>
                        </a:spcAft>
                      </a:pPr>
                      <a:r>
                        <a:rPr lang="en-US" sz="1600" dirty="0">
                          <a:effectLst/>
                        </a:rPr>
                        <a:t>By Vendor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tx2">
                        <a:lumMod val="40000"/>
                        <a:lumOff val="60000"/>
                      </a:schemeClr>
                    </a:solidFill>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Servers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Storage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321788">
                <a:tc>
                  <a:txBody>
                    <a:bodyPr/>
                    <a:lstStyle/>
                    <a:p>
                      <a:pPr marL="0" marR="0">
                        <a:lnSpc>
                          <a:spcPct val="107000"/>
                        </a:lnSpc>
                        <a:spcBef>
                          <a:spcPts val="0"/>
                        </a:spcBef>
                        <a:spcAft>
                          <a:spcPts val="0"/>
                        </a:spcAft>
                      </a:pPr>
                      <a:r>
                        <a:rPr lang="en-US" sz="1600" dirty="0">
                          <a:effectLst/>
                        </a:rPr>
                        <a:t>Networking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9945" marR="69945" marT="0" marB="0">
                    <a:solidFill>
                      <a:schemeClr val="accent1">
                        <a:lumMod val="7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
        <p:nvSpPr>
          <p:cNvPr id="5" name="TextBox 4"/>
          <p:cNvSpPr txBox="1"/>
          <p:nvPr/>
        </p:nvSpPr>
        <p:spPr>
          <a:xfrm>
            <a:off x="2354058" y="6396401"/>
            <a:ext cx="5403262" cy="382308"/>
          </a:xfrm>
          <a:prstGeom prst="rect">
            <a:avLst/>
          </a:prstGeom>
          <a:noFill/>
        </p:spPr>
        <p:txBody>
          <a:bodyPr wrap="none" rtlCol="0">
            <a:spAutoFit/>
          </a:bodyPr>
          <a:lstStyle/>
          <a:p>
            <a:r>
              <a:rPr lang="en-US" sz="1836" dirty="0"/>
              <a:t>Source: Bret </a:t>
            </a:r>
            <a:r>
              <a:rPr lang="en-US" sz="1836" dirty="0" err="1"/>
              <a:t>Stateham</a:t>
            </a:r>
            <a:r>
              <a:rPr lang="en-US" sz="1836" dirty="0"/>
              <a:t>, Windows Azure evangelist</a:t>
            </a:r>
          </a:p>
        </p:txBody>
      </p:sp>
    </p:spTree>
    <p:extLst>
      <p:ext uri="{BB962C8B-B14F-4D97-AF65-F5344CB8AC3E}">
        <p14:creationId xmlns:p14="http://schemas.microsoft.com/office/powerpoint/2010/main" val="40559843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Line with Microsoft’s Vision</a:t>
            </a:r>
            <a:endParaRPr lang="en-US" dirty="0"/>
          </a:p>
        </p:txBody>
      </p:sp>
      <p:pic>
        <p:nvPicPr>
          <p:cNvPr id="1026" name="Picture 2" descr="http://www.latimes.com/media/photo/2014-01/791093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0429" y="1501264"/>
            <a:ext cx="7336276" cy="48908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32559" y="2092671"/>
            <a:ext cx="3616680" cy="1246851"/>
          </a:xfrm>
          <a:prstGeom prst="rect">
            <a:avLst/>
          </a:prstGeom>
          <a:noFill/>
        </p:spPr>
        <p:txBody>
          <a:bodyPr wrap="square" rtlCol="0">
            <a:spAutoFit/>
          </a:bodyPr>
          <a:lstStyle/>
          <a:p>
            <a:r>
              <a:rPr lang="en-US" sz="3672" dirty="0">
                <a:solidFill>
                  <a:srgbClr val="FFFF00"/>
                </a:solidFill>
              </a:rPr>
              <a:t>“… mobile first, cloud first… ”</a:t>
            </a:r>
          </a:p>
        </p:txBody>
      </p:sp>
      <p:sp>
        <p:nvSpPr>
          <p:cNvPr id="3" name="TextBox 2"/>
          <p:cNvSpPr txBox="1"/>
          <p:nvPr/>
        </p:nvSpPr>
        <p:spPr>
          <a:xfrm>
            <a:off x="2264151" y="6516850"/>
            <a:ext cx="3221240" cy="382308"/>
          </a:xfrm>
          <a:prstGeom prst="rect">
            <a:avLst/>
          </a:prstGeom>
          <a:noFill/>
        </p:spPr>
        <p:txBody>
          <a:bodyPr wrap="none" rtlCol="0">
            <a:spAutoFit/>
          </a:bodyPr>
          <a:lstStyle/>
          <a:p>
            <a:r>
              <a:rPr lang="en-US" sz="1836" dirty="0"/>
              <a:t>Microsoft CEO </a:t>
            </a:r>
            <a:r>
              <a:rPr lang="en-US" sz="1836" dirty="0" err="1"/>
              <a:t>Satya</a:t>
            </a:r>
            <a:r>
              <a:rPr lang="en-US" sz="1836" dirty="0"/>
              <a:t> </a:t>
            </a:r>
            <a:r>
              <a:rPr lang="en-US" sz="1836" dirty="0" err="1"/>
              <a:t>Nadella</a:t>
            </a:r>
            <a:endParaRPr lang="en-US" sz="1836" dirty="0"/>
          </a:p>
        </p:txBody>
      </p:sp>
    </p:spTree>
    <p:extLst>
      <p:ext uri="{BB962C8B-B14F-4D97-AF65-F5344CB8AC3E}">
        <p14:creationId xmlns:p14="http://schemas.microsoft.com/office/powerpoint/2010/main" val="213312307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Universal Apps</a:t>
            </a:r>
            <a:endParaRPr lang="en-US" dirty="0"/>
          </a:p>
        </p:txBody>
      </p:sp>
    </p:spTree>
    <p:extLst>
      <p:ext uri="{BB962C8B-B14F-4D97-AF65-F5344CB8AC3E}">
        <p14:creationId xmlns:p14="http://schemas.microsoft.com/office/powerpoint/2010/main" val="1152563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Universal App?</a:t>
            </a:r>
            <a:endParaRPr lang="en-US" dirty="0"/>
          </a:p>
        </p:txBody>
      </p:sp>
      <p:grpSp>
        <p:nvGrpSpPr>
          <p:cNvPr id="9" name="Group 8"/>
          <p:cNvGrpSpPr/>
          <p:nvPr/>
        </p:nvGrpSpPr>
        <p:grpSpPr>
          <a:xfrm>
            <a:off x="274639" y="1301452"/>
            <a:ext cx="11792781" cy="4823949"/>
            <a:chOff x="274639" y="1301452"/>
            <a:chExt cx="11792781" cy="4823949"/>
          </a:xfrm>
        </p:grpSpPr>
        <p:sp>
          <p:nvSpPr>
            <p:cNvPr id="3" name="TextBox 2"/>
            <p:cNvSpPr txBox="1"/>
            <p:nvPr/>
          </p:nvSpPr>
          <p:spPr>
            <a:xfrm>
              <a:off x="274639" y="1668482"/>
              <a:ext cx="10652853" cy="4267066"/>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a:t>"Apps that are tailored to people with disabilities"</a:t>
              </a:r>
            </a:p>
            <a:p>
              <a:pPr marL="342900" indent="-342900">
                <a:lnSpc>
                  <a:spcPct val="200000"/>
                </a:lnSpc>
                <a:buFont typeface="Wingdings" panose="05000000000000000000" pitchFamily="2" charset="2"/>
                <a:buChar char="q"/>
              </a:pPr>
              <a:r>
                <a:rPr lang="en-US" sz="2800" dirty="0"/>
                <a:t>"Apps that are automatically multi-lingual and culture adherent"</a:t>
              </a:r>
            </a:p>
            <a:p>
              <a:pPr marL="342900" indent="-342900">
                <a:lnSpc>
                  <a:spcPct val="200000"/>
                </a:lnSpc>
                <a:buFont typeface="Wingdings" panose="05000000000000000000" pitchFamily="2" charset="2"/>
                <a:buChar char="q"/>
              </a:pPr>
              <a:r>
                <a:rPr lang="en-US" sz="2800" dirty="0"/>
                <a:t>"Apps that can run on all platforms (iOS, Android, Windows)"</a:t>
              </a:r>
            </a:p>
            <a:p>
              <a:pPr marL="342900" indent="-342900">
                <a:lnSpc>
                  <a:spcPct val="200000"/>
                </a:lnSpc>
                <a:buFont typeface="Wingdings" panose="05000000000000000000" pitchFamily="2" charset="2"/>
                <a:buChar char="q"/>
              </a:pPr>
              <a:r>
                <a:rPr lang="en-US" sz="2800" dirty="0"/>
                <a:t>"A single app package that will work across Microsoft </a:t>
              </a:r>
              <a:r>
                <a:rPr lang="en-US" sz="2800" dirty="0" smtClean="0"/>
                <a:t>devices“</a:t>
              </a:r>
            </a:p>
            <a:p>
              <a:pPr marL="342900" indent="-342900">
                <a:lnSpc>
                  <a:spcPct val="200000"/>
                </a:lnSpc>
                <a:buFont typeface="Wingdings" panose="05000000000000000000" pitchFamily="2" charset="2"/>
                <a:buChar char="q"/>
              </a:pPr>
              <a:r>
                <a:rPr lang="en-US" sz="2800" dirty="0" smtClean="0"/>
                <a:t> None of the Above?</a:t>
              </a:r>
              <a:endParaRPr lang="en-US" sz="2800" dirty="0"/>
            </a:p>
          </p:txBody>
        </p:sp>
        <p:pic>
          <p:nvPicPr>
            <p:cNvPr id="4098" name="Picture 2" descr="Handicappe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48" y="13014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languag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244" y="158057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echpinions.com/wp-content/uploads/2012/10/ecolo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8364" y="3262711"/>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pp-packag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770" y="521100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8869968" y="5312945"/>
              <a:ext cx="2718470" cy="710509"/>
            </a:xfrm>
            <a:prstGeom prst="rect">
              <a:avLst/>
            </a:prstGeom>
          </p:spPr>
        </p:pic>
      </p:grpSp>
    </p:spTree>
    <p:extLst>
      <p:ext uri="{BB962C8B-B14F-4D97-AF65-F5344CB8AC3E}">
        <p14:creationId xmlns:p14="http://schemas.microsoft.com/office/powerpoint/2010/main" val="2465695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23069</TotalTime>
  <Words>3542</Words>
  <Application>Microsoft Office PowerPoint</Application>
  <PresentationFormat>Custom</PresentationFormat>
  <Paragraphs>502</Paragraphs>
  <Slides>53</Slides>
  <Notes>52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ＭＳ Ｐゴシック</vt:lpstr>
      <vt:lpstr>Arial</vt:lpstr>
      <vt:lpstr>Calibri</vt:lpstr>
      <vt:lpstr>Segoe UI</vt:lpstr>
      <vt:lpstr>Segoe UI Light</vt:lpstr>
      <vt:lpstr>Times New Roman</vt:lpstr>
      <vt:lpstr>Wingdings</vt:lpstr>
      <vt:lpstr>MSVID_White_16x9_2012-08-18</vt:lpstr>
      <vt:lpstr>Azure Mobile Services (+ Universal Apps)</vt:lpstr>
      <vt:lpstr>Agenda</vt:lpstr>
      <vt:lpstr>PowerPoint Presentation</vt:lpstr>
      <vt:lpstr>Introduction: The Cloud</vt:lpstr>
      <vt:lpstr>What is the Cloud?</vt:lpstr>
      <vt:lpstr>Cloud Services: IaaS, PaaS and SaaS</vt:lpstr>
      <vt:lpstr>In Line with Microsoft’s Vision</vt:lpstr>
      <vt:lpstr>Universal Apps</vt:lpstr>
      <vt:lpstr>What is a Universal App?</vt:lpstr>
      <vt:lpstr>Universal Apps for Windows</vt:lpstr>
      <vt:lpstr>Benefits of Universal Apps</vt:lpstr>
      <vt:lpstr>Streamlined Development</vt:lpstr>
      <vt:lpstr>Universal Apps in Windows 10</vt:lpstr>
      <vt:lpstr>Visual Studio</vt:lpstr>
      <vt:lpstr>VS 2013 Update 2+</vt:lpstr>
      <vt:lpstr>Creating a Universal Project</vt:lpstr>
      <vt:lpstr>New Project</vt:lpstr>
      <vt:lpstr>Existing Project</vt:lpstr>
      <vt:lpstr>Platform-Specific Code (with conditional compilation)</vt:lpstr>
      <vt:lpstr>Context Chooser</vt:lpstr>
      <vt:lpstr>Sharing Code Across Universal Apps</vt:lpstr>
      <vt:lpstr>Shared Reference Project</vt:lpstr>
      <vt:lpstr>Shared References in Solution Explorer</vt:lpstr>
      <vt:lpstr>For more info:</vt:lpstr>
      <vt:lpstr>Agenda</vt:lpstr>
      <vt:lpstr>Creating a Mobile Service</vt:lpstr>
      <vt:lpstr>Getting Started</vt:lpstr>
      <vt:lpstr>Create a Mobile Service</vt:lpstr>
      <vt:lpstr>Specify Mobile Service Details</vt:lpstr>
      <vt:lpstr>Specify Database Settings</vt:lpstr>
      <vt:lpstr>Verify Status of Mobile Service</vt:lpstr>
      <vt:lpstr>Get Tools &amp; Download Your Solution</vt:lpstr>
      <vt:lpstr>Consuming the Service</vt:lpstr>
      <vt:lpstr>Build Your Solution (update NuGet packages)</vt:lpstr>
      <vt:lpstr>Run the Service Locally</vt:lpstr>
      <vt:lpstr>Verify the Service Locally</vt:lpstr>
      <vt:lpstr>Try it out…</vt:lpstr>
      <vt:lpstr>Run Windows Phone App Locally</vt:lpstr>
      <vt:lpstr>Verify Windows Phone App</vt:lpstr>
      <vt:lpstr>Run Windows App Locally</vt:lpstr>
      <vt:lpstr>Verify Windows App Locally</vt:lpstr>
      <vt:lpstr>Publishing the Service</vt:lpstr>
      <vt:lpstr>Publish Your Mobile Service</vt:lpstr>
      <vt:lpstr>Sign In and Select Existing Service</vt:lpstr>
      <vt:lpstr>Complete the Publishing Process</vt:lpstr>
      <vt:lpstr>Verify the Service is Running</vt:lpstr>
      <vt:lpstr>Update App.Xaml.cs (Shared project)</vt:lpstr>
      <vt:lpstr>Run Windows Phone Project</vt:lpstr>
      <vt:lpstr>Run Windows project</vt:lpstr>
      <vt:lpstr>Agenda</vt:lpstr>
      <vt:lpstr>Questions?</vt:lpstr>
      <vt:lpstr>Agenda</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337</cp:revision>
  <dcterms:created xsi:type="dcterms:W3CDTF">2012-05-22T07:38:31Z</dcterms:created>
  <dcterms:modified xsi:type="dcterms:W3CDTF">2015-03-18T20:36:32Z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