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8" r:id="rId2"/>
    <p:sldId id="409" r:id="rId3"/>
    <p:sldId id="303" r:id="rId4"/>
    <p:sldId id="394" r:id="rId5"/>
    <p:sldId id="397" r:id="rId6"/>
    <p:sldId id="395" r:id="rId7"/>
    <p:sldId id="396" r:id="rId8"/>
    <p:sldId id="400" r:id="rId9"/>
    <p:sldId id="401" r:id="rId10"/>
    <p:sldId id="402" r:id="rId11"/>
    <p:sldId id="403" r:id="rId12"/>
    <p:sldId id="398" r:id="rId13"/>
    <p:sldId id="404" r:id="rId14"/>
    <p:sldId id="405" r:id="rId15"/>
    <p:sldId id="391" r:id="rId16"/>
    <p:sldId id="406" r:id="rId17"/>
    <p:sldId id="40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account" initials="Ma" lastIdx="0" clrIdx="0">
    <p:extLst>
      <p:ext uri="{19B8F6BF-5375-455C-9EA6-DF929625EA0E}">
        <p15:presenceInfo xmlns:p15="http://schemas.microsoft.com/office/powerpoint/2012/main" userId="7007ae65e74b2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2" autoAdjust="0"/>
    <p:restoredTop sz="94660"/>
  </p:normalViewPr>
  <p:slideViewPr>
    <p:cSldViewPr snapToGrid="0">
      <p:cViewPr varScale="1">
        <p:scale>
          <a:sx n="86" d="100"/>
          <a:sy n="86" d="100"/>
        </p:scale>
        <p:origin x="10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9A92C-3DC5-4039-9E4B-430D44E56914}" type="datetimeFigureOut">
              <a:rPr lang="en-US" smtClean="0"/>
              <a:t>8/29/2014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A83BC-9084-463D-A7B5-EE2B0978AFBD}" type="slidenum">
              <a:rPr lang="en-US" smtClean="0"/>
              <a:t>‹#›</a:t>
            </a:fld>
            <a:endParaRPr lang="en-US"/>
          </a:p>
        </p:txBody>
      </p:sp>
    </p:spTree>
    <p:extLst>
      <p:ext uri="{BB962C8B-B14F-4D97-AF65-F5344CB8AC3E}">
        <p14:creationId xmlns:p14="http://schemas.microsoft.com/office/powerpoint/2010/main" val="232094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Intro to Indie Game Development</a:t>
            </a:r>
            <a:br>
              <a:rPr lang="en-US" sz="900" b="1" dirty="0" smtClean="0"/>
            </a:br>
            <a:r>
              <a:rPr lang="en-US" sz="900" dirty="0" smtClean="0"/>
              <a:t>Windows </a:t>
            </a:r>
            <a:r>
              <a:rPr lang="en-US" sz="900" dirty="0" smtClean="0">
                <a:sym typeface="Wingdings" panose="05000000000000000000" pitchFamily="2" charset="2"/>
              </a:rPr>
              <a:t></a:t>
            </a:r>
            <a:r>
              <a:rPr lang="en-US" sz="900" dirty="0" smtClean="0"/>
              <a:t> Web </a:t>
            </a:r>
            <a:r>
              <a:rPr lang="en-US" sz="900" dirty="0" smtClean="0">
                <a:sym typeface="Wingdings" panose="05000000000000000000" pitchFamily="2" charset="2"/>
              </a:rPr>
              <a:t></a:t>
            </a:r>
            <a:r>
              <a:rPr lang="en-US" sz="900" dirty="0" smtClean="0"/>
              <a:t> Xbox  </a:t>
            </a:r>
            <a:r>
              <a:rPr lang="en-US" sz="900" dirty="0" smtClean="0">
                <a:sym typeface="Wingdings" panose="05000000000000000000" pitchFamily="2" charset="2"/>
              </a:rPr>
              <a:t></a:t>
            </a:r>
            <a:r>
              <a:rPr lang="en-US" sz="900" dirty="0" smtClean="0"/>
              <a:t> Mobile</a:t>
            </a:r>
          </a:p>
          <a:p>
            <a:endParaRPr lang="en-US" dirty="0" smtClean="0"/>
          </a:p>
          <a:p>
            <a:r>
              <a:rPr lang="en-US" dirty="0" smtClean="0"/>
              <a:t>By Shahed Chowdhuri</a:t>
            </a:r>
          </a:p>
          <a:p>
            <a:r>
              <a:rPr lang="en-US" dirty="0" smtClean="0"/>
              <a:t>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8/29/2014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200090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43399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9233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4187235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75840"/>
            <a:ext cx="9860610" cy="1801436"/>
          </a:xfrm>
          <a:noFill/>
        </p:spPr>
        <p:txBody>
          <a:bodyPr lIns="146304" tIns="91440" rIns="146304" bIns="91440" anchor="t" anchorCtr="0"/>
          <a:lstStyle>
            <a:lvl1pPr>
              <a:defRPr sz="5882" spc="-98"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49816" y="471123"/>
            <a:ext cx="2507472" cy="537212"/>
          </a:xfrm>
          <a:prstGeom prst="rect">
            <a:avLst/>
          </a:prstGeom>
        </p:spPr>
      </p:pic>
    </p:spTree>
    <p:extLst>
      <p:ext uri="{BB962C8B-B14F-4D97-AF65-F5344CB8AC3E}">
        <p14:creationId xmlns:p14="http://schemas.microsoft.com/office/powerpoint/2010/main" val="12264106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64903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5274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1293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747307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103220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62830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329475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D67FE-961B-45F1-A8C2-AC5873A3D326}" type="datetimeFigureOut">
              <a:rPr lang="en-US" smtClean="0"/>
              <a:t>8/29/2014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5C56E-61EB-4380-B7CF-94035CBDC15A}" type="slidenum">
              <a:rPr lang="en-US" smtClean="0"/>
              <a:t>‹#›</a:t>
            </a:fld>
            <a:endParaRPr lang="en-US" dirty="0"/>
          </a:p>
        </p:txBody>
      </p:sp>
    </p:spTree>
    <p:extLst>
      <p:ext uri="{BB962C8B-B14F-4D97-AF65-F5344CB8AC3E}">
        <p14:creationId xmlns:p14="http://schemas.microsoft.com/office/powerpoint/2010/main" val="230854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D67FE-961B-45F1-A8C2-AC5873A3D326}" type="datetimeFigureOut">
              <a:rPr lang="en-US" smtClean="0"/>
              <a:t>8/29/2014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5C56E-61EB-4380-B7CF-94035CBDC15A}" type="slidenum">
              <a:rPr lang="en-US" smtClean="0"/>
              <a:t>‹#›</a:t>
            </a:fld>
            <a:endParaRPr lang="en-US" dirty="0"/>
          </a:p>
        </p:txBody>
      </p:sp>
    </p:spTree>
    <p:extLst>
      <p:ext uri="{BB962C8B-B14F-4D97-AF65-F5344CB8AC3E}">
        <p14:creationId xmlns:p14="http://schemas.microsoft.com/office/powerpoint/2010/main" val="1553963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bfxr.ne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cirra.com/users/tom" TargetMode="External"/><Relationship Id="rId2" Type="http://schemas.openxmlformats.org/officeDocument/2006/relationships/hyperlink" Target="https://www.scirra.com/tutorials/857/flappy-birds-clone-in-10-minut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akeupandcode.com/construct-2-step-by-ste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69303" y="2076033"/>
            <a:ext cx="11743036" cy="1801181"/>
          </a:xfrm>
        </p:spPr>
        <p:txBody>
          <a:bodyPr>
            <a:normAutofit/>
          </a:bodyPr>
          <a:lstStyle/>
          <a:p>
            <a:r>
              <a:rPr lang="en-US" sz="5294" b="1" dirty="0" smtClean="0"/>
              <a:t>Construct </a:t>
            </a:r>
            <a:r>
              <a:rPr lang="en-US" sz="5294" b="1" dirty="0" smtClean="0"/>
              <a:t>2: Flapping Bird Improvements</a:t>
            </a:r>
            <a:endParaRPr lang="en-US" sz="5294" dirty="0"/>
          </a:p>
        </p:txBody>
      </p:sp>
      <p:sp>
        <p:nvSpPr>
          <p:cNvPr id="4" name="Title 1"/>
          <p:cNvSpPr txBox="1">
            <a:spLocks/>
          </p:cNvSpPr>
          <p:nvPr/>
        </p:nvSpPr>
        <p:spPr>
          <a:xfrm>
            <a:off x="358945" y="2976623"/>
            <a:ext cx="8990324" cy="436007"/>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00" dirty="0"/>
              <a:t>Windows 8 </a:t>
            </a:r>
            <a:r>
              <a:rPr lang="en-US" sz="2400" dirty="0">
                <a:sym typeface="Wingdings" panose="05000000000000000000" pitchFamily="2" charset="2"/>
              </a:rPr>
              <a:t></a:t>
            </a:r>
            <a:r>
              <a:rPr lang="en-US" sz="2400" dirty="0"/>
              <a:t> Windows Phone 8 </a:t>
            </a:r>
            <a:r>
              <a:rPr lang="en-US" sz="2400" dirty="0">
                <a:sym typeface="Wingdings" panose="05000000000000000000" pitchFamily="2" charset="2"/>
              </a:rPr>
              <a:t></a:t>
            </a:r>
            <a:r>
              <a:rPr lang="en-US" sz="2400" dirty="0"/>
              <a:t> Web </a:t>
            </a:r>
            <a:r>
              <a:rPr lang="en-US" sz="2400" dirty="0">
                <a:sym typeface="Wingdings" panose="05000000000000000000" pitchFamily="2" charset="2"/>
              </a:rPr>
              <a:t></a:t>
            </a:r>
            <a:r>
              <a:rPr lang="en-US" sz="2400" dirty="0"/>
              <a:t> Mobile </a:t>
            </a:r>
            <a:r>
              <a:rPr lang="en-US" sz="2400" dirty="0">
                <a:sym typeface="Wingdings" panose="05000000000000000000" pitchFamily="2" charset="2"/>
              </a:rPr>
              <a:t></a:t>
            </a:r>
            <a:r>
              <a:rPr lang="en-US" sz="2400" dirty="0"/>
              <a:t> … and more!</a:t>
            </a:r>
          </a:p>
          <a:p>
            <a:pPr algn="l"/>
            <a:endParaRPr lang="en-US" sz="2400" dirty="0"/>
          </a:p>
        </p:txBody>
      </p:sp>
      <p:sp>
        <p:nvSpPr>
          <p:cNvPr id="5" name="TextBox 4"/>
          <p:cNvSpPr txBox="1"/>
          <p:nvPr/>
        </p:nvSpPr>
        <p:spPr>
          <a:xfrm>
            <a:off x="920750" y="6116242"/>
            <a:ext cx="1196161" cy="369332"/>
          </a:xfrm>
          <a:prstGeom prst="rect">
            <a:avLst/>
          </a:prstGeom>
          <a:noFill/>
        </p:spPr>
        <p:txBody>
          <a:bodyPr wrap="none" rtlCol="0">
            <a:spAutoFit/>
          </a:bodyPr>
          <a:lstStyle/>
          <a:p>
            <a:r>
              <a:rPr lang="en-US"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35" y="5975436"/>
            <a:ext cx="602405" cy="6024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03" y="5181167"/>
            <a:ext cx="651445" cy="6514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20750" y="5345739"/>
            <a:ext cx="2292872" cy="369332"/>
          </a:xfrm>
          <a:prstGeom prst="rect">
            <a:avLst/>
          </a:prstGeom>
          <a:noFill/>
        </p:spPr>
        <p:txBody>
          <a:bodyPr wrap="none" rtlCol="0">
            <a:spAutoFit/>
          </a:bodyPr>
          <a:lstStyle/>
          <a:p>
            <a:r>
              <a:rPr lang="en-US" dirty="0"/>
              <a:t>WakeUpAndCode.com</a:t>
            </a:r>
          </a:p>
        </p:txBody>
      </p:sp>
    </p:spTree>
    <p:extLst>
      <p:ext uri="{BB962C8B-B14F-4D97-AF65-F5344CB8AC3E}">
        <p14:creationId xmlns:p14="http://schemas.microsoft.com/office/powerpoint/2010/main" val="3577380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199" y="1738311"/>
            <a:ext cx="9622115" cy="2227554"/>
          </a:xfrm>
          <a:prstGeom prst="rect">
            <a:avLst/>
          </a:prstGeom>
        </p:spPr>
      </p:pic>
      <p:sp>
        <p:nvSpPr>
          <p:cNvPr id="2" name="Title 1"/>
          <p:cNvSpPr>
            <a:spLocks noGrp="1"/>
          </p:cNvSpPr>
          <p:nvPr>
            <p:ph type="title"/>
          </p:nvPr>
        </p:nvSpPr>
        <p:spPr/>
        <p:txBody>
          <a:bodyPr/>
          <a:lstStyle/>
          <a:p>
            <a:r>
              <a:rPr lang="en-US" dirty="0" smtClean="0"/>
              <a:t>3. Add New Event for Game screen</a:t>
            </a:r>
            <a:endParaRPr lang="en-US" dirty="0"/>
          </a:p>
        </p:txBody>
      </p:sp>
      <p:sp>
        <p:nvSpPr>
          <p:cNvPr id="8" name="Rounded Rectangle 7"/>
          <p:cNvSpPr/>
          <p:nvPr/>
        </p:nvSpPr>
        <p:spPr>
          <a:xfrm>
            <a:off x="3447586" y="1719844"/>
            <a:ext cx="990599"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82933" y="2091241"/>
            <a:ext cx="9477381" cy="165556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4347951"/>
            <a:ext cx="9357242" cy="1754326"/>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Add Event: Function </a:t>
            </a:r>
            <a:r>
              <a:rPr lang="en-US" dirty="0" smtClean="0">
                <a:solidFill>
                  <a:srgbClr val="FF0000"/>
                </a:solidFill>
                <a:sym typeface="Wingdings" panose="05000000000000000000" pitchFamily="2" charset="2"/>
              </a:rPr>
              <a:t> On function  “endgame”</a:t>
            </a:r>
          </a:p>
          <a:p>
            <a:pPr marL="742950" lvl="1" indent="-285750">
              <a:buFont typeface="Arial" panose="020B0604020202020204" pitchFamily="34" charset="0"/>
              <a:buChar char="•"/>
            </a:pPr>
            <a:r>
              <a:rPr lang="en-US" dirty="0" smtClean="0">
                <a:solidFill>
                  <a:srgbClr val="FF0000"/>
                </a:solidFill>
                <a:sym typeface="Wingdings" panose="05000000000000000000" pitchFamily="2" charset="2"/>
              </a:rPr>
              <a:t>Add Sub-event: System  Compare variable  Score &gt; </a:t>
            </a:r>
            <a:r>
              <a:rPr lang="en-US" dirty="0" err="1" smtClean="0">
                <a:solidFill>
                  <a:srgbClr val="FF0000"/>
                </a:solidFill>
                <a:sym typeface="Wingdings" panose="05000000000000000000" pitchFamily="2" charset="2"/>
              </a:rPr>
              <a:t>WebStorage.LocalValue</a:t>
            </a:r>
            <a:r>
              <a:rPr lang="en-US" dirty="0" smtClean="0">
                <a:solidFill>
                  <a:srgbClr val="FF0000"/>
                </a:solidFill>
                <a:sym typeface="Wingdings" panose="05000000000000000000" pitchFamily="2" charset="2"/>
              </a:rPr>
              <a:t>(“</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a:t>
            </a:r>
          </a:p>
          <a:p>
            <a:pPr marL="1200150" lvl="2" indent="-285750">
              <a:buFont typeface="Arial" panose="020B0604020202020204" pitchFamily="34" charset="0"/>
              <a:buChar char="•"/>
            </a:pPr>
            <a:r>
              <a:rPr lang="en-US" dirty="0" smtClean="0">
                <a:solidFill>
                  <a:srgbClr val="FF0000"/>
                </a:solidFill>
                <a:sym typeface="Wingdings" panose="05000000000000000000" pitchFamily="2" charset="2"/>
              </a:rPr>
              <a:t>Add Action: </a:t>
            </a:r>
            <a:r>
              <a:rPr lang="en-US" dirty="0" err="1" smtClean="0">
                <a:solidFill>
                  <a:srgbClr val="FF0000"/>
                </a:solidFill>
                <a:sym typeface="Wingdings" panose="05000000000000000000" pitchFamily="2" charset="2"/>
              </a:rPr>
              <a:t>WebStorage</a:t>
            </a:r>
            <a:r>
              <a:rPr lang="en-US" dirty="0" smtClean="0">
                <a:solidFill>
                  <a:srgbClr val="FF0000"/>
                </a:solidFill>
                <a:sym typeface="Wingdings" panose="05000000000000000000" pitchFamily="2" charset="2"/>
              </a:rPr>
              <a:t>  Set local key “</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 to Score</a:t>
            </a:r>
          </a:p>
          <a:p>
            <a:pPr marL="1200150" lvl="2" indent="-285750">
              <a:buFont typeface="Arial" panose="020B0604020202020204" pitchFamily="34" charset="0"/>
              <a:buChar char="•"/>
            </a:pPr>
            <a:r>
              <a:rPr lang="en-US" dirty="0">
                <a:solidFill>
                  <a:srgbClr val="FF0000"/>
                </a:solidFill>
                <a:sym typeface="Wingdings" panose="05000000000000000000" pitchFamily="2" charset="2"/>
              </a:rPr>
              <a:t>Add Action: System  Go to layout: “Start”</a:t>
            </a:r>
            <a:endParaRPr lang="en-US" dirty="0" smtClean="0">
              <a:solidFill>
                <a:srgbClr val="FF0000"/>
              </a:solidFill>
              <a:sym typeface="Wingdings" panose="05000000000000000000" pitchFamily="2" charset="2"/>
            </a:endParaRPr>
          </a:p>
          <a:p>
            <a:pPr marL="742950" lvl="1" indent="-285750">
              <a:buFont typeface="Arial" panose="020B0604020202020204" pitchFamily="34" charset="0"/>
              <a:buChar char="•"/>
            </a:pPr>
            <a:r>
              <a:rPr lang="en-US" dirty="0" smtClean="0">
                <a:solidFill>
                  <a:srgbClr val="FF0000"/>
                </a:solidFill>
                <a:sym typeface="Wingdings" panose="05000000000000000000" pitchFamily="2" charset="2"/>
              </a:rPr>
              <a:t>Add Else:</a:t>
            </a:r>
          </a:p>
          <a:p>
            <a:pPr marL="1200150" lvl="2" indent="-285750">
              <a:buFont typeface="Arial" panose="020B0604020202020204" pitchFamily="34" charset="0"/>
              <a:buChar char="•"/>
            </a:pPr>
            <a:r>
              <a:rPr lang="en-US" dirty="0" smtClean="0">
                <a:solidFill>
                  <a:srgbClr val="FF0000"/>
                </a:solidFill>
                <a:sym typeface="Wingdings" panose="05000000000000000000" pitchFamily="2" charset="2"/>
              </a:rPr>
              <a:t>Add Action: System  Go to layout: “Start”</a:t>
            </a:r>
            <a:endParaRPr lang="en-US" dirty="0"/>
          </a:p>
        </p:txBody>
      </p:sp>
    </p:spTree>
    <p:extLst>
      <p:ext uri="{BB962C8B-B14F-4D97-AF65-F5344CB8AC3E}">
        <p14:creationId xmlns:p14="http://schemas.microsoft.com/office/powerpoint/2010/main" val="339519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4112" y="1524982"/>
            <a:ext cx="6605472" cy="1789660"/>
          </a:xfrm>
          <a:prstGeom prst="rect">
            <a:avLst/>
          </a:prstGeom>
        </p:spPr>
      </p:pic>
      <p:sp>
        <p:nvSpPr>
          <p:cNvPr id="2" name="Title 1"/>
          <p:cNvSpPr>
            <a:spLocks noGrp="1"/>
          </p:cNvSpPr>
          <p:nvPr>
            <p:ph type="title"/>
          </p:nvPr>
        </p:nvSpPr>
        <p:spPr>
          <a:xfrm>
            <a:off x="838200" y="365125"/>
            <a:ext cx="11216268" cy="1325563"/>
          </a:xfrm>
        </p:spPr>
        <p:txBody>
          <a:bodyPr/>
          <a:lstStyle/>
          <a:p>
            <a:r>
              <a:rPr lang="en-US" dirty="0" smtClean="0"/>
              <a:t>4. Call Function “endgame” instead of Go to Start</a:t>
            </a:r>
            <a:endParaRPr lang="en-US" dirty="0"/>
          </a:p>
        </p:txBody>
      </p:sp>
      <p:sp>
        <p:nvSpPr>
          <p:cNvPr id="13" name="Rectangle 12"/>
          <p:cNvSpPr/>
          <p:nvPr/>
        </p:nvSpPr>
        <p:spPr>
          <a:xfrm>
            <a:off x="5938122" y="6174391"/>
            <a:ext cx="5062924" cy="369332"/>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Add Action: Function </a:t>
            </a:r>
            <a:r>
              <a:rPr lang="en-US" dirty="0" smtClean="0">
                <a:solidFill>
                  <a:srgbClr val="FF0000"/>
                </a:solidFill>
                <a:sym typeface="Wingdings" panose="05000000000000000000" pitchFamily="2" charset="2"/>
              </a:rPr>
              <a:t> Call function “endgame”</a:t>
            </a:r>
            <a:endParaRPr lang="en-US" dirty="0"/>
          </a:p>
        </p:txBody>
      </p:sp>
      <p:pic>
        <p:nvPicPr>
          <p:cNvPr id="5" name="Picture 4"/>
          <p:cNvPicPr>
            <a:picLocks noChangeAspect="1"/>
          </p:cNvPicPr>
          <p:nvPr/>
        </p:nvPicPr>
        <p:blipFill>
          <a:blip r:embed="rId3"/>
          <a:stretch>
            <a:fillRect/>
          </a:stretch>
        </p:blipFill>
        <p:spPr>
          <a:xfrm>
            <a:off x="4693966" y="3762370"/>
            <a:ext cx="6305550" cy="2333625"/>
          </a:xfrm>
          <a:prstGeom prst="rect">
            <a:avLst/>
          </a:prstGeom>
        </p:spPr>
      </p:pic>
      <p:cxnSp>
        <p:nvCxnSpPr>
          <p:cNvPr id="10" name="Curved Connector 9"/>
          <p:cNvCxnSpPr/>
          <p:nvPr/>
        </p:nvCxnSpPr>
        <p:spPr>
          <a:xfrm>
            <a:off x="8646145" y="1982123"/>
            <a:ext cx="1323046" cy="1780247"/>
          </a:xfrm>
          <a:prstGeom prst="curvedConnector2">
            <a:avLst/>
          </a:prstGeom>
          <a:noFill/>
          <a:ln w="25400">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75251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Sounds</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4003489"/>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0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821647" y="1675924"/>
            <a:ext cx="5003355" cy="5067776"/>
          </a:xfrm>
          <a:prstGeom prst="rect">
            <a:avLst/>
          </a:prstGeom>
        </p:spPr>
      </p:pic>
      <p:sp>
        <p:nvSpPr>
          <p:cNvPr id="2" name="Title 1"/>
          <p:cNvSpPr>
            <a:spLocks noGrp="1"/>
          </p:cNvSpPr>
          <p:nvPr>
            <p:ph type="title"/>
          </p:nvPr>
        </p:nvSpPr>
        <p:spPr/>
        <p:txBody>
          <a:bodyPr/>
          <a:lstStyle/>
          <a:p>
            <a:r>
              <a:rPr lang="en-US" dirty="0" smtClean="0"/>
              <a:t>1. BUT FIRST… let’s make some sounds!</a:t>
            </a:r>
            <a:endParaRPr lang="en-US" dirty="0"/>
          </a:p>
        </p:txBody>
      </p:sp>
      <p:sp>
        <p:nvSpPr>
          <p:cNvPr id="5" name="Rectangle 4"/>
          <p:cNvSpPr/>
          <p:nvPr/>
        </p:nvSpPr>
        <p:spPr>
          <a:xfrm>
            <a:off x="5962186" y="2610141"/>
            <a:ext cx="5937779" cy="1569660"/>
          </a:xfrm>
          <a:prstGeom prst="rect">
            <a:avLst/>
          </a:prstGeom>
        </p:spPr>
        <p:txBody>
          <a:bodyPr wrap="none">
            <a:spAutoFit/>
          </a:bodyPr>
          <a:lstStyle/>
          <a:p>
            <a:pPr marL="457200" indent="-457200">
              <a:buFont typeface="+mj-lt"/>
              <a:buAutoNum type="alphaLcParenR"/>
            </a:pPr>
            <a:r>
              <a:rPr lang="en-US" sz="2400" dirty="0" smtClean="0"/>
              <a:t>Go to </a:t>
            </a:r>
            <a:r>
              <a:rPr lang="en-US" sz="2400" dirty="0" smtClean="0">
                <a:hlinkClick r:id="rId3"/>
              </a:rPr>
              <a:t>www.bfxr.net</a:t>
            </a:r>
            <a:r>
              <a:rPr lang="en-US" sz="2400" dirty="0" smtClean="0"/>
              <a:t> </a:t>
            </a:r>
          </a:p>
          <a:p>
            <a:pPr marL="457200" indent="-457200">
              <a:buFont typeface="+mj-lt"/>
              <a:buAutoNum type="alphaLcParenR"/>
            </a:pPr>
            <a:r>
              <a:rPr lang="en-US" sz="2400" dirty="0" smtClean="0"/>
              <a:t>Verify “Jump” is selected, or click to add it.</a:t>
            </a:r>
          </a:p>
          <a:p>
            <a:pPr marL="457200" indent="-457200">
              <a:buFont typeface="+mj-lt"/>
              <a:buAutoNum type="alphaLcParenR"/>
            </a:pPr>
            <a:r>
              <a:rPr lang="en-US" sz="2400" dirty="0" smtClean="0"/>
              <a:t>Click “Play” on the right to hear it.</a:t>
            </a:r>
          </a:p>
          <a:p>
            <a:pPr marL="457200" indent="-457200">
              <a:buFont typeface="+mj-lt"/>
              <a:buAutoNum type="alphaLcParenR"/>
            </a:pPr>
            <a:r>
              <a:rPr lang="en-US" sz="2400" dirty="0" smtClean="0"/>
              <a:t>Click Export Wav to download the file.</a:t>
            </a:r>
          </a:p>
        </p:txBody>
      </p:sp>
      <p:sp>
        <p:nvSpPr>
          <p:cNvPr id="6" name="Rounded Rectangle 5"/>
          <p:cNvSpPr/>
          <p:nvPr/>
        </p:nvSpPr>
        <p:spPr>
          <a:xfrm>
            <a:off x="1017984" y="4844083"/>
            <a:ext cx="1146717"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600227" y="4695643"/>
            <a:ext cx="1146717"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44832" y="5226419"/>
            <a:ext cx="1146717"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82337" y="1947961"/>
            <a:ext cx="1146717"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2146" y="4647611"/>
            <a:ext cx="423746" cy="4014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a:t>
            </a:r>
            <a:endParaRPr lang="en-US" dirty="0"/>
          </a:p>
        </p:txBody>
      </p:sp>
      <p:sp>
        <p:nvSpPr>
          <p:cNvPr id="11" name="Oval 10"/>
          <p:cNvSpPr/>
          <p:nvPr/>
        </p:nvSpPr>
        <p:spPr>
          <a:xfrm>
            <a:off x="2355695" y="1417881"/>
            <a:ext cx="423746" cy="4014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a:t>
            </a:r>
            <a:endParaRPr lang="en-US" dirty="0"/>
          </a:p>
        </p:txBody>
      </p:sp>
      <p:sp>
        <p:nvSpPr>
          <p:cNvPr id="12" name="Oval 11"/>
          <p:cNvSpPr/>
          <p:nvPr/>
        </p:nvSpPr>
        <p:spPr>
          <a:xfrm>
            <a:off x="5904745" y="4647611"/>
            <a:ext cx="423746" cy="4014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3" name="Oval 12"/>
          <p:cNvSpPr/>
          <p:nvPr/>
        </p:nvSpPr>
        <p:spPr>
          <a:xfrm>
            <a:off x="5884127" y="5226419"/>
            <a:ext cx="423746" cy="40144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Tree>
    <p:extLst>
      <p:ext uri="{BB962C8B-B14F-4D97-AF65-F5344CB8AC3E}">
        <p14:creationId xmlns:p14="http://schemas.microsoft.com/office/powerpoint/2010/main" val="3333449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262240" y="1685926"/>
            <a:ext cx="2333625" cy="3152775"/>
          </a:xfrm>
          <a:prstGeom prst="rect">
            <a:avLst/>
          </a:prstGeom>
        </p:spPr>
      </p:pic>
      <p:pic>
        <p:nvPicPr>
          <p:cNvPr id="3" name="Picture 2"/>
          <p:cNvPicPr>
            <a:picLocks noChangeAspect="1"/>
          </p:cNvPicPr>
          <p:nvPr/>
        </p:nvPicPr>
        <p:blipFill>
          <a:blip r:embed="rId3"/>
          <a:stretch>
            <a:fillRect/>
          </a:stretch>
        </p:blipFill>
        <p:spPr>
          <a:xfrm>
            <a:off x="838200" y="1690688"/>
            <a:ext cx="5048250" cy="4933950"/>
          </a:xfrm>
          <a:prstGeom prst="rect">
            <a:avLst/>
          </a:prstGeom>
        </p:spPr>
      </p:pic>
      <p:sp>
        <p:nvSpPr>
          <p:cNvPr id="2" name="Title 1"/>
          <p:cNvSpPr>
            <a:spLocks noGrp="1"/>
          </p:cNvSpPr>
          <p:nvPr>
            <p:ph type="title"/>
          </p:nvPr>
        </p:nvSpPr>
        <p:spPr/>
        <p:txBody>
          <a:bodyPr/>
          <a:lstStyle/>
          <a:p>
            <a:r>
              <a:rPr lang="en-US" dirty="0" smtClean="0"/>
              <a:t>2. Insert New Object </a:t>
            </a:r>
            <a:r>
              <a:rPr lang="en-US" dirty="0" smtClean="0">
                <a:sym typeface="Wingdings" panose="05000000000000000000" pitchFamily="2" charset="2"/>
              </a:rPr>
              <a:t> Audio</a:t>
            </a:r>
            <a:endParaRPr lang="en-US" dirty="0"/>
          </a:p>
        </p:txBody>
      </p:sp>
      <p:sp>
        <p:nvSpPr>
          <p:cNvPr id="7" name="Rounded Rectangle 6"/>
          <p:cNvSpPr/>
          <p:nvPr/>
        </p:nvSpPr>
        <p:spPr>
          <a:xfrm>
            <a:off x="983166" y="3712873"/>
            <a:ext cx="867937" cy="8895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736747" y="2057647"/>
            <a:ext cx="953664" cy="26180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4839629" y="6389649"/>
            <a:ext cx="1204332" cy="23498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0" y="6439972"/>
            <a:ext cx="1399742" cy="369332"/>
          </a:xfrm>
          <a:prstGeom prst="rect">
            <a:avLst/>
          </a:prstGeom>
        </p:spPr>
        <p:txBody>
          <a:bodyPr wrap="none">
            <a:spAutoFit/>
          </a:bodyPr>
          <a:lstStyle/>
          <a:p>
            <a:r>
              <a:rPr lang="en-US" dirty="0" smtClean="0">
                <a:solidFill>
                  <a:srgbClr val="FF0000"/>
                </a:solidFill>
              </a:rPr>
              <a:t>Click “Insert”</a:t>
            </a:r>
            <a:endParaRPr lang="en-US" dirty="0"/>
          </a:p>
        </p:txBody>
      </p:sp>
    </p:spTree>
    <p:extLst>
      <p:ext uri="{BB962C8B-B14F-4D97-AF65-F5344CB8AC3E}">
        <p14:creationId xmlns:p14="http://schemas.microsoft.com/office/powerpoint/2010/main" val="26182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Import Sounds</a:t>
            </a:r>
            <a:endParaRPr lang="en-US" dirty="0"/>
          </a:p>
        </p:txBody>
      </p:sp>
      <p:pic>
        <p:nvPicPr>
          <p:cNvPr id="6" name="Picture 5"/>
          <p:cNvPicPr>
            <a:picLocks noChangeAspect="1"/>
          </p:cNvPicPr>
          <p:nvPr/>
        </p:nvPicPr>
        <p:blipFill>
          <a:blip r:embed="rId2"/>
          <a:stretch>
            <a:fillRect/>
          </a:stretch>
        </p:blipFill>
        <p:spPr>
          <a:xfrm>
            <a:off x="838200" y="1690688"/>
            <a:ext cx="2638793" cy="3762900"/>
          </a:xfrm>
          <a:prstGeom prst="rect">
            <a:avLst/>
          </a:prstGeom>
        </p:spPr>
      </p:pic>
      <p:sp>
        <p:nvSpPr>
          <p:cNvPr id="7" name="Rectangle 6"/>
          <p:cNvSpPr/>
          <p:nvPr/>
        </p:nvSpPr>
        <p:spPr>
          <a:xfrm>
            <a:off x="838200" y="5683738"/>
            <a:ext cx="2779351" cy="646331"/>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Right-click Sounds folder</a:t>
            </a:r>
          </a:p>
          <a:p>
            <a:pPr marL="285750" indent="-285750">
              <a:buFont typeface="Arial" panose="020B0604020202020204" pitchFamily="34" charset="0"/>
              <a:buChar char="•"/>
            </a:pPr>
            <a:r>
              <a:rPr lang="en-US" dirty="0" smtClean="0">
                <a:solidFill>
                  <a:srgbClr val="FF0000"/>
                </a:solidFill>
              </a:rPr>
              <a:t>Click “Import sounds”</a:t>
            </a:r>
            <a:endParaRPr lang="en-US" dirty="0"/>
          </a:p>
        </p:txBody>
      </p:sp>
      <p:pic>
        <p:nvPicPr>
          <p:cNvPr id="8" name="Picture 7"/>
          <p:cNvPicPr>
            <a:picLocks noChangeAspect="1"/>
          </p:cNvPicPr>
          <p:nvPr/>
        </p:nvPicPr>
        <p:blipFill>
          <a:blip r:embed="rId3"/>
          <a:stretch>
            <a:fillRect/>
          </a:stretch>
        </p:blipFill>
        <p:spPr>
          <a:xfrm>
            <a:off x="4990917" y="1686963"/>
            <a:ext cx="6472538" cy="3770410"/>
          </a:xfrm>
          <a:prstGeom prst="rect">
            <a:avLst/>
          </a:prstGeom>
        </p:spPr>
      </p:pic>
      <p:sp>
        <p:nvSpPr>
          <p:cNvPr id="9" name="Rectangle 8"/>
          <p:cNvSpPr/>
          <p:nvPr/>
        </p:nvSpPr>
        <p:spPr>
          <a:xfrm>
            <a:off x="4990917" y="5683738"/>
            <a:ext cx="5608330" cy="369332"/>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Select “Jump” sound you just downloaded, to Import it</a:t>
            </a:r>
            <a:endParaRPr lang="en-US" dirty="0"/>
          </a:p>
        </p:txBody>
      </p:sp>
    </p:spTree>
    <p:extLst>
      <p:ext uri="{BB962C8B-B14F-4D97-AF65-F5344CB8AC3E}">
        <p14:creationId xmlns:p14="http://schemas.microsoft.com/office/powerpoint/2010/main" val="173076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Play Sound on Touch Event</a:t>
            </a:r>
            <a:endParaRPr lang="en-US" dirty="0"/>
          </a:p>
        </p:txBody>
      </p:sp>
      <p:sp>
        <p:nvSpPr>
          <p:cNvPr id="7" name="Rectangle 6"/>
          <p:cNvSpPr/>
          <p:nvPr/>
        </p:nvSpPr>
        <p:spPr>
          <a:xfrm>
            <a:off x="4990917" y="2924595"/>
            <a:ext cx="3591048" cy="646331"/>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Add Action: Audio </a:t>
            </a:r>
            <a:r>
              <a:rPr lang="en-US" dirty="0" smtClean="0">
                <a:solidFill>
                  <a:srgbClr val="FF0000"/>
                </a:solidFill>
                <a:sym typeface="Wingdings" panose="05000000000000000000" pitchFamily="2" charset="2"/>
              </a:rPr>
              <a:t> Play “Jump”</a:t>
            </a:r>
            <a:endParaRPr lang="en-US" dirty="0" smtClean="0">
              <a:solidFill>
                <a:srgbClr val="FF0000"/>
              </a:solidFill>
            </a:endParaRPr>
          </a:p>
          <a:p>
            <a:pPr marL="742950" lvl="1" indent="-285750">
              <a:buFont typeface="Arial" panose="020B0604020202020204" pitchFamily="34" charset="0"/>
              <a:buChar char="•"/>
            </a:pPr>
            <a:endParaRPr lang="en-US" dirty="0"/>
          </a:p>
        </p:txBody>
      </p:sp>
      <p:pic>
        <p:nvPicPr>
          <p:cNvPr id="3" name="Picture 2"/>
          <p:cNvPicPr>
            <a:picLocks noChangeAspect="1"/>
          </p:cNvPicPr>
          <p:nvPr/>
        </p:nvPicPr>
        <p:blipFill>
          <a:blip r:embed="rId2"/>
          <a:stretch>
            <a:fillRect/>
          </a:stretch>
        </p:blipFill>
        <p:spPr>
          <a:xfrm>
            <a:off x="838200" y="1690688"/>
            <a:ext cx="8686800" cy="1038225"/>
          </a:xfrm>
          <a:prstGeom prst="rect">
            <a:avLst/>
          </a:prstGeom>
        </p:spPr>
      </p:pic>
      <p:pic>
        <p:nvPicPr>
          <p:cNvPr id="4" name="Picture 3"/>
          <p:cNvPicPr>
            <a:picLocks noChangeAspect="1"/>
          </p:cNvPicPr>
          <p:nvPr/>
        </p:nvPicPr>
        <p:blipFill>
          <a:blip r:embed="rId3"/>
          <a:stretch>
            <a:fillRect/>
          </a:stretch>
        </p:blipFill>
        <p:spPr>
          <a:xfrm>
            <a:off x="4769935" y="3766608"/>
            <a:ext cx="4191000" cy="2762250"/>
          </a:xfrm>
          <a:prstGeom prst="rect">
            <a:avLst/>
          </a:prstGeom>
        </p:spPr>
      </p:pic>
      <p:sp>
        <p:nvSpPr>
          <p:cNvPr id="10" name="Rounded Rectangle 9"/>
          <p:cNvSpPr/>
          <p:nvPr/>
        </p:nvSpPr>
        <p:spPr>
          <a:xfrm>
            <a:off x="4990917" y="2209800"/>
            <a:ext cx="4398410"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04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Your Game with Sounds and Hi-Scores!</a:t>
            </a:r>
            <a:endParaRPr lang="en-US" dirty="0"/>
          </a:p>
        </p:txBody>
      </p:sp>
      <p:pic>
        <p:nvPicPr>
          <p:cNvPr id="4" name="Picture 3"/>
          <p:cNvPicPr>
            <a:picLocks noChangeAspect="1"/>
          </p:cNvPicPr>
          <p:nvPr/>
        </p:nvPicPr>
        <p:blipFill>
          <a:blip r:embed="rId2"/>
          <a:stretch>
            <a:fillRect/>
          </a:stretch>
        </p:blipFill>
        <p:spPr>
          <a:xfrm>
            <a:off x="4258490" y="1407885"/>
            <a:ext cx="4102979" cy="5021943"/>
          </a:xfrm>
          <a:prstGeom prst="rect">
            <a:avLst/>
          </a:prstGeom>
        </p:spPr>
      </p:pic>
    </p:spTree>
    <p:extLst>
      <p:ext uri="{BB962C8B-B14F-4D97-AF65-F5344CB8AC3E}">
        <p14:creationId xmlns:p14="http://schemas.microsoft.com/office/powerpoint/2010/main" val="193270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 of Part 1)</a:t>
            </a:r>
            <a:endParaRPr lang="en-US" dirty="0"/>
          </a:p>
        </p:txBody>
      </p:sp>
      <p:sp>
        <p:nvSpPr>
          <p:cNvPr id="4" name="Content Placeholder 2"/>
          <p:cNvSpPr>
            <a:spLocks noGrp="1"/>
          </p:cNvSpPr>
          <p:nvPr>
            <p:ph idx="1"/>
          </p:nvPr>
        </p:nvSpPr>
        <p:spPr>
          <a:xfrm>
            <a:off x="838200" y="1825625"/>
            <a:ext cx="10515600" cy="4351338"/>
          </a:xfrm>
        </p:spPr>
        <p:txBody>
          <a:bodyPr/>
          <a:lstStyle/>
          <a:p>
            <a:r>
              <a:rPr lang="en-US" dirty="0" smtClean="0"/>
              <a:t>Derived from ‘</a:t>
            </a:r>
            <a:r>
              <a:rPr lang="en-US" dirty="0" smtClean="0">
                <a:hlinkClick r:id="rId2"/>
              </a:rPr>
              <a:t>Make </a:t>
            </a:r>
            <a:r>
              <a:rPr lang="en-US" dirty="0">
                <a:hlinkClick r:id="rId2"/>
              </a:rPr>
              <a:t>your own "Flappy Bird" game in 10 </a:t>
            </a:r>
            <a:r>
              <a:rPr lang="en-US" dirty="0" smtClean="0">
                <a:hlinkClick r:id="rId2"/>
              </a:rPr>
              <a:t>minutes</a:t>
            </a:r>
            <a:r>
              <a:rPr lang="en-US" dirty="0" smtClean="0"/>
              <a:t>’ originally </a:t>
            </a:r>
            <a:r>
              <a:rPr lang="en-US" dirty="0"/>
              <a:t>published by </a:t>
            </a:r>
            <a:r>
              <a:rPr lang="en-US" dirty="0" smtClean="0">
                <a:hlinkClick r:id="rId3"/>
              </a:rPr>
              <a:t>Tom</a:t>
            </a:r>
            <a:endParaRPr lang="en-US" dirty="0" smtClean="0"/>
          </a:p>
          <a:p>
            <a:r>
              <a:rPr lang="en-US" dirty="0" smtClean="0"/>
              <a:t>Updated with enhancements from Flappy Bird template</a:t>
            </a:r>
          </a:p>
          <a:p>
            <a:r>
              <a:rPr lang="en-US" dirty="0" smtClean="0"/>
              <a:t>Additional improvements for more functionality</a:t>
            </a:r>
            <a:endParaRPr lang="en-US" dirty="0"/>
          </a:p>
        </p:txBody>
      </p:sp>
    </p:spTree>
    <p:extLst>
      <p:ext uri="{BB962C8B-B14F-4D97-AF65-F5344CB8AC3E}">
        <p14:creationId xmlns:p14="http://schemas.microsoft.com/office/powerpoint/2010/main" val="816934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Content Placeholder 2"/>
          <p:cNvSpPr>
            <a:spLocks noGrp="1"/>
          </p:cNvSpPr>
          <p:nvPr>
            <p:ph idx="1"/>
          </p:nvPr>
        </p:nvSpPr>
        <p:spPr/>
        <p:txBody>
          <a:bodyPr>
            <a:normAutofit lnSpcReduction="10000"/>
          </a:bodyPr>
          <a:lstStyle/>
          <a:p>
            <a:r>
              <a:rPr lang="en-US" dirty="0" smtClean="0"/>
              <a:t>Ghost Shooter Tutorial</a:t>
            </a:r>
          </a:p>
          <a:p>
            <a:r>
              <a:rPr lang="en-US" dirty="0" smtClean="0"/>
              <a:t>Flapping Bird Tutorial</a:t>
            </a:r>
          </a:p>
          <a:p>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Both available at:</a:t>
            </a:r>
          </a:p>
          <a:p>
            <a:pPr marL="0" indent="0">
              <a:buNone/>
            </a:pPr>
            <a:r>
              <a:rPr lang="en-US" b="1" dirty="0" smtClean="0"/>
              <a:t>Construct 2 – Step by Step</a:t>
            </a:r>
          </a:p>
          <a:p>
            <a:r>
              <a:rPr lang="en-US" dirty="0" smtClean="0">
                <a:hlinkClick r:id="rId2"/>
              </a:rPr>
              <a:t>http://wakeupandcode.com/construct-2-step-by-step/</a:t>
            </a:r>
            <a:r>
              <a:rPr lang="en-US" dirty="0" smtClean="0"/>
              <a:t> </a:t>
            </a:r>
            <a:endParaRPr lang="en-US" dirty="0"/>
          </a:p>
        </p:txBody>
      </p:sp>
      <p:pic>
        <p:nvPicPr>
          <p:cNvPr id="5" name="Picture 4"/>
          <p:cNvPicPr>
            <a:picLocks noChangeAspect="1"/>
          </p:cNvPicPr>
          <p:nvPr/>
        </p:nvPicPr>
        <p:blipFill>
          <a:blip r:embed="rId3"/>
          <a:stretch>
            <a:fillRect/>
          </a:stretch>
        </p:blipFill>
        <p:spPr>
          <a:xfrm>
            <a:off x="4484750" y="1165178"/>
            <a:ext cx="4757946" cy="2755334"/>
          </a:xfrm>
          <a:prstGeom prst="rect">
            <a:avLst/>
          </a:prstGeom>
        </p:spPr>
      </p:pic>
      <p:pic>
        <p:nvPicPr>
          <p:cNvPr id="6" name="Picture 5"/>
          <p:cNvPicPr>
            <a:picLocks noChangeAspect="1"/>
          </p:cNvPicPr>
          <p:nvPr/>
        </p:nvPicPr>
        <p:blipFill>
          <a:blip r:embed="rId4"/>
          <a:stretch>
            <a:fillRect/>
          </a:stretch>
        </p:blipFill>
        <p:spPr>
          <a:xfrm>
            <a:off x="6736803" y="3025999"/>
            <a:ext cx="4766458" cy="2524091"/>
          </a:xfrm>
          <a:prstGeom prst="rect">
            <a:avLst/>
          </a:prstGeom>
        </p:spPr>
      </p:pic>
    </p:spTree>
    <p:extLst>
      <p:ext uri="{BB962C8B-B14F-4D97-AF65-F5344CB8AC3E}">
        <p14:creationId xmlns:p14="http://schemas.microsoft.com/office/powerpoint/2010/main" val="287075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High Scores</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4003489"/>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598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690688"/>
            <a:ext cx="5048250" cy="4933950"/>
          </a:xfrm>
          <a:prstGeom prst="rect">
            <a:avLst/>
          </a:prstGeom>
        </p:spPr>
      </p:pic>
      <p:sp>
        <p:nvSpPr>
          <p:cNvPr id="2" name="Title 1"/>
          <p:cNvSpPr>
            <a:spLocks noGrp="1"/>
          </p:cNvSpPr>
          <p:nvPr>
            <p:ph type="title"/>
          </p:nvPr>
        </p:nvSpPr>
        <p:spPr/>
        <p:txBody>
          <a:bodyPr/>
          <a:lstStyle/>
          <a:p>
            <a:r>
              <a:rPr lang="en-US" dirty="0" smtClean="0"/>
              <a:t>1. Insert New Object </a:t>
            </a:r>
            <a:r>
              <a:rPr lang="en-US" dirty="0" smtClean="0">
                <a:sym typeface="Wingdings" panose="05000000000000000000" pitchFamily="2" charset="2"/>
              </a:rPr>
              <a:t> </a:t>
            </a:r>
            <a:r>
              <a:rPr lang="en-US" dirty="0" err="1" smtClean="0">
                <a:sym typeface="Wingdings" panose="05000000000000000000" pitchFamily="2" charset="2"/>
              </a:rPr>
              <a:t>WebStorage</a:t>
            </a:r>
            <a:endParaRPr lang="en-US" dirty="0"/>
          </a:p>
        </p:txBody>
      </p:sp>
      <p:pic>
        <p:nvPicPr>
          <p:cNvPr id="7" name="Picture 6"/>
          <p:cNvPicPr>
            <a:picLocks noChangeAspect="1"/>
          </p:cNvPicPr>
          <p:nvPr/>
        </p:nvPicPr>
        <p:blipFill>
          <a:blip r:embed="rId3"/>
          <a:stretch>
            <a:fillRect/>
          </a:stretch>
        </p:blipFill>
        <p:spPr>
          <a:xfrm>
            <a:off x="8262240" y="1690688"/>
            <a:ext cx="2581275" cy="3143250"/>
          </a:xfrm>
          <a:prstGeom prst="rect">
            <a:avLst/>
          </a:prstGeom>
        </p:spPr>
      </p:pic>
      <p:sp>
        <p:nvSpPr>
          <p:cNvPr id="8" name="Rounded Rectangle 7"/>
          <p:cNvSpPr/>
          <p:nvPr/>
        </p:nvSpPr>
        <p:spPr>
          <a:xfrm>
            <a:off x="2410522" y="2333123"/>
            <a:ext cx="867937" cy="8895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684940" y="3533739"/>
            <a:ext cx="1384611" cy="3245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4839629" y="6389649"/>
            <a:ext cx="1204332" cy="23498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0" y="6439972"/>
            <a:ext cx="1399742" cy="369332"/>
          </a:xfrm>
          <a:prstGeom prst="rect">
            <a:avLst/>
          </a:prstGeom>
        </p:spPr>
        <p:txBody>
          <a:bodyPr wrap="none">
            <a:spAutoFit/>
          </a:bodyPr>
          <a:lstStyle/>
          <a:p>
            <a:r>
              <a:rPr lang="en-US" dirty="0" smtClean="0">
                <a:solidFill>
                  <a:srgbClr val="FF0000"/>
                </a:solidFill>
              </a:rPr>
              <a:t>Click “Insert”</a:t>
            </a:r>
            <a:endParaRPr lang="en-US" dirty="0"/>
          </a:p>
        </p:txBody>
      </p:sp>
    </p:spTree>
    <p:extLst>
      <p:ext uri="{BB962C8B-B14F-4D97-AF65-F5344CB8AC3E}">
        <p14:creationId xmlns:p14="http://schemas.microsoft.com/office/powerpoint/2010/main" val="3242852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8262240" y="1711851"/>
            <a:ext cx="2609850" cy="3238500"/>
          </a:xfrm>
          <a:prstGeom prst="rect">
            <a:avLst/>
          </a:prstGeom>
        </p:spPr>
      </p:pic>
      <p:pic>
        <p:nvPicPr>
          <p:cNvPr id="3" name="Picture 2"/>
          <p:cNvPicPr>
            <a:picLocks noChangeAspect="1"/>
          </p:cNvPicPr>
          <p:nvPr/>
        </p:nvPicPr>
        <p:blipFill>
          <a:blip r:embed="rId3"/>
          <a:stretch>
            <a:fillRect/>
          </a:stretch>
        </p:blipFill>
        <p:spPr>
          <a:xfrm>
            <a:off x="836400" y="1690688"/>
            <a:ext cx="5048250" cy="4933950"/>
          </a:xfrm>
          <a:prstGeom prst="rect">
            <a:avLst/>
          </a:prstGeom>
        </p:spPr>
      </p:pic>
      <p:sp>
        <p:nvSpPr>
          <p:cNvPr id="2" name="Title 1"/>
          <p:cNvSpPr>
            <a:spLocks noGrp="1"/>
          </p:cNvSpPr>
          <p:nvPr>
            <p:ph type="title"/>
          </p:nvPr>
        </p:nvSpPr>
        <p:spPr/>
        <p:txBody>
          <a:bodyPr/>
          <a:lstStyle/>
          <a:p>
            <a:r>
              <a:rPr lang="en-US" dirty="0" smtClean="0"/>
              <a:t>2. Insert New Object </a:t>
            </a:r>
            <a:r>
              <a:rPr lang="en-US" dirty="0" smtClean="0">
                <a:sym typeface="Wingdings" panose="05000000000000000000" pitchFamily="2" charset="2"/>
              </a:rPr>
              <a:t> Text on Start screen</a:t>
            </a:r>
            <a:endParaRPr lang="en-US" dirty="0"/>
          </a:p>
        </p:txBody>
      </p:sp>
      <p:sp>
        <p:nvSpPr>
          <p:cNvPr id="8" name="Rounded Rectangle 7"/>
          <p:cNvSpPr/>
          <p:nvPr/>
        </p:nvSpPr>
        <p:spPr>
          <a:xfrm>
            <a:off x="1016620" y="4641426"/>
            <a:ext cx="867937" cy="8895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729546" y="2679181"/>
            <a:ext cx="1061226" cy="19783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4839629" y="6389649"/>
            <a:ext cx="1204332" cy="23498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0" y="6439972"/>
            <a:ext cx="1399742" cy="369332"/>
          </a:xfrm>
          <a:prstGeom prst="rect">
            <a:avLst/>
          </a:prstGeom>
        </p:spPr>
        <p:txBody>
          <a:bodyPr wrap="none">
            <a:spAutoFit/>
          </a:bodyPr>
          <a:lstStyle/>
          <a:p>
            <a:r>
              <a:rPr lang="en-US" dirty="0" smtClean="0">
                <a:solidFill>
                  <a:srgbClr val="FF0000"/>
                </a:solidFill>
              </a:rPr>
              <a:t>Click “Insert”</a:t>
            </a:r>
            <a:endParaRPr lang="en-US" dirty="0"/>
          </a:p>
        </p:txBody>
      </p:sp>
      <p:sp>
        <p:nvSpPr>
          <p:cNvPr id="11" name="Rounded Rectangle 10"/>
          <p:cNvSpPr/>
          <p:nvPr/>
        </p:nvSpPr>
        <p:spPr>
          <a:xfrm>
            <a:off x="2205414" y="5550393"/>
            <a:ext cx="916927" cy="30399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253571" y="5732630"/>
            <a:ext cx="2690030" cy="1024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0" y="5567362"/>
            <a:ext cx="1399742" cy="646331"/>
          </a:xfrm>
          <a:prstGeom prst="rect">
            <a:avLst/>
          </a:prstGeom>
        </p:spPr>
        <p:txBody>
          <a:bodyPr wrap="square">
            <a:spAutoFit/>
          </a:bodyPr>
          <a:lstStyle/>
          <a:p>
            <a:r>
              <a:rPr lang="en-US" dirty="0" smtClean="0">
                <a:solidFill>
                  <a:srgbClr val="FF0000"/>
                </a:solidFill>
              </a:rPr>
              <a:t>Rename “</a:t>
            </a:r>
            <a:r>
              <a:rPr lang="en-US" dirty="0" err="1" smtClean="0">
                <a:solidFill>
                  <a:srgbClr val="FF0000"/>
                </a:solidFill>
              </a:rPr>
              <a:t>hiscore</a:t>
            </a:r>
            <a:r>
              <a:rPr lang="en-US" dirty="0" smtClean="0">
                <a:solidFill>
                  <a:srgbClr val="FF0000"/>
                </a:solidFill>
              </a:rPr>
              <a:t>”</a:t>
            </a:r>
            <a:endParaRPr lang="en-US" dirty="0"/>
          </a:p>
        </p:txBody>
      </p:sp>
      <p:cxnSp>
        <p:nvCxnSpPr>
          <p:cNvPr id="15" name="Straight Arrow Connector 14"/>
          <p:cNvCxnSpPr/>
          <p:nvPr/>
        </p:nvCxnSpPr>
        <p:spPr>
          <a:xfrm flipH="1" flipV="1">
            <a:off x="1884557" y="4950351"/>
            <a:ext cx="4159404" cy="18466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96000" y="4950351"/>
            <a:ext cx="1393138" cy="369332"/>
          </a:xfrm>
          <a:prstGeom prst="rect">
            <a:avLst/>
          </a:prstGeom>
        </p:spPr>
        <p:txBody>
          <a:bodyPr wrap="none">
            <a:spAutoFit/>
          </a:bodyPr>
          <a:lstStyle/>
          <a:p>
            <a:r>
              <a:rPr lang="en-US" dirty="0" smtClean="0">
                <a:solidFill>
                  <a:srgbClr val="FF0000"/>
                </a:solidFill>
              </a:rPr>
              <a:t>Select “Text”</a:t>
            </a:r>
            <a:endParaRPr lang="en-US" dirty="0"/>
          </a:p>
        </p:txBody>
      </p:sp>
    </p:spTree>
    <p:extLst>
      <p:ext uri="{BB962C8B-B14F-4D97-AF65-F5344CB8AC3E}">
        <p14:creationId xmlns:p14="http://schemas.microsoft.com/office/powerpoint/2010/main" val="3139971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200" y="1683275"/>
            <a:ext cx="10058400" cy="2419350"/>
          </a:xfrm>
          <a:prstGeom prst="rect">
            <a:avLst/>
          </a:prstGeom>
        </p:spPr>
      </p:pic>
      <p:sp>
        <p:nvSpPr>
          <p:cNvPr id="2" name="Title 1"/>
          <p:cNvSpPr>
            <a:spLocks noGrp="1"/>
          </p:cNvSpPr>
          <p:nvPr>
            <p:ph type="title"/>
          </p:nvPr>
        </p:nvSpPr>
        <p:spPr/>
        <p:txBody>
          <a:bodyPr/>
          <a:lstStyle/>
          <a:p>
            <a:r>
              <a:rPr lang="en-US" dirty="0" smtClean="0"/>
              <a:t>3. Add New Event for Start screen</a:t>
            </a:r>
            <a:endParaRPr lang="en-US" dirty="0"/>
          </a:p>
        </p:txBody>
      </p:sp>
      <p:sp>
        <p:nvSpPr>
          <p:cNvPr id="8" name="Rounded Rectangle 7"/>
          <p:cNvSpPr/>
          <p:nvPr/>
        </p:nvSpPr>
        <p:spPr>
          <a:xfrm>
            <a:off x="2064835" y="1690689"/>
            <a:ext cx="990599" cy="30538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8200" y="2456468"/>
            <a:ext cx="10058400" cy="164615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4347951"/>
            <a:ext cx="9285362" cy="2031325"/>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FF0000"/>
                </a:solidFill>
              </a:rPr>
              <a:t>Add Event: System </a:t>
            </a:r>
            <a:r>
              <a:rPr lang="en-US" dirty="0" smtClean="0">
                <a:solidFill>
                  <a:srgbClr val="FF0000"/>
                </a:solidFill>
                <a:sym typeface="Wingdings" panose="05000000000000000000" pitchFamily="2" charset="2"/>
              </a:rPr>
              <a:t> On start of layout</a:t>
            </a:r>
          </a:p>
          <a:p>
            <a:pPr marL="742950" lvl="1" indent="-285750">
              <a:buFont typeface="Arial" panose="020B0604020202020204" pitchFamily="34" charset="0"/>
              <a:buChar char="•"/>
            </a:pPr>
            <a:r>
              <a:rPr lang="en-US" dirty="0" smtClean="0">
                <a:solidFill>
                  <a:srgbClr val="FF0000"/>
                </a:solidFill>
                <a:sym typeface="Wingdings" panose="05000000000000000000" pitchFamily="2" charset="2"/>
              </a:rPr>
              <a:t>Add Sub-event: </a:t>
            </a:r>
            <a:r>
              <a:rPr lang="en-US" dirty="0" err="1" smtClean="0">
                <a:solidFill>
                  <a:srgbClr val="FF0000"/>
                </a:solidFill>
                <a:sym typeface="Wingdings" panose="05000000000000000000" pitchFamily="2" charset="2"/>
              </a:rPr>
              <a:t>Webstorage</a:t>
            </a:r>
            <a:r>
              <a:rPr lang="en-US" dirty="0" smtClean="0">
                <a:solidFill>
                  <a:srgbClr val="FF0000"/>
                </a:solidFill>
                <a:sym typeface="Wingdings" panose="05000000000000000000" pitchFamily="2" charset="2"/>
              </a:rPr>
              <a:t>  Local key exists: “</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a:t>
            </a:r>
          </a:p>
          <a:p>
            <a:pPr marL="1200150" lvl="2" indent="-285750">
              <a:buFont typeface="Arial" panose="020B0604020202020204" pitchFamily="34" charset="0"/>
              <a:buChar char="•"/>
            </a:pPr>
            <a:r>
              <a:rPr lang="en-US" dirty="0" smtClean="0">
                <a:solidFill>
                  <a:srgbClr val="FF0000"/>
                </a:solidFill>
                <a:sym typeface="Wingdings" panose="05000000000000000000" pitchFamily="2" charset="2"/>
              </a:rPr>
              <a:t>Add Action: </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  Set text to “high score= “ &amp; </a:t>
            </a:r>
            <a:r>
              <a:rPr lang="en-US" dirty="0" err="1" smtClean="0">
                <a:solidFill>
                  <a:srgbClr val="FF0000"/>
                </a:solidFill>
                <a:sym typeface="Wingdings" panose="05000000000000000000" pitchFamily="2" charset="2"/>
              </a:rPr>
              <a:t>WebStorage.LocalValue</a:t>
            </a:r>
            <a:r>
              <a:rPr lang="en-US" dirty="0" smtClean="0">
                <a:solidFill>
                  <a:srgbClr val="FF0000"/>
                </a:solidFill>
                <a:sym typeface="Wingdings" panose="05000000000000000000" pitchFamily="2" charset="2"/>
              </a:rPr>
              <a:t>(“</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a:t>
            </a:r>
          </a:p>
          <a:p>
            <a:pPr marL="742950" lvl="1" indent="-285750">
              <a:buFont typeface="Arial" panose="020B0604020202020204" pitchFamily="34" charset="0"/>
              <a:buChar char="•"/>
            </a:pPr>
            <a:r>
              <a:rPr lang="en-US" dirty="0" smtClean="0">
                <a:solidFill>
                  <a:srgbClr val="FF0000"/>
                </a:solidFill>
                <a:sym typeface="Wingdings" panose="05000000000000000000" pitchFamily="2" charset="2"/>
              </a:rPr>
              <a:t>Add Else:</a:t>
            </a:r>
          </a:p>
          <a:p>
            <a:pPr marL="1200150" lvl="2" indent="-285750">
              <a:buFont typeface="Arial" panose="020B0604020202020204" pitchFamily="34" charset="0"/>
              <a:buChar char="•"/>
            </a:pPr>
            <a:r>
              <a:rPr lang="en-US" dirty="0" smtClean="0">
                <a:solidFill>
                  <a:srgbClr val="FF0000"/>
                </a:solidFill>
                <a:sym typeface="Wingdings" panose="05000000000000000000" pitchFamily="2" charset="2"/>
              </a:rPr>
              <a:t>Add Action: </a:t>
            </a:r>
            <a:r>
              <a:rPr lang="en-US" dirty="0" err="1" smtClean="0">
                <a:solidFill>
                  <a:srgbClr val="FF0000"/>
                </a:solidFill>
                <a:sym typeface="Wingdings" panose="05000000000000000000" pitchFamily="2" charset="2"/>
              </a:rPr>
              <a:t>WebStorage</a:t>
            </a:r>
            <a:r>
              <a:rPr lang="en-US" dirty="0" smtClean="0">
                <a:solidFill>
                  <a:srgbClr val="FF0000"/>
                </a:solidFill>
                <a:sym typeface="Wingdings" panose="05000000000000000000" pitchFamily="2" charset="2"/>
              </a:rPr>
              <a:t>  Set local value: </a:t>
            </a:r>
          </a:p>
          <a:p>
            <a:pPr marL="1657350" lvl="3" indent="-285750">
              <a:buFont typeface="Arial" panose="020B0604020202020204" pitchFamily="34" charset="0"/>
              <a:buChar char="•"/>
            </a:pPr>
            <a:r>
              <a:rPr lang="en-US" dirty="0" smtClean="0">
                <a:solidFill>
                  <a:srgbClr val="FF0000"/>
                </a:solidFill>
                <a:sym typeface="Wingdings" panose="05000000000000000000" pitchFamily="2" charset="2"/>
              </a:rPr>
              <a:t>Key = “</a:t>
            </a:r>
            <a:r>
              <a:rPr lang="en-US" dirty="0" err="1" smtClean="0">
                <a:solidFill>
                  <a:srgbClr val="FF0000"/>
                </a:solidFill>
                <a:sym typeface="Wingdings" panose="05000000000000000000" pitchFamily="2" charset="2"/>
              </a:rPr>
              <a:t>hiscore</a:t>
            </a:r>
            <a:r>
              <a:rPr lang="en-US" dirty="0" smtClean="0">
                <a:solidFill>
                  <a:srgbClr val="FF0000"/>
                </a:solidFill>
                <a:sym typeface="Wingdings" panose="05000000000000000000" pitchFamily="2" charset="2"/>
              </a:rPr>
              <a:t>”</a:t>
            </a:r>
          </a:p>
          <a:p>
            <a:pPr marL="1657350" lvl="3" indent="-285750">
              <a:buFont typeface="Arial" panose="020B0604020202020204" pitchFamily="34" charset="0"/>
              <a:buChar char="•"/>
            </a:pPr>
            <a:r>
              <a:rPr lang="en-US" dirty="0" smtClean="0">
                <a:solidFill>
                  <a:srgbClr val="FF0000"/>
                </a:solidFill>
                <a:sym typeface="Wingdings" panose="05000000000000000000" pitchFamily="2" charset="2"/>
              </a:rPr>
              <a:t>Value = 0</a:t>
            </a:r>
            <a:endParaRPr lang="en-US" dirty="0"/>
          </a:p>
        </p:txBody>
      </p:sp>
    </p:spTree>
    <p:extLst>
      <p:ext uri="{BB962C8B-B14F-4D97-AF65-F5344CB8AC3E}">
        <p14:creationId xmlns:p14="http://schemas.microsoft.com/office/powerpoint/2010/main" val="354321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solidFill>
                <a:latin typeface="Comic Sans MS" panose="030F0702030302020204" pitchFamily="66" charset="0"/>
              </a:rPr>
              <a:t>Functions</a:t>
            </a:r>
            <a:endParaRPr lang="en-US" dirty="0">
              <a:solidFill>
                <a:schemeClr val="accent6"/>
              </a:solidFill>
              <a:latin typeface="Comic Sans MS" panose="030F0702030302020204" pitchFamily="66" charset="0"/>
            </a:endParaRPr>
          </a:p>
        </p:txBody>
      </p:sp>
      <p:pic>
        <p:nvPicPr>
          <p:cNvPr id="4" name="Picture 12" descr="http://blogs.msdn.com/cfs-filesystemfile.ashx/__key/communityserver-blogs-components-weblogfiles/00-00-01-44-28-metablogapi/3124.image_5F00_1332938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635" y="4003489"/>
            <a:ext cx="1332730" cy="132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04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BUT FIRST… What is a Function?</a:t>
            </a:r>
            <a:endParaRPr lang="en-US" dirty="0"/>
          </a:p>
        </p:txBody>
      </p:sp>
      <p:sp>
        <p:nvSpPr>
          <p:cNvPr id="5" name="Content Placeholder 2"/>
          <p:cNvSpPr>
            <a:spLocks noGrp="1"/>
          </p:cNvSpPr>
          <p:nvPr>
            <p:ph idx="1"/>
          </p:nvPr>
        </p:nvSpPr>
        <p:spPr>
          <a:xfrm>
            <a:off x="838200" y="1825625"/>
            <a:ext cx="10515600" cy="4351338"/>
          </a:xfrm>
        </p:spPr>
        <p:txBody>
          <a:bodyPr>
            <a:normAutofit fontScale="92500" lnSpcReduction="10000"/>
          </a:bodyPr>
          <a:lstStyle/>
          <a:p>
            <a:r>
              <a:rPr lang="en-US" b="1" dirty="0" smtClean="0"/>
              <a:t>Definition</a:t>
            </a:r>
            <a:r>
              <a:rPr lang="en-US" dirty="0" smtClean="0"/>
              <a:t>: series of instructions that can be called with a name instead of each individual instruction.</a:t>
            </a:r>
          </a:p>
          <a:p>
            <a:pPr marL="0" indent="0">
              <a:buNone/>
            </a:pPr>
            <a:endParaRPr lang="en-US" dirty="0" smtClean="0"/>
          </a:p>
          <a:p>
            <a:r>
              <a:rPr lang="en-US" b="1" dirty="0" smtClean="0"/>
              <a:t>Example</a:t>
            </a:r>
            <a:r>
              <a:rPr lang="en-US" dirty="0" smtClean="0"/>
              <a:t>: </a:t>
            </a:r>
          </a:p>
          <a:p>
            <a:endParaRPr lang="en-US" dirty="0"/>
          </a:p>
          <a:p>
            <a:pPr marL="0" indent="0">
              <a:buNone/>
            </a:pPr>
            <a:r>
              <a:rPr lang="en-US" dirty="0" smtClean="0"/>
              <a:t>Function </a:t>
            </a:r>
            <a:r>
              <a:rPr lang="en-US" dirty="0" err="1" smtClean="0"/>
              <a:t>CleanYourRoom</a:t>
            </a:r>
            <a:r>
              <a:rPr lang="en-US" dirty="0" smtClean="0"/>
              <a:t>()</a:t>
            </a:r>
          </a:p>
          <a:p>
            <a:pPr marL="971550" lvl="1" indent="-514350">
              <a:buAutoNum type="arabicPeriod"/>
            </a:pPr>
            <a:r>
              <a:rPr lang="en-US" dirty="0" smtClean="0"/>
              <a:t>Pick up clothes.</a:t>
            </a:r>
          </a:p>
          <a:p>
            <a:pPr marL="971550" lvl="1" indent="-514350">
              <a:buAutoNum type="arabicPeriod"/>
            </a:pPr>
            <a:r>
              <a:rPr lang="en-US" dirty="0" smtClean="0"/>
              <a:t>Pick up papers.  </a:t>
            </a:r>
          </a:p>
          <a:p>
            <a:pPr marL="971550" lvl="1" indent="-514350">
              <a:buAutoNum type="arabicPeriod"/>
            </a:pPr>
            <a:r>
              <a:rPr lang="en-US" dirty="0" smtClean="0"/>
              <a:t>Vacuum the floor.</a:t>
            </a:r>
          </a:p>
          <a:p>
            <a:pPr marL="971550" lvl="1" indent="-514350">
              <a:buAutoNum type="arabicPeriod"/>
            </a:pPr>
            <a:r>
              <a:rPr lang="en-US" dirty="0" smtClean="0"/>
              <a:t>Wipe off dust.</a:t>
            </a:r>
            <a:r>
              <a:rPr lang="en-US" dirty="0"/>
              <a:t/>
            </a:r>
            <a:br>
              <a:rPr lang="en-US" dirty="0"/>
            </a:br>
            <a:endParaRPr lang="en-US" dirty="0"/>
          </a:p>
        </p:txBody>
      </p:sp>
      <p:pic>
        <p:nvPicPr>
          <p:cNvPr id="1026" name="Picture 2" descr="http://www.solving-math-problems.com/image-files/sym_function_x-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78" y="2527184"/>
            <a:ext cx="26289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24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262240" y="1685926"/>
            <a:ext cx="2457450" cy="3152775"/>
          </a:xfrm>
          <a:prstGeom prst="rect">
            <a:avLst/>
          </a:prstGeom>
        </p:spPr>
      </p:pic>
      <p:sp>
        <p:nvSpPr>
          <p:cNvPr id="2" name="Title 1"/>
          <p:cNvSpPr>
            <a:spLocks noGrp="1"/>
          </p:cNvSpPr>
          <p:nvPr>
            <p:ph type="title"/>
          </p:nvPr>
        </p:nvSpPr>
        <p:spPr/>
        <p:txBody>
          <a:bodyPr/>
          <a:lstStyle/>
          <a:p>
            <a:r>
              <a:rPr lang="en-US" dirty="0" smtClean="0"/>
              <a:t>2. Insert New Object </a:t>
            </a:r>
            <a:r>
              <a:rPr lang="en-US" dirty="0" smtClean="0">
                <a:sym typeface="Wingdings" panose="05000000000000000000" pitchFamily="2" charset="2"/>
              </a:rPr>
              <a:t> Function</a:t>
            </a:r>
            <a:endParaRPr lang="en-US" dirty="0"/>
          </a:p>
        </p:txBody>
      </p:sp>
      <p:pic>
        <p:nvPicPr>
          <p:cNvPr id="4" name="Picture 3"/>
          <p:cNvPicPr>
            <a:picLocks noChangeAspect="1"/>
          </p:cNvPicPr>
          <p:nvPr/>
        </p:nvPicPr>
        <p:blipFill>
          <a:blip r:embed="rId3"/>
          <a:stretch>
            <a:fillRect/>
          </a:stretch>
        </p:blipFill>
        <p:spPr>
          <a:xfrm>
            <a:off x="838200" y="1690688"/>
            <a:ext cx="5048250" cy="4933950"/>
          </a:xfrm>
          <a:prstGeom prst="rect">
            <a:avLst/>
          </a:prstGeom>
        </p:spPr>
      </p:pic>
      <p:sp>
        <p:nvSpPr>
          <p:cNvPr id="7" name="Rounded Rectangle 6"/>
          <p:cNvSpPr/>
          <p:nvPr/>
        </p:nvSpPr>
        <p:spPr>
          <a:xfrm>
            <a:off x="1663390" y="4219576"/>
            <a:ext cx="867937" cy="88957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673789" y="2630548"/>
            <a:ext cx="1384611" cy="324584"/>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4839629" y="6389649"/>
            <a:ext cx="1204332" cy="23498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96000" y="6439972"/>
            <a:ext cx="1399742" cy="369332"/>
          </a:xfrm>
          <a:prstGeom prst="rect">
            <a:avLst/>
          </a:prstGeom>
        </p:spPr>
        <p:txBody>
          <a:bodyPr wrap="none">
            <a:spAutoFit/>
          </a:bodyPr>
          <a:lstStyle/>
          <a:p>
            <a:r>
              <a:rPr lang="en-US" dirty="0" smtClean="0">
                <a:solidFill>
                  <a:srgbClr val="FF0000"/>
                </a:solidFill>
              </a:rPr>
              <a:t>Click “Insert”</a:t>
            </a:r>
            <a:endParaRPr lang="en-US" dirty="0"/>
          </a:p>
        </p:txBody>
      </p:sp>
    </p:spTree>
    <p:extLst>
      <p:ext uri="{BB962C8B-B14F-4D97-AF65-F5344CB8AC3E}">
        <p14:creationId xmlns:p14="http://schemas.microsoft.com/office/powerpoint/2010/main" val="89110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583</Words>
  <Application>Microsoft Office PowerPoint</Application>
  <PresentationFormat>Widescreen</PresentationFormat>
  <Paragraphs>87</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Calibri Light</vt:lpstr>
      <vt:lpstr>Comic Sans MS</vt:lpstr>
      <vt:lpstr>Segoe UI</vt:lpstr>
      <vt:lpstr>Wingdings</vt:lpstr>
      <vt:lpstr>Office Theme</vt:lpstr>
      <vt:lpstr>Construct 2: Flapping Bird Improvements</vt:lpstr>
      <vt:lpstr>Prerequisites</vt:lpstr>
      <vt:lpstr>High Scores</vt:lpstr>
      <vt:lpstr>1. Insert New Object  WebStorage</vt:lpstr>
      <vt:lpstr>2. Insert New Object  Text on Start screen</vt:lpstr>
      <vt:lpstr>3. Add New Event for Start screen</vt:lpstr>
      <vt:lpstr>Functions</vt:lpstr>
      <vt:lpstr>1. BUT FIRST… What is a Function?</vt:lpstr>
      <vt:lpstr>2. Insert New Object  Function</vt:lpstr>
      <vt:lpstr>3. Add New Event for Game screen</vt:lpstr>
      <vt:lpstr>4. Call Function “endgame” instead of Go to Start</vt:lpstr>
      <vt:lpstr>Sounds</vt:lpstr>
      <vt:lpstr>1. BUT FIRST… let’s make some sounds!</vt:lpstr>
      <vt:lpstr>2. Insert New Object  Audio</vt:lpstr>
      <vt:lpstr>3. Import Sounds</vt:lpstr>
      <vt:lpstr>4. Play Sound on Touch Event</vt:lpstr>
      <vt:lpstr>Play Your Game with Sounds and Hi-Scores!</vt:lpstr>
      <vt:lpstr>(END of Part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 2 Game Development</dc:title>
  <dc:creator>Microsoft account</dc:creator>
  <cp:lastModifiedBy>Microsoft account</cp:lastModifiedBy>
  <cp:revision>378</cp:revision>
  <dcterms:created xsi:type="dcterms:W3CDTF">2014-06-05T21:55:23Z</dcterms:created>
  <dcterms:modified xsi:type="dcterms:W3CDTF">2014-08-29T20:59:12Z</dcterms:modified>
</cp:coreProperties>
</file>