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4"/>
  </p:notesMasterIdLst>
  <p:handoutMasterIdLst>
    <p:handoutMasterId r:id="rId75"/>
  </p:handoutMasterIdLst>
  <p:sldIdLst>
    <p:sldId id="256" r:id="rId5"/>
    <p:sldId id="298" r:id="rId6"/>
    <p:sldId id="259" r:id="rId7"/>
    <p:sldId id="303" r:id="rId8"/>
    <p:sldId id="261" r:id="rId9"/>
    <p:sldId id="264" r:id="rId10"/>
    <p:sldId id="308" r:id="rId11"/>
    <p:sldId id="348" r:id="rId12"/>
    <p:sldId id="311" r:id="rId13"/>
    <p:sldId id="309" r:id="rId14"/>
    <p:sldId id="310" r:id="rId15"/>
    <p:sldId id="312" r:id="rId16"/>
    <p:sldId id="349" r:id="rId17"/>
    <p:sldId id="304" r:id="rId18"/>
    <p:sldId id="313" r:id="rId19"/>
    <p:sldId id="317" r:id="rId20"/>
    <p:sldId id="314" r:id="rId21"/>
    <p:sldId id="315" r:id="rId22"/>
    <p:sldId id="316" r:id="rId23"/>
    <p:sldId id="318" r:id="rId24"/>
    <p:sldId id="319" r:id="rId25"/>
    <p:sldId id="320" r:id="rId26"/>
    <p:sldId id="321" r:id="rId27"/>
    <p:sldId id="305" r:id="rId28"/>
    <p:sldId id="322" r:id="rId29"/>
    <p:sldId id="323" r:id="rId30"/>
    <p:sldId id="324" r:id="rId31"/>
    <p:sldId id="325" r:id="rId32"/>
    <p:sldId id="306" r:id="rId33"/>
    <p:sldId id="327" r:id="rId34"/>
    <p:sldId id="328" r:id="rId35"/>
    <p:sldId id="329" r:id="rId36"/>
    <p:sldId id="330" r:id="rId37"/>
    <p:sldId id="331" r:id="rId38"/>
    <p:sldId id="350" r:id="rId39"/>
    <p:sldId id="326" r:id="rId40"/>
    <p:sldId id="334" r:id="rId41"/>
    <p:sldId id="335" r:id="rId42"/>
    <p:sldId id="351" r:id="rId43"/>
    <p:sldId id="352" r:id="rId44"/>
    <p:sldId id="336" r:id="rId45"/>
    <p:sldId id="337" r:id="rId46"/>
    <p:sldId id="353" r:id="rId47"/>
    <p:sldId id="354" r:id="rId48"/>
    <p:sldId id="338" r:id="rId49"/>
    <p:sldId id="339" r:id="rId50"/>
    <p:sldId id="355" r:id="rId51"/>
    <p:sldId id="356" r:id="rId52"/>
    <p:sldId id="340" r:id="rId53"/>
    <p:sldId id="341" r:id="rId54"/>
    <p:sldId id="357" r:id="rId55"/>
    <p:sldId id="358" r:id="rId56"/>
    <p:sldId id="359" r:id="rId57"/>
    <p:sldId id="360" r:id="rId58"/>
    <p:sldId id="361" r:id="rId59"/>
    <p:sldId id="362" r:id="rId60"/>
    <p:sldId id="342" r:id="rId61"/>
    <p:sldId id="343" r:id="rId62"/>
    <p:sldId id="363" r:id="rId63"/>
    <p:sldId id="364" r:id="rId64"/>
    <p:sldId id="370" r:id="rId65"/>
    <p:sldId id="344" r:id="rId66"/>
    <p:sldId id="345" r:id="rId67"/>
    <p:sldId id="365" r:id="rId68"/>
    <p:sldId id="366" r:id="rId69"/>
    <p:sldId id="367" r:id="rId70"/>
    <p:sldId id="368" r:id="rId71"/>
    <p:sldId id="369" r:id="rId72"/>
    <p:sldId id="296" r:id="rId7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3689" autoAdjust="0"/>
  </p:normalViewPr>
  <p:slideViewPr>
    <p:cSldViewPr>
      <p:cViewPr varScale="1">
        <p:scale>
          <a:sx n="56" d="100"/>
          <a:sy n="56" d="100"/>
        </p:scale>
        <p:origin x="1182"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Variables, Operators &amp; Loops</a:t>
          </a:r>
        </a:p>
        <a:p>
          <a:r>
            <a:rPr lang="en-US" sz="2400" dirty="0" smtClean="0"/>
            <a:t>&gt; Classes &amp; Methods</a:t>
          </a:r>
        </a:p>
        <a:p>
          <a:r>
            <a:rPr lang="en-US" sz="2400" dirty="0" smtClean="0"/>
            <a:t>&gt; Files &amp; Exceptions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Additional Topics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Variables, Operators &amp; Loops</a:t>
          </a:r>
        </a:p>
        <a:p>
          <a:r>
            <a:rPr lang="en-US" sz="2400" dirty="0" smtClean="0"/>
            <a:t>&gt; Classes &amp; Methods</a:t>
          </a:r>
        </a:p>
        <a:p>
          <a:r>
            <a:rPr lang="en-US" sz="2400" dirty="0" smtClean="0"/>
            <a:t>&gt; Files &amp; Exceptions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Additional Topics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9D6DA55B-7BD1-464E-B89D-1B1E949CAE01}" type="presOf" srcId="{A85D72A2-E45E-4CBC-A327-92003FC03E48}" destId="{33873E8C-2839-494D-888B-2D6045555E23}" srcOrd="0" destOrd="0" presId="urn:microsoft.com/office/officeart/2008/layout/VerticalCurvedList"/>
    <dgm:cxn modelId="{1CAB67C5-F1FD-408C-994F-5B086C2E5B19}" type="presOf" srcId="{8BF3C4E9-F523-4844-A02F-E2C5E7F72065}" destId="{8A181E3F-A5E6-42EC-B617-38C9DB2D11F2}" srcOrd="0" destOrd="0" presId="urn:microsoft.com/office/officeart/2008/layout/VerticalCurvedList"/>
    <dgm:cxn modelId="{90FAC995-94BC-4D28-A1E2-31F4C0E84A09}"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FE18A641-689A-4197-BDD6-7FA5EFAC0458}" type="presOf" srcId="{E2E715B1-F839-4A90-97CA-36FB28EBEABE}" destId="{41C0712D-6230-42F5-8134-6AA77C571944}" srcOrd="0" destOrd="0" presId="urn:microsoft.com/office/officeart/2008/layout/VerticalCurvedList"/>
    <dgm:cxn modelId="{3E24F6EC-C3F2-4728-B225-66066092F7E8}"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8438FC73-3B96-4AB8-93F3-D028AEF20E00}" type="presParOf" srcId="{33873E8C-2839-494D-888B-2D6045555E23}" destId="{D59E550D-D540-47A2-AD11-29F1227ADA12}" srcOrd="0" destOrd="0" presId="urn:microsoft.com/office/officeart/2008/layout/VerticalCurvedList"/>
    <dgm:cxn modelId="{CF9DC6C5-2B8A-469D-A54F-62FC2409AEC9}" type="presParOf" srcId="{D59E550D-D540-47A2-AD11-29F1227ADA12}" destId="{2B945AF4-EBAD-4BCF-A053-8CAC79D97DB0}" srcOrd="0" destOrd="0" presId="urn:microsoft.com/office/officeart/2008/layout/VerticalCurvedList"/>
    <dgm:cxn modelId="{8422065D-EA4B-4599-8DA1-E0AE5C55EAF1}" type="presParOf" srcId="{2B945AF4-EBAD-4BCF-A053-8CAC79D97DB0}" destId="{35404107-AD22-4C43-A8C0-048C8CA28C68}" srcOrd="0" destOrd="0" presId="urn:microsoft.com/office/officeart/2008/layout/VerticalCurvedList"/>
    <dgm:cxn modelId="{311A7578-AC58-426F-A802-3344A9CEE63C}" type="presParOf" srcId="{2B945AF4-EBAD-4BCF-A053-8CAC79D97DB0}" destId="{8A181E3F-A5E6-42EC-B617-38C9DB2D11F2}" srcOrd="1" destOrd="0" presId="urn:microsoft.com/office/officeart/2008/layout/VerticalCurvedList"/>
    <dgm:cxn modelId="{052B2D1B-10B2-4950-AE35-FB6CAF7C7B22}" type="presParOf" srcId="{2B945AF4-EBAD-4BCF-A053-8CAC79D97DB0}" destId="{DDB94675-9A40-4FB4-A0BA-6E33CFF76253}" srcOrd="2" destOrd="0" presId="urn:microsoft.com/office/officeart/2008/layout/VerticalCurvedList"/>
    <dgm:cxn modelId="{7046A125-E58D-4668-AD0B-722EF343249A}" type="presParOf" srcId="{2B945AF4-EBAD-4BCF-A053-8CAC79D97DB0}" destId="{66352355-C448-46B8-8708-0C0B4FA6D1EF}" srcOrd="3" destOrd="0" presId="urn:microsoft.com/office/officeart/2008/layout/VerticalCurvedList"/>
    <dgm:cxn modelId="{2BAD516A-75CC-48D4-A8B2-11996B1FA141}" type="presParOf" srcId="{D59E550D-D540-47A2-AD11-29F1227ADA12}" destId="{41C0712D-6230-42F5-8134-6AA77C571944}" srcOrd="1" destOrd="0" presId="urn:microsoft.com/office/officeart/2008/layout/VerticalCurvedList"/>
    <dgm:cxn modelId="{317D69D5-D8B9-4D60-AC93-0F3120EADA23}" type="presParOf" srcId="{D59E550D-D540-47A2-AD11-29F1227ADA12}" destId="{D38834FE-0550-4E19-A777-696F868F313F}" srcOrd="2" destOrd="0" presId="urn:microsoft.com/office/officeart/2008/layout/VerticalCurvedList"/>
    <dgm:cxn modelId="{5C72E6DD-6DF4-4B08-8DBB-554277608BA2}" type="presParOf" srcId="{D38834FE-0550-4E19-A777-696F868F313F}" destId="{62AF6F62-0EC8-4091-A054-8417D73400FD}" srcOrd="0" destOrd="0" presId="urn:microsoft.com/office/officeart/2008/layout/VerticalCurvedList"/>
    <dgm:cxn modelId="{EB9BAC64-F7B4-485C-BF7D-B9D8E1802E45}" type="presParOf" srcId="{D59E550D-D540-47A2-AD11-29F1227ADA12}" destId="{F4D9450E-B429-4F4B-8D51-12EDAE993C6E}" srcOrd="3" destOrd="0" presId="urn:microsoft.com/office/officeart/2008/layout/VerticalCurvedList"/>
    <dgm:cxn modelId="{E5866CEA-389F-4E46-AB72-251CCFF834B0}" type="presParOf" srcId="{D59E550D-D540-47A2-AD11-29F1227ADA12}" destId="{31740FF1-553D-4F29-96E7-2814DB57E2A1}" srcOrd="4" destOrd="0" presId="urn:microsoft.com/office/officeart/2008/layout/VerticalCurvedList"/>
    <dgm:cxn modelId="{5584B310-4437-4412-9B90-1B5623811553}" type="presParOf" srcId="{31740FF1-553D-4F29-96E7-2814DB57E2A1}" destId="{C95EA77B-C461-4AE5-ACC6-E2281CC000F5}" srcOrd="0" destOrd="0" presId="urn:microsoft.com/office/officeart/2008/layout/VerticalCurvedList"/>
    <dgm:cxn modelId="{82D212A2-496A-4D58-BFD8-17801565DFC8}" type="presParOf" srcId="{D59E550D-D540-47A2-AD11-29F1227ADA12}" destId="{6B747725-816F-497E-AD1A-3B239F472931}" srcOrd="5" destOrd="0" presId="urn:microsoft.com/office/officeart/2008/layout/VerticalCurvedList"/>
    <dgm:cxn modelId="{544DD63A-69BA-4468-BA9D-728399637261}" type="presParOf" srcId="{D59E550D-D540-47A2-AD11-29F1227ADA12}" destId="{0E9D947C-13F2-4239-B168-E36A53AC6625}" srcOrd="6" destOrd="0" presId="urn:microsoft.com/office/officeart/2008/layout/VerticalCurvedList"/>
    <dgm:cxn modelId="{E2039E0F-C806-4A83-BC04-CFBEE1C6261A}"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Variables, Operators &amp; Loops</a:t>
          </a:r>
        </a:p>
        <a:p>
          <a:r>
            <a:rPr lang="en-US" sz="2400" dirty="0" smtClean="0"/>
            <a:t>&gt; Classes &amp; Methods</a:t>
          </a:r>
        </a:p>
        <a:p>
          <a:r>
            <a:rPr lang="en-US" sz="2400" dirty="0" smtClean="0"/>
            <a:t>&gt; Files &amp; Exceptions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Additional Topics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73C6305B-D911-483F-BEDD-83966A734956}" type="presOf" srcId="{A85D72A2-E45E-4CBC-A327-92003FC03E48}" destId="{33873E8C-2839-494D-888B-2D6045555E23}"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31087015-F8A2-4FA0-AD45-B15C9A1348D9}"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59F10ECF-BB0A-40E8-B97C-A983AFD99CF0}" type="presOf" srcId="{96238AB0-3E60-4345-A8BB-5DC959EB425D}" destId="{6B747725-816F-497E-AD1A-3B239F472931}"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A13E7E7-FF43-4139-A4C3-4DDAA75101FD}" type="presOf" srcId="{8BF3C4E9-F523-4844-A02F-E2C5E7F72065}" destId="{8A181E3F-A5E6-42EC-B617-38C9DB2D11F2}" srcOrd="0" destOrd="0" presId="urn:microsoft.com/office/officeart/2008/layout/VerticalCurvedList"/>
    <dgm:cxn modelId="{DAC37297-D7D7-4CCE-8C2B-F2E0FDE4805D}" type="presOf" srcId="{E2E715B1-F839-4A90-97CA-36FB28EBEABE}" destId="{41C0712D-6230-42F5-8134-6AA77C571944}" srcOrd="0" destOrd="0" presId="urn:microsoft.com/office/officeart/2008/layout/VerticalCurvedList"/>
    <dgm:cxn modelId="{95AD6F03-3274-48DB-B6DC-BBD0C292C48F}" type="presParOf" srcId="{33873E8C-2839-494D-888B-2D6045555E23}" destId="{D59E550D-D540-47A2-AD11-29F1227ADA12}" srcOrd="0" destOrd="0" presId="urn:microsoft.com/office/officeart/2008/layout/VerticalCurvedList"/>
    <dgm:cxn modelId="{CA3E8A51-65C7-490D-8AD0-72C952EC9179}" type="presParOf" srcId="{D59E550D-D540-47A2-AD11-29F1227ADA12}" destId="{2B945AF4-EBAD-4BCF-A053-8CAC79D97DB0}" srcOrd="0" destOrd="0" presId="urn:microsoft.com/office/officeart/2008/layout/VerticalCurvedList"/>
    <dgm:cxn modelId="{4F8EE9AE-D1BF-455B-AF7C-9EDB343BF935}" type="presParOf" srcId="{2B945AF4-EBAD-4BCF-A053-8CAC79D97DB0}" destId="{35404107-AD22-4C43-A8C0-048C8CA28C68}" srcOrd="0" destOrd="0" presId="urn:microsoft.com/office/officeart/2008/layout/VerticalCurvedList"/>
    <dgm:cxn modelId="{07B5E526-C6AC-433C-8965-7954539D6D85}" type="presParOf" srcId="{2B945AF4-EBAD-4BCF-A053-8CAC79D97DB0}" destId="{8A181E3F-A5E6-42EC-B617-38C9DB2D11F2}" srcOrd="1" destOrd="0" presId="urn:microsoft.com/office/officeart/2008/layout/VerticalCurvedList"/>
    <dgm:cxn modelId="{2DEDB2A0-15DE-4EA4-9BA3-FE2251AE766D}" type="presParOf" srcId="{2B945AF4-EBAD-4BCF-A053-8CAC79D97DB0}" destId="{DDB94675-9A40-4FB4-A0BA-6E33CFF76253}" srcOrd="2" destOrd="0" presId="urn:microsoft.com/office/officeart/2008/layout/VerticalCurvedList"/>
    <dgm:cxn modelId="{DD7BC5C3-3A3B-4B19-867C-0FA03BC9446F}" type="presParOf" srcId="{2B945AF4-EBAD-4BCF-A053-8CAC79D97DB0}" destId="{66352355-C448-46B8-8708-0C0B4FA6D1EF}" srcOrd="3" destOrd="0" presId="urn:microsoft.com/office/officeart/2008/layout/VerticalCurvedList"/>
    <dgm:cxn modelId="{488AD682-C2FE-47B8-B415-991CD1C461B2}" type="presParOf" srcId="{D59E550D-D540-47A2-AD11-29F1227ADA12}" destId="{41C0712D-6230-42F5-8134-6AA77C571944}" srcOrd="1" destOrd="0" presId="urn:microsoft.com/office/officeart/2008/layout/VerticalCurvedList"/>
    <dgm:cxn modelId="{1487E713-1D5D-470F-815C-6D2828A31498}" type="presParOf" srcId="{D59E550D-D540-47A2-AD11-29F1227ADA12}" destId="{D38834FE-0550-4E19-A777-696F868F313F}" srcOrd="2" destOrd="0" presId="urn:microsoft.com/office/officeart/2008/layout/VerticalCurvedList"/>
    <dgm:cxn modelId="{3F640449-CC96-4F6D-9C22-3273A733B3D2}" type="presParOf" srcId="{D38834FE-0550-4E19-A777-696F868F313F}" destId="{62AF6F62-0EC8-4091-A054-8417D73400FD}" srcOrd="0" destOrd="0" presId="urn:microsoft.com/office/officeart/2008/layout/VerticalCurvedList"/>
    <dgm:cxn modelId="{AC43F9A8-9F7D-4792-9AB7-E0523A2FFE18}" type="presParOf" srcId="{D59E550D-D540-47A2-AD11-29F1227ADA12}" destId="{F4D9450E-B429-4F4B-8D51-12EDAE993C6E}" srcOrd="3" destOrd="0" presId="urn:microsoft.com/office/officeart/2008/layout/VerticalCurvedList"/>
    <dgm:cxn modelId="{82B19DC4-298E-4A2F-B92D-82E1F3FA8D32}" type="presParOf" srcId="{D59E550D-D540-47A2-AD11-29F1227ADA12}" destId="{31740FF1-553D-4F29-96E7-2814DB57E2A1}" srcOrd="4" destOrd="0" presId="urn:microsoft.com/office/officeart/2008/layout/VerticalCurvedList"/>
    <dgm:cxn modelId="{C85C1146-EF26-4B33-9A4B-0D1398F66E1D}" type="presParOf" srcId="{31740FF1-553D-4F29-96E7-2814DB57E2A1}" destId="{C95EA77B-C461-4AE5-ACC6-E2281CC000F5}" srcOrd="0" destOrd="0" presId="urn:microsoft.com/office/officeart/2008/layout/VerticalCurvedList"/>
    <dgm:cxn modelId="{2A929100-82AD-450F-AA2E-0C45C799D36D}" type="presParOf" srcId="{D59E550D-D540-47A2-AD11-29F1227ADA12}" destId="{6B747725-816F-497E-AD1A-3B239F472931}" srcOrd="5" destOrd="0" presId="urn:microsoft.com/office/officeart/2008/layout/VerticalCurvedList"/>
    <dgm:cxn modelId="{0110296C-3E2D-411D-A2AC-F111E37412F0}" type="presParOf" srcId="{D59E550D-D540-47A2-AD11-29F1227ADA12}" destId="{0E9D947C-13F2-4239-B168-E36A53AC6625}" srcOrd="6" destOrd="0" presId="urn:microsoft.com/office/officeart/2008/layout/VerticalCurvedList"/>
    <dgm:cxn modelId="{12402892-FF46-405B-86AD-090C1280DAEF}"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Variables, Operators &amp; Loops</a:t>
          </a:r>
        </a:p>
        <a:p>
          <a:pPr lvl="0" algn="l" defTabSz="1066800">
            <a:lnSpc>
              <a:spcPct val="90000"/>
            </a:lnSpc>
            <a:spcBef>
              <a:spcPct val="0"/>
            </a:spcBef>
            <a:spcAft>
              <a:spcPct val="35000"/>
            </a:spcAft>
          </a:pPr>
          <a:r>
            <a:rPr lang="en-US" sz="2400" kern="1200" dirty="0" smtClean="0"/>
            <a:t>&gt; Classes &amp; Methods</a:t>
          </a:r>
        </a:p>
        <a:p>
          <a:pPr lvl="0" algn="l" defTabSz="1066800">
            <a:lnSpc>
              <a:spcPct val="90000"/>
            </a:lnSpc>
            <a:spcBef>
              <a:spcPct val="0"/>
            </a:spcBef>
            <a:spcAft>
              <a:spcPct val="35000"/>
            </a:spcAft>
          </a:pPr>
          <a:r>
            <a:rPr lang="en-US" sz="2400" kern="1200" dirty="0" smtClean="0"/>
            <a:t>&gt; Files &amp; Exceptions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Additional Topics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Variables, Operators &amp; Loops</a:t>
          </a:r>
        </a:p>
        <a:p>
          <a:pPr lvl="0" algn="l" defTabSz="1066800">
            <a:lnSpc>
              <a:spcPct val="90000"/>
            </a:lnSpc>
            <a:spcBef>
              <a:spcPct val="0"/>
            </a:spcBef>
            <a:spcAft>
              <a:spcPct val="35000"/>
            </a:spcAft>
          </a:pPr>
          <a:r>
            <a:rPr lang="en-US" sz="2400" kern="1200" dirty="0" smtClean="0"/>
            <a:t>&gt; Classes &amp; Methods</a:t>
          </a:r>
        </a:p>
        <a:p>
          <a:pPr lvl="0" algn="l" defTabSz="1066800">
            <a:lnSpc>
              <a:spcPct val="90000"/>
            </a:lnSpc>
            <a:spcBef>
              <a:spcPct val="0"/>
            </a:spcBef>
            <a:spcAft>
              <a:spcPct val="35000"/>
            </a:spcAft>
          </a:pPr>
          <a:r>
            <a:rPr lang="en-US" sz="2400" kern="1200" dirty="0" smtClean="0"/>
            <a:t>&gt; Files &amp; Exceptions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Additional Topics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Variables, Operators &amp; Loops</a:t>
          </a:r>
        </a:p>
        <a:p>
          <a:pPr lvl="0" algn="l" defTabSz="1066800">
            <a:lnSpc>
              <a:spcPct val="90000"/>
            </a:lnSpc>
            <a:spcBef>
              <a:spcPct val="0"/>
            </a:spcBef>
            <a:spcAft>
              <a:spcPct val="35000"/>
            </a:spcAft>
          </a:pPr>
          <a:r>
            <a:rPr lang="en-US" sz="2400" kern="1200" dirty="0" smtClean="0"/>
            <a:t>&gt; Classes &amp; Methods</a:t>
          </a:r>
        </a:p>
        <a:p>
          <a:pPr lvl="0" algn="l" defTabSz="1066800">
            <a:lnSpc>
              <a:spcPct val="90000"/>
            </a:lnSpc>
            <a:spcBef>
              <a:spcPct val="0"/>
            </a:spcBef>
            <a:spcAft>
              <a:spcPct val="35000"/>
            </a:spcAft>
          </a:pPr>
          <a:r>
            <a:rPr lang="en-US" sz="2400" kern="1200" dirty="0" smtClean="0"/>
            <a:t>&gt; Files &amp; Exceptions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Additional Topics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12/4/2014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acebook.com/OnekSoftGa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outu.be/lRjrQPvVOp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ka.ms/DevGames-Const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C# Crash Course 101.5</a:t>
            </a:r>
            <a:br>
              <a:rPr lang="en-US" sz="900" b="1" dirty="0" smtClean="0"/>
            </a:br>
            <a:r>
              <a:rPr lang="en-US" sz="900" dirty="0" smtClean="0"/>
              <a:t>Beginner - Intermediate</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Namespaces, Files &amp; Exceptions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29</a:t>
            </a:fld>
            <a:endParaRPr lang="en-US"/>
          </a:p>
        </p:txBody>
      </p:sp>
    </p:spTree>
    <p:extLst>
      <p:ext uri="{BB962C8B-B14F-4D97-AF65-F5344CB8AC3E}">
        <p14:creationId xmlns:p14="http://schemas.microsoft.com/office/powerpoint/2010/main" val="368479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Variables, Operators &amp; Loops</a:t>
            </a:r>
          </a:p>
          <a:p>
            <a:pPr lvl="0"/>
            <a:r>
              <a:rPr lang="en-US" sz="900" dirty="0" smtClean="0"/>
              <a:t>&gt; Classes &amp; Methods</a:t>
            </a:r>
          </a:p>
          <a:p>
            <a:pPr lvl="0"/>
            <a:r>
              <a:rPr lang="en-US" sz="900" dirty="0" smtClean="0"/>
              <a:t>&gt; Files &amp; Exceptions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Additional Topics</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303229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Topics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36</a:t>
            </a:fld>
            <a:endParaRPr lang="en-US"/>
          </a:p>
        </p:txBody>
      </p:sp>
    </p:spTree>
    <p:extLst>
      <p:ext uri="{BB962C8B-B14F-4D97-AF65-F5344CB8AC3E}">
        <p14:creationId xmlns:p14="http://schemas.microsoft.com/office/powerpoint/2010/main" val="47019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Enumerators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275575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Extension Methods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3515416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2536124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&amp; Dictionaries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105129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Dictionaries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105973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Linq</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57</a:t>
            </a:fld>
            <a:endParaRPr lang="en-US"/>
          </a:p>
        </p:txBody>
      </p:sp>
    </p:spTree>
    <p:extLst>
      <p:ext uri="{BB962C8B-B14F-4D97-AF65-F5344CB8AC3E}">
        <p14:creationId xmlns:p14="http://schemas.microsoft.com/office/powerpoint/2010/main" val="2656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Test Example</a:t>
            </a:r>
            <a:br>
              <a:rPr lang="en-US" dirty="0" smtClean="0"/>
            </a:br>
            <a:r>
              <a:rPr lang="en-US" dirty="0" smtClean="0"/>
              <a:t>(using </a:t>
            </a:r>
            <a:r>
              <a:rPr lang="en-US" dirty="0" err="1" smtClean="0"/>
              <a:t>NUnit</a:t>
            </a:r>
            <a:r>
              <a:rPr lang="en-US" dirty="0" smtClean="0"/>
              <a: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62</a:t>
            </a:fld>
            <a:endParaRPr lang="en-US"/>
          </a:p>
        </p:txBody>
      </p:sp>
    </p:spTree>
    <p:extLst>
      <p:ext uri="{BB962C8B-B14F-4D97-AF65-F5344CB8AC3E}">
        <p14:creationId xmlns:p14="http://schemas.microsoft.com/office/powerpoint/2010/main" val="241132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Variables, Operators &amp; Loops</a:t>
            </a:r>
          </a:p>
          <a:p>
            <a:pPr lvl="0"/>
            <a:r>
              <a:rPr lang="en-US" sz="900" dirty="0" smtClean="0"/>
              <a:t>&gt; Classes &amp; Methods</a:t>
            </a:r>
          </a:p>
          <a:p>
            <a:pPr lvl="0"/>
            <a:r>
              <a:rPr lang="en-US" sz="900" dirty="0" smtClean="0"/>
              <a:t>&gt; Files &amp; Exceptions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Additional Topics</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Enumerators</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Extension Methods</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Generics</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Lists</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Dictionaries</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LINQ</a:t>
            </a:r>
          </a:p>
          <a:p>
            <a:pPr marL="560162" lvl="1"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BONUS:</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Unit Tests</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35FED-1E9A-4A47-BD99-E264414F29C0}"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61661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35FED-1E9A-4A47-BD99-E264414F29C0}"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3123926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35FED-1E9A-4A47-BD99-E264414F29C0}"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136128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35FED-1E9A-4A47-BD99-E264414F29C0}"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119250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35FED-1E9A-4A47-BD99-E264414F29C0}"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1852889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35FED-1E9A-4A47-BD99-E264414F29C0}" type="datetime1">
              <a:rPr lang="en-US" smtClean="0"/>
              <a:t>12/4/2014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1100765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Web: OnekSoft.com</a:t>
            </a:r>
          </a:p>
          <a:p>
            <a:r>
              <a:rPr lang="en-US" dirty="0" smtClean="0"/>
              <a:t>Email: games@OnekSoft.com</a:t>
            </a:r>
          </a:p>
          <a:p>
            <a:r>
              <a:rPr lang="en-US" dirty="0" smtClean="0"/>
              <a:t>Twitter: @</a:t>
            </a:r>
            <a:r>
              <a:rPr lang="en-US" dirty="0" err="1" smtClean="0"/>
              <a:t>OnekSoftGames</a:t>
            </a:r>
            <a:endParaRPr lang="en-US" dirty="0" smtClean="0"/>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R&amp;D: OnekSoftLabs.com</a:t>
            </a:r>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69</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pPr marL="176131" indent="-176131">
              <a:buFont typeface="Arial" panose="020B0604020202020204" pitchFamily="34" charset="0"/>
              <a:buChar char="•"/>
            </a:pPr>
            <a:r>
              <a:rPr lang="en-US" dirty="0"/>
              <a:t>1997 – present: Microsoft web/software development</a:t>
            </a:r>
          </a:p>
          <a:p>
            <a:pPr marL="176131" indent="-176131">
              <a:buFont typeface="Arial" panose="020B0604020202020204" pitchFamily="34" charset="0"/>
              <a:buChar char="•"/>
            </a:pPr>
            <a:r>
              <a:rPr lang="en-US" dirty="0"/>
              <a:t>2011: XNA games on </a:t>
            </a:r>
            <a:r>
              <a:rPr lang="en-US" dirty="0" smtClean="0"/>
              <a:t>XBLIG for Xbox 360</a:t>
            </a:r>
            <a:endParaRPr lang="en-US" dirty="0"/>
          </a:p>
          <a:p>
            <a:pPr marL="645812" lvl="1" indent="-176131">
              <a:buFont typeface="Arial" panose="020B0604020202020204" pitchFamily="34" charset="0"/>
              <a:buChar char="•"/>
            </a:pPr>
            <a:r>
              <a:rPr lang="en-US" dirty="0"/>
              <a:t>2D Math Panic</a:t>
            </a:r>
          </a:p>
          <a:p>
            <a:pPr marL="645812" lvl="1" indent="-176131">
              <a:buFont typeface="Arial" panose="020B0604020202020204" pitchFamily="34" charset="0"/>
              <a:buChar char="•"/>
            </a:pPr>
            <a:r>
              <a:rPr lang="en-US" dirty="0"/>
              <a:t>Angry Zombie Ninja Cats</a:t>
            </a:r>
          </a:p>
          <a:p>
            <a:pPr marL="176131" indent="-176131" fontAlgn="t">
              <a:buFont typeface="Arial" panose="020B0604020202020204" pitchFamily="34" charset="0"/>
              <a:buChar char="•"/>
            </a:pPr>
            <a:r>
              <a:rPr lang="en-US" dirty="0"/>
              <a:t>2012: Tools for XNA developers</a:t>
            </a:r>
          </a:p>
          <a:p>
            <a:pPr marL="645812" lvl="1" indent="-176131" fontAlgn="t">
              <a:buFont typeface="Arial" panose="020B0604020202020204" pitchFamily="34" charset="0"/>
              <a:buChar char="•"/>
            </a:pPr>
            <a:r>
              <a:rPr lang="en-US" dirty="0"/>
              <a:t>XBLIG Sales Data Analyzer (OnekSoftLabs.com)</a:t>
            </a:r>
          </a:p>
          <a:p>
            <a:pPr marL="645812" lvl="1" indent="-176131" fontAlgn="t">
              <a:buFont typeface="Arial" panose="020B0604020202020204" pitchFamily="34" charset="0"/>
              <a:buChar char="•"/>
            </a:pPr>
            <a:r>
              <a:rPr lang="en-US" dirty="0"/>
              <a:t>XNA Basic Starter Kit (</a:t>
            </a:r>
            <a:r>
              <a:rPr lang="en-US" dirty="0" err="1"/>
              <a:t>CodePlex</a:t>
            </a:r>
            <a:r>
              <a:rPr lang="en-US" dirty="0"/>
              <a:t>) </a:t>
            </a:r>
          </a:p>
          <a:p>
            <a:pPr marL="176131" indent="-176131" fontAlgn="t">
              <a:buFont typeface="Arial" panose="020B0604020202020204" pitchFamily="34" charset="0"/>
              <a:buChar char="•"/>
            </a:pPr>
            <a:r>
              <a:rPr lang="en-US" dirty="0" smtClean="0"/>
              <a:t>Online: </a:t>
            </a:r>
            <a:r>
              <a:rPr lang="en-US" dirty="0" smtClean="0">
                <a:hlinkClick r:id="rId3"/>
              </a:rPr>
              <a:t>http://facebook.com/OnekSoftGames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10016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My Background (continued)</a:t>
            </a:r>
            <a:br>
              <a:rPr lang="en-US" dirty="0" smtClean="0"/>
            </a:br>
            <a:r>
              <a:rPr lang="en-US" dirty="0"/>
              <a:t>2013</a:t>
            </a:r>
          </a:p>
          <a:p>
            <a:pPr marL="285750" indent="-285750">
              <a:buFont typeface="Arial" panose="020B0604020202020204" pitchFamily="34" charset="0"/>
              <a:buChar char="•"/>
            </a:pPr>
            <a:r>
              <a:rPr lang="en-US" sz="900" dirty="0" smtClean="0"/>
              <a:t>Ninja</a:t>
            </a:r>
            <a:r>
              <a:rPr lang="en-US" sz="900" baseline="0" dirty="0" smtClean="0"/>
              <a:t> Cat Runner on Win8, WP8, Web (Construct 2)</a:t>
            </a:r>
          </a:p>
          <a:p>
            <a:pPr marL="285750" indent="-285750">
              <a:buFont typeface="Arial" panose="020B0604020202020204" pitchFamily="34" charset="0"/>
              <a:buChar char="•"/>
            </a:pPr>
            <a:r>
              <a:rPr lang="en-US" sz="900" baseline="0" dirty="0" smtClean="0"/>
              <a:t>Video Q&amp;A with MS Tech Evangelist Frank La Vigne</a:t>
            </a:r>
          </a:p>
          <a:p>
            <a:pPr marL="285750" indent="-285750">
              <a:buFont typeface="Arial" panose="020B0604020202020204" pitchFamily="34" charset="0"/>
              <a:buChar char="•"/>
            </a:pPr>
            <a:r>
              <a:rPr lang="en-US" sz="900" dirty="0" smtClean="0"/>
              <a:t>Founder/Admin</a:t>
            </a:r>
            <a:r>
              <a:rPr lang="en-US" sz="900" baseline="0" dirty="0" smtClean="0"/>
              <a:t> of FB groups: Construct2, Xbox One &amp; Unity Indie </a:t>
            </a:r>
            <a:r>
              <a:rPr lang="en-US" sz="900" baseline="0" dirty="0" err="1" smtClean="0"/>
              <a:t>Devs</a:t>
            </a:r>
            <a:endParaRPr lang="en-US" sz="900" baseline="0" dirty="0" smtClean="0"/>
          </a:p>
          <a:p>
            <a:pPr marL="285750" indent="-285750">
              <a:buFont typeface="Arial" panose="020B0604020202020204" pitchFamily="34" charset="0"/>
              <a:buChar char="•"/>
            </a:pPr>
            <a:r>
              <a:rPr lang="en-US" sz="900" baseline="0" dirty="0" smtClean="0"/>
              <a:t>Started Public Speaking in DC area and East Coast</a:t>
            </a:r>
            <a:endParaRPr lang="en-US" dirty="0" smtClean="0"/>
          </a:p>
          <a:p>
            <a:pPr rtl="0" eaLnBrk="1" fontAlgn="t" latinLnBrk="0" hangingPunct="1"/>
            <a:r>
              <a:rPr lang="en-US" dirty="0" smtClean="0"/>
              <a:t>2014</a:t>
            </a:r>
          </a:p>
          <a:p>
            <a:pPr marL="285750" indent="-285750">
              <a:buFont typeface="Arial" panose="020B0604020202020204" pitchFamily="34" charset="0"/>
              <a:buChar char="•"/>
            </a:pPr>
            <a:r>
              <a:rPr lang="en-US" sz="900" dirty="0" smtClean="0"/>
              <a:t>Public Speaking</a:t>
            </a:r>
            <a:r>
              <a:rPr lang="en-US" sz="900" baseline="0" dirty="0" smtClean="0"/>
              <a:t> on Indie Game Development</a:t>
            </a:r>
          </a:p>
          <a:p>
            <a:pPr marL="285750" indent="-285750">
              <a:buFont typeface="Arial" panose="020B0604020202020204" pitchFamily="34" charset="0"/>
              <a:buChar char="•"/>
            </a:pPr>
            <a:r>
              <a:rPr lang="en-US" sz="900" baseline="0" dirty="0" smtClean="0"/>
              <a:t>Joined Microsoft as a Sr. Technical Evangelist</a:t>
            </a:r>
          </a:p>
          <a:p>
            <a:pPr marL="285750" indent="-285750">
              <a:buFont typeface="Arial" panose="020B0604020202020204" pitchFamily="34" charset="0"/>
              <a:buChar char="•"/>
            </a:pPr>
            <a:r>
              <a:rPr lang="en-US" sz="900" baseline="0" dirty="0" smtClean="0"/>
              <a:t>Gallant Glider on Win8, WP8, Web (Construct 2 </a:t>
            </a:r>
            <a:r>
              <a:rPr lang="en-US" sz="900" baseline="0" dirty="0" smtClean="0">
                <a:sym typeface="Wingdings" panose="05000000000000000000" pitchFamily="2" charset="2"/>
              </a:rPr>
              <a:t> Universal App)</a:t>
            </a:r>
            <a:endParaRPr lang="en-US" dirty="0"/>
          </a:p>
          <a:p>
            <a:pPr defTabSz="939363">
              <a:defRPr/>
            </a:pPr>
            <a:r>
              <a:rPr lang="en-US" dirty="0" smtClean="0"/>
              <a:t>Video Q&amp;A: </a:t>
            </a:r>
            <a:r>
              <a:rPr lang="en-US" dirty="0" smtClean="0">
                <a:hlinkClick r:id="rId3"/>
              </a:rPr>
              <a:t>http://youtu.be/lRjrQPvVOpo</a:t>
            </a:r>
            <a:r>
              <a:rPr lang="en-US" dirty="0" smtClean="0"/>
              <a:t> </a:t>
            </a:r>
          </a:p>
          <a:p>
            <a:pPr marL="0" marR="0" indent="0" algn="l" defTabSz="939363" rtl="0" eaLnBrk="1" fontAlgn="auto" latinLnBrk="0" hangingPunct="1">
              <a:lnSpc>
                <a:spcPct val="90000"/>
              </a:lnSpc>
              <a:spcBef>
                <a:spcPts val="0"/>
              </a:spcBef>
              <a:spcAft>
                <a:spcPts val="340"/>
              </a:spcAft>
              <a:buClrTx/>
              <a:buSzTx/>
              <a:buFontTx/>
              <a:buNone/>
              <a:tabLst/>
              <a:defRPr/>
            </a:pPr>
            <a:r>
              <a:rPr lang="en-US" sz="900" dirty="0" smtClean="0"/>
              <a:t>MVA: </a:t>
            </a:r>
            <a:r>
              <a:rPr lang="en-US" sz="900" u="sng" dirty="0" smtClean="0">
                <a:hlinkClick r:id="rId4"/>
              </a:rPr>
              <a:t>http://aka.ms/DevGames-Const2</a:t>
            </a:r>
            <a:r>
              <a:rPr lang="en-US" sz="900" u="sng" dirty="0" smtClean="0"/>
              <a:t> </a:t>
            </a:r>
            <a:endParaRPr lang="en-US" sz="900" dirty="0" smtClean="0"/>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234702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406580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Visual Studio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Variables, Operators &amp; Loops</a:t>
            </a:r>
          </a:p>
          <a:p>
            <a:pPr lvl="0"/>
            <a:r>
              <a:rPr lang="en-US" sz="900" dirty="0" smtClean="0"/>
              <a:t>&gt; Classes &amp; Methods</a:t>
            </a:r>
          </a:p>
          <a:p>
            <a:pPr lvl="0"/>
            <a:r>
              <a:rPr lang="en-US" sz="900" dirty="0" smtClean="0"/>
              <a:t>&gt; Files &amp; Exceptions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Additional Topics</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194172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Operators &amp; Loops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71938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Classes &amp; Methods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2427778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dotnetspark.com/tutorialpic/clr.png"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facebook.com/OnekSoftGames"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aka.ms/DevGames-Const2" TargetMode="External"/><Relationship Id="rId5" Type="http://schemas.openxmlformats.org/officeDocument/2006/relationships/hyperlink" Target="http://youtu.be/lRjrQPvVOpo" TargetMode="Externa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http://www.microsoftvirtualacademy.com/training-courses/developer-training-with-programming-in-c" TargetMode="External"/><Relationship Id="rId2" Type="http://schemas.openxmlformats.org/officeDocument/2006/relationships/hyperlink" Target="http://www.microsoftvirtualacademy.com/training-courses/c-fundamentals-for-absolute-beginners" TargetMode="External"/><Relationship Id="rId1" Type="http://schemas.openxmlformats.org/officeDocument/2006/relationships/slideLayout" Target="../slideLayouts/slideLayout24.xml"/><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hyperlink" Target="http://nunit.org/index.php?p=quickStart&amp;r=3.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hyperlink" Target="https://www.jetbrains.com/resharper/download/" TargetMode="External"/><Relationship Id="rId4" Type="http://schemas.openxmlformats.org/officeDocument/2006/relationships/image" Target="../media/image97.png"/></Relationships>
</file>

<file path=ppt/slides/_rels/slide6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hyperlink" Target="http://www.visualstudio.com/downloads"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www.visualstudio.com/products/visual-studio-community-vs" TargetMode="External"/><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hyperlink" Target="http://aka.ms/vs2013c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smtClean="0"/>
              <a:t>C# Crash Course 101.5</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Beginner - Intermediate</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Learn C#?</a:t>
            </a:r>
            <a:endParaRPr lang="en-US" dirty="0"/>
          </a:p>
        </p:txBody>
      </p:sp>
      <p:sp>
        <p:nvSpPr>
          <p:cNvPr id="2" name="TextBox 1"/>
          <p:cNvSpPr txBox="1"/>
          <p:nvPr/>
        </p:nvSpPr>
        <p:spPr>
          <a:xfrm>
            <a:off x="457580" y="6240432"/>
            <a:ext cx="70623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In Visual Studio, click File </a:t>
            </a:r>
            <a:r>
              <a:rPr lang="en-US" sz="2400" dirty="0" smtClean="0">
                <a:gradFill>
                  <a:gsLst>
                    <a:gs pos="2917">
                      <a:schemeClr val="tx1"/>
                    </a:gs>
                    <a:gs pos="30000">
                      <a:schemeClr val="tx1"/>
                    </a:gs>
                  </a:gsLst>
                  <a:lin ang="5400000" scaled="0"/>
                </a:gradFill>
                <a:sym typeface="Wingdings" panose="05000000000000000000" pitchFamily="2" charset="2"/>
              </a:rPr>
              <a:t> New  Project</a:t>
            </a:r>
            <a:endParaRPr lang="en-US" sz="2400" dirty="0" smtClean="0">
              <a:gradFill>
                <a:gsLst>
                  <a:gs pos="2917">
                    <a:schemeClr val="tx1"/>
                  </a:gs>
                  <a:gs pos="30000">
                    <a:schemeClr val="tx1"/>
                  </a:gs>
                </a:gsLst>
                <a:lin ang="5400000" scaled="0"/>
              </a:gradFill>
            </a:endParaRPr>
          </a:p>
        </p:txBody>
      </p:sp>
      <p:pic>
        <p:nvPicPr>
          <p:cNvPr id="11" name="Picture 10"/>
          <p:cNvPicPr>
            <a:picLocks noChangeAspect="1"/>
          </p:cNvPicPr>
          <p:nvPr/>
        </p:nvPicPr>
        <p:blipFill>
          <a:blip r:embed="rId2"/>
          <a:stretch>
            <a:fillRect/>
          </a:stretch>
        </p:blipFill>
        <p:spPr>
          <a:xfrm>
            <a:off x="457580" y="1248523"/>
            <a:ext cx="6049219" cy="1667108"/>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2477989" y="2491433"/>
            <a:ext cx="9267825" cy="3200400"/>
          </a:xfrm>
          <a:prstGeom prst="rect">
            <a:avLst/>
          </a:prstGeom>
          <a:effectLst>
            <a:outerShdw blurRad="50800" dist="38100" dir="2700000" algn="tl" rotWithShape="0">
              <a:prstClr val="black">
                <a:alpha val="40000"/>
              </a:prstClr>
            </a:outerShdw>
          </a:effectLst>
        </p:spPr>
      </p:pic>
      <p:sp>
        <p:nvSpPr>
          <p:cNvPr id="31" name="Rounded Rectangle 30"/>
          <p:cNvSpPr/>
          <p:nvPr/>
        </p:nvSpPr>
        <p:spPr bwMode="auto">
          <a:xfrm>
            <a:off x="4663773" y="3577185"/>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4663773" y="4091633"/>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4663773" y="4609053"/>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4663773" y="5334543"/>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5154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It Work?</a:t>
            </a:r>
            <a:endParaRPr lang="en-US" dirty="0"/>
          </a:p>
        </p:txBody>
      </p:sp>
      <p:sp>
        <p:nvSpPr>
          <p:cNvPr id="2" name="TextBox 1"/>
          <p:cNvSpPr txBox="1"/>
          <p:nvPr/>
        </p:nvSpPr>
        <p:spPr>
          <a:xfrm>
            <a:off x="457580" y="6240432"/>
            <a:ext cx="79429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2"/>
              </a:rPr>
              <a:t>http://</a:t>
            </a:r>
            <a:r>
              <a:rPr lang="en-US" sz="2400" dirty="0" smtClean="0">
                <a:gradFill>
                  <a:gsLst>
                    <a:gs pos="2917">
                      <a:schemeClr val="tx1"/>
                    </a:gs>
                    <a:gs pos="30000">
                      <a:schemeClr val="tx1"/>
                    </a:gs>
                  </a:gsLst>
                  <a:lin ang="5400000" scaled="0"/>
                </a:gradFill>
                <a:hlinkClick r:id="rId2"/>
              </a:rPr>
              <a:t>www.dotnetspark.com/tutorialpic/clr.png</a:t>
            </a:r>
            <a:r>
              <a:rPr lang="en-US" sz="2400" dirty="0" smtClean="0">
                <a:gradFill>
                  <a:gsLst>
                    <a:gs pos="2917">
                      <a:schemeClr val="tx1"/>
                    </a:gs>
                    <a:gs pos="30000">
                      <a:schemeClr val="tx1"/>
                    </a:gs>
                  </a:gsLst>
                  <a:lin ang="5400000" scaled="0"/>
                </a:gra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80" y="1485604"/>
            <a:ext cx="7620000" cy="4067175"/>
          </a:xfrm>
          <a:prstGeom prst="rect">
            <a:avLst/>
          </a:prstGeom>
        </p:spPr>
      </p:pic>
    </p:spTree>
    <p:extLst>
      <p:ext uri="{BB962C8B-B14F-4D97-AF65-F5344CB8AC3E}">
        <p14:creationId xmlns:p14="http://schemas.microsoft.com/office/powerpoint/2010/main" val="203324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(with debugging/breakpoints)</a:t>
            </a:r>
            <a:endParaRPr lang="en-US" dirty="0"/>
          </a:p>
        </p:txBody>
      </p:sp>
      <p:sp>
        <p:nvSpPr>
          <p:cNvPr id="2" name="TextBox 1"/>
          <p:cNvSpPr txBox="1"/>
          <p:nvPr/>
        </p:nvSpPr>
        <p:spPr>
          <a:xfrm>
            <a:off x="457580" y="6240432"/>
            <a:ext cx="766043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Press F9 on any statement to toggle breakpoints</a:t>
            </a:r>
          </a:p>
        </p:txBody>
      </p:sp>
      <p:pic>
        <p:nvPicPr>
          <p:cNvPr id="5" name="Picture 4"/>
          <p:cNvPicPr>
            <a:picLocks noChangeAspect="1"/>
          </p:cNvPicPr>
          <p:nvPr/>
        </p:nvPicPr>
        <p:blipFill>
          <a:blip r:embed="rId2"/>
          <a:stretch>
            <a:fillRect/>
          </a:stretch>
        </p:blipFill>
        <p:spPr>
          <a:xfrm>
            <a:off x="457580" y="1253684"/>
            <a:ext cx="7359940" cy="4414531"/>
          </a:xfrm>
          <a:prstGeom prst="rect">
            <a:avLst/>
          </a:prstGeom>
        </p:spPr>
      </p:pic>
      <p:cxnSp>
        <p:nvCxnSpPr>
          <p:cNvPr id="6" name="Straight Arrow Connector 5"/>
          <p:cNvCxnSpPr/>
          <p:nvPr/>
        </p:nvCxnSpPr>
        <p:spPr>
          <a:xfrm flipH="1" flipV="1">
            <a:off x="3017872" y="1785066"/>
            <a:ext cx="1666782" cy="94187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84654" y="2635916"/>
            <a:ext cx="23607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Start/Continue</a:t>
            </a:r>
          </a:p>
        </p:txBody>
      </p:sp>
    </p:spTree>
    <p:extLst>
      <p:ext uri="{BB962C8B-B14F-4D97-AF65-F5344CB8AC3E}">
        <p14:creationId xmlns:p14="http://schemas.microsoft.com/office/powerpoint/2010/main" val="1280028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a:t>Variables, Operators &amp; Loops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24756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7722" y="1277932"/>
            <a:ext cx="4314825" cy="535305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 Language Syntax</a:t>
            </a:r>
            <a:endParaRPr lang="en-US" dirty="0"/>
          </a:p>
        </p:txBody>
      </p:sp>
      <p:cxnSp>
        <p:nvCxnSpPr>
          <p:cNvPr id="6" name="Straight Arrow Connector 5"/>
          <p:cNvCxnSpPr>
            <a:stCxn id="7" idx="3"/>
          </p:cNvCxnSpPr>
          <p:nvPr/>
        </p:nvCxnSpPr>
        <p:spPr>
          <a:xfrm>
            <a:off x="1826257" y="2958021"/>
            <a:ext cx="2679553" cy="8505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4734" y="2644089"/>
            <a:ext cx="15815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Variables</a:t>
            </a:r>
          </a:p>
        </p:txBody>
      </p:sp>
      <p:cxnSp>
        <p:nvCxnSpPr>
          <p:cNvPr id="12" name="Straight Arrow Connector 11"/>
          <p:cNvCxnSpPr/>
          <p:nvPr/>
        </p:nvCxnSpPr>
        <p:spPr>
          <a:xfrm flipH="1">
            <a:off x="5207181" y="2386297"/>
            <a:ext cx="3354169" cy="47089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20246" y="1982181"/>
            <a:ext cx="10041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class</a:t>
            </a:r>
          </a:p>
        </p:txBody>
      </p:sp>
      <p:cxnSp>
        <p:nvCxnSpPr>
          <p:cNvPr id="16" name="Straight Arrow Connector 15"/>
          <p:cNvCxnSpPr/>
          <p:nvPr/>
        </p:nvCxnSpPr>
        <p:spPr>
          <a:xfrm>
            <a:off x="2047136" y="2386297"/>
            <a:ext cx="2092918" cy="88565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4720" y="2016225"/>
            <a:ext cx="18024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Method ( )</a:t>
            </a:r>
          </a:p>
        </p:txBody>
      </p:sp>
      <p:cxnSp>
        <p:nvCxnSpPr>
          <p:cNvPr id="20" name="Straight Arrow Connector 19"/>
          <p:cNvCxnSpPr/>
          <p:nvPr/>
        </p:nvCxnSpPr>
        <p:spPr>
          <a:xfrm flipH="1">
            <a:off x="7352350" y="4291247"/>
            <a:ext cx="1245844" cy="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61350" y="3481978"/>
            <a:ext cx="185435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Data Types</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Integer</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String</a:t>
            </a:r>
          </a:p>
          <a:p>
            <a:pPr marL="342900" indent="-342900">
              <a:lnSpc>
                <a:spcPct val="90000"/>
              </a:lnSpc>
              <a:spcAft>
                <a:spcPts val="600"/>
              </a:spcAft>
              <a:buFont typeface="Arial" panose="020B0604020202020204" pitchFamily="34" charset="0"/>
              <a:buChar char="•"/>
            </a:pPr>
            <a:r>
              <a:rPr lang="en-US" sz="2400" dirty="0" err="1" smtClean="0">
                <a:solidFill>
                  <a:srgbClr val="FF0000"/>
                </a:solidFill>
              </a:rPr>
              <a:t>var</a:t>
            </a:r>
            <a:r>
              <a:rPr lang="en-US" sz="2400" dirty="0" smtClean="0">
                <a:solidFill>
                  <a:srgbClr val="FF0000"/>
                </a:solidFill>
              </a:rPr>
              <a:t>?</a:t>
            </a:r>
          </a:p>
        </p:txBody>
      </p:sp>
      <p:cxnSp>
        <p:nvCxnSpPr>
          <p:cNvPr id="25" name="Straight Arrow Connector 24"/>
          <p:cNvCxnSpPr>
            <a:stCxn id="26" idx="3"/>
          </p:cNvCxnSpPr>
          <p:nvPr/>
        </p:nvCxnSpPr>
        <p:spPr>
          <a:xfrm>
            <a:off x="2280596" y="3948170"/>
            <a:ext cx="2298359" cy="8505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7879" y="3634238"/>
            <a:ext cx="196271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Assignment</a:t>
            </a:r>
          </a:p>
        </p:txBody>
      </p:sp>
      <p:cxnSp>
        <p:nvCxnSpPr>
          <p:cNvPr id="30" name="Straight Arrow Connector 29"/>
          <p:cNvCxnSpPr>
            <a:stCxn id="31" idx="3"/>
          </p:cNvCxnSpPr>
          <p:nvPr/>
        </p:nvCxnSpPr>
        <p:spPr>
          <a:xfrm flipV="1">
            <a:off x="1823183" y="5048701"/>
            <a:ext cx="2682627" cy="23772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2431" y="4972495"/>
            <a:ext cx="13407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Output</a:t>
            </a:r>
          </a:p>
        </p:txBody>
      </p:sp>
      <p:cxnSp>
        <p:nvCxnSpPr>
          <p:cNvPr id="22" name="Straight Arrow Connector 21"/>
          <p:cNvCxnSpPr/>
          <p:nvPr/>
        </p:nvCxnSpPr>
        <p:spPr>
          <a:xfrm flipH="1">
            <a:off x="5829844" y="1784286"/>
            <a:ext cx="2308612" cy="58191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99874" y="1474589"/>
            <a:ext cx="18929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n</a:t>
            </a:r>
            <a:r>
              <a:rPr lang="en-US" sz="2400" dirty="0" smtClean="0">
                <a:solidFill>
                  <a:srgbClr val="FF0000"/>
                </a:solidFill>
              </a:rPr>
              <a:t>amespace</a:t>
            </a:r>
          </a:p>
        </p:txBody>
      </p:sp>
      <p:cxnSp>
        <p:nvCxnSpPr>
          <p:cNvPr id="24" name="Straight Arrow Connector 23"/>
          <p:cNvCxnSpPr/>
          <p:nvPr/>
        </p:nvCxnSpPr>
        <p:spPr>
          <a:xfrm flipH="1">
            <a:off x="5998167" y="1289029"/>
            <a:ext cx="1832703" cy="52583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38428" y="857777"/>
            <a:ext cx="27136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using statements</a:t>
            </a:r>
          </a:p>
        </p:txBody>
      </p:sp>
      <p:cxnSp>
        <p:nvCxnSpPr>
          <p:cNvPr id="28" name="Straight Arrow Connector 27"/>
          <p:cNvCxnSpPr>
            <a:stCxn id="29" idx="1"/>
          </p:cNvCxnSpPr>
          <p:nvPr/>
        </p:nvCxnSpPr>
        <p:spPr>
          <a:xfrm flipH="1">
            <a:off x="6522791" y="3136615"/>
            <a:ext cx="2270422" cy="49762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3213" y="2822683"/>
            <a:ext cx="28475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1-line comment</a:t>
            </a:r>
          </a:p>
        </p:txBody>
      </p:sp>
      <p:cxnSp>
        <p:nvCxnSpPr>
          <p:cNvPr id="32" name="Straight Arrow Connector 31"/>
          <p:cNvCxnSpPr/>
          <p:nvPr/>
        </p:nvCxnSpPr>
        <p:spPr>
          <a:xfrm flipH="1" flipV="1">
            <a:off x="6976738" y="5600360"/>
            <a:ext cx="880296" cy="35709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30870" y="5438852"/>
            <a:ext cx="212462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multi-line</a:t>
            </a:r>
          </a:p>
          <a:p>
            <a:pPr>
              <a:lnSpc>
                <a:spcPct val="90000"/>
              </a:lnSpc>
              <a:spcAft>
                <a:spcPts val="600"/>
              </a:spcAft>
            </a:pPr>
            <a:r>
              <a:rPr lang="en-US" sz="2400" dirty="0" smtClean="0">
                <a:solidFill>
                  <a:srgbClr val="FF0000"/>
                </a:solidFill>
              </a:rPr>
              <a:t>comments */</a:t>
            </a:r>
          </a:p>
        </p:txBody>
      </p:sp>
    </p:spTree>
    <p:extLst>
      <p:ext uri="{BB962C8B-B14F-4D97-AF65-F5344CB8AC3E}">
        <p14:creationId xmlns:p14="http://schemas.microsoft.com/office/powerpoint/2010/main" val="134222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(language syntax)</a:t>
            </a:r>
            <a:br>
              <a:rPr lang="en-US" dirty="0" smtClean="0"/>
            </a:br>
            <a:endParaRPr lang="en-US" dirty="0"/>
          </a:p>
        </p:txBody>
      </p:sp>
      <p:pic>
        <p:nvPicPr>
          <p:cNvPr id="4" name="Picture 3"/>
          <p:cNvPicPr>
            <a:picLocks noChangeAspect="1"/>
          </p:cNvPicPr>
          <p:nvPr/>
        </p:nvPicPr>
        <p:blipFill>
          <a:blip r:embed="rId2"/>
          <a:stretch>
            <a:fillRect/>
          </a:stretch>
        </p:blipFill>
        <p:spPr>
          <a:xfrm>
            <a:off x="366141" y="1485604"/>
            <a:ext cx="9715500" cy="4381500"/>
          </a:xfrm>
          <a:prstGeom prst="rect">
            <a:avLst/>
          </a:prstGeom>
        </p:spPr>
      </p:pic>
    </p:spTree>
    <p:extLst>
      <p:ext uri="{BB962C8B-B14F-4D97-AF65-F5344CB8AC3E}">
        <p14:creationId xmlns:p14="http://schemas.microsoft.com/office/powerpoint/2010/main" val="242627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Operators (Math, Assignment)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8710685"/>
              </p:ext>
            </p:extLst>
          </p:nvPr>
        </p:nvGraphicFramePr>
        <p:xfrm>
          <a:off x="2652116" y="1485604"/>
          <a:ext cx="8595266" cy="4297632"/>
        </p:xfrm>
        <a:graphic>
          <a:graphicData uri="http://schemas.openxmlformats.org/drawingml/2006/table">
            <a:tbl>
              <a:tblPr firstRow="1" bandRow="1">
                <a:tableStyleId>{F5AB1C69-6EDB-4FF4-983F-18BD219EF322}</a:tableStyleId>
              </a:tblPr>
              <a:tblGrid>
                <a:gridCol w="4297633"/>
                <a:gridCol w="4297633"/>
              </a:tblGrid>
              <a:tr h="677597">
                <a:tc>
                  <a:txBody>
                    <a:bodyPr/>
                    <a:lstStyle/>
                    <a:p>
                      <a:r>
                        <a:rPr lang="en-US" dirty="0" smtClean="0"/>
                        <a:t>Type</a:t>
                      </a:r>
                      <a:endParaRPr lang="en-US" dirty="0"/>
                    </a:p>
                  </a:txBody>
                  <a:tcPr/>
                </a:tc>
                <a:tc>
                  <a:txBody>
                    <a:bodyPr/>
                    <a:lstStyle/>
                    <a:p>
                      <a:r>
                        <a:rPr lang="en-US" dirty="0" smtClean="0"/>
                        <a:t>Operators</a:t>
                      </a:r>
                      <a:endParaRPr lang="en-US" dirty="0"/>
                    </a:p>
                  </a:txBody>
                  <a:tcPr/>
                </a:tc>
              </a:tr>
              <a:tr h="724007">
                <a:tc>
                  <a:txBody>
                    <a:bodyPr/>
                    <a:lstStyle/>
                    <a:p>
                      <a:r>
                        <a:rPr lang="en-US" dirty="0" smtClean="0"/>
                        <a:t>Unary Postfix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r>
                        <a:rPr lang="en-US" sz="2000" baseline="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Unary</a:t>
                      </a:r>
                      <a:r>
                        <a:rPr lang="en-US" baseline="0" dirty="0" smtClean="0"/>
                        <a:t> Prefix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r>
                        <a:rPr lang="en-US" sz="2000" baseline="0" dirty="0" smtClean="0">
                          <a:latin typeface="Courier New" panose="02070309020205020404" pitchFamily="49" charset="0"/>
                          <a:cs typeface="Courier New" panose="02070309020205020404" pitchFamily="49" charset="0"/>
                        </a:rPr>
                        <a:t>    --    +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Multiplicative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    /    % (modulus)</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Additive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Assignment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bl>
          </a:graphicData>
        </a:graphic>
      </p:graphicFrame>
      <p:sp>
        <p:nvSpPr>
          <p:cNvPr id="6" name="TextBox 5"/>
          <p:cNvSpPr txBox="1"/>
          <p:nvPr/>
        </p:nvSpPr>
        <p:spPr>
          <a:xfrm>
            <a:off x="342066" y="1720307"/>
            <a:ext cx="193623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Precedence</a:t>
            </a:r>
          </a:p>
        </p:txBody>
      </p:sp>
      <p:grpSp>
        <p:nvGrpSpPr>
          <p:cNvPr id="10" name="Group 9"/>
          <p:cNvGrpSpPr/>
          <p:nvPr/>
        </p:nvGrpSpPr>
        <p:grpSpPr>
          <a:xfrm>
            <a:off x="711825" y="2389003"/>
            <a:ext cx="1196716" cy="1709594"/>
            <a:chOff x="711825" y="2389003"/>
            <a:chExt cx="1196716" cy="1709594"/>
          </a:xfrm>
        </p:grpSpPr>
        <p:sp>
          <p:nvSpPr>
            <p:cNvPr id="7" name="Down Arrow 6"/>
            <p:cNvSpPr/>
            <p:nvPr/>
          </p:nvSpPr>
          <p:spPr bwMode="auto">
            <a:xfrm rot="10800000">
              <a:off x="711825" y="2389003"/>
              <a:ext cx="1196716" cy="1645902"/>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rot="16200000">
              <a:off x="688699" y="3163181"/>
              <a:ext cx="12429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higher</a:t>
              </a:r>
            </a:p>
          </p:txBody>
        </p:sp>
      </p:grpSp>
      <p:grpSp>
        <p:nvGrpSpPr>
          <p:cNvPr id="11" name="Group 10"/>
          <p:cNvGrpSpPr/>
          <p:nvPr/>
        </p:nvGrpSpPr>
        <p:grpSpPr>
          <a:xfrm>
            <a:off x="711825" y="4192124"/>
            <a:ext cx="1196716" cy="1645902"/>
            <a:chOff x="711825" y="4192124"/>
            <a:chExt cx="1196716" cy="1645902"/>
          </a:xfrm>
        </p:grpSpPr>
        <p:sp>
          <p:nvSpPr>
            <p:cNvPr id="13" name="Down Arrow 12"/>
            <p:cNvSpPr/>
            <p:nvPr/>
          </p:nvSpPr>
          <p:spPr bwMode="auto">
            <a:xfrm>
              <a:off x="711825" y="4192124"/>
              <a:ext cx="1196716" cy="1645902"/>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rot="16200000">
              <a:off x="752754" y="4435984"/>
              <a:ext cx="11148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lower</a:t>
              </a:r>
            </a:p>
          </p:txBody>
        </p:sp>
      </p:grpSp>
    </p:spTree>
    <p:extLst>
      <p:ext uri="{BB962C8B-B14F-4D97-AF65-F5344CB8AC3E}">
        <p14:creationId xmlns:p14="http://schemas.microsoft.com/office/powerpoint/2010/main" val="393819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Logical Operators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2283257"/>
              </p:ext>
            </p:extLst>
          </p:nvPr>
        </p:nvGraphicFramePr>
        <p:xfrm>
          <a:off x="2652116" y="1485604"/>
          <a:ext cx="8595266" cy="5021639"/>
        </p:xfrm>
        <a:graphic>
          <a:graphicData uri="http://schemas.openxmlformats.org/drawingml/2006/table">
            <a:tbl>
              <a:tblPr firstRow="1" bandRow="1">
                <a:tableStyleId>{F5AB1C69-6EDB-4FF4-983F-18BD219EF322}</a:tableStyleId>
              </a:tblPr>
              <a:tblGrid>
                <a:gridCol w="4297633"/>
                <a:gridCol w="4297633"/>
              </a:tblGrid>
              <a:tr h="677597">
                <a:tc>
                  <a:txBody>
                    <a:bodyPr/>
                    <a:lstStyle/>
                    <a:p>
                      <a:r>
                        <a:rPr lang="en-US" dirty="0" smtClean="0"/>
                        <a:t>Type</a:t>
                      </a:r>
                      <a:endParaRPr lang="en-US" dirty="0"/>
                    </a:p>
                  </a:txBody>
                  <a:tcPr/>
                </a:tc>
                <a:tc>
                  <a:txBody>
                    <a:bodyPr/>
                    <a:lstStyle/>
                    <a:p>
                      <a:r>
                        <a:rPr lang="en-US" dirty="0" smtClean="0"/>
                        <a:t>Operators</a:t>
                      </a:r>
                      <a:endParaRPr lang="en-US" dirty="0"/>
                    </a:p>
                  </a:txBody>
                  <a:tcPr/>
                </a:tc>
              </a:tr>
              <a:tr h="724007">
                <a:tc>
                  <a:txBody>
                    <a:bodyPr/>
                    <a:lstStyle/>
                    <a:p>
                      <a:r>
                        <a:rPr lang="en-US" dirty="0" smtClean="0"/>
                        <a:t>Equality</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Logical AND</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&amp;</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Logical XOR</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Conditional</a:t>
                      </a:r>
                      <a:r>
                        <a:rPr lang="en-US" baseline="0" dirty="0" smtClean="0"/>
                        <a:t> AND</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&amp;&amp;</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Conditional</a:t>
                      </a:r>
                      <a:r>
                        <a:rPr lang="en-US" baseline="0" dirty="0" smtClean="0"/>
                        <a:t> OR</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Conditional</a:t>
                      </a:r>
                      <a:r>
                        <a:rPr lang="en-US" baseline="0" dirty="0" smtClean="0"/>
                        <a:t> Ternary Operator</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285785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(operators)</a:t>
            </a:r>
            <a:endParaRPr lang="en-US" dirty="0"/>
          </a:p>
        </p:txBody>
      </p:sp>
      <p:pic>
        <p:nvPicPr>
          <p:cNvPr id="4" name="Picture 3"/>
          <p:cNvPicPr>
            <a:picLocks noChangeAspect="1"/>
          </p:cNvPicPr>
          <p:nvPr/>
        </p:nvPicPr>
        <p:blipFill>
          <a:blip r:embed="rId2"/>
          <a:stretch>
            <a:fillRect/>
          </a:stretch>
        </p:blipFill>
        <p:spPr>
          <a:xfrm>
            <a:off x="549019" y="1394165"/>
            <a:ext cx="6619875" cy="503872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6218237" y="2582872"/>
            <a:ext cx="5716702" cy="2989849"/>
          </a:xfrm>
          <a:prstGeom prst="rect">
            <a:avLst/>
          </a:prstGeom>
        </p:spPr>
      </p:pic>
    </p:spTree>
    <p:extLst>
      <p:ext uri="{BB962C8B-B14F-4D97-AF65-F5344CB8AC3E}">
        <p14:creationId xmlns:p14="http://schemas.microsoft.com/office/powerpoint/2010/main" val="1781611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0933834"/>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7772700" y="3692642"/>
            <a:ext cx="4510256" cy="3083921"/>
            <a:chOff x="7772700" y="3692642"/>
            <a:chExt cx="4510256" cy="3083921"/>
          </a:xfrm>
        </p:grpSpPr>
        <p:sp>
          <p:nvSpPr>
            <p:cNvPr id="3" name="TextBox 2"/>
            <p:cNvSpPr txBox="1"/>
            <p:nvPr/>
          </p:nvSpPr>
          <p:spPr>
            <a:xfrm>
              <a:off x="8980962" y="3692642"/>
              <a:ext cx="3301994" cy="308392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Enumerators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Extension Methods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Generics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Lists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Dictionaries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LINQ</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BONUS: Unit Tests</a:t>
              </a:r>
            </a:p>
          </p:txBody>
        </p:sp>
        <p:cxnSp>
          <p:nvCxnSpPr>
            <p:cNvPr id="6" name="Straight Arrow Connector 5"/>
            <p:cNvCxnSpPr/>
            <p:nvPr/>
          </p:nvCxnSpPr>
          <p:spPr>
            <a:xfrm flipV="1">
              <a:off x="7772700" y="5143165"/>
              <a:ext cx="1177509" cy="182877"/>
            </a:xfrm>
            <a:prstGeom prst="straightConnector1">
              <a:avLst/>
            </a:prstGeom>
            <a:ln w="50800">
              <a:solidFill>
                <a:schemeClr val="accent5">
                  <a:lumMod val="40000"/>
                  <a:lumOff val="60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Strings</a:t>
            </a:r>
            <a:endParaRPr lang="en-US" dirty="0"/>
          </a:p>
        </p:txBody>
      </p:sp>
      <p:pic>
        <p:nvPicPr>
          <p:cNvPr id="4" name="Picture 3"/>
          <p:cNvPicPr>
            <a:picLocks noChangeAspect="1"/>
          </p:cNvPicPr>
          <p:nvPr/>
        </p:nvPicPr>
        <p:blipFill>
          <a:blip r:embed="rId2"/>
          <a:stretch>
            <a:fillRect/>
          </a:stretch>
        </p:blipFill>
        <p:spPr>
          <a:xfrm>
            <a:off x="2194921" y="1217106"/>
            <a:ext cx="6715125" cy="4933950"/>
          </a:xfrm>
          <a:prstGeom prst="rect">
            <a:avLst/>
          </a:prstGeom>
          <a:effectLst>
            <a:outerShdw blurRad="63500" sx="102000" sy="102000" algn="ctr" rotWithShape="0">
              <a:prstClr val="black">
                <a:alpha val="40000"/>
              </a:prstClr>
            </a:outerShdw>
          </a:effectLst>
        </p:spPr>
      </p:pic>
      <p:cxnSp>
        <p:nvCxnSpPr>
          <p:cNvPr id="5" name="Straight Arrow Connector 4"/>
          <p:cNvCxnSpPr>
            <a:stCxn id="6" idx="3"/>
          </p:cNvCxnSpPr>
          <p:nvPr/>
        </p:nvCxnSpPr>
        <p:spPr>
          <a:xfrm flipV="1">
            <a:off x="1627762" y="1668483"/>
            <a:ext cx="750042" cy="1343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942" y="1284207"/>
            <a:ext cx="159082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Declare </a:t>
            </a:r>
          </a:p>
          <a:p>
            <a:pPr>
              <a:lnSpc>
                <a:spcPct val="90000"/>
              </a:lnSpc>
              <a:spcAft>
                <a:spcPts val="600"/>
              </a:spcAft>
            </a:pPr>
            <a:r>
              <a:rPr lang="en-US" sz="2400" dirty="0" smtClean="0">
                <a:solidFill>
                  <a:srgbClr val="FF0000"/>
                </a:solidFill>
              </a:rPr>
              <a:t>&amp; Assign</a:t>
            </a:r>
          </a:p>
        </p:txBody>
      </p:sp>
      <p:cxnSp>
        <p:nvCxnSpPr>
          <p:cNvPr id="8" name="Straight Arrow Connector 7"/>
          <p:cNvCxnSpPr/>
          <p:nvPr/>
        </p:nvCxnSpPr>
        <p:spPr>
          <a:xfrm>
            <a:off x="1793325" y="3125106"/>
            <a:ext cx="584474" cy="17143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942" y="2553177"/>
            <a:ext cx="2116285"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rPr>
              <a:t>StringBuilder</a:t>
            </a:r>
            <a:endParaRPr lang="en-US" sz="2400" dirty="0" smtClean="0">
              <a:solidFill>
                <a:srgbClr val="FF0000"/>
              </a:solidFill>
            </a:endParaRPr>
          </a:p>
        </p:txBody>
      </p:sp>
      <p:cxnSp>
        <p:nvCxnSpPr>
          <p:cNvPr id="12" name="Straight Arrow Connector 11"/>
          <p:cNvCxnSpPr/>
          <p:nvPr/>
        </p:nvCxnSpPr>
        <p:spPr>
          <a:xfrm flipH="1">
            <a:off x="6583995" y="920907"/>
            <a:ext cx="1828778" cy="120951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12402" y="637116"/>
            <a:ext cx="28408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Special Characters</a:t>
            </a:r>
          </a:p>
        </p:txBody>
      </p:sp>
      <p:cxnSp>
        <p:nvCxnSpPr>
          <p:cNvPr id="18" name="Straight Arrow Connector 17"/>
          <p:cNvCxnSpPr/>
          <p:nvPr/>
        </p:nvCxnSpPr>
        <p:spPr>
          <a:xfrm flipH="1">
            <a:off x="4838654" y="579065"/>
            <a:ext cx="1794974" cy="125941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33257" y="295274"/>
            <a:ext cx="20716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Concatenate</a:t>
            </a:r>
          </a:p>
        </p:txBody>
      </p:sp>
      <p:cxnSp>
        <p:nvCxnSpPr>
          <p:cNvPr id="20" name="Straight Arrow Connector 19"/>
          <p:cNvCxnSpPr/>
          <p:nvPr/>
        </p:nvCxnSpPr>
        <p:spPr>
          <a:xfrm flipH="1">
            <a:off x="4540210" y="779012"/>
            <a:ext cx="557247" cy="74665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675" y="273182"/>
            <a:ext cx="11908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Literal</a:t>
            </a:r>
          </a:p>
        </p:txBody>
      </p:sp>
      <p:cxnSp>
        <p:nvCxnSpPr>
          <p:cNvPr id="24" name="Straight Arrow Connector 23"/>
          <p:cNvCxnSpPr/>
          <p:nvPr/>
        </p:nvCxnSpPr>
        <p:spPr>
          <a:xfrm flipH="1" flipV="1">
            <a:off x="4838654" y="3125106"/>
            <a:ext cx="1512344" cy="69355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50627" y="3534866"/>
            <a:ext cx="2359685"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rPr>
              <a:t>string.Format</a:t>
            </a:r>
            <a:r>
              <a:rPr lang="en-US" sz="2400" dirty="0" smtClean="0">
                <a:solidFill>
                  <a:srgbClr val="FF0000"/>
                </a:solidFill>
              </a:rPr>
              <a:t>()</a:t>
            </a:r>
          </a:p>
        </p:txBody>
      </p:sp>
      <p:cxnSp>
        <p:nvCxnSpPr>
          <p:cNvPr id="27" name="Straight Arrow Connector 26"/>
          <p:cNvCxnSpPr>
            <a:stCxn id="28" idx="3"/>
          </p:cNvCxnSpPr>
          <p:nvPr/>
        </p:nvCxnSpPr>
        <p:spPr>
          <a:xfrm>
            <a:off x="1866504" y="4132589"/>
            <a:ext cx="677556" cy="3014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484" y="3818657"/>
            <a:ext cx="18040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Char Array</a:t>
            </a:r>
          </a:p>
        </p:txBody>
      </p:sp>
      <p:cxnSp>
        <p:nvCxnSpPr>
          <p:cNvPr id="32" name="Straight Arrow Connector 31"/>
          <p:cNvCxnSpPr>
            <a:stCxn id="33" idx="3"/>
          </p:cNvCxnSpPr>
          <p:nvPr/>
        </p:nvCxnSpPr>
        <p:spPr>
          <a:xfrm flipV="1">
            <a:off x="1719070" y="5312707"/>
            <a:ext cx="804194" cy="17453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688" y="4968633"/>
            <a:ext cx="167738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String</a:t>
            </a:r>
          </a:p>
          <a:p>
            <a:pPr>
              <a:lnSpc>
                <a:spcPct val="90000"/>
              </a:lnSpc>
              <a:spcAft>
                <a:spcPts val="600"/>
              </a:spcAft>
            </a:pPr>
            <a:r>
              <a:rPr lang="en-US" sz="2400" dirty="0" smtClean="0">
                <a:solidFill>
                  <a:srgbClr val="FF0000"/>
                </a:solidFill>
              </a:rPr>
              <a:t>Functions</a:t>
            </a:r>
          </a:p>
        </p:txBody>
      </p:sp>
      <p:cxnSp>
        <p:nvCxnSpPr>
          <p:cNvPr id="34" name="Straight Arrow Connector 33"/>
          <p:cNvCxnSpPr/>
          <p:nvPr/>
        </p:nvCxnSpPr>
        <p:spPr>
          <a:xfrm>
            <a:off x="1703831" y="5596497"/>
            <a:ext cx="673968" cy="13538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25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(strings)</a:t>
            </a:r>
            <a:endParaRPr lang="en-US" dirty="0"/>
          </a:p>
        </p:txBody>
      </p:sp>
      <p:pic>
        <p:nvPicPr>
          <p:cNvPr id="5" name="Picture 4"/>
          <p:cNvPicPr>
            <a:picLocks noChangeAspect="1"/>
          </p:cNvPicPr>
          <p:nvPr/>
        </p:nvPicPr>
        <p:blipFill>
          <a:blip r:embed="rId2"/>
          <a:stretch>
            <a:fillRect/>
          </a:stretch>
        </p:blipFill>
        <p:spPr>
          <a:xfrm>
            <a:off x="457580" y="1212849"/>
            <a:ext cx="7985726" cy="5349813"/>
          </a:xfrm>
          <a:prstGeom prst="rect">
            <a:avLst/>
          </a:prstGeom>
        </p:spPr>
      </p:pic>
      <p:pic>
        <p:nvPicPr>
          <p:cNvPr id="6" name="Picture 5"/>
          <p:cNvPicPr>
            <a:picLocks noChangeAspect="1"/>
          </p:cNvPicPr>
          <p:nvPr/>
        </p:nvPicPr>
        <p:blipFill>
          <a:blip r:embed="rId3"/>
          <a:stretch>
            <a:fillRect/>
          </a:stretch>
        </p:blipFill>
        <p:spPr>
          <a:xfrm>
            <a:off x="5715778" y="2254218"/>
            <a:ext cx="6448425" cy="3267075"/>
          </a:xfrm>
          <a:prstGeom prst="rect">
            <a:avLst/>
          </a:prstGeom>
        </p:spPr>
      </p:pic>
    </p:spTree>
    <p:extLst>
      <p:ext uri="{BB962C8B-B14F-4D97-AF65-F5344CB8AC3E}">
        <p14:creationId xmlns:p14="http://schemas.microsoft.com/office/powerpoint/2010/main" val="949689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Loops, </a:t>
            </a:r>
            <a:r>
              <a:rPr lang="en-US" dirty="0" err="1" smtClean="0"/>
              <a:t>etc</a:t>
            </a:r>
            <a:endParaRPr lang="en-US" dirty="0"/>
          </a:p>
        </p:txBody>
      </p:sp>
      <p:pic>
        <p:nvPicPr>
          <p:cNvPr id="4" name="Picture 3"/>
          <p:cNvPicPr>
            <a:picLocks noChangeAspect="1"/>
          </p:cNvPicPr>
          <p:nvPr/>
        </p:nvPicPr>
        <p:blipFill>
          <a:blip r:embed="rId2"/>
          <a:stretch>
            <a:fillRect/>
          </a:stretch>
        </p:blipFill>
        <p:spPr>
          <a:xfrm>
            <a:off x="1989137" y="1851360"/>
            <a:ext cx="4229100" cy="4695825"/>
          </a:xfrm>
          <a:prstGeom prst="rect">
            <a:avLst/>
          </a:prstGeom>
          <a:effectLst>
            <a:outerShdw blurRad="63500" sx="102000" sy="102000" algn="ctr" rotWithShape="0">
              <a:prstClr val="black">
                <a:alpha val="40000"/>
              </a:prstClr>
            </a:outerShdw>
          </a:effectLst>
        </p:spPr>
      </p:pic>
      <p:cxnSp>
        <p:nvCxnSpPr>
          <p:cNvPr id="5" name="Straight Arrow Connector 4"/>
          <p:cNvCxnSpPr>
            <a:stCxn id="6" idx="3"/>
          </p:cNvCxnSpPr>
          <p:nvPr/>
        </p:nvCxnSpPr>
        <p:spPr>
          <a:xfrm>
            <a:off x="1435187" y="2439609"/>
            <a:ext cx="1011145"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584" y="2125677"/>
            <a:ext cx="14577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for loop</a:t>
            </a:r>
          </a:p>
        </p:txBody>
      </p:sp>
      <p:cxnSp>
        <p:nvCxnSpPr>
          <p:cNvPr id="9" name="Straight Arrow Connector 8"/>
          <p:cNvCxnSpPr>
            <a:stCxn id="10" idx="3"/>
          </p:cNvCxnSpPr>
          <p:nvPr/>
        </p:nvCxnSpPr>
        <p:spPr>
          <a:xfrm>
            <a:off x="1758994" y="3341790"/>
            <a:ext cx="687338"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84" y="3027858"/>
            <a:ext cx="17815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while loop</a:t>
            </a:r>
          </a:p>
        </p:txBody>
      </p:sp>
      <p:cxnSp>
        <p:nvCxnSpPr>
          <p:cNvPr id="11" name="Straight Arrow Connector 10"/>
          <p:cNvCxnSpPr>
            <a:stCxn id="12" idx="3"/>
          </p:cNvCxnSpPr>
          <p:nvPr/>
        </p:nvCxnSpPr>
        <p:spPr>
          <a:xfrm>
            <a:off x="1811549" y="4999901"/>
            <a:ext cx="911758"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4391" y="4685969"/>
            <a:ext cx="15571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continue</a:t>
            </a:r>
          </a:p>
        </p:txBody>
      </p:sp>
      <p:cxnSp>
        <p:nvCxnSpPr>
          <p:cNvPr id="13" name="Straight Arrow Connector 12"/>
          <p:cNvCxnSpPr>
            <a:stCxn id="14" idx="3"/>
          </p:cNvCxnSpPr>
          <p:nvPr/>
        </p:nvCxnSpPr>
        <p:spPr>
          <a:xfrm>
            <a:off x="1377904" y="5470799"/>
            <a:ext cx="1345403"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4391" y="5156867"/>
            <a:ext cx="11235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break</a:t>
            </a:r>
          </a:p>
        </p:txBody>
      </p:sp>
      <p:cxnSp>
        <p:nvCxnSpPr>
          <p:cNvPr id="16" name="Curved Connector 15"/>
          <p:cNvCxnSpPr/>
          <p:nvPr/>
        </p:nvCxnSpPr>
        <p:spPr>
          <a:xfrm flipV="1">
            <a:off x="3909356" y="4243970"/>
            <a:ext cx="914390" cy="755930"/>
          </a:xfrm>
          <a:prstGeom prst="curvedConnector3">
            <a:avLst>
              <a:gd name="adj1" fmla="val 196002"/>
            </a:avLst>
          </a:prstGeom>
          <a:ln w="25400">
            <a:solidFill>
              <a:srgbClr val="FF0000"/>
            </a:solidFill>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215" y="5286820"/>
            <a:ext cx="371141" cy="351591"/>
          </a:xfrm>
          <a:prstGeom prst="rect">
            <a:avLst/>
          </a:prstGeom>
        </p:spPr>
      </p:pic>
      <p:pic>
        <p:nvPicPr>
          <p:cNvPr id="21" name="Picture 20"/>
          <p:cNvPicPr>
            <a:picLocks noChangeAspect="1"/>
          </p:cNvPicPr>
          <p:nvPr/>
        </p:nvPicPr>
        <p:blipFill>
          <a:blip r:embed="rId4"/>
          <a:stretch>
            <a:fillRect/>
          </a:stretch>
        </p:blipFill>
        <p:spPr>
          <a:xfrm>
            <a:off x="6801385" y="3754015"/>
            <a:ext cx="5344830" cy="2284813"/>
          </a:xfrm>
          <a:prstGeom prst="rect">
            <a:avLst/>
          </a:prstGeom>
          <a:effectLst>
            <a:outerShdw blurRad="63500" sx="102000" sy="102000" algn="ctr" rotWithShape="0">
              <a:prstClr val="black">
                <a:alpha val="40000"/>
              </a:prstClr>
            </a:outerShdw>
          </a:effectLst>
        </p:spPr>
      </p:pic>
      <p:cxnSp>
        <p:nvCxnSpPr>
          <p:cNvPr id="22" name="Straight Arrow Connector 21"/>
          <p:cNvCxnSpPr/>
          <p:nvPr/>
        </p:nvCxnSpPr>
        <p:spPr>
          <a:xfrm flipH="1">
            <a:off x="8488655" y="3378995"/>
            <a:ext cx="1274893" cy="68779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676786" y="2751131"/>
            <a:ext cx="346942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switch-case statements</a:t>
            </a:r>
          </a:p>
        </p:txBody>
      </p:sp>
      <p:cxnSp>
        <p:nvCxnSpPr>
          <p:cNvPr id="28" name="Straight Arrow Connector 27"/>
          <p:cNvCxnSpPr/>
          <p:nvPr/>
        </p:nvCxnSpPr>
        <p:spPr>
          <a:xfrm flipV="1">
            <a:off x="7291905" y="5450582"/>
            <a:ext cx="8044" cy="105914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030947" y="6424212"/>
            <a:ext cx="13183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default</a:t>
            </a:r>
          </a:p>
        </p:txBody>
      </p:sp>
      <p:cxnSp>
        <p:nvCxnSpPr>
          <p:cNvPr id="32" name="Straight Arrow Connector 31"/>
          <p:cNvCxnSpPr/>
          <p:nvPr/>
        </p:nvCxnSpPr>
        <p:spPr>
          <a:xfrm flipH="1" flipV="1">
            <a:off x="8065841" y="5724898"/>
            <a:ext cx="1034894" cy="68636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39777" y="6325749"/>
            <a:ext cx="11235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break</a:t>
            </a:r>
          </a:p>
        </p:txBody>
      </p:sp>
      <p:pic>
        <p:nvPicPr>
          <p:cNvPr id="2" name="Picture 1"/>
          <p:cNvPicPr>
            <a:picLocks noChangeAspect="1"/>
          </p:cNvPicPr>
          <p:nvPr/>
        </p:nvPicPr>
        <p:blipFill>
          <a:blip r:embed="rId5"/>
          <a:stretch>
            <a:fillRect/>
          </a:stretch>
        </p:blipFill>
        <p:spPr>
          <a:xfrm>
            <a:off x="6478151" y="431420"/>
            <a:ext cx="5295900" cy="2333625"/>
          </a:xfrm>
          <a:prstGeom prst="rect">
            <a:avLst/>
          </a:prstGeom>
          <a:effectLst>
            <a:outerShdw blurRad="63500" sx="102000" sy="102000" algn="ctr" rotWithShape="0">
              <a:prstClr val="black">
                <a:alpha val="40000"/>
              </a:prstClr>
            </a:outerShdw>
          </a:effectLst>
        </p:spPr>
      </p:pic>
      <p:cxnSp>
        <p:nvCxnSpPr>
          <p:cNvPr id="24" name="Straight Arrow Connector 23"/>
          <p:cNvCxnSpPr/>
          <p:nvPr/>
        </p:nvCxnSpPr>
        <p:spPr>
          <a:xfrm flipV="1">
            <a:off x="5255385" y="942586"/>
            <a:ext cx="1237169" cy="20467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92286" y="628654"/>
            <a:ext cx="123174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if/else</a:t>
            </a:r>
          </a:p>
          <a:p>
            <a:pPr>
              <a:lnSpc>
                <a:spcPct val="90000"/>
              </a:lnSpc>
              <a:spcAft>
                <a:spcPts val="600"/>
              </a:spcAft>
            </a:pPr>
            <a:r>
              <a:rPr lang="en-US" sz="2400" dirty="0" smtClean="0">
                <a:solidFill>
                  <a:srgbClr val="FF0000"/>
                </a:solidFill>
              </a:rPr>
              <a:t>blocks</a:t>
            </a:r>
          </a:p>
        </p:txBody>
      </p:sp>
    </p:spTree>
    <p:extLst>
      <p:ext uri="{BB962C8B-B14F-4D97-AF65-F5344CB8AC3E}">
        <p14:creationId xmlns:p14="http://schemas.microsoft.com/office/powerpoint/2010/main" val="3766416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(loops, </a:t>
            </a:r>
            <a:r>
              <a:rPr lang="en-US" dirty="0" err="1" smtClean="0"/>
              <a:t>etc</a:t>
            </a:r>
            <a:r>
              <a:rPr lang="en-US" dirty="0" smtClean="0"/>
              <a:t>)</a:t>
            </a:r>
            <a:endParaRPr lang="en-US" dirty="0"/>
          </a:p>
        </p:txBody>
      </p:sp>
      <p:pic>
        <p:nvPicPr>
          <p:cNvPr id="4" name="Picture 3"/>
          <p:cNvPicPr>
            <a:picLocks noChangeAspect="1"/>
          </p:cNvPicPr>
          <p:nvPr/>
        </p:nvPicPr>
        <p:blipFill>
          <a:blip r:embed="rId2"/>
          <a:stretch>
            <a:fillRect/>
          </a:stretch>
        </p:blipFill>
        <p:spPr>
          <a:xfrm>
            <a:off x="549019" y="1212849"/>
            <a:ext cx="8991555" cy="5426544"/>
          </a:xfrm>
          <a:prstGeom prst="rect">
            <a:avLst/>
          </a:prstGeom>
        </p:spPr>
      </p:pic>
      <p:pic>
        <p:nvPicPr>
          <p:cNvPr id="2" name="Picture 1"/>
          <p:cNvPicPr>
            <a:picLocks noChangeAspect="1"/>
          </p:cNvPicPr>
          <p:nvPr/>
        </p:nvPicPr>
        <p:blipFill>
          <a:blip r:embed="rId3"/>
          <a:stretch>
            <a:fillRect/>
          </a:stretch>
        </p:blipFill>
        <p:spPr>
          <a:xfrm>
            <a:off x="5413904" y="2246323"/>
            <a:ext cx="6448425" cy="3267075"/>
          </a:xfrm>
          <a:prstGeom prst="rect">
            <a:avLst/>
          </a:prstGeom>
        </p:spPr>
      </p:pic>
    </p:spTree>
    <p:extLst>
      <p:ext uri="{BB962C8B-B14F-4D97-AF65-F5344CB8AC3E}">
        <p14:creationId xmlns:p14="http://schemas.microsoft.com/office/powerpoint/2010/main" val="48742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09" y="2308555"/>
            <a:ext cx="9692534" cy="1920219"/>
          </a:xfrm>
        </p:spPr>
        <p:txBody>
          <a:bodyPr/>
          <a:lstStyle/>
          <a:p>
            <a:r>
              <a:rPr lang="en-US" sz="8800" dirty="0" smtClean="0"/>
              <a:t>Classes &amp; </a:t>
            </a:r>
            <a:r>
              <a:rPr lang="en-US" sz="8800" dirty="0"/>
              <a:t>Methods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45835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a New Class</a:t>
            </a:r>
            <a:endParaRPr lang="en-US" dirty="0"/>
          </a:p>
        </p:txBody>
      </p:sp>
      <p:pic>
        <p:nvPicPr>
          <p:cNvPr id="4" name="Picture 3"/>
          <p:cNvPicPr>
            <a:picLocks noChangeAspect="1"/>
          </p:cNvPicPr>
          <p:nvPr/>
        </p:nvPicPr>
        <p:blipFill>
          <a:blip r:embed="rId2"/>
          <a:stretch>
            <a:fillRect/>
          </a:stretch>
        </p:blipFill>
        <p:spPr>
          <a:xfrm>
            <a:off x="549019" y="1253689"/>
            <a:ext cx="7344800" cy="5315692"/>
          </a:xfrm>
          <a:prstGeom prst="rect">
            <a:avLst/>
          </a:prstGeom>
        </p:spPr>
      </p:pic>
      <p:sp>
        <p:nvSpPr>
          <p:cNvPr id="5" name="TextBox 4"/>
          <p:cNvSpPr txBox="1"/>
          <p:nvPr/>
        </p:nvSpPr>
        <p:spPr>
          <a:xfrm>
            <a:off x="8047017" y="2034238"/>
            <a:ext cx="3295582" cy="1446550"/>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Right-click project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Add</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Class…</a:t>
            </a:r>
          </a:p>
        </p:txBody>
      </p:sp>
      <p:sp>
        <p:nvSpPr>
          <p:cNvPr id="6" name="Oval 5"/>
          <p:cNvSpPr/>
          <p:nvPr/>
        </p:nvSpPr>
        <p:spPr bwMode="auto">
          <a:xfrm>
            <a:off x="5762509" y="2026001"/>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1</a:t>
            </a:r>
          </a:p>
        </p:txBody>
      </p:sp>
      <p:sp>
        <p:nvSpPr>
          <p:cNvPr id="7" name="Oval 6"/>
          <p:cNvSpPr/>
          <p:nvPr/>
        </p:nvSpPr>
        <p:spPr bwMode="auto">
          <a:xfrm>
            <a:off x="5355923" y="3825778"/>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0000"/>
                </a:solidFill>
                <a:ea typeface="Segoe UI" pitchFamily="34" charset="0"/>
                <a:cs typeface="Segoe UI" pitchFamily="34" charset="0"/>
              </a:rPr>
              <a:t>2</a:t>
            </a:r>
            <a:endParaRPr lang="en-US" sz="2400" b="1" dirty="0" smtClean="0">
              <a:solidFill>
                <a:srgbClr val="FF0000"/>
              </a:solidFill>
              <a:ea typeface="Segoe UI" pitchFamily="34" charset="0"/>
              <a:cs typeface="Segoe UI" pitchFamily="34" charset="0"/>
            </a:endParaRPr>
          </a:p>
        </p:txBody>
      </p:sp>
      <p:sp>
        <p:nvSpPr>
          <p:cNvPr id="8" name="Oval 7"/>
          <p:cNvSpPr/>
          <p:nvPr/>
        </p:nvSpPr>
        <p:spPr bwMode="auto">
          <a:xfrm>
            <a:off x="294491" y="3954457"/>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3</a:t>
            </a:r>
          </a:p>
        </p:txBody>
      </p:sp>
    </p:spTree>
    <p:extLst>
      <p:ext uri="{BB962C8B-B14F-4D97-AF65-F5344CB8AC3E}">
        <p14:creationId xmlns:p14="http://schemas.microsoft.com/office/powerpoint/2010/main" val="231463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Parts of a Class</a:t>
            </a:r>
            <a:endParaRPr lang="en-US" dirty="0"/>
          </a:p>
        </p:txBody>
      </p:sp>
      <p:pic>
        <p:nvPicPr>
          <p:cNvPr id="5" name="Picture 4"/>
          <p:cNvPicPr>
            <a:picLocks noChangeAspect="1"/>
          </p:cNvPicPr>
          <p:nvPr/>
        </p:nvPicPr>
        <p:blipFill>
          <a:blip r:embed="rId2"/>
          <a:stretch>
            <a:fillRect/>
          </a:stretch>
        </p:blipFill>
        <p:spPr>
          <a:xfrm>
            <a:off x="1989142" y="1759921"/>
            <a:ext cx="4436394" cy="438907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5683132" y="3916357"/>
            <a:ext cx="4229100" cy="2933700"/>
          </a:xfrm>
          <a:prstGeom prst="rect">
            <a:avLst/>
          </a:prstGeom>
        </p:spPr>
      </p:pic>
      <p:cxnSp>
        <p:nvCxnSpPr>
          <p:cNvPr id="7" name="Straight Arrow Connector 6"/>
          <p:cNvCxnSpPr/>
          <p:nvPr/>
        </p:nvCxnSpPr>
        <p:spPr>
          <a:xfrm flipV="1">
            <a:off x="1752323" y="4503092"/>
            <a:ext cx="473638" cy="9144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672" y="4503092"/>
            <a:ext cx="21732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constructors</a:t>
            </a:r>
          </a:p>
        </p:txBody>
      </p:sp>
      <p:cxnSp>
        <p:nvCxnSpPr>
          <p:cNvPr id="12" name="Straight Arrow Connector 11"/>
          <p:cNvCxnSpPr/>
          <p:nvPr/>
        </p:nvCxnSpPr>
        <p:spPr>
          <a:xfrm>
            <a:off x="1752323" y="5130956"/>
            <a:ext cx="426156" cy="19508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217" y="3010792"/>
            <a:ext cx="21732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properties</a:t>
            </a:r>
          </a:p>
        </p:txBody>
      </p:sp>
      <p:cxnSp>
        <p:nvCxnSpPr>
          <p:cNvPr id="16" name="Straight Arrow Connector 15"/>
          <p:cNvCxnSpPr/>
          <p:nvPr/>
        </p:nvCxnSpPr>
        <p:spPr>
          <a:xfrm>
            <a:off x="1463409" y="3561856"/>
            <a:ext cx="731512" cy="4746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55779" y="2745568"/>
            <a:ext cx="773072" cy="48161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691" y="1945170"/>
            <a:ext cx="217324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Instance</a:t>
            </a:r>
          </a:p>
          <a:p>
            <a:pPr>
              <a:lnSpc>
                <a:spcPct val="90000"/>
              </a:lnSpc>
              <a:spcAft>
                <a:spcPts val="600"/>
              </a:spcAft>
            </a:pPr>
            <a:r>
              <a:rPr lang="en-US" sz="2400" dirty="0" smtClean="0">
                <a:solidFill>
                  <a:srgbClr val="FF0000"/>
                </a:solidFill>
              </a:rPr>
              <a:t>variable</a:t>
            </a:r>
          </a:p>
        </p:txBody>
      </p:sp>
      <p:cxnSp>
        <p:nvCxnSpPr>
          <p:cNvPr id="24" name="Straight Arrow Connector 23"/>
          <p:cNvCxnSpPr/>
          <p:nvPr/>
        </p:nvCxnSpPr>
        <p:spPr>
          <a:xfrm flipV="1">
            <a:off x="1463409" y="2236550"/>
            <a:ext cx="762552" cy="10957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851959" y="3171295"/>
            <a:ext cx="27629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public method</a:t>
            </a:r>
          </a:p>
        </p:txBody>
      </p:sp>
      <p:cxnSp>
        <p:nvCxnSpPr>
          <p:cNvPr id="28" name="Straight Arrow Connector 27"/>
          <p:cNvCxnSpPr/>
          <p:nvPr/>
        </p:nvCxnSpPr>
        <p:spPr>
          <a:xfrm flipH="1">
            <a:off x="7985183" y="3638656"/>
            <a:ext cx="884785" cy="48642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33427" y="4883653"/>
            <a:ext cx="2111223"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private</a:t>
            </a:r>
          </a:p>
          <a:p>
            <a:pPr>
              <a:lnSpc>
                <a:spcPct val="90000"/>
              </a:lnSpc>
              <a:spcAft>
                <a:spcPts val="600"/>
              </a:spcAft>
            </a:pPr>
            <a:r>
              <a:rPr lang="en-US" sz="2400" dirty="0" smtClean="0">
                <a:solidFill>
                  <a:srgbClr val="FF0000"/>
                </a:solidFill>
              </a:rPr>
              <a:t>methods</a:t>
            </a:r>
          </a:p>
          <a:p>
            <a:pPr>
              <a:lnSpc>
                <a:spcPct val="90000"/>
              </a:lnSpc>
              <a:spcAft>
                <a:spcPts val="600"/>
              </a:spcAft>
            </a:pPr>
            <a:r>
              <a:rPr lang="en-US" sz="2400" dirty="0" smtClean="0">
                <a:solidFill>
                  <a:srgbClr val="FF0000"/>
                </a:solidFill>
              </a:rPr>
              <a:t>(overloaded)</a:t>
            </a:r>
          </a:p>
        </p:txBody>
      </p:sp>
      <p:cxnSp>
        <p:nvCxnSpPr>
          <p:cNvPr id="32" name="Straight Arrow Connector 31"/>
          <p:cNvCxnSpPr>
            <a:stCxn id="31" idx="1"/>
          </p:cNvCxnSpPr>
          <p:nvPr/>
        </p:nvCxnSpPr>
        <p:spPr>
          <a:xfrm flipH="1" flipV="1">
            <a:off x="9169829" y="5228500"/>
            <a:ext cx="1063598" cy="3784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169828" y="5757605"/>
            <a:ext cx="1063599" cy="28167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46355" y="1052346"/>
            <a:ext cx="272051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class declaration</a:t>
            </a:r>
          </a:p>
        </p:txBody>
      </p:sp>
      <p:cxnSp>
        <p:nvCxnSpPr>
          <p:cNvPr id="40" name="Straight Arrow Connector 39"/>
          <p:cNvCxnSpPr/>
          <p:nvPr/>
        </p:nvCxnSpPr>
        <p:spPr>
          <a:xfrm flipH="1">
            <a:off x="3657945" y="1485604"/>
            <a:ext cx="640074" cy="27431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461339" y="5952038"/>
            <a:ext cx="384594" cy="46027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1471" y="6330203"/>
            <a:ext cx="21732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this keyword</a:t>
            </a:r>
          </a:p>
        </p:txBody>
      </p:sp>
    </p:spTree>
    <p:extLst>
      <p:ext uri="{BB962C8B-B14F-4D97-AF65-F5344CB8AC3E}">
        <p14:creationId xmlns:p14="http://schemas.microsoft.com/office/powerpoint/2010/main" val="399824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1119889" y="1920807"/>
            <a:ext cx="4238625" cy="395287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Inheritance &amp; Complex Objects</a:t>
            </a:r>
            <a:endParaRPr lang="en-US" dirty="0"/>
          </a:p>
        </p:txBody>
      </p:sp>
      <p:pic>
        <p:nvPicPr>
          <p:cNvPr id="4" name="Picture 3"/>
          <p:cNvPicPr>
            <a:picLocks noChangeAspect="1"/>
          </p:cNvPicPr>
          <p:nvPr/>
        </p:nvPicPr>
        <p:blipFill>
          <a:blip r:embed="rId3"/>
          <a:stretch>
            <a:fillRect/>
          </a:stretch>
        </p:blipFill>
        <p:spPr>
          <a:xfrm>
            <a:off x="7955578" y="1920807"/>
            <a:ext cx="3352800" cy="288607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622347" y="1411626"/>
            <a:ext cx="27629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parent class</a:t>
            </a:r>
          </a:p>
        </p:txBody>
      </p:sp>
      <p:cxnSp>
        <p:nvCxnSpPr>
          <p:cNvPr id="25" name="Straight Arrow Connector 24"/>
          <p:cNvCxnSpPr/>
          <p:nvPr/>
        </p:nvCxnSpPr>
        <p:spPr>
          <a:xfrm flipH="1">
            <a:off x="3566506" y="1995962"/>
            <a:ext cx="1428774" cy="10441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27921" y="2750635"/>
            <a:ext cx="169614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complex </a:t>
            </a:r>
          </a:p>
          <a:p>
            <a:pPr>
              <a:lnSpc>
                <a:spcPct val="90000"/>
              </a:lnSpc>
              <a:spcAft>
                <a:spcPts val="600"/>
              </a:spcAft>
            </a:pPr>
            <a:r>
              <a:rPr lang="en-US" sz="2400" dirty="0" smtClean="0">
                <a:solidFill>
                  <a:srgbClr val="FF0000"/>
                </a:solidFill>
              </a:rPr>
              <a:t>object</a:t>
            </a:r>
          </a:p>
        </p:txBody>
      </p:sp>
      <p:cxnSp>
        <p:nvCxnSpPr>
          <p:cNvPr id="30" name="Straight Arrow Connector 29"/>
          <p:cNvCxnSpPr/>
          <p:nvPr/>
        </p:nvCxnSpPr>
        <p:spPr>
          <a:xfrm flipH="1">
            <a:off x="3924508" y="3292471"/>
            <a:ext cx="1817035" cy="39105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bwMode="auto">
          <a:xfrm>
            <a:off x="6722506" y="3177316"/>
            <a:ext cx="1003122" cy="230309"/>
          </a:xfrm>
          <a:prstGeom prst="rightArrow">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p:cNvSpPr txBox="1"/>
          <p:nvPr/>
        </p:nvSpPr>
        <p:spPr>
          <a:xfrm>
            <a:off x="5523826" y="5417556"/>
            <a:ext cx="169614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public</a:t>
            </a:r>
          </a:p>
          <a:p>
            <a:pPr>
              <a:lnSpc>
                <a:spcPct val="90000"/>
              </a:lnSpc>
              <a:spcAft>
                <a:spcPts val="600"/>
              </a:spcAft>
            </a:pPr>
            <a:r>
              <a:rPr lang="en-US" sz="2400" dirty="0" smtClean="0">
                <a:solidFill>
                  <a:srgbClr val="FF0000"/>
                </a:solidFill>
              </a:rPr>
              <a:t>method</a:t>
            </a:r>
          </a:p>
        </p:txBody>
      </p:sp>
      <p:cxnSp>
        <p:nvCxnSpPr>
          <p:cNvPr id="42" name="Straight Arrow Connector 41"/>
          <p:cNvCxnSpPr/>
          <p:nvPr/>
        </p:nvCxnSpPr>
        <p:spPr>
          <a:xfrm flipH="1" flipV="1">
            <a:off x="3924509" y="4886851"/>
            <a:ext cx="1663955" cy="84346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13669" y="1292943"/>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private variable</a:t>
            </a:r>
          </a:p>
        </p:txBody>
      </p:sp>
      <p:cxnSp>
        <p:nvCxnSpPr>
          <p:cNvPr id="45" name="Straight Arrow Connector 44"/>
          <p:cNvCxnSpPr/>
          <p:nvPr/>
        </p:nvCxnSpPr>
        <p:spPr>
          <a:xfrm>
            <a:off x="889939" y="1840713"/>
            <a:ext cx="847787" cy="164728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67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(classes)</a:t>
            </a:r>
            <a:endParaRPr lang="en-US" dirty="0"/>
          </a:p>
        </p:txBody>
      </p:sp>
      <p:pic>
        <p:nvPicPr>
          <p:cNvPr id="4" name="Picture 3"/>
          <p:cNvPicPr>
            <a:picLocks noChangeAspect="1"/>
          </p:cNvPicPr>
          <p:nvPr/>
        </p:nvPicPr>
        <p:blipFill>
          <a:blip r:embed="rId2"/>
          <a:stretch>
            <a:fillRect/>
          </a:stretch>
        </p:blipFill>
        <p:spPr>
          <a:xfrm>
            <a:off x="549019" y="1394165"/>
            <a:ext cx="8484592" cy="5120584"/>
          </a:xfrm>
          <a:prstGeom prst="rect">
            <a:avLst/>
          </a:prstGeom>
        </p:spPr>
      </p:pic>
      <p:pic>
        <p:nvPicPr>
          <p:cNvPr id="6" name="Picture 5"/>
          <p:cNvPicPr>
            <a:picLocks noChangeAspect="1"/>
          </p:cNvPicPr>
          <p:nvPr/>
        </p:nvPicPr>
        <p:blipFill>
          <a:blip r:embed="rId3"/>
          <a:stretch>
            <a:fillRect/>
          </a:stretch>
        </p:blipFill>
        <p:spPr>
          <a:xfrm>
            <a:off x="6401115" y="2857189"/>
            <a:ext cx="5014878" cy="2527183"/>
          </a:xfrm>
          <a:prstGeom prst="rect">
            <a:avLst/>
          </a:prstGeom>
        </p:spPr>
      </p:pic>
    </p:spTree>
    <p:extLst>
      <p:ext uri="{BB962C8B-B14F-4D97-AF65-F5344CB8AC3E}">
        <p14:creationId xmlns:p14="http://schemas.microsoft.com/office/powerpoint/2010/main" val="386793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1554463"/>
          </a:xfrm>
        </p:spPr>
        <p:txBody>
          <a:bodyPr/>
          <a:lstStyle/>
          <a:p>
            <a:pPr algn="ctr"/>
            <a:r>
              <a:rPr lang="en-US" sz="8800" dirty="0" smtClean="0"/>
              <a:t>Files </a:t>
            </a:r>
            <a:r>
              <a:rPr lang="en-US" sz="8800" dirty="0"/>
              <a:t>&amp; Exceptions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09548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03816358"/>
              </p:ext>
            </p:extLst>
          </p:nvPr>
        </p:nvGraphicFramePr>
        <p:xfrm>
          <a:off x="2176954" y="1476622"/>
          <a:ext cx="7072243" cy="2896250"/>
        </p:xfrm>
        <a:graphic>
          <a:graphicData uri="http://schemas.openxmlformats.org/drawingml/2006/table">
            <a:tbl>
              <a:tblPr firstRow="1" bandRow="1">
                <a:tableStyleId>{5C22544A-7EE6-4342-B048-85BDC9FD1C3A}</a:tableStyleId>
              </a:tblPr>
              <a:tblGrid>
                <a:gridCol w="1033025"/>
                <a:gridCol w="6039218"/>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652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1997 – present</a:t>
                      </a:r>
                      <a:endParaRPr lang="en-US" sz="1800" dirty="0"/>
                    </a:p>
                  </a:txBody>
                  <a:tcPr marL="93260" marR="93260" marT="46630" marB="46630"/>
                </a:tc>
                <a:tc>
                  <a:txBody>
                    <a:bodyPr/>
                    <a:lstStyle/>
                    <a:p>
                      <a:r>
                        <a:rPr lang="en-US" sz="1800" dirty="0" smtClean="0"/>
                        <a:t>Microsoft web/software</a:t>
                      </a:r>
                      <a:r>
                        <a:rPr lang="en-US" sz="1800" baseline="0" dirty="0" smtClean="0"/>
                        <a:t> development</a:t>
                      </a:r>
                    </a:p>
                  </a:txBody>
                  <a:tcPr marL="93260" marR="93260" marT="46630" marB="46630"/>
                </a:tc>
              </a:tr>
              <a:tr h="932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2011</a:t>
                      </a:r>
                      <a:endParaRPr lang="en-US" sz="1800" dirty="0"/>
                    </a:p>
                  </a:txBody>
                  <a:tcPr marL="93260" marR="93260" marT="46630" marB="466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XNA games on</a:t>
                      </a:r>
                      <a:r>
                        <a:rPr lang="en-US" sz="1800" baseline="0" dirty="0" smtClean="0"/>
                        <a:t> XBLIG for Xbox 360</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2D Math Panic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Angry Zombie Ninja Cats</a:t>
                      </a:r>
                      <a:endParaRPr lang="en-US" sz="1800" dirty="0" smtClean="0"/>
                    </a:p>
                  </a:txBody>
                  <a:tcPr marL="93260" marR="93260" marT="46630" marB="46630"/>
                </a:tc>
              </a:tr>
              <a:tr h="932603">
                <a:tc>
                  <a:txBody>
                    <a:bodyPr/>
                    <a:lstStyle/>
                    <a:p>
                      <a:r>
                        <a:rPr lang="en-US" sz="1800" dirty="0" smtClean="0"/>
                        <a:t>2012</a:t>
                      </a:r>
                      <a:endParaRPr lang="en-US" sz="1800" dirty="0"/>
                    </a:p>
                  </a:txBody>
                  <a:tcPr marL="93260" marR="93260" marT="46630" marB="46630"/>
                </a:tc>
                <a:tc>
                  <a:txBody>
                    <a:bodyPr/>
                    <a:lstStyle/>
                    <a:p>
                      <a:r>
                        <a:rPr lang="en-US" sz="1800" dirty="0" smtClean="0"/>
                        <a:t>Tools</a:t>
                      </a:r>
                      <a:r>
                        <a:rPr lang="en-US" sz="1800" baseline="0" dirty="0" smtClean="0"/>
                        <a:t> for XNA developers</a:t>
                      </a:r>
                      <a:endParaRPr lang="en-US" sz="1800" dirty="0" smtClean="0"/>
                    </a:p>
                    <a:p>
                      <a:pPr marL="285750" indent="-285750">
                        <a:buFont typeface="Arial" panose="020B0604020202020204" pitchFamily="34" charset="0"/>
                        <a:buChar char="•"/>
                      </a:pPr>
                      <a:r>
                        <a:rPr lang="en-US" sz="1800" dirty="0" smtClean="0"/>
                        <a:t>XBLIG Sales Data Analyzer</a:t>
                      </a:r>
                      <a:r>
                        <a:rPr lang="en-US" sz="1800" baseline="0" dirty="0" smtClean="0"/>
                        <a:t> (OnekSoftLabs.com)</a:t>
                      </a:r>
                    </a:p>
                    <a:p>
                      <a:pPr marL="285750" indent="-285750">
                        <a:buFont typeface="Arial" panose="020B0604020202020204" pitchFamily="34" charset="0"/>
                        <a:buChar char="•"/>
                      </a:pPr>
                      <a:r>
                        <a:rPr lang="en-US" sz="1800" baseline="0" dirty="0" smtClean="0"/>
                        <a:t>XNA Basic Starter Kit (</a:t>
                      </a:r>
                      <a:r>
                        <a:rPr lang="en-US" sz="1800" baseline="0" dirty="0" err="1" smtClean="0"/>
                        <a:t>CodePlex</a:t>
                      </a:r>
                      <a:r>
                        <a:rPr lang="en-US" sz="1800" baseline="0" dirty="0" smtClean="0"/>
                        <a:t>) </a:t>
                      </a:r>
                      <a:endParaRPr lang="en-US" sz="1800" dirty="0"/>
                    </a:p>
                  </a:txBody>
                  <a:tcPr marL="93260" marR="93260" marT="46630" marB="46630"/>
                </a:tc>
              </a:tr>
            </a:tbl>
          </a:graphicData>
        </a:graphic>
      </p:graphicFrame>
      <p:pic>
        <p:nvPicPr>
          <p:cNvPr id="1028" name="Picture 4" descr="2D Math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0610">
            <a:off x="8089608" y="1511267"/>
            <a:ext cx="1375217" cy="1883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Zombie Ninja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418">
            <a:off x="9199338" y="2344509"/>
            <a:ext cx="1372274" cy="1879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a-iad.xx.fbcdn.net/hphotos-frc1/432289_347984868580341_2142927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409" y="4429865"/>
            <a:ext cx="5402043" cy="2263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110" y="6505030"/>
            <a:ext cx="5047113" cy="382308"/>
          </a:xfrm>
          <a:prstGeom prst="rect">
            <a:avLst/>
          </a:prstGeom>
          <a:noFill/>
        </p:spPr>
        <p:txBody>
          <a:bodyPr wrap="none" rtlCol="0">
            <a:spAutoFit/>
          </a:bodyPr>
          <a:lstStyle/>
          <a:p>
            <a:r>
              <a:rPr lang="en-US" sz="1836" dirty="0"/>
              <a:t>Online: </a:t>
            </a:r>
            <a:r>
              <a:rPr lang="en-US" sz="1836" dirty="0">
                <a:hlinkClick r:id="rId6"/>
              </a:rPr>
              <a:t>http://facebook.com/OnekSoftGames</a:t>
            </a:r>
            <a:r>
              <a:rPr lang="en-US" sz="1836" dirty="0"/>
              <a:t> </a:t>
            </a:r>
          </a:p>
        </p:txBody>
      </p:sp>
    </p:spTree>
    <p:extLst>
      <p:ext uri="{BB962C8B-B14F-4D97-AF65-F5344CB8AC3E}">
        <p14:creationId xmlns:p14="http://schemas.microsoft.com/office/powerpoint/2010/main" val="36292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Text File</a:t>
            </a:r>
            <a:endParaRPr lang="en-US" dirty="0"/>
          </a:p>
        </p:txBody>
      </p:sp>
      <p:pic>
        <p:nvPicPr>
          <p:cNvPr id="5" name="Picture 4"/>
          <p:cNvPicPr>
            <a:picLocks noChangeAspect="1"/>
          </p:cNvPicPr>
          <p:nvPr/>
        </p:nvPicPr>
        <p:blipFill>
          <a:blip r:embed="rId2"/>
          <a:stretch>
            <a:fillRect/>
          </a:stretch>
        </p:blipFill>
        <p:spPr>
          <a:xfrm>
            <a:off x="731897" y="1212849"/>
            <a:ext cx="7211431" cy="5144218"/>
          </a:xfrm>
          <a:prstGeom prst="rect">
            <a:avLst/>
          </a:prstGeom>
        </p:spPr>
      </p:pic>
      <p:sp>
        <p:nvSpPr>
          <p:cNvPr id="6" name="TextBox 5"/>
          <p:cNvSpPr txBox="1"/>
          <p:nvPr/>
        </p:nvSpPr>
        <p:spPr>
          <a:xfrm>
            <a:off x="8047017" y="2034238"/>
            <a:ext cx="3295582" cy="1446550"/>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Right-click project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Add</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New Item…</a:t>
            </a:r>
          </a:p>
        </p:txBody>
      </p:sp>
      <p:sp>
        <p:nvSpPr>
          <p:cNvPr id="7" name="Oval 6"/>
          <p:cNvSpPr/>
          <p:nvPr/>
        </p:nvSpPr>
        <p:spPr bwMode="auto">
          <a:xfrm>
            <a:off x="5762509" y="2026001"/>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1</a:t>
            </a:r>
          </a:p>
        </p:txBody>
      </p:sp>
      <p:sp>
        <p:nvSpPr>
          <p:cNvPr id="8" name="Oval 7"/>
          <p:cNvSpPr/>
          <p:nvPr/>
        </p:nvSpPr>
        <p:spPr bwMode="auto">
          <a:xfrm>
            <a:off x="5355923" y="3825778"/>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0000"/>
                </a:solidFill>
                <a:ea typeface="Segoe UI" pitchFamily="34" charset="0"/>
                <a:cs typeface="Segoe UI" pitchFamily="34" charset="0"/>
              </a:rPr>
              <a:t>2</a:t>
            </a:r>
            <a:endParaRPr lang="en-US" sz="2400" b="1" dirty="0" smtClean="0">
              <a:solidFill>
                <a:srgbClr val="FF0000"/>
              </a:solidFill>
              <a:ea typeface="Segoe UI" pitchFamily="34" charset="0"/>
              <a:cs typeface="Segoe UI" pitchFamily="34" charset="0"/>
            </a:endParaRPr>
          </a:p>
        </p:txBody>
      </p:sp>
      <p:sp>
        <p:nvSpPr>
          <p:cNvPr id="9" name="Oval 8"/>
          <p:cNvSpPr/>
          <p:nvPr/>
        </p:nvSpPr>
        <p:spPr bwMode="auto">
          <a:xfrm>
            <a:off x="294491" y="3954457"/>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3</a:t>
            </a:r>
          </a:p>
        </p:txBody>
      </p:sp>
    </p:spTree>
    <p:extLst>
      <p:ext uri="{BB962C8B-B14F-4D97-AF65-F5344CB8AC3E}">
        <p14:creationId xmlns:p14="http://schemas.microsoft.com/office/powerpoint/2010/main" val="275573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Name New Text File</a:t>
            </a:r>
            <a:endParaRPr lang="en-US" dirty="0"/>
          </a:p>
        </p:txBody>
      </p:sp>
      <p:sp>
        <p:nvSpPr>
          <p:cNvPr id="6" name="TextBox 5"/>
          <p:cNvSpPr txBox="1"/>
          <p:nvPr/>
        </p:nvSpPr>
        <p:spPr>
          <a:xfrm>
            <a:off x="8047017" y="2034238"/>
            <a:ext cx="3085588" cy="1446550"/>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Select “General”</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Select “Text File”</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Name it.</a:t>
            </a:r>
          </a:p>
        </p:txBody>
      </p:sp>
      <p:pic>
        <p:nvPicPr>
          <p:cNvPr id="2" name="Picture 1"/>
          <p:cNvPicPr>
            <a:picLocks noChangeAspect="1"/>
          </p:cNvPicPr>
          <p:nvPr/>
        </p:nvPicPr>
        <p:blipFill>
          <a:blip r:embed="rId2"/>
          <a:stretch>
            <a:fillRect/>
          </a:stretch>
        </p:blipFill>
        <p:spPr>
          <a:xfrm>
            <a:off x="274640" y="1212850"/>
            <a:ext cx="7632190" cy="4387510"/>
          </a:xfrm>
          <a:prstGeom prst="rect">
            <a:avLst/>
          </a:prstGeom>
        </p:spPr>
      </p:pic>
      <p:sp>
        <p:nvSpPr>
          <p:cNvPr id="7" name="Oval 6"/>
          <p:cNvSpPr/>
          <p:nvPr/>
        </p:nvSpPr>
        <p:spPr bwMode="auto">
          <a:xfrm>
            <a:off x="238382" y="1852142"/>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1</a:t>
            </a:r>
          </a:p>
        </p:txBody>
      </p:sp>
      <p:sp>
        <p:nvSpPr>
          <p:cNvPr id="8" name="Oval 7"/>
          <p:cNvSpPr/>
          <p:nvPr/>
        </p:nvSpPr>
        <p:spPr bwMode="auto">
          <a:xfrm>
            <a:off x="1646287" y="2761755"/>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0000"/>
                </a:solidFill>
                <a:ea typeface="Segoe UI" pitchFamily="34" charset="0"/>
                <a:cs typeface="Segoe UI" pitchFamily="34" charset="0"/>
              </a:rPr>
              <a:t>2</a:t>
            </a:r>
            <a:endParaRPr lang="en-US" sz="2400" b="1" dirty="0" smtClean="0">
              <a:solidFill>
                <a:srgbClr val="FF0000"/>
              </a:solidFill>
              <a:ea typeface="Segoe UI" pitchFamily="34" charset="0"/>
              <a:cs typeface="Segoe UI" pitchFamily="34" charset="0"/>
            </a:endParaRPr>
          </a:p>
        </p:txBody>
      </p:sp>
      <p:sp>
        <p:nvSpPr>
          <p:cNvPr id="9" name="Oval 8"/>
          <p:cNvSpPr/>
          <p:nvPr/>
        </p:nvSpPr>
        <p:spPr bwMode="auto">
          <a:xfrm>
            <a:off x="823336" y="4854138"/>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3</a:t>
            </a:r>
          </a:p>
        </p:txBody>
      </p:sp>
    </p:spTree>
    <p:extLst>
      <p:ext uri="{BB962C8B-B14F-4D97-AF65-F5344CB8AC3E}">
        <p14:creationId xmlns:p14="http://schemas.microsoft.com/office/powerpoint/2010/main" val="46202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Text File And Properties</a:t>
            </a:r>
            <a:endParaRPr lang="en-US" dirty="0"/>
          </a:p>
        </p:txBody>
      </p:sp>
      <p:pic>
        <p:nvPicPr>
          <p:cNvPr id="4" name="Picture 3"/>
          <p:cNvPicPr>
            <a:picLocks noChangeAspect="1"/>
          </p:cNvPicPr>
          <p:nvPr/>
        </p:nvPicPr>
        <p:blipFill>
          <a:blip r:embed="rId2"/>
          <a:stretch>
            <a:fillRect/>
          </a:stretch>
        </p:blipFill>
        <p:spPr>
          <a:xfrm>
            <a:off x="457580" y="1394165"/>
            <a:ext cx="8784612" cy="5301651"/>
          </a:xfrm>
          <a:prstGeom prst="rect">
            <a:avLst/>
          </a:prstGeom>
        </p:spPr>
      </p:pic>
      <p:sp>
        <p:nvSpPr>
          <p:cNvPr id="10" name="TextBox 9"/>
          <p:cNvSpPr txBox="1"/>
          <p:nvPr/>
        </p:nvSpPr>
        <p:spPr>
          <a:xfrm>
            <a:off x="9723666" y="3569205"/>
            <a:ext cx="276293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to </a:t>
            </a:r>
          </a:p>
          <a:p>
            <a:pPr>
              <a:lnSpc>
                <a:spcPct val="90000"/>
              </a:lnSpc>
              <a:spcAft>
                <a:spcPts val="600"/>
              </a:spcAft>
            </a:pPr>
            <a:r>
              <a:rPr lang="en-US" sz="2400" dirty="0" smtClean="0">
                <a:solidFill>
                  <a:srgbClr val="FF0000"/>
                </a:solidFill>
              </a:rPr>
              <a:t>“Copy always”</a:t>
            </a:r>
          </a:p>
        </p:txBody>
      </p:sp>
      <p:cxnSp>
        <p:nvCxnSpPr>
          <p:cNvPr id="11" name="Straight Arrow Connector 10"/>
          <p:cNvCxnSpPr/>
          <p:nvPr/>
        </p:nvCxnSpPr>
        <p:spPr>
          <a:xfrm flipH="1">
            <a:off x="8345766" y="4076595"/>
            <a:ext cx="1428774" cy="10441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60832" y="4087809"/>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enter sample data</a:t>
            </a:r>
          </a:p>
        </p:txBody>
      </p:sp>
      <p:cxnSp>
        <p:nvCxnSpPr>
          <p:cNvPr id="13" name="Straight Arrow Connector 12"/>
          <p:cNvCxnSpPr/>
          <p:nvPr/>
        </p:nvCxnSpPr>
        <p:spPr>
          <a:xfrm flipV="1">
            <a:off x="3017872" y="2948628"/>
            <a:ext cx="91439" cy="128014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6353722" y="3631986"/>
            <a:ext cx="1327540" cy="231032"/>
          </a:xfrm>
          <a:prstGeom prst="round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007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87969" y="1253681"/>
            <a:ext cx="2895600" cy="1181100"/>
          </a:xfrm>
          <a:prstGeom prst="rect">
            <a:avLst/>
          </a:prstGeom>
        </p:spPr>
      </p:pic>
      <p:sp>
        <p:nvSpPr>
          <p:cNvPr id="3" name="Title 2"/>
          <p:cNvSpPr>
            <a:spLocks noGrp="1"/>
          </p:cNvSpPr>
          <p:nvPr>
            <p:ph type="title"/>
          </p:nvPr>
        </p:nvSpPr>
        <p:spPr/>
        <p:txBody>
          <a:bodyPr/>
          <a:lstStyle/>
          <a:p>
            <a:r>
              <a:rPr lang="en-US" dirty="0" smtClean="0"/>
              <a:t>Read File, Handle Exceptions</a:t>
            </a:r>
            <a:endParaRPr lang="en-US" dirty="0"/>
          </a:p>
        </p:txBody>
      </p:sp>
      <p:pic>
        <p:nvPicPr>
          <p:cNvPr id="4" name="Picture 3"/>
          <p:cNvPicPr>
            <a:picLocks noChangeAspect="1"/>
          </p:cNvPicPr>
          <p:nvPr/>
        </p:nvPicPr>
        <p:blipFill>
          <a:blip r:embed="rId3"/>
          <a:stretch>
            <a:fillRect/>
          </a:stretch>
        </p:blipFill>
        <p:spPr>
          <a:xfrm>
            <a:off x="1737726" y="2831759"/>
            <a:ext cx="5724525" cy="3533775"/>
          </a:xfrm>
          <a:prstGeom prst="rect">
            <a:avLst/>
          </a:prstGeom>
          <a:effectLst>
            <a:outerShdw blurRad="63500" sx="102000" sy="102000" algn="ctr" rotWithShape="0">
              <a:prstClr val="black">
                <a:alpha val="40000"/>
              </a:prstClr>
            </a:outerShdw>
          </a:effectLst>
        </p:spPr>
      </p:pic>
      <p:sp>
        <p:nvSpPr>
          <p:cNvPr id="5" name="TextBox 4"/>
          <p:cNvSpPr txBox="1"/>
          <p:nvPr/>
        </p:nvSpPr>
        <p:spPr>
          <a:xfrm>
            <a:off x="5639155" y="1577043"/>
            <a:ext cx="2762937"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Use System.IO namespace for</a:t>
            </a:r>
          </a:p>
          <a:p>
            <a:pPr>
              <a:lnSpc>
                <a:spcPct val="90000"/>
              </a:lnSpc>
              <a:spcAft>
                <a:spcPts val="600"/>
              </a:spcAft>
            </a:pPr>
            <a:r>
              <a:rPr lang="en-US" sz="2400" dirty="0" err="1" smtClean="0">
                <a:solidFill>
                  <a:srgbClr val="FF0000"/>
                </a:solidFill>
              </a:rPr>
              <a:t>StreamReader</a:t>
            </a:r>
            <a:endParaRPr lang="en-US" sz="2400" dirty="0" smtClean="0">
              <a:solidFill>
                <a:srgbClr val="FF0000"/>
              </a:solidFill>
            </a:endParaRPr>
          </a:p>
        </p:txBody>
      </p:sp>
      <p:cxnSp>
        <p:nvCxnSpPr>
          <p:cNvPr id="6" name="Straight Arrow Connector 5"/>
          <p:cNvCxnSpPr/>
          <p:nvPr/>
        </p:nvCxnSpPr>
        <p:spPr>
          <a:xfrm flipH="1" flipV="1">
            <a:off x="2743556" y="1668483"/>
            <a:ext cx="2895599" cy="17574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32263" y="2946649"/>
            <a:ext cx="2287158" cy="93395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012" y="3878788"/>
            <a:ext cx="2762937"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Handle possible</a:t>
            </a:r>
          </a:p>
          <a:p>
            <a:pPr>
              <a:lnSpc>
                <a:spcPct val="90000"/>
              </a:lnSpc>
              <a:spcAft>
                <a:spcPts val="600"/>
              </a:spcAft>
            </a:pPr>
            <a:r>
              <a:rPr lang="en-US" sz="2400" dirty="0" smtClean="0">
                <a:solidFill>
                  <a:srgbClr val="FF0000"/>
                </a:solidFill>
              </a:rPr>
              <a:t>exceptions with</a:t>
            </a:r>
          </a:p>
          <a:p>
            <a:pPr>
              <a:lnSpc>
                <a:spcPct val="90000"/>
              </a:lnSpc>
              <a:spcAft>
                <a:spcPts val="600"/>
              </a:spcAft>
            </a:pPr>
            <a:r>
              <a:rPr lang="en-US" sz="2400" dirty="0" smtClean="0">
                <a:solidFill>
                  <a:srgbClr val="FF0000"/>
                </a:solidFill>
              </a:rPr>
              <a:t>try-catch block</a:t>
            </a:r>
          </a:p>
        </p:txBody>
      </p:sp>
      <p:cxnSp>
        <p:nvCxnSpPr>
          <p:cNvPr id="13" name="Straight Arrow Connector 12"/>
          <p:cNvCxnSpPr/>
          <p:nvPr/>
        </p:nvCxnSpPr>
        <p:spPr>
          <a:xfrm flipH="1">
            <a:off x="4141860" y="4397391"/>
            <a:ext cx="3630840" cy="78057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213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(read text file)</a:t>
            </a:r>
            <a:endParaRPr lang="en-US" dirty="0"/>
          </a:p>
        </p:txBody>
      </p:sp>
      <p:pic>
        <p:nvPicPr>
          <p:cNvPr id="4" name="Picture 3"/>
          <p:cNvPicPr>
            <a:picLocks noChangeAspect="1"/>
          </p:cNvPicPr>
          <p:nvPr/>
        </p:nvPicPr>
        <p:blipFill>
          <a:blip r:embed="rId2"/>
          <a:stretch>
            <a:fillRect/>
          </a:stretch>
        </p:blipFill>
        <p:spPr>
          <a:xfrm>
            <a:off x="549019" y="1394165"/>
            <a:ext cx="8351482" cy="5040250"/>
          </a:xfrm>
          <a:prstGeom prst="rect">
            <a:avLst/>
          </a:prstGeom>
        </p:spPr>
      </p:pic>
      <p:pic>
        <p:nvPicPr>
          <p:cNvPr id="6" name="Picture 5"/>
          <p:cNvPicPr>
            <a:picLocks noChangeAspect="1"/>
          </p:cNvPicPr>
          <p:nvPr/>
        </p:nvPicPr>
        <p:blipFill>
          <a:blip r:embed="rId3"/>
          <a:stretch>
            <a:fillRect/>
          </a:stretch>
        </p:blipFill>
        <p:spPr>
          <a:xfrm>
            <a:off x="6777810" y="3588701"/>
            <a:ext cx="4245382" cy="2194536"/>
          </a:xfrm>
          <a:prstGeom prst="rect">
            <a:avLst/>
          </a:prstGeom>
        </p:spPr>
      </p:pic>
    </p:spTree>
    <p:extLst>
      <p:ext uri="{BB962C8B-B14F-4D97-AF65-F5344CB8AC3E}">
        <p14:creationId xmlns:p14="http://schemas.microsoft.com/office/powerpoint/2010/main" val="277115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37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1554463"/>
          </a:xfrm>
        </p:spPr>
        <p:txBody>
          <a:bodyPr/>
          <a:lstStyle/>
          <a:p>
            <a:pPr algn="ctr"/>
            <a:r>
              <a:rPr lang="en-US" sz="8800" dirty="0" smtClean="0"/>
              <a:t>Additional Topics</a:t>
            </a:r>
            <a:endParaRPr lang="en-US" sz="8800"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8549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917575"/>
          </a:xfrm>
        </p:spPr>
        <p:txBody>
          <a:bodyPr/>
          <a:lstStyle/>
          <a:p>
            <a:pPr algn="ctr"/>
            <a:r>
              <a:rPr lang="en-US" dirty="0"/>
              <a:t>Enumerators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71102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763" y="2105541"/>
            <a:ext cx="7174957" cy="386057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err="1" smtClean="0"/>
              <a:t>Enum</a:t>
            </a:r>
            <a:r>
              <a:rPr lang="en-US" dirty="0" smtClean="0"/>
              <a:t> declaration</a:t>
            </a:r>
            <a:endParaRPr lang="en-US" dirty="0"/>
          </a:p>
        </p:txBody>
      </p:sp>
      <p:sp>
        <p:nvSpPr>
          <p:cNvPr id="8" name="TextBox 7"/>
          <p:cNvSpPr txBox="1"/>
          <p:nvPr/>
        </p:nvSpPr>
        <p:spPr>
          <a:xfrm>
            <a:off x="5499947" y="3246095"/>
            <a:ext cx="351836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name of </a:t>
            </a:r>
            <a:r>
              <a:rPr lang="en-US" sz="2400" dirty="0" err="1" smtClean="0">
                <a:solidFill>
                  <a:srgbClr val="FF0000"/>
                </a:solidFill>
              </a:rPr>
              <a:t>enum</a:t>
            </a:r>
            <a:endParaRPr lang="en-US" sz="2400" dirty="0" smtClean="0">
              <a:solidFill>
                <a:srgbClr val="FF0000"/>
              </a:solidFill>
            </a:endParaRPr>
          </a:p>
        </p:txBody>
      </p:sp>
      <p:cxnSp>
        <p:nvCxnSpPr>
          <p:cNvPr id="9" name="Straight Arrow Connector 8"/>
          <p:cNvCxnSpPr/>
          <p:nvPr/>
        </p:nvCxnSpPr>
        <p:spPr>
          <a:xfrm flipH="1" flipV="1">
            <a:off x="3566506" y="3300671"/>
            <a:ext cx="2021958" cy="19774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38457" y="4466987"/>
            <a:ext cx="2270894"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initialization </a:t>
            </a:r>
          </a:p>
          <a:p>
            <a:pPr>
              <a:lnSpc>
                <a:spcPct val="90000"/>
              </a:lnSpc>
              <a:spcAft>
                <a:spcPts val="600"/>
              </a:spcAft>
            </a:pPr>
            <a:r>
              <a:rPr lang="en-US" sz="2400" dirty="0" smtClean="0">
                <a:solidFill>
                  <a:srgbClr val="FF0000"/>
                </a:solidFill>
              </a:rPr>
              <a:t>not required</a:t>
            </a:r>
          </a:p>
        </p:txBody>
      </p:sp>
      <p:cxnSp>
        <p:nvCxnSpPr>
          <p:cNvPr id="12" name="Straight Arrow Connector 11"/>
          <p:cNvCxnSpPr/>
          <p:nvPr/>
        </p:nvCxnSpPr>
        <p:spPr>
          <a:xfrm flipH="1">
            <a:off x="6836153" y="4694620"/>
            <a:ext cx="1302304" cy="4570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3669" y="1292943"/>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solidFill>
                  <a:srgbClr val="FF0000"/>
                </a:solidFill>
              </a:rPr>
              <a:t>enum</a:t>
            </a:r>
            <a:r>
              <a:rPr lang="en-US" sz="2400" dirty="0" smtClean="0">
                <a:solidFill>
                  <a:srgbClr val="FF0000"/>
                </a:solidFill>
              </a:rPr>
              <a:t> keyword</a:t>
            </a:r>
          </a:p>
        </p:txBody>
      </p:sp>
      <p:cxnSp>
        <p:nvCxnSpPr>
          <p:cNvPr id="14" name="Straight Arrow Connector 13"/>
          <p:cNvCxnSpPr/>
          <p:nvPr/>
        </p:nvCxnSpPr>
        <p:spPr>
          <a:xfrm>
            <a:off x="889939" y="1840713"/>
            <a:ext cx="939226" cy="145175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00705" y="3300671"/>
            <a:ext cx="2270894" cy="2594556"/>
          </a:xfrm>
          <a:prstGeom prst="rect">
            <a:avLst/>
          </a:prstGeom>
          <a:noFill/>
        </p:spPr>
        <p:txBody>
          <a:bodyPr wrap="square" lIns="182880" tIns="146304" rIns="182880" bIns="146304" rtlCol="0">
            <a:spAutoFit/>
          </a:bodyPr>
          <a:lstStyle/>
          <a:p>
            <a:pPr>
              <a:lnSpc>
                <a:spcPct val="90000"/>
              </a:lnSpc>
              <a:spcAft>
                <a:spcPts val="600"/>
              </a:spcAft>
            </a:pPr>
            <a:r>
              <a:rPr lang="en-US" sz="16600" dirty="0" smtClean="0">
                <a:solidFill>
                  <a:srgbClr val="FF0000"/>
                </a:solidFill>
              </a:rPr>
              <a:t>}</a:t>
            </a:r>
          </a:p>
        </p:txBody>
      </p:sp>
    </p:spTree>
    <p:extLst>
      <p:ext uri="{BB962C8B-B14F-4D97-AF65-F5344CB8AC3E}">
        <p14:creationId xmlns:p14="http://schemas.microsoft.com/office/powerpoint/2010/main" val="27693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336" y="1240256"/>
            <a:ext cx="6076950" cy="548640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err="1" smtClean="0"/>
              <a:t>Enum</a:t>
            </a:r>
            <a:r>
              <a:rPr lang="en-US" dirty="0" smtClean="0"/>
              <a:t> usage</a:t>
            </a:r>
            <a:endParaRPr lang="en-US" dirty="0"/>
          </a:p>
        </p:txBody>
      </p:sp>
      <p:sp>
        <p:nvSpPr>
          <p:cNvPr id="8" name="TextBox 7"/>
          <p:cNvSpPr txBox="1"/>
          <p:nvPr/>
        </p:nvSpPr>
        <p:spPr>
          <a:xfrm>
            <a:off x="8083410" y="2081903"/>
            <a:ext cx="227089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if-else check</a:t>
            </a:r>
          </a:p>
        </p:txBody>
      </p:sp>
      <p:cxnSp>
        <p:nvCxnSpPr>
          <p:cNvPr id="9" name="Straight Arrow Connector 8"/>
          <p:cNvCxnSpPr>
            <a:stCxn id="8" idx="1"/>
          </p:cNvCxnSpPr>
          <p:nvPr/>
        </p:nvCxnSpPr>
        <p:spPr>
          <a:xfrm flipH="1">
            <a:off x="5993446" y="2395835"/>
            <a:ext cx="2089964" cy="2335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81106" y="5255367"/>
            <a:ext cx="1302304" cy="4570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53743" y="1045738"/>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initialization </a:t>
            </a:r>
          </a:p>
        </p:txBody>
      </p:sp>
      <p:cxnSp>
        <p:nvCxnSpPr>
          <p:cNvPr id="14" name="Straight Arrow Connector 13"/>
          <p:cNvCxnSpPr>
            <a:stCxn id="13" idx="1"/>
          </p:cNvCxnSpPr>
          <p:nvPr/>
        </p:nvCxnSpPr>
        <p:spPr>
          <a:xfrm flipH="1">
            <a:off x="4115140" y="1359670"/>
            <a:ext cx="3338603" cy="31393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45658" y="3861418"/>
            <a:ext cx="2270894" cy="2594556"/>
          </a:xfrm>
          <a:prstGeom prst="rect">
            <a:avLst/>
          </a:prstGeom>
          <a:noFill/>
        </p:spPr>
        <p:txBody>
          <a:bodyPr wrap="square" lIns="182880" tIns="146304" rIns="182880" bIns="146304" rtlCol="0">
            <a:spAutoFit/>
          </a:bodyPr>
          <a:lstStyle/>
          <a:p>
            <a:pPr>
              <a:lnSpc>
                <a:spcPct val="90000"/>
              </a:lnSpc>
              <a:spcAft>
                <a:spcPts val="600"/>
              </a:spcAft>
            </a:pPr>
            <a:r>
              <a:rPr lang="en-US" sz="16600" dirty="0" smtClean="0">
                <a:solidFill>
                  <a:srgbClr val="FF0000"/>
                </a:solidFill>
              </a:rPr>
              <a:t>}</a:t>
            </a:r>
          </a:p>
        </p:txBody>
      </p:sp>
      <p:sp>
        <p:nvSpPr>
          <p:cNvPr id="20" name="TextBox 19"/>
          <p:cNvSpPr txBox="1"/>
          <p:nvPr/>
        </p:nvSpPr>
        <p:spPr>
          <a:xfrm>
            <a:off x="5241850" y="2058061"/>
            <a:ext cx="2270894" cy="1126462"/>
          </a:xfrm>
          <a:prstGeom prst="rect">
            <a:avLst/>
          </a:prstGeom>
          <a:noFill/>
        </p:spPr>
        <p:txBody>
          <a:bodyPr wrap="square" lIns="182880" tIns="146304" rIns="182880" bIns="146304" rtlCol="0">
            <a:spAutoFit/>
          </a:bodyPr>
          <a:lstStyle/>
          <a:p>
            <a:pPr>
              <a:lnSpc>
                <a:spcPct val="90000"/>
              </a:lnSpc>
              <a:spcAft>
                <a:spcPts val="600"/>
              </a:spcAft>
            </a:pPr>
            <a:r>
              <a:rPr lang="en-US" sz="6000" dirty="0" smtClean="0">
                <a:solidFill>
                  <a:srgbClr val="FF0000"/>
                </a:solidFill>
              </a:rPr>
              <a:t>}</a:t>
            </a:r>
            <a:endParaRPr lang="en-US" sz="16600" dirty="0" smtClean="0">
              <a:solidFill>
                <a:srgbClr val="FF0000"/>
              </a:solidFill>
            </a:endParaRPr>
          </a:p>
        </p:txBody>
      </p:sp>
      <p:sp>
        <p:nvSpPr>
          <p:cNvPr id="22" name="TextBox 21"/>
          <p:cNvSpPr txBox="1"/>
          <p:nvPr/>
        </p:nvSpPr>
        <p:spPr>
          <a:xfrm>
            <a:off x="8394773" y="3132998"/>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initialization </a:t>
            </a:r>
          </a:p>
        </p:txBody>
      </p:sp>
      <p:cxnSp>
        <p:nvCxnSpPr>
          <p:cNvPr id="23" name="Straight Arrow Connector 22"/>
          <p:cNvCxnSpPr/>
          <p:nvPr/>
        </p:nvCxnSpPr>
        <p:spPr>
          <a:xfrm flipH="1" flipV="1">
            <a:off x="4663774" y="3287703"/>
            <a:ext cx="3748999" cy="1105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6801" y="4964286"/>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switch-case check</a:t>
            </a:r>
          </a:p>
        </p:txBody>
      </p:sp>
    </p:spTree>
    <p:extLst>
      <p:ext uri="{BB962C8B-B14F-4D97-AF65-F5344CB8AC3E}">
        <p14:creationId xmlns:p14="http://schemas.microsoft.com/office/powerpoint/2010/main" val="135706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347" y="3999554"/>
            <a:ext cx="3200365" cy="2491888"/>
          </a:xfrm>
          <a:prstGeom prst="rect">
            <a:avLst/>
          </a:prstGeom>
        </p:spPr>
      </p:pic>
      <p:sp>
        <p:nvSpPr>
          <p:cNvPr id="2" name="Title 1"/>
          <p:cNvSpPr>
            <a:spLocks noGrp="1"/>
          </p:cNvSpPr>
          <p:nvPr>
            <p:ph type="title"/>
          </p:nvPr>
        </p:nvSpPr>
        <p:spPr/>
        <p:txBody>
          <a:bodyPr/>
          <a:lstStyle/>
          <a:p>
            <a:r>
              <a:rPr lang="en-US" dirty="0" smtClean="0"/>
              <a:t>My Background (continued)</a:t>
            </a:r>
            <a:endParaRPr lang="en-US" dirty="0"/>
          </a:p>
        </p:txBody>
      </p:sp>
      <p:graphicFrame>
        <p:nvGraphicFramePr>
          <p:cNvPr id="5" name="Content Placeholder 4"/>
          <p:cNvGraphicFramePr>
            <a:graphicFrameLocks noGrp="1"/>
          </p:cNvGraphicFramePr>
          <p:nvPr>
            <p:ph idx="4294967295"/>
            <p:extLst/>
          </p:nvPr>
        </p:nvGraphicFramePr>
        <p:xfrm>
          <a:off x="457580" y="1119848"/>
          <a:ext cx="9962420" cy="2506826"/>
        </p:xfrm>
        <a:graphic>
          <a:graphicData uri="http://schemas.openxmlformats.org/drawingml/2006/table">
            <a:tbl>
              <a:tblPr firstRow="1" bandRow="1">
                <a:tableStyleId>{5C22544A-7EE6-4342-B048-85BDC9FD1C3A}</a:tableStyleId>
              </a:tblPr>
              <a:tblGrid>
                <a:gridCol w="1455186"/>
                <a:gridCol w="8507234"/>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1212384">
                <a:tc>
                  <a:txBody>
                    <a:bodyPr/>
                    <a:lstStyle/>
                    <a:p>
                      <a:r>
                        <a:rPr lang="en-US" sz="1800" dirty="0" smtClean="0"/>
                        <a:t>2013</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Ninja</a:t>
                      </a:r>
                      <a:r>
                        <a:rPr lang="en-US" sz="1800" baseline="0" dirty="0" smtClean="0"/>
                        <a:t> Cat Runner on Win8, WP8, Web (Construct 2)</a:t>
                      </a:r>
                    </a:p>
                    <a:p>
                      <a:pPr marL="285750" indent="-285750">
                        <a:buFont typeface="Arial" panose="020B0604020202020204" pitchFamily="34" charset="0"/>
                        <a:buChar char="•"/>
                      </a:pPr>
                      <a:r>
                        <a:rPr lang="en-US" sz="1800" baseline="0" dirty="0" smtClean="0"/>
                        <a:t>Video Q&amp;A with MS Tech Evangelist Frank La Vigne</a:t>
                      </a:r>
                    </a:p>
                    <a:p>
                      <a:pPr marL="285750" indent="-285750">
                        <a:buFont typeface="Arial" panose="020B0604020202020204" pitchFamily="34" charset="0"/>
                        <a:buChar char="•"/>
                      </a:pPr>
                      <a:r>
                        <a:rPr lang="en-US" sz="1800" dirty="0" smtClean="0"/>
                        <a:t>Founder/Admin</a:t>
                      </a:r>
                      <a:r>
                        <a:rPr lang="en-US" sz="1800" baseline="0" dirty="0" smtClean="0"/>
                        <a:t> of FB groups: Construct2, Xbox One &amp; Unity Indie </a:t>
                      </a:r>
                      <a:r>
                        <a:rPr lang="en-US" sz="1800" baseline="0" dirty="0" err="1" smtClean="0"/>
                        <a:t>Devs</a:t>
                      </a:r>
                      <a:endParaRPr lang="en-US" sz="1800" baseline="0" dirty="0" smtClean="0"/>
                    </a:p>
                    <a:p>
                      <a:pPr marL="285750" indent="-285750">
                        <a:buFont typeface="Arial" panose="020B0604020202020204" pitchFamily="34" charset="0"/>
                        <a:buChar char="•"/>
                      </a:pPr>
                      <a:r>
                        <a:rPr lang="en-US" sz="1800" baseline="0" dirty="0" smtClean="0"/>
                        <a:t>Started Public Speaking in DC area and East Coast</a:t>
                      </a:r>
                      <a:endParaRPr lang="en-US" sz="1800" dirty="0"/>
                    </a:p>
                  </a:txBody>
                  <a:tcPr marL="93260" marR="93260" marT="46630" marB="46630"/>
                </a:tc>
              </a:tr>
              <a:tr h="378222">
                <a:tc>
                  <a:txBody>
                    <a:bodyPr/>
                    <a:lstStyle/>
                    <a:p>
                      <a:r>
                        <a:rPr lang="en-US" sz="1800" dirty="0" smtClean="0"/>
                        <a:t>2014</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Public Speaking</a:t>
                      </a:r>
                      <a:r>
                        <a:rPr lang="en-US" sz="1800" baseline="0" dirty="0" smtClean="0"/>
                        <a:t> on Indie Game Development</a:t>
                      </a:r>
                    </a:p>
                    <a:p>
                      <a:pPr marL="285750" indent="-285750">
                        <a:buFont typeface="Arial" panose="020B0604020202020204" pitchFamily="34" charset="0"/>
                        <a:buChar char="•"/>
                      </a:pPr>
                      <a:r>
                        <a:rPr lang="en-US" sz="1800" baseline="0" dirty="0" smtClean="0"/>
                        <a:t>Joined Microsoft as a Sr. Technical Evangelist</a:t>
                      </a:r>
                    </a:p>
                    <a:p>
                      <a:pPr marL="285750" indent="-285750">
                        <a:buFont typeface="Arial" panose="020B0604020202020204" pitchFamily="34" charset="0"/>
                        <a:buChar char="•"/>
                      </a:pPr>
                      <a:r>
                        <a:rPr lang="en-US" sz="1800" baseline="0" dirty="0" smtClean="0"/>
                        <a:t>Gallant Glider on Win8, WP8, Web (Construct 2 </a:t>
                      </a:r>
                      <a:r>
                        <a:rPr lang="en-US" sz="1800" baseline="0" dirty="0" smtClean="0">
                          <a:sym typeface="Wingdings" panose="05000000000000000000" pitchFamily="2" charset="2"/>
                        </a:rPr>
                        <a:t> Universal App)</a:t>
                      </a:r>
                      <a:endParaRPr lang="en-US" sz="1800" dirty="0"/>
                    </a:p>
                  </a:txBody>
                  <a:tcPr marL="93260" marR="93260" marT="46630" marB="46630"/>
                </a:tc>
              </a:tr>
            </a:tbl>
          </a:graphicData>
        </a:graphic>
      </p:graphicFrame>
      <p:pic>
        <p:nvPicPr>
          <p:cNvPr id="2050" name="Picture 2" descr="Ninja Cat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960">
            <a:off x="387530" y="3773961"/>
            <a:ext cx="2914385" cy="163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70" y="6597098"/>
            <a:ext cx="4574329" cy="374846"/>
          </a:xfrm>
          <a:prstGeom prst="rect">
            <a:avLst/>
          </a:prstGeom>
          <a:noFill/>
        </p:spPr>
        <p:txBody>
          <a:bodyPr wrap="none" rtlCol="0">
            <a:spAutoFit/>
          </a:bodyPr>
          <a:lstStyle/>
          <a:p>
            <a:r>
              <a:rPr lang="en-US" sz="1836" dirty="0" smtClean="0"/>
              <a:t>Video Q&amp;A: </a:t>
            </a:r>
            <a:r>
              <a:rPr lang="en-US" sz="1836" dirty="0">
                <a:hlinkClick r:id="rId5"/>
              </a:rPr>
              <a:t>http://youtu.be/lRjrQPvVOpo</a:t>
            </a:r>
            <a:r>
              <a:rPr lang="en-US" sz="1836" dirty="0"/>
              <a:t> </a:t>
            </a:r>
          </a:p>
        </p:txBody>
      </p:sp>
      <p:sp>
        <p:nvSpPr>
          <p:cNvPr id="7" name="TextBox 6"/>
          <p:cNvSpPr txBox="1"/>
          <p:nvPr/>
        </p:nvSpPr>
        <p:spPr>
          <a:xfrm>
            <a:off x="7041188" y="6571834"/>
            <a:ext cx="4565032" cy="400110"/>
          </a:xfrm>
          <a:prstGeom prst="rect">
            <a:avLst/>
          </a:prstGeom>
          <a:noFill/>
        </p:spPr>
        <p:txBody>
          <a:bodyPr wrap="none" rtlCol="0">
            <a:spAutoFit/>
          </a:bodyPr>
          <a:lstStyle/>
          <a:p>
            <a:r>
              <a:rPr lang="en-US" sz="1836" dirty="0" smtClean="0"/>
              <a:t>MVA: </a:t>
            </a:r>
            <a:r>
              <a:rPr lang="en-US" sz="2000" u="sng" dirty="0">
                <a:hlinkClick r:id="rId6"/>
              </a:rPr>
              <a:t>http://</a:t>
            </a:r>
            <a:r>
              <a:rPr lang="en-US" sz="2000" u="sng" dirty="0" smtClean="0">
                <a:hlinkClick r:id="rId6"/>
              </a:rPr>
              <a:t>aka.ms/DevGames-Const2</a:t>
            </a:r>
            <a:r>
              <a:rPr lang="en-US" sz="2000" u="sng" dirty="0" smtClean="0"/>
              <a:t> </a:t>
            </a:r>
            <a:endParaRPr lang="en-US" sz="1836"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72" y="3703863"/>
            <a:ext cx="4857858" cy="2893236"/>
          </a:xfrm>
          <a:prstGeom prst="rect">
            <a:avLst/>
          </a:prstGeom>
        </p:spPr>
      </p:pic>
    </p:spTree>
    <p:extLst>
      <p:ext uri="{BB962C8B-B14F-4D97-AF65-F5344CB8AC3E}">
        <p14:creationId xmlns:p14="http://schemas.microsoft.com/office/powerpoint/2010/main" val="3058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(enumerator)</a:t>
            </a:r>
            <a:endParaRPr lang="en-US" dirty="0"/>
          </a:p>
        </p:txBody>
      </p:sp>
      <p:pic>
        <p:nvPicPr>
          <p:cNvPr id="7" name="Picture 6"/>
          <p:cNvPicPr>
            <a:picLocks noChangeAspect="1"/>
          </p:cNvPicPr>
          <p:nvPr/>
        </p:nvPicPr>
        <p:blipFill>
          <a:blip r:embed="rId2"/>
          <a:stretch>
            <a:fillRect/>
          </a:stretch>
        </p:blipFill>
        <p:spPr>
          <a:xfrm>
            <a:off x="549019" y="1212849"/>
            <a:ext cx="7758636" cy="5667656"/>
          </a:xfrm>
          <a:prstGeom prst="rect">
            <a:avLst/>
          </a:prstGeom>
        </p:spPr>
      </p:pic>
      <p:pic>
        <p:nvPicPr>
          <p:cNvPr id="15" name="Picture 14"/>
          <p:cNvPicPr>
            <a:picLocks noChangeAspect="1"/>
          </p:cNvPicPr>
          <p:nvPr/>
        </p:nvPicPr>
        <p:blipFill>
          <a:blip r:embed="rId3"/>
          <a:stretch>
            <a:fillRect/>
          </a:stretch>
        </p:blipFill>
        <p:spPr>
          <a:xfrm>
            <a:off x="6871082" y="2857189"/>
            <a:ext cx="5293121" cy="2285975"/>
          </a:xfrm>
          <a:prstGeom prst="rect">
            <a:avLst/>
          </a:prstGeom>
        </p:spPr>
      </p:pic>
    </p:spTree>
    <p:extLst>
      <p:ext uri="{BB962C8B-B14F-4D97-AF65-F5344CB8AC3E}">
        <p14:creationId xmlns:p14="http://schemas.microsoft.com/office/powerpoint/2010/main" val="397650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067" y="2857189"/>
            <a:ext cx="5669218" cy="917575"/>
          </a:xfrm>
        </p:spPr>
        <p:txBody>
          <a:bodyPr/>
          <a:lstStyle/>
          <a:p>
            <a:r>
              <a:rPr lang="en-US" dirty="0"/>
              <a:t>Extension Methods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3446632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Extension </a:t>
            </a:r>
            <a:r>
              <a:rPr lang="en-US" dirty="0" smtClean="0"/>
              <a:t>Method Definition Example</a:t>
            </a:r>
            <a:endParaRPr lang="en-US" dirty="0"/>
          </a:p>
        </p:txBody>
      </p:sp>
      <p:pic>
        <p:nvPicPr>
          <p:cNvPr id="2" name="Picture 1"/>
          <p:cNvPicPr>
            <a:picLocks noChangeAspect="1"/>
          </p:cNvPicPr>
          <p:nvPr/>
        </p:nvPicPr>
        <p:blipFill>
          <a:blip r:embed="rId2"/>
          <a:stretch>
            <a:fillRect/>
          </a:stretch>
        </p:blipFill>
        <p:spPr>
          <a:xfrm>
            <a:off x="457580" y="1577043"/>
            <a:ext cx="7406559" cy="4796520"/>
          </a:xfrm>
          <a:prstGeom prst="rect">
            <a:avLst/>
          </a:prstGeom>
          <a:effectLst>
            <a:outerShdw blurRad="63500" sx="102000" sy="102000" algn="ctr" rotWithShape="0">
              <a:prstClr val="black">
                <a:alpha val="40000"/>
              </a:prstClr>
            </a:outerShdw>
          </a:effectLst>
        </p:spPr>
      </p:pic>
      <p:sp>
        <p:nvSpPr>
          <p:cNvPr id="4" name="TextBox 3"/>
          <p:cNvSpPr txBox="1"/>
          <p:nvPr/>
        </p:nvSpPr>
        <p:spPr>
          <a:xfrm>
            <a:off x="5669603" y="2399994"/>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static class</a:t>
            </a:r>
          </a:p>
        </p:txBody>
      </p:sp>
      <p:cxnSp>
        <p:nvCxnSpPr>
          <p:cNvPr id="5" name="Straight Arrow Connector 4"/>
          <p:cNvCxnSpPr/>
          <p:nvPr/>
        </p:nvCxnSpPr>
        <p:spPr>
          <a:xfrm flipH="1">
            <a:off x="3657946" y="2857189"/>
            <a:ext cx="2011657" cy="99362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30898" y="3125401"/>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static method</a:t>
            </a:r>
          </a:p>
        </p:txBody>
      </p:sp>
      <p:cxnSp>
        <p:nvCxnSpPr>
          <p:cNvPr id="8" name="Straight Arrow Connector 7"/>
          <p:cNvCxnSpPr/>
          <p:nvPr/>
        </p:nvCxnSpPr>
        <p:spPr>
          <a:xfrm flipH="1">
            <a:off x="3475067" y="3583401"/>
            <a:ext cx="2194536" cy="88495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47017" y="4976760"/>
            <a:ext cx="3129142"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this keyword</a:t>
            </a:r>
          </a:p>
          <a:p>
            <a:pPr>
              <a:lnSpc>
                <a:spcPct val="90000"/>
              </a:lnSpc>
              <a:spcAft>
                <a:spcPts val="600"/>
              </a:spcAft>
            </a:pPr>
            <a:r>
              <a:rPr lang="en-US" sz="2400" i="1" dirty="0" smtClean="0">
                <a:solidFill>
                  <a:srgbClr val="FF0000"/>
                </a:solidFill>
              </a:rPr>
              <a:t>before</a:t>
            </a:r>
          </a:p>
          <a:p>
            <a:pPr>
              <a:lnSpc>
                <a:spcPct val="90000"/>
              </a:lnSpc>
              <a:spcAft>
                <a:spcPts val="600"/>
              </a:spcAft>
            </a:pPr>
            <a:r>
              <a:rPr lang="en-US" sz="2400" dirty="0" smtClean="0">
                <a:solidFill>
                  <a:srgbClr val="FF0000"/>
                </a:solidFill>
              </a:rPr>
              <a:t>first parameter</a:t>
            </a:r>
          </a:p>
        </p:txBody>
      </p:sp>
      <p:cxnSp>
        <p:nvCxnSpPr>
          <p:cNvPr id="13" name="Straight Arrow Connector 12"/>
          <p:cNvCxnSpPr/>
          <p:nvPr/>
        </p:nvCxnSpPr>
        <p:spPr>
          <a:xfrm flipH="1" flipV="1">
            <a:off x="5943920" y="4621236"/>
            <a:ext cx="2103098" cy="57167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57010" y="3098751"/>
            <a:ext cx="3129142"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data type matches</a:t>
            </a:r>
          </a:p>
          <a:p>
            <a:pPr>
              <a:lnSpc>
                <a:spcPct val="90000"/>
              </a:lnSpc>
              <a:spcAft>
                <a:spcPts val="600"/>
              </a:spcAft>
            </a:pPr>
            <a:r>
              <a:rPr lang="en-US" sz="2400" dirty="0" smtClean="0">
                <a:solidFill>
                  <a:srgbClr val="FF0000"/>
                </a:solidFill>
              </a:rPr>
              <a:t>extended class</a:t>
            </a:r>
            <a:br>
              <a:rPr lang="en-US" sz="2400" dirty="0" smtClean="0">
                <a:solidFill>
                  <a:srgbClr val="FF0000"/>
                </a:solidFill>
              </a:rPr>
            </a:br>
            <a:r>
              <a:rPr lang="en-US" sz="2400" dirty="0" smtClean="0">
                <a:solidFill>
                  <a:srgbClr val="FF0000"/>
                </a:solidFill>
              </a:rPr>
              <a:t>e.g. string</a:t>
            </a:r>
          </a:p>
        </p:txBody>
      </p:sp>
      <p:cxnSp>
        <p:nvCxnSpPr>
          <p:cNvPr id="20" name="Straight Arrow Connector 19"/>
          <p:cNvCxnSpPr/>
          <p:nvPr/>
        </p:nvCxnSpPr>
        <p:spPr>
          <a:xfrm flipH="1">
            <a:off x="6646672" y="3583886"/>
            <a:ext cx="1454544" cy="80337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48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62985" y="1325174"/>
            <a:ext cx="9000038" cy="528101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a:t>Extension </a:t>
            </a:r>
            <a:r>
              <a:rPr lang="en-US" dirty="0" smtClean="0"/>
              <a:t>Method Usage</a:t>
            </a:r>
            <a:endParaRPr lang="en-US" dirty="0"/>
          </a:p>
        </p:txBody>
      </p:sp>
      <p:sp>
        <p:nvSpPr>
          <p:cNvPr id="4" name="TextBox 3"/>
          <p:cNvSpPr txBox="1"/>
          <p:nvPr/>
        </p:nvSpPr>
        <p:spPr>
          <a:xfrm>
            <a:off x="5669603" y="2399994"/>
            <a:ext cx="384921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data type to be extended</a:t>
            </a:r>
          </a:p>
        </p:txBody>
      </p:sp>
      <p:cxnSp>
        <p:nvCxnSpPr>
          <p:cNvPr id="5" name="Straight Arrow Connector 4"/>
          <p:cNvCxnSpPr/>
          <p:nvPr/>
        </p:nvCxnSpPr>
        <p:spPr>
          <a:xfrm flipH="1">
            <a:off x="3475067" y="2857189"/>
            <a:ext cx="2194537" cy="11887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18817" y="3008945"/>
            <a:ext cx="3129142"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call extension </a:t>
            </a:r>
          </a:p>
          <a:p>
            <a:pPr>
              <a:lnSpc>
                <a:spcPct val="90000"/>
              </a:lnSpc>
              <a:spcAft>
                <a:spcPts val="600"/>
              </a:spcAft>
            </a:pPr>
            <a:r>
              <a:rPr lang="en-US" sz="2400" dirty="0" smtClean="0">
                <a:solidFill>
                  <a:srgbClr val="FF0000"/>
                </a:solidFill>
              </a:rPr>
              <a:t>method just like</a:t>
            </a:r>
          </a:p>
          <a:p>
            <a:pPr>
              <a:lnSpc>
                <a:spcPct val="90000"/>
              </a:lnSpc>
              <a:spcAft>
                <a:spcPts val="600"/>
              </a:spcAft>
            </a:pPr>
            <a:r>
              <a:rPr lang="en-US" sz="2400" dirty="0" smtClean="0">
                <a:solidFill>
                  <a:srgbClr val="FF0000"/>
                </a:solidFill>
              </a:rPr>
              <a:t>Instance method</a:t>
            </a:r>
          </a:p>
        </p:txBody>
      </p:sp>
      <p:cxnSp>
        <p:nvCxnSpPr>
          <p:cNvPr id="20" name="Straight Arrow Connector 19"/>
          <p:cNvCxnSpPr/>
          <p:nvPr/>
        </p:nvCxnSpPr>
        <p:spPr>
          <a:xfrm flipH="1">
            <a:off x="7227143" y="3732220"/>
            <a:ext cx="2008581" cy="46596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03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673" y="1253691"/>
            <a:ext cx="7510344" cy="5486279"/>
          </a:xfrm>
          <a:prstGeom prst="rect">
            <a:avLst/>
          </a:prstGeom>
        </p:spPr>
      </p:pic>
      <p:sp>
        <p:nvSpPr>
          <p:cNvPr id="3" name="Title 2"/>
          <p:cNvSpPr>
            <a:spLocks noGrp="1"/>
          </p:cNvSpPr>
          <p:nvPr>
            <p:ph type="title"/>
          </p:nvPr>
        </p:nvSpPr>
        <p:spPr/>
        <p:txBody>
          <a:bodyPr/>
          <a:lstStyle/>
          <a:p>
            <a:r>
              <a:rPr lang="en-US" dirty="0" smtClean="0"/>
              <a:t>Demo (Extension Method)</a:t>
            </a:r>
            <a:endParaRPr lang="en-US" dirty="0"/>
          </a:p>
        </p:txBody>
      </p:sp>
      <p:pic>
        <p:nvPicPr>
          <p:cNvPr id="6" name="Picture 5"/>
          <p:cNvPicPr>
            <a:picLocks noChangeAspect="1"/>
          </p:cNvPicPr>
          <p:nvPr/>
        </p:nvPicPr>
        <p:blipFill>
          <a:blip r:embed="rId3"/>
          <a:stretch>
            <a:fillRect/>
          </a:stretch>
        </p:blipFill>
        <p:spPr>
          <a:xfrm>
            <a:off x="6126798" y="2125677"/>
            <a:ext cx="5159656" cy="2489914"/>
          </a:xfrm>
          <a:prstGeom prst="rect">
            <a:avLst/>
          </a:prstGeom>
        </p:spPr>
      </p:pic>
    </p:spTree>
    <p:extLst>
      <p:ext uri="{BB962C8B-B14F-4D97-AF65-F5344CB8AC3E}">
        <p14:creationId xmlns:p14="http://schemas.microsoft.com/office/powerpoint/2010/main" val="66480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896" y="2674311"/>
            <a:ext cx="3108926" cy="917575"/>
          </a:xfrm>
        </p:spPr>
        <p:txBody>
          <a:bodyPr/>
          <a:lstStyle/>
          <a:p>
            <a:r>
              <a:rPr lang="en-US" dirty="0"/>
              <a:t>Generics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385987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Placeholders for Generics</a:t>
            </a:r>
            <a:endParaRPr lang="en-US" dirty="0"/>
          </a:p>
        </p:txBody>
      </p:sp>
      <p:pic>
        <p:nvPicPr>
          <p:cNvPr id="2" name="Picture 1"/>
          <p:cNvPicPr>
            <a:picLocks noChangeAspect="1"/>
          </p:cNvPicPr>
          <p:nvPr/>
        </p:nvPicPr>
        <p:blipFill>
          <a:blip r:embed="rId2"/>
          <a:stretch>
            <a:fillRect/>
          </a:stretch>
        </p:blipFill>
        <p:spPr>
          <a:xfrm>
            <a:off x="352020" y="1217100"/>
            <a:ext cx="7969313" cy="5136067"/>
          </a:xfrm>
          <a:prstGeom prst="rect">
            <a:avLst/>
          </a:prstGeom>
          <a:effectLst>
            <a:outerShdw blurRad="63500" sx="102000" sy="102000" algn="ctr" rotWithShape="0">
              <a:prstClr val="black">
                <a:alpha val="40000"/>
              </a:prstClr>
            </a:outerShdw>
          </a:effectLst>
        </p:spPr>
      </p:pic>
      <p:sp>
        <p:nvSpPr>
          <p:cNvPr id="4" name="TextBox 3"/>
          <p:cNvSpPr txBox="1"/>
          <p:nvPr/>
        </p:nvSpPr>
        <p:spPr>
          <a:xfrm>
            <a:off x="8678197" y="2113567"/>
            <a:ext cx="3486006"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placeholder within </a:t>
            </a:r>
          </a:p>
          <a:p>
            <a:pPr>
              <a:lnSpc>
                <a:spcPct val="90000"/>
              </a:lnSpc>
              <a:spcAft>
                <a:spcPts val="600"/>
              </a:spcAft>
            </a:pPr>
            <a:r>
              <a:rPr lang="en-US" sz="2400" dirty="0" smtClean="0">
                <a:solidFill>
                  <a:srgbClr val="FF0000"/>
                </a:solidFill>
              </a:rPr>
              <a:t>&lt; angle brackets &gt;</a:t>
            </a:r>
          </a:p>
          <a:p>
            <a:pPr>
              <a:lnSpc>
                <a:spcPct val="90000"/>
              </a:lnSpc>
              <a:spcAft>
                <a:spcPts val="600"/>
              </a:spcAft>
            </a:pPr>
            <a:r>
              <a:rPr lang="en-US" sz="2400" i="1" dirty="0" smtClean="0">
                <a:solidFill>
                  <a:srgbClr val="FF0000"/>
                </a:solidFill>
              </a:rPr>
              <a:t>right after</a:t>
            </a:r>
          </a:p>
          <a:p>
            <a:pPr>
              <a:lnSpc>
                <a:spcPct val="90000"/>
              </a:lnSpc>
              <a:spcAft>
                <a:spcPts val="600"/>
              </a:spcAft>
            </a:pPr>
            <a:r>
              <a:rPr lang="en-US" sz="2400" dirty="0" smtClean="0">
                <a:solidFill>
                  <a:srgbClr val="FF0000"/>
                </a:solidFill>
              </a:rPr>
              <a:t>method name</a:t>
            </a:r>
          </a:p>
        </p:txBody>
      </p:sp>
      <p:cxnSp>
        <p:nvCxnSpPr>
          <p:cNvPr id="5" name="Straight Arrow Connector 4"/>
          <p:cNvCxnSpPr/>
          <p:nvPr/>
        </p:nvCxnSpPr>
        <p:spPr>
          <a:xfrm flipH="1">
            <a:off x="6766871" y="2765750"/>
            <a:ext cx="1911326" cy="173734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18334" y="4957130"/>
            <a:ext cx="3486006"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placeholder used</a:t>
            </a:r>
          </a:p>
          <a:p>
            <a:pPr>
              <a:lnSpc>
                <a:spcPct val="90000"/>
              </a:lnSpc>
              <a:spcAft>
                <a:spcPts val="600"/>
              </a:spcAft>
            </a:pPr>
            <a:r>
              <a:rPr lang="en-US" sz="2400" dirty="0" smtClean="0">
                <a:solidFill>
                  <a:srgbClr val="FF0000"/>
                </a:solidFill>
              </a:rPr>
              <a:t>for one or more</a:t>
            </a:r>
          </a:p>
          <a:p>
            <a:pPr>
              <a:lnSpc>
                <a:spcPct val="90000"/>
              </a:lnSpc>
              <a:spcAft>
                <a:spcPts val="600"/>
              </a:spcAft>
            </a:pPr>
            <a:r>
              <a:rPr lang="en-US" sz="2400" dirty="0" smtClean="0">
                <a:solidFill>
                  <a:srgbClr val="FF0000"/>
                </a:solidFill>
              </a:rPr>
              <a:t>parameters</a:t>
            </a:r>
          </a:p>
        </p:txBody>
      </p:sp>
      <p:cxnSp>
        <p:nvCxnSpPr>
          <p:cNvPr id="11" name="Straight Arrow Connector 10"/>
          <p:cNvCxnSpPr/>
          <p:nvPr/>
        </p:nvCxnSpPr>
        <p:spPr>
          <a:xfrm flipH="1" flipV="1">
            <a:off x="7132627" y="4685969"/>
            <a:ext cx="1449736" cy="79852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037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580" y="1235396"/>
            <a:ext cx="11033557" cy="482215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Generics Usage</a:t>
            </a:r>
            <a:endParaRPr lang="en-US" dirty="0"/>
          </a:p>
        </p:txBody>
      </p:sp>
      <p:sp>
        <p:nvSpPr>
          <p:cNvPr id="4" name="TextBox 3"/>
          <p:cNvSpPr txBox="1"/>
          <p:nvPr/>
        </p:nvSpPr>
        <p:spPr>
          <a:xfrm>
            <a:off x="7132627" y="2074607"/>
            <a:ext cx="5031576"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actual data type, e.g. &lt;</a:t>
            </a:r>
            <a:r>
              <a:rPr lang="en-US" sz="2400" dirty="0" err="1" smtClean="0">
                <a:solidFill>
                  <a:srgbClr val="FF0000"/>
                </a:solidFill>
              </a:rPr>
              <a:t>int</a:t>
            </a:r>
            <a:r>
              <a:rPr lang="en-US" sz="2400" dirty="0" smtClean="0">
                <a:solidFill>
                  <a:srgbClr val="FF0000"/>
                </a:solidFill>
              </a:rPr>
              <a:t>&gt;</a:t>
            </a:r>
          </a:p>
          <a:p>
            <a:pPr>
              <a:lnSpc>
                <a:spcPct val="90000"/>
              </a:lnSpc>
              <a:spcAft>
                <a:spcPts val="600"/>
              </a:spcAft>
            </a:pPr>
            <a:r>
              <a:rPr lang="en-US" sz="2400" dirty="0" smtClean="0">
                <a:solidFill>
                  <a:srgbClr val="FF0000"/>
                </a:solidFill>
              </a:rPr>
              <a:t>within &lt; angle brackets &gt;</a:t>
            </a:r>
          </a:p>
          <a:p>
            <a:pPr>
              <a:lnSpc>
                <a:spcPct val="90000"/>
              </a:lnSpc>
              <a:spcAft>
                <a:spcPts val="600"/>
              </a:spcAft>
            </a:pPr>
            <a:r>
              <a:rPr lang="en-US" sz="2400" i="1" dirty="0" smtClean="0">
                <a:solidFill>
                  <a:srgbClr val="FF0000"/>
                </a:solidFill>
              </a:rPr>
              <a:t>in place of </a:t>
            </a:r>
            <a:r>
              <a:rPr lang="en-US" sz="2400" dirty="0" smtClean="0">
                <a:solidFill>
                  <a:srgbClr val="FF0000"/>
                </a:solidFill>
              </a:rPr>
              <a:t>placeholder</a:t>
            </a:r>
          </a:p>
        </p:txBody>
      </p:sp>
      <p:cxnSp>
        <p:nvCxnSpPr>
          <p:cNvPr id="5" name="Straight Arrow Connector 4"/>
          <p:cNvCxnSpPr/>
          <p:nvPr/>
        </p:nvCxnSpPr>
        <p:spPr>
          <a:xfrm>
            <a:off x="8229895" y="3405823"/>
            <a:ext cx="822951" cy="64007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82588" y="6005992"/>
            <a:ext cx="348600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 different data type!</a:t>
            </a:r>
          </a:p>
        </p:txBody>
      </p:sp>
      <p:cxnSp>
        <p:nvCxnSpPr>
          <p:cNvPr id="11" name="Straight Arrow Connector 10"/>
          <p:cNvCxnSpPr/>
          <p:nvPr/>
        </p:nvCxnSpPr>
        <p:spPr>
          <a:xfrm flipV="1">
            <a:off x="8262464" y="5051725"/>
            <a:ext cx="973260" cy="104529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718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(Generics)</a:t>
            </a:r>
            <a:endParaRPr lang="en-US" dirty="0"/>
          </a:p>
        </p:txBody>
      </p:sp>
      <p:pic>
        <p:nvPicPr>
          <p:cNvPr id="2" name="Picture 1"/>
          <p:cNvPicPr>
            <a:picLocks noChangeAspect="1"/>
          </p:cNvPicPr>
          <p:nvPr/>
        </p:nvPicPr>
        <p:blipFill>
          <a:blip r:embed="rId2"/>
          <a:stretch>
            <a:fillRect/>
          </a:stretch>
        </p:blipFill>
        <p:spPr>
          <a:xfrm>
            <a:off x="457580" y="1212849"/>
            <a:ext cx="8686705" cy="5336365"/>
          </a:xfrm>
          <a:prstGeom prst="rect">
            <a:avLst/>
          </a:prstGeom>
        </p:spPr>
      </p:pic>
      <p:pic>
        <p:nvPicPr>
          <p:cNvPr id="7" name="Picture 6"/>
          <p:cNvPicPr>
            <a:picLocks noChangeAspect="1"/>
          </p:cNvPicPr>
          <p:nvPr/>
        </p:nvPicPr>
        <p:blipFill>
          <a:blip r:embed="rId3"/>
          <a:stretch>
            <a:fillRect/>
          </a:stretch>
        </p:blipFill>
        <p:spPr>
          <a:xfrm>
            <a:off x="6675432" y="1668481"/>
            <a:ext cx="4867222" cy="1920219"/>
          </a:xfrm>
          <a:prstGeom prst="rect">
            <a:avLst/>
          </a:prstGeom>
        </p:spPr>
      </p:pic>
    </p:spTree>
    <p:extLst>
      <p:ext uri="{BB962C8B-B14F-4D97-AF65-F5344CB8AC3E}">
        <p14:creationId xmlns:p14="http://schemas.microsoft.com/office/powerpoint/2010/main" val="202108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091" y="2765750"/>
            <a:ext cx="1737341" cy="917575"/>
          </a:xfrm>
        </p:spPr>
        <p:txBody>
          <a:bodyPr/>
          <a:lstStyle/>
          <a:p>
            <a:r>
              <a:rPr lang="en-US" dirty="0" smtClean="0"/>
              <a:t>Lists</a:t>
            </a:r>
            <a:endParaRPr lang="en-US"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98166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Lists, Adding Values</a:t>
            </a:r>
            <a:endParaRPr lang="en-US" dirty="0"/>
          </a:p>
        </p:txBody>
      </p:sp>
      <p:pic>
        <p:nvPicPr>
          <p:cNvPr id="2" name="Picture 1"/>
          <p:cNvPicPr>
            <a:picLocks noChangeAspect="1"/>
          </p:cNvPicPr>
          <p:nvPr/>
        </p:nvPicPr>
        <p:blipFill>
          <a:blip r:embed="rId2"/>
          <a:stretch>
            <a:fillRect/>
          </a:stretch>
        </p:blipFill>
        <p:spPr>
          <a:xfrm>
            <a:off x="457579" y="1217113"/>
            <a:ext cx="4663389" cy="5346670"/>
          </a:xfrm>
          <a:prstGeom prst="rect">
            <a:avLst/>
          </a:prstGeom>
          <a:effectLst>
            <a:outerShdw blurRad="63500" sx="102000" sy="102000" algn="ctr" rotWithShape="0">
              <a:prstClr val="black">
                <a:alpha val="40000"/>
              </a:prstClr>
            </a:outerShdw>
          </a:effectLst>
        </p:spPr>
      </p:pic>
      <p:cxnSp>
        <p:nvCxnSpPr>
          <p:cNvPr id="9" name="Straight Arrow Connector 8"/>
          <p:cNvCxnSpPr/>
          <p:nvPr/>
        </p:nvCxnSpPr>
        <p:spPr>
          <a:xfrm flipH="1">
            <a:off x="4894927" y="5301069"/>
            <a:ext cx="1302304" cy="4570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00091" y="3667624"/>
            <a:ext cx="755457" cy="1292662"/>
          </a:xfrm>
          <a:prstGeom prst="rect">
            <a:avLst/>
          </a:prstGeom>
          <a:noFill/>
        </p:spPr>
        <p:txBody>
          <a:bodyPr wrap="square" lIns="182880" tIns="146304" rIns="182880" bIns="146304" rtlCol="0">
            <a:spAutoFit/>
          </a:bodyPr>
          <a:lstStyle/>
          <a:p>
            <a:pPr>
              <a:lnSpc>
                <a:spcPct val="90000"/>
              </a:lnSpc>
              <a:spcAft>
                <a:spcPts val="600"/>
              </a:spcAft>
            </a:pPr>
            <a:r>
              <a:rPr lang="en-US" sz="7200" dirty="0" smtClean="0">
                <a:solidFill>
                  <a:srgbClr val="FF0000"/>
                </a:solidFill>
              </a:rPr>
              <a:t>}</a:t>
            </a:r>
          </a:p>
        </p:txBody>
      </p:sp>
      <p:sp>
        <p:nvSpPr>
          <p:cNvPr id="11" name="TextBox 10"/>
          <p:cNvSpPr txBox="1"/>
          <p:nvPr/>
        </p:nvSpPr>
        <p:spPr>
          <a:xfrm>
            <a:off x="5966077" y="4012856"/>
            <a:ext cx="4275475"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values individually </a:t>
            </a:r>
          </a:p>
        </p:txBody>
      </p:sp>
      <p:cxnSp>
        <p:nvCxnSpPr>
          <p:cNvPr id="12" name="Straight Arrow Connector 11"/>
          <p:cNvCxnSpPr/>
          <p:nvPr/>
        </p:nvCxnSpPr>
        <p:spPr>
          <a:xfrm flipH="1" flipV="1">
            <a:off x="4419348" y="2983322"/>
            <a:ext cx="1341694" cy="19089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28249" y="4543939"/>
            <a:ext cx="755457" cy="1514261"/>
          </a:xfrm>
          <a:prstGeom prst="rect">
            <a:avLst/>
          </a:prstGeom>
          <a:noFill/>
        </p:spPr>
        <p:txBody>
          <a:bodyPr wrap="square" lIns="182880" tIns="146304" rIns="182880" bIns="146304" rtlCol="0">
            <a:spAutoFit/>
          </a:bodyPr>
          <a:lstStyle/>
          <a:p>
            <a:pPr>
              <a:lnSpc>
                <a:spcPct val="90000"/>
              </a:lnSpc>
              <a:spcAft>
                <a:spcPts val="600"/>
              </a:spcAft>
            </a:pPr>
            <a:r>
              <a:rPr lang="en-US" sz="8800" dirty="0" smtClean="0">
                <a:solidFill>
                  <a:srgbClr val="FF0000"/>
                </a:solidFill>
              </a:rPr>
              <a:t>}</a:t>
            </a:r>
          </a:p>
        </p:txBody>
      </p:sp>
      <p:cxnSp>
        <p:nvCxnSpPr>
          <p:cNvPr id="15" name="Straight Arrow Connector 14"/>
          <p:cNvCxnSpPr/>
          <p:nvPr/>
        </p:nvCxnSpPr>
        <p:spPr>
          <a:xfrm flipH="1">
            <a:off x="4663774" y="4281085"/>
            <a:ext cx="1302304" cy="4570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97231" y="4987137"/>
            <a:ext cx="4958712"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multiple values at once</a:t>
            </a:r>
          </a:p>
          <a:p>
            <a:pPr>
              <a:lnSpc>
                <a:spcPct val="90000"/>
              </a:lnSpc>
              <a:spcAft>
                <a:spcPts val="600"/>
              </a:spcAft>
            </a:pPr>
            <a:r>
              <a:rPr lang="en-US" sz="2400" i="1" dirty="0" smtClean="0">
                <a:solidFill>
                  <a:srgbClr val="FF0000"/>
                </a:solidFill>
              </a:rPr>
              <a:t>(separated by commas)</a:t>
            </a:r>
          </a:p>
        </p:txBody>
      </p:sp>
      <p:sp>
        <p:nvSpPr>
          <p:cNvPr id="18" name="TextBox 17"/>
          <p:cNvSpPr txBox="1"/>
          <p:nvPr/>
        </p:nvSpPr>
        <p:spPr>
          <a:xfrm>
            <a:off x="5761042" y="2756737"/>
            <a:ext cx="5394901"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Declare Lists of different types</a:t>
            </a:r>
          </a:p>
          <a:p>
            <a:pPr>
              <a:lnSpc>
                <a:spcPct val="90000"/>
              </a:lnSpc>
              <a:spcAft>
                <a:spcPts val="600"/>
              </a:spcAft>
            </a:pPr>
            <a:r>
              <a:rPr lang="en-US" sz="2400" dirty="0" smtClean="0">
                <a:solidFill>
                  <a:srgbClr val="FF0000"/>
                </a:solidFill>
              </a:rPr>
              <a:t>e.g. &lt;string&gt; and &lt;</a:t>
            </a:r>
            <a:r>
              <a:rPr lang="en-US" sz="2400" dirty="0" err="1" smtClean="0">
                <a:solidFill>
                  <a:srgbClr val="FF0000"/>
                </a:solidFill>
              </a:rPr>
              <a:t>int</a:t>
            </a:r>
            <a:r>
              <a:rPr lang="en-US" sz="2400" dirty="0" smtClean="0">
                <a:solidFill>
                  <a:srgbClr val="FF0000"/>
                </a:solidFill>
              </a:rPr>
              <a:t>&gt;</a:t>
            </a:r>
          </a:p>
        </p:txBody>
      </p:sp>
    </p:spTree>
    <p:extLst>
      <p:ext uri="{BB962C8B-B14F-4D97-AF65-F5344CB8AC3E}">
        <p14:creationId xmlns:p14="http://schemas.microsoft.com/office/powerpoint/2010/main" val="384200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641" y="1419515"/>
            <a:ext cx="8005100" cy="509523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Using Lists</a:t>
            </a:r>
            <a:endParaRPr lang="en-US" dirty="0"/>
          </a:p>
        </p:txBody>
      </p:sp>
      <p:sp>
        <p:nvSpPr>
          <p:cNvPr id="11" name="TextBox 10"/>
          <p:cNvSpPr txBox="1"/>
          <p:nvPr/>
        </p:nvSpPr>
        <p:spPr>
          <a:xfrm>
            <a:off x="8961793" y="4426560"/>
            <a:ext cx="3474682"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iterate through values</a:t>
            </a:r>
          </a:p>
          <a:p>
            <a:pPr>
              <a:lnSpc>
                <a:spcPct val="90000"/>
              </a:lnSpc>
              <a:spcAft>
                <a:spcPts val="600"/>
              </a:spcAft>
            </a:pPr>
            <a:r>
              <a:rPr lang="en-US" sz="2400" dirty="0" smtClean="0">
                <a:solidFill>
                  <a:srgbClr val="FF0000"/>
                </a:solidFill>
              </a:rPr>
              <a:t>using </a:t>
            </a:r>
            <a:r>
              <a:rPr lang="en-US" sz="2400" dirty="0" err="1" smtClean="0">
                <a:solidFill>
                  <a:srgbClr val="FF0000"/>
                </a:solidFill>
              </a:rPr>
              <a:t>foreach</a:t>
            </a:r>
            <a:r>
              <a:rPr lang="en-US" sz="2400" dirty="0" smtClean="0">
                <a:solidFill>
                  <a:srgbClr val="FF0000"/>
                </a:solidFill>
              </a:rPr>
              <a:t> loops</a:t>
            </a:r>
          </a:p>
        </p:txBody>
      </p:sp>
      <p:cxnSp>
        <p:nvCxnSpPr>
          <p:cNvPr id="13" name="Straight Arrow Connector 12"/>
          <p:cNvCxnSpPr>
            <a:stCxn id="11" idx="1"/>
          </p:cNvCxnSpPr>
          <p:nvPr/>
        </p:nvCxnSpPr>
        <p:spPr>
          <a:xfrm flipH="1" flipV="1">
            <a:off x="7635894" y="4411653"/>
            <a:ext cx="1325899" cy="53351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p:cNvCxnSpPr>
          <p:nvPr/>
        </p:nvCxnSpPr>
        <p:spPr>
          <a:xfrm flipH="1">
            <a:off x="7971319" y="4945164"/>
            <a:ext cx="990474" cy="58108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32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290" y="1212848"/>
            <a:ext cx="9077143" cy="5576217"/>
          </a:xfrm>
          <a:prstGeom prst="rect">
            <a:avLst/>
          </a:prstGeom>
        </p:spPr>
      </p:pic>
      <p:sp>
        <p:nvSpPr>
          <p:cNvPr id="3" name="Title 2"/>
          <p:cNvSpPr>
            <a:spLocks noGrp="1"/>
          </p:cNvSpPr>
          <p:nvPr>
            <p:ph type="title"/>
          </p:nvPr>
        </p:nvSpPr>
        <p:spPr/>
        <p:txBody>
          <a:bodyPr/>
          <a:lstStyle/>
          <a:p>
            <a:r>
              <a:rPr lang="en-US" dirty="0" smtClean="0"/>
              <a:t>Demo (Lists)</a:t>
            </a:r>
            <a:endParaRPr lang="en-US" dirty="0"/>
          </a:p>
        </p:txBody>
      </p:sp>
      <p:pic>
        <p:nvPicPr>
          <p:cNvPr id="5" name="Picture 4"/>
          <p:cNvPicPr>
            <a:picLocks noChangeAspect="1"/>
          </p:cNvPicPr>
          <p:nvPr/>
        </p:nvPicPr>
        <p:blipFill>
          <a:blip r:embed="rId3"/>
          <a:stretch>
            <a:fillRect/>
          </a:stretch>
        </p:blipFill>
        <p:spPr>
          <a:xfrm>
            <a:off x="6446230" y="1744224"/>
            <a:ext cx="5166908" cy="2709638"/>
          </a:xfrm>
          <a:prstGeom prst="rect">
            <a:avLst/>
          </a:prstGeom>
        </p:spPr>
      </p:pic>
    </p:spTree>
    <p:extLst>
      <p:ext uri="{BB962C8B-B14F-4D97-AF65-F5344CB8AC3E}">
        <p14:creationId xmlns:p14="http://schemas.microsoft.com/office/powerpoint/2010/main" val="418703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701" y="2765750"/>
            <a:ext cx="3566121" cy="917575"/>
          </a:xfrm>
        </p:spPr>
        <p:txBody>
          <a:bodyPr/>
          <a:lstStyle/>
          <a:p>
            <a:r>
              <a:rPr lang="en-US" dirty="0" smtClean="0"/>
              <a:t>Dictionaries</a:t>
            </a:r>
            <a:endParaRPr lang="en-US"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79373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11378" y="1372879"/>
            <a:ext cx="5876925" cy="427672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Initializing a Dictionary</a:t>
            </a:r>
            <a:endParaRPr lang="en-US" dirty="0"/>
          </a:p>
        </p:txBody>
      </p:sp>
      <p:cxnSp>
        <p:nvCxnSpPr>
          <p:cNvPr id="4" name="Straight Arrow Connector 3"/>
          <p:cNvCxnSpPr/>
          <p:nvPr/>
        </p:nvCxnSpPr>
        <p:spPr>
          <a:xfrm flipH="1" flipV="1">
            <a:off x="4023702" y="2765750"/>
            <a:ext cx="2730483" cy="29498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54519" y="2337464"/>
            <a:ext cx="2542502"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Two data types</a:t>
            </a:r>
          </a:p>
          <a:p>
            <a:pPr>
              <a:lnSpc>
                <a:spcPct val="90000"/>
              </a:lnSpc>
              <a:spcAft>
                <a:spcPts val="600"/>
              </a:spcAft>
            </a:pPr>
            <a:r>
              <a:rPr lang="en-US" sz="2400" dirty="0" smtClean="0">
                <a:solidFill>
                  <a:srgbClr val="FF0000"/>
                </a:solidFill>
              </a:rPr>
              <a:t>&lt;</a:t>
            </a:r>
            <a:r>
              <a:rPr lang="en-US" sz="2400" dirty="0" err="1" smtClean="0">
                <a:solidFill>
                  <a:srgbClr val="FF0000"/>
                </a:solidFill>
              </a:rPr>
              <a:t>int</a:t>
            </a:r>
            <a:r>
              <a:rPr lang="en-US" sz="2400" dirty="0" smtClean="0">
                <a:solidFill>
                  <a:srgbClr val="FF0000"/>
                </a:solidFill>
              </a:rPr>
              <a:t>, string&gt; for</a:t>
            </a:r>
          </a:p>
          <a:p>
            <a:pPr>
              <a:lnSpc>
                <a:spcPct val="90000"/>
              </a:lnSpc>
              <a:spcAft>
                <a:spcPts val="600"/>
              </a:spcAft>
            </a:pPr>
            <a:r>
              <a:rPr lang="en-US" sz="2400" dirty="0" smtClean="0">
                <a:solidFill>
                  <a:srgbClr val="FF0000"/>
                </a:solidFill>
              </a:rPr>
              <a:t>key-value pairs</a:t>
            </a:r>
          </a:p>
        </p:txBody>
      </p:sp>
      <p:cxnSp>
        <p:nvCxnSpPr>
          <p:cNvPr id="8" name="Straight Arrow Connector 7"/>
          <p:cNvCxnSpPr/>
          <p:nvPr/>
        </p:nvCxnSpPr>
        <p:spPr>
          <a:xfrm flipH="1">
            <a:off x="5395287" y="3060739"/>
            <a:ext cx="1358898" cy="29499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54519" y="4053912"/>
            <a:ext cx="502258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Initialize multiple values</a:t>
            </a:r>
          </a:p>
          <a:p>
            <a:pPr>
              <a:lnSpc>
                <a:spcPct val="90000"/>
              </a:lnSpc>
              <a:spcAft>
                <a:spcPts val="600"/>
              </a:spcAft>
            </a:pPr>
            <a:r>
              <a:rPr lang="en-US" sz="2400" i="1" dirty="0" smtClean="0">
                <a:solidFill>
                  <a:srgbClr val="FF0000"/>
                </a:solidFill>
              </a:rPr>
              <a:t>(separated by commas)</a:t>
            </a:r>
          </a:p>
        </p:txBody>
      </p:sp>
      <p:cxnSp>
        <p:nvCxnSpPr>
          <p:cNvPr id="22" name="Straight Arrow Connector 21"/>
          <p:cNvCxnSpPr/>
          <p:nvPr/>
        </p:nvCxnSpPr>
        <p:spPr>
          <a:xfrm flipH="1" flipV="1">
            <a:off x="4846654" y="4060183"/>
            <a:ext cx="2007865" cy="39342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54185" y="5264299"/>
            <a:ext cx="50225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Initialize individually</a:t>
            </a:r>
          </a:p>
        </p:txBody>
      </p:sp>
      <p:cxnSp>
        <p:nvCxnSpPr>
          <p:cNvPr id="28" name="Straight Arrow Connector 27"/>
          <p:cNvCxnSpPr/>
          <p:nvPr/>
        </p:nvCxnSpPr>
        <p:spPr>
          <a:xfrm flipH="1" flipV="1">
            <a:off x="4613547" y="5059628"/>
            <a:ext cx="2240972" cy="51233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43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212849"/>
            <a:ext cx="8565728" cy="515355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Using a Dictionary</a:t>
            </a:r>
            <a:endParaRPr lang="en-US" dirty="0"/>
          </a:p>
        </p:txBody>
      </p:sp>
      <p:sp>
        <p:nvSpPr>
          <p:cNvPr id="21" name="TextBox 20"/>
          <p:cNvSpPr txBox="1"/>
          <p:nvPr/>
        </p:nvSpPr>
        <p:spPr>
          <a:xfrm>
            <a:off x="9306583" y="3288558"/>
            <a:ext cx="3129892"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retrieve value,</a:t>
            </a:r>
          </a:p>
          <a:p>
            <a:pPr>
              <a:lnSpc>
                <a:spcPct val="90000"/>
              </a:lnSpc>
              <a:spcAft>
                <a:spcPts val="600"/>
              </a:spcAft>
            </a:pPr>
            <a:r>
              <a:rPr lang="en-US" sz="2400" dirty="0" smtClean="0">
                <a:solidFill>
                  <a:srgbClr val="FF0000"/>
                </a:solidFill>
              </a:rPr>
              <a:t>using [key]</a:t>
            </a:r>
          </a:p>
          <a:p>
            <a:pPr>
              <a:lnSpc>
                <a:spcPct val="90000"/>
              </a:lnSpc>
              <a:spcAft>
                <a:spcPts val="600"/>
              </a:spcAft>
            </a:pPr>
            <a:r>
              <a:rPr lang="en-US" sz="2400" i="1" dirty="0" smtClean="0">
                <a:solidFill>
                  <a:srgbClr val="FF0000"/>
                </a:solidFill>
              </a:rPr>
              <a:t>in square brackets</a:t>
            </a:r>
          </a:p>
        </p:txBody>
      </p:sp>
      <p:cxnSp>
        <p:nvCxnSpPr>
          <p:cNvPr id="22" name="Straight Arrow Connector 21"/>
          <p:cNvCxnSpPr>
            <a:stCxn id="21" idx="1"/>
          </p:cNvCxnSpPr>
          <p:nvPr/>
        </p:nvCxnSpPr>
        <p:spPr>
          <a:xfrm flipH="1">
            <a:off x="7157081" y="4011833"/>
            <a:ext cx="2149502" cy="35253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22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(Dictionary)</a:t>
            </a:r>
            <a:endParaRPr lang="en-US" dirty="0"/>
          </a:p>
        </p:txBody>
      </p:sp>
      <p:pic>
        <p:nvPicPr>
          <p:cNvPr id="4" name="Picture 3"/>
          <p:cNvPicPr>
            <a:picLocks noChangeAspect="1"/>
          </p:cNvPicPr>
          <p:nvPr/>
        </p:nvPicPr>
        <p:blipFill>
          <a:blip r:embed="rId2"/>
          <a:stretch>
            <a:fillRect/>
          </a:stretch>
        </p:blipFill>
        <p:spPr>
          <a:xfrm>
            <a:off x="457580" y="1250638"/>
            <a:ext cx="8778144" cy="5392538"/>
          </a:xfrm>
          <a:prstGeom prst="rect">
            <a:avLst/>
          </a:prstGeom>
        </p:spPr>
      </p:pic>
      <p:pic>
        <p:nvPicPr>
          <p:cNvPr id="5" name="Picture 4"/>
          <p:cNvPicPr>
            <a:picLocks noChangeAspect="1"/>
          </p:cNvPicPr>
          <p:nvPr/>
        </p:nvPicPr>
        <p:blipFill>
          <a:blip r:embed="rId3"/>
          <a:stretch>
            <a:fillRect/>
          </a:stretch>
        </p:blipFill>
        <p:spPr>
          <a:xfrm>
            <a:off x="5761042" y="2674311"/>
            <a:ext cx="6113639" cy="1813484"/>
          </a:xfrm>
          <a:prstGeom prst="rect">
            <a:avLst/>
          </a:prstGeom>
        </p:spPr>
      </p:pic>
    </p:spTree>
    <p:extLst>
      <p:ext uri="{BB962C8B-B14F-4D97-AF65-F5344CB8AC3E}">
        <p14:creationId xmlns:p14="http://schemas.microsoft.com/office/powerpoint/2010/main" val="1537446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2217116"/>
            <a:ext cx="9509656" cy="2103097"/>
          </a:xfrm>
        </p:spPr>
        <p:txBody>
          <a:bodyPr/>
          <a:lstStyle/>
          <a:p>
            <a:pPr algn="ctr"/>
            <a:r>
              <a:rPr lang="en-US" dirty="0" smtClean="0"/>
              <a:t>LINQ</a:t>
            </a:r>
            <a:br>
              <a:rPr lang="en-US" dirty="0" smtClean="0"/>
            </a:br>
            <a:r>
              <a:rPr lang="en-US" dirty="0" smtClean="0"/>
              <a:t>(Language-Integrated Query)</a:t>
            </a:r>
            <a:endParaRPr lang="en-US"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82193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LINQ: Setting Up…</a:t>
            </a:r>
            <a:endParaRPr lang="en-US" dirty="0"/>
          </a:p>
        </p:txBody>
      </p:sp>
      <p:pic>
        <p:nvPicPr>
          <p:cNvPr id="2" name="Picture 1"/>
          <p:cNvPicPr>
            <a:picLocks noChangeAspect="1"/>
          </p:cNvPicPr>
          <p:nvPr/>
        </p:nvPicPr>
        <p:blipFill>
          <a:blip r:embed="rId2"/>
          <a:stretch>
            <a:fillRect/>
          </a:stretch>
        </p:blipFill>
        <p:spPr>
          <a:xfrm>
            <a:off x="274639" y="1212849"/>
            <a:ext cx="6766549" cy="5437192"/>
          </a:xfrm>
          <a:prstGeom prst="rect">
            <a:avLst/>
          </a:prstGeom>
          <a:effectLst>
            <a:outerShdw blurRad="63500" sx="102000" sy="102000" algn="ctr" rotWithShape="0">
              <a:prstClr val="black">
                <a:alpha val="40000"/>
              </a:prstClr>
            </a:outerShdw>
          </a:effectLst>
        </p:spPr>
      </p:pic>
      <p:sp>
        <p:nvSpPr>
          <p:cNvPr id="4" name="TextBox 3"/>
          <p:cNvSpPr txBox="1"/>
          <p:nvPr/>
        </p:nvSpPr>
        <p:spPr>
          <a:xfrm>
            <a:off x="8504211" y="3497262"/>
            <a:ext cx="34746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initialize number array</a:t>
            </a:r>
          </a:p>
        </p:txBody>
      </p:sp>
      <p:cxnSp>
        <p:nvCxnSpPr>
          <p:cNvPr id="5" name="Straight Arrow Connector 4"/>
          <p:cNvCxnSpPr>
            <a:stCxn id="4" idx="1"/>
          </p:cNvCxnSpPr>
          <p:nvPr/>
        </p:nvCxnSpPr>
        <p:spPr>
          <a:xfrm flipH="1">
            <a:off x="6354711" y="3811194"/>
            <a:ext cx="2149500" cy="76187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63133" y="5080932"/>
            <a:ext cx="34746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retrieve contents</a:t>
            </a:r>
          </a:p>
        </p:txBody>
      </p:sp>
      <p:cxnSp>
        <p:nvCxnSpPr>
          <p:cNvPr id="9" name="Straight Arrow Connector 8"/>
          <p:cNvCxnSpPr>
            <a:stCxn id="8" idx="1"/>
          </p:cNvCxnSpPr>
          <p:nvPr/>
        </p:nvCxnSpPr>
        <p:spPr>
          <a:xfrm flipH="1">
            <a:off x="6777411" y="5394864"/>
            <a:ext cx="1885722" cy="31393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1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6952" y="1237128"/>
            <a:ext cx="6057759" cy="515745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LINQ: Query vs Lambda Syntax</a:t>
            </a:r>
            <a:endParaRPr lang="en-US" dirty="0"/>
          </a:p>
        </p:txBody>
      </p:sp>
      <p:sp>
        <p:nvSpPr>
          <p:cNvPr id="4" name="TextBox 3"/>
          <p:cNvSpPr txBox="1"/>
          <p:nvPr/>
        </p:nvSpPr>
        <p:spPr>
          <a:xfrm>
            <a:off x="7224066" y="1750071"/>
            <a:ext cx="34746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similar to SQL</a:t>
            </a:r>
          </a:p>
        </p:txBody>
      </p:sp>
      <p:cxnSp>
        <p:nvCxnSpPr>
          <p:cNvPr id="5" name="Straight Arrow Connector 4"/>
          <p:cNvCxnSpPr>
            <a:stCxn id="4" idx="1"/>
          </p:cNvCxnSpPr>
          <p:nvPr/>
        </p:nvCxnSpPr>
        <p:spPr>
          <a:xfrm flipH="1" flipV="1">
            <a:off x="4480896" y="1750071"/>
            <a:ext cx="2743170" cy="31393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43411" y="2778648"/>
            <a:ext cx="3474683"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dot-notation</a:t>
            </a:r>
          </a:p>
          <a:p>
            <a:pPr>
              <a:lnSpc>
                <a:spcPct val="90000"/>
              </a:lnSpc>
              <a:spcAft>
                <a:spcPts val="600"/>
              </a:spcAft>
            </a:pPr>
            <a:r>
              <a:rPr lang="en-US" sz="2400" dirty="0" smtClean="0">
                <a:solidFill>
                  <a:srgbClr val="FF0000"/>
                </a:solidFill>
              </a:rPr>
              <a:t>e.g. </a:t>
            </a:r>
            <a:r>
              <a:rPr lang="en-US" sz="2400" dirty="0" err="1" smtClean="0">
                <a:solidFill>
                  <a:srgbClr val="FF0000"/>
                </a:solidFill>
              </a:rPr>
              <a:t>myNums.Where</a:t>
            </a:r>
            <a:r>
              <a:rPr lang="en-US" sz="2400" dirty="0" smtClean="0">
                <a:solidFill>
                  <a:srgbClr val="FF0000"/>
                </a:solidFill>
              </a:rPr>
              <a:t>()</a:t>
            </a:r>
          </a:p>
        </p:txBody>
      </p:sp>
      <p:cxnSp>
        <p:nvCxnSpPr>
          <p:cNvPr id="9" name="Straight Arrow Connector 8"/>
          <p:cNvCxnSpPr/>
          <p:nvPr/>
        </p:nvCxnSpPr>
        <p:spPr>
          <a:xfrm flipH="1">
            <a:off x="3325831" y="3314384"/>
            <a:ext cx="3898235" cy="110909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62461" y="4876575"/>
            <a:ext cx="435067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=&gt; “goes to” syntax</a:t>
            </a:r>
          </a:p>
          <a:p>
            <a:pPr>
              <a:lnSpc>
                <a:spcPct val="90000"/>
              </a:lnSpc>
              <a:spcAft>
                <a:spcPts val="600"/>
              </a:spcAft>
            </a:pPr>
            <a:r>
              <a:rPr lang="en-US" sz="2400" dirty="0" smtClean="0">
                <a:solidFill>
                  <a:srgbClr val="FF0000"/>
                </a:solidFill>
              </a:rPr>
              <a:t>for input into expression</a:t>
            </a:r>
          </a:p>
        </p:txBody>
      </p:sp>
      <p:cxnSp>
        <p:nvCxnSpPr>
          <p:cNvPr id="14" name="Straight Arrow Connector 13"/>
          <p:cNvCxnSpPr/>
          <p:nvPr/>
        </p:nvCxnSpPr>
        <p:spPr>
          <a:xfrm flipH="1" flipV="1">
            <a:off x="4115140" y="4752304"/>
            <a:ext cx="3127977" cy="6600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00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Introduction</a:t>
            </a:r>
            <a:endParaRPr lang="en-US" sz="8800" dirty="0"/>
          </a:p>
        </p:txBody>
      </p:sp>
      <p:pic>
        <p:nvPicPr>
          <p:cNvPr id="8"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(LINQ)</a:t>
            </a:r>
            <a:endParaRPr lang="en-US" dirty="0"/>
          </a:p>
        </p:txBody>
      </p:sp>
      <p:pic>
        <p:nvPicPr>
          <p:cNvPr id="2" name="Picture 1"/>
          <p:cNvPicPr>
            <a:picLocks noChangeAspect="1"/>
          </p:cNvPicPr>
          <p:nvPr/>
        </p:nvPicPr>
        <p:blipFill>
          <a:blip r:embed="rId2"/>
          <a:stretch>
            <a:fillRect/>
          </a:stretch>
        </p:blipFill>
        <p:spPr>
          <a:xfrm>
            <a:off x="274639" y="1235394"/>
            <a:ext cx="8891596" cy="5462233"/>
          </a:xfrm>
          <a:prstGeom prst="rect">
            <a:avLst/>
          </a:prstGeom>
        </p:spPr>
      </p:pic>
      <p:pic>
        <p:nvPicPr>
          <p:cNvPr id="7" name="Picture 6"/>
          <p:cNvPicPr>
            <a:picLocks noChangeAspect="1"/>
          </p:cNvPicPr>
          <p:nvPr/>
        </p:nvPicPr>
        <p:blipFill>
          <a:blip r:embed="rId3"/>
          <a:stretch>
            <a:fillRect/>
          </a:stretch>
        </p:blipFill>
        <p:spPr>
          <a:xfrm>
            <a:off x="6219421" y="2880659"/>
            <a:ext cx="5403612" cy="2719699"/>
          </a:xfrm>
          <a:prstGeom prst="rect">
            <a:avLst/>
          </a:prstGeom>
        </p:spPr>
      </p:pic>
    </p:spTree>
    <p:extLst>
      <p:ext uri="{BB962C8B-B14F-4D97-AF65-F5344CB8AC3E}">
        <p14:creationId xmlns:p14="http://schemas.microsoft.com/office/powerpoint/2010/main" val="268598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55093"/>
          </a:xfrm>
        </p:spPr>
        <p:txBody>
          <a:bodyPr/>
          <a:lstStyle/>
          <a:p>
            <a:r>
              <a:rPr lang="en-US" dirty="0" smtClean="0"/>
              <a:t>C</a:t>
            </a:r>
            <a:r>
              <a:rPr lang="en-US" dirty="0"/>
              <a:t># </a:t>
            </a:r>
            <a:r>
              <a:rPr lang="en-US" dirty="0" smtClean="0"/>
              <a:t>Fundamentals for Absolute Beginners: </a:t>
            </a:r>
          </a:p>
          <a:p>
            <a:r>
              <a:rPr lang="en-US" dirty="0" smtClean="0">
                <a:hlinkClick r:id="rId2"/>
              </a:rPr>
              <a:t>http</a:t>
            </a:r>
            <a:r>
              <a:rPr lang="en-US" dirty="0">
                <a:hlinkClick r:id="rId2"/>
              </a:rPr>
              <a:t>://</a:t>
            </a:r>
            <a:r>
              <a:rPr lang="en-US" dirty="0" smtClean="0">
                <a:hlinkClick r:id="rId2"/>
              </a:rPr>
              <a:t>www.microsoftvirtualacademy.com/training-courses/c-fundamentals-for-absolute-beginners</a:t>
            </a:r>
            <a:r>
              <a:rPr lang="en-US" dirty="0" smtClean="0"/>
              <a:t> </a:t>
            </a:r>
          </a:p>
          <a:p>
            <a:pPr marL="0" indent="0">
              <a:buNone/>
            </a:pPr>
            <a:endParaRPr lang="en-US" dirty="0" smtClean="0"/>
          </a:p>
          <a:p>
            <a:r>
              <a:rPr lang="en-US" dirty="0" smtClean="0"/>
              <a:t>Programming in C# Jump Start:</a:t>
            </a:r>
          </a:p>
          <a:p>
            <a:r>
              <a:rPr lang="en-US" dirty="0">
                <a:hlinkClick r:id="rId3"/>
              </a:rPr>
              <a:t>http://</a:t>
            </a:r>
            <a:r>
              <a:rPr lang="en-US" dirty="0" smtClean="0">
                <a:hlinkClick r:id="rId3"/>
              </a:rPr>
              <a:t>www.microsoftvirtualacademy.com/training-courses/developer-training-with-programming-in-c</a:t>
            </a:r>
            <a:endParaRPr lang="en-US" dirty="0" smtClean="0"/>
          </a:p>
        </p:txBody>
      </p:sp>
      <p:sp>
        <p:nvSpPr>
          <p:cNvPr id="3" name="Title 2"/>
          <p:cNvSpPr>
            <a:spLocks noGrp="1"/>
          </p:cNvSpPr>
          <p:nvPr>
            <p:ph type="title"/>
          </p:nvPr>
        </p:nvSpPr>
        <p:spPr/>
        <p:txBody>
          <a:bodyPr/>
          <a:lstStyle/>
          <a:p>
            <a:r>
              <a:rPr lang="en-US" dirty="0" smtClean="0"/>
              <a:t>Videos on Microsoft Virtual Academy</a:t>
            </a:r>
            <a:endParaRPr lang="en-US" dirty="0"/>
          </a:p>
        </p:txBody>
      </p:sp>
      <p:pic>
        <p:nvPicPr>
          <p:cNvPr id="5" name="Picture 4"/>
          <p:cNvPicPr>
            <a:picLocks noChangeAspect="1"/>
          </p:cNvPicPr>
          <p:nvPr/>
        </p:nvPicPr>
        <p:blipFill>
          <a:blip r:embed="rId4"/>
          <a:stretch>
            <a:fillRect/>
          </a:stretch>
        </p:blipFill>
        <p:spPr>
          <a:xfrm>
            <a:off x="5080000" y="5691798"/>
            <a:ext cx="2276475" cy="1219200"/>
          </a:xfrm>
          <a:prstGeom prst="rect">
            <a:avLst/>
          </a:prstGeom>
        </p:spPr>
      </p:pic>
    </p:spTree>
    <p:extLst>
      <p:ext uri="{BB962C8B-B14F-4D97-AF65-F5344CB8AC3E}">
        <p14:creationId xmlns:p14="http://schemas.microsoft.com/office/powerpoint/2010/main" val="1722238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945" y="1394165"/>
            <a:ext cx="5303462" cy="3383243"/>
          </a:xfrm>
        </p:spPr>
        <p:txBody>
          <a:bodyPr/>
          <a:lstStyle/>
          <a:p>
            <a:pPr algn="ctr"/>
            <a:r>
              <a:rPr lang="en-US" b="1" dirty="0" smtClean="0"/>
              <a:t>BONUS</a:t>
            </a:r>
            <a:br>
              <a:rPr lang="en-US" b="1" dirty="0" smtClean="0"/>
            </a:br>
            <a:r>
              <a:rPr lang="en-US" dirty="0" smtClean="0"/>
              <a:t/>
            </a:r>
            <a:br>
              <a:rPr lang="en-US" dirty="0" smtClean="0"/>
            </a:br>
            <a:r>
              <a:rPr lang="en-US" dirty="0" smtClean="0"/>
              <a:t>Unit </a:t>
            </a:r>
            <a:r>
              <a:rPr lang="en-US" dirty="0" smtClean="0"/>
              <a:t>Test Example</a:t>
            </a:r>
            <a:br>
              <a:rPr lang="en-US" dirty="0" smtClean="0"/>
            </a:br>
            <a:r>
              <a:rPr lang="en-US" dirty="0" smtClean="0"/>
              <a:t>(using </a:t>
            </a:r>
            <a:r>
              <a:rPr lang="en-US" dirty="0" err="1" smtClean="0"/>
              <a:t>NUnit</a:t>
            </a:r>
            <a:r>
              <a:rPr lang="en-US" dirty="0" smtClean="0"/>
              <a:t>)</a:t>
            </a:r>
            <a:endParaRPr lang="en-US"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368450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ASP.MVC Project</a:t>
            </a:r>
            <a:endParaRPr lang="en-US" dirty="0"/>
          </a:p>
        </p:txBody>
      </p:sp>
      <p:pic>
        <p:nvPicPr>
          <p:cNvPr id="2" name="Picture 1"/>
          <p:cNvPicPr>
            <a:picLocks noChangeAspect="1"/>
          </p:cNvPicPr>
          <p:nvPr/>
        </p:nvPicPr>
        <p:blipFill>
          <a:blip r:embed="rId3"/>
          <a:stretch>
            <a:fillRect/>
          </a:stretch>
        </p:blipFill>
        <p:spPr>
          <a:xfrm>
            <a:off x="457580" y="1388063"/>
            <a:ext cx="6274182" cy="3606833"/>
          </a:xfrm>
          <a:prstGeom prst="rect">
            <a:avLst/>
          </a:prstGeom>
        </p:spPr>
      </p:pic>
      <p:sp>
        <p:nvSpPr>
          <p:cNvPr id="4" name="TextBox 3"/>
          <p:cNvSpPr txBox="1"/>
          <p:nvPr/>
        </p:nvSpPr>
        <p:spPr>
          <a:xfrm>
            <a:off x="423631" y="5326042"/>
            <a:ext cx="4892814"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Click File </a:t>
            </a:r>
            <a:r>
              <a:rPr lang="en-US" sz="2400" dirty="0" smtClean="0">
                <a:gradFill>
                  <a:gsLst>
                    <a:gs pos="2917">
                      <a:schemeClr val="tx1"/>
                    </a:gs>
                    <a:gs pos="30000">
                      <a:schemeClr val="tx1"/>
                    </a:gs>
                  </a:gsLst>
                  <a:lin ang="5400000" scaled="0"/>
                </a:gradFill>
                <a:sym typeface="Wingdings" panose="05000000000000000000" pitchFamily="2" charset="2"/>
              </a:rPr>
              <a:t> New Project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sym typeface="Wingdings" panose="05000000000000000000" pitchFamily="2" charset="2"/>
              </a:rPr>
              <a:t>Select Web Application project</a:t>
            </a:r>
            <a:endParaRPr lang="en-US" sz="2400" dirty="0" smtClean="0">
              <a:gradFill>
                <a:gsLst>
                  <a:gs pos="2917">
                    <a:schemeClr val="tx1"/>
                  </a:gs>
                  <a:gs pos="30000">
                    <a:schemeClr val="tx1"/>
                  </a:gs>
                </a:gsLst>
                <a:lin ang="5400000" scaled="0"/>
              </a:gradFill>
            </a:endParaRPr>
          </a:p>
        </p:txBody>
      </p:sp>
      <p:pic>
        <p:nvPicPr>
          <p:cNvPr id="5" name="Picture 4"/>
          <p:cNvPicPr>
            <a:picLocks noChangeAspect="1"/>
          </p:cNvPicPr>
          <p:nvPr/>
        </p:nvPicPr>
        <p:blipFill>
          <a:blip r:embed="rId4"/>
          <a:stretch>
            <a:fillRect/>
          </a:stretch>
        </p:blipFill>
        <p:spPr>
          <a:xfrm>
            <a:off x="7046297" y="1388063"/>
            <a:ext cx="4783673" cy="3572223"/>
          </a:xfrm>
          <a:prstGeom prst="rect">
            <a:avLst/>
          </a:prstGeom>
        </p:spPr>
      </p:pic>
      <p:sp>
        <p:nvSpPr>
          <p:cNvPr id="6" name="TextBox 5"/>
          <p:cNvSpPr txBox="1"/>
          <p:nvPr/>
        </p:nvSpPr>
        <p:spPr>
          <a:xfrm>
            <a:off x="7039010" y="5326042"/>
            <a:ext cx="5309723" cy="62786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Select any template, then click OK</a:t>
            </a:r>
          </a:p>
        </p:txBody>
      </p:sp>
    </p:spTree>
    <p:extLst>
      <p:ext uri="{BB962C8B-B14F-4D97-AF65-F5344CB8AC3E}">
        <p14:creationId xmlns:p14="http://schemas.microsoft.com/office/powerpoint/2010/main" val="352584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Test Project</a:t>
            </a:r>
            <a:endParaRPr lang="en-US" dirty="0"/>
          </a:p>
        </p:txBody>
      </p:sp>
      <p:pic>
        <p:nvPicPr>
          <p:cNvPr id="5" name="Picture 4"/>
          <p:cNvPicPr>
            <a:picLocks noChangeAspect="1"/>
          </p:cNvPicPr>
          <p:nvPr/>
        </p:nvPicPr>
        <p:blipFill>
          <a:blip r:embed="rId3"/>
          <a:stretch>
            <a:fillRect/>
          </a:stretch>
        </p:blipFill>
        <p:spPr>
          <a:xfrm>
            <a:off x="457580" y="1212849"/>
            <a:ext cx="8012284" cy="3291804"/>
          </a:xfrm>
          <a:prstGeom prst="rect">
            <a:avLst/>
          </a:prstGeom>
        </p:spPr>
      </p:pic>
      <p:pic>
        <p:nvPicPr>
          <p:cNvPr id="7" name="Picture 6"/>
          <p:cNvPicPr>
            <a:picLocks noChangeAspect="1"/>
          </p:cNvPicPr>
          <p:nvPr/>
        </p:nvPicPr>
        <p:blipFill>
          <a:blip r:embed="rId4"/>
          <a:stretch>
            <a:fillRect/>
          </a:stretch>
        </p:blipFill>
        <p:spPr>
          <a:xfrm>
            <a:off x="5395286" y="2746430"/>
            <a:ext cx="6750192" cy="3880476"/>
          </a:xfrm>
          <a:prstGeom prst="rect">
            <a:avLst/>
          </a:prstGeom>
        </p:spPr>
      </p:pic>
      <p:sp>
        <p:nvSpPr>
          <p:cNvPr id="8" name="TextBox 7"/>
          <p:cNvSpPr txBox="1"/>
          <p:nvPr/>
        </p:nvSpPr>
        <p:spPr>
          <a:xfrm>
            <a:off x="355418" y="4842504"/>
            <a:ext cx="4108304"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Right-click Solution</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Click Add </a:t>
            </a:r>
            <a:r>
              <a:rPr lang="en-US" sz="2400" dirty="0" smtClean="0">
                <a:gradFill>
                  <a:gsLst>
                    <a:gs pos="2917">
                      <a:schemeClr val="tx1"/>
                    </a:gs>
                    <a:gs pos="30000">
                      <a:schemeClr val="tx1"/>
                    </a:gs>
                  </a:gsLst>
                  <a:lin ang="5400000" scaled="0"/>
                </a:gradFill>
                <a:sym typeface="Wingdings" panose="05000000000000000000" pitchFamily="2" charset="2"/>
              </a:rPr>
              <a:t> New Project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sym typeface="Wingdings" panose="05000000000000000000" pitchFamily="2" charset="2"/>
              </a:rPr>
              <a:t>Select “Class Library”</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sym typeface="Wingdings" panose="05000000000000000000" pitchFamily="2" charset="2"/>
              </a:rPr>
              <a:t>Name it, click OK.</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5306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References</a:t>
            </a:r>
            <a:endParaRPr lang="en-US" dirty="0"/>
          </a:p>
        </p:txBody>
      </p:sp>
      <p:pic>
        <p:nvPicPr>
          <p:cNvPr id="2" name="Picture 1"/>
          <p:cNvPicPr>
            <a:picLocks noChangeAspect="1"/>
          </p:cNvPicPr>
          <p:nvPr/>
        </p:nvPicPr>
        <p:blipFill>
          <a:blip r:embed="rId3"/>
          <a:stretch>
            <a:fillRect/>
          </a:stretch>
        </p:blipFill>
        <p:spPr>
          <a:xfrm>
            <a:off x="5303847" y="1577043"/>
            <a:ext cx="3000794" cy="4143953"/>
          </a:xfrm>
          <a:prstGeom prst="rect">
            <a:avLst/>
          </a:prstGeom>
          <a:effectLst>
            <a:outerShdw blurRad="63500" sx="102000" sy="102000" algn="ctr" rotWithShape="0">
              <a:prstClr val="black">
                <a:alpha val="40000"/>
              </a:prstClr>
            </a:outerShdw>
          </a:effectLst>
        </p:spPr>
      </p:pic>
      <p:sp>
        <p:nvSpPr>
          <p:cNvPr id="5" name="TextBox 4"/>
          <p:cNvSpPr txBox="1"/>
          <p:nvPr/>
        </p:nvSpPr>
        <p:spPr>
          <a:xfrm>
            <a:off x="294064" y="2582872"/>
            <a:ext cx="4552272"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Add References:</a:t>
            </a:r>
          </a:p>
          <a:p>
            <a:pPr marL="342900" indent="-342900">
              <a:lnSpc>
                <a:spcPct val="90000"/>
              </a:lnSpc>
              <a:spcAft>
                <a:spcPts val="600"/>
              </a:spcAft>
              <a:buFont typeface="Arial" panose="020B0604020202020204" pitchFamily="34" charset="0"/>
              <a:buChar char="•"/>
            </a:pPr>
            <a:r>
              <a:rPr lang="en-US" sz="2400" dirty="0" err="1" smtClean="0">
                <a:gradFill>
                  <a:gsLst>
                    <a:gs pos="2917">
                      <a:schemeClr val="tx1"/>
                    </a:gs>
                    <a:gs pos="30000">
                      <a:schemeClr val="tx1"/>
                    </a:gs>
                  </a:gsLst>
                  <a:lin ang="5400000" scaled="0"/>
                </a:gradFill>
              </a:rPr>
              <a:t>MyWebApp</a:t>
            </a:r>
            <a:r>
              <a:rPr lang="en-US" sz="2400" dirty="0" smtClean="0">
                <a:gradFill>
                  <a:gsLst>
                    <a:gs pos="2917">
                      <a:schemeClr val="tx1"/>
                    </a:gs>
                    <a:gs pos="30000">
                      <a:schemeClr val="tx1"/>
                    </a:gs>
                  </a:gsLst>
                  <a:lin ang="5400000" scaled="0"/>
                </a:gradFill>
              </a:rPr>
              <a:t> (web project)</a:t>
            </a:r>
          </a:p>
          <a:p>
            <a:pPr marL="342900" indent="-342900">
              <a:lnSpc>
                <a:spcPct val="90000"/>
              </a:lnSpc>
              <a:spcAft>
                <a:spcPts val="600"/>
              </a:spcAft>
              <a:buFont typeface="Arial" panose="020B0604020202020204" pitchFamily="34" charset="0"/>
              <a:buChar char="•"/>
            </a:pPr>
            <a:r>
              <a:rPr lang="en-US" sz="2400" dirty="0" err="1" smtClean="0">
                <a:gradFill>
                  <a:gsLst>
                    <a:gs pos="2917">
                      <a:schemeClr val="tx1"/>
                    </a:gs>
                    <a:gs pos="30000">
                      <a:schemeClr val="tx1"/>
                    </a:gs>
                  </a:gsLst>
                  <a:lin ang="5400000" scaled="0"/>
                </a:gradFill>
              </a:rPr>
              <a:t>nunit.framework</a:t>
            </a:r>
            <a:r>
              <a:rPr lang="en-US" sz="2400" dirty="0" smtClean="0">
                <a:gradFill>
                  <a:gsLst>
                    <a:gs pos="2917">
                      <a:schemeClr val="tx1"/>
                    </a:gs>
                    <a:gs pos="30000">
                      <a:schemeClr val="tx1"/>
                    </a:gs>
                  </a:gsLst>
                  <a:lin ang="5400000" scaled="0"/>
                </a:gradFill>
              </a:rPr>
              <a:t> (via </a:t>
            </a:r>
            <a:r>
              <a:rPr lang="en-US" sz="2400" dirty="0" err="1" smtClean="0">
                <a:gradFill>
                  <a:gsLst>
                    <a:gs pos="2917">
                      <a:schemeClr val="tx1"/>
                    </a:gs>
                    <a:gs pos="30000">
                      <a:schemeClr val="tx1"/>
                    </a:gs>
                  </a:gsLst>
                  <a:lin ang="5400000" scaled="0"/>
                </a:gradFill>
              </a:rPr>
              <a:t>NuGet</a:t>
            </a:r>
            <a:r>
              <a:rPr lang="en-US" sz="2400" dirty="0" smtClean="0">
                <a:gradFill>
                  <a:gsLst>
                    <a:gs pos="2917">
                      <a:schemeClr val="tx1"/>
                    </a:gs>
                    <a:gs pos="30000">
                      <a:schemeClr val="tx1"/>
                    </a:gs>
                  </a:gsLst>
                  <a:lin ang="5400000" scaled="0"/>
                </a:gradFill>
              </a:rPr>
              <a:t>)</a:t>
            </a:r>
          </a:p>
          <a:p>
            <a:pPr marL="342900" indent="-342900">
              <a:lnSpc>
                <a:spcPct val="90000"/>
              </a:lnSpc>
              <a:spcAft>
                <a:spcPts val="600"/>
              </a:spcAft>
              <a:buFont typeface="Arial" panose="020B0604020202020204" pitchFamily="34" charset="0"/>
              <a:buChar char="•"/>
            </a:pPr>
            <a:r>
              <a:rPr lang="en-US" sz="2400" dirty="0" err="1" smtClean="0">
                <a:gradFill>
                  <a:gsLst>
                    <a:gs pos="2917">
                      <a:schemeClr val="tx1"/>
                    </a:gs>
                    <a:gs pos="30000">
                      <a:schemeClr val="tx1"/>
                    </a:gs>
                  </a:gsLst>
                  <a:lin ang="5400000" scaled="0"/>
                </a:gradFill>
              </a:rPr>
              <a:t>System.Web.Mvc</a:t>
            </a:r>
            <a:r>
              <a:rPr lang="en-US" sz="2400" dirty="0" smtClean="0">
                <a:gradFill>
                  <a:gsLst>
                    <a:gs pos="2917">
                      <a:schemeClr val="tx1"/>
                    </a:gs>
                    <a:gs pos="30000">
                      <a:schemeClr val="tx1"/>
                    </a:gs>
                  </a:gsLst>
                  <a:lin ang="5400000" scaled="0"/>
                </a:gradFill>
              </a:rPr>
              <a:t> (browse)</a:t>
            </a:r>
          </a:p>
        </p:txBody>
      </p:sp>
      <p:sp>
        <p:nvSpPr>
          <p:cNvPr id="6" name="TextBox 5"/>
          <p:cNvSpPr txBox="1"/>
          <p:nvPr/>
        </p:nvSpPr>
        <p:spPr>
          <a:xfrm>
            <a:off x="629355" y="6057554"/>
            <a:ext cx="93703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NUnit</a:t>
            </a:r>
            <a:r>
              <a:rPr lang="en-US" sz="2400" dirty="0" smtClean="0">
                <a:gradFill>
                  <a:gsLst>
                    <a:gs pos="2917">
                      <a:schemeClr val="tx1"/>
                    </a:gs>
                    <a:gs pos="30000">
                      <a:schemeClr val="tx1"/>
                    </a:gs>
                  </a:gsLst>
                  <a:lin ang="5400000" scaled="0"/>
                </a:gradFill>
              </a:rPr>
              <a:t> Quick Start: </a:t>
            </a:r>
            <a:r>
              <a:rPr lang="en-US" sz="2400" dirty="0">
                <a:gradFill>
                  <a:gsLst>
                    <a:gs pos="2917">
                      <a:schemeClr val="tx1"/>
                    </a:gs>
                    <a:gs pos="30000">
                      <a:schemeClr val="tx1"/>
                    </a:gs>
                  </a:gsLst>
                  <a:lin ang="5400000" scaled="0"/>
                </a:gradFill>
                <a:hlinkClick r:id="rId4"/>
              </a:rPr>
              <a:t>http://</a:t>
            </a:r>
            <a:r>
              <a:rPr lang="en-US" sz="2400" dirty="0" smtClean="0">
                <a:gradFill>
                  <a:gsLst>
                    <a:gs pos="2917">
                      <a:schemeClr val="tx1"/>
                    </a:gs>
                    <a:gs pos="30000">
                      <a:schemeClr val="tx1"/>
                    </a:gs>
                  </a:gsLst>
                  <a:lin ang="5400000" scaled="0"/>
                </a:gradFill>
                <a:hlinkClick r:id="rId4"/>
              </a:rPr>
              <a:t>nunit.org/index.php?p=quickStart&amp;r=3.0</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25367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Write Application Code</a:t>
            </a:r>
            <a:endParaRPr lang="en-US" dirty="0"/>
          </a:p>
        </p:txBody>
      </p:sp>
      <p:pic>
        <p:nvPicPr>
          <p:cNvPr id="2" name="Picture 1"/>
          <p:cNvPicPr>
            <a:picLocks noChangeAspect="1"/>
          </p:cNvPicPr>
          <p:nvPr/>
        </p:nvPicPr>
        <p:blipFill>
          <a:blip r:embed="rId3"/>
          <a:stretch>
            <a:fillRect/>
          </a:stretch>
        </p:blipFill>
        <p:spPr>
          <a:xfrm>
            <a:off x="549019" y="1394165"/>
            <a:ext cx="5811061" cy="3743847"/>
          </a:xfrm>
          <a:prstGeom prst="rect">
            <a:avLst/>
          </a:prstGeom>
          <a:effectLst>
            <a:outerShdw blurRad="63500" sx="102000" sy="102000" algn="ctr" rotWithShape="0">
              <a:prstClr val="black">
                <a:alpha val="40000"/>
              </a:prstClr>
            </a:outerShdw>
          </a:effectLst>
        </p:spPr>
      </p:pic>
      <p:sp>
        <p:nvSpPr>
          <p:cNvPr id="4" name="TextBox 3"/>
          <p:cNvSpPr txBox="1"/>
          <p:nvPr/>
        </p:nvSpPr>
        <p:spPr>
          <a:xfrm>
            <a:off x="7315505" y="4509842"/>
            <a:ext cx="34746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public method</a:t>
            </a:r>
          </a:p>
        </p:txBody>
      </p:sp>
      <p:cxnSp>
        <p:nvCxnSpPr>
          <p:cNvPr id="5" name="Straight Arrow Connector 4"/>
          <p:cNvCxnSpPr>
            <a:stCxn id="4" idx="1"/>
          </p:cNvCxnSpPr>
          <p:nvPr/>
        </p:nvCxnSpPr>
        <p:spPr>
          <a:xfrm flipH="1" flipV="1">
            <a:off x="4572335" y="4509842"/>
            <a:ext cx="2743170" cy="31393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Write Unit Test Code</a:t>
            </a:r>
            <a:endParaRPr lang="en-US" dirty="0"/>
          </a:p>
        </p:txBody>
      </p:sp>
      <p:pic>
        <p:nvPicPr>
          <p:cNvPr id="2" name="Picture 1"/>
          <p:cNvPicPr>
            <a:picLocks noChangeAspect="1"/>
          </p:cNvPicPr>
          <p:nvPr/>
        </p:nvPicPr>
        <p:blipFill>
          <a:blip r:embed="rId3"/>
          <a:stretch>
            <a:fillRect/>
          </a:stretch>
        </p:blipFill>
        <p:spPr>
          <a:xfrm>
            <a:off x="457580" y="1394165"/>
            <a:ext cx="7354326" cy="4296375"/>
          </a:xfrm>
          <a:prstGeom prst="rect">
            <a:avLst/>
          </a:prstGeom>
          <a:effectLst>
            <a:outerShdw blurRad="63500" sx="102000" sy="102000" algn="ctr" rotWithShape="0">
              <a:prstClr val="black">
                <a:alpha val="40000"/>
              </a:prstClr>
            </a:outerShdw>
          </a:effectLst>
        </p:spPr>
      </p:pic>
      <p:sp>
        <p:nvSpPr>
          <p:cNvPr id="4" name="TextBox 3"/>
          <p:cNvSpPr txBox="1"/>
          <p:nvPr/>
        </p:nvSpPr>
        <p:spPr>
          <a:xfrm>
            <a:off x="8412773" y="4411652"/>
            <a:ext cx="34746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call public method</a:t>
            </a:r>
          </a:p>
        </p:txBody>
      </p:sp>
      <p:cxnSp>
        <p:nvCxnSpPr>
          <p:cNvPr id="5" name="Straight Arrow Connector 4"/>
          <p:cNvCxnSpPr>
            <a:stCxn id="4" idx="1"/>
          </p:cNvCxnSpPr>
          <p:nvPr/>
        </p:nvCxnSpPr>
        <p:spPr>
          <a:xfrm flipH="1" flipV="1">
            <a:off x="5669603" y="4411652"/>
            <a:ext cx="2743170" cy="31393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06579" y="6057554"/>
            <a:ext cx="34746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assert returned result</a:t>
            </a:r>
          </a:p>
        </p:txBody>
      </p:sp>
      <p:cxnSp>
        <p:nvCxnSpPr>
          <p:cNvPr id="7" name="Straight Arrow Connector 6"/>
          <p:cNvCxnSpPr/>
          <p:nvPr/>
        </p:nvCxnSpPr>
        <p:spPr>
          <a:xfrm flipH="1" flipV="1">
            <a:off x="3383629" y="5039516"/>
            <a:ext cx="1371584" cy="101803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575" y="1522927"/>
            <a:ext cx="3474683" cy="2188291"/>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pass in input parameters </a:t>
            </a:r>
          </a:p>
          <a:p>
            <a:pPr>
              <a:lnSpc>
                <a:spcPct val="90000"/>
              </a:lnSpc>
              <a:spcAft>
                <a:spcPts val="600"/>
              </a:spcAft>
            </a:pPr>
            <a:r>
              <a:rPr lang="en-US" sz="2400" dirty="0" smtClean="0">
                <a:solidFill>
                  <a:srgbClr val="FF0000"/>
                </a:solidFill>
              </a:rPr>
              <a:t>and </a:t>
            </a:r>
          </a:p>
          <a:p>
            <a:pPr>
              <a:lnSpc>
                <a:spcPct val="90000"/>
              </a:lnSpc>
              <a:spcAft>
                <a:spcPts val="600"/>
              </a:spcAft>
            </a:pPr>
            <a:r>
              <a:rPr lang="en-US" sz="2400" dirty="0" smtClean="0">
                <a:solidFill>
                  <a:srgbClr val="FF0000"/>
                </a:solidFill>
              </a:rPr>
              <a:t>expected</a:t>
            </a:r>
          </a:p>
          <a:p>
            <a:pPr>
              <a:lnSpc>
                <a:spcPct val="90000"/>
              </a:lnSpc>
              <a:spcAft>
                <a:spcPts val="600"/>
              </a:spcAft>
            </a:pPr>
            <a:r>
              <a:rPr lang="en-US" sz="2400" dirty="0" smtClean="0">
                <a:solidFill>
                  <a:srgbClr val="FF0000"/>
                </a:solidFill>
              </a:rPr>
              <a:t>result</a:t>
            </a:r>
          </a:p>
        </p:txBody>
      </p:sp>
      <p:cxnSp>
        <p:nvCxnSpPr>
          <p:cNvPr id="11" name="Straight Arrow Connector 10"/>
          <p:cNvCxnSpPr>
            <a:stCxn id="10" idx="1"/>
          </p:cNvCxnSpPr>
          <p:nvPr/>
        </p:nvCxnSpPr>
        <p:spPr>
          <a:xfrm flipH="1">
            <a:off x="3657945" y="2617073"/>
            <a:ext cx="4724630" cy="82962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78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Run Unit Tests (via </a:t>
            </a:r>
            <a:r>
              <a:rPr lang="en-US" dirty="0" err="1" smtClean="0"/>
              <a:t>ReSharper</a:t>
            </a:r>
            <a:r>
              <a:rPr lang="en-US" dirty="0" smtClean="0"/>
              <a:t>)</a:t>
            </a:r>
            <a:endParaRPr lang="en-US" dirty="0"/>
          </a:p>
        </p:txBody>
      </p:sp>
      <p:pic>
        <p:nvPicPr>
          <p:cNvPr id="2" name="Picture 1"/>
          <p:cNvPicPr>
            <a:picLocks noChangeAspect="1"/>
          </p:cNvPicPr>
          <p:nvPr/>
        </p:nvPicPr>
        <p:blipFill>
          <a:blip r:embed="rId3"/>
          <a:stretch>
            <a:fillRect/>
          </a:stretch>
        </p:blipFill>
        <p:spPr>
          <a:xfrm>
            <a:off x="640458" y="1759921"/>
            <a:ext cx="3086531" cy="311511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572335" y="1759921"/>
            <a:ext cx="7270868" cy="254537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629355" y="6057554"/>
            <a:ext cx="99283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Download </a:t>
            </a:r>
            <a:r>
              <a:rPr lang="en-US" sz="2400" dirty="0" err="1" smtClean="0">
                <a:gradFill>
                  <a:gsLst>
                    <a:gs pos="2917">
                      <a:schemeClr val="tx1"/>
                    </a:gs>
                    <a:gs pos="30000">
                      <a:schemeClr val="tx1"/>
                    </a:gs>
                  </a:gsLst>
                  <a:lin ang="5400000" scaled="0"/>
                </a:gradFill>
              </a:rPr>
              <a:t>ReSharper</a:t>
            </a:r>
            <a:r>
              <a:rPr lang="en-US" sz="2400" dirty="0">
                <a:gradFill>
                  <a:gsLst>
                    <a:gs pos="2917">
                      <a:schemeClr val="tx1"/>
                    </a:gs>
                    <a:gs pos="30000">
                      <a:schemeClr val="tx1"/>
                    </a:gs>
                  </a:gsLst>
                  <a:lin ang="5400000" scaled="0"/>
                </a:gradFill>
              </a:rPr>
              <a:t>: </a:t>
            </a:r>
            <a:r>
              <a:rPr lang="en-US" sz="2400" dirty="0">
                <a:gradFill>
                  <a:gsLst>
                    <a:gs pos="2917">
                      <a:schemeClr val="tx1"/>
                    </a:gs>
                    <a:gs pos="30000">
                      <a:schemeClr val="tx1"/>
                    </a:gs>
                  </a:gsLst>
                  <a:lin ang="5400000" scaled="0"/>
                </a:gradFill>
                <a:hlinkClick r:id="rId5"/>
              </a:rPr>
              <a:t>https://www.jetbrains.com/resharper/download</a:t>
            </a:r>
            <a:r>
              <a:rPr lang="en-US" sz="2400" dirty="0" smtClean="0">
                <a:gradFill>
                  <a:gsLst>
                    <a:gs pos="2917">
                      <a:schemeClr val="tx1"/>
                    </a:gs>
                    <a:gs pos="30000">
                      <a:schemeClr val="tx1"/>
                    </a:gs>
                  </a:gsLst>
                  <a:lin ang="5400000" scaled="0"/>
                </a:gradFill>
                <a:hlinkClick r:id="rId5"/>
              </a:rPr>
              <a:t>/</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51761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910" y="1139019"/>
            <a:ext cx="8961022" cy="5307013"/>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 &amp; Install Visual Studio</a:t>
            </a:r>
            <a:endParaRPr lang="en-US" dirty="0"/>
          </a:p>
        </p:txBody>
      </p:sp>
      <p:pic>
        <p:nvPicPr>
          <p:cNvPr id="4" name="Picture 2" descr="http://visualstudiomagazine.com/articles/2013/09/30/~/media/ECG/visualstudiomagazine/Images/introimages/VisualStudio2013.ash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84" y="3464532"/>
            <a:ext cx="2536228" cy="17639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2889242" y="2837855"/>
            <a:ext cx="3291804"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90-day Trial</a:t>
            </a:r>
          </a:p>
        </p:txBody>
      </p:sp>
      <p:sp>
        <p:nvSpPr>
          <p:cNvPr id="6" name="Oval 5"/>
          <p:cNvSpPr/>
          <p:nvPr/>
        </p:nvSpPr>
        <p:spPr bwMode="auto">
          <a:xfrm>
            <a:off x="2889242" y="4989611"/>
            <a:ext cx="3291804"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Express (free)</a:t>
            </a:r>
          </a:p>
        </p:txBody>
      </p:sp>
      <p:pic>
        <p:nvPicPr>
          <p:cNvPr id="7" name="Picture 6"/>
          <p:cNvPicPr>
            <a:picLocks noChangeAspect="1"/>
          </p:cNvPicPr>
          <p:nvPr/>
        </p:nvPicPr>
        <p:blipFill>
          <a:blip r:embed="rId3"/>
          <a:stretch>
            <a:fillRect/>
          </a:stretch>
        </p:blipFill>
        <p:spPr>
          <a:xfrm>
            <a:off x="7029359" y="1236153"/>
            <a:ext cx="3609975" cy="2476500"/>
          </a:xfrm>
          <a:prstGeom prst="rect">
            <a:avLst/>
          </a:prstGeom>
        </p:spPr>
      </p:pic>
      <p:pic>
        <p:nvPicPr>
          <p:cNvPr id="8" name="Picture 7"/>
          <p:cNvPicPr>
            <a:picLocks noChangeAspect="1"/>
          </p:cNvPicPr>
          <p:nvPr/>
        </p:nvPicPr>
        <p:blipFill>
          <a:blip r:embed="rId4"/>
          <a:stretch>
            <a:fillRect/>
          </a:stretch>
        </p:blipFill>
        <p:spPr>
          <a:xfrm>
            <a:off x="6658897" y="5016063"/>
            <a:ext cx="4895850" cy="1866900"/>
          </a:xfrm>
          <a:prstGeom prst="rect">
            <a:avLst/>
          </a:prstGeom>
        </p:spPr>
      </p:pic>
      <p:cxnSp>
        <p:nvCxnSpPr>
          <p:cNvPr id="10" name="Straight Arrow Connector 9"/>
          <p:cNvCxnSpPr>
            <a:stCxn id="4" idx="3"/>
            <a:endCxn id="5" idx="3"/>
          </p:cNvCxnSpPr>
          <p:nvPr/>
        </p:nvCxnSpPr>
        <p:spPr>
          <a:xfrm flipV="1">
            <a:off x="2739412" y="3618344"/>
            <a:ext cx="631904" cy="728184"/>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6" idx="1"/>
          </p:cNvCxnSpPr>
          <p:nvPr/>
        </p:nvCxnSpPr>
        <p:spPr>
          <a:xfrm>
            <a:off x="2739412" y="4346528"/>
            <a:ext cx="631904" cy="776994"/>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7"/>
          </p:cNvCxnSpPr>
          <p:nvPr/>
        </p:nvCxnSpPr>
        <p:spPr>
          <a:xfrm flipV="1">
            <a:off x="5698972" y="2501738"/>
            <a:ext cx="1086070" cy="470028"/>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p:cNvCxnSpPr>
          <p:nvPr/>
        </p:nvCxnSpPr>
        <p:spPr>
          <a:xfrm>
            <a:off x="5698972" y="5770100"/>
            <a:ext cx="738613" cy="216103"/>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4756" y="1107283"/>
            <a:ext cx="590918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5"/>
              </a:rPr>
              <a:t>http://</a:t>
            </a:r>
            <a:r>
              <a:rPr lang="en-US" sz="2400" dirty="0" smtClean="0">
                <a:gradFill>
                  <a:gsLst>
                    <a:gs pos="2917">
                      <a:schemeClr val="tx1"/>
                    </a:gs>
                    <a:gs pos="30000">
                      <a:schemeClr val="tx1"/>
                    </a:gs>
                  </a:gsLst>
                  <a:lin ang="5400000" scaled="0"/>
                </a:gradFill>
                <a:hlinkClick r:id="rId5"/>
              </a:rPr>
              <a:t>www.visualstudio.com/downloads</a:t>
            </a:r>
            <a:r>
              <a:rPr lang="en-US" sz="2400" dirty="0" smtClean="0">
                <a:gradFill>
                  <a:gsLst>
                    <a:gs pos="2917">
                      <a:schemeClr val="tx1"/>
                    </a:gs>
                    <a:gs pos="30000">
                      <a:schemeClr val="tx1"/>
                    </a:gs>
                  </a:gsLst>
                  <a:lin ang="5400000" scaled="0"/>
                </a:gradFill>
              </a:rPr>
              <a:t> </a:t>
            </a:r>
          </a:p>
        </p:txBody>
      </p:sp>
      <p:pic>
        <p:nvPicPr>
          <p:cNvPr id="24" name="Picture 23"/>
          <p:cNvPicPr>
            <a:picLocks noChangeAspect="1"/>
          </p:cNvPicPr>
          <p:nvPr/>
        </p:nvPicPr>
        <p:blipFill>
          <a:blip r:embed="rId6"/>
          <a:stretch>
            <a:fillRect/>
          </a:stretch>
        </p:blipFill>
        <p:spPr>
          <a:xfrm>
            <a:off x="5857773" y="4008344"/>
            <a:ext cx="6306430" cy="676369"/>
          </a:xfrm>
          <a:prstGeom prst="rect">
            <a:avLst/>
          </a:prstGeom>
        </p:spPr>
      </p:pic>
      <p:grpSp>
        <p:nvGrpSpPr>
          <p:cNvPr id="11" name="Group 10"/>
          <p:cNvGrpSpPr/>
          <p:nvPr/>
        </p:nvGrpSpPr>
        <p:grpSpPr>
          <a:xfrm>
            <a:off x="6583993" y="2125677"/>
            <a:ext cx="5758632" cy="4421190"/>
            <a:chOff x="6583993" y="2125677"/>
            <a:chExt cx="5758632" cy="4421190"/>
          </a:xfrm>
        </p:grpSpPr>
        <p:sp>
          <p:nvSpPr>
            <p:cNvPr id="29" name="Rounded Rectangle 28"/>
            <p:cNvSpPr/>
            <p:nvPr/>
          </p:nvSpPr>
          <p:spPr bwMode="auto">
            <a:xfrm>
              <a:off x="6583993" y="5874675"/>
              <a:ext cx="5027759" cy="487679"/>
            </a:xfrm>
            <a:prstGeom prst="round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6989312" y="2125677"/>
              <a:ext cx="5353313" cy="4421190"/>
              <a:chOff x="6989312" y="2125677"/>
              <a:chExt cx="5353313" cy="4421190"/>
            </a:xfrm>
          </p:grpSpPr>
          <p:pic>
            <p:nvPicPr>
              <p:cNvPr id="1026" name="Picture 2" descr="http://icons.iconarchive.com/icons/hopstarter/sleek-xp-basic/32/Ok-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4021" y="2295453"/>
                <a:ext cx="3048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cons.iconarchive.com/icons/hopstarter/sleek-xp-basic/32/Ok-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54694" y="6058372"/>
                <a:ext cx="304800" cy="304801"/>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bwMode="auto">
              <a:xfrm>
                <a:off x="6989312" y="2295453"/>
                <a:ext cx="3711461" cy="304801"/>
              </a:xfrm>
              <a:prstGeom prst="round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10883651" y="2125677"/>
                <a:ext cx="638048" cy="672191"/>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11704577" y="5874676"/>
                <a:ext cx="638048" cy="672191"/>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759435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667" y="295274"/>
            <a:ext cx="10747535" cy="917575"/>
          </a:xfrm>
        </p:spPr>
        <p:txBody>
          <a:bodyPr/>
          <a:lstStyle/>
          <a:p>
            <a:r>
              <a:rPr lang="en-US" dirty="0" smtClean="0"/>
              <a:t>Visual Studio Community Edition</a:t>
            </a:r>
            <a:endParaRPr lang="en-US" dirty="0"/>
          </a:p>
        </p:txBody>
      </p:sp>
      <p:pic>
        <p:nvPicPr>
          <p:cNvPr id="2" name="Picture 1"/>
          <p:cNvPicPr>
            <a:picLocks noChangeAspect="1"/>
          </p:cNvPicPr>
          <p:nvPr/>
        </p:nvPicPr>
        <p:blipFill>
          <a:blip r:embed="rId2"/>
          <a:stretch>
            <a:fillRect/>
          </a:stretch>
        </p:blipFill>
        <p:spPr>
          <a:xfrm>
            <a:off x="457580" y="1888090"/>
            <a:ext cx="6675048" cy="4929266"/>
          </a:xfrm>
          <a:prstGeom prst="rect">
            <a:avLst/>
          </a:prstGeom>
        </p:spPr>
      </p:pic>
      <p:sp>
        <p:nvSpPr>
          <p:cNvPr id="28" name="TextBox 27"/>
          <p:cNvSpPr txBox="1"/>
          <p:nvPr/>
        </p:nvSpPr>
        <p:spPr>
          <a:xfrm>
            <a:off x="314756" y="1107283"/>
            <a:ext cx="94470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www.visualstudio.com/products/visual-studio-community-vs</a:t>
            </a:r>
            <a:r>
              <a:rPr lang="en-US" sz="2400" dirty="0" smtClean="0">
                <a:gradFill>
                  <a:gsLst>
                    <a:gs pos="2917">
                      <a:schemeClr val="tx1"/>
                    </a:gs>
                    <a:gs pos="30000">
                      <a:schemeClr val="tx1"/>
                    </a:gs>
                  </a:gsLst>
                  <a:lin ang="5400000" scaled="0"/>
                </a:gradFill>
              </a:rPr>
              <a:t> </a:t>
            </a:r>
          </a:p>
        </p:txBody>
      </p:sp>
      <p:sp>
        <p:nvSpPr>
          <p:cNvPr id="31" name="TextBox 30"/>
          <p:cNvSpPr txBox="1"/>
          <p:nvPr/>
        </p:nvSpPr>
        <p:spPr>
          <a:xfrm>
            <a:off x="7584086" y="3015434"/>
            <a:ext cx="3621825" cy="2674578"/>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Equivalent to Pro</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Replaces Express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FREE!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Short URL:</a:t>
            </a:r>
          </a:p>
          <a:p>
            <a:pPr>
              <a:lnSpc>
                <a:spcPct val="90000"/>
              </a:lnSpc>
              <a:spcAft>
                <a:spcPts val="600"/>
              </a:spcAft>
            </a:pPr>
            <a:r>
              <a:rPr lang="en-US" sz="2400" dirty="0">
                <a:gradFill>
                  <a:gsLst>
                    <a:gs pos="2917">
                      <a:schemeClr val="tx1"/>
                    </a:gs>
                    <a:gs pos="30000">
                      <a:schemeClr val="tx1"/>
                    </a:gs>
                  </a:gsLst>
                  <a:lin ang="5400000" scaled="0"/>
                </a:gradFill>
                <a:hlinkClick r:id="rId4"/>
              </a:rPr>
              <a:t>http://</a:t>
            </a:r>
            <a:r>
              <a:rPr lang="en-US" sz="2400" dirty="0" smtClean="0">
                <a:gradFill>
                  <a:gsLst>
                    <a:gs pos="2917">
                      <a:schemeClr val="tx1"/>
                    </a:gs>
                    <a:gs pos="30000">
                      <a:schemeClr val="tx1"/>
                    </a:gs>
                  </a:gsLst>
                  <a:lin ang="5400000" scaled="0"/>
                </a:gradFill>
                <a:hlinkClick r:id="rId4"/>
              </a:rPr>
              <a:t>aka.ms/vs2013ce</a:t>
            </a:r>
            <a:r>
              <a:rPr lang="en-US" sz="2400" dirty="0" smtClean="0">
                <a:gradFill>
                  <a:gsLst>
                    <a:gs pos="2917">
                      <a:schemeClr val="tx1"/>
                    </a:gs>
                    <a:gs pos="30000">
                      <a:schemeClr val="tx1"/>
                    </a:gs>
                  </a:gsLst>
                  <a:lin ang="5400000" scaled="0"/>
                </a:gradFill>
              </a:rPr>
              <a:t> </a:t>
            </a:r>
          </a:p>
        </p:txBody>
      </p:sp>
      <p:pic>
        <p:nvPicPr>
          <p:cNvPr id="1028" name="Picture 4" descr="New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73543">
            <a:off x="379447" y="296861"/>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New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73543">
            <a:off x="10730129" y="175628"/>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771433" y="1668482"/>
            <a:ext cx="7502490" cy="4527870"/>
          </a:xfrm>
          <a:prstGeom prst="rect">
            <a:avLst/>
          </a:prstGeom>
        </p:spPr>
      </p:pic>
      <p:sp>
        <p:nvSpPr>
          <p:cNvPr id="3" name="Title 2"/>
          <p:cNvSpPr>
            <a:spLocks noGrp="1"/>
          </p:cNvSpPr>
          <p:nvPr>
            <p:ph type="title"/>
          </p:nvPr>
        </p:nvSpPr>
        <p:spPr/>
        <p:txBody>
          <a:bodyPr/>
          <a:lstStyle/>
          <a:p>
            <a:r>
              <a:rPr lang="en-US" dirty="0" smtClean="0"/>
              <a:t>Visual Studio UI (User Interface)</a:t>
            </a:r>
            <a:endParaRPr lang="en-US" dirty="0"/>
          </a:p>
        </p:txBody>
      </p:sp>
      <p:cxnSp>
        <p:nvCxnSpPr>
          <p:cNvPr id="6" name="Straight Arrow Connector 5"/>
          <p:cNvCxnSpPr/>
          <p:nvPr/>
        </p:nvCxnSpPr>
        <p:spPr>
          <a:xfrm flipH="1">
            <a:off x="8138456" y="3048797"/>
            <a:ext cx="1935430" cy="2264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73886" y="2701350"/>
            <a:ext cx="18330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References</a:t>
            </a:r>
          </a:p>
        </p:txBody>
      </p:sp>
      <p:cxnSp>
        <p:nvCxnSpPr>
          <p:cNvPr id="10" name="Straight Arrow Connector 9"/>
          <p:cNvCxnSpPr/>
          <p:nvPr/>
        </p:nvCxnSpPr>
        <p:spPr>
          <a:xfrm flipH="1">
            <a:off x="8916675" y="4684407"/>
            <a:ext cx="914390" cy="36575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54561" y="4012957"/>
            <a:ext cx="175432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Properties</a:t>
            </a:r>
          </a:p>
          <a:p>
            <a:pPr>
              <a:lnSpc>
                <a:spcPct val="90000"/>
              </a:lnSpc>
              <a:spcAft>
                <a:spcPts val="600"/>
              </a:spcAft>
            </a:pPr>
            <a:r>
              <a:rPr lang="en-US" sz="2400" dirty="0" smtClean="0">
                <a:solidFill>
                  <a:srgbClr val="FF0000"/>
                </a:solidFill>
              </a:rPr>
              <a:t>Panel</a:t>
            </a:r>
          </a:p>
        </p:txBody>
      </p:sp>
      <p:cxnSp>
        <p:nvCxnSpPr>
          <p:cNvPr id="13" name="Straight Arrow Connector 12"/>
          <p:cNvCxnSpPr/>
          <p:nvPr/>
        </p:nvCxnSpPr>
        <p:spPr>
          <a:xfrm flipH="1">
            <a:off x="6039645" y="1485604"/>
            <a:ext cx="361470" cy="17683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07788" y="987531"/>
            <a:ext cx="196989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Code Editor</a:t>
            </a:r>
          </a:p>
        </p:txBody>
      </p:sp>
      <p:cxnSp>
        <p:nvCxnSpPr>
          <p:cNvPr id="18" name="Straight Arrow Connector 17"/>
          <p:cNvCxnSpPr>
            <a:stCxn id="19" idx="3"/>
          </p:cNvCxnSpPr>
          <p:nvPr/>
        </p:nvCxnSpPr>
        <p:spPr>
          <a:xfrm flipV="1">
            <a:off x="1298549" y="1974285"/>
            <a:ext cx="472884" cy="30289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162" y="1963246"/>
            <a:ext cx="13787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Toolbar</a:t>
            </a:r>
          </a:p>
        </p:txBody>
      </p:sp>
      <p:cxnSp>
        <p:nvCxnSpPr>
          <p:cNvPr id="23" name="Straight Arrow Connector 22"/>
          <p:cNvCxnSpPr/>
          <p:nvPr/>
        </p:nvCxnSpPr>
        <p:spPr>
          <a:xfrm flipH="1">
            <a:off x="8808921" y="2061193"/>
            <a:ext cx="914390" cy="36575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46807" y="1389743"/>
            <a:ext cx="149944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Solution</a:t>
            </a:r>
          </a:p>
          <a:p>
            <a:pPr>
              <a:lnSpc>
                <a:spcPct val="90000"/>
              </a:lnSpc>
              <a:spcAft>
                <a:spcPts val="600"/>
              </a:spcAft>
            </a:pPr>
            <a:r>
              <a:rPr lang="en-US" sz="2400" dirty="0" smtClean="0">
                <a:solidFill>
                  <a:srgbClr val="FF0000"/>
                </a:solidFill>
              </a:rPr>
              <a:t>Explorer</a:t>
            </a:r>
          </a:p>
        </p:txBody>
      </p:sp>
      <p:cxnSp>
        <p:nvCxnSpPr>
          <p:cNvPr id="27" name="Straight Arrow Connector 26"/>
          <p:cNvCxnSpPr/>
          <p:nvPr/>
        </p:nvCxnSpPr>
        <p:spPr>
          <a:xfrm flipH="1">
            <a:off x="4321006" y="5246306"/>
            <a:ext cx="799963" cy="62680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335" y="4618442"/>
            <a:ext cx="12365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rPr>
              <a:t>Ouput</a:t>
            </a:r>
            <a:endParaRPr lang="en-US" sz="2400" dirty="0" smtClean="0">
              <a:solidFill>
                <a:srgbClr val="FF0000"/>
              </a:solidFill>
            </a:endParaRPr>
          </a:p>
        </p:txBody>
      </p:sp>
      <p:cxnSp>
        <p:nvCxnSpPr>
          <p:cNvPr id="31" name="Straight Arrow Connector 30"/>
          <p:cNvCxnSpPr/>
          <p:nvPr/>
        </p:nvCxnSpPr>
        <p:spPr>
          <a:xfrm>
            <a:off x="3491920" y="1628369"/>
            <a:ext cx="257464" cy="44724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71667" y="1158036"/>
            <a:ext cx="18093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Start (Run)</a:t>
            </a:r>
          </a:p>
        </p:txBody>
      </p:sp>
    </p:spTree>
    <p:extLst>
      <p:ext uri="{BB962C8B-B14F-4D97-AF65-F5344CB8AC3E}">
        <p14:creationId xmlns:p14="http://schemas.microsoft.com/office/powerpoint/2010/main" val="35496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23165</TotalTime>
  <Words>2091</Words>
  <Application>Microsoft Office PowerPoint</Application>
  <PresentationFormat>Custom</PresentationFormat>
  <Paragraphs>464</Paragraphs>
  <Slides>69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ＭＳ Ｐゴシック</vt:lpstr>
      <vt:lpstr>Arial</vt:lpstr>
      <vt:lpstr>Courier New</vt:lpstr>
      <vt:lpstr>Segoe UI</vt:lpstr>
      <vt:lpstr>Segoe UI Light</vt:lpstr>
      <vt:lpstr>Wingdings</vt:lpstr>
      <vt:lpstr>MSVID_White_16x9_2012-08-18</vt:lpstr>
      <vt:lpstr>C# Crash Course 101.5</vt:lpstr>
      <vt:lpstr>Agenda</vt:lpstr>
      <vt:lpstr>My Background</vt:lpstr>
      <vt:lpstr>My Background (continued)</vt:lpstr>
      <vt:lpstr>Official Xbox Magazine</vt:lpstr>
      <vt:lpstr>Introduction</vt:lpstr>
      <vt:lpstr>Download &amp; Install Visual Studio</vt:lpstr>
      <vt:lpstr>Visual Studio Community Edition</vt:lpstr>
      <vt:lpstr>Visual Studio UI (User Interface)</vt:lpstr>
      <vt:lpstr>Why Learn C#?</vt:lpstr>
      <vt:lpstr>How Does It Work?</vt:lpstr>
      <vt:lpstr>Demo (with debugging/breakpoints)</vt:lpstr>
      <vt:lpstr>Agenda</vt:lpstr>
      <vt:lpstr>Variables, Operators &amp; Loops</vt:lpstr>
      <vt:lpstr>C# Language Syntax</vt:lpstr>
      <vt:lpstr>Demo (language syntax) </vt:lpstr>
      <vt:lpstr>Operators (Math, Assignment)</vt:lpstr>
      <vt:lpstr>Logical Operators</vt:lpstr>
      <vt:lpstr>Demo (operators)</vt:lpstr>
      <vt:lpstr>Strings</vt:lpstr>
      <vt:lpstr>Demo (strings)</vt:lpstr>
      <vt:lpstr>Loops, etc</vt:lpstr>
      <vt:lpstr>Demo (loops, etc)</vt:lpstr>
      <vt:lpstr>Classes &amp; Methods</vt:lpstr>
      <vt:lpstr>Creating a New Class</vt:lpstr>
      <vt:lpstr>Parts of a Class</vt:lpstr>
      <vt:lpstr>Inheritance &amp; Complex Objects</vt:lpstr>
      <vt:lpstr>Demo (classes)</vt:lpstr>
      <vt:lpstr>Files &amp; Exceptions</vt:lpstr>
      <vt:lpstr>Add Text File</vt:lpstr>
      <vt:lpstr>Name New Text File</vt:lpstr>
      <vt:lpstr>Update Text File And Properties</vt:lpstr>
      <vt:lpstr>Read File, Handle Exceptions</vt:lpstr>
      <vt:lpstr>Demo (read text file)</vt:lpstr>
      <vt:lpstr>Agenda</vt:lpstr>
      <vt:lpstr>Additional Topics</vt:lpstr>
      <vt:lpstr>Enumerators</vt:lpstr>
      <vt:lpstr>Enum declaration</vt:lpstr>
      <vt:lpstr>Enum usage</vt:lpstr>
      <vt:lpstr>Demo (enumerator)</vt:lpstr>
      <vt:lpstr>Extension Methods</vt:lpstr>
      <vt:lpstr>Extension Method Definition Example</vt:lpstr>
      <vt:lpstr>Extension Method Usage</vt:lpstr>
      <vt:lpstr>Demo (Extension Method)</vt:lpstr>
      <vt:lpstr>Generics</vt:lpstr>
      <vt:lpstr>Placeholders for Generics</vt:lpstr>
      <vt:lpstr>Generics Usage</vt:lpstr>
      <vt:lpstr>Demo (Generics)</vt:lpstr>
      <vt:lpstr>Lists</vt:lpstr>
      <vt:lpstr>Defining Lists, Adding Values</vt:lpstr>
      <vt:lpstr>Using Lists</vt:lpstr>
      <vt:lpstr>Demo (Lists)</vt:lpstr>
      <vt:lpstr>Dictionaries</vt:lpstr>
      <vt:lpstr>Initializing a Dictionary</vt:lpstr>
      <vt:lpstr>Using a Dictionary</vt:lpstr>
      <vt:lpstr>Demo (Dictionary)</vt:lpstr>
      <vt:lpstr>LINQ (Language-Integrated Query)</vt:lpstr>
      <vt:lpstr>LINQ: Setting Up…</vt:lpstr>
      <vt:lpstr>LINQ: Query vs Lambda Syntax</vt:lpstr>
      <vt:lpstr>Demo (LINQ)</vt:lpstr>
      <vt:lpstr>Videos on Microsoft Virtual Academy</vt:lpstr>
      <vt:lpstr>BONUS  Unit Test Example (using NUnit)</vt:lpstr>
      <vt:lpstr>New ASP.MVC Project</vt:lpstr>
      <vt:lpstr>New Test Project</vt:lpstr>
      <vt:lpstr>Add References</vt:lpstr>
      <vt:lpstr>Write Application Code</vt:lpstr>
      <vt:lpstr>Write Unit Test Code</vt:lpstr>
      <vt:lpstr>Run Unit Tests (via ReSharper)</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318</cp:revision>
  <dcterms:created xsi:type="dcterms:W3CDTF">2012-05-22T07:38:31Z</dcterms:created>
  <dcterms:modified xsi:type="dcterms:W3CDTF">2014-12-05T04:57:22Z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