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67"/>
  </p:notesMasterIdLst>
  <p:handoutMasterIdLst>
    <p:handoutMasterId r:id="rId68"/>
  </p:handoutMasterIdLst>
  <p:sldIdLst>
    <p:sldId id="256" r:id="rId5"/>
    <p:sldId id="317" r:id="rId6"/>
    <p:sldId id="412" r:id="rId7"/>
    <p:sldId id="445" r:id="rId8"/>
    <p:sldId id="446" r:id="rId9"/>
    <p:sldId id="447" r:id="rId10"/>
    <p:sldId id="448" r:id="rId11"/>
    <p:sldId id="449" r:id="rId12"/>
    <p:sldId id="450" r:id="rId13"/>
    <p:sldId id="451" r:id="rId14"/>
    <p:sldId id="452" r:id="rId15"/>
    <p:sldId id="453" r:id="rId16"/>
    <p:sldId id="454" r:id="rId17"/>
    <p:sldId id="455" r:id="rId18"/>
    <p:sldId id="456" r:id="rId19"/>
    <p:sldId id="457" r:id="rId20"/>
    <p:sldId id="458" r:id="rId21"/>
    <p:sldId id="459" r:id="rId22"/>
    <p:sldId id="460" r:id="rId23"/>
    <p:sldId id="461" r:id="rId24"/>
    <p:sldId id="462" r:id="rId25"/>
    <p:sldId id="463" r:id="rId26"/>
    <p:sldId id="464" r:id="rId27"/>
    <p:sldId id="465" r:id="rId28"/>
    <p:sldId id="476" r:id="rId29"/>
    <p:sldId id="466" r:id="rId30"/>
    <p:sldId id="474" r:id="rId31"/>
    <p:sldId id="467" r:id="rId32"/>
    <p:sldId id="468" r:id="rId33"/>
    <p:sldId id="469" r:id="rId34"/>
    <p:sldId id="470" r:id="rId35"/>
    <p:sldId id="509" r:id="rId36"/>
    <p:sldId id="471" r:id="rId37"/>
    <p:sldId id="472" r:id="rId38"/>
    <p:sldId id="473" r:id="rId39"/>
    <p:sldId id="475" r:id="rId40"/>
    <p:sldId id="477" r:id="rId41"/>
    <p:sldId id="499" r:id="rId42"/>
    <p:sldId id="500" r:id="rId43"/>
    <p:sldId id="478" r:id="rId44"/>
    <p:sldId id="479" r:id="rId45"/>
    <p:sldId id="480" r:id="rId46"/>
    <p:sldId id="481" r:id="rId47"/>
    <p:sldId id="482" r:id="rId48"/>
    <p:sldId id="501" r:id="rId49"/>
    <p:sldId id="483" r:id="rId50"/>
    <p:sldId id="484" r:id="rId51"/>
    <p:sldId id="485" r:id="rId52"/>
    <p:sldId id="487" r:id="rId53"/>
    <p:sldId id="488" r:id="rId54"/>
    <p:sldId id="489" r:id="rId55"/>
    <p:sldId id="490" r:id="rId56"/>
    <p:sldId id="494" r:id="rId57"/>
    <p:sldId id="503" r:id="rId58"/>
    <p:sldId id="495" r:id="rId59"/>
    <p:sldId id="496" r:id="rId60"/>
    <p:sldId id="505" r:id="rId61"/>
    <p:sldId id="506" r:id="rId62"/>
    <p:sldId id="507" r:id="rId63"/>
    <p:sldId id="508" r:id="rId64"/>
    <p:sldId id="498" r:id="rId65"/>
    <p:sldId id="510" r:id="rId66"/>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7">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9">
          <p15:clr>
            <a:srgbClr val="A4A3A4"/>
          </p15:clr>
        </p15:guide>
        <p15:guide id="6" orient="horz" pos="3643">
          <p15:clr>
            <a:srgbClr val="A4A3A4"/>
          </p15:clr>
        </p15:guide>
        <p15:guide id="7" orient="horz" pos="3067">
          <p15:clr>
            <a:srgbClr val="A4A3A4"/>
          </p15:clr>
        </p15:guide>
        <p15:guide id="8" orient="horz" pos="1915">
          <p15:clr>
            <a:srgbClr val="A4A3A4"/>
          </p15:clr>
        </p15:guide>
        <p15:guide id="9" pos="173">
          <p15:clr>
            <a:srgbClr val="A4A3A4"/>
          </p15:clr>
        </p15:guide>
        <p15:guide id="10" pos="1325">
          <p15:clr>
            <a:srgbClr val="A4A3A4"/>
          </p15:clr>
        </p15:guide>
        <p15:guide id="11" pos="7661">
          <p15:clr>
            <a:srgbClr val="A4A3A4"/>
          </p15:clr>
        </p15:guide>
        <p15:guide id="12" pos="749">
          <p15:clr>
            <a:srgbClr val="A4A3A4"/>
          </p15:clr>
        </p15:guide>
        <p15:guide id="13" pos="7085">
          <p15:clr>
            <a:srgbClr val="A4A3A4"/>
          </p15:clr>
        </p15:guide>
        <p15:guide id="14" pos="3629">
          <p15:clr>
            <a:srgbClr val="A4A3A4"/>
          </p15:clr>
        </p15:guide>
        <p15:guide id="15" pos="1901">
          <p15:clr>
            <a:srgbClr val="A4A3A4"/>
          </p15:clr>
        </p15:guide>
        <p15:guide id="16" pos="2477">
          <p15:clr>
            <a:srgbClr val="A4A3A4"/>
          </p15:clr>
        </p15:guide>
        <p15:guide id="17" pos="4205">
          <p15:clr>
            <a:srgbClr val="A4A3A4"/>
          </p15:clr>
        </p15:guide>
        <p15:guide id="18" pos="4781">
          <p15:clr>
            <a:srgbClr val="A4A3A4"/>
          </p15:clr>
        </p15:guide>
        <p15:guide id="19" pos="5357">
          <p15:clr>
            <a:srgbClr val="A4A3A4"/>
          </p15:clr>
        </p15:guide>
        <p15:guide id="20" pos="5933">
          <p15:clr>
            <a:srgbClr val="A4A3A4"/>
          </p15:clr>
        </p15:guide>
        <p15:guide id="21" pos="6509">
          <p15:clr>
            <a:srgbClr val="A4A3A4"/>
          </p15:clr>
        </p15:guide>
        <p15:guide id="22" pos="30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07C10"/>
    <a:srgbClr val="333333"/>
    <a:srgbClr val="FFFFFF"/>
    <a:srgbClr val="442359"/>
    <a:srgbClr val="505050"/>
    <a:srgbClr val="00FFFF"/>
    <a:srgbClr val="CC00CC"/>
    <a:srgbClr val="5F5F5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3981" autoAdjust="0"/>
  </p:normalViewPr>
  <p:slideViewPr>
    <p:cSldViewPr>
      <p:cViewPr varScale="1">
        <p:scale>
          <a:sx n="67" d="100"/>
          <a:sy n="67" d="100"/>
        </p:scale>
        <p:origin x="606" y="78"/>
      </p:cViewPr>
      <p:guideLst>
        <p:guide orient="horz" pos="187"/>
        <p:guide orient="horz" pos="763"/>
        <p:guide orient="horz" pos="1339"/>
        <p:guide orient="horz" pos="2491"/>
        <p:guide orient="horz" pos="4219"/>
        <p:guide orient="horz" pos="3643"/>
        <p:guide orient="horz" pos="3067"/>
        <p:guide orient="horz" pos="1915"/>
        <p:guide pos="173"/>
        <p:guide pos="1325"/>
        <p:guide pos="7661"/>
        <p:guide pos="749"/>
        <p:guide pos="7085"/>
        <p:guide pos="3629"/>
        <p:guide pos="1901"/>
        <p:guide pos="2477"/>
        <p:guide pos="4205"/>
        <p:guide pos="4781"/>
        <p:guide pos="5357"/>
        <p:guide pos="5933"/>
        <p:guide pos="6509"/>
        <p:guide pos="3053"/>
      </p:guideLst>
    </p:cSldViewPr>
  </p:slideViewPr>
  <p:notesTextViewPr>
    <p:cViewPr>
      <p:scale>
        <a:sx n="100" d="100"/>
        <a:sy n="100" d="100"/>
      </p:scale>
      <p:origin x="0" y="0"/>
    </p:cViewPr>
  </p:notesTextViewPr>
  <p:sorterViewPr>
    <p:cViewPr varScale="1">
      <p:scale>
        <a:sx n="1" d="1"/>
        <a:sy n="1" d="1"/>
      </p:scale>
      <p:origin x="0" y="0"/>
    </p:cViewPr>
  </p:sorterViewPr>
  <p:notesViewPr>
    <p:cSldViewPr showGuides="1">
      <p:cViewPr>
        <p:scale>
          <a:sx n="268" d="100"/>
          <a:sy n="268" d="100"/>
        </p:scale>
        <p:origin x="480" y="10614"/>
      </p:cViewPr>
      <p:guideLst>
        <p:guide orient="horz" pos="2880"/>
        <p:guide pos="2160"/>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5D72A2-E45E-4CBC-A327-92003FC03E4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2E715B1-F839-4A90-97CA-36FB28EBEABE}">
      <dgm:prSet phldrT="[Text]" custT="1"/>
      <dgm:spPr/>
      <dgm:t>
        <a:bodyPr/>
        <a:lstStyle/>
        <a:p>
          <a:r>
            <a:rPr lang="en-US" sz="2400" dirty="0" smtClean="0"/>
            <a:t>Getting Started</a:t>
          </a:r>
          <a:endParaRPr lang="en-US" sz="2400" dirty="0"/>
        </a:p>
      </dgm:t>
    </dgm:pt>
    <dgm:pt modelId="{91F2E64C-688A-424B-AAE7-5FB23B23AFD9}" type="parTrans" cxnId="{22A85389-9B13-4F9F-8479-93B1E267843D}">
      <dgm:prSet/>
      <dgm:spPr/>
      <dgm:t>
        <a:bodyPr/>
        <a:lstStyle/>
        <a:p>
          <a:endParaRPr lang="en-US" sz="2400"/>
        </a:p>
      </dgm:t>
    </dgm:pt>
    <dgm:pt modelId="{8BF3C4E9-F523-4844-A02F-E2C5E7F72065}" type="sibTrans" cxnId="{22A85389-9B13-4F9F-8479-93B1E267843D}">
      <dgm:prSet/>
      <dgm:spPr/>
      <dgm:t>
        <a:bodyPr/>
        <a:lstStyle/>
        <a:p>
          <a:endParaRPr lang="en-US" sz="2400"/>
        </a:p>
      </dgm:t>
    </dgm:pt>
    <dgm:pt modelId="{D8099A2D-DFAF-4615-BA0D-8546DEE309E3}">
      <dgm:prSet phldrT="[Text]" custT="1"/>
      <dgm:spPr/>
      <dgm:t>
        <a:bodyPr/>
        <a:lstStyle/>
        <a:p>
          <a:r>
            <a:rPr lang="en-US" sz="2000" dirty="0" smtClean="0"/>
            <a:t>&gt; Creating the Ground</a:t>
          </a:r>
        </a:p>
        <a:p>
          <a:r>
            <a:rPr lang="en-US" sz="2000" dirty="0" smtClean="0"/>
            <a:t>&gt; Creating the Player</a:t>
          </a:r>
        </a:p>
        <a:p>
          <a:r>
            <a:rPr lang="en-US" sz="2000" dirty="0" smtClean="0"/>
            <a:t>&gt; Materials, Colors &amp; Lighting</a:t>
          </a:r>
        </a:p>
        <a:p>
          <a:r>
            <a:rPr lang="en-US" sz="2000" dirty="0" smtClean="0"/>
            <a:t>&gt; 3D Physics &amp; Movement</a:t>
          </a:r>
          <a:endParaRPr lang="en-US" sz="2000" dirty="0"/>
        </a:p>
      </dgm:t>
    </dgm:pt>
    <dgm:pt modelId="{30386CE3-AE7E-4C5A-9BB5-66A3E7C60BAC}" type="parTrans" cxnId="{0758E472-2A50-4F28-8359-BB1A3FFD253D}">
      <dgm:prSet/>
      <dgm:spPr/>
      <dgm:t>
        <a:bodyPr/>
        <a:lstStyle/>
        <a:p>
          <a:endParaRPr lang="en-US" sz="2400"/>
        </a:p>
      </dgm:t>
    </dgm:pt>
    <dgm:pt modelId="{DC94E327-0C06-4351-8B48-39AA96510069}" type="sibTrans" cxnId="{0758E472-2A50-4F28-8359-BB1A3FFD253D}">
      <dgm:prSet/>
      <dgm:spPr/>
      <dgm:t>
        <a:bodyPr/>
        <a:lstStyle/>
        <a:p>
          <a:endParaRPr lang="en-US" sz="2400"/>
        </a:p>
      </dgm:t>
    </dgm:pt>
    <dgm:pt modelId="{96238AB0-3E60-4345-A8BB-5DC959EB425D}">
      <dgm:prSet phldrT="[Text]" custT="1"/>
      <dgm:spPr/>
      <dgm:t>
        <a:bodyPr/>
        <a:lstStyle/>
        <a:p>
          <a:r>
            <a:rPr lang="en-US" sz="2400" dirty="0" smtClean="0"/>
            <a:t>Controlling the Camera</a:t>
          </a:r>
          <a:endParaRPr lang="en-US" sz="2400" dirty="0"/>
        </a:p>
      </dgm:t>
    </dgm:pt>
    <dgm:pt modelId="{CEDA0CA6-DF7D-4AF7-AB8F-B61ECB5E31E4}" type="parTrans" cxnId="{64236E48-E02A-49F5-A481-952B03534C6E}">
      <dgm:prSet/>
      <dgm:spPr/>
      <dgm:t>
        <a:bodyPr/>
        <a:lstStyle/>
        <a:p>
          <a:endParaRPr lang="en-US" sz="2400"/>
        </a:p>
      </dgm:t>
    </dgm:pt>
    <dgm:pt modelId="{3D85558E-AF47-42E9-8ADA-599D71F08C07}" type="sibTrans" cxnId="{64236E48-E02A-49F5-A481-952B03534C6E}">
      <dgm:prSet/>
      <dgm:spPr/>
      <dgm:t>
        <a:bodyPr/>
        <a:lstStyle/>
        <a:p>
          <a:endParaRPr lang="en-US" sz="2400"/>
        </a:p>
      </dgm:t>
    </dgm:pt>
    <dgm:pt modelId="{33873E8C-2839-494D-888B-2D6045555E23}" type="pres">
      <dgm:prSet presAssocID="{A85D72A2-E45E-4CBC-A327-92003FC03E48}" presName="Name0" presStyleCnt="0">
        <dgm:presLayoutVars>
          <dgm:chMax val="7"/>
          <dgm:chPref val="7"/>
          <dgm:dir/>
        </dgm:presLayoutVars>
      </dgm:prSet>
      <dgm:spPr/>
      <dgm:t>
        <a:bodyPr/>
        <a:lstStyle/>
        <a:p>
          <a:endParaRPr lang="en-US"/>
        </a:p>
      </dgm:t>
    </dgm:pt>
    <dgm:pt modelId="{D59E550D-D540-47A2-AD11-29F1227ADA12}" type="pres">
      <dgm:prSet presAssocID="{A85D72A2-E45E-4CBC-A327-92003FC03E48}" presName="Name1" presStyleCnt="0"/>
      <dgm:spPr/>
    </dgm:pt>
    <dgm:pt modelId="{2B945AF4-EBAD-4BCF-A053-8CAC79D97DB0}" type="pres">
      <dgm:prSet presAssocID="{A85D72A2-E45E-4CBC-A327-92003FC03E48}" presName="cycle" presStyleCnt="0"/>
      <dgm:spPr/>
    </dgm:pt>
    <dgm:pt modelId="{35404107-AD22-4C43-A8C0-048C8CA28C68}" type="pres">
      <dgm:prSet presAssocID="{A85D72A2-E45E-4CBC-A327-92003FC03E48}" presName="srcNode" presStyleLbl="node1" presStyleIdx="0" presStyleCnt="3"/>
      <dgm:spPr/>
    </dgm:pt>
    <dgm:pt modelId="{8A181E3F-A5E6-42EC-B617-38C9DB2D11F2}" type="pres">
      <dgm:prSet presAssocID="{A85D72A2-E45E-4CBC-A327-92003FC03E48}" presName="conn" presStyleLbl="parChTrans1D2" presStyleIdx="0" presStyleCnt="1"/>
      <dgm:spPr/>
      <dgm:t>
        <a:bodyPr/>
        <a:lstStyle/>
        <a:p>
          <a:endParaRPr lang="en-US"/>
        </a:p>
      </dgm:t>
    </dgm:pt>
    <dgm:pt modelId="{DDB94675-9A40-4FB4-A0BA-6E33CFF76253}" type="pres">
      <dgm:prSet presAssocID="{A85D72A2-E45E-4CBC-A327-92003FC03E48}" presName="extraNode" presStyleLbl="node1" presStyleIdx="0" presStyleCnt="3"/>
      <dgm:spPr/>
    </dgm:pt>
    <dgm:pt modelId="{66352355-C448-46B8-8708-0C0B4FA6D1EF}" type="pres">
      <dgm:prSet presAssocID="{A85D72A2-E45E-4CBC-A327-92003FC03E48}" presName="dstNode" presStyleLbl="node1" presStyleIdx="0" presStyleCnt="3"/>
      <dgm:spPr/>
    </dgm:pt>
    <dgm:pt modelId="{41C0712D-6230-42F5-8134-6AA77C571944}" type="pres">
      <dgm:prSet presAssocID="{E2E715B1-F839-4A90-97CA-36FB28EBEABE}" presName="text_1" presStyleLbl="node1" presStyleIdx="0" presStyleCnt="3">
        <dgm:presLayoutVars>
          <dgm:bulletEnabled val="1"/>
        </dgm:presLayoutVars>
      </dgm:prSet>
      <dgm:spPr/>
      <dgm:t>
        <a:bodyPr/>
        <a:lstStyle/>
        <a:p>
          <a:endParaRPr lang="en-US"/>
        </a:p>
      </dgm:t>
    </dgm:pt>
    <dgm:pt modelId="{D38834FE-0550-4E19-A777-696F868F313F}" type="pres">
      <dgm:prSet presAssocID="{E2E715B1-F839-4A90-97CA-36FB28EBEABE}" presName="accent_1" presStyleCnt="0"/>
      <dgm:spPr/>
    </dgm:pt>
    <dgm:pt modelId="{62AF6F62-0EC8-4091-A054-8417D73400FD}" type="pres">
      <dgm:prSet presAssocID="{E2E715B1-F839-4A90-97CA-36FB28EBEABE}" presName="accentRepeatNode" presStyleLbl="solidFgAcc1" presStyleIdx="0" presStyleCnt="3"/>
      <dgm:spPr/>
    </dgm:pt>
    <dgm:pt modelId="{F4D9450E-B429-4F4B-8D51-12EDAE993C6E}" type="pres">
      <dgm:prSet presAssocID="{D8099A2D-DFAF-4615-BA0D-8546DEE309E3}" presName="text_2" presStyleLbl="node1" presStyleIdx="1" presStyleCnt="3" custScaleY="192842">
        <dgm:presLayoutVars>
          <dgm:bulletEnabled val="1"/>
        </dgm:presLayoutVars>
      </dgm:prSet>
      <dgm:spPr/>
      <dgm:t>
        <a:bodyPr/>
        <a:lstStyle/>
        <a:p>
          <a:endParaRPr lang="en-US"/>
        </a:p>
      </dgm:t>
    </dgm:pt>
    <dgm:pt modelId="{31740FF1-553D-4F29-96E7-2814DB57E2A1}" type="pres">
      <dgm:prSet presAssocID="{D8099A2D-DFAF-4615-BA0D-8546DEE309E3}" presName="accent_2" presStyleCnt="0"/>
      <dgm:spPr/>
    </dgm:pt>
    <dgm:pt modelId="{C95EA77B-C461-4AE5-ACC6-E2281CC000F5}" type="pres">
      <dgm:prSet presAssocID="{D8099A2D-DFAF-4615-BA0D-8546DEE309E3}" presName="accentRepeatNode" presStyleLbl="solidFgAcc1" presStyleIdx="1" presStyleCnt="3"/>
      <dgm:spPr/>
      <dgm:t>
        <a:bodyPr/>
        <a:lstStyle/>
        <a:p>
          <a:endParaRPr lang="en-US"/>
        </a:p>
      </dgm:t>
    </dgm:pt>
    <dgm:pt modelId="{6B747725-816F-497E-AD1A-3B239F472931}" type="pres">
      <dgm:prSet presAssocID="{96238AB0-3E60-4345-A8BB-5DC959EB425D}" presName="text_3" presStyleLbl="node1" presStyleIdx="2" presStyleCnt="3">
        <dgm:presLayoutVars>
          <dgm:bulletEnabled val="1"/>
        </dgm:presLayoutVars>
      </dgm:prSet>
      <dgm:spPr/>
      <dgm:t>
        <a:bodyPr/>
        <a:lstStyle/>
        <a:p>
          <a:endParaRPr lang="en-US"/>
        </a:p>
      </dgm:t>
    </dgm:pt>
    <dgm:pt modelId="{0E9D947C-13F2-4239-B168-E36A53AC6625}" type="pres">
      <dgm:prSet presAssocID="{96238AB0-3E60-4345-A8BB-5DC959EB425D}" presName="accent_3" presStyleCnt="0"/>
      <dgm:spPr/>
    </dgm:pt>
    <dgm:pt modelId="{C3CB0320-12E1-4B2A-B8B7-A5C11D3F23D7}" type="pres">
      <dgm:prSet presAssocID="{96238AB0-3E60-4345-A8BB-5DC959EB425D}" presName="accentRepeatNode" presStyleLbl="solidFgAcc1" presStyleIdx="2" presStyleCnt="3"/>
      <dgm:spPr/>
    </dgm:pt>
  </dgm:ptLst>
  <dgm:cxnLst>
    <dgm:cxn modelId="{B41725B7-B2E2-45B1-9F84-E5F890709EA3}" type="presOf" srcId="{8BF3C4E9-F523-4844-A02F-E2C5E7F72065}" destId="{8A181E3F-A5E6-42EC-B617-38C9DB2D11F2}" srcOrd="0" destOrd="0" presId="urn:microsoft.com/office/officeart/2008/layout/VerticalCurvedList"/>
    <dgm:cxn modelId="{64236E48-E02A-49F5-A481-952B03534C6E}" srcId="{A85D72A2-E45E-4CBC-A327-92003FC03E48}" destId="{96238AB0-3E60-4345-A8BB-5DC959EB425D}" srcOrd="2" destOrd="0" parTransId="{CEDA0CA6-DF7D-4AF7-AB8F-B61ECB5E31E4}" sibTransId="{3D85558E-AF47-42E9-8ADA-599D71F08C07}"/>
    <dgm:cxn modelId="{95BA9C54-EB6B-4342-BA7F-B7989536BCFB}" type="presOf" srcId="{E2E715B1-F839-4A90-97CA-36FB28EBEABE}" destId="{41C0712D-6230-42F5-8134-6AA77C571944}" srcOrd="0" destOrd="0" presId="urn:microsoft.com/office/officeart/2008/layout/VerticalCurvedList"/>
    <dgm:cxn modelId="{0DF06F46-5213-4204-8F41-7D0AC078D6D4}" type="presOf" srcId="{D8099A2D-DFAF-4615-BA0D-8546DEE309E3}" destId="{F4D9450E-B429-4F4B-8D51-12EDAE993C6E}" srcOrd="0" destOrd="0" presId="urn:microsoft.com/office/officeart/2008/layout/VerticalCurvedList"/>
    <dgm:cxn modelId="{C924571B-EBC5-4EEE-B52B-52C4BA74F66B}" type="presOf" srcId="{96238AB0-3E60-4345-A8BB-5DC959EB425D}" destId="{6B747725-816F-497E-AD1A-3B239F472931}" srcOrd="0" destOrd="0" presId="urn:microsoft.com/office/officeart/2008/layout/VerticalCurvedList"/>
    <dgm:cxn modelId="{22A85389-9B13-4F9F-8479-93B1E267843D}" srcId="{A85D72A2-E45E-4CBC-A327-92003FC03E48}" destId="{E2E715B1-F839-4A90-97CA-36FB28EBEABE}" srcOrd="0" destOrd="0" parTransId="{91F2E64C-688A-424B-AAE7-5FB23B23AFD9}" sibTransId="{8BF3C4E9-F523-4844-A02F-E2C5E7F72065}"/>
    <dgm:cxn modelId="{B7C70116-6ED8-45E2-8D0E-FCCC8F8F2414}" type="presOf" srcId="{A85D72A2-E45E-4CBC-A327-92003FC03E48}" destId="{33873E8C-2839-494D-888B-2D6045555E23}" srcOrd="0" destOrd="0" presId="urn:microsoft.com/office/officeart/2008/layout/VerticalCurvedList"/>
    <dgm:cxn modelId="{0758E472-2A50-4F28-8359-BB1A3FFD253D}" srcId="{A85D72A2-E45E-4CBC-A327-92003FC03E48}" destId="{D8099A2D-DFAF-4615-BA0D-8546DEE309E3}" srcOrd="1" destOrd="0" parTransId="{30386CE3-AE7E-4C5A-9BB5-66A3E7C60BAC}" sibTransId="{DC94E327-0C06-4351-8B48-39AA96510069}"/>
    <dgm:cxn modelId="{4148B60E-530E-48B2-BFF6-A07759226306}" type="presParOf" srcId="{33873E8C-2839-494D-888B-2D6045555E23}" destId="{D59E550D-D540-47A2-AD11-29F1227ADA12}" srcOrd="0" destOrd="0" presId="urn:microsoft.com/office/officeart/2008/layout/VerticalCurvedList"/>
    <dgm:cxn modelId="{18A11349-5D1E-4333-A2A2-CD85A7245E24}" type="presParOf" srcId="{D59E550D-D540-47A2-AD11-29F1227ADA12}" destId="{2B945AF4-EBAD-4BCF-A053-8CAC79D97DB0}" srcOrd="0" destOrd="0" presId="urn:microsoft.com/office/officeart/2008/layout/VerticalCurvedList"/>
    <dgm:cxn modelId="{10941E48-B724-4506-B182-C033122E12B9}" type="presParOf" srcId="{2B945AF4-EBAD-4BCF-A053-8CAC79D97DB0}" destId="{35404107-AD22-4C43-A8C0-048C8CA28C68}" srcOrd="0" destOrd="0" presId="urn:microsoft.com/office/officeart/2008/layout/VerticalCurvedList"/>
    <dgm:cxn modelId="{2505B7B0-2110-45BA-84A2-909DCABE0834}" type="presParOf" srcId="{2B945AF4-EBAD-4BCF-A053-8CAC79D97DB0}" destId="{8A181E3F-A5E6-42EC-B617-38C9DB2D11F2}" srcOrd="1" destOrd="0" presId="urn:microsoft.com/office/officeart/2008/layout/VerticalCurvedList"/>
    <dgm:cxn modelId="{C8AE34CA-512B-4A24-BACB-A5735A112CEF}" type="presParOf" srcId="{2B945AF4-EBAD-4BCF-A053-8CAC79D97DB0}" destId="{DDB94675-9A40-4FB4-A0BA-6E33CFF76253}" srcOrd="2" destOrd="0" presId="urn:microsoft.com/office/officeart/2008/layout/VerticalCurvedList"/>
    <dgm:cxn modelId="{9FF86908-982F-4ABA-8CB0-4BDFC1336C42}" type="presParOf" srcId="{2B945AF4-EBAD-4BCF-A053-8CAC79D97DB0}" destId="{66352355-C448-46B8-8708-0C0B4FA6D1EF}" srcOrd="3" destOrd="0" presId="urn:microsoft.com/office/officeart/2008/layout/VerticalCurvedList"/>
    <dgm:cxn modelId="{AE1ADE02-C63D-45D1-9C63-4611EECF4C76}" type="presParOf" srcId="{D59E550D-D540-47A2-AD11-29F1227ADA12}" destId="{41C0712D-6230-42F5-8134-6AA77C571944}" srcOrd="1" destOrd="0" presId="urn:microsoft.com/office/officeart/2008/layout/VerticalCurvedList"/>
    <dgm:cxn modelId="{92D787BC-5BF3-40DC-A5A9-7C3C359D3E02}" type="presParOf" srcId="{D59E550D-D540-47A2-AD11-29F1227ADA12}" destId="{D38834FE-0550-4E19-A777-696F868F313F}" srcOrd="2" destOrd="0" presId="urn:microsoft.com/office/officeart/2008/layout/VerticalCurvedList"/>
    <dgm:cxn modelId="{63946916-2533-415D-A96C-01558CDED453}" type="presParOf" srcId="{D38834FE-0550-4E19-A777-696F868F313F}" destId="{62AF6F62-0EC8-4091-A054-8417D73400FD}" srcOrd="0" destOrd="0" presId="urn:microsoft.com/office/officeart/2008/layout/VerticalCurvedList"/>
    <dgm:cxn modelId="{1F6BE517-C652-4ACE-9880-E177BD8D28B8}" type="presParOf" srcId="{D59E550D-D540-47A2-AD11-29F1227ADA12}" destId="{F4D9450E-B429-4F4B-8D51-12EDAE993C6E}" srcOrd="3" destOrd="0" presId="urn:microsoft.com/office/officeart/2008/layout/VerticalCurvedList"/>
    <dgm:cxn modelId="{61ACE0DA-0741-4137-A0E8-BE064AC1AC09}" type="presParOf" srcId="{D59E550D-D540-47A2-AD11-29F1227ADA12}" destId="{31740FF1-553D-4F29-96E7-2814DB57E2A1}" srcOrd="4" destOrd="0" presId="urn:microsoft.com/office/officeart/2008/layout/VerticalCurvedList"/>
    <dgm:cxn modelId="{1A489977-D6D1-4436-A9FC-BEB10DF62EC7}" type="presParOf" srcId="{31740FF1-553D-4F29-96E7-2814DB57E2A1}" destId="{C95EA77B-C461-4AE5-ACC6-E2281CC000F5}" srcOrd="0" destOrd="0" presId="urn:microsoft.com/office/officeart/2008/layout/VerticalCurvedList"/>
    <dgm:cxn modelId="{2C808D4E-FF6D-4E1C-92A9-4FA0BBE06903}" type="presParOf" srcId="{D59E550D-D540-47A2-AD11-29F1227ADA12}" destId="{6B747725-816F-497E-AD1A-3B239F472931}" srcOrd="5" destOrd="0" presId="urn:microsoft.com/office/officeart/2008/layout/VerticalCurvedList"/>
    <dgm:cxn modelId="{8718BD10-74B8-404A-B17A-9942467A2683}" type="presParOf" srcId="{D59E550D-D540-47A2-AD11-29F1227ADA12}" destId="{0E9D947C-13F2-4239-B168-E36A53AC6625}" srcOrd="6" destOrd="0" presId="urn:microsoft.com/office/officeart/2008/layout/VerticalCurvedList"/>
    <dgm:cxn modelId="{81FA28E5-456C-4A4E-85AA-228B43CCDCA0}" type="presParOf" srcId="{0E9D947C-13F2-4239-B168-E36A53AC6625}" destId="{C3CB0320-12E1-4B2A-B8B7-A5C11D3F23D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6/10/2015</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6/10/2015</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Title Page: </a:t>
            </a:r>
            <a:r>
              <a:rPr lang="en-US" sz="900" b="1" dirty="0" smtClean="0"/>
              <a:t>Game Development with Unity 5 and C#</a:t>
            </a:r>
            <a:br>
              <a:rPr lang="en-US" sz="900" b="1" dirty="0" smtClean="0"/>
            </a:br>
            <a:r>
              <a:rPr lang="en-US" sz="900" dirty="0" smtClean="0"/>
              <a:t>Windows </a:t>
            </a:r>
            <a:r>
              <a:rPr lang="en-US" sz="900" dirty="0" smtClean="0">
                <a:sym typeface="Wingdings" panose="05000000000000000000" pitchFamily="2" charset="2"/>
              </a:rPr>
              <a:t></a:t>
            </a:r>
            <a:r>
              <a:rPr lang="en-US" sz="900" dirty="0" smtClean="0"/>
              <a:t> Web </a:t>
            </a:r>
            <a:r>
              <a:rPr lang="en-US" sz="900" dirty="0" smtClean="0">
                <a:sym typeface="Wingdings" panose="05000000000000000000" pitchFamily="2" charset="2"/>
              </a:rPr>
              <a:t></a:t>
            </a:r>
            <a:r>
              <a:rPr lang="en-US" sz="900" dirty="0" smtClean="0"/>
              <a:t> Xbox  </a:t>
            </a:r>
            <a:r>
              <a:rPr lang="en-US" sz="900" dirty="0" smtClean="0">
                <a:sym typeface="Wingdings" panose="05000000000000000000" pitchFamily="2" charset="2"/>
              </a:rPr>
              <a:t></a:t>
            </a:r>
            <a:r>
              <a:rPr lang="en-US" sz="900" dirty="0" smtClean="0"/>
              <a:t> Mobile </a:t>
            </a:r>
            <a:r>
              <a:rPr lang="en-US" sz="900" dirty="0" smtClean="0">
                <a:sym typeface="Wingdings" panose="05000000000000000000" pitchFamily="2" charset="2"/>
              </a:rPr>
              <a:t></a:t>
            </a:r>
            <a:r>
              <a:rPr lang="en-US" sz="900" dirty="0" smtClean="0"/>
              <a:t> … and more!</a:t>
            </a:r>
          </a:p>
          <a:p>
            <a:endParaRPr lang="en-US" dirty="0" smtClean="0"/>
          </a:p>
          <a:p>
            <a:r>
              <a:rPr lang="en-US" dirty="0" smtClean="0"/>
              <a:t>By Shahed Chowdhuri</a:t>
            </a:r>
          </a:p>
          <a:p>
            <a:r>
              <a:rPr lang="en-US" dirty="0" smtClean="0"/>
              <a:t>Technical Evangelist</a:t>
            </a:r>
          </a:p>
          <a:p>
            <a:endParaRPr lang="en-US" dirty="0" smtClean="0"/>
          </a:p>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Blog: </a:t>
            </a:r>
            <a:r>
              <a:rPr lang="en-US" sz="900" dirty="0" smtClean="0"/>
              <a:t>WakeUpAndCode.com</a:t>
            </a:r>
          </a:p>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Twitter: </a:t>
            </a:r>
            <a:r>
              <a:rPr lang="en-US" sz="900" dirty="0" smtClean="0"/>
              <a:t>@shahedC</a:t>
            </a:r>
          </a:p>
          <a:p>
            <a:endParaRPr lang="en-US"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00FC27B-EF30-4BEC-8634-1F2CC4616093}" type="datetime1">
              <a:rPr lang="en-US" smtClean="0"/>
              <a:t>6/10/2015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4243425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Agenda</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a:t>
            </a:fld>
            <a:endParaRPr lang="en-US"/>
          </a:p>
        </p:txBody>
      </p:sp>
    </p:spTree>
    <p:extLst>
      <p:ext uri="{BB962C8B-B14F-4D97-AF65-F5344CB8AC3E}">
        <p14:creationId xmlns:p14="http://schemas.microsoft.com/office/powerpoint/2010/main" val="6320424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6000" spc="-100" baseline="0">
                <a:gradFill>
                  <a:gsLst>
                    <a:gs pos="3333">
                      <a:schemeClr val="tx2"/>
                    </a:gs>
                    <a:gs pos="39000">
                      <a:schemeClr val="tx2"/>
                    </a:gs>
                  </a:gsLst>
                  <a:lin ang="5400000" scaled="0"/>
                </a:gradFill>
              </a:defRPr>
            </a:lvl1pPr>
          </a:lstStyle>
          <a:p>
            <a:r>
              <a:rPr lang="en-US" dirty="0" smtClean="0"/>
              <a:t>Presentation title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6 for internal audiences">
    <p:spTree>
      <p:nvGrpSpPr>
        <p:cNvPr id="1" name=""/>
        <p:cNvGrpSpPr/>
        <p:nvPr/>
      </p:nvGrpSpPr>
      <p:grpSpPr>
        <a:xfrm>
          <a:off x="0" y="0"/>
          <a:ext cx="0" cy="0"/>
          <a:chOff x="0" y="0"/>
          <a:chExt cx="0" cy="0"/>
        </a:xfrm>
      </p:grpSpPr>
      <p:pic>
        <p:nvPicPr>
          <p:cNvPr id="8" name="Picture 4" descr="D:\Online_ART\Recent Additions\_FY12 Microsoft Brand Photography_NA_only_no-exp\144 ppi RGB jpg\MSC12_Chris_002.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114" t="1" b="-114"/>
          <a:stretch/>
        </p:blipFill>
        <p:spPr bwMode="auto">
          <a:xfrm flipH="1">
            <a:off x="-1" y="1"/>
            <a:ext cx="12436476" cy="6994524"/>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Click to edit Master text</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211" y="479775"/>
            <a:ext cx="1552931" cy="332660"/>
          </a:xfrm>
          <a:prstGeom prst="rect">
            <a:avLst/>
          </a:prstGeom>
        </p:spPr>
      </p:pic>
    </p:spTree>
    <p:extLst>
      <p:ext uri="{BB962C8B-B14F-4D97-AF65-F5344CB8AC3E}">
        <p14:creationId xmlns:p14="http://schemas.microsoft.com/office/powerpoint/2010/main" val="38262705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17" y="1"/>
            <a:ext cx="12435840" cy="69926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5486400" cy="4572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5487988" cy="27449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4868863"/>
            <a:ext cx="5487988"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1929004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7 for internal audiences">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17" y="1"/>
            <a:ext cx="12435840" cy="69926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638" y="2125663"/>
            <a:ext cx="5486400" cy="4572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2" descr="D:\Documents\Projects\2012 Projects\_Template-Templates\MS Visual ID\Artwork\MSFT_cornerstone_tiles\CornerStoneTile-Blank\screen\CS_Tile_Lime382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6863"/>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3925"/>
            <a:ext cx="5487988" cy="27449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4868863"/>
            <a:ext cx="5487988"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183" y="6182089"/>
            <a:ext cx="1552931" cy="332660"/>
          </a:xfrm>
          <a:prstGeom prst="rect">
            <a:avLst/>
          </a:prstGeom>
        </p:spPr>
      </p:pic>
    </p:spTree>
    <p:extLst>
      <p:ext uri="{BB962C8B-B14F-4D97-AF65-F5344CB8AC3E}">
        <p14:creationId xmlns:p14="http://schemas.microsoft.com/office/powerpoint/2010/main" val="12087647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889" y="3"/>
            <a:ext cx="12434704" cy="6994521"/>
          </a:xfrm>
          <a:prstGeom prst="rect">
            <a:avLst/>
          </a:prstGeom>
        </p:spPr>
      </p:pic>
      <p:sp>
        <p:nvSpPr>
          <p:cNvPr id="18" name="Rectangle 17"/>
          <p:cNvSpPr/>
          <p:nvPr userDrawn="1"/>
        </p:nvSpPr>
        <p:spPr bwMode="gray">
          <a:xfrm>
            <a:off x="274638" y="2125663"/>
            <a:ext cx="7315200" cy="2743200"/>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2"/>
            <a:ext cx="7316788" cy="2743200"/>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868862"/>
            <a:ext cx="5487988" cy="1828800"/>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23591074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8 for internal audiences">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889" y="3"/>
            <a:ext cx="12434704" cy="6994521"/>
          </a:xfrm>
          <a:prstGeom prst="rect">
            <a:avLst/>
          </a:prstGeom>
        </p:spPr>
      </p:pic>
      <p:sp>
        <p:nvSpPr>
          <p:cNvPr id="19" name="Rectangle 18"/>
          <p:cNvSpPr/>
          <p:nvPr userDrawn="1"/>
        </p:nvSpPr>
        <p:spPr bwMode="gray">
          <a:xfrm>
            <a:off x="274638" y="2125663"/>
            <a:ext cx="7315200" cy="2743200"/>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050" name="Picture 2" descr="D:\Documents\Projects\2012 Projects\_Template-Templates\MS Visual ID\Artwork\MSFT_cornerstone_tiles\CornerStoneTile-Blank\screen\CS_Tile_Red185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6862"/>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5662"/>
            <a:ext cx="7316788" cy="274319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864608"/>
            <a:ext cx="5487988" cy="1828800"/>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208" y="480503"/>
            <a:ext cx="1552931" cy="332660"/>
          </a:xfrm>
          <a:prstGeom prst="rect">
            <a:avLst/>
          </a:prstGeom>
        </p:spPr>
      </p:pic>
    </p:spTree>
    <p:extLst>
      <p:ext uri="{BB962C8B-B14F-4D97-AF65-F5344CB8AC3E}">
        <p14:creationId xmlns:p14="http://schemas.microsoft.com/office/powerpoint/2010/main" val="9488880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9 ">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4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702" y="2125677"/>
            <a:ext cx="7315200" cy="4571986"/>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2125663"/>
            <a:ext cx="7315200" cy="2743200"/>
          </a:xfrm>
          <a:noFill/>
        </p:spPr>
        <p:txBody>
          <a:bodyPr lIns="146304" tIns="91440" rIns="146304" bIns="91440" anchor="t" anchorCtr="0"/>
          <a:lstStyle>
            <a:lvl1pPr>
              <a:defRPr sz="66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639" y="4867275"/>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29304508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9 for internal audiences">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userDrawn="1"/>
        </p:nvSpPr>
        <p:spPr bwMode="gray">
          <a:xfrm>
            <a:off x="274702" y="1211287"/>
            <a:ext cx="7315200" cy="3657576"/>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1210470"/>
            <a:ext cx="7315200" cy="1829594"/>
          </a:xfrm>
          <a:noFill/>
        </p:spPr>
        <p:txBody>
          <a:bodyPr lIns="146304" tIns="91440" rIns="146304" bIns="91440" anchor="t" anchorCtr="0"/>
          <a:lstStyle>
            <a:lvl1pPr>
              <a:defRPr sz="60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638" y="3038475"/>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10"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48688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183" y="6182089"/>
            <a:ext cx="1552931" cy="332660"/>
          </a:xfrm>
          <a:prstGeom prst="rect">
            <a:avLst/>
          </a:prstGeom>
        </p:spPr>
      </p:pic>
    </p:spTree>
    <p:extLst>
      <p:ext uri="{BB962C8B-B14F-4D97-AF65-F5344CB8AC3E}">
        <p14:creationId xmlns:p14="http://schemas.microsoft.com/office/powerpoint/2010/main" val="21781747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91440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
        <p:nvSpPr>
          <p:cNvPr id="5" name="Text Placeholder 4"/>
          <p:cNvSpPr>
            <a:spLocks noGrp="1"/>
          </p:cNvSpPr>
          <p:nvPr>
            <p:ph type="body" sz="quarter" idx="12" hasCustomPrompt="1"/>
          </p:nvPr>
        </p:nvSpPr>
        <p:spPr>
          <a:xfrm>
            <a:off x="274701" y="3955786"/>
            <a:ext cx="91439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74816850"/>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a:gradFill>
                  <a:gsLst>
                    <a:gs pos="1250">
                      <a:schemeClr val="tx2"/>
                    </a:gs>
                    <a:gs pos="99000">
                      <a:schemeClr val="tx2"/>
                    </a:gs>
                  </a:gsLst>
                  <a:lin ang="5400000" scaled="0"/>
                </a:gra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29941979"/>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6853403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6" name="Rectangle 15"/>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2123084"/>
            <a:ext cx="9143936"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4462"/>
            <a:ext cx="9143936"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5" y="480502"/>
            <a:ext cx="2557752" cy="547907"/>
          </a:xfrm>
          <a:prstGeom prst="rect">
            <a:avLst/>
          </a:prstGeom>
        </p:spPr>
      </p:pic>
    </p:spTree>
    <p:extLst>
      <p:ext uri="{BB962C8B-B14F-4D97-AF65-F5344CB8AC3E}">
        <p14:creationId xmlns:p14="http://schemas.microsoft.com/office/powerpoint/2010/main" val="5119946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Segoe UI" pitchFamily="34" charset="0"/>
                <a:cs typeface="Segoe UI" pitchFamily="34" charset="0"/>
              </a:defRPr>
            </a:lvl1pPr>
            <a:lvl2pPr marL="346553" indent="0">
              <a:buNone/>
              <a:defRPr>
                <a:gradFill>
                  <a:gsLst>
                    <a:gs pos="1250">
                      <a:srgbClr val="000000"/>
                    </a:gs>
                    <a:gs pos="100000">
                      <a:srgbClr val="000000"/>
                    </a:gs>
                  </a:gsLst>
                  <a:lin ang="5400000" scaled="0"/>
                </a:gradFill>
                <a:latin typeface="Segoe UI" pitchFamily="34" charset="0"/>
                <a:cs typeface="Segoe UI" pitchFamily="34" charset="0"/>
              </a:defRPr>
            </a:lvl2pPr>
            <a:lvl3pPr marL="584607" indent="0">
              <a:buNone/>
              <a:defRPr>
                <a:gradFill>
                  <a:gsLst>
                    <a:gs pos="1250">
                      <a:srgbClr val="000000"/>
                    </a:gs>
                    <a:gs pos="100000">
                      <a:srgbClr val="000000"/>
                    </a:gs>
                  </a:gsLst>
                  <a:lin ang="5400000" scaled="0"/>
                </a:gradFill>
                <a:latin typeface="Segoe UI" pitchFamily="34" charset="0"/>
                <a:cs typeface="Segoe UI" pitchFamily="34" charset="0"/>
              </a:defRPr>
            </a:lvl3pPr>
            <a:lvl4pPr marL="814563"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997"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3 for internal audiences">
    <p:spTree>
      <p:nvGrpSpPr>
        <p:cNvPr id="1" name=""/>
        <p:cNvGrpSpPr/>
        <p:nvPr/>
      </p:nvGrpSpPr>
      <p:grpSpPr>
        <a:xfrm>
          <a:off x="0" y="0"/>
          <a:ext cx="0" cy="0"/>
          <a:chOff x="0" y="0"/>
          <a:chExt cx="0" cy="0"/>
        </a:xfrm>
      </p:grpSpPr>
      <p:sp>
        <p:nvSpPr>
          <p:cNvPr id="8" name="Rectangle 7"/>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8" y="2123084"/>
            <a:ext cx="9144000" cy="3663354"/>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638" y="3954457"/>
            <a:ext cx="914400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7" name="Picture 2" descr="D:\Documents\Projects\2012 Projects\_Template-Templates\MS Visual ID\Artwork\MSFT_cornerstone_tiles\CornerStoneTile-Blank\screen\CS_Tile_Purp526_rgb.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74638" y="2968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10409969" y="479775"/>
            <a:ext cx="1552931" cy="332660"/>
          </a:xfrm>
          <a:prstGeom prst="rect">
            <a:avLst/>
          </a:prstGeom>
        </p:spPr>
      </p:pic>
    </p:spTree>
    <p:extLst>
      <p:ext uri="{BB962C8B-B14F-4D97-AF65-F5344CB8AC3E}">
        <p14:creationId xmlns:p14="http://schemas.microsoft.com/office/powerpoint/2010/main" val="5414112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bwMode="gray">
          <a:xfrm flipH="1">
            <a:off x="0" y="0"/>
            <a:ext cx="12436476" cy="6994525"/>
          </a:xfrm>
          <a:prstGeom prst="rect">
            <a:avLst/>
          </a:prstGeom>
        </p:spPr>
      </p:pic>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702"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702" y="3957638"/>
            <a:ext cx="7316788" cy="1825625"/>
          </a:xfrm>
        </p:spPr>
        <p:txBody>
          <a:bodyPr tIns="109728" bIns="109728">
            <a:noAutofit/>
          </a:bodyPr>
          <a:lstStyle>
            <a:lvl1pPr marL="0" indent="0">
              <a:spcBef>
                <a:spcPts val="0"/>
              </a:spcBef>
              <a:buNone/>
              <a:defRPr sz="3200" baseline="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12912738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4 for internal audiences">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flipH="1">
            <a:off x="-1" y="0"/>
            <a:ext cx="12436476" cy="6994525"/>
          </a:xfrm>
          <a:prstGeom prst="rect">
            <a:avLst/>
          </a:prstGeom>
        </p:spPr>
      </p:pic>
      <p:sp>
        <p:nvSpPr>
          <p:cNvPr id="20" name="Rectangle 19"/>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4"/>
            <a:ext cx="7316788" cy="1828800"/>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10411875" y="479775"/>
            <a:ext cx="1552931" cy="332660"/>
          </a:xfrm>
          <a:prstGeom prst="rect">
            <a:avLst/>
          </a:prstGeom>
        </p:spPr>
      </p:pic>
    </p:spTree>
    <p:extLst>
      <p:ext uri="{BB962C8B-B14F-4D97-AF65-F5344CB8AC3E}">
        <p14:creationId xmlns:p14="http://schemas.microsoft.com/office/powerpoint/2010/main" val="24144346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1027" name="Picture 3" descr="D:\Online_ART\Recent Additions\_FY12 Microsoft Brand Photography_NA_only_no-exp\144 ppi RGB jpg\MSC12_Russell_001.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flipH="1">
            <a:off x="-5" y="0"/>
            <a:ext cx="12434711" cy="699452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64008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64023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38"/>
            <a:ext cx="6402388"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41451813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5 for internal audiences">
    <p:spTree>
      <p:nvGrpSpPr>
        <p:cNvPr id="1" name=""/>
        <p:cNvGrpSpPr/>
        <p:nvPr/>
      </p:nvGrpSpPr>
      <p:grpSpPr>
        <a:xfrm>
          <a:off x="0" y="0"/>
          <a:ext cx="0" cy="0"/>
          <a:chOff x="0" y="0"/>
          <a:chExt cx="0" cy="0"/>
        </a:xfrm>
      </p:grpSpPr>
      <p:pic>
        <p:nvPicPr>
          <p:cNvPr id="1027" name="Picture 3" descr="D:\Online_ART\Recent Additions\_FY12 Microsoft Brand Photography_NA_only_no-exp\144 ppi RGB jpg\MSC12_Russell_001.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flipH="1">
            <a:off x="-5" y="0"/>
            <a:ext cx="12434711" cy="699452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userDrawn="1"/>
        </p:nvSpPr>
        <p:spPr bwMode="gray">
          <a:xfrm>
            <a:off x="274638" y="2125663"/>
            <a:ext cx="64008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19"/>
            <a:ext cx="64023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12"/>
            <a:ext cx="6402388"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p>
        </p:txBody>
      </p:sp>
      <p:pic>
        <p:nvPicPr>
          <p:cNvPr id="6"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458360" y="6182089"/>
            <a:ext cx="1552931" cy="332660"/>
          </a:xfrm>
          <a:prstGeom prst="rect">
            <a:avLst/>
          </a:prstGeom>
        </p:spPr>
      </p:pic>
    </p:spTree>
    <p:extLst>
      <p:ext uri="{BB962C8B-B14F-4D97-AF65-F5344CB8AC3E}">
        <p14:creationId xmlns:p14="http://schemas.microsoft.com/office/powerpoint/2010/main" val="15096120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3076" name="Picture 4" descr="D:\Online_ART\Recent Additions\_FY12 Microsoft Brand Photography_NA_only_no-exp\144 ppi RGB jpg\MSC12_Chris_002.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114" t="1" b="-114"/>
          <a:stretch/>
        </p:blipFill>
        <p:spPr bwMode="auto">
          <a:xfrm flipH="1">
            <a:off x="-1" y="0"/>
            <a:ext cx="12436476" cy="699452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Click to edit Master text</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0425208" y="480503"/>
            <a:ext cx="1552931" cy="332660"/>
          </a:xfrm>
          <a:prstGeom prst="rect">
            <a:avLst/>
          </a:prstGeom>
        </p:spPr>
      </p:pic>
    </p:spTree>
    <p:extLst>
      <p:ext uri="{BB962C8B-B14F-4D97-AF65-F5344CB8AC3E}">
        <p14:creationId xmlns:p14="http://schemas.microsoft.com/office/powerpoint/2010/main" val="5946756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67" r:id="rId1"/>
    <p:sldLayoutId id="2147484166" r:id="rId2"/>
    <p:sldLayoutId id="2147484103" r:id="rId3"/>
    <p:sldLayoutId id="2147484168" r:id="rId4"/>
    <p:sldLayoutId id="2147484163" r:id="rId5"/>
    <p:sldLayoutId id="2147484161" r:id="rId6"/>
    <p:sldLayoutId id="2147484169" r:id="rId7"/>
    <p:sldLayoutId id="2147484180" r:id="rId8"/>
    <p:sldLayoutId id="2147484170" r:id="rId9"/>
    <p:sldLayoutId id="2147484177" r:id="rId10"/>
    <p:sldLayoutId id="2147484173" r:id="rId11"/>
    <p:sldLayoutId id="2147484179" r:id="rId12"/>
    <p:sldLayoutId id="2147484172" r:id="rId13"/>
    <p:sldLayoutId id="2147484181" r:id="rId14"/>
    <p:sldLayoutId id="2147484162" r:id="rId15"/>
    <p:sldLayoutId id="2147484164" r:id="rId16"/>
    <p:sldLayoutId id="2147484105" r:id="rId17"/>
    <p:sldLayoutId id="2147484182" r:id="rId18"/>
    <p:sldLayoutId id="2147484130" r:id="rId19"/>
    <p:sldLayoutId id="2147484101" r:id="rId20"/>
    <p:sldLayoutId id="2147484102" r:id="rId21"/>
    <p:sldLayoutId id="2147484087" r:id="rId22"/>
    <p:sldLayoutId id="2147484098" r:id="rId23"/>
    <p:sldLayoutId id="2147484086" r:id="rId24"/>
    <p:sldLayoutId id="2147484107" r:id="rId25"/>
    <p:sldLayoutId id="2147484099" r:id="rId26"/>
    <p:sldLayoutId id="2147484100" r:id="rId27"/>
    <p:sldLayoutId id="2147484089" r:id="rId28"/>
    <p:sldLayoutId id="2147484106" r:id="rId29"/>
    <p:sldLayoutId id="2147484092" r:id="rId30"/>
    <p:sldLayoutId id="2147484093" r:id="rId31"/>
    <p:sldLayoutId id="2147484127" r:id="rId32"/>
    <p:sldLayoutId id="2147484128" r:id="rId33"/>
    <p:sldLayoutId id="2147484129" r:id="rId34"/>
    <p:sldLayoutId id="2147484094" r:id="rId35"/>
    <p:sldLayoutId id="2147484096" r:id="rId36"/>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1.png"/><Relationship Id="rId1" Type="http://schemas.openxmlformats.org/officeDocument/2006/relationships/slideLayout" Target="../slideLayouts/slideLayout24.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4.xml"/><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0.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1.pn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4.xml"/><Relationship Id="rId4" Type="http://schemas.openxmlformats.org/officeDocument/2006/relationships/image" Target="../media/image55.png"/></Relationships>
</file>

<file path=ppt/slides/_rels/slide3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57.png"/><Relationship Id="rId1" Type="http://schemas.openxmlformats.org/officeDocument/2006/relationships/slideLayout" Target="../slideLayouts/slideLayout24.xml"/><Relationship Id="rId4" Type="http://schemas.openxmlformats.org/officeDocument/2006/relationships/image" Target="../media/image58.png"/></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4.xml"/><Relationship Id="rId4" Type="http://schemas.openxmlformats.org/officeDocument/2006/relationships/image" Target="../media/image60.png"/></Relationships>
</file>

<file path=ppt/slides/_rels/slide4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70.png"/><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4.xml"/><Relationship Id="rId4" Type="http://schemas.openxmlformats.org/officeDocument/2006/relationships/image" Target="../media/image59.png"/></Relationships>
</file>

<file path=ppt/slides/_rels/slide5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81.png"/><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By Shahed Chowdhuri</a:t>
            </a:r>
          </a:p>
          <a:p>
            <a:r>
              <a:rPr lang="en-US" dirty="0" smtClean="0"/>
              <a:t>Senior Technical Evangelist</a:t>
            </a:r>
          </a:p>
          <a:p>
            <a:endParaRPr lang="en-US" dirty="0"/>
          </a:p>
        </p:txBody>
      </p:sp>
      <p:sp>
        <p:nvSpPr>
          <p:cNvPr id="3" name="Title 2"/>
          <p:cNvSpPr>
            <a:spLocks noGrp="1"/>
          </p:cNvSpPr>
          <p:nvPr>
            <p:ph type="title"/>
          </p:nvPr>
        </p:nvSpPr>
        <p:spPr>
          <a:xfrm>
            <a:off x="274702" y="2117165"/>
            <a:ext cx="11521313" cy="918649"/>
          </a:xfrm>
        </p:spPr>
        <p:txBody>
          <a:bodyPr/>
          <a:lstStyle/>
          <a:p>
            <a:r>
              <a:rPr lang="en-US" sz="5400" b="1" dirty="0" smtClean="0"/>
              <a:t>Unity 5: Rollerball (Step by Step)</a:t>
            </a:r>
            <a:endParaRPr lang="en-US" sz="5400" dirty="0"/>
          </a:p>
        </p:txBody>
      </p:sp>
      <p:sp>
        <p:nvSpPr>
          <p:cNvPr id="4" name="Title 1"/>
          <p:cNvSpPr txBox="1">
            <a:spLocks/>
          </p:cNvSpPr>
          <p:nvPr/>
        </p:nvSpPr>
        <p:spPr>
          <a:xfrm>
            <a:off x="366141" y="3035813"/>
            <a:ext cx="9170599" cy="918643"/>
          </a:xfrm>
          <a:prstGeom prst="rect">
            <a:avLst/>
          </a:prstGeom>
        </p:spPr>
        <p:txBody>
          <a:bodyPr/>
          <a:lstStyle>
            <a:lvl1pPr algn="ctr" rtl="0" eaLnBrk="1" fontAlgn="base" hangingPunct="1">
              <a:spcBef>
                <a:spcPct val="0"/>
              </a:spcBef>
              <a:spcAft>
                <a:spcPct val="0"/>
              </a:spcAft>
              <a:defRPr sz="4400">
                <a:solidFill>
                  <a:schemeClr val="tx2"/>
                </a:solidFill>
                <a:latin typeface="+mj-lt"/>
                <a:ea typeface="ＭＳ Ｐゴシック" pitchFamily="34" charset="-128"/>
                <a:cs typeface="ＭＳ Ｐゴシック"/>
              </a:defRPr>
            </a:lvl1pPr>
            <a:lvl2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2pPr>
            <a:lvl3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3pPr>
            <a:lvl4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4pPr>
            <a:lvl5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5pPr>
            <a:lvl6pPr marL="4572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6pPr>
            <a:lvl7pPr marL="9144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7pPr>
            <a:lvl8pPr marL="13716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8pPr>
            <a:lvl9pPr marL="18288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9pPr>
          </a:lstStyle>
          <a:p>
            <a:pPr algn="l"/>
            <a:r>
              <a:rPr lang="en-US" sz="2448" dirty="0" smtClean="0"/>
              <a:t>Based on Roll-a-ball video tutorial from Unity Technologies </a:t>
            </a:r>
          </a:p>
          <a:p>
            <a:pPr algn="l"/>
            <a:r>
              <a:rPr lang="en-US" sz="2448" smtClean="0"/>
              <a:t>Part 1</a:t>
            </a:r>
            <a:endParaRPr lang="en-US" sz="2448" dirty="0" smtClean="0"/>
          </a:p>
        </p:txBody>
      </p:sp>
      <p:sp>
        <p:nvSpPr>
          <p:cNvPr id="5" name="TextBox 4"/>
          <p:cNvSpPr txBox="1"/>
          <p:nvPr/>
        </p:nvSpPr>
        <p:spPr>
          <a:xfrm>
            <a:off x="939212" y="6238389"/>
            <a:ext cx="1327878" cy="382308"/>
          </a:xfrm>
          <a:prstGeom prst="rect">
            <a:avLst/>
          </a:prstGeom>
          <a:noFill/>
        </p:spPr>
        <p:txBody>
          <a:bodyPr wrap="none" rtlCol="0">
            <a:spAutoFit/>
          </a:bodyPr>
          <a:lstStyle/>
          <a:p>
            <a:r>
              <a:rPr lang="en-US" sz="1836" dirty="0"/>
              <a:t>@shahedC</a:t>
            </a:r>
          </a:p>
        </p:txBody>
      </p:sp>
      <p:pic>
        <p:nvPicPr>
          <p:cNvPr id="6" name="Picture 10" descr="Twitter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476" y="6094760"/>
            <a:ext cx="614484" cy="6144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Internet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703" y="5284563"/>
            <a:ext cx="664508" cy="66450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39212" y="5452436"/>
            <a:ext cx="2571394" cy="382308"/>
          </a:xfrm>
          <a:prstGeom prst="rect">
            <a:avLst/>
          </a:prstGeom>
          <a:noFill/>
        </p:spPr>
        <p:txBody>
          <a:bodyPr wrap="none" rtlCol="0">
            <a:spAutoFit/>
          </a:bodyPr>
          <a:lstStyle/>
          <a:p>
            <a:r>
              <a:rPr lang="en-US" sz="1836" dirty="0"/>
              <a:t>WakeUpAndCode.com</a:t>
            </a:r>
          </a:p>
        </p:txBody>
      </p:sp>
    </p:spTree>
    <p:extLst>
      <p:ext uri="{BB962C8B-B14F-4D97-AF65-F5344CB8AC3E}">
        <p14:creationId xmlns:p14="http://schemas.microsoft.com/office/powerpoint/2010/main" val="15962068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19230" y="1111248"/>
            <a:ext cx="9344025" cy="4772025"/>
          </a:xfrm>
          <a:prstGeom prst="rect">
            <a:avLst/>
          </a:prstGeom>
        </p:spPr>
      </p:pic>
      <p:sp>
        <p:nvSpPr>
          <p:cNvPr id="3" name="Title 2"/>
          <p:cNvSpPr>
            <a:spLocks noGrp="1"/>
          </p:cNvSpPr>
          <p:nvPr>
            <p:ph type="title"/>
          </p:nvPr>
        </p:nvSpPr>
        <p:spPr/>
        <p:txBody>
          <a:bodyPr/>
          <a:lstStyle/>
          <a:p>
            <a:r>
              <a:rPr lang="en-US" dirty="0" smtClean="0"/>
              <a:t>Name Your Scene</a:t>
            </a:r>
            <a:endParaRPr lang="en-US" dirty="0"/>
          </a:p>
        </p:txBody>
      </p:sp>
      <p:sp>
        <p:nvSpPr>
          <p:cNvPr id="10" name="TextBox 9"/>
          <p:cNvSpPr txBox="1"/>
          <p:nvPr/>
        </p:nvSpPr>
        <p:spPr>
          <a:xfrm>
            <a:off x="8469731" y="5901149"/>
            <a:ext cx="2706318"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 then click [Save]</a:t>
            </a:r>
            <a:endParaRPr lang="en-US" sz="2400" dirty="0" smtClean="0">
              <a:solidFill>
                <a:srgbClr val="FF0000"/>
              </a:solidFill>
              <a:sym typeface="Wingdings" panose="05000000000000000000" pitchFamily="2" charset="2"/>
            </a:endParaRPr>
          </a:p>
        </p:txBody>
      </p:sp>
      <p:sp>
        <p:nvSpPr>
          <p:cNvPr id="6" name="Rounded Rectangle 5"/>
          <p:cNvSpPr/>
          <p:nvPr/>
        </p:nvSpPr>
        <p:spPr bwMode="auto">
          <a:xfrm>
            <a:off x="3570943" y="3771579"/>
            <a:ext cx="900011" cy="268066"/>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ounded Rectangle 10"/>
          <p:cNvSpPr/>
          <p:nvPr/>
        </p:nvSpPr>
        <p:spPr bwMode="auto">
          <a:xfrm>
            <a:off x="3133858" y="4414876"/>
            <a:ext cx="1774183" cy="262843"/>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3" name="Straight Arrow Connector 12"/>
          <p:cNvCxnSpPr/>
          <p:nvPr/>
        </p:nvCxnSpPr>
        <p:spPr>
          <a:xfrm flipV="1">
            <a:off x="9508836" y="5600359"/>
            <a:ext cx="549839" cy="388123"/>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531387" y="5922261"/>
            <a:ext cx="573150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 Name your scene “</a:t>
            </a:r>
            <a:r>
              <a:rPr lang="en-US" sz="2400" dirty="0" err="1" smtClean="0">
                <a:solidFill>
                  <a:srgbClr val="FF0000"/>
                </a:solidFill>
              </a:rPr>
              <a:t>PlayingField.unity</a:t>
            </a:r>
            <a:r>
              <a:rPr lang="en-US" sz="2400" dirty="0" smtClean="0">
                <a:solidFill>
                  <a:srgbClr val="FF0000"/>
                </a:solidFill>
              </a:rPr>
              <a:t>”</a:t>
            </a:r>
            <a:endParaRPr lang="en-US" sz="2400" dirty="0" smtClean="0">
              <a:solidFill>
                <a:srgbClr val="FF0000"/>
              </a:solidFill>
              <a:sym typeface="Wingdings" panose="05000000000000000000" pitchFamily="2" charset="2"/>
            </a:endParaRPr>
          </a:p>
        </p:txBody>
      </p:sp>
      <p:cxnSp>
        <p:nvCxnSpPr>
          <p:cNvPr id="17" name="Straight Arrow Connector 16"/>
          <p:cNvCxnSpPr/>
          <p:nvPr/>
        </p:nvCxnSpPr>
        <p:spPr>
          <a:xfrm flipH="1" flipV="1">
            <a:off x="4908041" y="4837865"/>
            <a:ext cx="578684" cy="1121478"/>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38306" y="2824786"/>
            <a:ext cx="1889235" cy="1446550"/>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Inside</a:t>
            </a:r>
          </a:p>
          <a:p>
            <a:pPr>
              <a:lnSpc>
                <a:spcPct val="90000"/>
              </a:lnSpc>
              <a:spcAft>
                <a:spcPts val="600"/>
              </a:spcAft>
            </a:pPr>
            <a:r>
              <a:rPr lang="en-US" sz="2400" dirty="0" smtClean="0">
                <a:solidFill>
                  <a:srgbClr val="FF0000"/>
                </a:solidFill>
                <a:sym typeface="Wingdings" panose="05000000000000000000" pitchFamily="2" charset="2"/>
              </a:rPr>
              <a:t>“Scenes”</a:t>
            </a:r>
          </a:p>
          <a:p>
            <a:pPr>
              <a:lnSpc>
                <a:spcPct val="90000"/>
              </a:lnSpc>
              <a:spcAft>
                <a:spcPts val="600"/>
              </a:spcAft>
            </a:pPr>
            <a:r>
              <a:rPr lang="en-US" sz="2400" dirty="0" smtClean="0">
                <a:solidFill>
                  <a:srgbClr val="FF0000"/>
                </a:solidFill>
                <a:sym typeface="Wingdings" panose="05000000000000000000" pitchFamily="2" charset="2"/>
              </a:rPr>
              <a:t>Subfolder…</a:t>
            </a:r>
          </a:p>
        </p:txBody>
      </p:sp>
      <p:cxnSp>
        <p:nvCxnSpPr>
          <p:cNvPr id="19" name="Straight Arrow Connector 18"/>
          <p:cNvCxnSpPr/>
          <p:nvPr/>
        </p:nvCxnSpPr>
        <p:spPr>
          <a:xfrm>
            <a:off x="2029002" y="3905612"/>
            <a:ext cx="1446065" cy="0"/>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92665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7580" y="1911754"/>
            <a:ext cx="9397050" cy="4719163"/>
          </a:xfrm>
          <a:prstGeom prst="rect">
            <a:avLst/>
          </a:prstGeom>
        </p:spPr>
      </p:pic>
      <p:sp>
        <p:nvSpPr>
          <p:cNvPr id="3" name="Title 2"/>
          <p:cNvSpPr>
            <a:spLocks noGrp="1"/>
          </p:cNvSpPr>
          <p:nvPr>
            <p:ph type="title"/>
          </p:nvPr>
        </p:nvSpPr>
        <p:spPr/>
        <p:txBody>
          <a:bodyPr/>
          <a:lstStyle/>
          <a:p>
            <a:r>
              <a:rPr lang="en-US" dirty="0" smtClean="0"/>
              <a:t>Verify Saved Scene</a:t>
            </a:r>
            <a:endParaRPr lang="en-US" dirty="0"/>
          </a:p>
        </p:txBody>
      </p:sp>
      <p:sp>
        <p:nvSpPr>
          <p:cNvPr id="6" name="Rounded Rectangle 5"/>
          <p:cNvSpPr/>
          <p:nvPr/>
        </p:nvSpPr>
        <p:spPr bwMode="auto">
          <a:xfrm>
            <a:off x="3761371" y="1884784"/>
            <a:ext cx="900011" cy="240893"/>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ounded Rectangle 10"/>
          <p:cNvSpPr/>
          <p:nvPr/>
        </p:nvSpPr>
        <p:spPr bwMode="auto">
          <a:xfrm>
            <a:off x="5943920" y="4139913"/>
            <a:ext cx="1737341" cy="697952"/>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3" name="Straight Arrow Connector 12"/>
          <p:cNvCxnSpPr/>
          <p:nvPr/>
        </p:nvCxnSpPr>
        <p:spPr>
          <a:xfrm flipH="1">
            <a:off x="7885581" y="3905612"/>
            <a:ext cx="2173369" cy="619922"/>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0058950" y="3548060"/>
            <a:ext cx="2148473" cy="1855893"/>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Verify </a:t>
            </a:r>
          </a:p>
          <a:p>
            <a:pPr>
              <a:lnSpc>
                <a:spcPct val="90000"/>
              </a:lnSpc>
              <a:spcAft>
                <a:spcPts val="600"/>
              </a:spcAft>
            </a:pPr>
            <a:r>
              <a:rPr lang="en-US" sz="2400" dirty="0" smtClean="0">
                <a:solidFill>
                  <a:srgbClr val="FF0000"/>
                </a:solidFill>
                <a:sym typeface="Wingdings" panose="05000000000000000000" pitchFamily="2" charset="2"/>
              </a:rPr>
              <a:t>Saved Scene </a:t>
            </a:r>
          </a:p>
          <a:p>
            <a:pPr>
              <a:lnSpc>
                <a:spcPct val="90000"/>
              </a:lnSpc>
              <a:spcAft>
                <a:spcPts val="600"/>
              </a:spcAft>
            </a:pPr>
            <a:r>
              <a:rPr lang="en-US" sz="2400" dirty="0" smtClean="0">
                <a:solidFill>
                  <a:srgbClr val="FF0000"/>
                </a:solidFill>
                <a:sym typeface="Wingdings" panose="05000000000000000000" pitchFamily="2" charset="2"/>
              </a:rPr>
              <a:t>in </a:t>
            </a:r>
          </a:p>
          <a:p>
            <a:pPr>
              <a:lnSpc>
                <a:spcPct val="90000"/>
              </a:lnSpc>
              <a:spcAft>
                <a:spcPts val="600"/>
              </a:spcAft>
            </a:pPr>
            <a:r>
              <a:rPr lang="en-US" sz="2400" dirty="0" smtClean="0">
                <a:solidFill>
                  <a:srgbClr val="FF0000"/>
                </a:solidFill>
                <a:sym typeface="Wingdings" panose="05000000000000000000" pitchFamily="2" charset="2"/>
              </a:rPr>
              <a:t>Project panel</a:t>
            </a:r>
          </a:p>
        </p:txBody>
      </p:sp>
      <p:sp>
        <p:nvSpPr>
          <p:cNvPr id="18" name="TextBox 17"/>
          <p:cNvSpPr txBox="1"/>
          <p:nvPr/>
        </p:nvSpPr>
        <p:spPr>
          <a:xfrm>
            <a:off x="5368770" y="1112680"/>
            <a:ext cx="444095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Verify Scene Name in Title Bar</a:t>
            </a:r>
            <a:endParaRPr lang="en-US" sz="2400" dirty="0" smtClean="0">
              <a:solidFill>
                <a:srgbClr val="FF0000"/>
              </a:solidFill>
              <a:sym typeface="Wingdings" panose="05000000000000000000" pitchFamily="2" charset="2"/>
            </a:endParaRPr>
          </a:p>
        </p:txBody>
      </p:sp>
      <p:cxnSp>
        <p:nvCxnSpPr>
          <p:cNvPr id="19" name="Straight Arrow Connector 18"/>
          <p:cNvCxnSpPr/>
          <p:nvPr/>
        </p:nvCxnSpPr>
        <p:spPr>
          <a:xfrm flipH="1">
            <a:off x="4738254" y="1426612"/>
            <a:ext cx="748471" cy="344230"/>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13005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138456" y="5385621"/>
            <a:ext cx="3791594" cy="1379781"/>
          </a:xfrm>
          <a:prstGeom prst="rect">
            <a:avLst/>
          </a:prstGeom>
        </p:spPr>
      </p:pic>
      <p:sp>
        <p:nvSpPr>
          <p:cNvPr id="3" name="Title 2"/>
          <p:cNvSpPr>
            <a:spLocks noGrp="1"/>
          </p:cNvSpPr>
          <p:nvPr>
            <p:ph type="title"/>
          </p:nvPr>
        </p:nvSpPr>
        <p:spPr/>
        <p:txBody>
          <a:bodyPr/>
          <a:lstStyle/>
          <a:p>
            <a:r>
              <a:rPr lang="en-US" dirty="0" smtClean="0"/>
              <a:t>Creating the Ground</a:t>
            </a:r>
            <a:endParaRPr lang="en-US" dirty="0"/>
          </a:p>
        </p:txBody>
      </p:sp>
    </p:spTree>
    <p:extLst>
      <p:ext uri="{BB962C8B-B14F-4D97-AF65-F5344CB8AC3E}">
        <p14:creationId xmlns:p14="http://schemas.microsoft.com/office/powerpoint/2010/main" val="12108032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579" y="2145430"/>
            <a:ext cx="5447599" cy="2533767"/>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smtClean="0"/>
              <a:t>Create a Plane in 3D</a:t>
            </a:r>
            <a:endParaRPr lang="en-US" dirty="0"/>
          </a:p>
        </p:txBody>
      </p:sp>
      <p:sp>
        <p:nvSpPr>
          <p:cNvPr id="6" name="Rounded Rectangle 5"/>
          <p:cNvSpPr/>
          <p:nvPr/>
        </p:nvSpPr>
        <p:spPr bwMode="auto">
          <a:xfrm>
            <a:off x="754718" y="3237909"/>
            <a:ext cx="891570" cy="322837"/>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TextBox 15"/>
          <p:cNvSpPr txBox="1"/>
          <p:nvPr/>
        </p:nvSpPr>
        <p:spPr>
          <a:xfrm>
            <a:off x="274639" y="4690393"/>
            <a:ext cx="5827557"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Click </a:t>
            </a:r>
            <a:r>
              <a:rPr lang="en-US" sz="2400" dirty="0" err="1" smtClean="0">
                <a:solidFill>
                  <a:srgbClr val="FF0000"/>
                </a:solidFill>
                <a:sym typeface="Wingdings" panose="05000000000000000000" pitchFamily="2" charset="2"/>
              </a:rPr>
              <a:t>GameObject</a:t>
            </a:r>
            <a:r>
              <a:rPr lang="en-US" sz="2400" dirty="0" smtClean="0">
                <a:solidFill>
                  <a:srgbClr val="FF0000"/>
                </a:solidFill>
                <a:sym typeface="Wingdings" panose="05000000000000000000" pitchFamily="2" charset="2"/>
              </a:rPr>
              <a:t>  3D Object  Plane</a:t>
            </a:r>
          </a:p>
        </p:txBody>
      </p:sp>
      <p:sp>
        <p:nvSpPr>
          <p:cNvPr id="12" name="Rounded Rectangle 11"/>
          <p:cNvSpPr/>
          <p:nvPr/>
        </p:nvSpPr>
        <p:spPr bwMode="auto">
          <a:xfrm>
            <a:off x="1920603" y="2324859"/>
            <a:ext cx="1005829" cy="349452"/>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ounded Rectangle 13"/>
          <p:cNvSpPr/>
          <p:nvPr/>
        </p:nvSpPr>
        <p:spPr bwMode="auto">
          <a:xfrm>
            <a:off x="4197720" y="4418337"/>
            <a:ext cx="1353152" cy="260860"/>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5" name="Picture 4"/>
          <p:cNvPicPr>
            <a:picLocks noChangeAspect="1"/>
          </p:cNvPicPr>
          <p:nvPr/>
        </p:nvPicPr>
        <p:blipFill>
          <a:blip r:embed="rId3"/>
          <a:stretch>
            <a:fillRect/>
          </a:stretch>
        </p:blipFill>
        <p:spPr>
          <a:xfrm>
            <a:off x="7790282" y="2145194"/>
            <a:ext cx="3839109" cy="2534003"/>
          </a:xfrm>
          <a:prstGeom prst="rect">
            <a:avLst/>
          </a:prstGeom>
        </p:spPr>
      </p:pic>
      <p:sp>
        <p:nvSpPr>
          <p:cNvPr id="17" name="TextBox 16"/>
          <p:cNvSpPr txBox="1"/>
          <p:nvPr/>
        </p:nvSpPr>
        <p:spPr>
          <a:xfrm>
            <a:off x="7269358" y="4691442"/>
            <a:ext cx="501156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Click Create  3D Object  Plane</a:t>
            </a:r>
          </a:p>
        </p:txBody>
      </p:sp>
      <p:sp>
        <p:nvSpPr>
          <p:cNvPr id="20" name="TextBox 19"/>
          <p:cNvSpPr txBox="1"/>
          <p:nvPr/>
        </p:nvSpPr>
        <p:spPr>
          <a:xfrm>
            <a:off x="274639" y="1476123"/>
            <a:ext cx="276017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In the top menu…</a:t>
            </a:r>
          </a:p>
        </p:txBody>
      </p:sp>
      <p:sp>
        <p:nvSpPr>
          <p:cNvPr id="21" name="TextBox 20"/>
          <p:cNvSpPr txBox="1"/>
          <p:nvPr/>
        </p:nvSpPr>
        <p:spPr>
          <a:xfrm>
            <a:off x="7698841" y="1476123"/>
            <a:ext cx="355443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In the Hierarchy panel…</a:t>
            </a:r>
          </a:p>
        </p:txBody>
      </p:sp>
      <p:sp>
        <p:nvSpPr>
          <p:cNvPr id="23" name="TextBox 22"/>
          <p:cNvSpPr txBox="1"/>
          <p:nvPr/>
        </p:nvSpPr>
        <p:spPr>
          <a:xfrm>
            <a:off x="6219421" y="1476123"/>
            <a:ext cx="1308692" cy="627864"/>
          </a:xfrm>
          <a:prstGeom prst="rect">
            <a:avLst/>
          </a:prstGeom>
          <a:noFill/>
        </p:spPr>
        <p:txBody>
          <a:bodyPr wrap="none" lIns="182880" tIns="146304" rIns="182880" bIns="146304" rtlCol="0">
            <a:spAutoFit/>
          </a:bodyPr>
          <a:lstStyle/>
          <a:p>
            <a:pPr>
              <a:lnSpc>
                <a:spcPct val="90000"/>
              </a:lnSpc>
              <a:spcAft>
                <a:spcPts val="600"/>
              </a:spcAft>
            </a:pPr>
            <a:r>
              <a:rPr lang="en-US" sz="2400" b="1" dirty="0" smtClean="0">
                <a:solidFill>
                  <a:srgbClr val="FF0000"/>
                </a:solidFill>
                <a:sym typeface="Wingdings" panose="05000000000000000000" pitchFamily="2" charset="2"/>
              </a:rPr>
              <a:t>- OR - </a:t>
            </a:r>
          </a:p>
        </p:txBody>
      </p:sp>
      <p:sp>
        <p:nvSpPr>
          <p:cNvPr id="24" name="Rounded Rectangle 23"/>
          <p:cNvSpPr/>
          <p:nvPr/>
        </p:nvSpPr>
        <p:spPr bwMode="auto">
          <a:xfrm>
            <a:off x="7955578" y="3761517"/>
            <a:ext cx="1353152" cy="260860"/>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 name="Rounded Rectangle 24"/>
          <p:cNvSpPr/>
          <p:nvPr/>
        </p:nvSpPr>
        <p:spPr bwMode="auto">
          <a:xfrm>
            <a:off x="9515533" y="2905902"/>
            <a:ext cx="1353152" cy="260860"/>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6" name="Rounded Rectangle 25"/>
          <p:cNvSpPr/>
          <p:nvPr/>
        </p:nvSpPr>
        <p:spPr bwMode="auto">
          <a:xfrm>
            <a:off x="9308730" y="2165925"/>
            <a:ext cx="932823" cy="201336"/>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1401823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Verify Plane in Scene &amp; Hierarchy</a:t>
            </a:r>
            <a:endParaRPr lang="en-US" dirty="0"/>
          </a:p>
        </p:txBody>
      </p:sp>
      <p:pic>
        <p:nvPicPr>
          <p:cNvPr id="4" name="Picture 3"/>
          <p:cNvPicPr>
            <a:picLocks noChangeAspect="1"/>
          </p:cNvPicPr>
          <p:nvPr/>
        </p:nvPicPr>
        <p:blipFill>
          <a:blip r:embed="rId2"/>
          <a:stretch>
            <a:fillRect/>
          </a:stretch>
        </p:blipFill>
        <p:spPr>
          <a:xfrm>
            <a:off x="311255" y="1212849"/>
            <a:ext cx="10921585" cy="5484778"/>
          </a:xfrm>
          <a:prstGeom prst="rect">
            <a:avLst/>
          </a:prstGeom>
        </p:spPr>
      </p:pic>
      <p:sp>
        <p:nvSpPr>
          <p:cNvPr id="5" name="Rounded Rectangle 4"/>
          <p:cNvSpPr/>
          <p:nvPr/>
        </p:nvSpPr>
        <p:spPr bwMode="auto">
          <a:xfrm>
            <a:off x="6675432" y="2308555"/>
            <a:ext cx="1188707" cy="274317"/>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39730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7406944" y="2874389"/>
            <a:ext cx="2266950" cy="2571750"/>
          </a:xfrm>
          <a:prstGeom prst="rect">
            <a:avLst/>
          </a:prstGeom>
        </p:spPr>
      </p:pic>
      <p:pic>
        <p:nvPicPr>
          <p:cNvPr id="11" name="Picture 10"/>
          <p:cNvPicPr>
            <a:picLocks noChangeAspect="1"/>
          </p:cNvPicPr>
          <p:nvPr/>
        </p:nvPicPr>
        <p:blipFill rotWithShape="1">
          <a:blip r:embed="rId3"/>
          <a:srcRect b="35153"/>
          <a:stretch/>
        </p:blipFill>
        <p:spPr>
          <a:xfrm>
            <a:off x="1804956" y="2874389"/>
            <a:ext cx="2400635" cy="2650171"/>
          </a:xfrm>
          <a:prstGeom prst="rect">
            <a:avLst/>
          </a:prstGeom>
        </p:spPr>
      </p:pic>
      <p:sp>
        <p:nvSpPr>
          <p:cNvPr id="3" name="Title 2"/>
          <p:cNvSpPr>
            <a:spLocks noGrp="1"/>
          </p:cNvSpPr>
          <p:nvPr>
            <p:ph type="title"/>
          </p:nvPr>
        </p:nvSpPr>
        <p:spPr/>
        <p:txBody>
          <a:bodyPr/>
          <a:lstStyle/>
          <a:p>
            <a:r>
              <a:rPr lang="en-US" dirty="0" smtClean="0"/>
              <a:t>Rename Plane to “Ground”</a:t>
            </a:r>
            <a:endParaRPr lang="en-US" dirty="0"/>
          </a:p>
        </p:txBody>
      </p:sp>
      <p:sp>
        <p:nvSpPr>
          <p:cNvPr id="5" name="Rounded Rectangle 4"/>
          <p:cNvSpPr/>
          <p:nvPr/>
        </p:nvSpPr>
        <p:spPr bwMode="auto">
          <a:xfrm>
            <a:off x="1999748" y="3513683"/>
            <a:ext cx="548634" cy="274317"/>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ounded Rectangle 6"/>
          <p:cNvSpPr/>
          <p:nvPr/>
        </p:nvSpPr>
        <p:spPr bwMode="auto">
          <a:xfrm>
            <a:off x="2550318" y="4218035"/>
            <a:ext cx="1371584" cy="274317"/>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extBox 7"/>
          <p:cNvSpPr txBox="1"/>
          <p:nvPr/>
        </p:nvSpPr>
        <p:spPr>
          <a:xfrm>
            <a:off x="3543422" y="1816490"/>
            <a:ext cx="3273910"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Right-click to rename</a:t>
            </a:r>
            <a:endParaRPr lang="en-US" sz="2400" dirty="0" smtClean="0">
              <a:solidFill>
                <a:srgbClr val="FF0000"/>
              </a:solidFill>
              <a:sym typeface="Wingdings" panose="05000000000000000000" pitchFamily="2" charset="2"/>
            </a:endParaRPr>
          </a:p>
        </p:txBody>
      </p:sp>
      <p:cxnSp>
        <p:nvCxnSpPr>
          <p:cNvPr id="9" name="Straight Arrow Connector 8"/>
          <p:cNvCxnSpPr/>
          <p:nvPr/>
        </p:nvCxnSpPr>
        <p:spPr>
          <a:xfrm flipH="1">
            <a:off x="2365503" y="2347313"/>
            <a:ext cx="1279543" cy="1303528"/>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bwMode="auto">
          <a:xfrm>
            <a:off x="7406944" y="3513683"/>
            <a:ext cx="1371584" cy="274317"/>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ight Arrow 13"/>
          <p:cNvSpPr/>
          <p:nvPr/>
        </p:nvSpPr>
        <p:spPr bwMode="auto">
          <a:xfrm>
            <a:off x="5354726" y="3695147"/>
            <a:ext cx="903083" cy="1080847"/>
          </a:xfrm>
          <a:prstGeom prst="rightArrow">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5" name="TextBox 14"/>
          <p:cNvSpPr txBox="1"/>
          <p:nvPr/>
        </p:nvSpPr>
        <p:spPr>
          <a:xfrm>
            <a:off x="7141573" y="5712855"/>
            <a:ext cx="2416302"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Enter “Ground”</a:t>
            </a:r>
            <a:endParaRPr lang="en-US" sz="2400" dirty="0" smtClean="0">
              <a:solidFill>
                <a:srgbClr val="FF0000"/>
              </a:solidFill>
              <a:sym typeface="Wingdings" panose="05000000000000000000" pitchFamily="2" charset="2"/>
            </a:endParaRPr>
          </a:p>
        </p:txBody>
      </p:sp>
      <p:cxnSp>
        <p:nvCxnSpPr>
          <p:cNvPr id="16" name="Straight Arrow Connector 15"/>
          <p:cNvCxnSpPr>
            <a:stCxn id="15" idx="0"/>
          </p:cNvCxnSpPr>
          <p:nvPr/>
        </p:nvCxnSpPr>
        <p:spPr>
          <a:xfrm flipH="1" flipV="1">
            <a:off x="7900648" y="3929150"/>
            <a:ext cx="449076" cy="1783705"/>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83638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a:grpSpLocks noChangeAspect="1"/>
          </p:cNvGrpSpPr>
          <p:nvPr/>
        </p:nvGrpSpPr>
        <p:grpSpPr>
          <a:xfrm>
            <a:off x="2602684" y="1827384"/>
            <a:ext cx="7233473" cy="3696811"/>
            <a:chOff x="3446700" y="2177865"/>
            <a:chExt cx="5163271" cy="2638793"/>
          </a:xfrm>
        </p:grpSpPr>
        <p:pic>
          <p:nvPicPr>
            <p:cNvPr id="2" name="Picture 1"/>
            <p:cNvPicPr>
              <a:picLocks noChangeAspect="1"/>
            </p:cNvPicPr>
            <p:nvPr/>
          </p:nvPicPr>
          <p:blipFill>
            <a:blip r:embed="rId2"/>
            <a:stretch>
              <a:fillRect/>
            </a:stretch>
          </p:blipFill>
          <p:spPr>
            <a:xfrm>
              <a:off x="3446700" y="2177865"/>
              <a:ext cx="5163271" cy="2638793"/>
            </a:xfrm>
            <a:prstGeom prst="rect">
              <a:avLst/>
            </a:prstGeom>
            <a:effectLst>
              <a:outerShdw blurRad="63500" sx="102000" sy="102000" algn="ctr" rotWithShape="0">
                <a:prstClr val="black">
                  <a:alpha val="40000"/>
                </a:prstClr>
              </a:outerShdw>
            </a:effectLst>
          </p:spPr>
        </p:pic>
        <p:sp>
          <p:nvSpPr>
            <p:cNvPr id="5" name="Rounded Rectangle 4"/>
            <p:cNvSpPr/>
            <p:nvPr/>
          </p:nvSpPr>
          <p:spPr bwMode="auto">
            <a:xfrm>
              <a:off x="3619308" y="2893278"/>
              <a:ext cx="548634" cy="274317"/>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ounded Rectangle 6"/>
            <p:cNvSpPr/>
            <p:nvPr/>
          </p:nvSpPr>
          <p:spPr bwMode="auto">
            <a:xfrm>
              <a:off x="8326606" y="2756119"/>
              <a:ext cx="283365" cy="208015"/>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ounded Rectangle 12"/>
            <p:cNvSpPr/>
            <p:nvPr/>
          </p:nvSpPr>
          <p:spPr bwMode="auto">
            <a:xfrm>
              <a:off x="6537866" y="2964134"/>
              <a:ext cx="1371584" cy="274317"/>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3" name="Title 2"/>
          <p:cNvSpPr>
            <a:spLocks noGrp="1"/>
          </p:cNvSpPr>
          <p:nvPr>
            <p:ph type="title"/>
          </p:nvPr>
        </p:nvSpPr>
        <p:spPr/>
        <p:txBody>
          <a:bodyPr/>
          <a:lstStyle/>
          <a:p>
            <a:r>
              <a:rPr lang="en-US" dirty="0" smtClean="0"/>
              <a:t>Rename Plane to “Ground”</a:t>
            </a:r>
            <a:endParaRPr lang="en-US" dirty="0"/>
          </a:p>
        </p:txBody>
      </p:sp>
      <p:sp>
        <p:nvSpPr>
          <p:cNvPr id="8" name="TextBox 7"/>
          <p:cNvSpPr txBox="1"/>
          <p:nvPr/>
        </p:nvSpPr>
        <p:spPr>
          <a:xfrm>
            <a:off x="366141" y="1721045"/>
            <a:ext cx="1992340" cy="1446550"/>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Select </a:t>
            </a:r>
          </a:p>
          <a:p>
            <a:pPr>
              <a:lnSpc>
                <a:spcPct val="90000"/>
              </a:lnSpc>
              <a:spcAft>
                <a:spcPts val="600"/>
              </a:spcAft>
            </a:pPr>
            <a:r>
              <a:rPr lang="en-US" sz="2400" dirty="0" smtClean="0">
                <a:solidFill>
                  <a:srgbClr val="FF0000"/>
                </a:solidFill>
                <a:sym typeface="Wingdings" panose="05000000000000000000" pitchFamily="2" charset="2"/>
              </a:rPr>
              <a:t>“Ground”</a:t>
            </a:r>
          </a:p>
          <a:p>
            <a:pPr>
              <a:lnSpc>
                <a:spcPct val="90000"/>
              </a:lnSpc>
              <a:spcAft>
                <a:spcPts val="600"/>
              </a:spcAft>
            </a:pPr>
            <a:r>
              <a:rPr lang="en-US" sz="2400" dirty="0" smtClean="0">
                <a:solidFill>
                  <a:srgbClr val="FF0000"/>
                </a:solidFill>
                <a:sym typeface="Wingdings" panose="05000000000000000000" pitchFamily="2" charset="2"/>
              </a:rPr>
              <a:t>in Hierarchy</a:t>
            </a:r>
          </a:p>
        </p:txBody>
      </p:sp>
      <p:cxnSp>
        <p:nvCxnSpPr>
          <p:cNvPr id="9" name="Straight Arrow Connector 8"/>
          <p:cNvCxnSpPr/>
          <p:nvPr/>
        </p:nvCxnSpPr>
        <p:spPr>
          <a:xfrm>
            <a:off x="1501969" y="2056983"/>
            <a:ext cx="1315212" cy="726214"/>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0005865" y="902359"/>
            <a:ext cx="2355453" cy="2265236"/>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Click gear icon</a:t>
            </a:r>
          </a:p>
          <a:p>
            <a:pPr>
              <a:lnSpc>
                <a:spcPct val="90000"/>
              </a:lnSpc>
              <a:spcAft>
                <a:spcPts val="600"/>
              </a:spcAft>
            </a:pPr>
            <a:r>
              <a:rPr lang="en-US" sz="2400" dirty="0" smtClean="0">
                <a:solidFill>
                  <a:srgbClr val="FF0000"/>
                </a:solidFill>
                <a:sym typeface="Wingdings" panose="05000000000000000000" pitchFamily="2" charset="2"/>
              </a:rPr>
              <a:t>next to </a:t>
            </a:r>
          </a:p>
          <a:p>
            <a:pPr>
              <a:lnSpc>
                <a:spcPct val="90000"/>
              </a:lnSpc>
              <a:spcAft>
                <a:spcPts val="600"/>
              </a:spcAft>
            </a:pPr>
            <a:r>
              <a:rPr lang="en-US" sz="2400" dirty="0" smtClean="0">
                <a:solidFill>
                  <a:srgbClr val="FF0000"/>
                </a:solidFill>
                <a:sym typeface="Wingdings" panose="05000000000000000000" pitchFamily="2" charset="2"/>
              </a:rPr>
              <a:t>Transform</a:t>
            </a:r>
          </a:p>
          <a:p>
            <a:pPr>
              <a:lnSpc>
                <a:spcPct val="90000"/>
              </a:lnSpc>
              <a:spcAft>
                <a:spcPts val="600"/>
              </a:spcAft>
            </a:pPr>
            <a:r>
              <a:rPr lang="en-US" sz="2400" dirty="0" smtClean="0">
                <a:solidFill>
                  <a:srgbClr val="FF0000"/>
                </a:solidFill>
                <a:sym typeface="Wingdings" panose="05000000000000000000" pitchFamily="2" charset="2"/>
              </a:rPr>
              <a:t>then</a:t>
            </a:r>
            <a:endParaRPr lang="en-US" sz="2400" dirty="0">
              <a:solidFill>
                <a:srgbClr val="FF0000"/>
              </a:solidFill>
              <a:sym typeface="Wingdings" panose="05000000000000000000" pitchFamily="2" charset="2"/>
            </a:endParaRPr>
          </a:p>
          <a:p>
            <a:pPr>
              <a:lnSpc>
                <a:spcPct val="90000"/>
              </a:lnSpc>
              <a:spcAft>
                <a:spcPts val="600"/>
              </a:spcAft>
            </a:pPr>
            <a:r>
              <a:rPr lang="en-US" sz="2400" dirty="0" smtClean="0">
                <a:solidFill>
                  <a:srgbClr val="FF0000"/>
                </a:solidFill>
                <a:sym typeface="Wingdings" panose="05000000000000000000" pitchFamily="2" charset="2"/>
              </a:rPr>
              <a:t>click “Reset”</a:t>
            </a:r>
          </a:p>
        </p:txBody>
      </p:sp>
      <p:cxnSp>
        <p:nvCxnSpPr>
          <p:cNvPr id="16" name="Straight Arrow Connector 15"/>
          <p:cNvCxnSpPr/>
          <p:nvPr/>
        </p:nvCxnSpPr>
        <p:spPr>
          <a:xfrm flipH="1">
            <a:off x="8707311" y="1394165"/>
            <a:ext cx="1370661" cy="1442195"/>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0829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564572" y="1776902"/>
            <a:ext cx="7309698" cy="3797776"/>
          </a:xfrm>
          <a:prstGeom prst="rect">
            <a:avLst/>
          </a:prstGeom>
        </p:spPr>
      </p:pic>
      <p:sp>
        <p:nvSpPr>
          <p:cNvPr id="3" name="Title 2"/>
          <p:cNvSpPr>
            <a:spLocks noGrp="1"/>
          </p:cNvSpPr>
          <p:nvPr>
            <p:ph type="title"/>
          </p:nvPr>
        </p:nvSpPr>
        <p:spPr/>
        <p:txBody>
          <a:bodyPr/>
          <a:lstStyle/>
          <a:p>
            <a:r>
              <a:rPr lang="en-US" dirty="0" smtClean="0"/>
              <a:t>Verify Ground Position at Origin (0,0,0)</a:t>
            </a:r>
            <a:endParaRPr lang="en-US" dirty="0"/>
          </a:p>
        </p:txBody>
      </p:sp>
      <p:sp>
        <p:nvSpPr>
          <p:cNvPr id="5" name="Rounded Rectangle 4"/>
          <p:cNvSpPr/>
          <p:nvPr/>
        </p:nvSpPr>
        <p:spPr bwMode="auto">
          <a:xfrm>
            <a:off x="2670483" y="2849092"/>
            <a:ext cx="980372" cy="318503"/>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ounded Rectangle 12"/>
          <p:cNvSpPr/>
          <p:nvPr/>
        </p:nvSpPr>
        <p:spPr bwMode="auto">
          <a:xfrm>
            <a:off x="5890853" y="2904442"/>
            <a:ext cx="4076383" cy="318503"/>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9420723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54394" y="2874170"/>
            <a:ext cx="11604366" cy="3000506"/>
          </a:xfrm>
          <a:prstGeom prst="rect">
            <a:avLst/>
          </a:prstGeom>
        </p:spPr>
      </p:pic>
      <p:sp>
        <p:nvSpPr>
          <p:cNvPr id="3" name="Title 2"/>
          <p:cNvSpPr>
            <a:spLocks noGrp="1"/>
          </p:cNvSpPr>
          <p:nvPr>
            <p:ph type="title"/>
          </p:nvPr>
        </p:nvSpPr>
        <p:spPr/>
        <p:txBody>
          <a:bodyPr/>
          <a:lstStyle/>
          <a:p>
            <a:r>
              <a:rPr lang="en-US" dirty="0" smtClean="0"/>
              <a:t>Focus on Ground in Scene</a:t>
            </a:r>
            <a:endParaRPr lang="en-US" dirty="0"/>
          </a:p>
        </p:txBody>
      </p:sp>
      <p:sp>
        <p:nvSpPr>
          <p:cNvPr id="5" name="Rounded Rectangle 4"/>
          <p:cNvSpPr/>
          <p:nvPr/>
        </p:nvSpPr>
        <p:spPr bwMode="auto">
          <a:xfrm>
            <a:off x="554394" y="2813003"/>
            <a:ext cx="980372" cy="318503"/>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ounded Rectangle 6"/>
          <p:cNvSpPr/>
          <p:nvPr/>
        </p:nvSpPr>
        <p:spPr bwMode="auto">
          <a:xfrm>
            <a:off x="10572812" y="3683207"/>
            <a:ext cx="980372" cy="318503"/>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TextBox 9"/>
          <p:cNvSpPr txBox="1"/>
          <p:nvPr/>
        </p:nvSpPr>
        <p:spPr>
          <a:xfrm>
            <a:off x="4422627" y="1435544"/>
            <a:ext cx="5506187"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With “Ground” selected in hierarchy… </a:t>
            </a:r>
            <a:endParaRPr lang="en-US" sz="2400" dirty="0" smtClean="0">
              <a:solidFill>
                <a:srgbClr val="FF0000"/>
              </a:solidFill>
              <a:sym typeface="Wingdings" panose="05000000000000000000" pitchFamily="2" charset="2"/>
            </a:endParaRPr>
          </a:p>
        </p:txBody>
      </p:sp>
      <p:cxnSp>
        <p:nvCxnSpPr>
          <p:cNvPr id="11" name="Straight Arrow Connector 10"/>
          <p:cNvCxnSpPr/>
          <p:nvPr/>
        </p:nvCxnSpPr>
        <p:spPr>
          <a:xfrm>
            <a:off x="9692919" y="2021886"/>
            <a:ext cx="914390" cy="1566815"/>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115140" y="6035205"/>
            <a:ext cx="612116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 press ‘F’ on your keyboard to focus on it</a:t>
            </a:r>
            <a:endParaRPr lang="en-US" sz="2400" dirty="0" smtClean="0">
              <a:solidFill>
                <a:srgbClr val="FF0000"/>
              </a:solidFill>
              <a:sym typeface="Wingdings" panose="05000000000000000000" pitchFamily="2" charset="2"/>
            </a:endParaRPr>
          </a:p>
        </p:txBody>
      </p:sp>
      <p:sp>
        <p:nvSpPr>
          <p:cNvPr id="15" name="TextBox 14"/>
          <p:cNvSpPr txBox="1"/>
          <p:nvPr/>
        </p:nvSpPr>
        <p:spPr>
          <a:xfrm>
            <a:off x="4757461" y="2223937"/>
            <a:ext cx="4836517"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 move your cursor to the Scene</a:t>
            </a:r>
            <a:endParaRPr lang="en-US" sz="2400" dirty="0" smtClean="0">
              <a:solidFill>
                <a:srgbClr val="FF0000"/>
              </a:solidFill>
              <a:sym typeface="Wingdings" panose="05000000000000000000" pitchFamily="2" charset="2"/>
            </a:endParaRPr>
          </a:p>
        </p:txBody>
      </p:sp>
      <p:pic>
        <p:nvPicPr>
          <p:cNvPr id="17" name="Picture 16"/>
          <p:cNvPicPr>
            <a:picLocks noChangeAspect="1"/>
          </p:cNvPicPr>
          <p:nvPr/>
        </p:nvPicPr>
        <p:blipFill>
          <a:blip r:embed="rId3"/>
          <a:stretch>
            <a:fillRect/>
          </a:stretch>
        </p:blipFill>
        <p:spPr>
          <a:xfrm>
            <a:off x="7255597" y="4541470"/>
            <a:ext cx="285790" cy="466790"/>
          </a:xfrm>
          <a:prstGeom prst="rect">
            <a:avLst/>
          </a:prstGeom>
        </p:spPr>
      </p:pic>
      <p:sp>
        <p:nvSpPr>
          <p:cNvPr id="18" name="Rounded Rectangle 17"/>
          <p:cNvSpPr/>
          <p:nvPr/>
        </p:nvSpPr>
        <p:spPr bwMode="auto">
          <a:xfrm>
            <a:off x="7051201" y="4443057"/>
            <a:ext cx="721499" cy="791546"/>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5105006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stretch>
            <a:fillRect/>
          </a:stretch>
        </p:blipFill>
        <p:spPr>
          <a:xfrm>
            <a:off x="554394" y="2874170"/>
            <a:ext cx="11604366" cy="3000506"/>
          </a:xfrm>
          <a:prstGeom prst="rect">
            <a:avLst/>
          </a:prstGeom>
        </p:spPr>
      </p:pic>
      <p:sp>
        <p:nvSpPr>
          <p:cNvPr id="3" name="Title 2"/>
          <p:cNvSpPr>
            <a:spLocks noGrp="1"/>
          </p:cNvSpPr>
          <p:nvPr>
            <p:ph type="title"/>
          </p:nvPr>
        </p:nvSpPr>
        <p:spPr/>
        <p:txBody>
          <a:bodyPr/>
          <a:lstStyle/>
          <a:p>
            <a:r>
              <a:rPr lang="en-US" dirty="0" smtClean="0"/>
              <a:t>Zoom In/Out Within Your Scene</a:t>
            </a:r>
            <a:endParaRPr lang="en-US" dirty="0"/>
          </a:p>
        </p:txBody>
      </p:sp>
      <p:sp>
        <p:nvSpPr>
          <p:cNvPr id="10" name="TextBox 9"/>
          <p:cNvSpPr txBox="1"/>
          <p:nvPr/>
        </p:nvSpPr>
        <p:spPr>
          <a:xfrm>
            <a:off x="2283792" y="1885128"/>
            <a:ext cx="7871257"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Scroll the mouse wheel over your scene to zoom in/out</a:t>
            </a: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4139" y="5234603"/>
            <a:ext cx="1916606" cy="1629115"/>
          </a:xfrm>
          <a:prstGeom prst="rect">
            <a:avLst/>
          </a:prstGeom>
        </p:spPr>
      </p:pic>
    </p:spTree>
    <p:extLst>
      <p:ext uri="{BB962C8B-B14F-4D97-AF65-F5344CB8AC3E}">
        <p14:creationId xmlns:p14="http://schemas.microsoft.com/office/powerpoint/2010/main" val="5390850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1997653660"/>
              </p:ext>
            </p:extLst>
          </p:nvPr>
        </p:nvGraphicFramePr>
        <p:xfrm>
          <a:off x="2176957" y="1212849"/>
          <a:ext cx="7973157" cy="49494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77189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13951" y="2167111"/>
            <a:ext cx="9285252" cy="3718749"/>
          </a:xfrm>
          <a:prstGeom prst="rect">
            <a:avLst/>
          </a:prstGeom>
        </p:spPr>
      </p:pic>
      <p:sp>
        <p:nvSpPr>
          <p:cNvPr id="5" name="Title 2"/>
          <p:cNvSpPr>
            <a:spLocks noGrp="1"/>
          </p:cNvSpPr>
          <p:nvPr>
            <p:ph type="title"/>
          </p:nvPr>
        </p:nvSpPr>
        <p:spPr>
          <a:xfrm>
            <a:off x="274639" y="295274"/>
            <a:ext cx="11889564" cy="917575"/>
          </a:xfrm>
        </p:spPr>
        <p:txBody>
          <a:bodyPr/>
          <a:lstStyle/>
          <a:p>
            <a:r>
              <a:rPr lang="en-US" dirty="0" smtClean="0"/>
              <a:t>Show/Hide Grid in Scene View</a:t>
            </a:r>
            <a:endParaRPr lang="en-US" dirty="0"/>
          </a:p>
        </p:txBody>
      </p:sp>
      <p:sp>
        <p:nvSpPr>
          <p:cNvPr id="6" name="Rounded Rectangle 5"/>
          <p:cNvSpPr/>
          <p:nvPr/>
        </p:nvSpPr>
        <p:spPr bwMode="auto">
          <a:xfrm>
            <a:off x="1778583" y="2077984"/>
            <a:ext cx="980372" cy="318503"/>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TextBox 6"/>
          <p:cNvSpPr txBox="1"/>
          <p:nvPr/>
        </p:nvSpPr>
        <p:spPr>
          <a:xfrm>
            <a:off x="1616501" y="1385062"/>
            <a:ext cx="9766007"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In the Scene panel, click the Gizmos dropdown to toggle “Show Grid”</a:t>
            </a:r>
          </a:p>
        </p:txBody>
      </p:sp>
      <p:sp>
        <p:nvSpPr>
          <p:cNvPr id="8" name="Rounded Rectangle 7"/>
          <p:cNvSpPr/>
          <p:nvPr/>
        </p:nvSpPr>
        <p:spPr bwMode="auto">
          <a:xfrm>
            <a:off x="8047016" y="2765750"/>
            <a:ext cx="1188707" cy="274317"/>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910722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86655" y="2077983"/>
            <a:ext cx="10465530" cy="3715087"/>
          </a:xfrm>
          <a:prstGeom prst="rect">
            <a:avLst/>
          </a:prstGeom>
          <a:effectLst>
            <a:outerShdw blurRad="63500" sx="102000" sy="102000" algn="ctr" rotWithShape="0">
              <a:prstClr val="black">
                <a:alpha val="40000"/>
              </a:prstClr>
            </a:outerShdw>
          </a:effectLst>
        </p:spPr>
      </p:pic>
      <p:sp>
        <p:nvSpPr>
          <p:cNvPr id="5" name="Title 2"/>
          <p:cNvSpPr>
            <a:spLocks noGrp="1"/>
          </p:cNvSpPr>
          <p:nvPr>
            <p:ph type="title"/>
          </p:nvPr>
        </p:nvSpPr>
        <p:spPr>
          <a:xfrm>
            <a:off x="274639" y="295274"/>
            <a:ext cx="11889564" cy="917575"/>
          </a:xfrm>
        </p:spPr>
        <p:txBody>
          <a:bodyPr/>
          <a:lstStyle/>
          <a:p>
            <a:r>
              <a:rPr lang="en-US" dirty="0" smtClean="0"/>
              <a:t>Resize the Ground</a:t>
            </a:r>
            <a:endParaRPr lang="en-US" dirty="0"/>
          </a:p>
        </p:txBody>
      </p:sp>
      <p:sp>
        <p:nvSpPr>
          <p:cNvPr id="6" name="Rounded Rectangle 5"/>
          <p:cNvSpPr/>
          <p:nvPr/>
        </p:nvSpPr>
        <p:spPr bwMode="auto">
          <a:xfrm>
            <a:off x="2194921" y="2308555"/>
            <a:ext cx="457195" cy="274317"/>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TextBox 6"/>
          <p:cNvSpPr txBox="1"/>
          <p:nvPr/>
        </p:nvSpPr>
        <p:spPr>
          <a:xfrm>
            <a:off x="731897" y="1331484"/>
            <a:ext cx="758835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Click on the Scale tool, while the Ground is selected…</a:t>
            </a:r>
          </a:p>
        </p:txBody>
      </p:sp>
      <p:sp>
        <p:nvSpPr>
          <p:cNvPr id="9" name="Right Arrow 8"/>
          <p:cNvSpPr/>
          <p:nvPr/>
        </p:nvSpPr>
        <p:spPr bwMode="auto">
          <a:xfrm rot="3917611">
            <a:off x="3249517" y="5389904"/>
            <a:ext cx="1205258" cy="1080847"/>
          </a:xfrm>
          <a:prstGeom prst="rightArrow">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0" name="Right Arrow 9"/>
          <p:cNvSpPr/>
          <p:nvPr/>
        </p:nvSpPr>
        <p:spPr bwMode="auto">
          <a:xfrm rot="20830323">
            <a:off x="4470778" y="3847263"/>
            <a:ext cx="1205258" cy="1080847"/>
          </a:xfrm>
          <a:prstGeom prst="rightArrow">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1" name="TextBox 10"/>
          <p:cNvSpPr txBox="1"/>
          <p:nvPr/>
        </p:nvSpPr>
        <p:spPr>
          <a:xfrm>
            <a:off x="4365831" y="6011972"/>
            <a:ext cx="6562438"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 then, drag the handles to resize the ground</a:t>
            </a:r>
          </a:p>
        </p:txBody>
      </p:sp>
      <p:cxnSp>
        <p:nvCxnSpPr>
          <p:cNvPr id="12" name="Straight Arrow Connector 11"/>
          <p:cNvCxnSpPr/>
          <p:nvPr/>
        </p:nvCxnSpPr>
        <p:spPr>
          <a:xfrm flipH="1">
            <a:off x="2286360" y="1759921"/>
            <a:ext cx="470970" cy="548634"/>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395286" y="1859081"/>
            <a:ext cx="150212" cy="1568326"/>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bwMode="auto">
          <a:xfrm>
            <a:off x="5422851" y="3497262"/>
            <a:ext cx="886825" cy="239624"/>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5244589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46346" y="2077982"/>
            <a:ext cx="10465530" cy="3715087"/>
          </a:xfrm>
          <a:prstGeom prst="rect">
            <a:avLst/>
          </a:prstGeom>
          <a:effectLst>
            <a:outerShdw blurRad="63500" sx="102000" sy="102000" algn="ctr" rotWithShape="0">
              <a:prstClr val="black">
                <a:alpha val="40000"/>
              </a:prstClr>
            </a:outerShdw>
          </a:effectLst>
        </p:spPr>
      </p:pic>
      <p:sp>
        <p:nvSpPr>
          <p:cNvPr id="5" name="Title 2"/>
          <p:cNvSpPr>
            <a:spLocks noGrp="1"/>
          </p:cNvSpPr>
          <p:nvPr>
            <p:ph type="title"/>
          </p:nvPr>
        </p:nvSpPr>
        <p:spPr>
          <a:xfrm>
            <a:off x="274639" y="295274"/>
            <a:ext cx="11889564" cy="917575"/>
          </a:xfrm>
        </p:spPr>
        <p:txBody>
          <a:bodyPr/>
          <a:lstStyle/>
          <a:p>
            <a:r>
              <a:rPr lang="en-US" dirty="0" smtClean="0"/>
              <a:t>Enter Scale Values</a:t>
            </a:r>
            <a:endParaRPr lang="en-US" dirty="0"/>
          </a:p>
        </p:txBody>
      </p:sp>
      <p:sp>
        <p:nvSpPr>
          <p:cNvPr id="7" name="TextBox 6"/>
          <p:cNvSpPr txBox="1"/>
          <p:nvPr/>
        </p:nvSpPr>
        <p:spPr>
          <a:xfrm>
            <a:off x="731897" y="1331484"/>
            <a:ext cx="9346918"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Manually enter Scale values in the Ground’s Transform component</a:t>
            </a:r>
          </a:p>
        </p:txBody>
      </p:sp>
      <p:cxnSp>
        <p:nvCxnSpPr>
          <p:cNvPr id="17" name="Straight Arrow Connector 16"/>
          <p:cNvCxnSpPr/>
          <p:nvPr/>
        </p:nvCxnSpPr>
        <p:spPr>
          <a:xfrm>
            <a:off x="7864139" y="1956007"/>
            <a:ext cx="359151" cy="2364206"/>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bwMode="auto">
          <a:xfrm>
            <a:off x="8223290" y="4320213"/>
            <a:ext cx="3165650" cy="260547"/>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TextBox 14"/>
          <p:cNvSpPr txBox="1"/>
          <p:nvPr/>
        </p:nvSpPr>
        <p:spPr>
          <a:xfrm>
            <a:off x="7909471" y="5876156"/>
            <a:ext cx="3692357"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Scale: X = 2, Y = 1, Z = 2</a:t>
            </a:r>
          </a:p>
        </p:txBody>
      </p:sp>
    </p:spTree>
    <p:extLst>
      <p:ext uri="{BB962C8B-B14F-4D97-AF65-F5344CB8AC3E}">
        <p14:creationId xmlns:p14="http://schemas.microsoft.com/office/powerpoint/2010/main" val="7375738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138456" y="5385621"/>
            <a:ext cx="3791594" cy="1379781"/>
          </a:xfrm>
          <a:prstGeom prst="rect">
            <a:avLst/>
          </a:prstGeom>
        </p:spPr>
      </p:pic>
      <p:sp>
        <p:nvSpPr>
          <p:cNvPr id="3" name="Title 2"/>
          <p:cNvSpPr>
            <a:spLocks noGrp="1"/>
          </p:cNvSpPr>
          <p:nvPr>
            <p:ph type="title"/>
          </p:nvPr>
        </p:nvSpPr>
        <p:spPr/>
        <p:txBody>
          <a:bodyPr/>
          <a:lstStyle/>
          <a:p>
            <a:r>
              <a:rPr lang="en-US" dirty="0" smtClean="0"/>
              <a:t>Creating the Player</a:t>
            </a:r>
            <a:endParaRPr lang="en-US" dirty="0"/>
          </a:p>
        </p:txBody>
      </p:sp>
    </p:spTree>
    <p:extLst>
      <p:ext uri="{BB962C8B-B14F-4D97-AF65-F5344CB8AC3E}">
        <p14:creationId xmlns:p14="http://schemas.microsoft.com/office/powerpoint/2010/main" val="9662316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7790283" y="2145193"/>
            <a:ext cx="3829550" cy="2573959"/>
          </a:xfrm>
          <a:prstGeom prst="rect">
            <a:avLst/>
          </a:prstGeom>
        </p:spPr>
      </p:pic>
      <p:pic>
        <p:nvPicPr>
          <p:cNvPr id="4" name="Picture 3"/>
          <p:cNvPicPr>
            <a:picLocks noChangeAspect="1"/>
          </p:cNvPicPr>
          <p:nvPr/>
        </p:nvPicPr>
        <p:blipFill>
          <a:blip r:embed="rId3"/>
          <a:stretch>
            <a:fillRect/>
          </a:stretch>
        </p:blipFill>
        <p:spPr>
          <a:xfrm>
            <a:off x="457579" y="2145193"/>
            <a:ext cx="5526417" cy="2534003"/>
          </a:xfrm>
          <a:prstGeom prst="rect">
            <a:avLst/>
          </a:prstGeom>
        </p:spPr>
      </p:pic>
      <p:sp>
        <p:nvSpPr>
          <p:cNvPr id="3" name="Title 2"/>
          <p:cNvSpPr>
            <a:spLocks noGrp="1"/>
          </p:cNvSpPr>
          <p:nvPr>
            <p:ph type="title"/>
          </p:nvPr>
        </p:nvSpPr>
        <p:spPr/>
        <p:txBody>
          <a:bodyPr/>
          <a:lstStyle/>
          <a:p>
            <a:r>
              <a:rPr lang="en-US" dirty="0" smtClean="0"/>
              <a:t>Create a Sphere in 3D</a:t>
            </a:r>
            <a:endParaRPr lang="en-US" dirty="0"/>
          </a:p>
        </p:txBody>
      </p:sp>
      <p:sp>
        <p:nvSpPr>
          <p:cNvPr id="6" name="Rounded Rectangle 5"/>
          <p:cNvSpPr/>
          <p:nvPr/>
        </p:nvSpPr>
        <p:spPr bwMode="auto">
          <a:xfrm>
            <a:off x="754718" y="3237909"/>
            <a:ext cx="891570" cy="322837"/>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TextBox 15"/>
          <p:cNvSpPr txBox="1"/>
          <p:nvPr/>
        </p:nvSpPr>
        <p:spPr>
          <a:xfrm>
            <a:off x="274639" y="4690393"/>
            <a:ext cx="603030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Click </a:t>
            </a:r>
            <a:r>
              <a:rPr lang="en-US" sz="2400" dirty="0" err="1" smtClean="0">
                <a:solidFill>
                  <a:srgbClr val="FF0000"/>
                </a:solidFill>
                <a:sym typeface="Wingdings" panose="05000000000000000000" pitchFamily="2" charset="2"/>
              </a:rPr>
              <a:t>GameObject</a:t>
            </a:r>
            <a:r>
              <a:rPr lang="en-US" sz="2400" dirty="0" smtClean="0">
                <a:solidFill>
                  <a:srgbClr val="FF0000"/>
                </a:solidFill>
                <a:sym typeface="Wingdings" panose="05000000000000000000" pitchFamily="2" charset="2"/>
              </a:rPr>
              <a:t>  3D Object  Sphere</a:t>
            </a:r>
          </a:p>
        </p:txBody>
      </p:sp>
      <p:sp>
        <p:nvSpPr>
          <p:cNvPr id="12" name="Rounded Rectangle 11"/>
          <p:cNvSpPr/>
          <p:nvPr/>
        </p:nvSpPr>
        <p:spPr bwMode="auto">
          <a:xfrm>
            <a:off x="1920604" y="2324859"/>
            <a:ext cx="1114214" cy="349452"/>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ounded Rectangle 13"/>
          <p:cNvSpPr/>
          <p:nvPr/>
        </p:nvSpPr>
        <p:spPr bwMode="auto">
          <a:xfrm>
            <a:off x="4197720" y="3588701"/>
            <a:ext cx="1353152" cy="260860"/>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 name="TextBox 16"/>
          <p:cNvSpPr txBox="1"/>
          <p:nvPr/>
        </p:nvSpPr>
        <p:spPr>
          <a:xfrm>
            <a:off x="7269358" y="4691442"/>
            <a:ext cx="521431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Click Create  3D Object  </a:t>
            </a:r>
            <a:r>
              <a:rPr lang="en-US" sz="2400" dirty="0">
                <a:solidFill>
                  <a:srgbClr val="FF0000"/>
                </a:solidFill>
                <a:sym typeface="Wingdings" panose="05000000000000000000" pitchFamily="2" charset="2"/>
              </a:rPr>
              <a:t>Sphere</a:t>
            </a:r>
            <a:endParaRPr lang="en-US" sz="2400" dirty="0" smtClean="0">
              <a:solidFill>
                <a:srgbClr val="FF0000"/>
              </a:solidFill>
              <a:sym typeface="Wingdings" panose="05000000000000000000" pitchFamily="2" charset="2"/>
            </a:endParaRPr>
          </a:p>
        </p:txBody>
      </p:sp>
      <p:sp>
        <p:nvSpPr>
          <p:cNvPr id="20" name="TextBox 19"/>
          <p:cNvSpPr txBox="1"/>
          <p:nvPr/>
        </p:nvSpPr>
        <p:spPr>
          <a:xfrm>
            <a:off x="274639" y="1476123"/>
            <a:ext cx="276017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In the top menu…</a:t>
            </a:r>
          </a:p>
        </p:txBody>
      </p:sp>
      <p:sp>
        <p:nvSpPr>
          <p:cNvPr id="21" name="TextBox 20"/>
          <p:cNvSpPr txBox="1"/>
          <p:nvPr/>
        </p:nvSpPr>
        <p:spPr>
          <a:xfrm>
            <a:off x="7698841" y="1476123"/>
            <a:ext cx="355443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In the Hierarchy panel…</a:t>
            </a:r>
          </a:p>
        </p:txBody>
      </p:sp>
      <p:sp>
        <p:nvSpPr>
          <p:cNvPr id="23" name="TextBox 22"/>
          <p:cNvSpPr txBox="1"/>
          <p:nvPr/>
        </p:nvSpPr>
        <p:spPr>
          <a:xfrm>
            <a:off x="6219421" y="1476123"/>
            <a:ext cx="1308692" cy="627864"/>
          </a:xfrm>
          <a:prstGeom prst="rect">
            <a:avLst/>
          </a:prstGeom>
          <a:noFill/>
        </p:spPr>
        <p:txBody>
          <a:bodyPr wrap="none" lIns="182880" tIns="146304" rIns="182880" bIns="146304" rtlCol="0">
            <a:spAutoFit/>
          </a:bodyPr>
          <a:lstStyle/>
          <a:p>
            <a:pPr>
              <a:lnSpc>
                <a:spcPct val="90000"/>
              </a:lnSpc>
              <a:spcAft>
                <a:spcPts val="600"/>
              </a:spcAft>
            </a:pPr>
            <a:r>
              <a:rPr lang="en-US" sz="2400" b="1" dirty="0" smtClean="0">
                <a:solidFill>
                  <a:srgbClr val="FF0000"/>
                </a:solidFill>
                <a:sym typeface="Wingdings" panose="05000000000000000000" pitchFamily="2" charset="2"/>
              </a:rPr>
              <a:t>- OR - </a:t>
            </a:r>
          </a:p>
        </p:txBody>
      </p:sp>
      <p:sp>
        <p:nvSpPr>
          <p:cNvPr id="24" name="Rounded Rectangle 23"/>
          <p:cNvSpPr/>
          <p:nvPr/>
        </p:nvSpPr>
        <p:spPr bwMode="auto">
          <a:xfrm>
            <a:off x="7901919" y="3107479"/>
            <a:ext cx="1353152" cy="260860"/>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 name="Rounded Rectangle 24"/>
          <p:cNvSpPr/>
          <p:nvPr/>
        </p:nvSpPr>
        <p:spPr bwMode="auto">
          <a:xfrm>
            <a:off x="9515533" y="2905902"/>
            <a:ext cx="1353152" cy="260860"/>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6" name="Rounded Rectangle 25"/>
          <p:cNvSpPr/>
          <p:nvPr/>
        </p:nvSpPr>
        <p:spPr bwMode="auto">
          <a:xfrm>
            <a:off x="9308730" y="2165925"/>
            <a:ext cx="932823" cy="201336"/>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7005270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06113" y="2125677"/>
            <a:ext cx="11958090" cy="2743170"/>
          </a:xfrm>
          <a:prstGeom prst="rect">
            <a:avLst/>
          </a:prstGeom>
        </p:spPr>
      </p:pic>
      <p:sp>
        <p:nvSpPr>
          <p:cNvPr id="3" name="Title 2"/>
          <p:cNvSpPr>
            <a:spLocks noGrp="1"/>
          </p:cNvSpPr>
          <p:nvPr>
            <p:ph type="title"/>
          </p:nvPr>
        </p:nvSpPr>
        <p:spPr/>
        <p:txBody>
          <a:bodyPr/>
          <a:lstStyle/>
          <a:p>
            <a:r>
              <a:rPr lang="en-US" dirty="0" smtClean="0"/>
              <a:t>Position Sphere on Ground</a:t>
            </a:r>
            <a:endParaRPr lang="en-US" dirty="0"/>
          </a:p>
        </p:txBody>
      </p:sp>
      <p:sp>
        <p:nvSpPr>
          <p:cNvPr id="18" name="TextBox 17"/>
          <p:cNvSpPr txBox="1"/>
          <p:nvPr/>
        </p:nvSpPr>
        <p:spPr>
          <a:xfrm>
            <a:off x="4848116" y="5107667"/>
            <a:ext cx="5618141"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Position Sphere at X = 0, Y = 0.5, Z = 0</a:t>
            </a:r>
          </a:p>
        </p:txBody>
      </p:sp>
      <p:cxnSp>
        <p:nvCxnSpPr>
          <p:cNvPr id="19" name="Straight Arrow Connector 18"/>
          <p:cNvCxnSpPr/>
          <p:nvPr/>
        </p:nvCxnSpPr>
        <p:spPr>
          <a:xfrm flipV="1">
            <a:off x="7955578" y="3481620"/>
            <a:ext cx="548634" cy="1570105"/>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bwMode="auto">
          <a:xfrm>
            <a:off x="5395286" y="3307595"/>
            <a:ext cx="886825" cy="239624"/>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7" name="Rounded Rectangle 26"/>
          <p:cNvSpPr/>
          <p:nvPr/>
        </p:nvSpPr>
        <p:spPr bwMode="auto">
          <a:xfrm>
            <a:off x="8423378" y="3187783"/>
            <a:ext cx="3555516" cy="239624"/>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6489704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06113" y="2125677"/>
            <a:ext cx="11976018" cy="2797383"/>
            <a:chOff x="206113" y="2125677"/>
            <a:chExt cx="11976018" cy="2797383"/>
          </a:xfrm>
        </p:grpSpPr>
        <p:pic>
          <p:nvPicPr>
            <p:cNvPr id="5" name="Picture 4"/>
            <p:cNvPicPr>
              <a:picLocks noChangeAspect="1"/>
            </p:cNvPicPr>
            <p:nvPr/>
          </p:nvPicPr>
          <p:blipFill>
            <a:blip r:embed="rId2"/>
            <a:stretch>
              <a:fillRect/>
            </a:stretch>
          </p:blipFill>
          <p:spPr>
            <a:xfrm>
              <a:off x="206113" y="2125677"/>
              <a:ext cx="11958090" cy="2743170"/>
            </a:xfrm>
            <a:prstGeom prst="rect">
              <a:avLst/>
            </a:prstGeom>
          </p:spPr>
        </p:pic>
        <p:pic>
          <p:nvPicPr>
            <p:cNvPr id="9" name="Picture 8"/>
            <p:cNvPicPr>
              <a:picLocks noChangeAspect="1"/>
            </p:cNvPicPr>
            <p:nvPr/>
          </p:nvPicPr>
          <p:blipFill>
            <a:blip r:embed="rId3"/>
            <a:stretch>
              <a:fillRect/>
            </a:stretch>
          </p:blipFill>
          <p:spPr>
            <a:xfrm>
              <a:off x="5257661" y="2161277"/>
              <a:ext cx="6924470" cy="2761783"/>
            </a:xfrm>
            <a:prstGeom prst="rect">
              <a:avLst/>
            </a:prstGeom>
          </p:spPr>
        </p:pic>
      </p:grpSp>
      <p:sp>
        <p:nvSpPr>
          <p:cNvPr id="3" name="Title 2"/>
          <p:cNvSpPr>
            <a:spLocks noGrp="1"/>
          </p:cNvSpPr>
          <p:nvPr>
            <p:ph type="title"/>
          </p:nvPr>
        </p:nvSpPr>
        <p:spPr/>
        <p:txBody>
          <a:bodyPr/>
          <a:lstStyle/>
          <a:p>
            <a:r>
              <a:rPr lang="en-US" dirty="0" smtClean="0"/>
              <a:t>Rename Sphere to “Ball”</a:t>
            </a:r>
            <a:endParaRPr lang="en-US" dirty="0"/>
          </a:p>
        </p:txBody>
      </p:sp>
      <p:cxnSp>
        <p:nvCxnSpPr>
          <p:cNvPr id="19" name="Straight Arrow Connector 18"/>
          <p:cNvCxnSpPr/>
          <p:nvPr/>
        </p:nvCxnSpPr>
        <p:spPr>
          <a:xfrm>
            <a:off x="6007794" y="1358426"/>
            <a:ext cx="177364" cy="1829357"/>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bwMode="auto">
          <a:xfrm>
            <a:off x="5395286" y="3307595"/>
            <a:ext cx="886825" cy="239624"/>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139389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138456" y="5385621"/>
            <a:ext cx="3791594" cy="1379781"/>
          </a:xfrm>
          <a:prstGeom prst="rect">
            <a:avLst/>
          </a:prstGeom>
        </p:spPr>
      </p:pic>
      <p:sp>
        <p:nvSpPr>
          <p:cNvPr id="3" name="Title 2"/>
          <p:cNvSpPr>
            <a:spLocks noGrp="1"/>
          </p:cNvSpPr>
          <p:nvPr>
            <p:ph type="title"/>
          </p:nvPr>
        </p:nvSpPr>
        <p:spPr/>
        <p:txBody>
          <a:bodyPr/>
          <a:lstStyle/>
          <a:p>
            <a:r>
              <a:rPr lang="en-US" dirty="0" smtClean="0"/>
              <a:t>Materials, Colors &amp; Lighting</a:t>
            </a:r>
            <a:endParaRPr lang="en-US" dirty="0"/>
          </a:p>
        </p:txBody>
      </p:sp>
    </p:spTree>
    <p:extLst>
      <p:ext uri="{BB962C8B-B14F-4D97-AF65-F5344CB8AC3E}">
        <p14:creationId xmlns:p14="http://schemas.microsoft.com/office/powerpoint/2010/main" val="20784741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848116" y="1212849"/>
            <a:ext cx="2558828" cy="5509734"/>
          </a:xfrm>
          <a:prstGeom prst="rect">
            <a:avLst/>
          </a:prstGeom>
        </p:spPr>
      </p:pic>
      <p:pic>
        <p:nvPicPr>
          <p:cNvPr id="2" name="Picture 1"/>
          <p:cNvPicPr>
            <a:picLocks noChangeAspect="1"/>
          </p:cNvPicPr>
          <p:nvPr/>
        </p:nvPicPr>
        <p:blipFill>
          <a:blip r:embed="rId3"/>
          <a:stretch>
            <a:fillRect/>
          </a:stretch>
        </p:blipFill>
        <p:spPr>
          <a:xfrm>
            <a:off x="274639" y="2948628"/>
            <a:ext cx="4160475" cy="3748999"/>
          </a:xfrm>
          <a:prstGeom prst="rect">
            <a:avLst/>
          </a:prstGeom>
        </p:spPr>
      </p:pic>
      <p:sp>
        <p:nvSpPr>
          <p:cNvPr id="3" name="Title 2"/>
          <p:cNvSpPr>
            <a:spLocks noGrp="1"/>
          </p:cNvSpPr>
          <p:nvPr>
            <p:ph type="title"/>
          </p:nvPr>
        </p:nvSpPr>
        <p:spPr/>
        <p:txBody>
          <a:bodyPr/>
          <a:lstStyle/>
          <a:p>
            <a:r>
              <a:rPr lang="en-US" dirty="0" smtClean="0"/>
              <a:t>Create New Folder for “Materials”</a:t>
            </a:r>
            <a:endParaRPr lang="en-US" dirty="0"/>
          </a:p>
        </p:txBody>
      </p:sp>
      <p:sp>
        <p:nvSpPr>
          <p:cNvPr id="18" name="TextBox 17"/>
          <p:cNvSpPr txBox="1"/>
          <p:nvPr/>
        </p:nvSpPr>
        <p:spPr>
          <a:xfrm>
            <a:off x="123139" y="1634537"/>
            <a:ext cx="3407728"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In the Project panel,</a:t>
            </a:r>
          </a:p>
          <a:p>
            <a:pPr>
              <a:lnSpc>
                <a:spcPct val="90000"/>
              </a:lnSpc>
              <a:spcAft>
                <a:spcPts val="600"/>
              </a:spcAft>
            </a:pPr>
            <a:r>
              <a:rPr lang="en-US" sz="2400" dirty="0" smtClean="0">
                <a:solidFill>
                  <a:srgbClr val="FF0000"/>
                </a:solidFill>
                <a:sym typeface="Wingdings" panose="05000000000000000000" pitchFamily="2" charset="2"/>
              </a:rPr>
              <a:t>click Create dropdown</a:t>
            </a:r>
          </a:p>
        </p:txBody>
      </p:sp>
      <p:cxnSp>
        <p:nvCxnSpPr>
          <p:cNvPr id="19" name="Straight Arrow Connector 18"/>
          <p:cNvCxnSpPr/>
          <p:nvPr/>
        </p:nvCxnSpPr>
        <p:spPr>
          <a:xfrm flipH="1">
            <a:off x="1097653" y="2598515"/>
            <a:ext cx="204232" cy="584148"/>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bwMode="auto">
          <a:xfrm>
            <a:off x="274639" y="3187782"/>
            <a:ext cx="731575" cy="293837"/>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ounded Rectangle 10"/>
          <p:cNvSpPr/>
          <p:nvPr/>
        </p:nvSpPr>
        <p:spPr bwMode="auto">
          <a:xfrm>
            <a:off x="5120969" y="1302726"/>
            <a:ext cx="731575" cy="293837"/>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TextBox 12"/>
          <p:cNvSpPr txBox="1"/>
          <p:nvPr/>
        </p:nvSpPr>
        <p:spPr>
          <a:xfrm>
            <a:off x="7498383" y="1634537"/>
            <a:ext cx="308481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then, select “Folder”</a:t>
            </a:r>
          </a:p>
        </p:txBody>
      </p:sp>
    </p:spTree>
    <p:extLst>
      <p:ext uri="{BB962C8B-B14F-4D97-AF65-F5344CB8AC3E}">
        <p14:creationId xmlns:p14="http://schemas.microsoft.com/office/powerpoint/2010/main" val="28688251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4639" y="2948628"/>
            <a:ext cx="4160475" cy="3748999"/>
          </a:xfrm>
          <a:prstGeom prst="rect">
            <a:avLst/>
          </a:prstGeom>
        </p:spPr>
      </p:pic>
      <p:pic>
        <p:nvPicPr>
          <p:cNvPr id="6" name="Picture 5"/>
          <p:cNvPicPr>
            <a:picLocks noChangeAspect="1"/>
          </p:cNvPicPr>
          <p:nvPr/>
        </p:nvPicPr>
        <p:blipFill>
          <a:blip r:embed="rId3"/>
          <a:stretch>
            <a:fillRect/>
          </a:stretch>
        </p:blipFill>
        <p:spPr>
          <a:xfrm>
            <a:off x="2525807" y="1187893"/>
            <a:ext cx="2558828" cy="5509734"/>
          </a:xfrm>
          <a:prstGeom prst="rect">
            <a:avLst/>
          </a:prstGeom>
        </p:spPr>
      </p:pic>
      <p:sp>
        <p:nvSpPr>
          <p:cNvPr id="3" name="Title 2"/>
          <p:cNvSpPr>
            <a:spLocks noGrp="1"/>
          </p:cNvSpPr>
          <p:nvPr>
            <p:ph type="title"/>
          </p:nvPr>
        </p:nvSpPr>
        <p:spPr/>
        <p:txBody>
          <a:bodyPr/>
          <a:lstStyle/>
          <a:p>
            <a:r>
              <a:rPr lang="en-US" dirty="0" smtClean="0"/>
              <a:t>Create New Folder for “Materials”</a:t>
            </a:r>
            <a:endParaRPr lang="en-US" dirty="0"/>
          </a:p>
        </p:txBody>
      </p:sp>
      <p:sp>
        <p:nvSpPr>
          <p:cNvPr id="18" name="TextBox 17"/>
          <p:cNvSpPr txBox="1"/>
          <p:nvPr/>
        </p:nvSpPr>
        <p:spPr>
          <a:xfrm>
            <a:off x="123139" y="1212022"/>
            <a:ext cx="2547749"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In Project panel,</a:t>
            </a:r>
          </a:p>
          <a:p>
            <a:pPr>
              <a:lnSpc>
                <a:spcPct val="90000"/>
              </a:lnSpc>
              <a:spcAft>
                <a:spcPts val="600"/>
              </a:spcAft>
            </a:pPr>
            <a:r>
              <a:rPr lang="en-US" sz="2400" dirty="0" smtClean="0">
                <a:solidFill>
                  <a:srgbClr val="FF0000"/>
                </a:solidFill>
                <a:sym typeface="Wingdings" panose="05000000000000000000" pitchFamily="2" charset="2"/>
              </a:rPr>
              <a:t>click Create</a:t>
            </a:r>
          </a:p>
        </p:txBody>
      </p:sp>
      <p:cxnSp>
        <p:nvCxnSpPr>
          <p:cNvPr id="19" name="Straight Arrow Connector 18"/>
          <p:cNvCxnSpPr/>
          <p:nvPr/>
        </p:nvCxnSpPr>
        <p:spPr>
          <a:xfrm flipH="1">
            <a:off x="1097653" y="2129597"/>
            <a:ext cx="299360" cy="1053066"/>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bwMode="auto">
          <a:xfrm>
            <a:off x="274639" y="3187782"/>
            <a:ext cx="731575" cy="293837"/>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ounded Rectangle 10"/>
          <p:cNvSpPr/>
          <p:nvPr/>
        </p:nvSpPr>
        <p:spPr bwMode="auto">
          <a:xfrm>
            <a:off x="2670888" y="1276774"/>
            <a:ext cx="731575" cy="293837"/>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TextBox 12"/>
          <p:cNvSpPr txBox="1"/>
          <p:nvPr/>
        </p:nvSpPr>
        <p:spPr>
          <a:xfrm>
            <a:off x="5055921" y="1187893"/>
            <a:ext cx="308481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then, select “Folder”</a:t>
            </a:r>
          </a:p>
        </p:txBody>
      </p:sp>
      <p:pic>
        <p:nvPicPr>
          <p:cNvPr id="4" name="Picture 3"/>
          <p:cNvPicPr>
            <a:picLocks noChangeAspect="1"/>
          </p:cNvPicPr>
          <p:nvPr/>
        </p:nvPicPr>
        <p:blipFill>
          <a:blip r:embed="rId4"/>
          <a:stretch>
            <a:fillRect/>
          </a:stretch>
        </p:blipFill>
        <p:spPr>
          <a:xfrm>
            <a:off x="7737366" y="2869585"/>
            <a:ext cx="4392316" cy="1633505"/>
          </a:xfrm>
          <a:prstGeom prst="rect">
            <a:avLst/>
          </a:prstGeom>
        </p:spPr>
      </p:pic>
      <p:sp>
        <p:nvSpPr>
          <p:cNvPr id="12" name="TextBox 11"/>
          <p:cNvSpPr txBox="1"/>
          <p:nvPr/>
        </p:nvSpPr>
        <p:spPr>
          <a:xfrm>
            <a:off x="7737366" y="4482410"/>
            <a:ext cx="3282181"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Rename it “Materials”</a:t>
            </a:r>
          </a:p>
        </p:txBody>
      </p:sp>
      <p:sp>
        <p:nvSpPr>
          <p:cNvPr id="14" name="Right Arrow 13"/>
          <p:cNvSpPr/>
          <p:nvPr/>
        </p:nvSpPr>
        <p:spPr bwMode="auto">
          <a:xfrm>
            <a:off x="6309676" y="3145913"/>
            <a:ext cx="903083" cy="1080847"/>
          </a:xfrm>
          <a:prstGeom prst="rightArrow">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5918368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138456" y="5385621"/>
            <a:ext cx="3791594" cy="1379781"/>
          </a:xfrm>
          <a:prstGeom prst="rect">
            <a:avLst/>
          </a:prstGeom>
        </p:spPr>
      </p:pic>
      <p:sp>
        <p:nvSpPr>
          <p:cNvPr id="3" name="Title 2"/>
          <p:cNvSpPr>
            <a:spLocks noGrp="1"/>
          </p:cNvSpPr>
          <p:nvPr>
            <p:ph type="title"/>
          </p:nvPr>
        </p:nvSpPr>
        <p:spPr/>
        <p:txBody>
          <a:bodyPr/>
          <a:lstStyle/>
          <a:p>
            <a:r>
              <a:rPr lang="en-US" dirty="0" smtClean="0"/>
              <a:t>Getting Started</a:t>
            </a:r>
            <a:endParaRPr lang="en-US" dirty="0"/>
          </a:p>
        </p:txBody>
      </p:sp>
    </p:spTree>
    <p:extLst>
      <p:ext uri="{BB962C8B-B14F-4D97-AF65-F5344CB8AC3E}">
        <p14:creationId xmlns:p14="http://schemas.microsoft.com/office/powerpoint/2010/main" val="14706997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51545" y="3182663"/>
            <a:ext cx="4435337" cy="2382619"/>
          </a:xfrm>
          <a:prstGeom prst="rect">
            <a:avLst/>
          </a:prstGeom>
        </p:spPr>
      </p:pic>
      <p:pic>
        <p:nvPicPr>
          <p:cNvPr id="5" name="Picture 4"/>
          <p:cNvPicPr>
            <a:picLocks noChangeAspect="1"/>
          </p:cNvPicPr>
          <p:nvPr/>
        </p:nvPicPr>
        <p:blipFill>
          <a:blip r:embed="rId3"/>
          <a:stretch>
            <a:fillRect/>
          </a:stretch>
        </p:blipFill>
        <p:spPr>
          <a:xfrm>
            <a:off x="274638" y="2948628"/>
            <a:ext cx="4160475" cy="3696944"/>
          </a:xfrm>
          <a:prstGeom prst="rect">
            <a:avLst/>
          </a:prstGeom>
        </p:spPr>
      </p:pic>
      <p:pic>
        <p:nvPicPr>
          <p:cNvPr id="6" name="Picture 5"/>
          <p:cNvPicPr>
            <a:picLocks noChangeAspect="1"/>
          </p:cNvPicPr>
          <p:nvPr/>
        </p:nvPicPr>
        <p:blipFill>
          <a:blip r:embed="rId4"/>
          <a:stretch>
            <a:fillRect/>
          </a:stretch>
        </p:blipFill>
        <p:spPr>
          <a:xfrm>
            <a:off x="2525807" y="1187893"/>
            <a:ext cx="2558828" cy="5509734"/>
          </a:xfrm>
          <a:prstGeom prst="rect">
            <a:avLst/>
          </a:prstGeom>
        </p:spPr>
      </p:pic>
      <p:sp>
        <p:nvSpPr>
          <p:cNvPr id="3" name="Title 2"/>
          <p:cNvSpPr>
            <a:spLocks noGrp="1"/>
          </p:cNvSpPr>
          <p:nvPr>
            <p:ph type="title"/>
          </p:nvPr>
        </p:nvSpPr>
        <p:spPr/>
        <p:txBody>
          <a:bodyPr/>
          <a:lstStyle/>
          <a:p>
            <a:r>
              <a:rPr lang="en-US" dirty="0" smtClean="0"/>
              <a:t>Create New Materials for Ground &amp; Ball</a:t>
            </a:r>
            <a:endParaRPr lang="en-US" dirty="0"/>
          </a:p>
        </p:txBody>
      </p:sp>
      <p:sp>
        <p:nvSpPr>
          <p:cNvPr id="18" name="TextBox 17"/>
          <p:cNvSpPr txBox="1"/>
          <p:nvPr/>
        </p:nvSpPr>
        <p:spPr>
          <a:xfrm>
            <a:off x="123139" y="1212022"/>
            <a:ext cx="2547749"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In Project panel,</a:t>
            </a:r>
          </a:p>
          <a:p>
            <a:pPr>
              <a:lnSpc>
                <a:spcPct val="90000"/>
              </a:lnSpc>
              <a:spcAft>
                <a:spcPts val="600"/>
              </a:spcAft>
            </a:pPr>
            <a:r>
              <a:rPr lang="en-US" sz="2400" dirty="0" smtClean="0">
                <a:solidFill>
                  <a:srgbClr val="FF0000"/>
                </a:solidFill>
                <a:sym typeface="Wingdings" panose="05000000000000000000" pitchFamily="2" charset="2"/>
              </a:rPr>
              <a:t>click Create</a:t>
            </a:r>
          </a:p>
        </p:txBody>
      </p:sp>
      <p:cxnSp>
        <p:nvCxnSpPr>
          <p:cNvPr id="19" name="Straight Arrow Connector 18"/>
          <p:cNvCxnSpPr/>
          <p:nvPr/>
        </p:nvCxnSpPr>
        <p:spPr>
          <a:xfrm flipH="1">
            <a:off x="1097653" y="2129597"/>
            <a:ext cx="299360" cy="1053066"/>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bwMode="auto">
          <a:xfrm>
            <a:off x="274639" y="3187782"/>
            <a:ext cx="731575" cy="293837"/>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ounded Rectangle 10"/>
          <p:cNvSpPr/>
          <p:nvPr/>
        </p:nvSpPr>
        <p:spPr bwMode="auto">
          <a:xfrm>
            <a:off x="2880670" y="3145913"/>
            <a:ext cx="731575" cy="293837"/>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TextBox 12"/>
          <p:cNvSpPr txBox="1"/>
          <p:nvPr/>
        </p:nvSpPr>
        <p:spPr>
          <a:xfrm>
            <a:off x="4958119" y="2774227"/>
            <a:ext cx="1993174"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then, select </a:t>
            </a:r>
          </a:p>
          <a:p>
            <a:pPr>
              <a:lnSpc>
                <a:spcPct val="90000"/>
              </a:lnSpc>
              <a:spcAft>
                <a:spcPts val="600"/>
              </a:spcAft>
            </a:pPr>
            <a:r>
              <a:rPr lang="en-US" sz="2400" dirty="0" smtClean="0">
                <a:solidFill>
                  <a:srgbClr val="FF0000"/>
                </a:solidFill>
                <a:sym typeface="Wingdings" panose="05000000000000000000" pitchFamily="2" charset="2"/>
              </a:rPr>
              <a:t>“Material”</a:t>
            </a:r>
          </a:p>
        </p:txBody>
      </p:sp>
      <p:sp>
        <p:nvSpPr>
          <p:cNvPr id="12" name="TextBox 11"/>
          <p:cNvSpPr txBox="1"/>
          <p:nvPr/>
        </p:nvSpPr>
        <p:spPr>
          <a:xfrm>
            <a:off x="7640225" y="5661183"/>
            <a:ext cx="417902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Rename it “</a:t>
            </a:r>
            <a:r>
              <a:rPr lang="en-US" sz="2400" dirty="0" err="1" smtClean="0">
                <a:solidFill>
                  <a:srgbClr val="FF0000"/>
                </a:solidFill>
                <a:sym typeface="Wingdings" panose="05000000000000000000" pitchFamily="2" charset="2"/>
              </a:rPr>
              <a:t>GroundMaterial</a:t>
            </a:r>
            <a:r>
              <a:rPr lang="en-US" sz="2400" dirty="0" smtClean="0">
                <a:solidFill>
                  <a:srgbClr val="FF0000"/>
                </a:solidFill>
                <a:sym typeface="Wingdings" panose="05000000000000000000" pitchFamily="2" charset="2"/>
              </a:rPr>
              <a:t>”</a:t>
            </a:r>
          </a:p>
        </p:txBody>
      </p:sp>
      <p:sp>
        <p:nvSpPr>
          <p:cNvPr id="14" name="Right Arrow 13"/>
          <p:cNvSpPr/>
          <p:nvPr/>
        </p:nvSpPr>
        <p:spPr bwMode="auto">
          <a:xfrm>
            <a:off x="6223855" y="3718913"/>
            <a:ext cx="903083" cy="1080847"/>
          </a:xfrm>
          <a:prstGeom prst="rightArrow">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5" name="TextBox 14"/>
          <p:cNvSpPr txBox="1"/>
          <p:nvPr/>
        </p:nvSpPr>
        <p:spPr>
          <a:xfrm>
            <a:off x="7640225" y="6009745"/>
            <a:ext cx="369254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Repeat for “</a:t>
            </a:r>
            <a:r>
              <a:rPr lang="en-US" sz="2400" dirty="0" err="1" smtClean="0">
                <a:solidFill>
                  <a:srgbClr val="FF0000"/>
                </a:solidFill>
                <a:sym typeface="Wingdings" panose="05000000000000000000" pitchFamily="2" charset="2"/>
              </a:rPr>
              <a:t>BallMaterial</a:t>
            </a:r>
            <a:r>
              <a:rPr lang="en-US" sz="2400" dirty="0" smtClean="0">
                <a:solidFill>
                  <a:srgbClr val="FF0000"/>
                </a:solidFill>
                <a:sym typeface="Wingdings" panose="05000000000000000000" pitchFamily="2" charset="2"/>
              </a:rPr>
              <a:t>”</a:t>
            </a:r>
          </a:p>
        </p:txBody>
      </p:sp>
      <p:sp>
        <p:nvSpPr>
          <p:cNvPr id="16" name="Rounded Rectangle 15"/>
          <p:cNvSpPr/>
          <p:nvPr/>
        </p:nvSpPr>
        <p:spPr bwMode="auto">
          <a:xfrm>
            <a:off x="7705514" y="3904133"/>
            <a:ext cx="3450430" cy="964714"/>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043480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2200346" y="1690735"/>
            <a:ext cx="8038149" cy="4964398"/>
            <a:chOff x="2200346" y="1690735"/>
            <a:chExt cx="8038149" cy="4964398"/>
          </a:xfrm>
        </p:grpSpPr>
        <p:pic>
          <p:nvPicPr>
            <p:cNvPr id="7" name="Picture 6"/>
            <p:cNvPicPr>
              <a:picLocks noChangeAspect="1"/>
            </p:cNvPicPr>
            <p:nvPr/>
          </p:nvPicPr>
          <p:blipFill>
            <a:blip r:embed="rId2"/>
            <a:stretch>
              <a:fillRect/>
            </a:stretch>
          </p:blipFill>
          <p:spPr>
            <a:xfrm>
              <a:off x="2200346" y="1690735"/>
              <a:ext cx="8038149" cy="4964398"/>
            </a:xfrm>
            <a:prstGeom prst="rect">
              <a:avLst/>
            </a:prstGeom>
          </p:spPr>
        </p:pic>
        <p:pic>
          <p:nvPicPr>
            <p:cNvPr id="24" name="Picture 23"/>
            <p:cNvPicPr>
              <a:picLocks noChangeAspect="1"/>
            </p:cNvPicPr>
            <p:nvPr/>
          </p:nvPicPr>
          <p:blipFill rotWithShape="1">
            <a:blip r:embed="rId3"/>
            <a:srcRect b="12924"/>
            <a:stretch/>
          </p:blipFill>
          <p:spPr>
            <a:xfrm>
              <a:off x="2200346" y="1697139"/>
              <a:ext cx="3103501" cy="3080270"/>
            </a:xfrm>
            <a:prstGeom prst="rect">
              <a:avLst/>
            </a:prstGeom>
          </p:spPr>
        </p:pic>
      </p:grpSp>
      <p:sp>
        <p:nvSpPr>
          <p:cNvPr id="3" name="Title 2"/>
          <p:cNvSpPr>
            <a:spLocks noGrp="1"/>
          </p:cNvSpPr>
          <p:nvPr>
            <p:ph type="title"/>
          </p:nvPr>
        </p:nvSpPr>
        <p:spPr/>
        <p:txBody>
          <a:bodyPr/>
          <a:lstStyle/>
          <a:p>
            <a:r>
              <a:rPr lang="en-US" dirty="0" smtClean="0"/>
              <a:t>Update Material Colors</a:t>
            </a:r>
            <a:endParaRPr lang="en-US" dirty="0"/>
          </a:p>
        </p:txBody>
      </p:sp>
      <p:sp>
        <p:nvSpPr>
          <p:cNvPr id="18" name="TextBox 17"/>
          <p:cNvSpPr txBox="1"/>
          <p:nvPr/>
        </p:nvSpPr>
        <p:spPr>
          <a:xfrm>
            <a:off x="274639" y="3405823"/>
            <a:ext cx="1670137"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For each </a:t>
            </a:r>
          </a:p>
          <a:p>
            <a:pPr>
              <a:lnSpc>
                <a:spcPct val="90000"/>
              </a:lnSpc>
              <a:spcAft>
                <a:spcPts val="600"/>
              </a:spcAft>
            </a:pPr>
            <a:r>
              <a:rPr lang="en-US" sz="2400" dirty="0" smtClean="0">
                <a:solidFill>
                  <a:srgbClr val="FF0000"/>
                </a:solidFill>
                <a:sym typeface="Wingdings" panose="05000000000000000000" pitchFamily="2" charset="2"/>
              </a:rPr>
              <a:t>material...</a:t>
            </a:r>
          </a:p>
        </p:txBody>
      </p:sp>
      <p:sp>
        <p:nvSpPr>
          <p:cNvPr id="16" name="TextBox 15"/>
          <p:cNvSpPr txBox="1"/>
          <p:nvPr/>
        </p:nvSpPr>
        <p:spPr>
          <a:xfrm>
            <a:off x="10267385" y="2765750"/>
            <a:ext cx="2135008" cy="2674578"/>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Update color</a:t>
            </a:r>
          </a:p>
          <a:p>
            <a:pPr>
              <a:lnSpc>
                <a:spcPct val="90000"/>
              </a:lnSpc>
              <a:spcAft>
                <a:spcPts val="600"/>
              </a:spcAft>
            </a:pPr>
            <a:r>
              <a:rPr lang="en-US" sz="2400" dirty="0" smtClean="0">
                <a:solidFill>
                  <a:srgbClr val="FF0000"/>
                </a:solidFill>
                <a:sym typeface="Wingdings" panose="05000000000000000000" pitchFamily="2" charset="2"/>
              </a:rPr>
              <a:t>in Inspector</a:t>
            </a:r>
          </a:p>
          <a:p>
            <a:pPr>
              <a:lnSpc>
                <a:spcPct val="90000"/>
              </a:lnSpc>
              <a:spcAft>
                <a:spcPts val="600"/>
              </a:spcAft>
            </a:pPr>
            <a:r>
              <a:rPr lang="en-US" sz="2400" dirty="0" smtClean="0">
                <a:solidFill>
                  <a:srgbClr val="FF0000"/>
                </a:solidFill>
                <a:sym typeface="Wingdings" panose="05000000000000000000" pitchFamily="2" charset="2"/>
              </a:rPr>
              <a:t>window</a:t>
            </a:r>
          </a:p>
          <a:p>
            <a:pPr>
              <a:lnSpc>
                <a:spcPct val="90000"/>
              </a:lnSpc>
              <a:spcAft>
                <a:spcPts val="600"/>
              </a:spcAft>
            </a:pPr>
            <a:endParaRPr lang="en-US" sz="2400" dirty="0" smtClean="0">
              <a:solidFill>
                <a:srgbClr val="FF0000"/>
              </a:solidFill>
              <a:sym typeface="Wingdings" panose="05000000000000000000" pitchFamily="2" charset="2"/>
            </a:endParaRPr>
          </a:p>
          <a:p>
            <a:pPr>
              <a:lnSpc>
                <a:spcPct val="90000"/>
              </a:lnSpc>
              <a:spcAft>
                <a:spcPts val="600"/>
              </a:spcAft>
            </a:pPr>
            <a:r>
              <a:rPr lang="en-US" sz="2400" i="1" dirty="0" smtClean="0">
                <a:solidFill>
                  <a:srgbClr val="FF0000"/>
                </a:solidFill>
                <a:sym typeface="Wingdings" panose="05000000000000000000" pitchFamily="2" charset="2"/>
              </a:rPr>
              <a:t>(click white </a:t>
            </a:r>
          </a:p>
          <a:p>
            <a:pPr>
              <a:lnSpc>
                <a:spcPct val="90000"/>
              </a:lnSpc>
              <a:spcAft>
                <a:spcPts val="600"/>
              </a:spcAft>
            </a:pPr>
            <a:r>
              <a:rPr lang="en-US" sz="2400" i="1" dirty="0" smtClean="0">
                <a:solidFill>
                  <a:srgbClr val="FF0000"/>
                </a:solidFill>
                <a:sym typeface="Wingdings" panose="05000000000000000000" pitchFamily="2" charset="2"/>
              </a:rPr>
              <a:t>square)</a:t>
            </a:r>
          </a:p>
        </p:txBody>
      </p:sp>
      <p:cxnSp>
        <p:nvCxnSpPr>
          <p:cNvPr id="17" name="Straight Arrow Connector 16"/>
          <p:cNvCxnSpPr/>
          <p:nvPr/>
        </p:nvCxnSpPr>
        <p:spPr>
          <a:xfrm>
            <a:off x="1371970" y="4401695"/>
            <a:ext cx="1005829" cy="1381542"/>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bwMode="auto">
          <a:xfrm>
            <a:off x="2469238" y="5468607"/>
            <a:ext cx="1463024" cy="497508"/>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21" name="Straight Arrow Connector 20"/>
          <p:cNvCxnSpPr/>
          <p:nvPr/>
        </p:nvCxnSpPr>
        <p:spPr>
          <a:xfrm flipH="1" flipV="1">
            <a:off x="8119709" y="2955007"/>
            <a:ext cx="2232126" cy="85060"/>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bwMode="auto">
          <a:xfrm>
            <a:off x="5303847" y="2656130"/>
            <a:ext cx="2560292" cy="526533"/>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1581724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35397" y="1389756"/>
            <a:ext cx="2668745" cy="5069339"/>
          </a:xfrm>
          <a:prstGeom prst="rect">
            <a:avLst/>
          </a:prstGeom>
        </p:spPr>
      </p:pic>
      <p:sp>
        <p:nvSpPr>
          <p:cNvPr id="3" name="Title 2"/>
          <p:cNvSpPr>
            <a:spLocks noGrp="1"/>
          </p:cNvSpPr>
          <p:nvPr>
            <p:ph type="title"/>
          </p:nvPr>
        </p:nvSpPr>
        <p:spPr/>
        <p:txBody>
          <a:bodyPr/>
          <a:lstStyle/>
          <a:p>
            <a:r>
              <a:rPr lang="en-US" dirty="0" smtClean="0"/>
              <a:t>Choose Colors in the Popup</a:t>
            </a:r>
            <a:endParaRPr lang="en-US" dirty="0"/>
          </a:p>
        </p:txBody>
      </p:sp>
      <p:sp>
        <p:nvSpPr>
          <p:cNvPr id="18" name="TextBox 17"/>
          <p:cNvSpPr txBox="1"/>
          <p:nvPr/>
        </p:nvSpPr>
        <p:spPr>
          <a:xfrm>
            <a:off x="6219421" y="4164519"/>
            <a:ext cx="3542124" cy="1855893"/>
          </a:xfrm>
          <a:prstGeom prst="rect">
            <a:avLst/>
          </a:prstGeom>
          <a:noFill/>
        </p:spPr>
        <p:txBody>
          <a:bodyPr wrap="non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US" sz="2400" dirty="0" smtClean="0">
                <a:solidFill>
                  <a:srgbClr val="FF0000"/>
                </a:solidFill>
                <a:sym typeface="Wingdings" panose="05000000000000000000" pitchFamily="2" charset="2"/>
              </a:rPr>
              <a:t>Red</a:t>
            </a:r>
          </a:p>
          <a:p>
            <a:pPr marL="342900" indent="-342900">
              <a:lnSpc>
                <a:spcPct val="90000"/>
              </a:lnSpc>
              <a:spcAft>
                <a:spcPts val="600"/>
              </a:spcAft>
              <a:buFont typeface="Arial" panose="020B0604020202020204" pitchFamily="34" charset="0"/>
              <a:buChar char="•"/>
            </a:pPr>
            <a:r>
              <a:rPr lang="en-US" sz="2400" dirty="0" smtClean="0">
                <a:solidFill>
                  <a:srgbClr val="FF0000"/>
                </a:solidFill>
                <a:sym typeface="Wingdings" panose="05000000000000000000" pitchFamily="2" charset="2"/>
              </a:rPr>
              <a:t>Green</a:t>
            </a:r>
          </a:p>
          <a:p>
            <a:pPr marL="342900" indent="-342900">
              <a:lnSpc>
                <a:spcPct val="90000"/>
              </a:lnSpc>
              <a:spcAft>
                <a:spcPts val="600"/>
              </a:spcAft>
              <a:buFont typeface="Arial" panose="020B0604020202020204" pitchFamily="34" charset="0"/>
              <a:buChar char="•"/>
            </a:pPr>
            <a:r>
              <a:rPr lang="en-US" sz="2400" dirty="0" smtClean="0">
                <a:solidFill>
                  <a:srgbClr val="FF0000"/>
                </a:solidFill>
                <a:sym typeface="Wingdings" panose="05000000000000000000" pitchFamily="2" charset="2"/>
              </a:rPr>
              <a:t>Blue</a:t>
            </a:r>
          </a:p>
          <a:p>
            <a:pPr marL="342900" indent="-342900">
              <a:lnSpc>
                <a:spcPct val="90000"/>
              </a:lnSpc>
              <a:spcAft>
                <a:spcPts val="600"/>
              </a:spcAft>
              <a:buFont typeface="Arial" panose="020B0604020202020204" pitchFamily="34" charset="0"/>
              <a:buChar char="•"/>
            </a:pPr>
            <a:r>
              <a:rPr lang="en-US" sz="2400" dirty="0" smtClean="0">
                <a:solidFill>
                  <a:srgbClr val="FF0000"/>
                </a:solidFill>
                <a:sym typeface="Wingdings" panose="05000000000000000000" pitchFamily="2" charset="2"/>
              </a:rPr>
              <a:t>Alpha (Transparency)</a:t>
            </a:r>
          </a:p>
        </p:txBody>
      </p:sp>
      <p:cxnSp>
        <p:nvCxnSpPr>
          <p:cNvPr id="21" name="Straight Arrow Connector 20"/>
          <p:cNvCxnSpPr>
            <a:stCxn id="18" idx="1"/>
          </p:cNvCxnSpPr>
          <p:nvPr/>
        </p:nvCxnSpPr>
        <p:spPr>
          <a:xfrm flipH="1">
            <a:off x="5403637" y="5092466"/>
            <a:ext cx="815784" cy="142137"/>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98678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Verify Colors</a:t>
            </a:r>
            <a:endParaRPr lang="en-US" dirty="0"/>
          </a:p>
        </p:txBody>
      </p:sp>
      <p:sp>
        <p:nvSpPr>
          <p:cNvPr id="5" name="TextBox 4"/>
          <p:cNvSpPr txBox="1"/>
          <p:nvPr/>
        </p:nvSpPr>
        <p:spPr>
          <a:xfrm>
            <a:off x="1658460" y="5874676"/>
            <a:ext cx="9121921"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Verify that </a:t>
            </a:r>
            <a:r>
              <a:rPr lang="en-US" sz="2400" dirty="0" err="1" smtClean="0">
                <a:solidFill>
                  <a:srgbClr val="FF0000"/>
                </a:solidFill>
                <a:sym typeface="Wingdings" panose="05000000000000000000" pitchFamily="2" charset="2"/>
              </a:rPr>
              <a:t>GroundMaterial</a:t>
            </a:r>
            <a:r>
              <a:rPr lang="en-US" sz="2400" dirty="0" smtClean="0">
                <a:solidFill>
                  <a:srgbClr val="FF0000"/>
                </a:solidFill>
                <a:sym typeface="Wingdings" panose="05000000000000000000" pitchFamily="2" charset="2"/>
              </a:rPr>
              <a:t> and </a:t>
            </a:r>
            <a:r>
              <a:rPr lang="en-US" sz="2400" dirty="0" err="1" smtClean="0">
                <a:solidFill>
                  <a:srgbClr val="FF0000"/>
                </a:solidFill>
                <a:sym typeface="Wingdings" panose="05000000000000000000" pitchFamily="2" charset="2"/>
              </a:rPr>
              <a:t>BallMaterial</a:t>
            </a:r>
            <a:r>
              <a:rPr lang="en-US" sz="2400" dirty="0" smtClean="0">
                <a:solidFill>
                  <a:srgbClr val="FF0000"/>
                </a:solidFill>
                <a:sym typeface="Wingdings" panose="05000000000000000000" pitchFamily="2" charset="2"/>
              </a:rPr>
              <a:t> have different colors.</a:t>
            </a:r>
          </a:p>
        </p:txBody>
      </p:sp>
      <p:pic>
        <p:nvPicPr>
          <p:cNvPr id="6" name="Picture 5"/>
          <p:cNvPicPr>
            <a:picLocks noChangeAspect="1"/>
          </p:cNvPicPr>
          <p:nvPr/>
        </p:nvPicPr>
        <p:blipFill>
          <a:blip r:embed="rId2"/>
          <a:stretch>
            <a:fillRect/>
          </a:stretch>
        </p:blipFill>
        <p:spPr>
          <a:xfrm>
            <a:off x="1371970" y="1505412"/>
            <a:ext cx="4086225" cy="4086225"/>
          </a:xfrm>
          <a:prstGeom prst="rect">
            <a:avLst/>
          </a:prstGeom>
        </p:spPr>
      </p:pic>
      <p:pic>
        <p:nvPicPr>
          <p:cNvPr id="7" name="Picture 6"/>
          <p:cNvPicPr>
            <a:picLocks noChangeAspect="1"/>
          </p:cNvPicPr>
          <p:nvPr/>
        </p:nvPicPr>
        <p:blipFill>
          <a:blip r:embed="rId3"/>
          <a:stretch>
            <a:fillRect/>
          </a:stretch>
        </p:blipFill>
        <p:spPr>
          <a:xfrm>
            <a:off x="6766871" y="1495887"/>
            <a:ext cx="4105275" cy="4095750"/>
          </a:xfrm>
          <a:prstGeom prst="rect">
            <a:avLst/>
          </a:prstGeom>
        </p:spPr>
      </p:pic>
    </p:spTree>
    <p:extLst>
      <p:ext uri="{BB962C8B-B14F-4D97-AF65-F5344CB8AC3E}">
        <p14:creationId xmlns:p14="http://schemas.microsoft.com/office/powerpoint/2010/main" val="3127073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760537" y="1241104"/>
            <a:ext cx="8915759" cy="4954449"/>
            <a:chOff x="1760537" y="1241104"/>
            <a:chExt cx="8915759" cy="4954449"/>
          </a:xfrm>
        </p:grpSpPr>
        <p:pic>
          <p:nvPicPr>
            <p:cNvPr id="2" name="Picture 1"/>
            <p:cNvPicPr>
              <a:picLocks noChangeAspect="1"/>
            </p:cNvPicPr>
            <p:nvPr/>
          </p:nvPicPr>
          <p:blipFill>
            <a:blip r:embed="rId2"/>
            <a:stretch>
              <a:fillRect/>
            </a:stretch>
          </p:blipFill>
          <p:spPr>
            <a:xfrm>
              <a:off x="1760537" y="1261603"/>
              <a:ext cx="8915400" cy="4933950"/>
            </a:xfrm>
            <a:prstGeom prst="rect">
              <a:avLst/>
            </a:prstGeom>
          </p:spPr>
        </p:pic>
        <p:pic>
          <p:nvPicPr>
            <p:cNvPr id="19" name="Picture 18"/>
            <p:cNvPicPr>
              <a:picLocks noChangeAspect="1"/>
            </p:cNvPicPr>
            <p:nvPr/>
          </p:nvPicPr>
          <p:blipFill rotWithShape="1">
            <a:blip r:embed="rId3"/>
            <a:srcRect b="12924"/>
            <a:stretch/>
          </p:blipFill>
          <p:spPr>
            <a:xfrm>
              <a:off x="8077936" y="1241104"/>
              <a:ext cx="2598360" cy="2578910"/>
            </a:xfrm>
            <a:prstGeom prst="rect">
              <a:avLst/>
            </a:prstGeom>
          </p:spPr>
        </p:pic>
      </p:grpSp>
      <p:sp>
        <p:nvSpPr>
          <p:cNvPr id="3" name="Title 2"/>
          <p:cNvSpPr>
            <a:spLocks noGrp="1"/>
          </p:cNvSpPr>
          <p:nvPr>
            <p:ph type="title"/>
          </p:nvPr>
        </p:nvSpPr>
        <p:spPr/>
        <p:txBody>
          <a:bodyPr/>
          <a:lstStyle/>
          <a:p>
            <a:r>
              <a:rPr lang="en-US" dirty="0" smtClean="0"/>
              <a:t>Assign Colors</a:t>
            </a:r>
            <a:endParaRPr lang="en-US" dirty="0"/>
          </a:p>
        </p:txBody>
      </p:sp>
      <p:sp>
        <p:nvSpPr>
          <p:cNvPr id="5" name="TextBox 4"/>
          <p:cNvSpPr txBox="1"/>
          <p:nvPr/>
        </p:nvSpPr>
        <p:spPr>
          <a:xfrm>
            <a:off x="1657276" y="6344080"/>
            <a:ext cx="8052333"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Drag each material from Project panel to the Scene panel</a:t>
            </a:r>
          </a:p>
        </p:txBody>
      </p:sp>
      <p:sp>
        <p:nvSpPr>
          <p:cNvPr id="9" name="Rounded Rectangle 8"/>
          <p:cNvSpPr/>
          <p:nvPr/>
        </p:nvSpPr>
        <p:spPr bwMode="auto">
          <a:xfrm>
            <a:off x="8322053" y="4277211"/>
            <a:ext cx="1463024" cy="223191"/>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ounded Rectangle 10"/>
          <p:cNvSpPr/>
          <p:nvPr/>
        </p:nvSpPr>
        <p:spPr bwMode="auto">
          <a:xfrm>
            <a:off x="8321334" y="4511216"/>
            <a:ext cx="1463024" cy="223191"/>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2" name="Curved Connector 11"/>
          <p:cNvCxnSpPr>
            <a:stCxn id="9" idx="0"/>
          </p:cNvCxnSpPr>
          <p:nvPr/>
        </p:nvCxnSpPr>
        <p:spPr>
          <a:xfrm rot="16200000" flipV="1">
            <a:off x="6102939" y="1326585"/>
            <a:ext cx="2151534" cy="3749718"/>
          </a:xfrm>
          <a:prstGeom prst="curvedConnector2">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3" name="Curved Connector 12"/>
          <p:cNvCxnSpPr>
            <a:stCxn id="11" idx="2"/>
          </p:cNvCxnSpPr>
          <p:nvPr/>
        </p:nvCxnSpPr>
        <p:spPr>
          <a:xfrm rot="5400000" flipH="1">
            <a:off x="6904030" y="2585592"/>
            <a:ext cx="914389" cy="3383242"/>
          </a:xfrm>
          <a:prstGeom prst="curvedConnector4">
            <a:avLst>
              <a:gd name="adj1" fmla="val -25000"/>
              <a:gd name="adj2" fmla="val 6081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85143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38472" y="1713048"/>
            <a:ext cx="11825356" cy="2607165"/>
            <a:chOff x="338472" y="1713048"/>
            <a:chExt cx="11825356" cy="2607165"/>
          </a:xfrm>
        </p:grpSpPr>
        <p:pic>
          <p:nvPicPr>
            <p:cNvPr id="4" name="Picture 3"/>
            <p:cNvPicPr>
              <a:picLocks noChangeAspect="1"/>
            </p:cNvPicPr>
            <p:nvPr/>
          </p:nvPicPr>
          <p:blipFill>
            <a:blip r:embed="rId2"/>
            <a:stretch>
              <a:fillRect/>
            </a:stretch>
          </p:blipFill>
          <p:spPr>
            <a:xfrm>
              <a:off x="338472" y="1713048"/>
              <a:ext cx="11825356" cy="2607165"/>
            </a:xfrm>
            <a:prstGeom prst="rect">
              <a:avLst/>
            </a:prstGeom>
          </p:spPr>
        </p:pic>
        <p:pic>
          <p:nvPicPr>
            <p:cNvPr id="15" name="Picture 14"/>
            <p:cNvPicPr>
              <a:picLocks noChangeAspect="1"/>
            </p:cNvPicPr>
            <p:nvPr/>
          </p:nvPicPr>
          <p:blipFill rotWithShape="1">
            <a:blip r:embed="rId3"/>
            <a:srcRect b="26511"/>
            <a:stretch/>
          </p:blipFill>
          <p:spPr>
            <a:xfrm>
              <a:off x="5212408" y="1720584"/>
              <a:ext cx="3103501" cy="2599629"/>
            </a:xfrm>
            <a:prstGeom prst="rect">
              <a:avLst/>
            </a:prstGeom>
          </p:spPr>
        </p:pic>
      </p:grpSp>
      <p:sp>
        <p:nvSpPr>
          <p:cNvPr id="3" name="Title 2"/>
          <p:cNvSpPr>
            <a:spLocks noGrp="1"/>
          </p:cNvSpPr>
          <p:nvPr>
            <p:ph type="title"/>
          </p:nvPr>
        </p:nvSpPr>
        <p:spPr/>
        <p:txBody>
          <a:bodyPr/>
          <a:lstStyle/>
          <a:p>
            <a:r>
              <a:rPr lang="en-US" dirty="0" smtClean="0"/>
              <a:t>Update Lighting Rotation</a:t>
            </a:r>
            <a:endParaRPr lang="en-US" dirty="0"/>
          </a:p>
        </p:txBody>
      </p:sp>
      <p:sp>
        <p:nvSpPr>
          <p:cNvPr id="5" name="TextBox 4"/>
          <p:cNvSpPr txBox="1"/>
          <p:nvPr/>
        </p:nvSpPr>
        <p:spPr>
          <a:xfrm>
            <a:off x="4938091" y="4506480"/>
            <a:ext cx="5120583" cy="1037207"/>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Update Direction Light in Inspector</a:t>
            </a:r>
          </a:p>
          <a:p>
            <a:pPr>
              <a:lnSpc>
                <a:spcPct val="90000"/>
              </a:lnSpc>
              <a:spcAft>
                <a:spcPts val="600"/>
              </a:spcAft>
            </a:pPr>
            <a:r>
              <a:rPr lang="en-US" sz="2400" dirty="0" smtClean="0">
                <a:solidFill>
                  <a:srgbClr val="FF0000"/>
                </a:solidFill>
                <a:sym typeface="Wingdings" panose="05000000000000000000" pitchFamily="2" charset="2"/>
              </a:rPr>
              <a:t>Rotation: X = 50, Y = 60, Z = 0</a:t>
            </a:r>
          </a:p>
        </p:txBody>
      </p:sp>
      <p:sp>
        <p:nvSpPr>
          <p:cNvPr id="11" name="Rounded Rectangle 10"/>
          <p:cNvSpPr/>
          <p:nvPr/>
        </p:nvSpPr>
        <p:spPr bwMode="auto">
          <a:xfrm>
            <a:off x="5343341" y="2399994"/>
            <a:ext cx="1606407" cy="274317"/>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ounded Rectangle 7"/>
          <p:cNvSpPr/>
          <p:nvPr/>
        </p:nvSpPr>
        <p:spPr bwMode="auto">
          <a:xfrm>
            <a:off x="8315909" y="3016630"/>
            <a:ext cx="3754424" cy="206315"/>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244187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138456" y="5385621"/>
            <a:ext cx="3791594" cy="1379781"/>
          </a:xfrm>
          <a:prstGeom prst="rect">
            <a:avLst/>
          </a:prstGeom>
        </p:spPr>
      </p:pic>
      <p:sp>
        <p:nvSpPr>
          <p:cNvPr id="3" name="Title 2"/>
          <p:cNvSpPr>
            <a:spLocks noGrp="1"/>
          </p:cNvSpPr>
          <p:nvPr>
            <p:ph type="title"/>
          </p:nvPr>
        </p:nvSpPr>
        <p:spPr/>
        <p:txBody>
          <a:bodyPr/>
          <a:lstStyle/>
          <a:p>
            <a:r>
              <a:rPr lang="en-US" dirty="0" smtClean="0"/>
              <a:t>3D Physics &amp; Movement</a:t>
            </a:r>
            <a:endParaRPr lang="en-US" dirty="0"/>
          </a:p>
        </p:txBody>
      </p:sp>
    </p:spTree>
    <p:extLst>
      <p:ext uri="{BB962C8B-B14F-4D97-AF65-F5344CB8AC3E}">
        <p14:creationId xmlns:p14="http://schemas.microsoft.com/office/powerpoint/2010/main" val="35141809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Add </a:t>
            </a:r>
            <a:r>
              <a:rPr lang="en-US" dirty="0" err="1" smtClean="0"/>
              <a:t>RigidBody</a:t>
            </a:r>
            <a:endParaRPr lang="en-US" dirty="0"/>
          </a:p>
        </p:txBody>
      </p:sp>
      <p:pic>
        <p:nvPicPr>
          <p:cNvPr id="2" name="Picture 1"/>
          <p:cNvPicPr>
            <a:picLocks noChangeAspect="1"/>
          </p:cNvPicPr>
          <p:nvPr/>
        </p:nvPicPr>
        <p:blipFill>
          <a:blip r:embed="rId2"/>
          <a:stretch>
            <a:fillRect/>
          </a:stretch>
        </p:blipFill>
        <p:spPr>
          <a:xfrm>
            <a:off x="400013" y="2217116"/>
            <a:ext cx="11638816" cy="2560292"/>
          </a:xfrm>
          <a:prstGeom prst="rect">
            <a:avLst/>
          </a:prstGeom>
        </p:spPr>
      </p:pic>
      <p:sp>
        <p:nvSpPr>
          <p:cNvPr id="4" name="TextBox 3"/>
          <p:cNvSpPr txBox="1"/>
          <p:nvPr/>
        </p:nvSpPr>
        <p:spPr>
          <a:xfrm>
            <a:off x="3017872" y="1376733"/>
            <a:ext cx="637969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With “Ball” selected in the Hierarchy panel… </a:t>
            </a:r>
          </a:p>
        </p:txBody>
      </p:sp>
      <p:cxnSp>
        <p:nvCxnSpPr>
          <p:cNvPr id="5" name="Straight Arrow Connector 4"/>
          <p:cNvCxnSpPr/>
          <p:nvPr/>
        </p:nvCxnSpPr>
        <p:spPr>
          <a:xfrm>
            <a:off x="7406944" y="2004597"/>
            <a:ext cx="203586" cy="2019198"/>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bwMode="auto">
          <a:xfrm>
            <a:off x="2834931" y="2399994"/>
            <a:ext cx="1005892" cy="365756"/>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ounded Rectangle 6"/>
          <p:cNvSpPr/>
          <p:nvPr/>
        </p:nvSpPr>
        <p:spPr bwMode="auto">
          <a:xfrm>
            <a:off x="1097653" y="3497262"/>
            <a:ext cx="1005892" cy="365756"/>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ounded Rectangle 7"/>
          <p:cNvSpPr/>
          <p:nvPr/>
        </p:nvSpPr>
        <p:spPr bwMode="auto">
          <a:xfrm>
            <a:off x="4038074" y="3497262"/>
            <a:ext cx="1005892" cy="365756"/>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ounded Rectangle 8"/>
          <p:cNvSpPr/>
          <p:nvPr/>
        </p:nvSpPr>
        <p:spPr bwMode="auto">
          <a:xfrm>
            <a:off x="7406944" y="4137335"/>
            <a:ext cx="1005892" cy="365756"/>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TextBox 10"/>
          <p:cNvSpPr txBox="1"/>
          <p:nvPr/>
        </p:nvSpPr>
        <p:spPr>
          <a:xfrm>
            <a:off x="3566506" y="5070578"/>
            <a:ext cx="6005490"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Click Component  Physics  </a:t>
            </a:r>
            <a:r>
              <a:rPr lang="en-US" sz="2400" dirty="0" err="1" smtClean="0">
                <a:solidFill>
                  <a:srgbClr val="FF0000"/>
                </a:solidFill>
                <a:sym typeface="Wingdings" panose="05000000000000000000" pitchFamily="2" charset="2"/>
              </a:rPr>
              <a:t>RigidBody</a:t>
            </a:r>
            <a:endParaRPr lang="en-US" sz="2400" dirty="0" smtClean="0">
              <a:solidFill>
                <a:srgbClr val="FF0000"/>
              </a:solidFill>
              <a:sym typeface="Wingdings" panose="05000000000000000000" pitchFamily="2" charset="2"/>
            </a:endParaRPr>
          </a:p>
        </p:txBody>
      </p:sp>
    </p:spTree>
    <p:extLst>
      <p:ext uri="{BB962C8B-B14F-4D97-AF65-F5344CB8AC3E}">
        <p14:creationId xmlns:p14="http://schemas.microsoft.com/office/powerpoint/2010/main" val="15878775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(Alternate Method</a:t>
            </a:r>
            <a:r>
              <a:rPr lang="en-US" smtClean="0"/>
              <a:t>) Add </a:t>
            </a:r>
            <a:r>
              <a:rPr lang="en-US" dirty="0" err="1" smtClean="0"/>
              <a:t>RigidBody</a:t>
            </a:r>
            <a:endParaRPr lang="en-US" dirty="0"/>
          </a:p>
        </p:txBody>
      </p:sp>
      <p:grpSp>
        <p:nvGrpSpPr>
          <p:cNvPr id="20" name="Group 19"/>
          <p:cNvGrpSpPr>
            <a:grpSpLocks noChangeAspect="1"/>
          </p:cNvGrpSpPr>
          <p:nvPr/>
        </p:nvGrpSpPr>
        <p:grpSpPr>
          <a:xfrm>
            <a:off x="457580" y="1212849"/>
            <a:ext cx="11247061" cy="5039390"/>
            <a:chOff x="274638" y="1229655"/>
            <a:chExt cx="11795431" cy="5285094"/>
          </a:xfrm>
        </p:grpSpPr>
        <p:grpSp>
          <p:nvGrpSpPr>
            <p:cNvPr id="14" name="Group 13"/>
            <p:cNvGrpSpPr>
              <a:grpSpLocks noChangeAspect="1"/>
            </p:cNvGrpSpPr>
            <p:nvPr/>
          </p:nvGrpSpPr>
          <p:grpSpPr>
            <a:xfrm>
              <a:off x="274638" y="1229655"/>
              <a:ext cx="11795431" cy="5193655"/>
              <a:chOff x="457579" y="1229670"/>
              <a:chExt cx="12210735" cy="5376518"/>
            </a:xfrm>
          </p:grpSpPr>
          <p:pic>
            <p:nvPicPr>
              <p:cNvPr id="10" name="Picture 9"/>
              <p:cNvPicPr>
                <a:picLocks noChangeAspect="1"/>
              </p:cNvPicPr>
              <p:nvPr/>
            </p:nvPicPr>
            <p:blipFill>
              <a:blip r:embed="rId2"/>
              <a:stretch>
                <a:fillRect/>
              </a:stretch>
            </p:blipFill>
            <p:spPr>
              <a:xfrm>
                <a:off x="457579" y="1229670"/>
                <a:ext cx="5222903" cy="5376518"/>
              </a:xfrm>
              <a:prstGeom prst="rect">
                <a:avLst/>
              </a:prstGeom>
            </p:spPr>
          </p:pic>
          <p:pic>
            <p:nvPicPr>
              <p:cNvPr id="12" name="Picture 11"/>
              <p:cNvPicPr>
                <a:picLocks noChangeAspect="1"/>
              </p:cNvPicPr>
              <p:nvPr/>
            </p:nvPicPr>
            <p:blipFill>
              <a:blip r:embed="rId3"/>
              <a:stretch>
                <a:fillRect/>
              </a:stretch>
            </p:blipFill>
            <p:spPr>
              <a:xfrm>
                <a:off x="6492553" y="1229670"/>
                <a:ext cx="2868853" cy="5376518"/>
              </a:xfrm>
              <a:prstGeom prst="rect">
                <a:avLst/>
              </a:prstGeom>
            </p:spPr>
          </p:pic>
          <p:pic>
            <p:nvPicPr>
              <p:cNvPr id="13" name="Picture 12"/>
              <p:cNvPicPr>
                <a:picLocks noChangeAspect="1"/>
              </p:cNvPicPr>
              <p:nvPr/>
            </p:nvPicPr>
            <p:blipFill>
              <a:blip r:embed="rId4"/>
              <a:stretch>
                <a:fillRect/>
              </a:stretch>
            </p:blipFill>
            <p:spPr>
              <a:xfrm>
                <a:off x="9784358" y="1229670"/>
                <a:ext cx="2883956" cy="5376518"/>
              </a:xfrm>
              <a:prstGeom prst="rect">
                <a:avLst/>
              </a:prstGeom>
            </p:spPr>
          </p:pic>
        </p:grpSp>
        <p:sp>
          <p:nvSpPr>
            <p:cNvPr id="15" name="Rounded Rectangle 14"/>
            <p:cNvSpPr/>
            <p:nvPr/>
          </p:nvSpPr>
          <p:spPr bwMode="auto">
            <a:xfrm>
              <a:off x="274638" y="2034238"/>
              <a:ext cx="1005892" cy="274317"/>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Rounded Rectangle 15"/>
            <p:cNvSpPr/>
            <p:nvPr/>
          </p:nvSpPr>
          <p:spPr bwMode="auto">
            <a:xfrm>
              <a:off x="2652116" y="6148993"/>
              <a:ext cx="2560292" cy="365756"/>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 name="Rounded Rectangle 16"/>
            <p:cNvSpPr/>
            <p:nvPr/>
          </p:nvSpPr>
          <p:spPr bwMode="auto">
            <a:xfrm>
              <a:off x="6309676" y="3954457"/>
              <a:ext cx="1005892" cy="274317"/>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ounded Rectangle 17"/>
            <p:cNvSpPr/>
            <p:nvPr/>
          </p:nvSpPr>
          <p:spPr bwMode="auto">
            <a:xfrm>
              <a:off x="9583301" y="3557573"/>
              <a:ext cx="1005892" cy="274317"/>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9" name="TextBox 18"/>
          <p:cNvSpPr txBox="1"/>
          <p:nvPr/>
        </p:nvSpPr>
        <p:spPr>
          <a:xfrm>
            <a:off x="-17894" y="6178987"/>
            <a:ext cx="1245988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With “Ball” selected in the Hierarchy panel, click Add Component  Physics  </a:t>
            </a:r>
            <a:r>
              <a:rPr lang="en-US" sz="2400" dirty="0" err="1" smtClean="0">
                <a:solidFill>
                  <a:srgbClr val="FF0000"/>
                </a:solidFill>
                <a:sym typeface="Wingdings" panose="05000000000000000000" pitchFamily="2" charset="2"/>
              </a:rPr>
              <a:t>Rigidbody</a:t>
            </a:r>
            <a:endParaRPr lang="en-US" sz="2400" dirty="0" smtClean="0">
              <a:solidFill>
                <a:srgbClr val="FF0000"/>
              </a:solidFill>
              <a:sym typeface="Wingdings" panose="05000000000000000000" pitchFamily="2" charset="2"/>
            </a:endParaRPr>
          </a:p>
        </p:txBody>
      </p:sp>
      <p:sp>
        <p:nvSpPr>
          <p:cNvPr id="21" name="Right Arrow 20"/>
          <p:cNvSpPr/>
          <p:nvPr/>
        </p:nvSpPr>
        <p:spPr bwMode="auto">
          <a:xfrm>
            <a:off x="5101944" y="3432211"/>
            <a:ext cx="903083" cy="1080847"/>
          </a:xfrm>
          <a:prstGeom prst="rightArrow">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2" name="Right Arrow 21"/>
          <p:cNvSpPr/>
          <p:nvPr/>
        </p:nvSpPr>
        <p:spPr bwMode="auto">
          <a:xfrm>
            <a:off x="8218417" y="3022900"/>
            <a:ext cx="903083" cy="1080847"/>
          </a:xfrm>
          <a:prstGeom prst="rightArrow">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7364169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Verify </a:t>
            </a:r>
            <a:r>
              <a:rPr lang="en-US" dirty="0" err="1" smtClean="0"/>
              <a:t>RigidBody</a:t>
            </a:r>
            <a:r>
              <a:rPr lang="en-US" dirty="0" smtClean="0"/>
              <a:t> Component for Ball</a:t>
            </a:r>
            <a:endParaRPr lang="en-US" dirty="0"/>
          </a:p>
        </p:txBody>
      </p:sp>
      <p:pic>
        <p:nvPicPr>
          <p:cNvPr id="4" name="Picture 3"/>
          <p:cNvPicPr>
            <a:picLocks noChangeAspect="1"/>
          </p:cNvPicPr>
          <p:nvPr/>
        </p:nvPicPr>
        <p:blipFill>
          <a:blip r:embed="rId2"/>
          <a:stretch>
            <a:fillRect/>
          </a:stretch>
        </p:blipFill>
        <p:spPr>
          <a:xfrm>
            <a:off x="640458" y="1229655"/>
            <a:ext cx="5669218" cy="5222823"/>
          </a:xfrm>
          <a:prstGeom prst="rect">
            <a:avLst/>
          </a:prstGeom>
        </p:spPr>
      </p:pic>
      <p:sp>
        <p:nvSpPr>
          <p:cNvPr id="5" name="Rounded Rectangle 4"/>
          <p:cNvSpPr/>
          <p:nvPr/>
        </p:nvSpPr>
        <p:spPr bwMode="auto">
          <a:xfrm>
            <a:off x="640458" y="2217116"/>
            <a:ext cx="1606407" cy="274317"/>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Rounded Rectangle 5"/>
          <p:cNvSpPr/>
          <p:nvPr/>
        </p:nvSpPr>
        <p:spPr bwMode="auto">
          <a:xfrm>
            <a:off x="3109311" y="3566749"/>
            <a:ext cx="3291804" cy="1942171"/>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TextBox 6"/>
          <p:cNvSpPr txBox="1"/>
          <p:nvPr/>
        </p:nvSpPr>
        <p:spPr>
          <a:xfrm>
            <a:off x="7385194" y="3033771"/>
            <a:ext cx="430149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Verify </a:t>
            </a:r>
            <a:r>
              <a:rPr lang="en-US" sz="2400" dirty="0" err="1" smtClean="0">
                <a:solidFill>
                  <a:srgbClr val="FF0000"/>
                </a:solidFill>
                <a:sym typeface="Wingdings" panose="05000000000000000000" pitchFamily="2" charset="2"/>
              </a:rPr>
              <a:t>RigidBody</a:t>
            </a:r>
            <a:r>
              <a:rPr lang="en-US" sz="2400" dirty="0" smtClean="0">
                <a:solidFill>
                  <a:srgbClr val="FF0000"/>
                </a:solidFill>
                <a:sym typeface="Wingdings" panose="05000000000000000000" pitchFamily="2" charset="2"/>
              </a:rPr>
              <a:t> Component</a:t>
            </a:r>
          </a:p>
        </p:txBody>
      </p:sp>
      <p:cxnSp>
        <p:nvCxnSpPr>
          <p:cNvPr id="8" name="Straight Arrow Connector 7"/>
          <p:cNvCxnSpPr/>
          <p:nvPr/>
        </p:nvCxnSpPr>
        <p:spPr>
          <a:xfrm flipH="1">
            <a:off x="6675432" y="3566749"/>
            <a:ext cx="838634" cy="753464"/>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08510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Create  New Project</a:t>
            </a:r>
            <a:endParaRPr lang="en-US" dirty="0"/>
          </a:p>
        </p:txBody>
      </p:sp>
      <p:pic>
        <p:nvPicPr>
          <p:cNvPr id="5" name="Picture 4"/>
          <p:cNvPicPr>
            <a:picLocks noChangeAspect="1"/>
          </p:cNvPicPr>
          <p:nvPr/>
        </p:nvPicPr>
        <p:blipFill>
          <a:blip r:embed="rId2"/>
          <a:stretch>
            <a:fillRect/>
          </a:stretch>
        </p:blipFill>
        <p:spPr>
          <a:xfrm>
            <a:off x="731897" y="1883239"/>
            <a:ext cx="5214454" cy="3572157"/>
          </a:xfrm>
          <a:prstGeom prst="rect">
            <a:avLst/>
          </a:prstGeom>
        </p:spPr>
      </p:pic>
      <p:sp>
        <p:nvSpPr>
          <p:cNvPr id="6" name="TextBox 5"/>
          <p:cNvSpPr txBox="1"/>
          <p:nvPr/>
        </p:nvSpPr>
        <p:spPr>
          <a:xfrm>
            <a:off x="564722" y="5600359"/>
            <a:ext cx="5830058"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 you should see a New Project window</a:t>
            </a:r>
          </a:p>
        </p:txBody>
      </p:sp>
      <p:sp>
        <p:nvSpPr>
          <p:cNvPr id="7" name="TextBox 6"/>
          <p:cNvSpPr txBox="1"/>
          <p:nvPr/>
        </p:nvSpPr>
        <p:spPr>
          <a:xfrm>
            <a:off x="512916" y="1255375"/>
            <a:ext cx="4016292"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When you launch Unity 5…</a:t>
            </a:r>
          </a:p>
        </p:txBody>
      </p:sp>
    </p:spTree>
    <p:extLst>
      <p:ext uri="{BB962C8B-B14F-4D97-AF65-F5344CB8AC3E}">
        <p14:creationId xmlns:p14="http://schemas.microsoft.com/office/powerpoint/2010/main" val="2496911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4639" y="1966998"/>
            <a:ext cx="3474745" cy="4750284"/>
          </a:xfrm>
          <a:prstGeom prst="rect">
            <a:avLst/>
          </a:prstGeom>
        </p:spPr>
      </p:pic>
      <p:sp>
        <p:nvSpPr>
          <p:cNvPr id="3" name="Title 2"/>
          <p:cNvSpPr>
            <a:spLocks noGrp="1"/>
          </p:cNvSpPr>
          <p:nvPr>
            <p:ph type="title"/>
          </p:nvPr>
        </p:nvSpPr>
        <p:spPr/>
        <p:txBody>
          <a:bodyPr/>
          <a:lstStyle/>
          <a:p>
            <a:r>
              <a:rPr lang="en-US" dirty="0" smtClean="0"/>
              <a:t>Create New Folder for “Scripts”</a:t>
            </a:r>
            <a:endParaRPr lang="en-US" dirty="0"/>
          </a:p>
        </p:txBody>
      </p:sp>
      <p:pic>
        <p:nvPicPr>
          <p:cNvPr id="4" name="Picture 3"/>
          <p:cNvPicPr>
            <a:picLocks noChangeAspect="1"/>
          </p:cNvPicPr>
          <p:nvPr/>
        </p:nvPicPr>
        <p:blipFill>
          <a:blip r:embed="rId3"/>
          <a:stretch>
            <a:fillRect/>
          </a:stretch>
        </p:blipFill>
        <p:spPr>
          <a:xfrm>
            <a:off x="3486484" y="1212849"/>
            <a:ext cx="2558828" cy="5509734"/>
          </a:xfrm>
          <a:prstGeom prst="rect">
            <a:avLst/>
          </a:prstGeom>
        </p:spPr>
      </p:pic>
      <p:sp>
        <p:nvSpPr>
          <p:cNvPr id="6" name="TextBox 5"/>
          <p:cNvSpPr txBox="1"/>
          <p:nvPr/>
        </p:nvSpPr>
        <p:spPr>
          <a:xfrm>
            <a:off x="183200" y="1048507"/>
            <a:ext cx="3407728"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In the Project panel,</a:t>
            </a:r>
          </a:p>
          <a:p>
            <a:pPr>
              <a:lnSpc>
                <a:spcPct val="90000"/>
              </a:lnSpc>
              <a:spcAft>
                <a:spcPts val="600"/>
              </a:spcAft>
            </a:pPr>
            <a:r>
              <a:rPr lang="en-US" sz="2400" dirty="0" smtClean="0">
                <a:solidFill>
                  <a:srgbClr val="FF0000"/>
                </a:solidFill>
                <a:sym typeface="Wingdings" panose="05000000000000000000" pitchFamily="2" charset="2"/>
              </a:rPr>
              <a:t>click Create dropdown</a:t>
            </a:r>
          </a:p>
        </p:txBody>
      </p:sp>
      <p:cxnSp>
        <p:nvCxnSpPr>
          <p:cNvPr id="7" name="Straight Arrow Connector 6"/>
          <p:cNvCxnSpPr/>
          <p:nvPr/>
        </p:nvCxnSpPr>
        <p:spPr>
          <a:xfrm flipH="1">
            <a:off x="1191541" y="1942799"/>
            <a:ext cx="180429" cy="482064"/>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bwMode="auto">
          <a:xfrm>
            <a:off x="368527" y="2301228"/>
            <a:ext cx="731575" cy="293837"/>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ounded Rectangle 8"/>
          <p:cNvSpPr/>
          <p:nvPr/>
        </p:nvSpPr>
        <p:spPr bwMode="auto">
          <a:xfrm>
            <a:off x="3759337" y="1302726"/>
            <a:ext cx="731575" cy="293837"/>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TextBox 9"/>
          <p:cNvSpPr txBox="1"/>
          <p:nvPr/>
        </p:nvSpPr>
        <p:spPr>
          <a:xfrm>
            <a:off x="6133950" y="1135712"/>
            <a:ext cx="5466561"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Then select “Folder”, name it “Scripts”</a:t>
            </a:r>
          </a:p>
        </p:txBody>
      </p:sp>
      <p:pic>
        <p:nvPicPr>
          <p:cNvPr id="12" name="Picture 11"/>
          <p:cNvPicPr>
            <a:picLocks noChangeAspect="1"/>
          </p:cNvPicPr>
          <p:nvPr/>
        </p:nvPicPr>
        <p:blipFill>
          <a:blip r:embed="rId4"/>
          <a:stretch>
            <a:fillRect/>
          </a:stretch>
        </p:blipFill>
        <p:spPr>
          <a:xfrm>
            <a:off x="8867231" y="1985583"/>
            <a:ext cx="3431942" cy="4731699"/>
          </a:xfrm>
          <a:prstGeom prst="rect">
            <a:avLst/>
          </a:prstGeom>
        </p:spPr>
      </p:pic>
      <p:sp>
        <p:nvSpPr>
          <p:cNvPr id="13" name="Right Arrow 12"/>
          <p:cNvSpPr/>
          <p:nvPr/>
        </p:nvSpPr>
        <p:spPr bwMode="auto">
          <a:xfrm>
            <a:off x="7222754" y="3427292"/>
            <a:ext cx="903083" cy="1080847"/>
          </a:xfrm>
          <a:prstGeom prst="rightArrow">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6299701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Create “</a:t>
            </a:r>
            <a:r>
              <a:rPr lang="en-US" dirty="0" err="1" smtClean="0"/>
              <a:t>PlayerController</a:t>
            </a:r>
            <a:r>
              <a:rPr lang="en-US" dirty="0" smtClean="0"/>
              <a:t>” Script</a:t>
            </a:r>
            <a:endParaRPr lang="en-US" dirty="0"/>
          </a:p>
        </p:txBody>
      </p:sp>
      <p:sp>
        <p:nvSpPr>
          <p:cNvPr id="4" name="TextBox 3"/>
          <p:cNvSpPr txBox="1"/>
          <p:nvPr/>
        </p:nvSpPr>
        <p:spPr>
          <a:xfrm>
            <a:off x="183200" y="1048507"/>
            <a:ext cx="3407728"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In the Project panel,</a:t>
            </a:r>
          </a:p>
          <a:p>
            <a:pPr>
              <a:lnSpc>
                <a:spcPct val="90000"/>
              </a:lnSpc>
              <a:spcAft>
                <a:spcPts val="600"/>
              </a:spcAft>
            </a:pPr>
            <a:r>
              <a:rPr lang="en-US" sz="2400" dirty="0" smtClean="0">
                <a:solidFill>
                  <a:srgbClr val="FF0000"/>
                </a:solidFill>
                <a:sym typeface="Wingdings" panose="05000000000000000000" pitchFamily="2" charset="2"/>
              </a:rPr>
              <a:t>click Create dropdown</a:t>
            </a:r>
          </a:p>
        </p:txBody>
      </p:sp>
      <p:pic>
        <p:nvPicPr>
          <p:cNvPr id="5" name="Picture 4"/>
          <p:cNvPicPr>
            <a:picLocks noChangeAspect="1"/>
          </p:cNvPicPr>
          <p:nvPr/>
        </p:nvPicPr>
        <p:blipFill>
          <a:blip r:embed="rId2"/>
          <a:stretch>
            <a:fillRect/>
          </a:stretch>
        </p:blipFill>
        <p:spPr>
          <a:xfrm>
            <a:off x="280718" y="1966082"/>
            <a:ext cx="3431942" cy="4731699"/>
          </a:xfrm>
          <a:prstGeom prst="rect">
            <a:avLst/>
          </a:prstGeom>
        </p:spPr>
      </p:pic>
      <p:cxnSp>
        <p:nvCxnSpPr>
          <p:cNvPr id="6" name="Straight Arrow Connector 5"/>
          <p:cNvCxnSpPr/>
          <p:nvPr/>
        </p:nvCxnSpPr>
        <p:spPr>
          <a:xfrm flipH="1">
            <a:off x="1191541" y="1942799"/>
            <a:ext cx="180429" cy="482064"/>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bwMode="auto">
          <a:xfrm>
            <a:off x="368527" y="2301228"/>
            <a:ext cx="731575" cy="293837"/>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 name="Picture 1"/>
          <p:cNvPicPr>
            <a:picLocks noChangeAspect="1"/>
          </p:cNvPicPr>
          <p:nvPr/>
        </p:nvPicPr>
        <p:blipFill>
          <a:blip r:embed="rId3"/>
          <a:stretch>
            <a:fillRect/>
          </a:stretch>
        </p:blipFill>
        <p:spPr>
          <a:xfrm>
            <a:off x="3678737" y="1245576"/>
            <a:ext cx="2506761" cy="5452205"/>
          </a:xfrm>
          <a:prstGeom prst="rect">
            <a:avLst/>
          </a:prstGeom>
        </p:spPr>
      </p:pic>
      <p:sp>
        <p:nvSpPr>
          <p:cNvPr id="8" name="Rounded Rectangle 7"/>
          <p:cNvSpPr/>
          <p:nvPr/>
        </p:nvSpPr>
        <p:spPr bwMode="auto">
          <a:xfrm>
            <a:off x="3905188" y="1502363"/>
            <a:ext cx="731575" cy="293837"/>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extBox 8"/>
          <p:cNvSpPr txBox="1"/>
          <p:nvPr/>
        </p:nvSpPr>
        <p:spPr>
          <a:xfrm>
            <a:off x="6279801" y="1335349"/>
            <a:ext cx="4603568"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Then select “C# Script”, name it</a:t>
            </a:r>
          </a:p>
          <a:p>
            <a:pPr>
              <a:lnSpc>
                <a:spcPct val="90000"/>
              </a:lnSpc>
              <a:spcAft>
                <a:spcPts val="600"/>
              </a:spcAft>
            </a:pPr>
            <a:r>
              <a:rPr lang="en-US" sz="2400" dirty="0" err="1" smtClean="0">
                <a:solidFill>
                  <a:srgbClr val="FF0000"/>
                </a:solidFill>
                <a:sym typeface="Wingdings" panose="05000000000000000000" pitchFamily="2" charset="2"/>
              </a:rPr>
              <a:t>PlayerController</a:t>
            </a:r>
            <a:endParaRPr lang="en-US" sz="2400" dirty="0" smtClean="0">
              <a:solidFill>
                <a:srgbClr val="FF0000"/>
              </a:solidFill>
              <a:sym typeface="Wingdings" panose="05000000000000000000" pitchFamily="2" charset="2"/>
            </a:endParaRPr>
          </a:p>
        </p:txBody>
      </p:sp>
      <p:pic>
        <p:nvPicPr>
          <p:cNvPr id="10" name="Picture 9"/>
          <p:cNvPicPr>
            <a:picLocks noChangeAspect="1"/>
          </p:cNvPicPr>
          <p:nvPr/>
        </p:nvPicPr>
        <p:blipFill>
          <a:blip r:embed="rId4"/>
          <a:stretch>
            <a:fillRect/>
          </a:stretch>
        </p:blipFill>
        <p:spPr>
          <a:xfrm>
            <a:off x="8137540" y="2765750"/>
            <a:ext cx="3922521" cy="2834763"/>
          </a:xfrm>
          <a:prstGeom prst="rect">
            <a:avLst/>
          </a:prstGeom>
        </p:spPr>
      </p:pic>
      <p:sp>
        <p:nvSpPr>
          <p:cNvPr id="11" name="Right Arrow 10"/>
          <p:cNvSpPr/>
          <p:nvPr/>
        </p:nvSpPr>
        <p:spPr bwMode="auto">
          <a:xfrm>
            <a:off x="6858310" y="4334454"/>
            <a:ext cx="903083" cy="1080847"/>
          </a:xfrm>
          <a:prstGeom prst="rightArrow">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2234883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Assign “</a:t>
            </a:r>
            <a:r>
              <a:rPr lang="en-US" dirty="0" err="1" smtClean="0"/>
              <a:t>PlayerController</a:t>
            </a:r>
            <a:r>
              <a:rPr lang="en-US" dirty="0" smtClean="0"/>
              <a:t>” to Ball</a:t>
            </a:r>
            <a:endParaRPr lang="en-US" dirty="0"/>
          </a:p>
        </p:txBody>
      </p:sp>
      <p:pic>
        <p:nvPicPr>
          <p:cNvPr id="2" name="Picture 1"/>
          <p:cNvPicPr>
            <a:picLocks noChangeAspect="1"/>
          </p:cNvPicPr>
          <p:nvPr/>
        </p:nvPicPr>
        <p:blipFill>
          <a:blip r:embed="rId2"/>
          <a:stretch>
            <a:fillRect/>
          </a:stretch>
        </p:blipFill>
        <p:spPr>
          <a:xfrm>
            <a:off x="3383628" y="1394165"/>
            <a:ext cx="5487524" cy="5455054"/>
          </a:xfrm>
          <a:prstGeom prst="rect">
            <a:avLst/>
          </a:prstGeom>
        </p:spPr>
      </p:pic>
      <p:sp>
        <p:nvSpPr>
          <p:cNvPr id="4" name="TextBox 3"/>
          <p:cNvSpPr txBox="1"/>
          <p:nvPr/>
        </p:nvSpPr>
        <p:spPr>
          <a:xfrm>
            <a:off x="683739" y="1577043"/>
            <a:ext cx="1810432"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With “Ball”</a:t>
            </a:r>
          </a:p>
          <a:p>
            <a:pPr>
              <a:lnSpc>
                <a:spcPct val="90000"/>
              </a:lnSpc>
              <a:spcAft>
                <a:spcPts val="600"/>
              </a:spcAft>
            </a:pPr>
            <a:r>
              <a:rPr lang="en-US" sz="2400" dirty="0" smtClean="0">
                <a:solidFill>
                  <a:srgbClr val="FF0000"/>
                </a:solidFill>
                <a:sym typeface="Wingdings" panose="05000000000000000000" pitchFamily="2" charset="2"/>
              </a:rPr>
              <a:t>selected... </a:t>
            </a:r>
          </a:p>
        </p:txBody>
      </p:sp>
      <p:sp>
        <p:nvSpPr>
          <p:cNvPr id="6" name="Rounded Rectangle 5"/>
          <p:cNvSpPr/>
          <p:nvPr/>
        </p:nvSpPr>
        <p:spPr bwMode="auto">
          <a:xfrm>
            <a:off x="3616988" y="5717208"/>
            <a:ext cx="1321103" cy="248908"/>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ounded Rectangle 6"/>
          <p:cNvSpPr/>
          <p:nvPr/>
        </p:nvSpPr>
        <p:spPr bwMode="auto">
          <a:xfrm>
            <a:off x="5853633" y="5417481"/>
            <a:ext cx="3060007" cy="548634"/>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extBox 7"/>
          <p:cNvSpPr txBox="1"/>
          <p:nvPr/>
        </p:nvSpPr>
        <p:spPr>
          <a:xfrm>
            <a:off x="725032" y="4380478"/>
            <a:ext cx="1727845" cy="1446550"/>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 Drag</a:t>
            </a:r>
          </a:p>
          <a:p>
            <a:pPr>
              <a:lnSpc>
                <a:spcPct val="90000"/>
              </a:lnSpc>
              <a:spcAft>
                <a:spcPts val="600"/>
              </a:spcAft>
            </a:pPr>
            <a:r>
              <a:rPr lang="en-US" sz="2400" dirty="0" smtClean="0">
                <a:solidFill>
                  <a:srgbClr val="FF0000"/>
                </a:solidFill>
                <a:sym typeface="Wingdings" panose="05000000000000000000" pitchFamily="2" charset="2"/>
              </a:rPr>
              <a:t>script into</a:t>
            </a:r>
          </a:p>
          <a:p>
            <a:pPr>
              <a:lnSpc>
                <a:spcPct val="90000"/>
              </a:lnSpc>
              <a:spcAft>
                <a:spcPts val="600"/>
              </a:spcAft>
            </a:pPr>
            <a:r>
              <a:rPr lang="en-US" sz="2400" dirty="0" smtClean="0">
                <a:solidFill>
                  <a:srgbClr val="FF0000"/>
                </a:solidFill>
                <a:sym typeface="Wingdings" panose="05000000000000000000" pitchFamily="2" charset="2"/>
              </a:rPr>
              <a:t>Ball</a:t>
            </a:r>
          </a:p>
        </p:txBody>
      </p:sp>
      <p:cxnSp>
        <p:nvCxnSpPr>
          <p:cNvPr id="9" name="Curved Connector 8"/>
          <p:cNvCxnSpPr>
            <a:stCxn id="6" idx="3"/>
            <a:endCxn id="12" idx="2"/>
          </p:cNvCxnSpPr>
          <p:nvPr/>
        </p:nvCxnSpPr>
        <p:spPr>
          <a:xfrm flipH="1" flipV="1">
            <a:off x="4001692" y="2559808"/>
            <a:ext cx="936399" cy="3281854"/>
          </a:xfrm>
          <a:prstGeom prst="curvedConnector4">
            <a:avLst>
              <a:gd name="adj1" fmla="val -24413"/>
              <a:gd name="adj2" fmla="val 51896"/>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bwMode="auto">
          <a:xfrm>
            <a:off x="3341140" y="2310900"/>
            <a:ext cx="1321103" cy="248908"/>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extBox 13"/>
          <p:cNvSpPr txBox="1"/>
          <p:nvPr/>
        </p:nvSpPr>
        <p:spPr>
          <a:xfrm>
            <a:off x="9951021" y="4320350"/>
            <a:ext cx="2078133"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Verify Script </a:t>
            </a:r>
          </a:p>
          <a:p>
            <a:pPr>
              <a:lnSpc>
                <a:spcPct val="90000"/>
              </a:lnSpc>
              <a:spcAft>
                <a:spcPts val="600"/>
              </a:spcAft>
            </a:pPr>
            <a:r>
              <a:rPr lang="en-US" sz="2400" dirty="0" smtClean="0">
                <a:solidFill>
                  <a:srgbClr val="FF0000"/>
                </a:solidFill>
                <a:sym typeface="Wingdings" panose="05000000000000000000" pitchFamily="2" charset="2"/>
              </a:rPr>
              <a:t>Component!</a:t>
            </a:r>
          </a:p>
        </p:txBody>
      </p:sp>
      <p:cxnSp>
        <p:nvCxnSpPr>
          <p:cNvPr id="15" name="Straight Arrow Connector 14"/>
          <p:cNvCxnSpPr/>
          <p:nvPr/>
        </p:nvCxnSpPr>
        <p:spPr>
          <a:xfrm flipH="1">
            <a:off x="9112387" y="4920560"/>
            <a:ext cx="838634" cy="753464"/>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77770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Launch “</a:t>
            </a:r>
            <a:r>
              <a:rPr lang="en-US" dirty="0" err="1" smtClean="0"/>
              <a:t>PlayerController</a:t>
            </a:r>
            <a:r>
              <a:rPr lang="en-US" dirty="0" smtClean="0"/>
              <a:t>” Script</a:t>
            </a:r>
            <a:endParaRPr lang="en-US" dirty="0"/>
          </a:p>
        </p:txBody>
      </p:sp>
      <p:pic>
        <p:nvPicPr>
          <p:cNvPr id="2" name="Picture 1"/>
          <p:cNvPicPr>
            <a:picLocks noChangeAspect="1"/>
          </p:cNvPicPr>
          <p:nvPr/>
        </p:nvPicPr>
        <p:blipFill>
          <a:blip r:embed="rId2"/>
          <a:stretch>
            <a:fillRect/>
          </a:stretch>
        </p:blipFill>
        <p:spPr>
          <a:xfrm>
            <a:off x="447271" y="1243957"/>
            <a:ext cx="7776292" cy="545367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2166465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Get User Input</a:t>
            </a:r>
            <a:endParaRPr lang="en-US" dirty="0"/>
          </a:p>
        </p:txBody>
      </p:sp>
      <p:pic>
        <p:nvPicPr>
          <p:cNvPr id="2" name="Picture 1"/>
          <p:cNvPicPr>
            <a:picLocks noChangeAspect="1"/>
          </p:cNvPicPr>
          <p:nvPr/>
        </p:nvPicPr>
        <p:blipFill>
          <a:blip r:embed="rId2"/>
          <a:stretch>
            <a:fillRect/>
          </a:stretch>
        </p:blipFill>
        <p:spPr>
          <a:xfrm>
            <a:off x="549019" y="1238247"/>
            <a:ext cx="9414333" cy="5093623"/>
          </a:xfrm>
          <a:prstGeom prst="rect">
            <a:avLst/>
          </a:prstGeom>
          <a:effectLst>
            <a:outerShdw blurRad="63500" sx="102000" sy="102000" algn="ctr" rotWithShape="0">
              <a:prstClr val="black">
                <a:alpha val="40000"/>
              </a:prstClr>
            </a:outerShdw>
          </a:effectLst>
        </p:spPr>
      </p:pic>
      <p:sp>
        <p:nvSpPr>
          <p:cNvPr id="4" name="Rounded Rectangle 3"/>
          <p:cNvSpPr/>
          <p:nvPr/>
        </p:nvSpPr>
        <p:spPr bwMode="auto">
          <a:xfrm>
            <a:off x="2222188" y="4046032"/>
            <a:ext cx="7927926" cy="2011521"/>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Box 4"/>
          <p:cNvSpPr txBox="1"/>
          <p:nvPr/>
        </p:nvSpPr>
        <p:spPr>
          <a:xfrm>
            <a:off x="5752261" y="2998905"/>
            <a:ext cx="405136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Add </a:t>
            </a:r>
            <a:r>
              <a:rPr lang="en-US" sz="2400" dirty="0" err="1" smtClean="0">
                <a:solidFill>
                  <a:srgbClr val="FF0000"/>
                </a:solidFill>
                <a:sym typeface="Wingdings" panose="05000000000000000000" pitchFamily="2" charset="2"/>
              </a:rPr>
              <a:t>FixedUpdate</a:t>
            </a:r>
            <a:r>
              <a:rPr lang="en-US" sz="2400" dirty="0" smtClean="0">
                <a:solidFill>
                  <a:srgbClr val="FF0000"/>
                </a:solidFill>
                <a:sym typeface="Wingdings" panose="05000000000000000000" pitchFamily="2" charset="2"/>
              </a:rPr>
              <a:t>() method</a:t>
            </a:r>
          </a:p>
        </p:txBody>
      </p:sp>
      <p:cxnSp>
        <p:nvCxnSpPr>
          <p:cNvPr id="6" name="Straight Arrow Connector 5"/>
          <p:cNvCxnSpPr/>
          <p:nvPr/>
        </p:nvCxnSpPr>
        <p:spPr>
          <a:xfrm flipH="1">
            <a:off x="5075141" y="3450668"/>
            <a:ext cx="838634" cy="753464"/>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7" name="Oval 6"/>
          <p:cNvSpPr/>
          <p:nvPr/>
        </p:nvSpPr>
        <p:spPr bwMode="auto">
          <a:xfrm>
            <a:off x="1829165" y="5966115"/>
            <a:ext cx="393023" cy="365756"/>
          </a:xfrm>
          <a:prstGeom prst="ellipse">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8" name="TextBox 7"/>
          <p:cNvSpPr txBox="1"/>
          <p:nvPr/>
        </p:nvSpPr>
        <p:spPr>
          <a:xfrm>
            <a:off x="3440333" y="6299370"/>
            <a:ext cx="4250972"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 just before last curly brace</a:t>
            </a:r>
          </a:p>
        </p:txBody>
      </p:sp>
      <p:cxnSp>
        <p:nvCxnSpPr>
          <p:cNvPr id="9" name="Straight Arrow Connector 8"/>
          <p:cNvCxnSpPr/>
          <p:nvPr/>
        </p:nvCxnSpPr>
        <p:spPr>
          <a:xfrm flipH="1" flipV="1">
            <a:off x="2311634" y="6252820"/>
            <a:ext cx="1190700" cy="360482"/>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61741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549019" y="1250564"/>
            <a:ext cx="10887842" cy="4258356"/>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smtClean="0"/>
              <a:t>Calculate 3D Movement</a:t>
            </a:r>
            <a:endParaRPr lang="en-US" dirty="0"/>
          </a:p>
        </p:txBody>
      </p:sp>
      <p:sp>
        <p:nvSpPr>
          <p:cNvPr id="4" name="Rounded Rectangle 3"/>
          <p:cNvSpPr/>
          <p:nvPr/>
        </p:nvSpPr>
        <p:spPr bwMode="auto">
          <a:xfrm>
            <a:off x="2743555" y="4204132"/>
            <a:ext cx="8693306" cy="541111"/>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Box 4"/>
          <p:cNvSpPr txBox="1"/>
          <p:nvPr/>
        </p:nvSpPr>
        <p:spPr>
          <a:xfrm>
            <a:off x="4755213" y="1689367"/>
            <a:ext cx="4495398"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Inside </a:t>
            </a:r>
            <a:r>
              <a:rPr lang="en-US" sz="2400" dirty="0" err="1" smtClean="0">
                <a:solidFill>
                  <a:srgbClr val="FF0000"/>
                </a:solidFill>
                <a:sym typeface="Wingdings" panose="05000000000000000000" pitchFamily="2" charset="2"/>
              </a:rPr>
              <a:t>FixedUpdate</a:t>
            </a:r>
            <a:r>
              <a:rPr lang="en-US" sz="2400" dirty="0" smtClean="0">
                <a:solidFill>
                  <a:srgbClr val="FF0000"/>
                </a:solidFill>
                <a:sym typeface="Wingdings" panose="05000000000000000000" pitchFamily="2" charset="2"/>
              </a:rPr>
              <a:t>() method…</a:t>
            </a:r>
          </a:p>
        </p:txBody>
      </p:sp>
      <p:cxnSp>
        <p:nvCxnSpPr>
          <p:cNvPr id="6" name="Straight Arrow Connector 5"/>
          <p:cNvCxnSpPr/>
          <p:nvPr/>
        </p:nvCxnSpPr>
        <p:spPr>
          <a:xfrm flipH="1">
            <a:off x="4078093" y="2141130"/>
            <a:ext cx="838634" cy="753464"/>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427799" y="5704007"/>
            <a:ext cx="361278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Calculate 3D movement</a:t>
            </a:r>
          </a:p>
        </p:txBody>
      </p:sp>
      <p:cxnSp>
        <p:nvCxnSpPr>
          <p:cNvPr id="9" name="Straight Arrow Connector 8"/>
          <p:cNvCxnSpPr/>
          <p:nvPr/>
        </p:nvCxnSpPr>
        <p:spPr>
          <a:xfrm flipH="1" flipV="1">
            <a:off x="3902060" y="5016467"/>
            <a:ext cx="595350" cy="831695"/>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60069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Add </a:t>
            </a:r>
            <a:r>
              <a:rPr lang="en-US" dirty="0" err="1" smtClean="0"/>
              <a:t>RigidBody</a:t>
            </a:r>
            <a:r>
              <a:rPr lang="en-US" dirty="0" smtClean="0"/>
              <a:t> Force</a:t>
            </a:r>
            <a:endParaRPr lang="en-US" dirty="0"/>
          </a:p>
        </p:txBody>
      </p:sp>
      <p:pic>
        <p:nvPicPr>
          <p:cNvPr id="2" name="Picture 1"/>
          <p:cNvPicPr>
            <a:picLocks noChangeAspect="1"/>
          </p:cNvPicPr>
          <p:nvPr/>
        </p:nvPicPr>
        <p:blipFill>
          <a:blip r:embed="rId2"/>
          <a:stretch>
            <a:fillRect/>
          </a:stretch>
        </p:blipFill>
        <p:spPr>
          <a:xfrm>
            <a:off x="457580" y="1119847"/>
            <a:ext cx="8229510" cy="5706595"/>
          </a:xfrm>
          <a:prstGeom prst="rect">
            <a:avLst/>
          </a:prstGeom>
          <a:effectLst>
            <a:outerShdw blurRad="63500" sx="102000" sy="102000" algn="ctr" rotWithShape="0">
              <a:prstClr val="black">
                <a:alpha val="40000"/>
              </a:prstClr>
            </a:outerShdw>
          </a:effectLst>
        </p:spPr>
      </p:pic>
      <p:sp>
        <p:nvSpPr>
          <p:cNvPr id="5" name="TextBox 4"/>
          <p:cNvSpPr txBox="1"/>
          <p:nvPr/>
        </p:nvSpPr>
        <p:spPr>
          <a:xfrm>
            <a:off x="9327163" y="1812157"/>
            <a:ext cx="2727029"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Define </a:t>
            </a:r>
            <a:r>
              <a:rPr lang="en-US" sz="2400" dirty="0" err="1" smtClean="0">
                <a:solidFill>
                  <a:srgbClr val="FF0000"/>
                </a:solidFill>
                <a:sym typeface="Wingdings" panose="05000000000000000000" pitchFamily="2" charset="2"/>
              </a:rPr>
              <a:t>rb</a:t>
            </a:r>
            <a:endParaRPr lang="en-US" sz="2400" dirty="0" smtClean="0">
              <a:solidFill>
                <a:srgbClr val="FF0000"/>
              </a:solidFill>
              <a:sym typeface="Wingdings" panose="05000000000000000000" pitchFamily="2" charset="2"/>
            </a:endParaRPr>
          </a:p>
          <a:p>
            <a:pPr>
              <a:lnSpc>
                <a:spcPct val="90000"/>
              </a:lnSpc>
              <a:spcAft>
                <a:spcPts val="600"/>
              </a:spcAft>
            </a:pPr>
            <a:r>
              <a:rPr lang="en-US" sz="2400" i="1" dirty="0" smtClean="0">
                <a:solidFill>
                  <a:srgbClr val="FF0000"/>
                </a:solidFill>
                <a:sym typeface="Wingdings" panose="05000000000000000000" pitchFamily="2" charset="2"/>
              </a:rPr>
              <a:t>just before</a:t>
            </a:r>
            <a:r>
              <a:rPr lang="en-US" sz="2400" dirty="0" smtClean="0">
                <a:solidFill>
                  <a:srgbClr val="FF0000"/>
                </a:solidFill>
                <a:sym typeface="Wingdings" panose="05000000000000000000" pitchFamily="2" charset="2"/>
              </a:rPr>
              <a:t> Start()</a:t>
            </a:r>
          </a:p>
        </p:txBody>
      </p:sp>
      <p:cxnSp>
        <p:nvCxnSpPr>
          <p:cNvPr id="6" name="Straight Arrow Connector 5"/>
          <p:cNvCxnSpPr/>
          <p:nvPr/>
        </p:nvCxnSpPr>
        <p:spPr>
          <a:xfrm flipH="1">
            <a:off x="5486724" y="2158767"/>
            <a:ext cx="3657561" cy="692686"/>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bwMode="auto">
          <a:xfrm>
            <a:off x="2088560" y="3599039"/>
            <a:ext cx="3398165" cy="331308"/>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ounded Rectangle 8"/>
          <p:cNvSpPr/>
          <p:nvPr/>
        </p:nvSpPr>
        <p:spPr bwMode="auto">
          <a:xfrm>
            <a:off x="1717502" y="2651613"/>
            <a:ext cx="3398165" cy="331308"/>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2088559" y="6057554"/>
            <a:ext cx="3398165" cy="331308"/>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2" name="Straight Arrow Connector 11"/>
          <p:cNvCxnSpPr/>
          <p:nvPr/>
        </p:nvCxnSpPr>
        <p:spPr>
          <a:xfrm flipH="1">
            <a:off x="5669604" y="3764693"/>
            <a:ext cx="3748998" cy="67173"/>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5761042" y="6223208"/>
            <a:ext cx="3566121" cy="165654"/>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431636" y="3450761"/>
            <a:ext cx="2454839"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Initialize inside </a:t>
            </a:r>
          </a:p>
          <a:p>
            <a:pPr>
              <a:lnSpc>
                <a:spcPct val="90000"/>
              </a:lnSpc>
              <a:spcAft>
                <a:spcPts val="600"/>
              </a:spcAft>
            </a:pPr>
            <a:r>
              <a:rPr lang="en-US" sz="2400" dirty="0" smtClean="0">
                <a:solidFill>
                  <a:srgbClr val="FF0000"/>
                </a:solidFill>
                <a:sym typeface="Wingdings" panose="05000000000000000000" pitchFamily="2" charset="2"/>
              </a:rPr>
              <a:t>Start() method</a:t>
            </a:r>
          </a:p>
        </p:txBody>
      </p:sp>
      <p:sp>
        <p:nvSpPr>
          <p:cNvPr id="17" name="TextBox 16"/>
          <p:cNvSpPr txBox="1"/>
          <p:nvPr/>
        </p:nvSpPr>
        <p:spPr>
          <a:xfrm>
            <a:off x="9373104" y="5789235"/>
            <a:ext cx="2635145"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Add Force inside</a:t>
            </a:r>
          </a:p>
          <a:p>
            <a:pPr>
              <a:lnSpc>
                <a:spcPct val="90000"/>
              </a:lnSpc>
              <a:spcAft>
                <a:spcPts val="600"/>
              </a:spcAft>
            </a:pPr>
            <a:r>
              <a:rPr lang="en-US" sz="2400" dirty="0" err="1" smtClean="0">
                <a:solidFill>
                  <a:srgbClr val="FF0000"/>
                </a:solidFill>
                <a:sym typeface="Wingdings" panose="05000000000000000000" pitchFamily="2" charset="2"/>
              </a:rPr>
              <a:t>FixedUpdate</a:t>
            </a:r>
            <a:r>
              <a:rPr lang="en-US" sz="2400" dirty="0" smtClean="0">
                <a:solidFill>
                  <a:srgbClr val="FF0000"/>
                </a:solidFill>
                <a:sym typeface="Wingdings" panose="05000000000000000000" pitchFamily="2" charset="2"/>
              </a:rPr>
              <a:t>()</a:t>
            </a:r>
          </a:p>
        </p:txBody>
      </p:sp>
    </p:spTree>
    <p:extLst>
      <p:ext uri="{BB962C8B-B14F-4D97-AF65-F5344CB8AC3E}">
        <p14:creationId xmlns:p14="http://schemas.microsoft.com/office/powerpoint/2010/main" val="1866244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Run the Game… </a:t>
            </a:r>
            <a:r>
              <a:rPr lang="en-US" i="1" dirty="0" smtClean="0"/>
              <a:t>too slow?</a:t>
            </a:r>
            <a:endParaRPr lang="en-US" i="1" dirty="0"/>
          </a:p>
        </p:txBody>
      </p:sp>
      <p:pic>
        <p:nvPicPr>
          <p:cNvPr id="2" name="Picture 1"/>
          <p:cNvPicPr>
            <a:picLocks noChangeAspect="1"/>
          </p:cNvPicPr>
          <p:nvPr/>
        </p:nvPicPr>
        <p:blipFill>
          <a:blip r:embed="rId2"/>
          <a:stretch>
            <a:fillRect/>
          </a:stretch>
        </p:blipFill>
        <p:spPr>
          <a:xfrm>
            <a:off x="1189092" y="1759921"/>
            <a:ext cx="9654701" cy="4848554"/>
          </a:xfrm>
          <a:prstGeom prst="rect">
            <a:avLst/>
          </a:prstGeom>
        </p:spPr>
      </p:pic>
      <p:sp>
        <p:nvSpPr>
          <p:cNvPr id="4" name="TextBox 3"/>
          <p:cNvSpPr txBox="1"/>
          <p:nvPr/>
        </p:nvSpPr>
        <p:spPr>
          <a:xfrm>
            <a:off x="2573287" y="1112225"/>
            <a:ext cx="688630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Click Play button, move around with arrow keys!</a:t>
            </a:r>
          </a:p>
        </p:txBody>
      </p:sp>
      <p:cxnSp>
        <p:nvCxnSpPr>
          <p:cNvPr id="5" name="Straight Arrow Connector 4"/>
          <p:cNvCxnSpPr/>
          <p:nvPr/>
        </p:nvCxnSpPr>
        <p:spPr>
          <a:xfrm>
            <a:off x="4846652" y="1670240"/>
            <a:ext cx="561570" cy="376597"/>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bwMode="auto">
          <a:xfrm>
            <a:off x="5527063" y="1999452"/>
            <a:ext cx="416858" cy="309103"/>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9593" y="396945"/>
            <a:ext cx="1845690" cy="1255830"/>
          </a:xfrm>
          <a:prstGeom prst="rect">
            <a:avLst/>
          </a:prstGeom>
        </p:spPr>
      </p:pic>
    </p:spTree>
    <p:extLst>
      <p:ext uri="{BB962C8B-B14F-4D97-AF65-F5344CB8AC3E}">
        <p14:creationId xmlns:p14="http://schemas.microsoft.com/office/powerpoint/2010/main" val="3499972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Add Variable for Speed</a:t>
            </a:r>
            <a:endParaRPr lang="en-US" i="1" dirty="0"/>
          </a:p>
        </p:txBody>
      </p:sp>
      <p:pic>
        <p:nvPicPr>
          <p:cNvPr id="2" name="Picture 1"/>
          <p:cNvPicPr>
            <a:picLocks noChangeAspect="1"/>
          </p:cNvPicPr>
          <p:nvPr/>
        </p:nvPicPr>
        <p:blipFill>
          <a:blip r:embed="rId2"/>
          <a:stretch>
            <a:fillRect/>
          </a:stretch>
        </p:blipFill>
        <p:spPr>
          <a:xfrm>
            <a:off x="274639" y="1119848"/>
            <a:ext cx="8222376" cy="5669218"/>
          </a:xfrm>
          <a:prstGeom prst="rect">
            <a:avLst/>
          </a:prstGeom>
          <a:effectLst>
            <a:outerShdw blurRad="63500" sx="102000" sy="102000" algn="ctr" rotWithShape="0">
              <a:prstClr val="black">
                <a:alpha val="40000"/>
              </a:prstClr>
            </a:outerShdw>
          </a:effectLst>
        </p:spPr>
      </p:pic>
      <p:sp>
        <p:nvSpPr>
          <p:cNvPr id="4" name="TextBox 3"/>
          <p:cNvSpPr txBox="1"/>
          <p:nvPr/>
        </p:nvSpPr>
        <p:spPr>
          <a:xfrm>
            <a:off x="9144286" y="1596190"/>
            <a:ext cx="2731283" cy="1037207"/>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Define public</a:t>
            </a:r>
          </a:p>
          <a:p>
            <a:pPr>
              <a:lnSpc>
                <a:spcPct val="90000"/>
              </a:lnSpc>
              <a:spcAft>
                <a:spcPts val="600"/>
              </a:spcAft>
            </a:pPr>
            <a:r>
              <a:rPr lang="en-US" sz="2400" dirty="0" smtClean="0">
                <a:solidFill>
                  <a:srgbClr val="FF0000"/>
                </a:solidFill>
                <a:sym typeface="Wingdings" panose="05000000000000000000" pitchFamily="2" charset="2"/>
              </a:rPr>
              <a:t>speed variable</a:t>
            </a:r>
          </a:p>
        </p:txBody>
      </p:sp>
      <p:cxnSp>
        <p:nvCxnSpPr>
          <p:cNvPr id="5" name="Straight Arrow Connector 4"/>
          <p:cNvCxnSpPr/>
          <p:nvPr/>
        </p:nvCxnSpPr>
        <p:spPr>
          <a:xfrm flipH="1">
            <a:off x="5282011" y="2037423"/>
            <a:ext cx="3862275" cy="636888"/>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bwMode="auto">
          <a:xfrm>
            <a:off x="1534625" y="2435645"/>
            <a:ext cx="3403466" cy="238666"/>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ounded Rectangle 7"/>
          <p:cNvSpPr/>
          <p:nvPr/>
        </p:nvSpPr>
        <p:spPr bwMode="auto">
          <a:xfrm>
            <a:off x="4023701" y="6057554"/>
            <a:ext cx="731512" cy="274318"/>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TextBox 9"/>
          <p:cNvSpPr txBox="1"/>
          <p:nvPr/>
        </p:nvSpPr>
        <p:spPr>
          <a:xfrm>
            <a:off x="8964967" y="5676109"/>
            <a:ext cx="2731283" cy="1037207"/>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Multiply speed</a:t>
            </a:r>
          </a:p>
          <a:p>
            <a:pPr>
              <a:lnSpc>
                <a:spcPct val="90000"/>
              </a:lnSpc>
              <a:spcAft>
                <a:spcPts val="600"/>
              </a:spcAft>
            </a:pPr>
            <a:r>
              <a:rPr lang="en-US" sz="2400" dirty="0" smtClean="0">
                <a:solidFill>
                  <a:srgbClr val="FF0000"/>
                </a:solidFill>
                <a:sym typeface="Wingdings" panose="05000000000000000000" pitchFamily="2" charset="2"/>
              </a:rPr>
              <a:t>with movement</a:t>
            </a:r>
          </a:p>
        </p:txBody>
      </p:sp>
      <p:cxnSp>
        <p:nvCxnSpPr>
          <p:cNvPr id="11" name="Straight Arrow Connector 10"/>
          <p:cNvCxnSpPr>
            <a:stCxn id="10" idx="1"/>
          </p:cNvCxnSpPr>
          <p:nvPr/>
        </p:nvCxnSpPr>
        <p:spPr>
          <a:xfrm flipH="1" flipV="1">
            <a:off x="4938091" y="6194712"/>
            <a:ext cx="4026876" cy="1"/>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60955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Assign Speed in Unity</a:t>
            </a:r>
            <a:endParaRPr lang="en-US" i="1" dirty="0"/>
          </a:p>
        </p:txBody>
      </p:sp>
      <p:pic>
        <p:nvPicPr>
          <p:cNvPr id="2" name="Picture 1"/>
          <p:cNvPicPr>
            <a:picLocks noChangeAspect="1"/>
          </p:cNvPicPr>
          <p:nvPr/>
        </p:nvPicPr>
        <p:blipFill>
          <a:blip r:embed="rId2"/>
          <a:stretch>
            <a:fillRect/>
          </a:stretch>
        </p:blipFill>
        <p:spPr>
          <a:xfrm>
            <a:off x="2560676" y="1252531"/>
            <a:ext cx="5394901" cy="5521840"/>
          </a:xfrm>
          <a:prstGeom prst="rect">
            <a:avLst/>
          </a:prstGeom>
        </p:spPr>
      </p:pic>
      <p:sp>
        <p:nvSpPr>
          <p:cNvPr id="4" name="TextBox 3"/>
          <p:cNvSpPr txBox="1"/>
          <p:nvPr/>
        </p:nvSpPr>
        <p:spPr>
          <a:xfrm>
            <a:off x="683739" y="1577043"/>
            <a:ext cx="1810432"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With “Ball”</a:t>
            </a:r>
          </a:p>
          <a:p>
            <a:pPr>
              <a:lnSpc>
                <a:spcPct val="90000"/>
              </a:lnSpc>
              <a:spcAft>
                <a:spcPts val="600"/>
              </a:spcAft>
            </a:pPr>
            <a:r>
              <a:rPr lang="en-US" sz="2400" dirty="0" smtClean="0">
                <a:solidFill>
                  <a:srgbClr val="FF0000"/>
                </a:solidFill>
                <a:sym typeface="Wingdings" panose="05000000000000000000" pitchFamily="2" charset="2"/>
              </a:rPr>
              <a:t>selected... </a:t>
            </a:r>
          </a:p>
        </p:txBody>
      </p:sp>
      <p:sp>
        <p:nvSpPr>
          <p:cNvPr id="5" name="Rounded Rectangle 4"/>
          <p:cNvSpPr/>
          <p:nvPr/>
        </p:nvSpPr>
        <p:spPr bwMode="auto">
          <a:xfrm>
            <a:off x="5120970" y="5508920"/>
            <a:ext cx="2834608" cy="274317"/>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Rounded Rectangle 5"/>
          <p:cNvSpPr/>
          <p:nvPr/>
        </p:nvSpPr>
        <p:spPr bwMode="auto">
          <a:xfrm>
            <a:off x="2494171" y="2095646"/>
            <a:ext cx="1321103" cy="218986"/>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TextBox 6"/>
          <p:cNvSpPr txBox="1"/>
          <p:nvPr/>
        </p:nvSpPr>
        <p:spPr>
          <a:xfrm>
            <a:off x="8321334" y="4264748"/>
            <a:ext cx="244201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Set Speed = 10</a:t>
            </a:r>
          </a:p>
        </p:txBody>
      </p:sp>
      <p:cxnSp>
        <p:nvCxnSpPr>
          <p:cNvPr id="8" name="Straight Arrow Connector 7"/>
          <p:cNvCxnSpPr/>
          <p:nvPr/>
        </p:nvCxnSpPr>
        <p:spPr>
          <a:xfrm flipH="1">
            <a:off x="8114665" y="4892614"/>
            <a:ext cx="838634" cy="753464"/>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rot="20316338">
            <a:off x="9178013" y="5211544"/>
            <a:ext cx="2707408" cy="1037207"/>
          </a:xfrm>
          <a:prstGeom prst="rect">
            <a:avLst/>
          </a:prstGeom>
          <a:noFill/>
          <a:ln>
            <a:solidFill>
              <a:srgbClr val="FF0000"/>
            </a:solidFill>
            <a:prstDash val="dashDot"/>
          </a:ln>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What happens if</a:t>
            </a:r>
          </a:p>
          <a:p>
            <a:pPr>
              <a:lnSpc>
                <a:spcPct val="90000"/>
              </a:lnSpc>
              <a:spcAft>
                <a:spcPts val="600"/>
              </a:spcAft>
            </a:pPr>
            <a:r>
              <a:rPr lang="en-US" sz="2400" dirty="0" smtClean="0">
                <a:solidFill>
                  <a:srgbClr val="FF0000"/>
                </a:solidFill>
                <a:sym typeface="Wingdings" panose="05000000000000000000" pitchFamily="2" charset="2"/>
              </a:rPr>
              <a:t>you set it to 100?</a:t>
            </a:r>
          </a:p>
        </p:txBody>
      </p:sp>
    </p:spTree>
    <p:extLst>
      <p:ext uri="{BB962C8B-B14F-4D97-AF65-F5344CB8AC3E}">
        <p14:creationId xmlns:p14="http://schemas.microsoft.com/office/powerpoint/2010/main" val="252535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File </a:t>
            </a:r>
            <a:r>
              <a:rPr lang="en-US" dirty="0" smtClean="0">
                <a:sym typeface="Wingdings" panose="05000000000000000000" pitchFamily="2" charset="2"/>
              </a:rPr>
              <a:t> New Project…</a:t>
            </a:r>
            <a:endParaRPr lang="en-US" dirty="0"/>
          </a:p>
        </p:txBody>
      </p:sp>
      <p:pic>
        <p:nvPicPr>
          <p:cNvPr id="4" name="Picture 3"/>
          <p:cNvPicPr>
            <a:picLocks noChangeAspect="1"/>
          </p:cNvPicPr>
          <p:nvPr/>
        </p:nvPicPr>
        <p:blipFill>
          <a:blip r:embed="rId2"/>
          <a:stretch>
            <a:fillRect/>
          </a:stretch>
        </p:blipFill>
        <p:spPr>
          <a:xfrm>
            <a:off x="731897" y="2222349"/>
            <a:ext cx="2257740" cy="3038899"/>
          </a:xfrm>
          <a:prstGeom prst="rect">
            <a:avLst/>
          </a:prstGeom>
        </p:spPr>
      </p:pic>
      <p:sp>
        <p:nvSpPr>
          <p:cNvPr id="6" name="TextBox 5"/>
          <p:cNvSpPr txBox="1"/>
          <p:nvPr/>
        </p:nvSpPr>
        <p:spPr>
          <a:xfrm>
            <a:off x="512916" y="5600359"/>
            <a:ext cx="3662669"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Click File </a:t>
            </a:r>
            <a:r>
              <a:rPr lang="en-US" sz="2400" dirty="0">
                <a:gradFill>
                  <a:gsLst>
                    <a:gs pos="2917">
                      <a:schemeClr val="tx1"/>
                    </a:gs>
                    <a:gs pos="30000">
                      <a:schemeClr val="tx1"/>
                    </a:gs>
                  </a:gsLst>
                  <a:lin ang="5400000" scaled="0"/>
                </a:gradFill>
                <a:sym typeface="Wingdings" panose="05000000000000000000" pitchFamily="2" charset="2"/>
              </a:rPr>
              <a:t> </a:t>
            </a:r>
            <a:r>
              <a:rPr lang="en-US" sz="2400" dirty="0" smtClean="0">
                <a:gradFill>
                  <a:gsLst>
                    <a:gs pos="2917">
                      <a:schemeClr val="tx1"/>
                    </a:gs>
                    <a:gs pos="30000">
                      <a:schemeClr val="tx1"/>
                    </a:gs>
                  </a:gsLst>
                  <a:lin ang="5400000" scaled="0"/>
                </a:gradFill>
                <a:sym typeface="Wingdings" panose="05000000000000000000" pitchFamily="2" charset="2"/>
              </a:rPr>
              <a:t>New Project</a:t>
            </a:r>
            <a:endParaRPr lang="en-US" sz="2400" dirty="0">
              <a:gradFill>
                <a:gsLst>
                  <a:gs pos="2917">
                    <a:schemeClr val="tx1"/>
                  </a:gs>
                  <a:gs pos="30000">
                    <a:schemeClr val="tx1"/>
                  </a:gs>
                </a:gsLst>
                <a:lin ang="5400000" scaled="0"/>
              </a:gradFill>
            </a:endParaRPr>
          </a:p>
        </p:txBody>
      </p:sp>
      <p:sp>
        <p:nvSpPr>
          <p:cNvPr id="7" name="TextBox 6"/>
          <p:cNvSpPr txBox="1"/>
          <p:nvPr/>
        </p:nvSpPr>
        <p:spPr>
          <a:xfrm>
            <a:off x="512916" y="1255375"/>
            <a:ext cx="5763437"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If you don’t see a New Project window…</a:t>
            </a:r>
          </a:p>
        </p:txBody>
      </p:sp>
    </p:spTree>
    <p:extLst>
      <p:ext uri="{BB962C8B-B14F-4D97-AF65-F5344CB8AC3E}">
        <p14:creationId xmlns:p14="http://schemas.microsoft.com/office/powerpoint/2010/main" val="13469575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89092" y="1754445"/>
            <a:ext cx="9693393" cy="4867985"/>
          </a:xfrm>
          <a:prstGeom prst="rect">
            <a:avLst/>
          </a:prstGeom>
        </p:spPr>
      </p:pic>
      <p:sp>
        <p:nvSpPr>
          <p:cNvPr id="3" name="Title 2"/>
          <p:cNvSpPr>
            <a:spLocks noGrp="1"/>
          </p:cNvSpPr>
          <p:nvPr>
            <p:ph type="title"/>
          </p:nvPr>
        </p:nvSpPr>
        <p:spPr/>
        <p:txBody>
          <a:bodyPr/>
          <a:lstStyle/>
          <a:p>
            <a:r>
              <a:rPr lang="en-US" dirty="0" smtClean="0"/>
              <a:t>Run the Game… </a:t>
            </a:r>
            <a:r>
              <a:rPr lang="en-US" i="1" dirty="0" smtClean="0"/>
              <a:t>better now?</a:t>
            </a:r>
            <a:endParaRPr lang="en-US" i="1" dirty="0"/>
          </a:p>
        </p:txBody>
      </p:sp>
      <p:sp>
        <p:nvSpPr>
          <p:cNvPr id="5" name="TextBox 4"/>
          <p:cNvSpPr txBox="1"/>
          <p:nvPr/>
        </p:nvSpPr>
        <p:spPr>
          <a:xfrm>
            <a:off x="2573287" y="1112225"/>
            <a:ext cx="688630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Click Play button, move around with arrow keys!</a:t>
            </a:r>
          </a:p>
        </p:txBody>
      </p:sp>
      <p:cxnSp>
        <p:nvCxnSpPr>
          <p:cNvPr id="6" name="Straight Arrow Connector 5"/>
          <p:cNvCxnSpPr/>
          <p:nvPr/>
        </p:nvCxnSpPr>
        <p:spPr>
          <a:xfrm>
            <a:off x="4846652" y="1670240"/>
            <a:ext cx="561570" cy="376597"/>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bwMode="auto">
          <a:xfrm>
            <a:off x="5527063" y="1999452"/>
            <a:ext cx="416858" cy="309103"/>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9593" y="396945"/>
            <a:ext cx="1845690" cy="1255830"/>
          </a:xfrm>
          <a:prstGeom prst="rect">
            <a:avLst/>
          </a:prstGeom>
        </p:spPr>
      </p:pic>
    </p:spTree>
    <p:extLst>
      <p:ext uri="{BB962C8B-B14F-4D97-AF65-F5344CB8AC3E}">
        <p14:creationId xmlns:p14="http://schemas.microsoft.com/office/powerpoint/2010/main" val="27034056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138456" y="5385621"/>
            <a:ext cx="3791594" cy="1379781"/>
          </a:xfrm>
          <a:prstGeom prst="rect">
            <a:avLst/>
          </a:prstGeom>
        </p:spPr>
      </p:pic>
      <p:sp>
        <p:nvSpPr>
          <p:cNvPr id="3" name="Title 2"/>
          <p:cNvSpPr>
            <a:spLocks noGrp="1"/>
          </p:cNvSpPr>
          <p:nvPr>
            <p:ph type="title"/>
          </p:nvPr>
        </p:nvSpPr>
        <p:spPr/>
        <p:txBody>
          <a:bodyPr/>
          <a:lstStyle/>
          <a:p>
            <a:r>
              <a:rPr lang="en-US" dirty="0" smtClean="0"/>
              <a:t>Controlling the Camera</a:t>
            </a:r>
            <a:endParaRPr lang="en-US" dirty="0"/>
          </a:p>
        </p:txBody>
      </p:sp>
    </p:spTree>
    <p:extLst>
      <p:ext uri="{BB962C8B-B14F-4D97-AF65-F5344CB8AC3E}">
        <p14:creationId xmlns:p14="http://schemas.microsoft.com/office/powerpoint/2010/main" val="2310421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Set Camera Position &amp; Rotation</a:t>
            </a:r>
            <a:endParaRPr lang="en-US" i="1" dirty="0"/>
          </a:p>
        </p:txBody>
      </p:sp>
      <p:pic>
        <p:nvPicPr>
          <p:cNvPr id="2" name="Picture 1"/>
          <p:cNvPicPr>
            <a:picLocks noChangeAspect="1"/>
          </p:cNvPicPr>
          <p:nvPr/>
        </p:nvPicPr>
        <p:blipFill>
          <a:blip r:embed="rId2"/>
          <a:stretch>
            <a:fillRect/>
          </a:stretch>
        </p:blipFill>
        <p:spPr>
          <a:xfrm>
            <a:off x="457580" y="1394165"/>
            <a:ext cx="11187755" cy="3108926"/>
          </a:xfrm>
          <a:prstGeom prst="rect">
            <a:avLst/>
          </a:prstGeom>
        </p:spPr>
      </p:pic>
      <p:sp>
        <p:nvSpPr>
          <p:cNvPr id="4" name="Rounded Rectangle 3"/>
          <p:cNvSpPr/>
          <p:nvPr/>
        </p:nvSpPr>
        <p:spPr bwMode="auto">
          <a:xfrm>
            <a:off x="420751" y="2217116"/>
            <a:ext cx="2871438" cy="457195"/>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Box 4"/>
          <p:cNvSpPr txBox="1"/>
          <p:nvPr/>
        </p:nvSpPr>
        <p:spPr>
          <a:xfrm>
            <a:off x="640458" y="4578682"/>
            <a:ext cx="4924040" cy="1855893"/>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Set Camera Position and Rotation</a:t>
            </a:r>
          </a:p>
          <a:p>
            <a:pPr>
              <a:lnSpc>
                <a:spcPct val="90000"/>
              </a:lnSpc>
              <a:spcAft>
                <a:spcPts val="600"/>
              </a:spcAft>
            </a:pPr>
            <a:endParaRPr lang="en-US" sz="2400" dirty="0">
              <a:solidFill>
                <a:srgbClr val="FF0000"/>
              </a:solidFill>
              <a:sym typeface="Wingdings" panose="05000000000000000000" pitchFamily="2" charset="2"/>
            </a:endParaRPr>
          </a:p>
          <a:p>
            <a:pPr marL="342900" indent="-342900">
              <a:lnSpc>
                <a:spcPct val="90000"/>
              </a:lnSpc>
              <a:spcAft>
                <a:spcPts val="600"/>
              </a:spcAft>
              <a:buFont typeface="Arial" panose="020B0604020202020204" pitchFamily="34" charset="0"/>
              <a:buChar char="•"/>
            </a:pPr>
            <a:r>
              <a:rPr lang="en-US" sz="2400" dirty="0" smtClean="0">
                <a:solidFill>
                  <a:srgbClr val="FF0000"/>
                </a:solidFill>
                <a:sym typeface="Wingdings" panose="05000000000000000000" pitchFamily="2" charset="2"/>
              </a:rPr>
              <a:t>Position: X = 0, Y = 10, Z = -10</a:t>
            </a:r>
          </a:p>
          <a:p>
            <a:pPr marL="342900" indent="-342900">
              <a:lnSpc>
                <a:spcPct val="90000"/>
              </a:lnSpc>
              <a:spcAft>
                <a:spcPts val="600"/>
              </a:spcAft>
              <a:buFont typeface="Arial" panose="020B0604020202020204" pitchFamily="34" charset="0"/>
              <a:buChar char="•"/>
            </a:pPr>
            <a:r>
              <a:rPr lang="en-US" sz="2400" dirty="0" smtClean="0">
                <a:solidFill>
                  <a:srgbClr val="FF0000"/>
                </a:solidFill>
                <a:sym typeface="Wingdings" panose="05000000000000000000" pitchFamily="2" charset="2"/>
              </a:rPr>
              <a:t>Rotation: X = 45, Y = 0, Z = 0</a:t>
            </a:r>
          </a:p>
        </p:txBody>
      </p:sp>
      <p:cxnSp>
        <p:nvCxnSpPr>
          <p:cNvPr id="7" name="Straight Arrow Connector 6"/>
          <p:cNvCxnSpPr/>
          <p:nvPr/>
        </p:nvCxnSpPr>
        <p:spPr>
          <a:xfrm flipV="1">
            <a:off x="3292189" y="3405823"/>
            <a:ext cx="2560292" cy="1334958"/>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4887379" y="3845395"/>
            <a:ext cx="965102" cy="858382"/>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bwMode="auto">
          <a:xfrm>
            <a:off x="5889310" y="3177225"/>
            <a:ext cx="5792854" cy="777232"/>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224549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Verify Camera View in Game</a:t>
            </a:r>
            <a:endParaRPr lang="en-US" i="1" dirty="0"/>
          </a:p>
        </p:txBody>
      </p:sp>
      <p:pic>
        <p:nvPicPr>
          <p:cNvPr id="2" name="Picture 1"/>
          <p:cNvPicPr>
            <a:picLocks noChangeAspect="1"/>
          </p:cNvPicPr>
          <p:nvPr/>
        </p:nvPicPr>
        <p:blipFill>
          <a:blip r:embed="rId2"/>
          <a:stretch>
            <a:fillRect/>
          </a:stretch>
        </p:blipFill>
        <p:spPr>
          <a:xfrm>
            <a:off x="274639" y="1212849"/>
            <a:ext cx="8172450" cy="5629275"/>
          </a:xfrm>
          <a:prstGeom prst="rect">
            <a:avLst/>
          </a:prstGeom>
        </p:spPr>
      </p:pic>
      <p:sp>
        <p:nvSpPr>
          <p:cNvPr id="4" name="TextBox 3"/>
          <p:cNvSpPr txBox="1"/>
          <p:nvPr/>
        </p:nvSpPr>
        <p:spPr>
          <a:xfrm>
            <a:off x="9144285" y="4685969"/>
            <a:ext cx="2779415" cy="1446550"/>
          </a:xfrm>
          <a:prstGeom prst="rect">
            <a:avLst/>
          </a:prstGeom>
          <a:noFill/>
          <a:ln>
            <a:solidFill>
              <a:srgbClr val="FF0000"/>
            </a:solidFill>
            <a:prstDash val="dashDot"/>
          </a:ln>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Camera should </a:t>
            </a:r>
          </a:p>
          <a:p>
            <a:pPr>
              <a:lnSpc>
                <a:spcPct val="90000"/>
              </a:lnSpc>
              <a:spcAft>
                <a:spcPts val="600"/>
              </a:spcAft>
            </a:pPr>
            <a:r>
              <a:rPr lang="en-US" sz="2400" dirty="0" smtClean="0">
                <a:solidFill>
                  <a:srgbClr val="FF0000"/>
                </a:solidFill>
                <a:sym typeface="Wingdings" panose="05000000000000000000" pitchFamily="2" charset="2"/>
              </a:rPr>
              <a:t>appear higher</a:t>
            </a:r>
          </a:p>
          <a:p>
            <a:pPr>
              <a:lnSpc>
                <a:spcPct val="90000"/>
              </a:lnSpc>
              <a:spcAft>
                <a:spcPts val="600"/>
              </a:spcAft>
            </a:pPr>
            <a:r>
              <a:rPr lang="en-US" sz="2400" dirty="0" smtClean="0">
                <a:solidFill>
                  <a:srgbClr val="FF0000"/>
                </a:solidFill>
                <a:sym typeface="Wingdings" panose="05000000000000000000" pitchFamily="2" charset="2"/>
              </a:rPr>
              <a:t>with a better view</a:t>
            </a:r>
          </a:p>
        </p:txBody>
      </p:sp>
    </p:spTree>
    <p:extLst>
      <p:ext uri="{BB962C8B-B14F-4D97-AF65-F5344CB8AC3E}">
        <p14:creationId xmlns:p14="http://schemas.microsoft.com/office/powerpoint/2010/main" val="26176742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8137540" y="2765750"/>
            <a:ext cx="3940190" cy="2926048"/>
          </a:xfrm>
          <a:prstGeom prst="rect">
            <a:avLst/>
          </a:prstGeom>
        </p:spPr>
      </p:pic>
      <p:pic>
        <p:nvPicPr>
          <p:cNvPr id="12" name="Picture 11"/>
          <p:cNvPicPr>
            <a:picLocks noChangeAspect="1"/>
          </p:cNvPicPr>
          <p:nvPr/>
        </p:nvPicPr>
        <p:blipFill>
          <a:blip r:embed="rId3"/>
          <a:stretch>
            <a:fillRect/>
          </a:stretch>
        </p:blipFill>
        <p:spPr>
          <a:xfrm>
            <a:off x="286702" y="1942799"/>
            <a:ext cx="3413085" cy="4754982"/>
          </a:xfrm>
          <a:prstGeom prst="rect">
            <a:avLst/>
          </a:prstGeom>
        </p:spPr>
      </p:pic>
      <p:sp>
        <p:nvSpPr>
          <p:cNvPr id="3" name="Title 2"/>
          <p:cNvSpPr>
            <a:spLocks noGrp="1"/>
          </p:cNvSpPr>
          <p:nvPr>
            <p:ph type="title"/>
          </p:nvPr>
        </p:nvSpPr>
        <p:spPr/>
        <p:txBody>
          <a:bodyPr/>
          <a:lstStyle/>
          <a:p>
            <a:r>
              <a:rPr lang="en-US" dirty="0" smtClean="0"/>
              <a:t>Create </a:t>
            </a:r>
            <a:r>
              <a:rPr lang="en-US" dirty="0"/>
              <a:t>“</a:t>
            </a:r>
            <a:r>
              <a:rPr lang="en-US" dirty="0" err="1"/>
              <a:t>CameraController</a:t>
            </a:r>
            <a:r>
              <a:rPr lang="en-US" dirty="0"/>
              <a:t>” </a:t>
            </a:r>
            <a:r>
              <a:rPr lang="en-US" dirty="0" smtClean="0"/>
              <a:t>Script</a:t>
            </a:r>
            <a:endParaRPr lang="en-US" dirty="0"/>
          </a:p>
        </p:txBody>
      </p:sp>
      <p:sp>
        <p:nvSpPr>
          <p:cNvPr id="4" name="TextBox 3"/>
          <p:cNvSpPr txBox="1"/>
          <p:nvPr/>
        </p:nvSpPr>
        <p:spPr>
          <a:xfrm>
            <a:off x="183200" y="1048507"/>
            <a:ext cx="3407728"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In the Project panel,</a:t>
            </a:r>
          </a:p>
          <a:p>
            <a:pPr>
              <a:lnSpc>
                <a:spcPct val="90000"/>
              </a:lnSpc>
              <a:spcAft>
                <a:spcPts val="600"/>
              </a:spcAft>
            </a:pPr>
            <a:r>
              <a:rPr lang="en-US" sz="2400" dirty="0" smtClean="0">
                <a:solidFill>
                  <a:srgbClr val="FF0000"/>
                </a:solidFill>
                <a:sym typeface="Wingdings" panose="05000000000000000000" pitchFamily="2" charset="2"/>
              </a:rPr>
              <a:t>click Create dropdown</a:t>
            </a:r>
          </a:p>
        </p:txBody>
      </p:sp>
      <p:cxnSp>
        <p:nvCxnSpPr>
          <p:cNvPr id="6" name="Straight Arrow Connector 5"/>
          <p:cNvCxnSpPr/>
          <p:nvPr/>
        </p:nvCxnSpPr>
        <p:spPr>
          <a:xfrm flipH="1">
            <a:off x="1191541" y="1942799"/>
            <a:ext cx="180429" cy="482064"/>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bwMode="auto">
          <a:xfrm>
            <a:off x="368527" y="2301228"/>
            <a:ext cx="731575" cy="293837"/>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 name="Picture 1"/>
          <p:cNvPicPr>
            <a:picLocks noChangeAspect="1"/>
          </p:cNvPicPr>
          <p:nvPr/>
        </p:nvPicPr>
        <p:blipFill>
          <a:blip r:embed="rId4"/>
          <a:stretch>
            <a:fillRect/>
          </a:stretch>
        </p:blipFill>
        <p:spPr>
          <a:xfrm>
            <a:off x="3678737" y="1245576"/>
            <a:ext cx="2506761" cy="5452205"/>
          </a:xfrm>
          <a:prstGeom prst="rect">
            <a:avLst/>
          </a:prstGeom>
        </p:spPr>
      </p:pic>
      <p:sp>
        <p:nvSpPr>
          <p:cNvPr id="8" name="Rounded Rectangle 7"/>
          <p:cNvSpPr/>
          <p:nvPr/>
        </p:nvSpPr>
        <p:spPr bwMode="auto">
          <a:xfrm>
            <a:off x="3905188" y="1502363"/>
            <a:ext cx="731575" cy="293837"/>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extBox 8"/>
          <p:cNvSpPr txBox="1"/>
          <p:nvPr/>
        </p:nvSpPr>
        <p:spPr>
          <a:xfrm>
            <a:off x="6279801" y="1335349"/>
            <a:ext cx="4603568"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Then select “C# Script”, name it</a:t>
            </a:r>
          </a:p>
          <a:p>
            <a:pPr>
              <a:lnSpc>
                <a:spcPct val="90000"/>
              </a:lnSpc>
              <a:spcAft>
                <a:spcPts val="600"/>
              </a:spcAft>
            </a:pPr>
            <a:r>
              <a:rPr lang="en-US" sz="2400" dirty="0" err="1" smtClean="0">
                <a:solidFill>
                  <a:srgbClr val="FF0000"/>
                </a:solidFill>
                <a:sym typeface="Wingdings" panose="05000000000000000000" pitchFamily="2" charset="2"/>
              </a:rPr>
              <a:t>CameraController</a:t>
            </a:r>
            <a:endParaRPr lang="en-US" sz="2400" dirty="0" smtClean="0">
              <a:solidFill>
                <a:srgbClr val="FF0000"/>
              </a:solidFill>
              <a:sym typeface="Wingdings" panose="05000000000000000000" pitchFamily="2" charset="2"/>
            </a:endParaRPr>
          </a:p>
        </p:txBody>
      </p:sp>
      <p:sp>
        <p:nvSpPr>
          <p:cNvPr id="11" name="Right Arrow 10"/>
          <p:cNvSpPr/>
          <p:nvPr/>
        </p:nvSpPr>
        <p:spPr bwMode="auto">
          <a:xfrm>
            <a:off x="6858310" y="4334454"/>
            <a:ext cx="903083" cy="1080847"/>
          </a:xfrm>
          <a:prstGeom prst="rightArrow">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2715904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Launch Script for “</a:t>
            </a:r>
            <a:r>
              <a:rPr lang="en-US" dirty="0" err="1" smtClean="0"/>
              <a:t>CameraController</a:t>
            </a:r>
            <a:r>
              <a:rPr lang="en-US" dirty="0" smtClean="0"/>
              <a:t>”</a:t>
            </a:r>
            <a:endParaRPr lang="en-US" i="1" dirty="0"/>
          </a:p>
        </p:txBody>
      </p:sp>
      <p:pic>
        <p:nvPicPr>
          <p:cNvPr id="2" name="Picture 1"/>
          <p:cNvPicPr>
            <a:picLocks noChangeAspect="1"/>
          </p:cNvPicPr>
          <p:nvPr/>
        </p:nvPicPr>
        <p:blipFill>
          <a:blip r:embed="rId2"/>
          <a:stretch>
            <a:fillRect/>
          </a:stretch>
        </p:blipFill>
        <p:spPr>
          <a:xfrm>
            <a:off x="457580" y="1232528"/>
            <a:ext cx="7680876" cy="544398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492457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Define Instance Variables</a:t>
            </a:r>
            <a:endParaRPr lang="en-US" i="1" dirty="0"/>
          </a:p>
        </p:txBody>
      </p:sp>
      <p:pic>
        <p:nvPicPr>
          <p:cNvPr id="2" name="Picture 1"/>
          <p:cNvPicPr>
            <a:picLocks noChangeAspect="1"/>
          </p:cNvPicPr>
          <p:nvPr/>
        </p:nvPicPr>
        <p:blipFill>
          <a:blip r:embed="rId2"/>
          <a:stretch>
            <a:fillRect/>
          </a:stretch>
        </p:blipFill>
        <p:spPr>
          <a:xfrm>
            <a:off x="457579" y="1258250"/>
            <a:ext cx="6326911" cy="5165060"/>
          </a:xfrm>
          <a:prstGeom prst="rect">
            <a:avLst/>
          </a:prstGeom>
          <a:effectLst>
            <a:outerShdw blurRad="63500" sx="102000" sy="102000" algn="ctr" rotWithShape="0">
              <a:prstClr val="black">
                <a:alpha val="40000"/>
              </a:prstClr>
            </a:outerShdw>
          </a:effectLst>
        </p:spPr>
      </p:pic>
      <p:sp>
        <p:nvSpPr>
          <p:cNvPr id="4" name="TextBox 3"/>
          <p:cNvSpPr txBox="1"/>
          <p:nvPr/>
        </p:nvSpPr>
        <p:spPr>
          <a:xfrm>
            <a:off x="9327163" y="1812157"/>
            <a:ext cx="2657651" cy="1446550"/>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Define instance</a:t>
            </a:r>
          </a:p>
          <a:p>
            <a:pPr>
              <a:lnSpc>
                <a:spcPct val="90000"/>
              </a:lnSpc>
              <a:spcAft>
                <a:spcPts val="600"/>
              </a:spcAft>
            </a:pPr>
            <a:r>
              <a:rPr lang="en-US" sz="2400" dirty="0" smtClean="0">
                <a:solidFill>
                  <a:srgbClr val="FF0000"/>
                </a:solidFill>
                <a:sym typeface="Wingdings" panose="05000000000000000000" pitchFamily="2" charset="2"/>
              </a:rPr>
              <a:t>variables</a:t>
            </a:r>
          </a:p>
          <a:p>
            <a:pPr>
              <a:lnSpc>
                <a:spcPct val="90000"/>
              </a:lnSpc>
              <a:spcAft>
                <a:spcPts val="600"/>
              </a:spcAft>
            </a:pPr>
            <a:r>
              <a:rPr lang="en-US" sz="2400" i="1" dirty="0" smtClean="0">
                <a:solidFill>
                  <a:srgbClr val="FF0000"/>
                </a:solidFill>
                <a:sym typeface="Wingdings" panose="05000000000000000000" pitchFamily="2" charset="2"/>
              </a:rPr>
              <a:t>just before</a:t>
            </a:r>
            <a:r>
              <a:rPr lang="en-US" sz="2400" dirty="0" smtClean="0">
                <a:solidFill>
                  <a:srgbClr val="FF0000"/>
                </a:solidFill>
                <a:sym typeface="Wingdings" panose="05000000000000000000" pitchFamily="2" charset="2"/>
              </a:rPr>
              <a:t> Start()</a:t>
            </a:r>
          </a:p>
        </p:txBody>
      </p:sp>
      <p:cxnSp>
        <p:nvCxnSpPr>
          <p:cNvPr id="5" name="Straight Arrow Connector 4"/>
          <p:cNvCxnSpPr/>
          <p:nvPr/>
        </p:nvCxnSpPr>
        <p:spPr>
          <a:xfrm flipH="1">
            <a:off x="5486725" y="2503021"/>
            <a:ext cx="3657561" cy="692686"/>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bwMode="auto">
          <a:xfrm>
            <a:off x="1646287" y="2889055"/>
            <a:ext cx="3474682" cy="699645"/>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5412500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57579" y="1258250"/>
            <a:ext cx="8319560" cy="5165060"/>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smtClean="0"/>
              <a:t>Initialize Camera-Player Offset</a:t>
            </a:r>
            <a:endParaRPr lang="en-US" i="1" dirty="0"/>
          </a:p>
        </p:txBody>
      </p:sp>
      <p:sp>
        <p:nvSpPr>
          <p:cNvPr id="4" name="TextBox 3"/>
          <p:cNvSpPr txBox="1"/>
          <p:nvPr/>
        </p:nvSpPr>
        <p:spPr>
          <a:xfrm>
            <a:off x="9476473" y="2338585"/>
            <a:ext cx="2676567"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Initialize offset</a:t>
            </a:r>
          </a:p>
          <a:p>
            <a:pPr>
              <a:lnSpc>
                <a:spcPct val="90000"/>
              </a:lnSpc>
              <a:spcAft>
                <a:spcPts val="600"/>
              </a:spcAft>
            </a:pPr>
            <a:r>
              <a:rPr lang="en-US" sz="2400" dirty="0" smtClean="0">
                <a:solidFill>
                  <a:srgbClr val="FF0000"/>
                </a:solidFill>
                <a:sym typeface="Wingdings" panose="05000000000000000000" pitchFamily="2" charset="2"/>
              </a:rPr>
              <a:t>in Start() method</a:t>
            </a:r>
          </a:p>
        </p:txBody>
      </p:sp>
      <p:cxnSp>
        <p:nvCxnSpPr>
          <p:cNvPr id="5" name="Straight Arrow Connector 4"/>
          <p:cNvCxnSpPr/>
          <p:nvPr/>
        </p:nvCxnSpPr>
        <p:spPr>
          <a:xfrm flipH="1">
            <a:off x="6219422" y="2857189"/>
            <a:ext cx="3382058" cy="1329934"/>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bwMode="auto">
          <a:xfrm>
            <a:off x="2377798" y="4320213"/>
            <a:ext cx="6675047" cy="457195"/>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9254762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6454" y="1258249"/>
            <a:ext cx="7163368" cy="5627653"/>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smtClean="0"/>
              <a:t>Set Camera Position in </a:t>
            </a:r>
            <a:r>
              <a:rPr lang="en-US" dirty="0" err="1" smtClean="0"/>
              <a:t>LateUpdate</a:t>
            </a:r>
            <a:r>
              <a:rPr lang="en-US" dirty="0" smtClean="0"/>
              <a:t>()</a:t>
            </a:r>
            <a:endParaRPr lang="en-US" i="1" dirty="0"/>
          </a:p>
        </p:txBody>
      </p:sp>
      <p:sp>
        <p:nvSpPr>
          <p:cNvPr id="4" name="TextBox 3"/>
          <p:cNvSpPr txBox="1"/>
          <p:nvPr/>
        </p:nvSpPr>
        <p:spPr>
          <a:xfrm>
            <a:off x="9476473" y="2338585"/>
            <a:ext cx="2111732" cy="34932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Add </a:t>
            </a:r>
          </a:p>
          <a:p>
            <a:pPr>
              <a:lnSpc>
                <a:spcPct val="90000"/>
              </a:lnSpc>
              <a:spcAft>
                <a:spcPts val="600"/>
              </a:spcAft>
            </a:pPr>
            <a:r>
              <a:rPr lang="en-US" sz="2400" dirty="0" err="1" smtClean="0">
                <a:solidFill>
                  <a:srgbClr val="FF0000"/>
                </a:solidFill>
                <a:sym typeface="Wingdings" panose="05000000000000000000" pitchFamily="2" charset="2"/>
              </a:rPr>
              <a:t>LateUpdate</a:t>
            </a:r>
            <a:r>
              <a:rPr lang="en-US" sz="2400" dirty="0" smtClean="0">
                <a:solidFill>
                  <a:srgbClr val="FF0000"/>
                </a:solidFill>
                <a:sym typeface="Wingdings" panose="05000000000000000000" pitchFamily="2" charset="2"/>
              </a:rPr>
              <a:t>()</a:t>
            </a:r>
          </a:p>
          <a:p>
            <a:pPr>
              <a:lnSpc>
                <a:spcPct val="90000"/>
              </a:lnSpc>
              <a:spcAft>
                <a:spcPts val="600"/>
              </a:spcAft>
            </a:pPr>
            <a:r>
              <a:rPr lang="en-US" sz="2400" dirty="0" smtClean="0">
                <a:solidFill>
                  <a:srgbClr val="FF0000"/>
                </a:solidFill>
                <a:sym typeface="Wingdings" panose="05000000000000000000" pitchFamily="2" charset="2"/>
              </a:rPr>
              <a:t>method</a:t>
            </a:r>
          </a:p>
          <a:p>
            <a:pPr>
              <a:lnSpc>
                <a:spcPct val="90000"/>
              </a:lnSpc>
              <a:spcAft>
                <a:spcPts val="600"/>
              </a:spcAft>
            </a:pPr>
            <a:endParaRPr lang="en-US" sz="2400" dirty="0" smtClean="0">
              <a:solidFill>
                <a:srgbClr val="FF0000"/>
              </a:solidFill>
              <a:sym typeface="Wingdings" panose="05000000000000000000" pitchFamily="2" charset="2"/>
            </a:endParaRPr>
          </a:p>
          <a:p>
            <a:pPr>
              <a:lnSpc>
                <a:spcPct val="90000"/>
              </a:lnSpc>
              <a:spcAft>
                <a:spcPts val="600"/>
              </a:spcAft>
            </a:pPr>
            <a:r>
              <a:rPr lang="en-US" sz="2400" dirty="0" smtClean="0">
                <a:solidFill>
                  <a:srgbClr val="FF0000"/>
                </a:solidFill>
                <a:sym typeface="Wingdings" panose="05000000000000000000" pitchFamily="2" charset="2"/>
              </a:rPr>
              <a:t>Then, set</a:t>
            </a:r>
          </a:p>
          <a:p>
            <a:pPr>
              <a:lnSpc>
                <a:spcPct val="90000"/>
              </a:lnSpc>
              <a:spcAft>
                <a:spcPts val="600"/>
              </a:spcAft>
            </a:pPr>
            <a:r>
              <a:rPr lang="en-US" sz="2400" dirty="0" smtClean="0">
                <a:solidFill>
                  <a:srgbClr val="FF0000"/>
                </a:solidFill>
                <a:sym typeface="Wingdings" panose="05000000000000000000" pitchFamily="2" charset="2"/>
              </a:rPr>
              <a:t>camera</a:t>
            </a:r>
          </a:p>
          <a:p>
            <a:pPr>
              <a:lnSpc>
                <a:spcPct val="90000"/>
              </a:lnSpc>
              <a:spcAft>
                <a:spcPts val="600"/>
              </a:spcAft>
            </a:pPr>
            <a:r>
              <a:rPr lang="en-US" sz="2400" dirty="0" smtClean="0">
                <a:solidFill>
                  <a:srgbClr val="FF0000"/>
                </a:solidFill>
                <a:sym typeface="Wingdings" panose="05000000000000000000" pitchFamily="2" charset="2"/>
              </a:rPr>
              <a:t>position</a:t>
            </a:r>
            <a:endParaRPr lang="en-US" sz="2400" dirty="0">
              <a:solidFill>
                <a:srgbClr val="FF0000"/>
              </a:solidFill>
              <a:sym typeface="Wingdings" panose="05000000000000000000" pitchFamily="2" charset="2"/>
            </a:endParaRPr>
          </a:p>
          <a:p>
            <a:pPr>
              <a:lnSpc>
                <a:spcPct val="90000"/>
              </a:lnSpc>
              <a:spcAft>
                <a:spcPts val="600"/>
              </a:spcAft>
            </a:pPr>
            <a:endParaRPr lang="en-US" sz="2400" dirty="0" smtClean="0">
              <a:solidFill>
                <a:srgbClr val="FF0000"/>
              </a:solidFill>
              <a:sym typeface="Wingdings" panose="05000000000000000000" pitchFamily="2" charset="2"/>
            </a:endParaRPr>
          </a:p>
        </p:txBody>
      </p:sp>
      <p:cxnSp>
        <p:nvCxnSpPr>
          <p:cNvPr id="5" name="Straight Arrow Connector 4"/>
          <p:cNvCxnSpPr/>
          <p:nvPr/>
        </p:nvCxnSpPr>
        <p:spPr>
          <a:xfrm flipH="1">
            <a:off x="6219422" y="2857189"/>
            <a:ext cx="3382058" cy="1329934"/>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bwMode="auto">
          <a:xfrm>
            <a:off x="1646288" y="4477129"/>
            <a:ext cx="6217852" cy="1123230"/>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5680712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2977233" y="1426810"/>
            <a:ext cx="6300313" cy="5424927"/>
          </a:xfrm>
          <a:prstGeom prst="rect">
            <a:avLst/>
          </a:prstGeom>
        </p:spPr>
      </p:pic>
      <p:sp>
        <p:nvSpPr>
          <p:cNvPr id="3" name="Title 2"/>
          <p:cNvSpPr>
            <a:spLocks noGrp="1"/>
          </p:cNvSpPr>
          <p:nvPr>
            <p:ph type="title"/>
          </p:nvPr>
        </p:nvSpPr>
        <p:spPr/>
        <p:txBody>
          <a:bodyPr/>
          <a:lstStyle/>
          <a:p>
            <a:r>
              <a:rPr lang="en-US" dirty="0" smtClean="0"/>
              <a:t>Assign “</a:t>
            </a:r>
            <a:r>
              <a:rPr lang="en-US" dirty="0" err="1" smtClean="0"/>
              <a:t>CameraController</a:t>
            </a:r>
            <a:r>
              <a:rPr lang="en-US" dirty="0" smtClean="0"/>
              <a:t>” to Camera</a:t>
            </a:r>
            <a:endParaRPr lang="en-US" dirty="0"/>
          </a:p>
        </p:txBody>
      </p:sp>
      <p:sp>
        <p:nvSpPr>
          <p:cNvPr id="4" name="TextBox 3"/>
          <p:cNvSpPr txBox="1"/>
          <p:nvPr/>
        </p:nvSpPr>
        <p:spPr>
          <a:xfrm>
            <a:off x="683739" y="1577043"/>
            <a:ext cx="2405146" cy="1446550"/>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With </a:t>
            </a:r>
          </a:p>
          <a:p>
            <a:pPr>
              <a:lnSpc>
                <a:spcPct val="90000"/>
              </a:lnSpc>
              <a:spcAft>
                <a:spcPts val="600"/>
              </a:spcAft>
            </a:pPr>
            <a:r>
              <a:rPr lang="en-US" sz="2400" dirty="0" smtClean="0">
                <a:solidFill>
                  <a:srgbClr val="FF0000"/>
                </a:solidFill>
                <a:sym typeface="Wingdings" panose="05000000000000000000" pitchFamily="2" charset="2"/>
              </a:rPr>
              <a:t>“Main Camera”</a:t>
            </a:r>
          </a:p>
          <a:p>
            <a:pPr>
              <a:lnSpc>
                <a:spcPct val="90000"/>
              </a:lnSpc>
              <a:spcAft>
                <a:spcPts val="600"/>
              </a:spcAft>
            </a:pPr>
            <a:r>
              <a:rPr lang="en-US" sz="2400" dirty="0" smtClean="0">
                <a:solidFill>
                  <a:srgbClr val="FF0000"/>
                </a:solidFill>
                <a:sym typeface="Wingdings" panose="05000000000000000000" pitchFamily="2" charset="2"/>
              </a:rPr>
              <a:t>selected... </a:t>
            </a:r>
          </a:p>
        </p:txBody>
      </p:sp>
      <p:sp>
        <p:nvSpPr>
          <p:cNvPr id="6" name="Rounded Rectangle 5"/>
          <p:cNvSpPr/>
          <p:nvPr/>
        </p:nvSpPr>
        <p:spPr bwMode="auto">
          <a:xfrm>
            <a:off x="3200750" y="6423310"/>
            <a:ext cx="1737341" cy="182878"/>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ounded Rectangle 6"/>
          <p:cNvSpPr/>
          <p:nvPr/>
        </p:nvSpPr>
        <p:spPr bwMode="auto">
          <a:xfrm>
            <a:off x="5852481" y="4030879"/>
            <a:ext cx="3425065" cy="675719"/>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extBox 7"/>
          <p:cNvSpPr txBox="1"/>
          <p:nvPr/>
        </p:nvSpPr>
        <p:spPr>
          <a:xfrm>
            <a:off x="725032" y="4380478"/>
            <a:ext cx="1727845" cy="1446550"/>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 Drag</a:t>
            </a:r>
          </a:p>
          <a:p>
            <a:pPr>
              <a:lnSpc>
                <a:spcPct val="90000"/>
              </a:lnSpc>
              <a:spcAft>
                <a:spcPts val="600"/>
              </a:spcAft>
            </a:pPr>
            <a:r>
              <a:rPr lang="en-US" sz="2400" dirty="0" smtClean="0">
                <a:solidFill>
                  <a:srgbClr val="FF0000"/>
                </a:solidFill>
                <a:sym typeface="Wingdings" panose="05000000000000000000" pitchFamily="2" charset="2"/>
              </a:rPr>
              <a:t>script into</a:t>
            </a:r>
          </a:p>
          <a:p>
            <a:pPr>
              <a:lnSpc>
                <a:spcPct val="90000"/>
              </a:lnSpc>
              <a:spcAft>
                <a:spcPts val="600"/>
              </a:spcAft>
            </a:pPr>
            <a:r>
              <a:rPr lang="en-US" sz="2400" dirty="0" smtClean="0">
                <a:solidFill>
                  <a:srgbClr val="FF0000"/>
                </a:solidFill>
                <a:sym typeface="Wingdings" panose="05000000000000000000" pitchFamily="2" charset="2"/>
              </a:rPr>
              <a:t>camera</a:t>
            </a:r>
          </a:p>
        </p:txBody>
      </p:sp>
      <p:cxnSp>
        <p:nvCxnSpPr>
          <p:cNvPr id="9" name="Curved Connector 8"/>
          <p:cNvCxnSpPr>
            <a:stCxn id="6" idx="3"/>
            <a:endCxn id="12" idx="2"/>
          </p:cNvCxnSpPr>
          <p:nvPr/>
        </p:nvCxnSpPr>
        <p:spPr>
          <a:xfrm flipH="1" flipV="1">
            <a:off x="3616988" y="2095646"/>
            <a:ext cx="1321103" cy="4419103"/>
          </a:xfrm>
          <a:prstGeom prst="curvedConnector4">
            <a:avLst>
              <a:gd name="adj1" fmla="val -17304"/>
              <a:gd name="adj2" fmla="val 51035"/>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bwMode="auto">
          <a:xfrm>
            <a:off x="2956436" y="1846738"/>
            <a:ext cx="1321103" cy="248908"/>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extBox 13"/>
          <p:cNvSpPr txBox="1"/>
          <p:nvPr/>
        </p:nvSpPr>
        <p:spPr>
          <a:xfrm>
            <a:off x="10154394" y="2582872"/>
            <a:ext cx="2078133"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Verify Script </a:t>
            </a:r>
          </a:p>
          <a:p>
            <a:pPr>
              <a:lnSpc>
                <a:spcPct val="90000"/>
              </a:lnSpc>
              <a:spcAft>
                <a:spcPts val="600"/>
              </a:spcAft>
            </a:pPr>
            <a:r>
              <a:rPr lang="en-US" sz="2400" dirty="0" smtClean="0">
                <a:solidFill>
                  <a:srgbClr val="FF0000"/>
                </a:solidFill>
                <a:sym typeface="Wingdings" panose="05000000000000000000" pitchFamily="2" charset="2"/>
              </a:rPr>
              <a:t>Component!</a:t>
            </a:r>
          </a:p>
        </p:txBody>
      </p:sp>
      <p:cxnSp>
        <p:nvCxnSpPr>
          <p:cNvPr id="15" name="Straight Arrow Connector 14"/>
          <p:cNvCxnSpPr/>
          <p:nvPr/>
        </p:nvCxnSpPr>
        <p:spPr>
          <a:xfrm flipH="1">
            <a:off x="9315760" y="3183082"/>
            <a:ext cx="838634" cy="753464"/>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80574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Create Project</a:t>
            </a:r>
            <a:endParaRPr lang="en-US" dirty="0"/>
          </a:p>
        </p:txBody>
      </p:sp>
      <p:sp>
        <p:nvSpPr>
          <p:cNvPr id="6" name="TextBox 5"/>
          <p:cNvSpPr txBox="1"/>
          <p:nvPr/>
        </p:nvSpPr>
        <p:spPr>
          <a:xfrm>
            <a:off x="4663774" y="5600359"/>
            <a:ext cx="284276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Select 3D (not 2D)</a:t>
            </a:r>
            <a:endParaRPr lang="en-US" sz="2400" dirty="0">
              <a:solidFill>
                <a:srgbClr val="FF0000"/>
              </a:solidFill>
            </a:endParaRPr>
          </a:p>
        </p:txBody>
      </p:sp>
      <p:sp>
        <p:nvSpPr>
          <p:cNvPr id="7" name="TextBox 6"/>
          <p:cNvSpPr txBox="1"/>
          <p:nvPr/>
        </p:nvSpPr>
        <p:spPr>
          <a:xfrm>
            <a:off x="617402" y="2683329"/>
            <a:ext cx="5203989" cy="1446550"/>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Enter the following:</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Project name: Rollerball</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Location: (any new/empty folder)</a:t>
            </a:r>
          </a:p>
        </p:txBody>
      </p:sp>
      <p:pic>
        <p:nvPicPr>
          <p:cNvPr id="2" name="Picture 1"/>
          <p:cNvPicPr>
            <a:picLocks noChangeAspect="1"/>
          </p:cNvPicPr>
          <p:nvPr/>
        </p:nvPicPr>
        <p:blipFill>
          <a:blip r:embed="rId2"/>
          <a:stretch>
            <a:fillRect/>
          </a:stretch>
        </p:blipFill>
        <p:spPr>
          <a:xfrm>
            <a:off x="5852481" y="1908307"/>
            <a:ext cx="5074907" cy="3476560"/>
          </a:xfrm>
          <a:prstGeom prst="rect">
            <a:avLst/>
          </a:prstGeom>
        </p:spPr>
      </p:pic>
      <p:sp>
        <p:nvSpPr>
          <p:cNvPr id="8" name="TextBox 7"/>
          <p:cNvSpPr txBox="1"/>
          <p:nvPr/>
        </p:nvSpPr>
        <p:spPr>
          <a:xfrm>
            <a:off x="8778529" y="5600359"/>
            <a:ext cx="317529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Click [Create project]</a:t>
            </a:r>
            <a:endParaRPr lang="en-US" sz="2400" dirty="0">
              <a:solidFill>
                <a:srgbClr val="FF0000"/>
              </a:solidFill>
            </a:endParaRPr>
          </a:p>
        </p:txBody>
      </p:sp>
      <p:cxnSp>
        <p:nvCxnSpPr>
          <p:cNvPr id="11" name="Straight Arrow Connector 10"/>
          <p:cNvCxnSpPr/>
          <p:nvPr/>
        </p:nvCxnSpPr>
        <p:spPr>
          <a:xfrm flipV="1">
            <a:off x="5821391" y="4503091"/>
            <a:ext cx="1128358" cy="1097268"/>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9418602" y="4503091"/>
            <a:ext cx="640073" cy="1188707"/>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42205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63230" y="1426810"/>
            <a:ext cx="7728317" cy="4113703"/>
          </a:xfrm>
          <a:prstGeom prst="rect">
            <a:avLst/>
          </a:prstGeom>
        </p:spPr>
      </p:pic>
      <p:sp>
        <p:nvSpPr>
          <p:cNvPr id="3" name="Title 2"/>
          <p:cNvSpPr>
            <a:spLocks noGrp="1"/>
          </p:cNvSpPr>
          <p:nvPr>
            <p:ph type="title"/>
          </p:nvPr>
        </p:nvSpPr>
        <p:spPr/>
        <p:txBody>
          <a:bodyPr/>
          <a:lstStyle/>
          <a:p>
            <a:r>
              <a:rPr lang="en-US" dirty="0" smtClean="0"/>
              <a:t>Assign “</a:t>
            </a:r>
            <a:r>
              <a:rPr lang="en-US" dirty="0" err="1" smtClean="0"/>
              <a:t>CameraController</a:t>
            </a:r>
            <a:r>
              <a:rPr lang="en-US" dirty="0" smtClean="0"/>
              <a:t>” to Camera</a:t>
            </a:r>
            <a:endParaRPr lang="en-US" dirty="0"/>
          </a:p>
        </p:txBody>
      </p:sp>
      <p:sp>
        <p:nvSpPr>
          <p:cNvPr id="4" name="TextBox 3"/>
          <p:cNvSpPr txBox="1"/>
          <p:nvPr/>
        </p:nvSpPr>
        <p:spPr>
          <a:xfrm>
            <a:off x="550402" y="1764186"/>
            <a:ext cx="1767920" cy="1855893"/>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With </a:t>
            </a:r>
          </a:p>
          <a:p>
            <a:pPr>
              <a:lnSpc>
                <a:spcPct val="90000"/>
              </a:lnSpc>
              <a:spcAft>
                <a:spcPts val="600"/>
              </a:spcAft>
            </a:pPr>
            <a:r>
              <a:rPr lang="en-US" sz="2400" dirty="0" smtClean="0">
                <a:solidFill>
                  <a:srgbClr val="FF0000"/>
                </a:solidFill>
                <a:sym typeface="Wingdings" panose="05000000000000000000" pitchFamily="2" charset="2"/>
              </a:rPr>
              <a:t>“Main </a:t>
            </a:r>
          </a:p>
          <a:p>
            <a:pPr>
              <a:lnSpc>
                <a:spcPct val="90000"/>
              </a:lnSpc>
              <a:spcAft>
                <a:spcPts val="600"/>
              </a:spcAft>
            </a:pPr>
            <a:r>
              <a:rPr lang="en-US" sz="2400" dirty="0" smtClean="0">
                <a:solidFill>
                  <a:srgbClr val="FF0000"/>
                </a:solidFill>
                <a:sym typeface="Wingdings" panose="05000000000000000000" pitchFamily="2" charset="2"/>
              </a:rPr>
              <a:t>Camera”</a:t>
            </a:r>
          </a:p>
          <a:p>
            <a:pPr>
              <a:lnSpc>
                <a:spcPct val="90000"/>
              </a:lnSpc>
              <a:spcAft>
                <a:spcPts val="600"/>
              </a:spcAft>
            </a:pPr>
            <a:r>
              <a:rPr lang="en-US" sz="2400" dirty="0" smtClean="0">
                <a:solidFill>
                  <a:srgbClr val="FF0000"/>
                </a:solidFill>
                <a:sym typeface="Wingdings" panose="05000000000000000000" pitchFamily="2" charset="2"/>
              </a:rPr>
              <a:t>selected... </a:t>
            </a:r>
          </a:p>
        </p:txBody>
      </p:sp>
      <p:sp>
        <p:nvSpPr>
          <p:cNvPr id="6" name="Rounded Rectangle 5"/>
          <p:cNvSpPr/>
          <p:nvPr/>
        </p:nvSpPr>
        <p:spPr bwMode="auto">
          <a:xfrm>
            <a:off x="2333611" y="2807717"/>
            <a:ext cx="1737341" cy="182878"/>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ounded Rectangle 6"/>
          <p:cNvSpPr/>
          <p:nvPr/>
        </p:nvSpPr>
        <p:spPr bwMode="auto">
          <a:xfrm>
            <a:off x="7797508" y="5107000"/>
            <a:ext cx="2078289" cy="433514"/>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extBox 7"/>
          <p:cNvSpPr txBox="1"/>
          <p:nvPr/>
        </p:nvSpPr>
        <p:spPr>
          <a:xfrm>
            <a:off x="4070952" y="5480243"/>
            <a:ext cx="5669822"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 Drag Ball into Camera’s Player object</a:t>
            </a:r>
          </a:p>
        </p:txBody>
      </p:sp>
      <p:cxnSp>
        <p:nvCxnSpPr>
          <p:cNvPr id="9" name="Curved Connector 8"/>
          <p:cNvCxnSpPr>
            <a:stCxn id="6" idx="3"/>
          </p:cNvCxnSpPr>
          <p:nvPr/>
        </p:nvCxnSpPr>
        <p:spPr>
          <a:xfrm>
            <a:off x="4070952" y="2899156"/>
            <a:ext cx="3701748" cy="2335447"/>
          </a:xfrm>
          <a:prstGeom prst="curvedConnector3">
            <a:avLst>
              <a:gd name="adj1" fmla="val 50000"/>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bwMode="auto">
          <a:xfrm>
            <a:off x="2454470" y="1971191"/>
            <a:ext cx="1386353" cy="337363"/>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6108300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Run the Game!</a:t>
            </a:r>
            <a:endParaRPr lang="en-US" i="1" dirty="0"/>
          </a:p>
        </p:txBody>
      </p:sp>
      <p:pic>
        <p:nvPicPr>
          <p:cNvPr id="2" name="Picture 1"/>
          <p:cNvPicPr>
            <a:picLocks noChangeAspect="1"/>
          </p:cNvPicPr>
          <p:nvPr/>
        </p:nvPicPr>
        <p:blipFill>
          <a:blip r:embed="rId2"/>
          <a:stretch>
            <a:fillRect/>
          </a:stretch>
        </p:blipFill>
        <p:spPr>
          <a:xfrm>
            <a:off x="457579" y="1229690"/>
            <a:ext cx="11252207" cy="5650815"/>
          </a:xfrm>
          <a:prstGeom prst="rect">
            <a:avLst/>
          </a:prstGeom>
        </p:spPr>
      </p:pic>
      <p:sp>
        <p:nvSpPr>
          <p:cNvPr id="4" name="TextBox 3"/>
          <p:cNvSpPr txBox="1"/>
          <p:nvPr/>
        </p:nvSpPr>
        <p:spPr>
          <a:xfrm>
            <a:off x="5901278" y="593710"/>
            <a:ext cx="3679212"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Click Play, move around!</a:t>
            </a:r>
          </a:p>
        </p:txBody>
      </p:sp>
      <p:cxnSp>
        <p:nvCxnSpPr>
          <p:cNvPr id="5" name="Straight Arrow Connector 4"/>
          <p:cNvCxnSpPr/>
          <p:nvPr/>
        </p:nvCxnSpPr>
        <p:spPr>
          <a:xfrm flipH="1">
            <a:off x="5875254" y="1205241"/>
            <a:ext cx="525861" cy="314769"/>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bwMode="auto">
          <a:xfrm>
            <a:off x="5666824" y="1605337"/>
            <a:ext cx="416858" cy="309103"/>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0490" y="362039"/>
            <a:ext cx="1895569" cy="1289768"/>
          </a:xfrm>
          <a:prstGeom prst="rect">
            <a:avLst/>
          </a:prstGeom>
        </p:spPr>
      </p:pic>
    </p:spTree>
    <p:extLst>
      <p:ext uri="{BB962C8B-B14F-4D97-AF65-F5344CB8AC3E}">
        <p14:creationId xmlns:p14="http://schemas.microsoft.com/office/powerpoint/2010/main" val="29249939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End of Part 1</a:t>
            </a:r>
            <a:endParaRPr lang="en-US" dirty="0"/>
          </a:p>
        </p:txBody>
      </p:sp>
    </p:spTree>
    <p:extLst>
      <p:ext uri="{BB962C8B-B14F-4D97-AF65-F5344CB8AC3E}">
        <p14:creationId xmlns:p14="http://schemas.microsoft.com/office/powerpoint/2010/main" val="174537780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Choose a Layout</a:t>
            </a:r>
            <a:endParaRPr lang="en-US" dirty="0"/>
          </a:p>
        </p:txBody>
      </p:sp>
      <p:pic>
        <p:nvPicPr>
          <p:cNvPr id="2" name="Picture 1"/>
          <p:cNvPicPr>
            <a:picLocks noChangeAspect="1"/>
          </p:cNvPicPr>
          <p:nvPr/>
        </p:nvPicPr>
        <p:blipFill>
          <a:blip r:embed="rId2"/>
          <a:stretch>
            <a:fillRect/>
          </a:stretch>
        </p:blipFill>
        <p:spPr>
          <a:xfrm>
            <a:off x="274639" y="1212849"/>
            <a:ext cx="10058353" cy="5051266"/>
          </a:xfrm>
          <a:prstGeom prst="rect">
            <a:avLst/>
          </a:prstGeom>
        </p:spPr>
      </p:pic>
      <p:sp>
        <p:nvSpPr>
          <p:cNvPr id="8" name="TextBox 7"/>
          <p:cNvSpPr txBox="1"/>
          <p:nvPr/>
        </p:nvSpPr>
        <p:spPr>
          <a:xfrm>
            <a:off x="274639" y="6389171"/>
            <a:ext cx="9899248"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Hint: You can drag the panels (Scene, Game, </a:t>
            </a:r>
            <a:r>
              <a:rPr lang="en-US" sz="2400" dirty="0" err="1" smtClean="0">
                <a:gradFill>
                  <a:gsLst>
                    <a:gs pos="2917">
                      <a:schemeClr val="tx1"/>
                    </a:gs>
                    <a:gs pos="30000">
                      <a:schemeClr val="tx1"/>
                    </a:gs>
                  </a:gsLst>
                  <a:lin ang="5400000" scaled="0"/>
                </a:gradFill>
              </a:rPr>
              <a:t>etc</a:t>
            </a:r>
            <a:r>
              <a:rPr lang="en-US" sz="2400" dirty="0" smtClean="0">
                <a:gradFill>
                  <a:gsLst>
                    <a:gs pos="2917">
                      <a:schemeClr val="tx1"/>
                    </a:gs>
                    <a:gs pos="30000">
                      <a:schemeClr val="tx1"/>
                    </a:gs>
                  </a:gsLst>
                  <a:lin ang="5400000" scaled="0"/>
                </a:gradFill>
              </a:rPr>
              <a:t>) to different locations.</a:t>
            </a:r>
            <a:endParaRPr lang="en-US" sz="2400" dirty="0">
              <a:gradFill>
                <a:gsLst>
                  <a:gs pos="2917">
                    <a:schemeClr val="tx1"/>
                  </a:gs>
                  <a:gs pos="30000">
                    <a:schemeClr val="tx1"/>
                  </a:gs>
                </a:gsLst>
                <a:lin ang="5400000" scaled="0"/>
              </a:gradFill>
            </a:endParaRPr>
          </a:p>
        </p:txBody>
      </p:sp>
      <p:cxnSp>
        <p:nvCxnSpPr>
          <p:cNvPr id="9" name="Straight Arrow Connector 8"/>
          <p:cNvCxnSpPr/>
          <p:nvPr/>
        </p:nvCxnSpPr>
        <p:spPr>
          <a:xfrm flipH="1" flipV="1">
            <a:off x="10173887" y="1759921"/>
            <a:ext cx="640073" cy="1188707"/>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352072" y="3110618"/>
            <a:ext cx="2137252" cy="1855893"/>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Click Layout </a:t>
            </a:r>
          </a:p>
          <a:p>
            <a:pPr>
              <a:lnSpc>
                <a:spcPct val="90000"/>
              </a:lnSpc>
              <a:spcAft>
                <a:spcPts val="600"/>
              </a:spcAft>
            </a:pPr>
            <a:r>
              <a:rPr lang="en-US" sz="2400" dirty="0" smtClean="0">
                <a:solidFill>
                  <a:srgbClr val="FF0000"/>
                </a:solidFill>
              </a:rPr>
              <a:t>dropdown </a:t>
            </a:r>
          </a:p>
          <a:p>
            <a:pPr>
              <a:lnSpc>
                <a:spcPct val="90000"/>
              </a:lnSpc>
              <a:spcAft>
                <a:spcPts val="600"/>
              </a:spcAft>
            </a:pPr>
            <a:r>
              <a:rPr lang="en-US" sz="2400" dirty="0" smtClean="0">
                <a:solidFill>
                  <a:srgbClr val="FF0000"/>
                </a:solidFill>
              </a:rPr>
              <a:t>to select</a:t>
            </a:r>
          </a:p>
          <a:p>
            <a:pPr>
              <a:lnSpc>
                <a:spcPct val="90000"/>
              </a:lnSpc>
              <a:spcAft>
                <a:spcPts val="600"/>
              </a:spcAft>
            </a:pPr>
            <a:r>
              <a:rPr lang="en-US" sz="2400" dirty="0" smtClean="0">
                <a:solidFill>
                  <a:srgbClr val="FF0000"/>
                </a:solidFill>
              </a:rPr>
              <a:t>or save</a:t>
            </a:r>
            <a:endParaRPr lang="en-US" sz="2400" dirty="0">
              <a:solidFill>
                <a:srgbClr val="FF0000"/>
              </a:solidFill>
            </a:endParaRPr>
          </a:p>
        </p:txBody>
      </p:sp>
    </p:spTree>
    <p:extLst>
      <p:ext uri="{BB962C8B-B14F-4D97-AF65-F5344CB8AC3E}">
        <p14:creationId xmlns:p14="http://schemas.microsoft.com/office/powerpoint/2010/main" val="33777888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11980" y="1198233"/>
            <a:ext cx="10058353" cy="5051267"/>
          </a:xfrm>
          <a:prstGeom prst="rect">
            <a:avLst/>
          </a:prstGeom>
        </p:spPr>
      </p:pic>
      <p:sp>
        <p:nvSpPr>
          <p:cNvPr id="3" name="Title 2"/>
          <p:cNvSpPr>
            <a:spLocks noGrp="1"/>
          </p:cNvSpPr>
          <p:nvPr>
            <p:ph type="title"/>
          </p:nvPr>
        </p:nvSpPr>
        <p:spPr/>
        <p:txBody>
          <a:bodyPr/>
          <a:lstStyle/>
          <a:p>
            <a:r>
              <a:rPr lang="en-US" dirty="0" smtClean="0"/>
              <a:t>Save Your Scene</a:t>
            </a:r>
            <a:endParaRPr lang="en-US" dirty="0"/>
          </a:p>
        </p:txBody>
      </p:sp>
      <p:sp>
        <p:nvSpPr>
          <p:cNvPr id="8" name="TextBox 7"/>
          <p:cNvSpPr txBox="1"/>
          <p:nvPr/>
        </p:nvSpPr>
        <p:spPr>
          <a:xfrm>
            <a:off x="1938295" y="6345628"/>
            <a:ext cx="6847580"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Hint: You can also click Ctrl-S on your keyboard.</a:t>
            </a:r>
            <a:endParaRPr lang="en-US" sz="2400" dirty="0">
              <a:gradFill>
                <a:gsLst>
                  <a:gs pos="2917">
                    <a:schemeClr val="tx1"/>
                  </a:gs>
                  <a:gs pos="30000">
                    <a:schemeClr val="tx1"/>
                  </a:gs>
                </a:gsLst>
                <a:lin ang="5400000" scaled="0"/>
              </a:gradFill>
            </a:endParaRPr>
          </a:p>
        </p:txBody>
      </p:sp>
      <p:sp>
        <p:nvSpPr>
          <p:cNvPr id="10" name="TextBox 9"/>
          <p:cNvSpPr txBox="1"/>
          <p:nvPr/>
        </p:nvSpPr>
        <p:spPr>
          <a:xfrm>
            <a:off x="129605" y="1212849"/>
            <a:ext cx="1882375" cy="1446550"/>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Click</a:t>
            </a:r>
          </a:p>
          <a:p>
            <a:pPr>
              <a:lnSpc>
                <a:spcPct val="90000"/>
              </a:lnSpc>
              <a:spcAft>
                <a:spcPts val="600"/>
              </a:spcAft>
            </a:pPr>
            <a:r>
              <a:rPr lang="en-US" sz="2400" dirty="0" smtClean="0">
                <a:solidFill>
                  <a:srgbClr val="FF0000"/>
                </a:solidFill>
              </a:rPr>
              <a:t>File </a:t>
            </a:r>
            <a:r>
              <a:rPr lang="en-US" sz="2400" dirty="0" smtClean="0">
                <a:solidFill>
                  <a:srgbClr val="FF0000"/>
                </a:solidFill>
                <a:sym typeface="Wingdings" panose="05000000000000000000" pitchFamily="2" charset="2"/>
              </a:rPr>
              <a:t> </a:t>
            </a:r>
          </a:p>
          <a:p>
            <a:pPr>
              <a:lnSpc>
                <a:spcPct val="90000"/>
              </a:lnSpc>
              <a:spcAft>
                <a:spcPts val="600"/>
              </a:spcAft>
            </a:pPr>
            <a:r>
              <a:rPr lang="en-US" sz="2400" dirty="0" smtClean="0">
                <a:solidFill>
                  <a:srgbClr val="FF0000"/>
                </a:solidFill>
                <a:sym typeface="Wingdings" panose="05000000000000000000" pitchFamily="2" charset="2"/>
              </a:rPr>
              <a:t>Save Scene</a:t>
            </a:r>
          </a:p>
        </p:txBody>
      </p:sp>
      <p:sp>
        <p:nvSpPr>
          <p:cNvPr id="6" name="Rounded Rectangle 5"/>
          <p:cNvSpPr/>
          <p:nvPr/>
        </p:nvSpPr>
        <p:spPr bwMode="auto">
          <a:xfrm>
            <a:off x="1938296" y="1308977"/>
            <a:ext cx="439504" cy="268066"/>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ounded Rectangle 10"/>
          <p:cNvSpPr/>
          <p:nvPr/>
        </p:nvSpPr>
        <p:spPr bwMode="auto">
          <a:xfrm>
            <a:off x="1975137" y="1867581"/>
            <a:ext cx="1774183" cy="262843"/>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874804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542126" y="1110916"/>
            <a:ext cx="9345329" cy="4772691"/>
          </a:xfrm>
          <a:prstGeom prst="rect">
            <a:avLst/>
          </a:prstGeom>
        </p:spPr>
      </p:pic>
      <p:sp>
        <p:nvSpPr>
          <p:cNvPr id="3" name="Title 2"/>
          <p:cNvSpPr>
            <a:spLocks noGrp="1"/>
          </p:cNvSpPr>
          <p:nvPr>
            <p:ph type="title"/>
          </p:nvPr>
        </p:nvSpPr>
        <p:spPr/>
        <p:txBody>
          <a:bodyPr/>
          <a:lstStyle/>
          <a:p>
            <a:r>
              <a:rPr lang="en-US" dirty="0" smtClean="0"/>
              <a:t>Create “Scenes” Subfolder</a:t>
            </a:r>
            <a:endParaRPr lang="en-US" dirty="0"/>
          </a:p>
        </p:txBody>
      </p:sp>
      <p:sp>
        <p:nvSpPr>
          <p:cNvPr id="10" name="TextBox 9"/>
          <p:cNvSpPr txBox="1"/>
          <p:nvPr/>
        </p:nvSpPr>
        <p:spPr>
          <a:xfrm>
            <a:off x="484047" y="1522463"/>
            <a:ext cx="1869743" cy="2265236"/>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Create</a:t>
            </a:r>
          </a:p>
          <a:p>
            <a:pPr>
              <a:lnSpc>
                <a:spcPct val="90000"/>
              </a:lnSpc>
              <a:spcAft>
                <a:spcPts val="600"/>
              </a:spcAft>
            </a:pPr>
            <a:r>
              <a:rPr lang="en-US" sz="2400" dirty="0" smtClean="0">
                <a:solidFill>
                  <a:srgbClr val="FF0000"/>
                </a:solidFill>
                <a:sym typeface="Wingdings" panose="05000000000000000000" pitchFamily="2" charset="2"/>
              </a:rPr>
              <a:t>New folder</a:t>
            </a:r>
          </a:p>
          <a:p>
            <a:pPr>
              <a:lnSpc>
                <a:spcPct val="90000"/>
              </a:lnSpc>
              <a:spcAft>
                <a:spcPts val="600"/>
              </a:spcAft>
            </a:pPr>
            <a:r>
              <a:rPr lang="en-US" sz="2400" dirty="0" smtClean="0">
                <a:solidFill>
                  <a:srgbClr val="FF0000"/>
                </a:solidFill>
                <a:sym typeface="Wingdings" panose="05000000000000000000" pitchFamily="2" charset="2"/>
              </a:rPr>
              <a:t>below</a:t>
            </a:r>
          </a:p>
          <a:p>
            <a:pPr>
              <a:lnSpc>
                <a:spcPct val="90000"/>
              </a:lnSpc>
              <a:spcAft>
                <a:spcPts val="600"/>
              </a:spcAft>
            </a:pPr>
            <a:r>
              <a:rPr lang="en-US" sz="2400" dirty="0" smtClean="0">
                <a:solidFill>
                  <a:srgbClr val="FF0000"/>
                </a:solidFill>
                <a:sym typeface="Wingdings" panose="05000000000000000000" pitchFamily="2" charset="2"/>
              </a:rPr>
              <a:t>Assets </a:t>
            </a:r>
          </a:p>
          <a:p>
            <a:pPr>
              <a:lnSpc>
                <a:spcPct val="90000"/>
              </a:lnSpc>
              <a:spcAft>
                <a:spcPts val="600"/>
              </a:spcAft>
            </a:pPr>
            <a:r>
              <a:rPr lang="en-US" sz="2400" dirty="0" smtClean="0">
                <a:solidFill>
                  <a:srgbClr val="FF0000"/>
                </a:solidFill>
                <a:sym typeface="Wingdings" panose="05000000000000000000" pitchFamily="2" charset="2"/>
              </a:rPr>
              <a:t>folder</a:t>
            </a:r>
          </a:p>
        </p:txBody>
      </p:sp>
      <p:sp>
        <p:nvSpPr>
          <p:cNvPr id="6" name="Rounded Rectangle 5"/>
          <p:cNvSpPr/>
          <p:nvPr/>
        </p:nvSpPr>
        <p:spPr bwMode="auto">
          <a:xfrm>
            <a:off x="3524489" y="1760425"/>
            <a:ext cx="900011" cy="268066"/>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ounded Rectangle 10"/>
          <p:cNvSpPr/>
          <p:nvPr/>
        </p:nvSpPr>
        <p:spPr bwMode="auto">
          <a:xfrm>
            <a:off x="3374354" y="3598903"/>
            <a:ext cx="1774183" cy="262843"/>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ounded Rectangle 11"/>
          <p:cNvSpPr/>
          <p:nvPr/>
        </p:nvSpPr>
        <p:spPr bwMode="auto">
          <a:xfrm>
            <a:off x="6764784" y="2271843"/>
            <a:ext cx="900011" cy="268066"/>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3" name="Straight Arrow Connector 12"/>
          <p:cNvCxnSpPr/>
          <p:nvPr/>
        </p:nvCxnSpPr>
        <p:spPr>
          <a:xfrm flipV="1">
            <a:off x="2259601" y="1942799"/>
            <a:ext cx="1215466" cy="136904"/>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626093" y="3187413"/>
            <a:ext cx="1574657" cy="542911"/>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84047" y="3982564"/>
            <a:ext cx="1536318"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Name it</a:t>
            </a:r>
          </a:p>
          <a:p>
            <a:pPr>
              <a:lnSpc>
                <a:spcPct val="90000"/>
              </a:lnSpc>
              <a:spcAft>
                <a:spcPts val="600"/>
              </a:spcAft>
            </a:pPr>
            <a:r>
              <a:rPr lang="en-US" sz="2400" dirty="0" smtClean="0">
                <a:solidFill>
                  <a:srgbClr val="FF0000"/>
                </a:solidFill>
                <a:sym typeface="Wingdings" panose="05000000000000000000" pitchFamily="2" charset="2"/>
              </a:rPr>
              <a:t>“Scenes”</a:t>
            </a:r>
          </a:p>
        </p:txBody>
      </p:sp>
      <p:cxnSp>
        <p:nvCxnSpPr>
          <p:cNvPr id="17" name="Straight Arrow Connector 16"/>
          <p:cNvCxnSpPr/>
          <p:nvPr/>
        </p:nvCxnSpPr>
        <p:spPr>
          <a:xfrm flipV="1">
            <a:off x="2123741" y="3990059"/>
            <a:ext cx="1398344" cy="557240"/>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6058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MSVID_White_16x9_2012-08-18">
  <a:themeElements>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BDF7B88FB45242857B3A901B483E78" ma:contentTypeVersion="1" ma:contentTypeDescription="Create a new document." ma:contentTypeScope="" ma:versionID="455b738cbe291035727252965339a9cd">
  <xsd:schema xmlns:xsd="http://www.w3.org/2001/XMLSchema" xmlns:xs="http://www.w3.org/2001/XMLSchema" xmlns:p="http://schemas.microsoft.com/office/2006/metadata/properties" xmlns:ns3="cbf749eb-5fb0-4c75-b7cd-eb7d18649fd5" targetNamespace="http://schemas.microsoft.com/office/2006/metadata/properties" ma:root="true" ma:fieldsID="d774524265fcb095b4c84cada5906d7e" ns3:_="">
    <xsd:import namespace="cbf749eb-5fb0-4c75-b7cd-eb7d18649fd5"/>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f749eb-5fb0-4c75-b7cd-eb7d18649fd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73293D-82F6-4565-88FA-9CA87C460F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f749eb-5fb0-4c75-b7cd-eb7d18649f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90F116-B58F-4255-B05B-DA3808E0E5C6}">
  <ds:schemaRef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purl.org/dc/terms/"/>
    <ds:schemaRef ds:uri="http://schemas.microsoft.com/office/infopath/2007/PartnerControls"/>
    <ds:schemaRef ds:uri="cbf749eb-5fb0-4c75-b7cd-eb7d18649fd5"/>
    <ds:schemaRef ds:uri="http://www.w3.org/XML/1998/namespace"/>
    <ds:schemaRef ds:uri="http://purl.org/dc/dcmitype/"/>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23871</TotalTime>
  <Words>1175</Words>
  <Application>Microsoft Office PowerPoint</Application>
  <PresentationFormat>Custom</PresentationFormat>
  <Paragraphs>257</Paragraphs>
  <Slides>62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62</vt:i4>
      </vt:variant>
    </vt:vector>
  </HeadingPairs>
  <TitlesOfParts>
    <vt:vector size="68" baseType="lpstr">
      <vt:lpstr>ＭＳ Ｐゴシック</vt:lpstr>
      <vt:lpstr>Arial</vt:lpstr>
      <vt:lpstr>Segoe UI</vt:lpstr>
      <vt:lpstr>Segoe UI Light</vt:lpstr>
      <vt:lpstr>Wingdings</vt:lpstr>
      <vt:lpstr>MSVID_White_16x9_2012-08-18</vt:lpstr>
      <vt:lpstr>Unity 5: Rollerball (Step by Step)</vt:lpstr>
      <vt:lpstr>Agenda</vt:lpstr>
      <vt:lpstr>Getting Started</vt:lpstr>
      <vt:lpstr>Create  New Project</vt:lpstr>
      <vt:lpstr>File  New Project…</vt:lpstr>
      <vt:lpstr>Create Project</vt:lpstr>
      <vt:lpstr>Choose a Layout</vt:lpstr>
      <vt:lpstr>Save Your Scene</vt:lpstr>
      <vt:lpstr>Create “Scenes” Subfolder</vt:lpstr>
      <vt:lpstr>Name Your Scene</vt:lpstr>
      <vt:lpstr>Verify Saved Scene</vt:lpstr>
      <vt:lpstr>Creating the Ground</vt:lpstr>
      <vt:lpstr>Create a Plane in 3D</vt:lpstr>
      <vt:lpstr>Verify Plane in Scene &amp; Hierarchy</vt:lpstr>
      <vt:lpstr>Rename Plane to “Ground”</vt:lpstr>
      <vt:lpstr>Rename Plane to “Ground”</vt:lpstr>
      <vt:lpstr>Verify Ground Position at Origin (0,0,0)</vt:lpstr>
      <vt:lpstr>Focus on Ground in Scene</vt:lpstr>
      <vt:lpstr>Zoom In/Out Within Your Scene</vt:lpstr>
      <vt:lpstr>Show/Hide Grid in Scene View</vt:lpstr>
      <vt:lpstr>Resize the Ground</vt:lpstr>
      <vt:lpstr>Enter Scale Values</vt:lpstr>
      <vt:lpstr>Creating the Player</vt:lpstr>
      <vt:lpstr>Create a Sphere in 3D</vt:lpstr>
      <vt:lpstr>Position Sphere on Ground</vt:lpstr>
      <vt:lpstr>Rename Sphere to “Ball”</vt:lpstr>
      <vt:lpstr>Materials, Colors &amp; Lighting</vt:lpstr>
      <vt:lpstr>Create New Folder for “Materials”</vt:lpstr>
      <vt:lpstr>Create New Folder for “Materials”</vt:lpstr>
      <vt:lpstr>Create New Materials for Ground &amp; Ball</vt:lpstr>
      <vt:lpstr>Update Material Colors</vt:lpstr>
      <vt:lpstr>Choose Colors in the Popup</vt:lpstr>
      <vt:lpstr>Verify Colors</vt:lpstr>
      <vt:lpstr>Assign Colors</vt:lpstr>
      <vt:lpstr>Update Lighting Rotation</vt:lpstr>
      <vt:lpstr>3D Physics &amp; Movement</vt:lpstr>
      <vt:lpstr>Add RigidBody</vt:lpstr>
      <vt:lpstr>(Alternate Method) Add RigidBody</vt:lpstr>
      <vt:lpstr>Verify RigidBody Component for Ball</vt:lpstr>
      <vt:lpstr>Create New Folder for “Scripts”</vt:lpstr>
      <vt:lpstr>Create “PlayerController” Script</vt:lpstr>
      <vt:lpstr>Assign “PlayerController” to Ball</vt:lpstr>
      <vt:lpstr>Launch “PlayerController” Script</vt:lpstr>
      <vt:lpstr>Get User Input</vt:lpstr>
      <vt:lpstr>Calculate 3D Movement</vt:lpstr>
      <vt:lpstr>Add RigidBody Force</vt:lpstr>
      <vt:lpstr>Run the Game… too slow?</vt:lpstr>
      <vt:lpstr>Add Variable for Speed</vt:lpstr>
      <vt:lpstr>Assign Speed in Unity</vt:lpstr>
      <vt:lpstr>Run the Game… better now?</vt:lpstr>
      <vt:lpstr>Controlling the Camera</vt:lpstr>
      <vt:lpstr>Set Camera Position &amp; Rotation</vt:lpstr>
      <vt:lpstr>Verify Camera View in Game</vt:lpstr>
      <vt:lpstr>Create “CameraController” Script</vt:lpstr>
      <vt:lpstr>Launch Script for “CameraController”</vt:lpstr>
      <vt:lpstr>Define Instance Variables</vt:lpstr>
      <vt:lpstr>Initialize Camera-Player Offset</vt:lpstr>
      <vt:lpstr>Set Camera Position in LateUpdate()</vt:lpstr>
      <vt:lpstr>Assign “CameraController” to Camera</vt:lpstr>
      <vt:lpstr>Assign “CameraController” to Camera</vt:lpstr>
      <vt:lpstr>Run the Game!</vt:lpstr>
      <vt:lpstr>End of Part 1</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Stronger. Together. One Microsoft</dc:title>
  <dc:creator>Dave Voyles</dc:creator>
  <cp:lastModifiedBy>Shahed Chowdhuri</cp:lastModifiedBy>
  <cp:revision>584</cp:revision>
  <dcterms:created xsi:type="dcterms:W3CDTF">2012-05-22T07:38:31Z</dcterms:created>
  <dcterms:modified xsi:type="dcterms:W3CDTF">2015-06-11T03:05:10Z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0x010100F5BDF7B88FB45242857B3A901B483E78</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IsMyDocuments">
    <vt:bool>true</vt:bool>
  </property>
</Properties>
</file>