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84"/>
  </p:notesMasterIdLst>
  <p:handoutMasterIdLst>
    <p:handoutMasterId r:id="rId85"/>
  </p:handoutMasterIdLst>
  <p:sldIdLst>
    <p:sldId id="256" r:id="rId5"/>
    <p:sldId id="535" r:id="rId6"/>
    <p:sldId id="522" r:id="rId7"/>
    <p:sldId id="523" r:id="rId8"/>
    <p:sldId id="524" r:id="rId9"/>
    <p:sldId id="525" r:id="rId10"/>
    <p:sldId id="526" r:id="rId11"/>
    <p:sldId id="527" r:id="rId12"/>
    <p:sldId id="528" r:id="rId13"/>
    <p:sldId id="529" r:id="rId14"/>
    <p:sldId id="530" r:id="rId15"/>
    <p:sldId id="531" r:id="rId16"/>
    <p:sldId id="532" r:id="rId17"/>
    <p:sldId id="534" r:id="rId18"/>
    <p:sldId id="412" r:id="rId19"/>
    <p:sldId id="512" r:id="rId20"/>
    <p:sldId id="513" r:id="rId21"/>
    <p:sldId id="514" r:id="rId22"/>
    <p:sldId id="515" r:id="rId23"/>
    <p:sldId id="516" r:id="rId24"/>
    <p:sldId id="517" r:id="rId25"/>
    <p:sldId id="518" r:id="rId26"/>
    <p:sldId id="536" r:id="rId27"/>
    <p:sldId id="538" r:id="rId28"/>
    <p:sldId id="537" r:id="rId29"/>
    <p:sldId id="539" r:id="rId30"/>
    <p:sldId id="540" r:id="rId31"/>
    <p:sldId id="541" r:id="rId32"/>
    <p:sldId id="542" r:id="rId33"/>
    <p:sldId id="543" r:id="rId34"/>
    <p:sldId id="544" r:id="rId35"/>
    <p:sldId id="545" r:id="rId36"/>
    <p:sldId id="546" r:id="rId37"/>
    <p:sldId id="547" r:id="rId38"/>
    <p:sldId id="548" r:id="rId39"/>
    <p:sldId id="549" r:id="rId40"/>
    <p:sldId id="550" r:id="rId41"/>
    <p:sldId id="552" r:id="rId42"/>
    <p:sldId id="503" r:id="rId43"/>
    <p:sldId id="551" r:id="rId44"/>
    <p:sldId id="553" r:id="rId45"/>
    <p:sldId id="554" r:id="rId46"/>
    <p:sldId id="555" r:id="rId47"/>
    <p:sldId id="556" r:id="rId48"/>
    <p:sldId id="557" r:id="rId49"/>
    <p:sldId id="559" r:id="rId50"/>
    <p:sldId id="560" r:id="rId51"/>
    <p:sldId id="561" r:id="rId52"/>
    <p:sldId id="562" r:id="rId53"/>
    <p:sldId id="563" r:id="rId54"/>
    <p:sldId id="564" r:id="rId55"/>
    <p:sldId id="507" r:id="rId56"/>
    <p:sldId id="565" r:id="rId57"/>
    <p:sldId id="566" r:id="rId58"/>
    <p:sldId id="567" r:id="rId59"/>
    <p:sldId id="568" r:id="rId60"/>
    <p:sldId id="569" r:id="rId61"/>
    <p:sldId id="570" r:id="rId62"/>
    <p:sldId id="571" r:id="rId63"/>
    <p:sldId id="572" r:id="rId64"/>
    <p:sldId id="574" r:id="rId65"/>
    <p:sldId id="573" r:id="rId66"/>
    <p:sldId id="575" r:id="rId67"/>
    <p:sldId id="576" r:id="rId68"/>
    <p:sldId id="577" r:id="rId69"/>
    <p:sldId id="578" r:id="rId70"/>
    <p:sldId id="579" r:id="rId71"/>
    <p:sldId id="580" r:id="rId72"/>
    <p:sldId id="581" r:id="rId73"/>
    <p:sldId id="582" r:id="rId74"/>
    <p:sldId id="583" r:id="rId75"/>
    <p:sldId id="584" r:id="rId76"/>
    <p:sldId id="585" r:id="rId77"/>
    <p:sldId id="587" r:id="rId78"/>
    <p:sldId id="589" r:id="rId79"/>
    <p:sldId id="590" r:id="rId80"/>
    <p:sldId id="591" r:id="rId81"/>
    <p:sldId id="498" r:id="rId82"/>
    <p:sldId id="592" r:id="rId8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9" pos="173">
          <p15:clr>
            <a:srgbClr val="A4A3A4"/>
          </p15:clr>
        </p15:guide>
        <p15:guide id="10" pos="1325">
          <p15:clr>
            <a:srgbClr val="A4A3A4"/>
          </p15:clr>
        </p15:guide>
        <p15:guide id="11" pos="7661">
          <p15:clr>
            <a:srgbClr val="A4A3A4"/>
          </p15:clr>
        </p15:guide>
        <p15:guide id="12" pos="749">
          <p15:clr>
            <a:srgbClr val="A4A3A4"/>
          </p15:clr>
        </p15:guide>
        <p15:guide id="13" pos="7085">
          <p15:clr>
            <a:srgbClr val="A4A3A4"/>
          </p15:clr>
        </p15:guide>
        <p15:guide id="14" pos="3629">
          <p15:clr>
            <a:srgbClr val="A4A3A4"/>
          </p15:clr>
        </p15:guide>
        <p15:guide id="15" pos="1901">
          <p15:clr>
            <a:srgbClr val="A4A3A4"/>
          </p15:clr>
        </p15:guide>
        <p15:guide id="16" pos="2477">
          <p15:clr>
            <a:srgbClr val="A4A3A4"/>
          </p15:clr>
        </p15:guide>
        <p15:guide id="17" pos="4205">
          <p15:clr>
            <a:srgbClr val="A4A3A4"/>
          </p15:clr>
        </p15:guide>
        <p15:guide id="18" pos="4781">
          <p15:clr>
            <a:srgbClr val="A4A3A4"/>
          </p15:clr>
        </p15:guide>
        <p15:guide id="19" pos="5357">
          <p15:clr>
            <a:srgbClr val="A4A3A4"/>
          </p15:clr>
        </p15:guide>
        <p15:guide id="20" pos="5933">
          <p15:clr>
            <a:srgbClr val="A4A3A4"/>
          </p15:clr>
        </p15:guide>
        <p15:guide id="21" pos="6509">
          <p15:clr>
            <a:srgbClr val="A4A3A4"/>
          </p15:clr>
        </p15:guide>
        <p15:guide id="22"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07C10"/>
    <a:srgbClr val="333333"/>
    <a:srgbClr val="FFFFFF"/>
    <a:srgbClr val="442359"/>
    <a:srgbClr val="505050"/>
    <a:srgbClr val="00FFFF"/>
    <a:srgbClr val="CC00CC"/>
    <a:srgbClr val="5F5F5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3981" autoAdjust="0"/>
  </p:normalViewPr>
  <p:slideViewPr>
    <p:cSldViewPr>
      <p:cViewPr varScale="1">
        <p:scale>
          <a:sx n="64" d="100"/>
          <a:sy n="64" d="100"/>
        </p:scale>
        <p:origin x="508" y="44"/>
      </p:cViewPr>
      <p:guideLst>
        <p:guide orient="horz" pos="187"/>
        <p:guide orient="horz" pos="763"/>
        <p:guide orient="horz" pos="1339"/>
        <p:guide orient="horz" pos="2491"/>
        <p:guide orient="horz" pos="4219"/>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p:scale>
          <a:sx n="268" d="100"/>
          <a:sy n="268" d="100"/>
        </p:scale>
        <p:origin x="480" y="10614"/>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notesMaster" Target="notesMasters/notesMaster1.xml"/><Relationship Id="rId89"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ableStyles" Target="tableStyles.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6/14/2015</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6/14/2015</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Title Page: </a:t>
            </a:r>
            <a:r>
              <a:rPr lang="en-US" sz="900" b="1" dirty="0" smtClean="0"/>
              <a:t>Game Development with Unity 5 and C#</a:t>
            </a:r>
            <a:br>
              <a:rPr lang="en-US" sz="900" b="1" dirty="0" smtClean="0"/>
            </a:br>
            <a:r>
              <a:rPr lang="en-US" sz="900" dirty="0" smtClean="0"/>
              <a:t>Windows </a:t>
            </a:r>
            <a:r>
              <a:rPr lang="en-US" sz="900" dirty="0" smtClean="0">
                <a:sym typeface="Wingdings" panose="05000000000000000000" pitchFamily="2" charset="2"/>
              </a:rPr>
              <a:t></a:t>
            </a:r>
            <a:r>
              <a:rPr lang="en-US" sz="900" dirty="0" smtClean="0"/>
              <a:t> Web </a:t>
            </a:r>
            <a:r>
              <a:rPr lang="en-US" sz="900" dirty="0" smtClean="0">
                <a:sym typeface="Wingdings" panose="05000000000000000000" pitchFamily="2" charset="2"/>
              </a:rPr>
              <a:t></a:t>
            </a:r>
            <a:r>
              <a:rPr lang="en-US" sz="900" dirty="0" smtClean="0"/>
              <a:t> Xbox  </a:t>
            </a:r>
            <a:r>
              <a:rPr lang="en-US" sz="900" dirty="0" smtClean="0">
                <a:sym typeface="Wingdings" panose="05000000000000000000" pitchFamily="2" charset="2"/>
              </a:rPr>
              <a:t></a:t>
            </a:r>
            <a:r>
              <a:rPr lang="en-US" sz="900" dirty="0" smtClean="0"/>
              <a:t> Mobile </a:t>
            </a:r>
            <a:r>
              <a:rPr lang="en-US" sz="900" dirty="0" smtClean="0">
                <a:sym typeface="Wingdings" panose="05000000000000000000" pitchFamily="2" charset="2"/>
              </a:rPr>
              <a:t></a:t>
            </a:r>
            <a:r>
              <a:rPr lang="en-US" sz="900" dirty="0" smtClean="0"/>
              <a:t> … and more!</a:t>
            </a:r>
          </a:p>
          <a:p>
            <a:endParaRPr lang="en-US" dirty="0" smtClean="0"/>
          </a:p>
          <a:p>
            <a:r>
              <a:rPr lang="en-US" dirty="0" smtClean="0"/>
              <a:t>By Shahed Chowdhuri</a:t>
            </a:r>
          </a:p>
          <a:p>
            <a:r>
              <a:rPr lang="en-US" dirty="0" smtClean="0"/>
              <a:t>Technical Evangelist</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Blog: </a:t>
            </a:r>
            <a:r>
              <a:rPr lang="en-US" sz="900" dirty="0" smtClean="0"/>
              <a:t>WakeUpAndCode.com</a:t>
            </a:r>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Twitter: </a:t>
            </a:r>
            <a:r>
              <a:rPr lang="en-US" sz="900" dirty="0" smtClean="0"/>
              <a:t>@shahedC</a:t>
            </a:r>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00FC27B-EF30-4BEC-8634-1F2CC4616093}" type="datetime1">
              <a:rPr lang="en-US" smtClean="0"/>
              <a:t>6/14/2015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4243425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t>*</a:t>
            </a:r>
          </a:p>
          <a:p>
            <a:r>
              <a:rPr lang="en-US" sz="900" dirty="0" smtClean="0"/>
              <a:t>need to optimize for static colliders</a:t>
            </a:r>
          </a:p>
          <a:p>
            <a:r>
              <a:rPr lang="en-US" sz="900" dirty="0" smtClean="0"/>
              <a:t>dynamic colliders are not cached</a:t>
            </a:r>
          </a:p>
          <a:p>
            <a:r>
              <a:rPr lang="en-US" sz="900" dirty="0" smtClean="0"/>
              <a:t>but static colliders are cached!</a:t>
            </a:r>
          </a:p>
          <a:p>
            <a:r>
              <a:rPr lang="en-US" sz="900" dirty="0" smtClean="0"/>
              <a:t>... collider + rigid body is dynamic</a:t>
            </a:r>
          </a:p>
          <a:p>
            <a:r>
              <a:rPr lang="en-US" sz="900" dirty="0" smtClean="0"/>
              <a:t>... collider but no rigid body is static</a:t>
            </a:r>
          </a:p>
          <a:p>
            <a:endParaRPr lang="en-US" sz="900" dirty="0" smtClean="0"/>
          </a:p>
          <a:p>
            <a:r>
              <a:rPr lang="en-US" sz="900" dirty="0" smtClean="0"/>
              <a:t>*</a:t>
            </a:r>
          </a:p>
          <a:p>
            <a:r>
              <a:rPr lang="en-US" sz="900" dirty="0" smtClean="0"/>
              <a:t>Solution?: If you add rigid body to pickups</a:t>
            </a:r>
          </a:p>
          <a:p>
            <a:r>
              <a:rPr lang="en-US" sz="900" dirty="0" smtClean="0"/>
              <a:t>they fall through the floor with gravity!</a:t>
            </a:r>
          </a:p>
          <a:p>
            <a:endParaRPr lang="en-US" sz="900" dirty="0" smtClean="0"/>
          </a:p>
          <a:p>
            <a:r>
              <a:rPr lang="en-US" sz="900" dirty="0" smtClean="0"/>
              <a:t>*</a:t>
            </a:r>
          </a:p>
          <a:p>
            <a:r>
              <a:rPr lang="en-US" sz="900" dirty="0" smtClean="0"/>
              <a:t>disable gravity? partial solution</a:t>
            </a:r>
          </a:p>
          <a:p>
            <a:r>
              <a:rPr lang="en-US" sz="900" dirty="0" smtClean="0"/>
              <a:t>but still respond to physics!</a:t>
            </a:r>
          </a:p>
          <a:p>
            <a:endParaRPr lang="en-US" sz="900" dirty="0" smtClean="0"/>
          </a:p>
          <a:p>
            <a:r>
              <a:rPr lang="en-US" sz="900" dirty="0" smtClean="0"/>
              <a:t>* keep gravity enabled, but select Is Kinematic</a:t>
            </a:r>
          </a:p>
          <a:p>
            <a:r>
              <a:rPr lang="en-US" sz="900" dirty="0" smtClean="0"/>
              <a:t>will not respond to physics forces!</a:t>
            </a:r>
          </a:p>
          <a:p>
            <a:r>
              <a:rPr lang="en-US" sz="900" dirty="0" smtClean="0"/>
              <a:t>objects with colliders or triggers</a:t>
            </a:r>
          </a:p>
          <a:p>
            <a:r>
              <a:rPr lang="en-US" sz="900" dirty="0" smtClean="0"/>
              <a:t>Suitable for: elevators, moving platforms, pickups</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71F9682-5732-455C-86E5-44C66DCB07E7}" type="datetime1">
              <a:rPr lang="en-US" smtClean="0"/>
              <a:t>6/14/2015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51</a:t>
            </a:fld>
            <a:endParaRPr lang="en-US" dirty="0"/>
          </a:p>
        </p:txBody>
      </p:sp>
    </p:spTree>
    <p:extLst>
      <p:ext uri="{BB962C8B-B14F-4D97-AF65-F5344CB8AC3E}">
        <p14:creationId xmlns:p14="http://schemas.microsoft.com/office/powerpoint/2010/main" val="8523551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6 for internal audiences">
    <p:spTree>
      <p:nvGrpSpPr>
        <p:cNvPr id="1" name=""/>
        <p:cNvGrpSpPr/>
        <p:nvPr/>
      </p:nvGrpSpPr>
      <p:grpSpPr>
        <a:xfrm>
          <a:off x="0" y="0"/>
          <a:ext cx="0" cy="0"/>
          <a:chOff x="0" y="0"/>
          <a:chExt cx="0" cy="0"/>
        </a:xfrm>
      </p:grpSpPr>
      <p:pic>
        <p:nvPicPr>
          <p:cNvPr id="8"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1"/>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11" y="479775"/>
            <a:ext cx="1552931" cy="332660"/>
          </a:xfrm>
          <a:prstGeom prst="rect">
            <a:avLst/>
          </a:prstGeom>
        </p:spPr>
      </p:pic>
    </p:spTree>
    <p:extLst>
      <p:ext uri="{BB962C8B-B14F-4D97-AF65-F5344CB8AC3E}">
        <p14:creationId xmlns:p14="http://schemas.microsoft.com/office/powerpoint/2010/main" val="38262705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929004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7 for internal audiences">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2" descr="D:\Documents\Projects\2012 Projects\_Template-Templates\MS Visual ID\Artwork\MSFT_cornerstone_tiles\CornerStoneTile-Blank\screen\CS_Tile_Lime382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12087647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8" name="Rectangle 17"/>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7316788" cy="2743200"/>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8862"/>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3591074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8 for internal audience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9" name="Rectangle 18"/>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050" name="Picture 2" descr="D:\Documents\Projects\2012 Projects\_Template-Templates\MS Visual ID\Artwork\MSFT_cornerstone_tiles\CornerStoneTile-Blank\screen\CS_Tile_Red185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5662"/>
            <a:ext cx="7316788" cy="274319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4608"/>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948888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9 ">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702" y="2125677"/>
            <a:ext cx="7315200" cy="457198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2125663"/>
            <a:ext cx="7315200" cy="2743200"/>
          </a:xfrm>
          <a:noFill/>
        </p:spPr>
        <p:txBody>
          <a:bodyPr lIns="146304" tIns="91440" rIns="146304" bIns="91440" anchor="t" anchorCtr="0"/>
          <a:lstStyle>
            <a:lvl1pPr>
              <a:defRPr sz="66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9" y="48672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930450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9 for internal audiences">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bwMode="gray">
          <a:xfrm>
            <a:off x="274702" y="1211287"/>
            <a:ext cx="7315200" cy="365757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1210470"/>
            <a:ext cx="7315200" cy="1829594"/>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8" y="30384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0"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4868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2178174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2123084"/>
            <a:ext cx="9143936"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4462"/>
            <a:ext cx="9143936"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5" y="480502"/>
            <a:ext cx="2557752" cy="547907"/>
          </a:xfrm>
          <a:prstGeom prst="rect">
            <a:avLst/>
          </a:prstGeom>
        </p:spPr>
      </p:pic>
    </p:spTree>
    <p:extLst>
      <p:ext uri="{BB962C8B-B14F-4D97-AF65-F5344CB8AC3E}">
        <p14:creationId xmlns:p14="http://schemas.microsoft.com/office/powerpoint/2010/main" val="511994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8" y="2123084"/>
            <a:ext cx="9144000" cy="3663354"/>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638" y="3954457"/>
            <a:ext cx="914400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409969" y="479775"/>
            <a:ext cx="1552931" cy="332660"/>
          </a:xfrm>
          <a:prstGeom prst="rect">
            <a:avLst/>
          </a:prstGeom>
        </p:spPr>
      </p:pic>
    </p:spTree>
    <p:extLst>
      <p:ext uri="{BB962C8B-B14F-4D97-AF65-F5344CB8AC3E}">
        <p14:creationId xmlns:p14="http://schemas.microsoft.com/office/powerpoint/2010/main" val="541411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bwMode="gray">
          <a:xfrm flipH="1">
            <a:off x="0" y="0"/>
            <a:ext cx="12436476" cy="6994525"/>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702" y="3957638"/>
            <a:ext cx="7316788"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29127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4 for internal audienc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flipH="1">
            <a:off x="-1" y="0"/>
            <a:ext cx="12436476" cy="6994525"/>
          </a:xfrm>
          <a:prstGeom prst="rect">
            <a:avLst/>
          </a:prstGeom>
        </p:spPr>
      </p:pic>
      <p:sp>
        <p:nvSpPr>
          <p:cNvPr id="20" name="Rectangle 19"/>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4"/>
            <a:ext cx="7316788" cy="1828800"/>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411875" y="479775"/>
            <a:ext cx="1552931" cy="332660"/>
          </a:xfrm>
          <a:prstGeom prst="rect">
            <a:avLst/>
          </a:prstGeom>
        </p:spPr>
      </p:pic>
    </p:spTree>
    <p:extLst>
      <p:ext uri="{BB962C8B-B14F-4D97-AF65-F5344CB8AC3E}">
        <p14:creationId xmlns:p14="http://schemas.microsoft.com/office/powerpoint/2010/main" val="2414434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4145181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5 for internal audiences">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19"/>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12"/>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458360" y="6182089"/>
            <a:ext cx="1552931" cy="332660"/>
          </a:xfrm>
          <a:prstGeom prst="rect">
            <a:avLst/>
          </a:prstGeom>
        </p:spPr>
      </p:pic>
    </p:spTree>
    <p:extLst>
      <p:ext uri="{BB962C8B-B14F-4D97-AF65-F5344CB8AC3E}">
        <p14:creationId xmlns:p14="http://schemas.microsoft.com/office/powerpoint/2010/main" val="1509612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3076"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0"/>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594675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166" r:id="rId2"/>
    <p:sldLayoutId id="2147484103" r:id="rId3"/>
    <p:sldLayoutId id="2147484168" r:id="rId4"/>
    <p:sldLayoutId id="2147484163" r:id="rId5"/>
    <p:sldLayoutId id="2147484161" r:id="rId6"/>
    <p:sldLayoutId id="2147484169" r:id="rId7"/>
    <p:sldLayoutId id="2147484180" r:id="rId8"/>
    <p:sldLayoutId id="2147484170" r:id="rId9"/>
    <p:sldLayoutId id="2147484177" r:id="rId10"/>
    <p:sldLayoutId id="2147484173" r:id="rId11"/>
    <p:sldLayoutId id="2147484179" r:id="rId12"/>
    <p:sldLayoutId id="2147484172" r:id="rId13"/>
    <p:sldLayoutId id="2147484181" r:id="rId14"/>
    <p:sldLayoutId id="2147484162" r:id="rId15"/>
    <p:sldLayoutId id="2147484164" r:id="rId16"/>
    <p:sldLayoutId id="2147484105" r:id="rId17"/>
    <p:sldLayoutId id="2147484182" r:id="rId18"/>
    <p:sldLayoutId id="2147484130" r:id="rId19"/>
    <p:sldLayoutId id="2147484101" r:id="rId20"/>
    <p:sldLayoutId id="2147484102" r:id="rId21"/>
    <p:sldLayoutId id="2147484087" r:id="rId22"/>
    <p:sldLayoutId id="2147484098" r:id="rId23"/>
    <p:sldLayoutId id="2147484086" r:id="rId24"/>
    <p:sldLayoutId id="2147484107" r:id="rId25"/>
    <p:sldLayoutId id="2147484099" r:id="rId26"/>
    <p:sldLayoutId id="2147484100" r:id="rId27"/>
    <p:sldLayoutId id="2147484089" r:id="rId28"/>
    <p:sldLayoutId id="2147484106" r:id="rId29"/>
    <p:sldLayoutId id="2147484092" r:id="rId30"/>
    <p:sldLayoutId id="2147484093" r:id="rId31"/>
    <p:sldLayoutId id="2147484127" r:id="rId32"/>
    <p:sldLayoutId id="2147484128" r:id="rId33"/>
    <p:sldLayoutId id="2147484129" r:id="rId34"/>
    <p:sldLayoutId id="2147484094" r:id="rId35"/>
    <p:sldLayoutId id="2147484096" r:id="rId3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4.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4.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4.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4.xml"/><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4.xml"/><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4.xml"/><Relationship Id="rId4" Type="http://schemas.openxmlformats.org/officeDocument/2006/relationships/image" Target="../media/image68.png"/></Relationships>
</file>

<file path=ppt/slides/_rels/slide3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75.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4.xml"/><Relationship Id="rId4" Type="http://schemas.openxmlformats.org/officeDocument/2006/relationships/image" Target="../media/image81.png"/></Relationships>
</file>

<file path=ppt/slides/_rels/slide4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75.pn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84.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4.xml"/><Relationship Id="rId4" Type="http://schemas.openxmlformats.org/officeDocument/2006/relationships/image" Target="../media/image93.png"/></Relationships>
</file>

<file path=ppt/slides/_rels/slide58.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4.xml"/><Relationship Id="rId4" Type="http://schemas.openxmlformats.org/officeDocument/2006/relationships/image" Target="../media/image97.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4.xml"/><Relationship Id="rId4" Type="http://schemas.openxmlformats.org/officeDocument/2006/relationships/image" Target="../media/image100.png"/></Relationships>
</file>

<file path=ppt/slides/_rels/slide61.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08.png"/><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24.xml"/><Relationship Id="rId4" Type="http://schemas.openxmlformats.org/officeDocument/2006/relationships/image" Target="../media/image112.png"/></Relationships>
</file>

<file path=ppt/slides/_rels/slide7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24.xml"/><Relationship Id="rId4" Type="http://schemas.openxmlformats.org/officeDocument/2006/relationships/image" Target="../media/image115.png"/></Relationships>
</file>

<file path=ppt/slides/_rels/slide7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116.png"/><Relationship Id="rId1" Type="http://schemas.openxmlformats.org/officeDocument/2006/relationships/slideLayout" Target="../slideLayouts/slideLayout24.xml"/><Relationship Id="rId4" Type="http://schemas.openxmlformats.org/officeDocument/2006/relationships/image" Target="../media/image100.png"/></Relationships>
</file>

<file path=ppt/slides/_rels/slide73.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22.png"/><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4.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By Shahed Chowdhuri</a:t>
            </a:r>
          </a:p>
          <a:p>
            <a:r>
              <a:rPr lang="en-US" dirty="0" smtClean="0"/>
              <a:t>Senior Technical Evangelist</a:t>
            </a:r>
          </a:p>
          <a:p>
            <a:endParaRPr lang="en-US" dirty="0"/>
          </a:p>
        </p:txBody>
      </p:sp>
      <p:sp>
        <p:nvSpPr>
          <p:cNvPr id="3" name="Title 2"/>
          <p:cNvSpPr>
            <a:spLocks noGrp="1"/>
          </p:cNvSpPr>
          <p:nvPr>
            <p:ph type="title"/>
          </p:nvPr>
        </p:nvSpPr>
        <p:spPr>
          <a:xfrm>
            <a:off x="274702" y="2117165"/>
            <a:ext cx="11521313" cy="918649"/>
          </a:xfrm>
        </p:spPr>
        <p:txBody>
          <a:bodyPr/>
          <a:lstStyle/>
          <a:p>
            <a:r>
              <a:rPr lang="en-US" sz="5400" b="1" dirty="0" smtClean="0"/>
              <a:t>Unity 5: Rollerball (Step by Step)</a:t>
            </a:r>
            <a:endParaRPr lang="en-US" sz="5400" dirty="0"/>
          </a:p>
        </p:txBody>
      </p:sp>
      <p:sp>
        <p:nvSpPr>
          <p:cNvPr id="4" name="Title 1"/>
          <p:cNvSpPr txBox="1">
            <a:spLocks/>
          </p:cNvSpPr>
          <p:nvPr/>
        </p:nvSpPr>
        <p:spPr>
          <a:xfrm>
            <a:off x="366141" y="3035813"/>
            <a:ext cx="9170599" cy="918643"/>
          </a:xfrm>
          <a:prstGeom prst="rect">
            <a:avLst/>
          </a:prstGeom>
        </p:spPr>
        <p:txBody>
          <a:bodyPr/>
          <a:lstStyle>
            <a:lvl1pPr algn="ctr" rtl="0" eaLnBrk="1" fontAlgn="base" hangingPunct="1">
              <a:spcBef>
                <a:spcPct val="0"/>
              </a:spcBef>
              <a:spcAft>
                <a:spcPct val="0"/>
              </a:spcAft>
              <a:defRPr sz="4400">
                <a:solidFill>
                  <a:schemeClr val="tx2"/>
                </a:solidFill>
                <a:latin typeface="+mj-lt"/>
                <a:ea typeface="ＭＳ Ｐゴシック" pitchFamily="34" charset="-128"/>
                <a:cs typeface="ＭＳ Ｐゴシック"/>
              </a:defRPr>
            </a:lvl1pPr>
            <a:lvl2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2pPr>
            <a:lvl3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3pPr>
            <a:lvl4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4pPr>
            <a:lvl5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5pPr>
            <a:lvl6pPr marL="4572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6pPr>
            <a:lvl7pPr marL="9144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7pPr>
            <a:lvl8pPr marL="13716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8pPr>
            <a:lvl9pPr marL="18288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9pPr>
          </a:lstStyle>
          <a:p>
            <a:pPr algn="l"/>
            <a:r>
              <a:rPr lang="en-US" sz="2448" dirty="0" smtClean="0"/>
              <a:t>Based on Roll-a-ball video tutorial from Unity Technologies </a:t>
            </a:r>
          </a:p>
          <a:p>
            <a:pPr algn="l"/>
            <a:r>
              <a:rPr lang="en-US" sz="2448" dirty="0" smtClean="0"/>
              <a:t>Part 2</a:t>
            </a:r>
          </a:p>
        </p:txBody>
      </p:sp>
      <p:sp>
        <p:nvSpPr>
          <p:cNvPr id="5" name="TextBox 4"/>
          <p:cNvSpPr txBox="1"/>
          <p:nvPr/>
        </p:nvSpPr>
        <p:spPr>
          <a:xfrm>
            <a:off x="939212" y="6238389"/>
            <a:ext cx="1327878" cy="382308"/>
          </a:xfrm>
          <a:prstGeom prst="rect">
            <a:avLst/>
          </a:prstGeom>
          <a:noFill/>
        </p:spPr>
        <p:txBody>
          <a:bodyPr wrap="none" rtlCol="0">
            <a:spAutoFit/>
          </a:bodyPr>
          <a:lstStyle/>
          <a:p>
            <a:r>
              <a:rPr lang="en-US" sz="1836" dirty="0"/>
              <a:t>@shahedC</a:t>
            </a:r>
          </a:p>
        </p:txBody>
      </p:sp>
      <p:pic>
        <p:nvPicPr>
          <p:cNvPr id="6" name="Picture 10" descr="Twitter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76" y="6094760"/>
            <a:ext cx="614484" cy="6144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Internet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703" y="5284563"/>
            <a:ext cx="664508" cy="6645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39212" y="5452436"/>
            <a:ext cx="2571394" cy="382308"/>
          </a:xfrm>
          <a:prstGeom prst="rect">
            <a:avLst/>
          </a:prstGeom>
          <a:noFill/>
        </p:spPr>
        <p:txBody>
          <a:bodyPr wrap="none" rtlCol="0">
            <a:spAutoFit/>
          </a:bodyPr>
          <a:lstStyle/>
          <a:p>
            <a:r>
              <a:rPr lang="en-US" sz="1836" dirty="0"/>
              <a:t>WakeUpAndCode.com</a:t>
            </a:r>
          </a:p>
        </p:txBody>
      </p:sp>
    </p:spTree>
    <p:extLst>
      <p:ext uri="{BB962C8B-B14F-4D97-AF65-F5344CB8AC3E}">
        <p14:creationId xmlns:p14="http://schemas.microsoft.com/office/powerpoint/2010/main" val="15962068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930719" y="2107508"/>
            <a:ext cx="2590979" cy="3301099"/>
          </a:xfrm>
          <a:prstGeom prst="rect">
            <a:avLst/>
          </a:prstGeom>
        </p:spPr>
      </p:pic>
      <p:pic>
        <p:nvPicPr>
          <p:cNvPr id="4" name="Picture 3"/>
          <p:cNvPicPr>
            <a:picLocks noChangeAspect="1"/>
          </p:cNvPicPr>
          <p:nvPr/>
        </p:nvPicPr>
        <p:blipFill>
          <a:blip r:embed="rId3"/>
          <a:stretch>
            <a:fillRect/>
          </a:stretch>
        </p:blipFill>
        <p:spPr>
          <a:xfrm>
            <a:off x="4571248" y="2144631"/>
            <a:ext cx="2450279" cy="3344826"/>
          </a:xfrm>
          <a:prstGeom prst="rect">
            <a:avLst/>
          </a:prstGeom>
        </p:spPr>
      </p:pic>
      <p:pic>
        <p:nvPicPr>
          <p:cNvPr id="2" name="Picture 1"/>
          <p:cNvPicPr>
            <a:picLocks noChangeAspect="1"/>
          </p:cNvPicPr>
          <p:nvPr/>
        </p:nvPicPr>
        <p:blipFill>
          <a:blip r:embed="rId4"/>
          <a:stretch>
            <a:fillRect/>
          </a:stretch>
        </p:blipFill>
        <p:spPr>
          <a:xfrm>
            <a:off x="410426" y="2144632"/>
            <a:ext cx="2636560" cy="3267042"/>
          </a:xfrm>
          <a:prstGeom prst="rect">
            <a:avLst/>
          </a:prstGeom>
        </p:spPr>
      </p:pic>
      <p:sp>
        <p:nvSpPr>
          <p:cNvPr id="3" name="Title 2"/>
          <p:cNvSpPr>
            <a:spLocks noGrp="1"/>
          </p:cNvSpPr>
          <p:nvPr>
            <p:ph type="title"/>
          </p:nvPr>
        </p:nvSpPr>
        <p:spPr/>
        <p:txBody>
          <a:bodyPr/>
          <a:lstStyle/>
          <a:p>
            <a:r>
              <a:rPr lang="en-US" dirty="0" smtClean="0"/>
              <a:t>Duplicate and Rename to “</a:t>
            </a:r>
            <a:r>
              <a:rPr lang="en-US" dirty="0" err="1" smtClean="0"/>
              <a:t>FarBorder</a:t>
            </a:r>
            <a:r>
              <a:rPr lang="en-US" dirty="0" smtClean="0"/>
              <a:t>”</a:t>
            </a:r>
            <a:endParaRPr lang="en-US" dirty="0"/>
          </a:p>
        </p:txBody>
      </p:sp>
      <p:sp>
        <p:nvSpPr>
          <p:cNvPr id="10" name="TextBox 9"/>
          <p:cNvSpPr txBox="1"/>
          <p:nvPr/>
        </p:nvSpPr>
        <p:spPr>
          <a:xfrm>
            <a:off x="372510" y="1256541"/>
            <a:ext cx="958929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With “</a:t>
            </a:r>
            <a:r>
              <a:rPr lang="en-US" sz="2400" dirty="0" err="1" smtClean="0">
                <a:solidFill>
                  <a:srgbClr val="FF0000"/>
                </a:solidFill>
              </a:rPr>
              <a:t>RightBorder</a:t>
            </a:r>
            <a:r>
              <a:rPr lang="en-US" sz="2400" dirty="0" smtClean="0">
                <a:solidFill>
                  <a:srgbClr val="FF0000"/>
                </a:solidFill>
              </a:rPr>
              <a:t>” selected in Hierarchy, press Ctrl-D to duplicate it</a:t>
            </a:r>
          </a:p>
        </p:txBody>
      </p:sp>
      <p:sp>
        <p:nvSpPr>
          <p:cNvPr id="11" name="Rounded Rectangle 10"/>
          <p:cNvSpPr/>
          <p:nvPr/>
        </p:nvSpPr>
        <p:spPr bwMode="auto">
          <a:xfrm>
            <a:off x="274639" y="2801892"/>
            <a:ext cx="2150014" cy="463002"/>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TextBox 12"/>
          <p:cNvSpPr txBox="1"/>
          <p:nvPr/>
        </p:nvSpPr>
        <p:spPr>
          <a:xfrm>
            <a:off x="6401115" y="5988496"/>
            <a:ext cx="533594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Rename the duplicate to “</a:t>
            </a:r>
            <a:r>
              <a:rPr lang="en-US" sz="2400" dirty="0" err="1" smtClean="0">
                <a:solidFill>
                  <a:srgbClr val="FF0000"/>
                </a:solidFill>
              </a:rPr>
              <a:t>FarBorder</a:t>
            </a:r>
            <a:r>
              <a:rPr lang="en-US" sz="2400" dirty="0" smtClean="0">
                <a:solidFill>
                  <a:srgbClr val="FF0000"/>
                </a:solidFill>
              </a:rPr>
              <a:t>”</a:t>
            </a:r>
          </a:p>
        </p:txBody>
      </p:sp>
      <p:sp>
        <p:nvSpPr>
          <p:cNvPr id="14" name="Right Arrow 13"/>
          <p:cNvSpPr/>
          <p:nvPr/>
        </p:nvSpPr>
        <p:spPr bwMode="auto">
          <a:xfrm>
            <a:off x="3324042" y="3193840"/>
            <a:ext cx="903083" cy="1080847"/>
          </a:xfrm>
          <a:prstGeom prst="rightArrow">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5" name="Right Arrow 14"/>
          <p:cNvSpPr/>
          <p:nvPr/>
        </p:nvSpPr>
        <p:spPr bwMode="auto">
          <a:xfrm>
            <a:off x="7707041" y="3193839"/>
            <a:ext cx="903083" cy="1080847"/>
          </a:xfrm>
          <a:prstGeom prst="rightArrow">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6" name="Rounded Rectangle 15"/>
          <p:cNvSpPr/>
          <p:nvPr/>
        </p:nvSpPr>
        <p:spPr bwMode="auto">
          <a:xfrm>
            <a:off x="4550917" y="2927864"/>
            <a:ext cx="2150014" cy="25900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ounded Rectangle 18"/>
          <p:cNvSpPr/>
          <p:nvPr/>
        </p:nvSpPr>
        <p:spPr bwMode="auto">
          <a:xfrm>
            <a:off x="8902518" y="2850372"/>
            <a:ext cx="2150014" cy="281134"/>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ounded Rectangle 16"/>
          <p:cNvSpPr/>
          <p:nvPr/>
        </p:nvSpPr>
        <p:spPr bwMode="auto">
          <a:xfrm>
            <a:off x="4550917" y="3238256"/>
            <a:ext cx="2150014" cy="25900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83931817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4636" y="1212849"/>
            <a:ext cx="11699797" cy="4009618"/>
          </a:xfrm>
          <a:prstGeom prst="rect">
            <a:avLst/>
          </a:prstGeom>
        </p:spPr>
      </p:pic>
      <p:sp>
        <p:nvSpPr>
          <p:cNvPr id="3" name="Title 2"/>
          <p:cNvSpPr>
            <a:spLocks noGrp="1"/>
          </p:cNvSpPr>
          <p:nvPr>
            <p:ph type="title"/>
          </p:nvPr>
        </p:nvSpPr>
        <p:spPr/>
        <p:txBody>
          <a:bodyPr/>
          <a:lstStyle/>
          <a:p>
            <a:r>
              <a:rPr lang="en-US" dirty="0" smtClean="0"/>
              <a:t>Set </a:t>
            </a:r>
            <a:r>
              <a:rPr lang="en-US" dirty="0" err="1" smtClean="0"/>
              <a:t>FarBorder’s</a:t>
            </a:r>
            <a:r>
              <a:rPr lang="en-US" dirty="0" smtClean="0"/>
              <a:t> Position/Rotation/Scale</a:t>
            </a:r>
            <a:endParaRPr lang="en-US" dirty="0"/>
          </a:p>
        </p:txBody>
      </p:sp>
      <p:sp>
        <p:nvSpPr>
          <p:cNvPr id="10" name="TextBox 9"/>
          <p:cNvSpPr txBox="1"/>
          <p:nvPr/>
        </p:nvSpPr>
        <p:spPr>
          <a:xfrm>
            <a:off x="5785852" y="3143114"/>
            <a:ext cx="2950167" cy="163429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FF0000"/>
                </a:solidFill>
              </a:rPr>
              <a:t>Transform</a:t>
            </a:r>
          </a:p>
          <a:p>
            <a:pPr marL="342900" indent="-342900">
              <a:lnSpc>
                <a:spcPct val="90000"/>
              </a:lnSpc>
              <a:spcAft>
                <a:spcPts val="600"/>
              </a:spcAft>
              <a:buFont typeface="Arial" panose="020B0604020202020204" pitchFamily="34" charset="0"/>
              <a:buChar char="•"/>
            </a:pPr>
            <a:r>
              <a:rPr lang="en-US" sz="2000" dirty="0" smtClean="0">
                <a:solidFill>
                  <a:srgbClr val="FF0000"/>
                </a:solidFill>
              </a:rPr>
              <a:t>Position = </a:t>
            </a:r>
            <a:r>
              <a:rPr lang="en-US" sz="2000" b="1" dirty="0" smtClean="0">
                <a:solidFill>
                  <a:srgbClr val="FF0000"/>
                </a:solidFill>
              </a:rPr>
              <a:t>0</a:t>
            </a:r>
            <a:r>
              <a:rPr lang="en-US" sz="2000" dirty="0" smtClean="0">
                <a:solidFill>
                  <a:srgbClr val="FF0000"/>
                </a:solidFill>
              </a:rPr>
              <a:t>, 0, </a:t>
            </a:r>
            <a:r>
              <a:rPr lang="en-US" sz="2000" b="1" dirty="0" smtClean="0">
                <a:solidFill>
                  <a:srgbClr val="FF0000"/>
                </a:solidFill>
              </a:rPr>
              <a:t>10</a:t>
            </a:r>
          </a:p>
          <a:p>
            <a:pPr marL="342900" indent="-342900">
              <a:lnSpc>
                <a:spcPct val="90000"/>
              </a:lnSpc>
              <a:spcAft>
                <a:spcPts val="600"/>
              </a:spcAft>
              <a:buFont typeface="Arial" panose="020B0604020202020204" pitchFamily="34" charset="0"/>
              <a:buChar char="•"/>
            </a:pPr>
            <a:r>
              <a:rPr lang="en-US" sz="2000" dirty="0" smtClean="0">
                <a:solidFill>
                  <a:srgbClr val="FF0000"/>
                </a:solidFill>
              </a:rPr>
              <a:t>Rotation = 0, 0, 0</a:t>
            </a:r>
          </a:p>
          <a:p>
            <a:pPr marL="342900" indent="-342900">
              <a:lnSpc>
                <a:spcPct val="90000"/>
              </a:lnSpc>
              <a:spcAft>
                <a:spcPts val="600"/>
              </a:spcAft>
              <a:buFont typeface="Arial" panose="020B0604020202020204" pitchFamily="34" charset="0"/>
              <a:buChar char="•"/>
            </a:pPr>
            <a:r>
              <a:rPr lang="en-US" sz="2000" dirty="0" smtClean="0">
                <a:solidFill>
                  <a:srgbClr val="FF0000"/>
                </a:solidFill>
              </a:rPr>
              <a:t>Scale = </a:t>
            </a:r>
            <a:r>
              <a:rPr lang="en-US" sz="2000" b="1" dirty="0" smtClean="0">
                <a:solidFill>
                  <a:srgbClr val="FF0000"/>
                </a:solidFill>
              </a:rPr>
              <a:t>20.5</a:t>
            </a:r>
            <a:r>
              <a:rPr lang="en-US" sz="2000" dirty="0" smtClean="0">
                <a:solidFill>
                  <a:srgbClr val="FF0000"/>
                </a:solidFill>
              </a:rPr>
              <a:t>, 2, </a:t>
            </a:r>
            <a:r>
              <a:rPr lang="en-US" sz="2000" b="1" dirty="0" smtClean="0">
                <a:solidFill>
                  <a:srgbClr val="FF0000"/>
                </a:solidFill>
              </a:rPr>
              <a:t>0.5</a:t>
            </a:r>
            <a:r>
              <a:rPr lang="en-US" sz="2000" dirty="0" smtClean="0">
                <a:solidFill>
                  <a:srgbClr val="FF0000"/>
                </a:solidFill>
              </a:rPr>
              <a:t> </a:t>
            </a:r>
          </a:p>
        </p:txBody>
      </p:sp>
      <p:sp>
        <p:nvSpPr>
          <p:cNvPr id="17" name="Rounded Rectangle 16"/>
          <p:cNvSpPr/>
          <p:nvPr/>
        </p:nvSpPr>
        <p:spPr bwMode="auto">
          <a:xfrm>
            <a:off x="5852481" y="1668482"/>
            <a:ext cx="1097268" cy="27431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le 10"/>
          <p:cNvSpPr/>
          <p:nvPr/>
        </p:nvSpPr>
        <p:spPr bwMode="auto">
          <a:xfrm>
            <a:off x="8321333" y="1942799"/>
            <a:ext cx="3842869" cy="1097268"/>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2" name="Straight Arrow Connector 11"/>
          <p:cNvCxnSpPr/>
          <p:nvPr/>
        </p:nvCxnSpPr>
        <p:spPr>
          <a:xfrm flipV="1">
            <a:off x="7224066" y="2491434"/>
            <a:ext cx="1097267" cy="822950"/>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bwMode="auto">
          <a:xfrm>
            <a:off x="9510041" y="2130424"/>
            <a:ext cx="822951" cy="269570"/>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ounded Rectangle 13"/>
          <p:cNvSpPr/>
          <p:nvPr/>
        </p:nvSpPr>
        <p:spPr bwMode="auto">
          <a:xfrm>
            <a:off x="11151482" y="2130424"/>
            <a:ext cx="822951" cy="269570"/>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Rounded Rectangle 14"/>
          <p:cNvSpPr/>
          <p:nvPr/>
        </p:nvSpPr>
        <p:spPr bwMode="auto">
          <a:xfrm>
            <a:off x="9510041" y="2585245"/>
            <a:ext cx="822951" cy="269570"/>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Rounded Rectangle 15"/>
          <p:cNvSpPr/>
          <p:nvPr/>
        </p:nvSpPr>
        <p:spPr bwMode="auto">
          <a:xfrm>
            <a:off x="11156138" y="2585245"/>
            <a:ext cx="822951" cy="269570"/>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340536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404499" y="2144630"/>
            <a:ext cx="2802974" cy="3267043"/>
          </a:xfrm>
          <a:prstGeom prst="rect">
            <a:avLst/>
          </a:prstGeom>
        </p:spPr>
      </p:pic>
      <p:pic>
        <p:nvPicPr>
          <p:cNvPr id="7" name="Picture 6"/>
          <p:cNvPicPr>
            <a:picLocks noChangeAspect="1"/>
          </p:cNvPicPr>
          <p:nvPr/>
        </p:nvPicPr>
        <p:blipFill>
          <a:blip r:embed="rId3"/>
          <a:stretch>
            <a:fillRect/>
          </a:stretch>
        </p:blipFill>
        <p:spPr>
          <a:xfrm>
            <a:off x="8930720" y="2125666"/>
            <a:ext cx="2465834" cy="3177451"/>
          </a:xfrm>
          <a:prstGeom prst="rect">
            <a:avLst/>
          </a:prstGeom>
        </p:spPr>
      </p:pic>
      <p:pic>
        <p:nvPicPr>
          <p:cNvPr id="6" name="Picture 5"/>
          <p:cNvPicPr>
            <a:picLocks noChangeAspect="1"/>
          </p:cNvPicPr>
          <p:nvPr/>
        </p:nvPicPr>
        <p:blipFill>
          <a:blip r:embed="rId4"/>
          <a:stretch>
            <a:fillRect/>
          </a:stretch>
        </p:blipFill>
        <p:spPr>
          <a:xfrm>
            <a:off x="4577455" y="2136972"/>
            <a:ext cx="2582626" cy="3274702"/>
          </a:xfrm>
          <a:prstGeom prst="rect">
            <a:avLst/>
          </a:prstGeom>
        </p:spPr>
      </p:pic>
      <p:sp>
        <p:nvSpPr>
          <p:cNvPr id="3" name="Title 2"/>
          <p:cNvSpPr>
            <a:spLocks noGrp="1"/>
          </p:cNvSpPr>
          <p:nvPr>
            <p:ph type="title"/>
          </p:nvPr>
        </p:nvSpPr>
        <p:spPr/>
        <p:txBody>
          <a:bodyPr/>
          <a:lstStyle/>
          <a:p>
            <a:r>
              <a:rPr lang="en-US" dirty="0" smtClean="0"/>
              <a:t>Duplicate and Rename to “</a:t>
            </a:r>
            <a:r>
              <a:rPr lang="en-US" dirty="0" err="1" smtClean="0"/>
              <a:t>NearBorder</a:t>
            </a:r>
            <a:r>
              <a:rPr lang="en-US" dirty="0" smtClean="0"/>
              <a:t>”</a:t>
            </a:r>
            <a:endParaRPr lang="en-US" dirty="0"/>
          </a:p>
        </p:txBody>
      </p:sp>
      <p:sp>
        <p:nvSpPr>
          <p:cNvPr id="10" name="TextBox 9"/>
          <p:cNvSpPr txBox="1"/>
          <p:nvPr/>
        </p:nvSpPr>
        <p:spPr>
          <a:xfrm>
            <a:off x="372510" y="1256541"/>
            <a:ext cx="927330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With “</a:t>
            </a:r>
            <a:r>
              <a:rPr lang="en-US" sz="2400" dirty="0" err="1" smtClean="0">
                <a:solidFill>
                  <a:srgbClr val="FF0000"/>
                </a:solidFill>
              </a:rPr>
              <a:t>FarBorder</a:t>
            </a:r>
            <a:r>
              <a:rPr lang="en-US" sz="2400" dirty="0" smtClean="0">
                <a:solidFill>
                  <a:srgbClr val="FF0000"/>
                </a:solidFill>
              </a:rPr>
              <a:t>” selected in Hierarchy, press Ctrl-D to duplicate it</a:t>
            </a:r>
          </a:p>
        </p:txBody>
      </p:sp>
      <p:sp>
        <p:nvSpPr>
          <p:cNvPr id="11" name="Rounded Rectangle 10"/>
          <p:cNvSpPr/>
          <p:nvPr/>
        </p:nvSpPr>
        <p:spPr bwMode="auto">
          <a:xfrm>
            <a:off x="274639" y="2801892"/>
            <a:ext cx="2150014" cy="463002"/>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TextBox 12"/>
          <p:cNvSpPr txBox="1"/>
          <p:nvPr/>
        </p:nvSpPr>
        <p:spPr>
          <a:xfrm>
            <a:off x="6401115" y="5988496"/>
            <a:ext cx="558781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Rename the duplicate to “</a:t>
            </a:r>
            <a:r>
              <a:rPr lang="en-US" sz="2400" dirty="0" err="1" smtClean="0">
                <a:solidFill>
                  <a:srgbClr val="FF0000"/>
                </a:solidFill>
              </a:rPr>
              <a:t>NearBorder</a:t>
            </a:r>
            <a:r>
              <a:rPr lang="en-US" sz="2400" dirty="0" smtClean="0">
                <a:solidFill>
                  <a:srgbClr val="FF0000"/>
                </a:solidFill>
              </a:rPr>
              <a:t>”</a:t>
            </a:r>
          </a:p>
        </p:txBody>
      </p:sp>
      <p:sp>
        <p:nvSpPr>
          <p:cNvPr id="14" name="Right Arrow 13"/>
          <p:cNvSpPr/>
          <p:nvPr/>
        </p:nvSpPr>
        <p:spPr bwMode="auto">
          <a:xfrm>
            <a:off x="3324042" y="3193840"/>
            <a:ext cx="903083" cy="1080847"/>
          </a:xfrm>
          <a:prstGeom prst="rightArrow">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5" name="Right Arrow 14"/>
          <p:cNvSpPr/>
          <p:nvPr/>
        </p:nvSpPr>
        <p:spPr bwMode="auto">
          <a:xfrm>
            <a:off x="7707041" y="3193839"/>
            <a:ext cx="903083" cy="1080847"/>
          </a:xfrm>
          <a:prstGeom prst="rightArrow">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6" name="Rounded Rectangle 15"/>
          <p:cNvSpPr/>
          <p:nvPr/>
        </p:nvSpPr>
        <p:spPr bwMode="auto">
          <a:xfrm>
            <a:off x="4550917" y="2801892"/>
            <a:ext cx="2150014" cy="25900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ounded Rectangle 18"/>
          <p:cNvSpPr/>
          <p:nvPr/>
        </p:nvSpPr>
        <p:spPr bwMode="auto">
          <a:xfrm>
            <a:off x="8902518" y="2758933"/>
            <a:ext cx="2150014" cy="281134"/>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ounded Rectangle 16"/>
          <p:cNvSpPr/>
          <p:nvPr/>
        </p:nvSpPr>
        <p:spPr bwMode="auto">
          <a:xfrm>
            <a:off x="4550917" y="3112284"/>
            <a:ext cx="2150014" cy="25900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52322158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9980" y="1212849"/>
            <a:ext cx="11857188" cy="4009618"/>
          </a:xfrm>
          <a:prstGeom prst="rect">
            <a:avLst/>
          </a:prstGeom>
        </p:spPr>
      </p:pic>
      <p:sp>
        <p:nvSpPr>
          <p:cNvPr id="3" name="Title 2"/>
          <p:cNvSpPr>
            <a:spLocks noGrp="1"/>
          </p:cNvSpPr>
          <p:nvPr>
            <p:ph type="title"/>
          </p:nvPr>
        </p:nvSpPr>
        <p:spPr/>
        <p:txBody>
          <a:bodyPr/>
          <a:lstStyle/>
          <a:p>
            <a:r>
              <a:rPr lang="en-US" dirty="0" smtClean="0"/>
              <a:t>Set </a:t>
            </a:r>
            <a:r>
              <a:rPr lang="en-US" dirty="0" err="1" smtClean="0"/>
              <a:t>NearBorder’s</a:t>
            </a:r>
            <a:r>
              <a:rPr lang="en-US" dirty="0" smtClean="0"/>
              <a:t> Position/Rotation/Scale</a:t>
            </a:r>
            <a:endParaRPr lang="en-US" dirty="0"/>
          </a:p>
        </p:txBody>
      </p:sp>
      <p:sp>
        <p:nvSpPr>
          <p:cNvPr id="10" name="TextBox 9"/>
          <p:cNvSpPr txBox="1"/>
          <p:nvPr/>
        </p:nvSpPr>
        <p:spPr>
          <a:xfrm>
            <a:off x="5748982" y="3314384"/>
            <a:ext cx="2950167" cy="163429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FF0000"/>
                </a:solidFill>
              </a:rPr>
              <a:t>Transform</a:t>
            </a:r>
          </a:p>
          <a:p>
            <a:pPr marL="342900" indent="-342900">
              <a:lnSpc>
                <a:spcPct val="90000"/>
              </a:lnSpc>
              <a:spcAft>
                <a:spcPts val="600"/>
              </a:spcAft>
              <a:buFont typeface="Arial" panose="020B0604020202020204" pitchFamily="34" charset="0"/>
              <a:buChar char="•"/>
            </a:pPr>
            <a:r>
              <a:rPr lang="en-US" sz="2000" dirty="0" smtClean="0">
                <a:solidFill>
                  <a:srgbClr val="FF0000"/>
                </a:solidFill>
              </a:rPr>
              <a:t>Position = 0, 0, -</a:t>
            </a:r>
            <a:r>
              <a:rPr lang="en-US" sz="2000" b="1" dirty="0" smtClean="0">
                <a:solidFill>
                  <a:srgbClr val="FF0000"/>
                </a:solidFill>
              </a:rPr>
              <a:t>10</a:t>
            </a:r>
          </a:p>
          <a:p>
            <a:pPr marL="342900" indent="-342900">
              <a:lnSpc>
                <a:spcPct val="90000"/>
              </a:lnSpc>
              <a:spcAft>
                <a:spcPts val="600"/>
              </a:spcAft>
              <a:buFont typeface="Arial" panose="020B0604020202020204" pitchFamily="34" charset="0"/>
              <a:buChar char="•"/>
            </a:pPr>
            <a:r>
              <a:rPr lang="en-US" sz="2000" dirty="0" smtClean="0">
                <a:solidFill>
                  <a:srgbClr val="FF0000"/>
                </a:solidFill>
              </a:rPr>
              <a:t>Rotation = 0, 0, 0</a:t>
            </a:r>
          </a:p>
          <a:p>
            <a:pPr marL="342900" indent="-342900">
              <a:lnSpc>
                <a:spcPct val="90000"/>
              </a:lnSpc>
              <a:spcAft>
                <a:spcPts val="600"/>
              </a:spcAft>
              <a:buFont typeface="Arial" panose="020B0604020202020204" pitchFamily="34" charset="0"/>
              <a:buChar char="•"/>
            </a:pPr>
            <a:r>
              <a:rPr lang="en-US" sz="2000" dirty="0" smtClean="0">
                <a:solidFill>
                  <a:srgbClr val="FF0000"/>
                </a:solidFill>
              </a:rPr>
              <a:t>Scale = 20.5, 2, 0.5 </a:t>
            </a:r>
          </a:p>
        </p:txBody>
      </p:sp>
      <p:sp>
        <p:nvSpPr>
          <p:cNvPr id="17" name="Rounded Rectangle 16"/>
          <p:cNvSpPr/>
          <p:nvPr/>
        </p:nvSpPr>
        <p:spPr bwMode="auto">
          <a:xfrm>
            <a:off x="5852481" y="1668482"/>
            <a:ext cx="1097268" cy="27431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le 10"/>
          <p:cNvSpPr/>
          <p:nvPr/>
        </p:nvSpPr>
        <p:spPr bwMode="auto">
          <a:xfrm>
            <a:off x="8321333" y="1942799"/>
            <a:ext cx="3842869" cy="1097268"/>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2" name="Straight Arrow Connector 11"/>
          <p:cNvCxnSpPr/>
          <p:nvPr/>
        </p:nvCxnSpPr>
        <p:spPr>
          <a:xfrm flipV="1">
            <a:off x="7224066" y="2491434"/>
            <a:ext cx="1097267" cy="822950"/>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bwMode="auto">
          <a:xfrm>
            <a:off x="11151482" y="2130424"/>
            <a:ext cx="822951" cy="269570"/>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15388524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189092" y="1779845"/>
            <a:ext cx="9615026" cy="4828630"/>
          </a:xfrm>
          <a:prstGeom prst="rect">
            <a:avLst/>
          </a:prstGeom>
        </p:spPr>
      </p:pic>
      <p:sp>
        <p:nvSpPr>
          <p:cNvPr id="3" name="Title 2"/>
          <p:cNvSpPr>
            <a:spLocks noGrp="1"/>
          </p:cNvSpPr>
          <p:nvPr>
            <p:ph type="title"/>
          </p:nvPr>
        </p:nvSpPr>
        <p:spPr/>
        <p:txBody>
          <a:bodyPr/>
          <a:lstStyle/>
          <a:p>
            <a:r>
              <a:rPr lang="en-US" dirty="0" smtClean="0"/>
              <a:t>Run the Game!</a:t>
            </a:r>
            <a:endParaRPr lang="en-US" i="1" dirty="0"/>
          </a:p>
        </p:txBody>
      </p:sp>
      <p:sp>
        <p:nvSpPr>
          <p:cNvPr id="4" name="TextBox 3"/>
          <p:cNvSpPr txBox="1"/>
          <p:nvPr/>
        </p:nvSpPr>
        <p:spPr>
          <a:xfrm>
            <a:off x="2573287" y="1112225"/>
            <a:ext cx="688630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Click Play button, move around with arrow keys!</a:t>
            </a:r>
          </a:p>
        </p:txBody>
      </p:sp>
      <p:cxnSp>
        <p:nvCxnSpPr>
          <p:cNvPr id="5" name="Straight Arrow Connector 4"/>
          <p:cNvCxnSpPr/>
          <p:nvPr/>
        </p:nvCxnSpPr>
        <p:spPr>
          <a:xfrm>
            <a:off x="4846652" y="1670240"/>
            <a:ext cx="561570" cy="376597"/>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bwMode="auto">
          <a:xfrm>
            <a:off x="5527063" y="1999452"/>
            <a:ext cx="416858" cy="309103"/>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9593" y="396945"/>
            <a:ext cx="1845690" cy="1255830"/>
          </a:xfrm>
          <a:prstGeom prst="rect">
            <a:avLst/>
          </a:prstGeom>
        </p:spPr>
      </p:pic>
    </p:spTree>
    <p:extLst>
      <p:ext uri="{BB962C8B-B14F-4D97-AF65-F5344CB8AC3E}">
        <p14:creationId xmlns:p14="http://schemas.microsoft.com/office/powerpoint/2010/main" val="838038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38456" y="5385621"/>
            <a:ext cx="3791594" cy="1379781"/>
          </a:xfrm>
          <a:prstGeom prst="rect">
            <a:avLst/>
          </a:prstGeom>
        </p:spPr>
      </p:pic>
      <p:sp>
        <p:nvSpPr>
          <p:cNvPr id="3" name="Title 2"/>
          <p:cNvSpPr>
            <a:spLocks noGrp="1"/>
          </p:cNvSpPr>
          <p:nvPr>
            <p:ph type="title"/>
          </p:nvPr>
        </p:nvSpPr>
        <p:spPr/>
        <p:txBody>
          <a:bodyPr/>
          <a:lstStyle/>
          <a:p>
            <a:r>
              <a:rPr lang="en-US" dirty="0" smtClean="0"/>
              <a:t>Adding </a:t>
            </a:r>
            <a:r>
              <a:rPr lang="en-US" dirty="0" err="1" smtClean="0"/>
              <a:t>PowerUps</a:t>
            </a:r>
            <a:endParaRPr lang="en-US" dirty="0"/>
          </a:p>
        </p:txBody>
      </p:sp>
    </p:spTree>
    <p:extLst>
      <p:ext uri="{BB962C8B-B14F-4D97-AF65-F5344CB8AC3E}">
        <p14:creationId xmlns:p14="http://schemas.microsoft.com/office/powerpoint/2010/main" val="1470699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457579" y="1668481"/>
            <a:ext cx="10196383" cy="5120585"/>
          </a:xfrm>
          <a:prstGeom prst="rect">
            <a:avLst/>
          </a:prstGeom>
        </p:spPr>
      </p:pic>
      <p:sp>
        <p:nvSpPr>
          <p:cNvPr id="3" name="Title 2"/>
          <p:cNvSpPr>
            <a:spLocks noGrp="1"/>
          </p:cNvSpPr>
          <p:nvPr>
            <p:ph type="title"/>
          </p:nvPr>
        </p:nvSpPr>
        <p:spPr/>
        <p:txBody>
          <a:bodyPr/>
          <a:lstStyle/>
          <a:p>
            <a:r>
              <a:rPr lang="en-US" dirty="0" smtClean="0"/>
              <a:t>Create 3D Cube</a:t>
            </a:r>
            <a:endParaRPr lang="en-US" dirty="0"/>
          </a:p>
        </p:txBody>
      </p:sp>
      <p:sp>
        <p:nvSpPr>
          <p:cNvPr id="6" name="TextBox 5"/>
          <p:cNvSpPr txBox="1"/>
          <p:nvPr/>
        </p:nvSpPr>
        <p:spPr>
          <a:xfrm>
            <a:off x="274639" y="1126734"/>
            <a:ext cx="587885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Click </a:t>
            </a:r>
            <a:r>
              <a:rPr lang="en-US" sz="2400" dirty="0" err="1" smtClean="0">
                <a:solidFill>
                  <a:srgbClr val="FF0000"/>
                </a:solidFill>
              </a:rPr>
              <a:t>GameObject</a:t>
            </a:r>
            <a:r>
              <a:rPr lang="en-US" sz="2400" dirty="0" smtClean="0">
                <a:solidFill>
                  <a:srgbClr val="FF0000"/>
                </a:solidFill>
              </a:rPr>
              <a:t> </a:t>
            </a:r>
            <a:r>
              <a:rPr lang="en-US" sz="2400" dirty="0" smtClean="0">
                <a:solidFill>
                  <a:srgbClr val="FF0000"/>
                </a:solidFill>
                <a:sym typeface="Wingdings" panose="05000000000000000000" pitchFamily="2" charset="2"/>
              </a:rPr>
              <a:t> 3D Object  Cube</a:t>
            </a:r>
            <a:endParaRPr lang="en-US" sz="2400" dirty="0" smtClean="0">
              <a:solidFill>
                <a:srgbClr val="FF0000"/>
              </a:solidFill>
            </a:endParaRPr>
          </a:p>
        </p:txBody>
      </p:sp>
      <p:sp>
        <p:nvSpPr>
          <p:cNvPr id="7" name="TextBox 6"/>
          <p:cNvSpPr txBox="1"/>
          <p:nvPr/>
        </p:nvSpPr>
        <p:spPr>
          <a:xfrm>
            <a:off x="8595651" y="2491433"/>
            <a:ext cx="2119811" cy="2674578"/>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Hierarchy </a:t>
            </a:r>
          </a:p>
          <a:p>
            <a:pPr>
              <a:lnSpc>
                <a:spcPct val="90000"/>
              </a:lnSpc>
              <a:spcAft>
                <a:spcPts val="600"/>
              </a:spcAft>
            </a:pPr>
            <a:r>
              <a:rPr lang="en-US" sz="2400" dirty="0" smtClean="0">
                <a:solidFill>
                  <a:srgbClr val="FF0000"/>
                </a:solidFill>
              </a:rPr>
              <a:t>panel:</a:t>
            </a:r>
          </a:p>
          <a:p>
            <a:pPr>
              <a:lnSpc>
                <a:spcPct val="90000"/>
              </a:lnSpc>
              <a:spcAft>
                <a:spcPts val="600"/>
              </a:spcAft>
            </a:pPr>
            <a:endParaRPr lang="en-US" sz="2400" dirty="0" smtClean="0">
              <a:solidFill>
                <a:srgbClr val="FF0000"/>
              </a:solidFill>
            </a:endParaRPr>
          </a:p>
          <a:p>
            <a:pPr>
              <a:lnSpc>
                <a:spcPct val="90000"/>
              </a:lnSpc>
              <a:spcAft>
                <a:spcPts val="600"/>
              </a:spcAft>
            </a:pPr>
            <a:r>
              <a:rPr lang="en-US" sz="2400" dirty="0" smtClean="0">
                <a:solidFill>
                  <a:srgbClr val="FF0000"/>
                </a:solidFill>
                <a:sym typeface="Wingdings" panose="05000000000000000000" pitchFamily="2" charset="2"/>
              </a:rPr>
              <a:t> </a:t>
            </a:r>
            <a:r>
              <a:rPr lang="en-US" sz="2400" dirty="0" smtClean="0">
                <a:solidFill>
                  <a:srgbClr val="FF0000"/>
                </a:solidFill>
              </a:rPr>
              <a:t>Create</a:t>
            </a:r>
            <a:endParaRPr lang="en-US" sz="2400" dirty="0" smtClean="0">
              <a:solidFill>
                <a:srgbClr val="FF0000"/>
              </a:solidFill>
              <a:sym typeface="Wingdings" panose="05000000000000000000" pitchFamily="2" charset="2"/>
            </a:endParaRPr>
          </a:p>
          <a:p>
            <a:pPr>
              <a:lnSpc>
                <a:spcPct val="90000"/>
              </a:lnSpc>
              <a:spcAft>
                <a:spcPts val="600"/>
              </a:spcAft>
            </a:pPr>
            <a:r>
              <a:rPr lang="en-US" sz="2400" dirty="0" smtClean="0">
                <a:solidFill>
                  <a:srgbClr val="FF0000"/>
                </a:solidFill>
                <a:sym typeface="Wingdings" panose="05000000000000000000" pitchFamily="2" charset="2"/>
              </a:rPr>
              <a:t> 3D Object</a:t>
            </a:r>
          </a:p>
          <a:p>
            <a:pPr>
              <a:lnSpc>
                <a:spcPct val="90000"/>
              </a:lnSpc>
              <a:spcAft>
                <a:spcPts val="600"/>
              </a:spcAft>
            </a:pPr>
            <a:r>
              <a:rPr lang="en-US" sz="2400" dirty="0" smtClean="0">
                <a:solidFill>
                  <a:srgbClr val="FF0000"/>
                </a:solidFill>
                <a:sym typeface="Wingdings" panose="05000000000000000000" pitchFamily="2" charset="2"/>
              </a:rPr>
              <a:t> Cube</a:t>
            </a:r>
            <a:endParaRPr lang="en-US" sz="2400" dirty="0" smtClean="0">
              <a:solidFill>
                <a:srgbClr val="FF0000"/>
              </a:solidFill>
            </a:endParaRPr>
          </a:p>
        </p:txBody>
      </p:sp>
      <p:sp>
        <p:nvSpPr>
          <p:cNvPr id="8" name="Rounded Rectangle 7"/>
          <p:cNvSpPr/>
          <p:nvPr/>
        </p:nvSpPr>
        <p:spPr bwMode="auto">
          <a:xfrm>
            <a:off x="1280531" y="1762855"/>
            <a:ext cx="731575" cy="29383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548956" y="2292221"/>
            <a:ext cx="731575" cy="29383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2652116" y="2210231"/>
            <a:ext cx="731575" cy="29383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le 10"/>
          <p:cNvSpPr/>
          <p:nvPr/>
        </p:nvSpPr>
        <p:spPr bwMode="auto">
          <a:xfrm>
            <a:off x="5787704" y="2765750"/>
            <a:ext cx="731575" cy="29383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6949749" y="2765750"/>
            <a:ext cx="731575" cy="29383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6850079" y="2197596"/>
            <a:ext cx="731575" cy="29383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8510112" y="1124755"/>
            <a:ext cx="129747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 OR * </a:t>
            </a:r>
          </a:p>
        </p:txBody>
      </p:sp>
    </p:spTree>
    <p:extLst>
      <p:ext uri="{BB962C8B-B14F-4D97-AF65-F5344CB8AC3E}">
        <p14:creationId xmlns:p14="http://schemas.microsoft.com/office/powerpoint/2010/main" val="356718559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741969" y="1653542"/>
            <a:ext cx="3882927" cy="3407801"/>
          </a:xfrm>
          <a:prstGeom prst="rect">
            <a:avLst/>
          </a:prstGeom>
        </p:spPr>
      </p:pic>
      <p:pic>
        <p:nvPicPr>
          <p:cNvPr id="4" name="Picture 3"/>
          <p:cNvPicPr>
            <a:picLocks noChangeAspect="1"/>
          </p:cNvPicPr>
          <p:nvPr/>
        </p:nvPicPr>
        <p:blipFill>
          <a:blip r:embed="rId3"/>
          <a:stretch>
            <a:fillRect/>
          </a:stretch>
        </p:blipFill>
        <p:spPr>
          <a:xfrm>
            <a:off x="507670" y="1665296"/>
            <a:ext cx="3862139" cy="5040417"/>
          </a:xfrm>
          <a:prstGeom prst="rect">
            <a:avLst/>
          </a:prstGeom>
        </p:spPr>
      </p:pic>
      <p:sp>
        <p:nvSpPr>
          <p:cNvPr id="3" name="Title 2"/>
          <p:cNvSpPr>
            <a:spLocks noGrp="1"/>
          </p:cNvSpPr>
          <p:nvPr>
            <p:ph type="title"/>
          </p:nvPr>
        </p:nvSpPr>
        <p:spPr/>
        <p:txBody>
          <a:bodyPr/>
          <a:lstStyle/>
          <a:p>
            <a:r>
              <a:rPr lang="en-US" dirty="0" smtClean="0"/>
              <a:t>Rename Cube to “</a:t>
            </a:r>
            <a:r>
              <a:rPr lang="en-US" dirty="0" err="1" smtClean="0"/>
              <a:t>PowerUp</a:t>
            </a:r>
            <a:r>
              <a:rPr lang="en-US" dirty="0" smtClean="0"/>
              <a:t>”</a:t>
            </a:r>
            <a:endParaRPr lang="en-US" dirty="0"/>
          </a:p>
        </p:txBody>
      </p:sp>
      <p:sp>
        <p:nvSpPr>
          <p:cNvPr id="6" name="TextBox 5"/>
          <p:cNvSpPr txBox="1"/>
          <p:nvPr/>
        </p:nvSpPr>
        <p:spPr>
          <a:xfrm>
            <a:off x="4504334" y="1647763"/>
            <a:ext cx="2821863" cy="39026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Right-click Cube</a:t>
            </a:r>
          </a:p>
          <a:p>
            <a:pPr>
              <a:lnSpc>
                <a:spcPct val="90000"/>
              </a:lnSpc>
              <a:spcAft>
                <a:spcPts val="600"/>
              </a:spcAft>
            </a:pPr>
            <a:r>
              <a:rPr lang="en-US" sz="2400" dirty="0" smtClean="0">
                <a:solidFill>
                  <a:srgbClr val="FF0000"/>
                </a:solidFill>
              </a:rPr>
              <a:t>in Hierarchy panel</a:t>
            </a:r>
          </a:p>
          <a:p>
            <a:pPr>
              <a:lnSpc>
                <a:spcPct val="90000"/>
              </a:lnSpc>
              <a:spcAft>
                <a:spcPts val="600"/>
              </a:spcAft>
            </a:pPr>
            <a:endParaRPr lang="en-US" sz="2400" dirty="0">
              <a:solidFill>
                <a:srgbClr val="FF0000"/>
              </a:solidFill>
            </a:endParaRPr>
          </a:p>
          <a:p>
            <a:pPr>
              <a:lnSpc>
                <a:spcPct val="90000"/>
              </a:lnSpc>
              <a:spcAft>
                <a:spcPts val="600"/>
              </a:spcAft>
            </a:pPr>
            <a:endParaRPr lang="en-US" sz="2400" dirty="0" smtClean="0">
              <a:solidFill>
                <a:srgbClr val="FF0000"/>
              </a:solidFill>
            </a:endParaRPr>
          </a:p>
          <a:p>
            <a:pPr>
              <a:lnSpc>
                <a:spcPct val="90000"/>
              </a:lnSpc>
              <a:spcAft>
                <a:spcPts val="600"/>
              </a:spcAft>
            </a:pPr>
            <a:endParaRPr lang="en-US" sz="2400" dirty="0">
              <a:solidFill>
                <a:srgbClr val="FF0000"/>
              </a:solidFill>
            </a:endParaRPr>
          </a:p>
          <a:p>
            <a:pPr>
              <a:lnSpc>
                <a:spcPct val="90000"/>
              </a:lnSpc>
              <a:spcAft>
                <a:spcPts val="600"/>
              </a:spcAft>
            </a:pPr>
            <a:endParaRPr lang="en-US" sz="2400" dirty="0" smtClean="0">
              <a:solidFill>
                <a:srgbClr val="FF0000"/>
              </a:solidFill>
            </a:endParaRPr>
          </a:p>
          <a:p>
            <a:pPr>
              <a:lnSpc>
                <a:spcPct val="90000"/>
              </a:lnSpc>
              <a:spcAft>
                <a:spcPts val="600"/>
              </a:spcAft>
            </a:pPr>
            <a:endParaRPr lang="en-US" sz="2400" dirty="0" smtClean="0">
              <a:solidFill>
                <a:srgbClr val="FF0000"/>
              </a:solidFill>
            </a:endParaRPr>
          </a:p>
          <a:p>
            <a:pPr>
              <a:lnSpc>
                <a:spcPct val="90000"/>
              </a:lnSpc>
              <a:spcAft>
                <a:spcPts val="600"/>
              </a:spcAft>
            </a:pPr>
            <a:r>
              <a:rPr lang="en-US" sz="2400" dirty="0" smtClean="0">
                <a:solidFill>
                  <a:srgbClr val="FF0000"/>
                </a:solidFill>
              </a:rPr>
              <a:t>Rename “Cube” </a:t>
            </a:r>
          </a:p>
          <a:p>
            <a:pPr>
              <a:lnSpc>
                <a:spcPct val="90000"/>
              </a:lnSpc>
              <a:spcAft>
                <a:spcPts val="600"/>
              </a:spcAft>
            </a:pPr>
            <a:r>
              <a:rPr lang="en-US" sz="2400" dirty="0" smtClean="0">
                <a:solidFill>
                  <a:srgbClr val="FF0000"/>
                </a:solidFill>
              </a:rPr>
              <a:t>to “</a:t>
            </a:r>
            <a:r>
              <a:rPr lang="en-US" sz="2400" dirty="0" err="1" smtClean="0">
                <a:solidFill>
                  <a:srgbClr val="FF0000"/>
                </a:solidFill>
              </a:rPr>
              <a:t>PowerUp</a:t>
            </a:r>
            <a:r>
              <a:rPr lang="en-US" sz="2400" dirty="0" smtClean="0">
                <a:solidFill>
                  <a:srgbClr val="FF0000"/>
                </a:solidFill>
              </a:rPr>
              <a:t>”</a:t>
            </a:r>
          </a:p>
        </p:txBody>
      </p:sp>
      <p:sp>
        <p:nvSpPr>
          <p:cNvPr id="8" name="Rounded Rectangle 7"/>
          <p:cNvSpPr/>
          <p:nvPr/>
        </p:nvSpPr>
        <p:spPr bwMode="auto">
          <a:xfrm>
            <a:off x="1447949" y="5678995"/>
            <a:ext cx="2667191" cy="56143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507670" y="4667144"/>
            <a:ext cx="1173310" cy="263201"/>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ounded Rectangle 17"/>
          <p:cNvSpPr/>
          <p:nvPr/>
        </p:nvSpPr>
        <p:spPr bwMode="auto">
          <a:xfrm>
            <a:off x="7750832" y="4594530"/>
            <a:ext cx="1393453" cy="40951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ight Arrow 18"/>
          <p:cNvSpPr/>
          <p:nvPr/>
        </p:nvSpPr>
        <p:spPr bwMode="auto">
          <a:xfrm>
            <a:off x="5212408" y="3058642"/>
            <a:ext cx="903083" cy="1080847"/>
          </a:xfrm>
          <a:prstGeom prst="rightArrow">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0576708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8170" y="1702846"/>
            <a:ext cx="9143963" cy="4592063"/>
          </a:xfrm>
          <a:prstGeom prst="rect">
            <a:avLst/>
          </a:prstGeom>
        </p:spPr>
      </p:pic>
      <p:sp>
        <p:nvSpPr>
          <p:cNvPr id="3" name="Title 2"/>
          <p:cNvSpPr>
            <a:spLocks noGrp="1"/>
          </p:cNvSpPr>
          <p:nvPr>
            <p:ph type="title"/>
          </p:nvPr>
        </p:nvSpPr>
        <p:spPr/>
        <p:txBody>
          <a:bodyPr/>
          <a:lstStyle/>
          <a:p>
            <a:r>
              <a:rPr lang="en-US" dirty="0" smtClean="0"/>
              <a:t>Center &amp; Focus</a:t>
            </a:r>
            <a:endParaRPr lang="en-US" dirty="0"/>
          </a:p>
        </p:txBody>
      </p:sp>
      <p:sp>
        <p:nvSpPr>
          <p:cNvPr id="6" name="TextBox 5"/>
          <p:cNvSpPr txBox="1"/>
          <p:nvPr/>
        </p:nvSpPr>
        <p:spPr>
          <a:xfrm>
            <a:off x="5150152" y="1143916"/>
            <a:ext cx="486325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Ensure </a:t>
            </a:r>
            <a:r>
              <a:rPr lang="en-US" sz="2400" dirty="0" err="1" smtClean="0">
                <a:solidFill>
                  <a:srgbClr val="FF0000"/>
                </a:solidFill>
              </a:rPr>
              <a:t>PowerUp</a:t>
            </a:r>
            <a:r>
              <a:rPr lang="en-US" sz="2400" dirty="0" smtClean="0">
                <a:solidFill>
                  <a:srgbClr val="FF0000"/>
                </a:solidFill>
              </a:rPr>
              <a:t> cube is at (0,0,0)</a:t>
            </a:r>
          </a:p>
        </p:txBody>
      </p:sp>
      <p:sp>
        <p:nvSpPr>
          <p:cNvPr id="18" name="Rounded Rectangle 17"/>
          <p:cNvSpPr/>
          <p:nvPr/>
        </p:nvSpPr>
        <p:spPr bwMode="auto">
          <a:xfrm>
            <a:off x="7784809" y="2620422"/>
            <a:ext cx="1937325" cy="23676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p:nvPicPr>
        <p:blipFill>
          <a:blip r:embed="rId3"/>
          <a:stretch>
            <a:fillRect/>
          </a:stretch>
        </p:blipFill>
        <p:spPr>
          <a:xfrm>
            <a:off x="4502414" y="3504236"/>
            <a:ext cx="285790" cy="466790"/>
          </a:xfrm>
          <a:prstGeom prst="rect">
            <a:avLst/>
          </a:prstGeom>
        </p:spPr>
      </p:pic>
      <p:sp>
        <p:nvSpPr>
          <p:cNvPr id="12" name="Rounded Rectangle 11"/>
          <p:cNvSpPr/>
          <p:nvPr/>
        </p:nvSpPr>
        <p:spPr bwMode="auto">
          <a:xfrm>
            <a:off x="4298018" y="3405823"/>
            <a:ext cx="721499" cy="79154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TextBox 12"/>
          <p:cNvSpPr txBox="1"/>
          <p:nvPr/>
        </p:nvSpPr>
        <p:spPr>
          <a:xfrm>
            <a:off x="375978" y="6294910"/>
            <a:ext cx="1078468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Mouse over Scene, then press “F” on keyboard to focus on selected </a:t>
            </a:r>
            <a:r>
              <a:rPr lang="en-US" sz="2400" dirty="0" err="1" smtClean="0">
                <a:solidFill>
                  <a:srgbClr val="FF0000"/>
                </a:solidFill>
              </a:rPr>
              <a:t>PowerUp</a:t>
            </a:r>
            <a:endParaRPr lang="en-US" sz="2400" dirty="0" smtClean="0">
              <a:solidFill>
                <a:srgbClr val="FF0000"/>
              </a:solidFill>
            </a:endParaRPr>
          </a:p>
        </p:txBody>
      </p:sp>
      <p:sp>
        <p:nvSpPr>
          <p:cNvPr id="14" name="Rounded Rectangle 13"/>
          <p:cNvSpPr/>
          <p:nvPr/>
        </p:nvSpPr>
        <p:spPr bwMode="auto">
          <a:xfrm>
            <a:off x="6275333" y="3405823"/>
            <a:ext cx="730328" cy="198693"/>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96129025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8948" y="1716712"/>
            <a:ext cx="9133186" cy="4586651"/>
          </a:xfrm>
          <a:prstGeom prst="rect">
            <a:avLst/>
          </a:prstGeom>
        </p:spPr>
      </p:pic>
      <p:sp>
        <p:nvSpPr>
          <p:cNvPr id="3" name="Title 2"/>
          <p:cNvSpPr>
            <a:spLocks noGrp="1"/>
          </p:cNvSpPr>
          <p:nvPr>
            <p:ph type="title"/>
          </p:nvPr>
        </p:nvSpPr>
        <p:spPr/>
        <p:txBody>
          <a:bodyPr/>
          <a:lstStyle/>
          <a:p>
            <a:r>
              <a:rPr lang="en-US" dirty="0" smtClean="0"/>
              <a:t>Deactivate Player Ball </a:t>
            </a:r>
            <a:r>
              <a:rPr lang="en-US" i="1" dirty="0" smtClean="0"/>
              <a:t>(temporarily)</a:t>
            </a:r>
            <a:endParaRPr lang="en-US" i="1" dirty="0"/>
          </a:p>
        </p:txBody>
      </p:sp>
      <p:sp>
        <p:nvSpPr>
          <p:cNvPr id="6" name="TextBox 5"/>
          <p:cNvSpPr txBox="1"/>
          <p:nvPr/>
        </p:nvSpPr>
        <p:spPr>
          <a:xfrm>
            <a:off x="588948" y="1088848"/>
            <a:ext cx="936602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Select Ball in Hierarchy, </a:t>
            </a:r>
            <a:r>
              <a:rPr lang="en-US" sz="2400" i="1" dirty="0" smtClean="0">
                <a:solidFill>
                  <a:srgbClr val="FF0000"/>
                </a:solidFill>
              </a:rPr>
              <a:t>deselect</a:t>
            </a:r>
            <a:r>
              <a:rPr lang="en-US" sz="2400" dirty="0" smtClean="0">
                <a:solidFill>
                  <a:srgbClr val="FF0000"/>
                </a:solidFill>
              </a:rPr>
              <a:t> active checkbox in Inspector panel</a:t>
            </a:r>
          </a:p>
        </p:txBody>
      </p:sp>
      <p:sp>
        <p:nvSpPr>
          <p:cNvPr id="18" name="Rounded Rectangle 17"/>
          <p:cNvSpPr/>
          <p:nvPr/>
        </p:nvSpPr>
        <p:spPr bwMode="auto">
          <a:xfrm>
            <a:off x="7784809" y="2187623"/>
            <a:ext cx="902281" cy="303810"/>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TextBox 12"/>
          <p:cNvSpPr txBox="1"/>
          <p:nvPr/>
        </p:nvSpPr>
        <p:spPr>
          <a:xfrm>
            <a:off x="588948" y="6294560"/>
            <a:ext cx="546572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 the ball disappears from the Scene!</a:t>
            </a:r>
          </a:p>
        </p:txBody>
      </p:sp>
      <p:sp>
        <p:nvSpPr>
          <p:cNvPr id="14" name="Rounded Rectangle 13"/>
          <p:cNvSpPr/>
          <p:nvPr/>
        </p:nvSpPr>
        <p:spPr bwMode="auto">
          <a:xfrm>
            <a:off x="6309676" y="3040067"/>
            <a:ext cx="730328" cy="198693"/>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02507863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38456" y="5385621"/>
            <a:ext cx="3791594" cy="1379781"/>
          </a:xfrm>
          <a:prstGeom prst="rect">
            <a:avLst/>
          </a:prstGeom>
        </p:spPr>
      </p:pic>
      <p:sp>
        <p:nvSpPr>
          <p:cNvPr id="3" name="Title 2"/>
          <p:cNvSpPr>
            <a:spLocks noGrp="1"/>
          </p:cNvSpPr>
          <p:nvPr>
            <p:ph type="title"/>
          </p:nvPr>
        </p:nvSpPr>
        <p:spPr/>
        <p:txBody>
          <a:bodyPr/>
          <a:lstStyle/>
          <a:p>
            <a:r>
              <a:rPr lang="en-US" dirty="0" smtClean="0"/>
              <a:t>Adding Borders</a:t>
            </a:r>
            <a:endParaRPr lang="en-US" dirty="0"/>
          </a:p>
        </p:txBody>
      </p:sp>
    </p:spTree>
    <p:extLst>
      <p:ext uri="{BB962C8B-B14F-4D97-AF65-F5344CB8AC3E}">
        <p14:creationId xmlns:p14="http://schemas.microsoft.com/office/powerpoint/2010/main" val="2176994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5780" y="1716362"/>
            <a:ext cx="9116354" cy="4631588"/>
          </a:xfrm>
          <a:prstGeom prst="rect">
            <a:avLst/>
          </a:prstGeom>
        </p:spPr>
      </p:pic>
      <p:sp>
        <p:nvSpPr>
          <p:cNvPr id="3" name="Title 2"/>
          <p:cNvSpPr>
            <a:spLocks noGrp="1"/>
          </p:cNvSpPr>
          <p:nvPr>
            <p:ph type="title"/>
          </p:nvPr>
        </p:nvSpPr>
        <p:spPr/>
        <p:txBody>
          <a:bodyPr/>
          <a:lstStyle/>
          <a:p>
            <a:r>
              <a:rPr lang="en-US" dirty="0" smtClean="0"/>
              <a:t>Reposition the </a:t>
            </a:r>
            <a:r>
              <a:rPr lang="en-US" dirty="0" err="1" smtClean="0"/>
              <a:t>PowerUp</a:t>
            </a:r>
            <a:r>
              <a:rPr lang="en-US" dirty="0" smtClean="0"/>
              <a:t> Cube</a:t>
            </a:r>
            <a:endParaRPr lang="en-US" i="1" dirty="0"/>
          </a:p>
        </p:txBody>
      </p:sp>
      <p:sp>
        <p:nvSpPr>
          <p:cNvPr id="6" name="TextBox 5"/>
          <p:cNvSpPr txBox="1"/>
          <p:nvPr/>
        </p:nvSpPr>
        <p:spPr>
          <a:xfrm>
            <a:off x="9756373" y="2338585"/>
            <a:ext cx="2680102" cy="1849737"/>
          </a:xfrm>
          <a:prstGeom prst="rect">
            <a:avLst/>
          </a:prstGeom>
          <a:noFill/>
        </p:spPr>
        <p:txBody>
          <a:bodyPr wrap="square" lIns="182880" tIns="146304" rIns="182880" bIns="146304" rtlCol="0">
            <a:spAutoFit/>
          </a:bodyPr>
          <a:lstStyle/>
          <a:p>
            <a:pPr>
              <a:lnSpc>
                <a:spcPct val="90000"/>
              </a:lnSpc>
              <a:spcAft>
                <a:spcPts val="600"/>
              </a:spcAft>
            </a:pPr>
            <a:r>
              <a:rPr lang="en-US" dirty="0" smtClean="0">
                <a:solidFill>
                  <a:srgbClr val="FF0000"/>
                </a:solidFill>
              </a:rPr>
              <a:t>Position:</a:t>
            </a:r>
          </a:p>
          <a:p>
            <a:pPr>
              <a:lnSpc>
                <a:spcPct val="90000"/>
              </a:lnSpc>
              <a:spcAft>
                <a:spcPts val="600"/>
              </a:spcAft>
            </a:pPr>
            <a:r>
              <a:rPr lang="en-US" dirty="0" smtClean="0">
                <a:solidFill>
                  <a:srgbClr val="FF0000"/>
                </a:solidFill>
              </a:rPr>
              <a:t>X = 0, 0.5, 0</a:t>
            </a:r>
          </a:p>
          <a:p>
            <a:pPr>
              <a:lnSpc>
                <a:spcPct val="90000"/>
              </a:lnSpc>
              <a:spcAft>
                <a:spcPts val="600"/>
              </a:spcAft>
            </a:pPr>
            <a:r>
              <a:rPr lang="en-US" dirty="0" smtClean="0">
                <a:solidFill>
                  <a:srgbClr val="FF0000"/>
                </a:solidFill>
              </a:rPr>
              <a:t>Rotation = 45, 45, 45</a:t>
            </a:r>
          </a:p>
          <a:p>
            <a:pPr>
              <a:lnSpc>
                <a:spcPct val="90000"/>
              </a:lnSpc>
              <a:spcAft>
                <a:spcPts val="600"/>
              </a:spcAft>
            </a:pPr>
            <a:r>
              <a:rPr lang="en-US" dirty="0" smtClean="0">
                <a:solidFill>
                  <a:srgbClr val="FF0000"/>
                </a:solidFill>
              </a:rPr>
              <a:t>Scale = 1, 1, 1</a:t>
            </a:r>
          </a:p>
          <a:p>
            <a:pPr>
              <a:lnSpc>
                <a:spcPct val="90000"/>
              </a:lnSpc>
              <a:spcAft>
                <a:spcPts val="600"/>
              </a:spcAft>
            </a:pPr>
            <a:endParaRPr lang="en-US" dirty="0" smtClean="0">
              <a:solidFill>
                <a:srgbClr val="FF0000"/>
              </a:solidFill>
            </a:endParaRPr>
          </a:p>
        </p:txBody>
      </p:sp>
      <p:sp>
        <p:nvSpPr>
          <p:cNvPr id="18" name="Rounded Rectangle 17"/>
          <p:cNvSpPr/>
          <p:nvPr/>
        </p:nvSpPr>
        <p:spPr bwMode="auto">
          <a:xfrm>
            <a:off x="7864139" y="2534547"/>
            <a:ext cx="1874827" cy="596959"/>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TextBox 12"/>
          <p:cNvSpPr txBox="1"/>
          <p:nvPr/>
        </p:nvSpPr>
        <p:spPr>
          <a:xfrm>
            <a:off x="3514536" y="6352022"/>
            <a:ext cx="624183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i.e. Lift up by 0.5, then rotate by (45, 45, 45)</a:t>
            </a:r>
          </a:p>
        </p:txBody>
      </p:sp>
      <p:sp>
        <p:nvSpPr>
          <p:cNvPr id="14" name="Rounded Rectangle 13"/>
          <p:cNvSpPr/>
          <p:nvPr/>
        </p:nvSpPr>
        <p:spPr bwMode="auto">
          <a:xfrm>
            <a:off x="6248307" y="3390008"/>
            <a:ext cx="730328" cy="198693"/>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7956794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257544" y="2002136"/>
            <a:ext cx="3857595" cy="4533498"/>
          </a:xfrm>
          <a:prstGeom prst="rect">
            <a:avLst/>
          </a:prstGeom>
        </p:spPr>
      </p:pic>
      <p:pic>
        <p:nvPicPr>
          <p:cNvPr id="13" name="Picture 12"/>
          <p:cNvPicPr>
            <a:picLocks noChangeAspect="1"/>
          </p:cNvPicPr>
          <p:nvPr/>
        </p:nvPicPr>
        <p:blipFill>
          <a:blip r:embed="rId3"/>
          <a:stretch>
            <a:fillRect/>
          </a:stretch>
        </p:blipFill>
        <p:spPr>
          <a:xfrm>
            <a:off x="8137540" y="2765750"/>
            <a:ext cx="3922521" cy="3094985"/>
          </a:xfrm>
          <a:prstGeom prst="rect">
            <a:avLst/>
          </a:prstGeom>
        </p:spPr>
      </p:pic>
      <p:sp>
        <p:nvSpPr>
          <p:cNvPr id="3" name="Title 2"/>
          <p:cNvSpPr>
            <a:spLocks noGrp="1"/>
          </p:cNvSpPr>
          <p:nvPr>
            <p:ph type="title"/>
          </p:nvPr>
        </p:nvSpPr>
        <p:spPr/>
        <p:txBody>
          <a:bodyPr/>
          <a:lstStyle/>
          <a:p>
            <a:r>
              <a:rPr lang="en-US" dirty="0" smtClean="0"/>
              <a:t>Create “</a:t>
            </a:r>
            <a:r>
              <a:rPr lang="en-US" dirty="0" err="1" smtClean="0"/>
              <a:t>ItemRotator</a:t>
            </a:r>
            <a:r>
              <a:rPr lang="en-US" dirty="0" smtClean="0"/>
              <a:t>” Script</a:t>
            </a:r>
            <a:endParaRPr lang="en-US" dirty="0"/>
          </a:p>
        </p:txBody>
      </p:sp>
      <p:sp>
        <p:nvSpPr>
          <p:cNvPr id="4" name="TextBox 3"/>
          <p:cNvSpPr txBox="1"/>
          <p:nvPr/>
        </p:nvSpPr>
        <p:spPr>
          <a:xfrm>
            <a:off x="183200" y="1048507"/>
            <a:ext cx="3407728"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In the Project panel,</a:t>
            </a:r>
          </a:p>
          <a:p>
            <a:pPr>
              <a:lnSpc>
                <a:spcPct val="90000"/>
              </a:lnSpc>
              <a:spcAft>
                <a:spcPts val="600"/>
              </a:spcAft>
            </a:pPr>
            <a:r>
              <a:rPr lang="en-US" sz="2400" dirty="0" smtClean="0">
                <a:solidFill>
                  <a:srgbClr val="FF0000"/>
                </a:solidFill>
                <a:sym typeface="Wingdings" panose="05000000000000000000" pitchFamily="2" charset="2"/>
              </a:rPr>
              <a:t>click Create dropdown</a:t>
            </a:r>
          </a:p>
        </p:txBody>
      </p:sp>
      <p:cxnSp>
        <p:nvCxnSpPr>
          <p:cNvPr id="6" name="Straight Arrow Connector 5"/>
          <p:cNvCxnSpPr/>
          <p:nvPr/>
        </p:nvCxnSpPr>
        <p:spPr>
          <a:xfrm flipH="1">
            <a:off x="1191541" y="1942799"/>
            <a:ext cx="180429" cy="482064"/>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bwMode="auto">
          <a:xfrm>
            <a:off x="368527" y="2301228"/>
            <a:ext cx="731575" cy="29383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 name="Picture 1"/>
          <p:cNvPicPr>
            <a:picLocks noChangeAspect="1"/>
          </p:cNvPicPr>
          <p:nvPr/>
        </p:nvPicPr>
        <p:blipFill>
          <a:blip r:embed="rId4"/>
          <a:stretch>
            <a:fillRect/>
          </a:stretch>
        </p:blipFill>
        <p:spPr>
          <a:xfrm>
            <a:off x="3678737" y="1245576"/>
            <a:ext cx="2506761" cy="5452205"/>
          </a:xfrm>
          <a:prstGeom prst="rect">
            <a:avLst/>
          </a:prstGeom>
        </p:spPr>
      </p:pic>
      <p:sp>
        <p:nvSpPr>
          <p:cNvPr id="8" name="Rounded Rectangle 7"/>
          <p:cNvSpPr/>
          <p:nvPr/>
        </p:nvSpPr>
        <p:spPr bwMode="auto">
          <a:xfrm>
            <a:off x="3905188" y="1502363"/>
            <a:ext cx="731575" cy="29383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extBox 8"/>
          <p:cNvSpPr txBox="1"/>
          <p:nvPr/>
        </p:nvSpPr>
        <p:spPr>
          <a:xfrm>
            <a:off x="6273307" y="1502363"/>
            <a:ext cx="4603568"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Then select “C# Script”, name it</a:t>
            </a:r>
          </a:p>
          <a:p>
            <a:pPr>
              <a:lnSpc>
                <a:spcPct val="90000"/>
              </a:lnSpc>
              <a:spcAft>
                <a:spcPts val="600"/>
              </a:spcAft>
            </a:pPr>
            <a:r>
              <a:rPr lang="en-US" sz="2400" dirty="0" err="1" smtClean="0">
                <a:solidFill>
                  <a:srgbClr val="FF0000"/>
                </a:solidFill>
                <a:sym typeface="Wingdings" panose="05000000000000000000" pitchFamily="2" charset="2"/>
              </a:rPr>
              <a:t>ItemRotator</a:t>
            </a:r>
            <a:endParaRPr lang="en-US" sz="2400" dirty="0" smtClean="0">
              <a:solidFill>
                <a:srgbClr val="FF0000"/>
              </a:solidFill>
              <a:sym typeface="Wingdings" panose="05000000000000000000" pitchFamily="2" charset="2"/>
            </a:endParaRPr>
          </a:p>
        </p:txBody>
      </p:sp>
      <p:sp>
        <p:nvSpPr>
          <p:cNvPr id="11" name="Right Arrow 10"/>
          <p:cNvSpPr/>
          <p:nvPr/>
        </p:nvSpPr>
        <p:spPr bwMode="auto">
          <a:xfrm>
            <a:off x="6858310" y="4334454"/>
            <a:ext cx="903083" cy="1080847"/>
          </a:xfrm>
          <a:prstGeom prst="rightArrow">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Rounded Rectangle 13"/>
          <p:cNvSpPr/>
          <p:nvPr/>
        </p:nvSpPr>
        <p:spPr bwMode="auto">
          <a:xfrm>
            <a:off x="276542" y="4052639"/>
            <a:ext cx="1450153" cy="28181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TextBox 14"/>
          <p:cNvSpPr txBox="1"/>
          <p:nvPr/>
        </p:nvSpPr>
        <p:spPr>
          <a:xfrm>
            <a:off x="274639" y="5276952"/>
            <a:ext cx="3132909"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 with Scripts folder</a:t>
            </a:r>
          </a:p>
          <a:p>
            <a:pPr>
              <a:lnSpc>
                <a:spcPct val="90000"/>
              </a:lnSpc>
              <a:spcAft>
                <a:spcPts val="600"/>
              </a:spcAft>
            </a:pPr>
            <a:r>
              <a:rPr lang="en-US" sz="2400" dirty="0" smtClean="0">
                <a:solidFill>
                  <a:srgbClr val="FF0000"/>
                </a:solidFill>
                <a:sym typeface="Wingdings" panose="05000000000000000000" pitchFamily="2" charset="2"/>
              </a:rPr>
              <a:t>selected</a:t>
            </a:r>
          </a:p>
        </p:txBody>
      </p:sp>
      <p:cxnSp>
        <p:nvCxnSpPr>
          <p:cNvPr id="16" name="Straight Arrow Connector 15"/>
          <p:cNvCxnSpPr/>
          <p:nvPr/>
        </p:nvCxnSpPr>
        <p:spPr>
          <a:xfrm flipH="1" flipV="1">
            <a:off x="553886" y="4453742"/>
            <a:ext cx="180428" cy="961559"/>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1152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9031" y="1243957"/>
            <a:ext cx="7425107" cy="5504326"/>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Launch </a:t>
            </a:r>
            <a:r>
              <a:rPr lang="en-US" dirty="0"/>
              <a:t>“</a:t>
            </a:r>
            <a:r>
              <a:rPr lang="en-US" dirty="0" err="1"/>
              <a:t>ItemRotator</a:t>
            </a:r>
            <a:r>
              <a:rPr lang="en-US" dirty="0"/>
              <a:t>” </a:t>
            </a:r>
            <a:r>
              <a:rPr lang="en-US" dirty="0" smtClean="0"/>
              <a:t>Script</a:t>
            </a:r>
            <a:endParaRPr lang="en-US" dirty="0"/>
          </a:p>
        </p:txBody>
      </p:sp>
    </p:spTree>
    <p:extLst>
      <p:ext uri="{BB962C8B-B14F-4D97-AF65-F5344CB8AC3E}">
        <p14:creationId xmlns:p14="http://schemas.microsoft.com/office/powerpoint/2010/main" val="2597008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9351" y="1243957"/>
            <a:ext cx="10533714" cy="5530556"/>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Edit Update() Method for Rotation</a:t>
            </a:r>
            <a:endParaRPr lang="en-US" dirty="0"/>
          </a:p>
        </p:txBody>
      </p:sp>
      <p:sp>
        <p:nvSpPr>
          <p:cNvPr id="5" name="Rounded Rectangle 4"/>
          <p:cNvSpPr/>
          <p:nvPr/>
        </p:nvSpPr>
        <p:spPr bwMode="auto">
          <a:xfrm>
            <a:off x="2743555" y="5783237"/>
            <a:ext cx="8229510" cy="36575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883416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9351" y="1269450"/>
            <a:ext cx="5687447" cy="5587277"/>
          </a:xfrm>
          <a:prstGeom prst="rect">
            <a:avLst/>
          </a:prstGeom>
        </p:spPr>
      </p:pic>
      <p:sp>
        <p:nvSpPr>
          <p:cNvPr id="3" name="Title 2"/>
          <p:cNvSpPr>
            <a:spLocks noGrp="1"/>
          </p:cNvSpPr>
          <p:nvPr>
            <p:ph type="title"/>
          </p:nvPr>
        </p:nvSpPr>
        <p:spPr/>
        <p:txBody>
          <a:bodyPr/>
          <a:lstStyle/>
          <a:p>
            <a:r>
              <a:rPr lang="en-US" dirty="0" smtClean="0"/>
              <a:t>Assign </a:t>
            </a:r>
            <a:r>
              <a:rPr lang="en-US" dirty="0" err="1" smtClean="0"/>
              <a:t>ItemRotator</a:t>
            </a:r>
            <a:r>
              <a:rPr lang="en-US" dirty="0" smtClean="0"/>
              <a:t> Script to </a:t>
            </a:r>
            <a:r>
              <a:rPr lang="en-US" dirty="0" err="1" smtClean="0"/>
              <a:t>PowerUp</a:t>
            </a:r>
            <a:endParaRPr lang="en-US" dirty="0"/>
          </a:p>
        </p:txBody>
      </p:sp>
      <p:sp>
        <p:nvSpPr>
          <p:cNvPr id="5" name="Rounded Rectangle 4"/>
          <p:cNvSpPr/>
          <p:nvPr/>
        </p:nvSpPr>
        <p:spPr bwMode="auto">
          <a:xfrm>
            <a:off x="439351" y="3314384"/>
            <a:ext cx="932619" cy="27431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ounded Rectangle 5"/>
          <p:cNvSpPr/>
          <p:nvPr/>
        </p:nvSpPr>
        <p:spPr bwMode="auto">
          <a:xfrm>
            <a:off x="640458" y="6481622"/>
            <a:ext cx="1280146" cy="216005"/>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3017872" y="5051725"/>
            <a:ext cx="3108926" cy="457195"/>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8" name="Curved Connector 7"/>
          <p:cNvCxnSpPr>
            <a:endCxn id="5" idx="2"/>
          </p:cNvCxnSpPr>
          <p:nvPr/>
        </p:nvCxnSpPr>
        <p:spPr>
          <a:xfrm rot="16200000" flipV="1">
            <a:off x="-33327" y="4527690"/>
            <a:ext cx="2892921" cy="1014943"/>
          </a:xfrm>
          <a:prstGeom prst="curvedConnector3">
            <a:avLst>
              <a:gd name="adj1" fmla="val 50000"/>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219421" y="4966390"/>
            <a:ext cx="450341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Verify Script in Inspector panel</a:t>
            </a:r>
          </a:p>
        </p:txBody>
      </p:sp>
      <p:sp>
        <p:nvSpPr>
          <p:cNvPr id="14" name="TextBox 13"/>
          <p:cNvSpPr txBox="1"/>
          <p:nvPr/>
        </p:nvSpPr>
        <p:spPr>
          <a:xfrm>
            <a:off x="1123623" y="3676636"/>
            <a:ext cx="1593962"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Drag to </a:t>
            </a:r>
          </a:p>
          <a:p>
            <a:pPr>
              <a:lnSpc>
                <a:spcPct val="90000"/>
              </a:lnSpc>
              <a:spcAft>
                <a:spcPts val="600"/>
              </a:spcAft>
            </a:pPr>
            <a:r>
              <a:rPr lang="en-US" sz="2400" dirty="0" err="1" smtClean="0">
                <a:solidFill>
                  <a:srgbClr val="FF0000"/>
                </a:solidFill>
                <a:sym typeface="Wingdings" panose="05000000000000000000" pitchFamily="2" charset="2"/>
              </a:rPr>
              <a:t>PowerUp</a:t>
            </a:r>
            <a:endParaRPr lang="en-US" sz="2400" dirty="0" smtClean="0">
              <a:solidFill>
                <a:srgbClr val="FF0000"/>
              </a:solidFill>
              <a:sym typeface="Wingdings" panose="05000000000000000000" pitchFamily="2" charset="2"/>
            </a:endParaRPr>
          </a:p>
        </p:txBody>
      </p:sp>
    </p:spTree>
    <p:extLst>
      <p:ext uri="{BB962C8B-B14F-4D97-AF65-F5344CB8AC3E}">
        <p14:creationId xmlns:p14="http://schemas.microsoft.com/office/powerpoint/2010/main" val="1240058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7064" y="1805490"/>
            <a:ext cx="9587054" cy="4870729"/>
          </a:xfrm>
          <a:prstGeom prst="rect">
            <a:avLst/>
          </a:prstGeom>
        </p:spPr>
      </p:pic>
      <p:sp>
        <p:nvSpPr>
          <p:cNvPr id="3" name="Title 2"/>
          <p:cNvSpPr>
            <a:spLocks noGrp="1"/>
          </p:cNvSpPr>
          <p:nvPr>
            <p:ph type="title"/>
          </p:nvPr>
        </p:nvSpPr>
        <p:spPr/>
        <p:txBody>
          <a:bodyPr/>
          <a:lstStyle/>
          <a:p>
            <a:r>
              <a:rPr lang="en-US" dirty="0" smtClean="0"/>
              <a:t>Run the Game!</a:t>
            </a:r>
            <a:endParaRPr lang="en-US" i="1" dirty="0"/>
          </a:p>
        </p:txBody>
      </p:sp>
      <p:sp>
        <p:nvSpPr>
          <p:cNvPr id="4" name="TextBox 3"/>
          <p:cNvSpPr txBox="1"/>
          <p:nvPr/>
        </p:nvSpPr>
        <p:spPr>
          <a:xfrm>
            <a:off x="2573287" y="1112225"/>
            <a:ext cx="507889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Click Play button, see the rotation?</a:t>
            </a:r>
          </a:p>
        </p:txBody>
      </p:sp>
      <p:cxnSp>
        <p:nvCxnSpPr>
          <p:cNvPr id="5" name="Straight Arrow Connector 4"/>
          <p:cNvCxnSpPr/>
          <p:nvPr/>
        </p:nvCxnSpPr>
        <p:spPr>
          <a:xfrm>
            <a:off x="4846652" y="1670240"/>
            <a:ext cx="561570" cy="376597"/>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bwMode="auto">
          <a:xfrm>
            <a:off x="5527063" y="1999452"/>
            <a:ext cx="416858" cy="309103"/>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Curved Left Arrow 7"/>
          <p:cNvSpPr/>
          <p:nvPr/>
        </p:nvSpPr>
        <p:spPr bwMode="auto">
          <a:xfrm>
            <a:off x="6492554" y="3863018"/>
            <a:ext cx="731520" cy="1216152"/>
          </a:xfrm>
          <a:prstGeom prst="curvedLeftArrow">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Curved Left Arrow 11"/>
          <p:cNvSpPr/>
          <p:nvPr/>
        </p:nvSpPr>
        <p:spPr bwMode="auto">
          <a:xfrm flipH="1" flipV="1">
            <a:off x="4965934" y="3863018"/>
            <a:ext cx="731520" cy="1216152"/>
          </a:xfrm>
          <a:prstGeom prst="curvedLeftArrow">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23289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8137540" y="2765750"/>
            <a:ext cx="3922521" cy="3556862"/>
          </a:xfrm>
          <a:prstGeom prst="rect">
            <a:avLst/>
          </a:prstGeom>
        </p:spPr>
      </p:pic>
      <p:pic>
        <p:nvPicPr>
          <p:cNvPr id="12" name="Picture 11"/>
          <p:cNvPicPr>
            <a:picLocks noChangeAspect="1"/>
          </p:cNvPicPr>
          <p:nvPr/>
        </p:nvPicPr>
        <p:blipFill>
          <a:blip r:embed="rId3"/>
          <a:stretch>
            <a:fillRect/>
          </a:stretch>
        </p:blipFill>
        <p:spPr>
          <a:xfrm>
            <a:off x="269715" y="1998969"/>
            <a:ext cx="3845424" cy="4448308"/>
          </a:xfrm>
          <a:prstGeom prst="rect">
            <a:avLst/>
          </a:prstGeom>
        </p:spPr>
      </p:pic>
      <p:pic>
        <p:nvPicPr>
          <p:cNvPr id="17" name="Picture 16"/>
          <p:cNvPicPr>
            <a:picLocks noChangeAspect="1"/>
          </p:cNvPicPr>
          <p:nvPr/>
        </p:nvPicPr>
        <p:blipFill>
          <a:blip r:embed="rId4"/>
          <a:stretch>
            <a:fillRect/>
          </a:stretch>
        </p:blipFill>
        <p:spPr>
          <a:xfrm>
            <a:off x="3689740" y="1245576"/>
            <a:ext cx="2583567" cy="5567850"/>
          </a:xfrm>
          <a:prstGeom prst="rect">
            <a:avLst/>
          </a:prstGeom>
        </p:spPr>
      </p:pic>
      <p:sp>
        <p:nvSpPr>
          <p:cNvPr id="3" name="Title 2"/>
          <p:cNvSpPr>
            <a:spLocks noGrp="1"/>
          </p:cNvSpPr>
          <p:nvPr>
            <p:ph type="title"/>
          </p:nvPr>
        </p:nvSpPr>
        <p:spPr/>
        <p:txBody>
          <a:bodyPr/>
          <a:lstStyle/>
          <a:p>
            <a:r>
              <a:rPr lang="en-US" dirty="0" smtClean="0"/>
              <a:t>Create “Prefabs” Folder</a:t>
            </a:r>
            <a:endParaRPr lang="en-US" dirty="0"/>
          </a:p>
        </p:txBody>
      </p:sp>
      <p:sp>
        <p:nvSpPr>
          <p:cNvPr id="4" name="TextBox 3"/>
          <p:cNvSpPr txBox="1"/>
          <p:nvPr/>
        </p:nvSpPr>
        <p:spPr>
          <a:xfrm>
            <a:off x="183200" y="1048507"/>
            <a:ext cx="3407728"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In the Project panel,</a:t>
            </a:r>
          </a:p>
          <a:p>
            <a:pPr>
              <a:lnSpc>
                <a:spcPct val="90000"/>
              </a:lnSpc>
              <a:spcAft>
                <a:spcPts val="600"/>
              </a:spcAft>
            </a:pPr>
            <a:r>
              <a:rPr lang="en-US" sz="2400" dirty="0" smtClean="0">
                <a:solidFill>
                  <a:srgbClr val="FF0000"/>
                </a:solidFill>
                <a:sym typeface="Wingdings" panose="05000000000000000000" pitchFamily="2" charset="2"/>
              </a:rPr>
              <a:t>click Create dropdown</a:t>
            </a:r>
          </a:p>
        </p:txBody>
      </p:sp>
      <p:cxnSp>
        <p:nvCxnSpPr>
          <p:cNvPr id="6" name="Straight Arrow Connector 5"/>
          <p:cNvCxnSpPr/>
          <p:nvPr/>
        </p:nvCxnSpPr>
        <p:spPr>
          <a:xfrm flipH="1">
            <a:off x="1191541" y="1942799"/>
            <a:ext cx="180429" cy="482064"/>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bwMode="auto">
          <a:xfrm>
            <a:off x="368527" y="2301228"/>
            <a:ext cx="731575" cy="29383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bwMode="auto">
          <a:xfrm>
            <a:off x="3884161" y="1269019"/>
            <a:ext cx="731575" cy="29383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extBox 8"/>
          <p:cNvSpPr txBox="1"/>
          <p:nvPr/>
        </p:nvSpPr>
        <p:spPr>
          <a:xfrm>
            <a:off x="7955578" y="1690489"/>
            <a:ext cx="3048142"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Click “Folder”, then </a:t>
            </a:r>
          </a:p>
          <a:p>
            <a:pPr>
              <a:lnSpc>
                <a:spcPct val="90000"/>
              </a:lnSpc>
              <a:spcAft>
                <a:spcPts val="600"/>
              </a:spcAft>
            </a:pPr>
            <a:r>
              <a:rPr lang="en-US" sz="2400" dirty="0" smtClean="0">
                <a:solidFill>
                  <a:srgbClr val="FF0000"/>
                </a:solidFill>
                <a:sym typeface="Wingdings" panose="05000000000000000000" pitchFamily="2" charset="2"/>
              </a:rPr>
              <a:t>Rename it “Prefabs"</a:t>
            </a:r>
          </a:p>
        </p:txBody>
      </p:sp>
      <p:sp>
        <p:nvSpPr>
          <p:cNvPr id="11" name="Right Arrow 10"/>
          <p:cNvSpPr/>
          <p:nvPr/>
        </p:nvSpPr>
        <p:spPr bwMode="auto">
          <a:xfrm>
            <a:off x="6858310" y="4334454"/>
            <a:ext cx="903083" cy="1080847"/>
          </a:xfrm>
          <a:prstGeom prst="rightArrow">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072127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Drag </a:t>
            </a:r>
            <a:r>
              <a:rPr lang="en-US" dirty="0" err="1" smtClean="0"/>
              <a:t>PowerUp</a:t>
            </a:r>
            <a:r>
              <a:rPr lang="en-US" dirty="0" smtClean="0"/>
              <a:t> Into Prefabs Folder</a:t>
            </a:r>
            <a:endParaRPr lang="en-US" dirty="0"/>
          </a:p>
        </p:txBody>
      </p:sp>
      <p:pic>
        <p:nvPicPr>
          <p:cNvPr id="4" name="Picture 3"/>
          <p:cNvPicPr>
            <a:picLocks noChangeAspect="1"/>
          </p:cNvPicPr>
          <p:nvPr/>
        </p:nvPicPr>
        <p:blipFill>
          <a:blip r:embed="rId2"/>
          <a:stretch>
            <a:fillRect/>
          </a:stretch>
        </p:blipFill>
        <p:spPr>
          <a:xfrm>
            <a:off x="2743555" y="1394165"/>
            <a:ext cx="4857750" cy="5086350"/>
          </a:xfrm>
          <a:prstGeom prst="rect">
            <a:avLst/>
          </a:prstGeom>
        </p:spPr>
      </p:pic>
      <p:sp>
        <p:nvSpPr>
          <p:cNvPr id="5" name="Rounded Rectangle 4"/>
          <p:cNvSpPr/>
          <p:nvPr/>
        </p:nvSpPr>
        <p:spPr bwMode="auto">
          <a:xfrm>
            <a:off x="2738367" y="3146642"/>
            <a:ext cx="932619" cy="27431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ounded Rectangle 5"/>
          <p:cNvSpPr/>
          <p:nvPr/>
        </p:nvSpPr>
        <p:spPr bwMode="auto">
          <a:xfrm>
            <a:off x="2927325" y="5173437"/>
            <a:ext cx="1280146" cy="338988"/>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7" name="Curved Connector 6"/>
          <p:cNvCxnSpPr>
            <a:stCxn id="5" idx="1"/>
            <a:endCxn id="6" idx="1"/>
          </p:cNvCxnSpPr>
          <p:nvPr/>
        </p:nvCxnSpPr>
        <p:spPr>
          <a:xfrm rot="10800000" flipH="1" flipV="1">
            <a:off x="2738367" y="3283801"/>
            <a:ext cx="188958" cy="2059130"/>
          </a:xfrm>
          <a:prstGeom prst="curvedConnector3">
            <a:avLst>
              <a:gd name="adj1" fmla="val -120979"/>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506288" y="3781187"/>
            <a:ext cx="1998752" cy="185589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Verify that</a:t>
            </a:r>
          </a:p>
          <a:p>
            <a:pPr>
              <a:lnSpc>
                <a:spcPct val="90000"/>
              </a:lnSpc>
              <a:spcAft>
                <a:spcPts val="600"/>
              </a:spcAft>
            </a:pPr>
            <a:r>
              <a:rPr lang="en-US" sz="2400" dirty="0" err="1" smtClean="0">
                <a:solidFill>
                  <a:srgbClr val="FF0000"/>
                </a:solidFill>
                <a:sym typeface="Wingdings" panose="05000000000000000000" pitchFamily="2" charset="2"/>
              </a:rPr>
              <a:t>PowerUp</a:t>
            </a:r>
            <a:endParaRPr lang="en-US" sz="2400" dirty="0" smtClean="0">
              <a:solidFill>
                <a:srgbClr val="FF0000"/>
              </a:solidFill>
              <a:sym typeface="Wingdings" panose="05000000000000000000" pitchFamily="2" charset="2"/>
            </a:endParaRPr>
          </a:p>
          <a:p>
            <a:pPr>
              <a:lnSpc>
                <a:spcPct val="90000"/>
              </a:lnSpc>
              <a:spcAft>
                <a:spcPts val="600"/>
              </a:spcAft>
            </a:pPr>
            <a:r>
              <a:rPr lang="en-US" sz="2400" dirty="0" smtClean="0">
                <a:solidFill>
                  <a:srgbClr val="FF0000"/>
                </a:solidFill>
                <a:sym typeface="Wingdings" panose="05000000000000000000" pitchFamily="2" charset="2"/>
              </a:rPr>
              <a:t>is </a:t>
            </a:r>
            <a:r>
              <a:rPr lang="en-US" sz="2400" b="1" dirty="0" smtClean="0">
                <a:solidFill>
                  <a:schemeClr val="accent6">
                    <a:lumMod val="75000"/>
                    <a:lumOff val="25000"/>
                  </a:schemeClr>
                </a:solidFill>
                <a:sym typeface="Wingdings" panose="05000000000000000000" pitchFamily="2" charset="2"/>
              </a:rPr>
              <a:t>blue</a:t>
            </a:r>
          </a:p>
          <a:p>
            <a:pPr>
              <a:lnSpc>
                <a:spcPct val="90000"/>
              </a:lnSpc>
              <a:spcAft>
                <a:spcPts val="600"/>
              </a:spcAft>
            </a:pPr>
            <a:r>
              <a:rPr lang="en-US" sz="2400" dirty="0" smtClean="0">
                <a:solidFill>
                  <a:srgbClr val="FF0000"/>
                </a:solidFill>
                <a:sym typeface="Wingdings" panose="05000000000000000000" pitchFamily="2" charset="2"/>
              </a:rPr>
              <a:t>In Hierarchy</a:t>
            </a:r>
          </a:p>
        </p:txBody>
      </p:sp>
      <p:sp>
        <p:nvSpPr>
          <p:cNvPr id="9" name="TextBox 8"/>
          <p:cNvSpPr txBox="1"/>
          <p:nvPr/>
        </p:nvSpPr>
        <p:spPr>
          <a:xfrm>
            <a:off x="3184365" y="3283800"/>
            <a:ext cx="1484189"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Drag to </a:t>
            </a:r>
          </a:p>
          <a:p>
            <a:pPr>
              <a:lnSpc>
                <a:spcPct val="90000"/>
              </a:lnSpc>
              <a:spcAft>
                <a:spcPts val="600"/>
              </a:spcAft>
            </a:pPr>
            <a:r>
              <a:rPr lang="en-US" sz="2400" dirty="0" smtClean="0">
                <a:solidFill>
                  <a:srgbClr val="FF0000"/>
                </a:solidFill>
                <a:sym typeface="Wingdings" panose="05000000000000000000" pitchFamily="2" charset="2"/>
              </a:rPr>
              <a:t>Prefabs</a:t>
            </a:r>
          </a:p>
        </p:txBody>
      </p:sp>
    </p:spTree>
    <p:extLst>
      <p:ext uri="{BB962C8B-B14F-4D97-AF65-F5344CB8AC3E}">
        <p14:creationId xmlns:p14="http://schemas.microsoft.com/office/powerpoint/2010/main" val="86575320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Create Empty </a:t>
            </a:r>
            <a:r>
              <a:rPr lang="en-US" dirty="0" err="1" smtClean="0"/>
              <a:t>GameObject</a:t>
            </a:r>
            <a:r>
              <a:rPr lang="en-US" dirty="0" smtClean="0"/>
              <a:t> for </a:t>
            </a:r>
            <a:r>
              <a:rPr lang="en-US" dirty="0" err="1" smtClean="0"/>
              <a:t>PowerUps</a:t>
            </a:r>
            <a:endParaRPr lang="en-US" dirty="0"/>
          </a:p>
        </p:txBody>
      </p:sp>
      <p:pic>
        <p:nvPicPr>
          <p:cNvPr id="4" name="Picture 3"/>
          <p:cNvPicPr>
            <a:picLocks noChangeAspect="1"/>
          </p:cNvPicPr>
          <p:nvPr/>
        </p:nvPicPr>
        <p:blipFill>
          <a:blip r:embed="rId2"/>
          <a:stretch>
            <a:fillRect/>
          </a:stretch>
        </p:blipFill>
        <p:spPr>
          <a:xfrm>
            <a:off x="549019" y="2399994"/>
            <a:ext cx="3110691" cy="4206194"/>
          </a:xfrm>
          <a:prstGeom prst="rect">
            <a:avLst/>
          </a:prstGeom>
        </p:spPr>
      </p:pic>
      <p:pic>
        <p:nvPicPr>
          <p:cNvPr id="5" name="Picture 4"/>
          <p:cNvPicPr>
            <a:picLocks noChangeAspect="1"/>
          </p:cNvPicPr>
          <p:nvPr/>
        </p:nvPicPr>
        <p:blipFill>
          <a:blip r:embed="rId3"/>
          <a:stretch>
            <a:fillRect/>
          </a:stretch>
        </p:blipFill>
        <p:spPr>
          <a:xfrm>
            <a:off x="4664075" y="2427449"/>
            <a:ext cx="3110691" cy="4178739"/>
          </a:xfrm>
          <a:prstGeom prst="rect">
            <a:avLst/>
          </a:prstGeom>
        </p:spPr>
      </p:pic>
      <p:pic>
        <p:nvPicPr>
          <p:cNvPr id="6" name="Picture 5"/>
          <p:cNvPicPr>
            <a:picLocks noChangeAspect="1"/>
          </p:cNvPicPr>
          <p:nvPr/>
        </p:nvPicPr>
        <p:blipFill>
          <a:blip r:embed="rId4"/>
          <a:stretch>
            <a:fillRect/>
          </a:stretch>
        </p:blipFill>
        <p:spPr>
          <a:xfrm>
            <a:off x="8823651" y="2399994"/>
            <a:ext cx="3130244" cy="4182539"/>
          </a:xfrm>
          <a:prstGeom prst="rect">
            <a:avLst/>
          </a:prstGeom>
        </p:spPr>
      </p:pic>
      <p:sp>
        <p:nvSpPr>
          <p:cNvPr id="7" name="Right Arrow 6"/>
          <p:cNvSpPr/>
          <p:nvPr/>
        </p:nvSpPr>
        <p:spPr bwMode="auto">
          <a:xfrm>
            <a:off x="3712270" y="4594530"/>
            <a:ext cx="903083" cy="1080847"/>
          </a:xfrm>
          <a:prstGeom prst="rightArrow">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Right Arrow 7"/>
          <p:cNvSpPr/>
          <p:nvPr/>
        </p:nvSpPr>
        <p:spPr bwMode="auto">
          <a:xfrm>
            <a:off x="7847667" y="4594529"/>
            <a:ext cx="903083" cy="1080847"/>
          </a:xfrm>
          <a:prstGeom prst="rightArrow">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extBox 8"/>
          <p:cNvSpPr txBox="1"/>
          <p:nvPr/>
        </p:nvSpPr>
        <p:spPr>
          <a:xfrm>
            <a:off x="449896" y="1302726"/>
            <a:ext cx="4285340"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In the Hierarchy panel, </a:t>
            </a:r>
          </a:p>
          <a:p>
            <a:pPr>
              <a:lnSpc>
                <a:spcPct val="90000"/>
              </a:lnSpc>
              <a:spcAft>
                <a:spcPts val="600"/>
              </a:spcAft>
            </a:pPr>
            <a:r>
              <a:rPr lang="en-US" sz="2400" dirty="0" smtClean="0">
                <a:solidFill>
                  <a:srgbClr val="FF0000"/>
                </a:solidFill>
                <a:sym typeface="Wingdings" panose="05000000000000000000" pitchFamily="2" charset="2"/>
              </a:rPr>
              <a:t>click  Create  Create Empty</a:t>
            </a:r>
          </a:p>
        </p:txBody>
      </p:sp>
      <p:sp>
        <p:nvSpPr>
          <p:cNvPr id="10" name="TextBox 9"/>
          <p:cNvSpPr txBox="1"/>
          <p:nvPr/>
        </p:nvSpPr>
        <p:spPr>
          <a:xfrm>
            <a:off x="6075770" y="1528243"/>
            <a:ext cx="60857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Rename </a:t>
            </a:r>
            <a:r>
              <a:rPr lang="en-US" sz="2400" dirty="0" err="1" smtClean="0">
                <a:solidFill>
                  <a:srgbClr val="FF0000"/>
                </a:solidFill>
                <a:sym typeface="Wingdings" panose="05000000000000000000" pitchFamily="2" charset="2"/>
              </a:rPr>
              <a:t>GameObject</a:t>
            </a:r>
            <a:r>
              <a:rPr lang="en-US" sz="2400" dirty="0" smtClean="0">
                <a:solidFill>
                  <a:srgbClr val="FF0000"/>
                </a:solidFill>
                <a:sym typeface="Wingdings" panose="05000000000000000000" pitchFamily="2" charset="2"/>
              </a:rPr>
              <a:t> to </a:t>
            </a:r>
            <a:r>
              <a:rPr lang="en-US" sz="2400" dirty="0" err="1" smtClean="0">
                <a:solidFill>
                  <a:srgbClr val="FF0000"/>
                </a:solidFill>
                <a:sym typeface="Wingdings" panose="05000000000000000000" pitchFamily="2" charset="2"/>
              </a:rPr>
              <a:t>PowerUps</a:t>
            </a:r>
            <a:r>
              <a:rPr lang="en-US" sz="2400" dirty="0" smtClean="0">
                <a:solidFill>
                  <a:srgbClr val="FF0000"/>
                </a:solidFill>
                <a:sym typeface="Wingdings" panose="05000000000000000000" pitchFamily="2" charset="2"/>
              </a:rPr>
              <a:t> </a:t>
            </a:r>
            <a:r>
              <a:rPr lang="en-US" sz="2400" i="1" dirty="0" smtClean="0">
                <a:solidFill>
                  <a:srgbClr val="FF0000"/>
                </a:solidFill>
                <a:sym typeface="Wingdings" panose="05000000000000000000" pitchFamily="2" charset="2"/>
              </a:rPr>
              <a:t>(plural)</a:t>
            </a:r>
          </a:p>
        </p:txBody>
      </p:sp>
    </p:spTree>
    <p:extLst>
      <p:ext uri="{BB962C8B-B14F-4D97-AF65-F5344CB8AC3E}">
        <p14:creationId xmlns:p14="http://schemas.microsoft.com/office/powerpoint/2010/main" val="323065847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r="4092"/>
          <a:stretch/>
        </p:blipFill>
        <p:spPr>
          <a:xfrm>
            <a:off x="292671" y="2044080"/>
            <a:ext cx="11578141" cy="2641889"/>
          </a:xfrm>
          <a:prstGeom prst="rect">
            <a:avLst/>
          </a:prstGeom>
        </p:spPr>
      </p:pic>
      <p:sp>
        <p:nvSpPr>
          <p:cNvPr id="3" name="Title 2"/>
          <p:cNvSpPr>
            <a:spLocks noGrp="1"/>
          </p:cNvSpPr>
          <p:nvPr>
            <p:ph type="title"/>
          </p:nvPr>
        </p:nvSpPr>
        <p:spPr/>
        <p:txBody>
          <a:bodyPr/>
          <a:lstStyle/>
          <a:p>
            <a:r>
              <a:rPr lang="en-US" dirty="0" smtClean="0"/>
              <a:t>Reset to Origin</a:t>
            </a:r>
            <a:endParaRPr lang="en-US" dirty="0"/>
          </a:p>
        </p:txBody>
      </p:sp>
      <p:sp>
        <p:nvSpPr>
          <p:cNvPr id="9" name="TextBox 8"/>
          <p:cNvSpPr txBox="1"/>
          <p:nvPr/>
        </p:nvSpPr>
        <p:spPr>
          <a:xfrm>
            <a:off x="124266" y="1415652"/>
            <a:ext cx="579229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With “</a:t>
            </a:r>
            <a:r>
              <a:rPr lang="en-US" sz="2400" dirty="0" err="1" smtClean="0">
                <a:solidFill>
                  <a:srgbClr val="FF0000"/>
                </a:solidFill>
              </a:rPr>
              <a:t>PowerUps</a:t>
            </a:r>
            <a:r>
              <a:rPr lang="en-US" sz="2400" dirty="0" smtClean="0">
                <a:solidFill>
                  <a:srgbClr val="FF0000"/>
                </a:solidFill>
              </a:rPr>
              <a:t>” selected in Hierarchy…</a:t>
            </a:r>
          </a:p>
        </p:txBody>
      </p:sp>
      <p:sp>
        <p:nvSpPr>
          <p:cNvPr id="10" name="TextBox 9"/>
          <p:cNvSpPr txBox="1"/>
          <p:nvPr/>
        </p:nvSpPr>
        <p:spPr>
          <a:xfrm>
            <a:off x="6219421" y="5203268"/>
            <a:ext cx="523617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 Reset to origin in Inspector panel.</a:t>
            </a:r>
          </a:p>
        </p:txBody>
      </p:sp>
      <p:sp>
        <p:nvSpPr>
          <p:cNvPr id="11" name="Rounded Rectangle 10"/>
          <p:cNvSpPr/>
          <p:nvPr/>
        </p:nvSpPr>
        <p:spPr bwMode="auto">
          <a:xfrm>
            <a:off x="5819639" y="4392132"/>
            <a:ext cx="1130110" cy="29383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8406500" y="2765750"/>
            <a:ext cx="3760942" cy="457195"/>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87443565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Create Empty Object for Borders</a:t>
            </a:r>
            <a:endParaRPr lang="en-US" dirty="0"/>
          </a:p>
        </p:txBody>
      </p:sp>
      <p:pic>
        <p:nvPicPr>
          <p:cNvPr id="4" name="Picture 3"/>
          <p:cNvPicPr>
            <a:picLocks noChangeAspect="1"/>
          </p:cNvPicPr>
          <p:nvPr/>
        </p:nvPicPr>
        <p:blipFill>
          <a:blip r:embed="rId2"/>
          <a:stretch>
            <a:fillRect/>
          </a:stretch>
        </p:blipFill>
        <p:spPr>
          <a:xfrm>
            <a:off x="274638" y="2308555"/>
            <a:ext cx="3017487" cy="3278742"/>
          </a:xfrm>
          <a:prstGeom prst="rect">
            <a:avLst/>
          </a:prstGeom>
        </p:spPr>
      </p:pic>
      <p:pic>
        <p:nvPicPr>
          <p:cNvPr id="5" name="Picture 4"/>
          <p:cNvPicPr>
            <a:picLocks noChangeAspect="1"/>
          </p:cNvPicPr>
          <p:nvPr/>
        </p:nvPicPr>
        <p:blipFill>
          <a:blip r:embed="rId3"/>
          <a:stretch>
            <a:fillRect/>
          </a:stretch>
        </p:blipFill>
        <p:spPr>
          <a:xfrm>
            <a:off x="4501641" y="2277437"/>
            <a:ext cx="3017487" cy="3278742"/>
          </a:xfrm>
          <a:prstGeom prst="rect">
            <a:avLst/>
          </a:prstGeom>
        </p:spPr>
      </p:pic>
      <p:pic>
        <p:nvPicPr>
          <p:cNvPr id="6" name="Picture 5"/>
          <p:cNvPicPr>
            <a:picLocks noChangeAspect="1"/>
          </p:cNvPicPr>
          <p:nvPr/>
        </p:nvPicPr>
        <p:blipFill>
          <a:blip r:embed="rId4"/>
          <a:stretch>
            <a:fillRect/>
          </a:stretch>
        </p:blipFill>
        <p:spPr>
          <a:xfrm>
            <a:off x="9123539" y="2308555"/>
            <a:ext cx="3017487" cy="3291804"/>
          </a:xfrm>
          <a:prstGeom prst="rect">
            <a:avLst/>
          </a:prstGeom>
        </p:spPr>
      </p:pic>
      <p:sp>
        <p:nvSpPr>
          <p:cNvPr id="7" name="Right Arrow 6"/>
          <p:cNvSpPr/>
          <p:nvPr/>
        </p:nvSpPr>
        <p:spPr bwMode="auto">
          <a:xfrm>
            <a:off x="3439157" y="3529228"/>
            <a:ext cx="903083" cy="1080847"/>
          </a:xfrm>
          <a:prstGeom prst="rightArrow">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Right Arrow 7"/>
          <p:cNvSpPr/>
          <p:nvPr/>
        </p:nvSpPr>
        <p:spPr bwMode="auto">
          <a:xfrm>
            <a:off x="7869792" y="3529228"/>
            <a:ext cx="903083" cy="1080847"/>
          </a:xfrm>
          <a:prstGeom prst="rightArrow">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extBox 8"/>
          <p:cNvSpPr txBox="1"/>
          <p:nvPr/>
        </p:nvSpPr>
        <p:spPr>
          <a:xfrm>
            <a:off x="124266" y="1415652"/>
            <a:ext cx="681160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In Hierarchy panel, click Create </a:t>
            </a:r>
            <a:r>
              <a:rPr lang="en-US" sz="2400" dirty="0" smtClean="0">
                <a:solidFill>
                  <a:srgbClr val="FF0000"/>
                </a:solidFill>
                <a:sym typeface="Wingdings" panose="05000000000000000000" pitchFamily="2" charset="2"/>
              </a:rPr>
              <a:t> Create Empty</a:t>
            </a:r>
            <a:endParaRPr lang="en-US" sz="2400" dirty="0" smtClean="0">
              <a:solidFill>
                <a:srgbClr val="FF0000"/>
              </a:solidFill>
            </a:endParaRPr>
          </a:p>
        </p:txBody>
      </p:sp>
      <p:sp>
        <p:nvSpPr>
          <p:cNvPr id="10" name="TextBox 9"/>
          <p:cNvSpPr txBox="1"/>
          <p:nvPr/>
        </p:nvSpPr>
        <p:spPr>
          <a:xfrm>
            <a:off x="6185427" y="5992903"/>
            <a:ext cx="613680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Rename empty “</a:t>
            </a:r>
            <a:r>
              <a:rPr lang="en-US" sz="2400" dirty="0" err="1" smtClean="0">
                <a:solidFill>
                  <a:srgbClr val="FF0000"/>
                </a:solidFill>
              </a:rPr>
              <a:t>GameObject</a:t>
            </a:r>
            <a:r>
              <a:rPr lang="en-US" sz="2400" dirty="0" smtClean="0">
                <a:solidFill>
                  <a:srgbClr val="FF0000"/>
                </a:solidFill>
              </a:rPr>
              <a:t>” to “Borders”</a:t>
            </a:r>
          </a:p>
        </p:txBody>
      </p:sp>
    </p:spTree>
    <p:extLst>
      <p:ext uri="{BB962C8B-B14F-4D97-AF65-F5344CB8AC3E}">
        <p14:creationId xmlns:p14="http://schemas.microsoft.com/office/powerpoint/2010/main" val="252277373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Drag </a:t>
            </a:r>
            <a:r>
              <a:rPr lang="en-US" dirty="0" err="1" smtClean="0"/>
              <a:t>PowerUp</a:t>
            </a:r>
            <a:r>
              <a:rPr lang="en-US" dirty="0" smtClean="0"/>
              <a:t> into </a:t>
            </a:r>
            <a:r>
              <a:rPr lang="en-US" dirty="0" err="1" smtClean="0"/>
              <a:t>PowerUps</a:t>
            </a:r>
            <a:endParaRPr lang="en-US" dirty="0"/>
          </a:p>
        </p:txBody>
      </p:sp>
      <p:pic>
        <p:nvPicPr>
          <p:cNvPr id="4" name="Picture 3"/>
          <p:cNvPicPr>
            <a:picLocks noChangeAspect="1"/>
          </p:cNvPicPr>
          <p:nvPr/>
        </p:nvPicPr>
        <p:blipFill>
          <a:blip r:embed="rId2"/>
          <a:stretch>
            <a:fillRect/>
          </a:stretch>
        </p:blipFill>
        <p:spPr>
          <a:xfrm>
            <a:off x="549019" y="2034237"/>
            <a:ext cx="3383243" cy="4210903"/>
          </a:xfrm>
          <a:prstGeom prst="rect">
            <a:avLst/>
          </a:prstGeom>
        </p:spPr>
      </p:pic>
      <p:pic>
        <p:nvPicPr>
          <p:cNvPr id="5" name="Picture 4"/>
          <p:cNvPicPr>
            <a:picLocks noChangeAspect="1"/>
          </p:cNvPicPr>
          <p:nvPr/>
        </p:nvPicPr>
        <p:blipFill>
          <a:blip r:embed="rId3"/>
          <a:stretch>
            <a:fillRect/>
          </a:stretch>
        </p:blipFill>
        <p:spPr>
          <a:xfrm>
            <a:off x="6675432" y="2053031"/>
            <a:ext cx="3411509" cy="4192109"/>
          </a:xfrm>
          <a:prstGeom prst="rect">
            <a:avLst/>
          </a:prstGeom>
        </p:spPr>
      </p:pic>
      <p:sp>
        <p:nvSpPr>
          <p:cNvPr id="7" name="Right Arrow 6"/>
          <p:cNvSpPr/>
          <p:nvPr/>
        </p:nvSpPr>
        <p:spPr bwMode="auto">
          <a:xfrm>
            <a:off x="4855589" y="4411652"/>
            <a:ext cx="903083" cy="1080847"/>
          </a:xfrm>
          <a:prstGeom prst="rightArrow">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bwMode="auto">
          <a:xfrm>
            <a:off x="722782" y="4670806"/>
            <a:ext cx="932619" cy="27431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549019" y="4960286"/>
            <a:ext cx="1280146" cy="338988"/>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0" name="Curved Connector 9"/>
          <p:cNvCxnSpPr>
            <a:stCxn id="8" idx="1"/>
            <a:endCxn id="9" idx="1"/>
          </p:cNvCxnSpPr>
          <p:nvPr/>
        </p:nvCxnSpPr>
        <p:spPr>
          <a:xfrm rot="10800000" flipV="1">
            <a:off x="549020" y="4807964"/>
            <a:ext cx="173763" cy="321815"/>
          </a:xfrm>
          <a:prstGeom prst="curvedConnector3">
            <a:avLst>
              <a:gd name="adj1" fmla="val 231559"/>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bwMode="auto">
          <a:xfrm>
            <a:off x="6675432" y="4670807"/>
            <a:ext cx="1298375" cy="545974"/>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7573634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Switch to Top View</a:t>
            </a:r>
            <a:endParaRPr lang="en-US" dirty="0"/>
          </a:p>
        </p:txBody>
      </p:sp>
      <p:pic>
        <p:nvPicPr>
          <p:cNvPr id="4" name="Picture 3"/>
          <p:cNvPicPr>
            <a:picLocks noChangeAspect="1"/>
          </p:cNvPicPr>
          <p:nvPr/>
        </p:nvPicPr>
        <p:blipFill>
          <a:blip r:embed="rId2"/>
          <a:stretch>
            <a:fillRect/>
          </a:stretch>
        </p:blipFill>
        <p:spPr>
          <a:xfrm>
            <a:off x="457580" y="2043516"/>
            <a:ext cx="8154538" cy="3467584"/>
          </a:xfrm>
          <a:prstGeom prst="rect">
            <a:avLst/>
          </a:prstGeom>
        </p:spPr>
      </p:pic>
      <p:sp>
        <p:nvSpPr>
          <p:cNvPr id="5" name="TextBox 4"/>
          <p:cNvSpPr txBox="1"/>
          <p:nvPr/>
        </p:nvSpPr>
        <p:spPr>
          <a:xfrm>
            <a:off x="274639" y="1415652"/>
            <a:ext cx="768300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In the Scene panel, click the Y axis in the XYZ gizmo… </a:t>
            </a:r>
          </a:p>
        </p:txBody>
      </p:sp>
      <p:sp>
        <p:nvSpPr>
          <p:cNvPr id="6" name="Rounded Rectangle 5"/>
          <p:cNvSpPr/>
          <p:nvPr/>
        </p:nvSpPr>
        <p:spPr bwMode="auto">
          <a:xfrm>
            <a:off x="7646657" y="2442782"/>
            <a:ext cx="965461" cy="963041"/>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7" name="Straight Arrow Connector 6"/>
          <p:cNvCxnSpPr/>
          <p:nvPr/>
        </p:nvCxnSpPr>
        <p:spPr>
          <a:xfrm>
            <a:off x="7130179" y="1933130"/>
            <a:ext cx="908994" cy="738250"/>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3053479" y="4502298"/>
            <a:ext cx="8153400" cy="2238375"/>
          </a:xfrm>
          <a:prstGeom prst="rect">
            <a:avLst/>
          </a:prstGeom>
        </p:spPr>
      </p:pic>
      <p:sp>
        <p:nvSpPr>
          <p:cNvPr id="10" name="TextBox 9"/>
          <p:cNvSpPr txBox="1"/>
          <p:nvPr/>
        </p:nvSpPr>
        <p:spPr>
          <a:xfrm>
            <a:off x="9510041" y="3874434"/>
            <a:ext cx="192341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 top view!</a:t>
            </a:r>
          </a:p>
        </p:txBody>
      </p:sp>
    </p:spTree>
    <p:extLst>
      <p:ext uri="{BB962C8B-B14F-4D97-AF65-F5344CB8AC3E}">
        <p14:creationId xmlns:p14="http://schemas.microsoft.com/office/powerpoint/2010/main" val="2703844028"/>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Switch from Local to Global</a:t>
            </a:r>
            <a:endParaRPr lang="en-US" dirty="0"/>
          </a:p>
        </p:txBody>
      </p:sp>
      <p:pic>
        <p:nvPicPr>
          <p:cNvPr id="4" name="Picture 3"/>
          <p:cNvPicPr>
            <a:picLocks noChangeAspect="1"/>
          </p:cNvPicPr>
          <p:nvPr/>
        </p:nvPicPr>
        <p:blipFill>
          <a:blip r:embed="rId2"/>
          <a:stretch>
            <a:fillRect/>
          </a:stretch>
        </p:blipFill>
        <p:spPr>
          <a:xfrm>
            <a:off x="731897" y="2217116"/>
            <a:ext cx="6744974" cy="1530655"/>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3"/>
          <a:stretch>
            <a:fillRect/>
          </a:stretch>
        </p:blipFill>
        <p:spPr>
          <a:xfrm>
            <a:off x="4480896" y="4411652"/>
            <a:ext cx="6887948" cy="1530655"/>
          </a:xfrm>
          <a:prstGeom prst="rect">
            <a:avLst/>
          </a:prstGeom>
          <a:effectLst>
            <a:outerShdw blurRad="63500" sx="102000" sy="102000" algn="ctr" rotWithShape="0">
              <a:prstClr val="black">
                <a:alpha val="40000"/>
              </a:prstClr>
            </a:outerShdw>
          </a:effectLst>
        </p:spPr>
      </p:pic>
      <p:sp>
        <p:nvSpPr>
          <p:cNvPr id="7" name="TextBox 6"/>
          <p:cNvSpPr txBox="1"/>
          <p:nvPr/>
        </p:nvSpPr>
        <p:spPr>
          <a:xfrm>
            <a:off x="549019" y="1519400"/>
            <a:ext cx="628358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Below the top menu, click the “Local” icon…</a:t>
            </a:r>
          </a:p>
        </p:txBody>
      </p:sp>
      <p:sp>
        <p:nvSpPr>
          <p:cNvPr id="8" name="Rounded Rectangle 7"/>
          <p:cNvSpPr/>
          <p:nvPr/>
        </p:nvSpPr>
        <p:spPr bwMode="auto">
          <a:xfrm>
            <a:off x="4938091" y="2619358"/>
            <a:ext cx="1280146" cy="333764"/>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TextBox 9"/>
          <p:cNvSpPr txBox="1"/>
          <p:nvPr/>
        </p:nvSpPr>
        <p:spPr>
          <a:xfrm>
            <a:off x="7315505" y="3783788"/>
            <a:ext cx="435830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 it should switch to “Global”</a:t>
            </a:r>
          </a:p>
        </p:txBody>
      </p:sp>
      <p:sp>
        <p:nvSpPr>
          <p:cNvPr id="11" name="Rounded Rectangle 10"/>
          <p:cNvSpPr/>
          <p:nvPr/>
        </p:nvSpPr>
        <p:spPr bwMode="auto">
          <a:xfrm>
            <a:off x="9052846" y="4843215"/>
            <a:ext cx="1280146" cy="333764"/>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33223750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Move </a:t>
            </a:r>
            <a:r>
              <a:rPr lang="en-US" dirty="0" err="1" smtClean="0"/>
              <a:t>PowerUp</a:t>
            </a:r>
            <a:r>
              <a:rPr lang="en-US" dirty="0" smtClean="0"/>
              <a:t> Cube to Near Wall</a:t>
            </a:r>
            <a:endParaRPr lang="en-US" dirty="0"/>
          </a:p>
        </p:txBody>
      </p:sp>
      <p:pic>
        <p:nvPicPr>
          <p:cNvPr id="4" name="Picture 3"/>
          <p:cNvPicPr>
            <a:picLocks noChangeAspect="1"/>
          </p:cNvPicPr>
          <p:nvPr/>
        </p:nvPicPr>
        <p:blipFill>
          <a:blip r:embed="rId2"/>
          <a:stretch>
            <a:fillRect/>
          </a:stretch>
        </p:blipFill>
        <p:spPr>
          <a:xfrm>
            <a:off x="457579" y="2034238"/>
            <a:ext cx="9783973" cy="4537660"/>
          </a:xfrm>
          <a:prstGeom prst="rect">
            <a:avLst/>
          </a:prstGeom>
        </p:spPr>
      </p:pic>
      <p:sp>
        <p:nvSpPr>
          <p:cNvPr id="5" name="TextBox 4"/>
          <p:cNvSpPr txBox="1"/>
          <p:nvPr/>
        </p:nvSpPr>
        <p:spPr>
          <a:xfrm>
            <a:off x="274639" y="1254712"/>
            <a:ext cx="954440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Select the Move tool, then drag the </a:t>
            </a:r>
            <a:r>
              <a:rPr lang="en-US" sz="2400" dirty="0" err="1" smtClean="0">
                <a:solidFill>
                  <a:srgbClr val="FF0000"/>
                </a:solidFill>
              </a:rPr>
              <a:t>PowerUp</a:t>
            </a:r>
            <a:r>
              <a:rPr lang="en-US" sz="2400" dirty="0" smtClean="0">
                <a:solidFill>
                  <a:srgbClr val="FF0000"/>
                </a:solidFill>
              </a:rPr>
              <a:t> down to the Near Wall</a:t>
            </a:r>
          </a:p>
        </p:txBody>
      </p:sp>
      <p:sp>
        <p:nvSpPr>
          <p:cNvPr id="6" name="Rounded Rectangle 5"/>
          <p:cNvSpPr/>
          <p:nvPr/>
        </p:nvSpPr>
        <p:spPr bwMode="auto">
          <a:xfrm>
            <a:off x="914775" y="2034239"/>
            <a:ext cx="365757" cy="386672"/>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7" name="Straight Arrow Connector 6"/>
          <p:cNvCxnSpPr/>
          <p:nvPr/>
        </p:nvCxnSpPr>
        <p:spPr>
          <a:xfrm flipH="1">
            <a:off x="1280531" y="1793046"/>
            <a:ext cx="640073" cy="241192"/>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669604" y="1793046"/>
            <a:ext cx="549817" cy="3258679"/>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762392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Duplicate </a:t>
            </a:r>
            <a:r>
              <a:rPr lang="en-US" dirty="0" err="1" smtClean="0"/>
              <a:t>PowerUp</a:t>
            </a:r>
            <a:r>
              <a:rPr lang="en-US" dirty="0" smtClean="0"/>
              <a:t> and Rearrange</a:t>
            </a:r>
            <a:endParaRPr lang="en-US" dirty="0"/>
          </a:p>
        </p:txBody>
      </p:sp>
      <p:pic>
        <p:nvPicPr>
          <p:cNvPr id="4" name="Picture 3"/>
          <p:cNvPicPr>
            <a:picLocks noChangeAspect="1"/>
          </p:cNvPicPr>
          <p:nvPr/>
        </p:nvPicPr>
        <p:blipFill>
          <a:blip r:embed="rId2"/>
          <a:stretch>
            <a:fillRect/>
          </a:stretch>
        </p:blipFill>
        <p:spPr>
          <a:xfrm>
            <a:off x="377534" y="2034238"/>
            <a:ext cx="11683774" cy="3748999"/>
          </a:xfrm>
          <a:prstGeom prst="rect">
            <a:avLst/>
          </a:prstGeom>
        </p:spPr>
      </p:pic>
      <p:sp>
        <p:nvSpPr>
          <p:cNvPr id="5" name="TextBox 4"/>
          <p:cNvSpPr txBox="1"/>
          <p:nvPr/>
        </p:nvSpPr>
        <p:spPr>
          <a:xfrm>
            <a:off x="274639" y="1254712"/>
            <a:ext cx="869032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Press Ctrl-D to duplicate </a:t>
            </a:r>
            <a:r>
              <a:rPr lang="en-US" sz="2400" dirty="0" err="1" smtClean="0">
                <a:solidFill>
                  <a:srgbClr val="FF0000"/>
                </a:solidFill>
              </a:rPr>
              <a:t>PowerUp</a:t>
            </a:r>
            <a:r>
              <a:rPr lang="en-US" sz="2400" dirty="0" smtClean="0">
                <a:solidFill>
                  <a:srgbClr val="FF0000"/>
                </a:solidFill>
              </a:rPr>
              <a:t>, drag it to a new position…</a:t>
            </a:r>
          </a:p>
        </p:txBody>
      </p:sp>
      <p:sp>
        <p:nvSpPr>
          <p:cNvPr id="6" name="TextBox 5"/>
          <p:cNvSpPr txBox="1"/>
          <p:nvPr/>
        </p:nvSpPr>
        <p:spPr>
          <a:xfrm>
            <a:off x="377534" y="5934899"/>
            <a:ext cx="664970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 repeat this 11 times to create 12 </a:t>
            </a:r>
            <a:r>
              <a:rPr lang="en-US" sz="2400" dirty="0" err="1" smtClean="0">
                <a:solidFill>
                  <a:srgbClr val="FF0000"/>
                </a:solidFill>
              </a:rPr>
              <a:t>PowerUps</a:t>
            </a:r>
            <a:endParaRPr lang="en-US" sz="2400" dirty="0" smtClean="0">
              <a:solidFill>
                <a:srgbClr val="FF0000"/>
              </a:solidFill>
            </a:endParaRPr>
          </a:p>
        </p:txBody>
      </p:sp>
    </p:spTree>
    <p:extLst>
      <p:ext uri="{BB962C8B-B14F-4D97-AF65-F5344CB8AC3E}">
        <p14:creationId xmlns:p14="http://schemas.microsoft.com/office/powerpoint/2010/main" val="1471593686"/>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stretch>
            <a:fillRect/>
          </a:stretch>
        </p:blipFill>
        <p:spPr>
          <a:xfrm>
            <a:off x="8137540" y="2764965"/>
            <a:ext cx="3922521" cy="3973026"/>
          </a:xfrm>
          <a:prstGeom prst="rect">
            <a:avLst/>
          </a:prstGeom>
        </p:spPr>
      </p:pic>
      <p:pic>
        <p:nvPicPr>
          <p:cNvPr id="10" name="Picture 9"/>
          <p:cNvPicPr>
            <a:picLocks noChangeAspect="1"/>
          </p:cNvPicPr>
          <p:nvPr/>
        </p:nvPicPr>
        <p:blipFill>
          <a:blip r:embed="rId3"/>
          <a:stretch>
            <a:fillRect/>
          </a:stretch>
        </p:blipFill>
        <p:spPr>
          <a:xfrm>
            <a:off x="269859" y="1998027"/>
            <a:ext cx="3718079" cy="4449249"/>
          </a:xfrm>
          <a:prstGeom prst="rect">
            <a:avLst/>
          </a:prstGeom>
        </p:spPr>
      </p:pic>
      <p:pic>
        <p:nvPicPr>
          <p:cNvPr id="2" name="Picture 1"/>
          <p:cNvPicPr>
            <a:picLocks noChangeAspect="1"/>
          </p:cNvPicPr>
          <p:nvPr/>
        </p:nvPicPr>
        <p:blipFill>
          <a:blip r:embed="rId4"/>
          <a:stretch>
            <a:fillRect/>
          </a:stretch>
        </p:blipFill>
        <p:spPr>
          <a:xfrm>
            <a:off x="3700626" y="1241290"/>
            <a:ext cx="2540552" cy="5572135"/>
          </a:xfrm>
          <a:prstGeom prst="rect">
            <a:avLst/>
          </a:prstGeom>
        </p:spPr>
      </p:pic>
      <p:sp>
        <p:nvSpPr>
          <p:cNvPr id="3" name="Title 2"/>
          <p:cNvSpPr>
            <a:spLocks noGrp="1"/>
          </p:cNvSpPr>
          <p:nvPr>
            <p:ph type="title"/>
          </p:nvPr>
        </p:nvSpPr>
        <p:spPr/>
        <p:txBody>
          <a:bodyPr/>
          <a:lstStyle/>
          <a:p>
            <a:r>
              <a:rPr lang="en-US" dirty="0" smtClean="0"/>
              <a:t>Create New Material for </a:t>
            </a:r>
            <a:r>
              <a:rPr lang="en-US" dirty="0" err="1" smtClean="0"/>
              <a:t>PowerUp</a:t>
            </a:r>
            <a:endParaRPr lang="en-US" dirty="0"/>
          </a:p>
        </p:txBody>
      </p:sp>
      <p:sp>
        <p:nvSpPr>
          <p:cNvPr id="4" name="TextBox 3"/>
          <p:cNvSpPr txBox="1"/>
          <p:nvPr/>
        </p:nvSpPr>
        <p:spPr>
          <a:xfrm>
            <a:off x="183200" y="1048507"/>
            <a:ext cx="3609706"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In the Project panel,</a:t>
            </a:r>
          </a:p>
          <a:p>
            <a:pPr>
              <a:lnSpc>
                <a:spcPct val="90000"/>
              </a:lnSpc>
              <a:spcAft>
                <a:spcPts val="600"/>
              </a:spcAft>
            </a:pPr>
            <a:r>
              <a:rPr lang="en-US" sz="2400" dirty="0" smtClean="0">
                <a:solidFill>
                  <a:srgbClr val="FF0000"/>
                </a:solidFill>
                <a:sym typeface="Wingdings" panose="05000000000000000000" pitchFamily="2" charset="2"/>
              </a:rPr>
              <a:t>click Create dropdown…</a:t>
            </a:r>
          </a:p>
        </p:txBody>
      </p:sp>
      <p:cxnSp>
        <p:nvCxnSpPr>
          <p:cNvPr id="6" name="Straight Arrow Connector 5"/>
          <p:cNvCxnSpPr/>
          <p:nvPr/>
        </p:nvCxnSpPr>
        <p:spPr>
          <a:xfrm flipH="1">
            <a:off x="1191541" y="1942799"/>
            <a:ext cx="180429" cy="482064"/>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bwMode="auto">
          <a:xfrm>
            <a:off x="368527" y="2301228"/>
            <a:ext cx="731575" cy="29383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bwMode="auto">
          <a:xfrm>
            <a:off x="3668516" y="3222945"/>
            <a:ext cx="1086697" cy="27431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extBox 8"/>
          <p:cNvSpPr txBox="1"/>
          <p:nvPr/>
        </p:nvSpPr>
        <p:spPr>
          <a:xfrm>
            <a:off x="7955578" y="1690489"/>
            <a:ext cx="4381777"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Click “Material”, then </a:t>
            </a:r>
          </a:p>
          <a:p>
            <a:pPr>
              <a:lnSpc>
                <a:spcPct val="90000"/>
              </a:lnSpc>
              <a:spcAft>
                <a:spcPts val="600"/>
              </a:spcAft>
            </a:pPr>
            <a:r>
              <a:rPr lang="en-US" sz="2400" dirty="0" smtClean="0">
                <a:solidFill>
                  <a:srgbClr val="FF0000"/>
                </a:solidFill>
                <a:sym typeface="Wingdings" panose="05000000000000000000" pitchFamily="2" charset="2"/>
              </a:rPr>
              <a:t>Rename it “</a:t>
            </a:r>
            <a:r>
              <a:rPr lang="en-US" sz="2400" dirty="0" err="1" smtClean="0">
                <a:solidFill>
                  <a:srgbClr val="FF0000"/>
                </a:solidFill>
                <a:sym typeface="Wingdings" panose="05000000000000000000" pitchFamily="2" charset="2"/>
              </a:rPr>
              <a:t>PowerUpMaterial</a:t>
            </a:r>
            <a:r>
              <a:rPr lang="en-US" sz="2400" dirty="0" smtClean="0">
                <a:solidFill>
                  <a:srgbClr val="FF0000"/>
                </a:solidFill>
                <a:sym typeface="Wingdings" panose="05000000000000000000" pitchFamily="2" charset="2"/>
              </a:rPr>
              <a:t>"</a:t>
            </a:r>
          </a:p>
        </p:txBody>
      </p:sp>
      <p:sp>
        <p:nvSpPr>
          <p:cNvPr id="11" name="Right Arrow 10"/>
          <p:cNvSpPr/>
          <p:nvPr/>
        </p:nvSpPr>
        <p:spPr bwMode="auto">
          <a:xfrm>
            <a:off x="6737817" y="3954457"/>
            <a:ext cx="903083" cy="1080847"/>
          </a:xfrm>
          <a:prstGeom prst="rightArrow">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5" name="Rounded Rectangle 14"/>
          <p:cNvSpPr/>
          <p:nvPr/>
        </p:nvSpPr>
        <p:spPr bwMode="auto">
          <a:xfrm>
            <a:off x="495945" y="2624057"/>
            <a:ext cx="1450153" cy="28181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TextBox 15"/>
          <p:cNvSpPr txBox="1"/>
          <p:nvPr/>
        </p:nvSpPr>
        <p:spPr>
          <a:xfrm>
            <a:off x="962548" y="5317545"/>
            <a:ext cx="2667205"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 with Materials </a:t>
            </a:r>
          </a:p>
          <a:p>
            <a:pPr>
              <a:lnSpc>
                <a:spcPct val="90000"/>
              </a:lnSpc>
              <a:spcAft>
                <a:spcPts val="600"/>
              </a:spcAft>
            </a:pPr>
            <a:r>
              <a:rPr lang="en-US" sz="2400" dirty="0" smtClean="0">
                <a:solidFill>
                  <a:srgbClr val="FF0000"/>
                </a:solidFill>
                <a:sym typeface="Wingdings" panose="05000000000000000000" pitchFamily="2" charset="2"/>
              </a:rPr>
              <a:t>Folder selected</a:t>
            </a:r>
          </a:p>
        </p:txBody>
      </p:sp>
      <p:cxnSp>
        <p:nvCxnSpPr>
          <p:cNvPr id="19" name="Straight Arrow Connector 18"/>
          <p:cNvCxnSpPr/>
          <p:nvPr/>
        </p:nvCxnSpPr>
        <p:spPr>
          <a:xfrm flipH="1" flipV="1">
            <a:off x="2081460" y="2905873"/>
            <a:ext cx="814289" cy="2509428"/>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838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Change Color of </a:t>
            </a:r>
            <a:r>
              <a:rPr lang="en-US" dirty="0" err="1" smtClean="0"/>
              <a:t>PowerUpMaterial</a:t>
            </a:r>
            <a:endParaRPr lang="en-US" dirty="0"/>
          </a:p>
        </p:txBody>
      </p:sp>
      <p:pic>
        <p:nvPicPr>
          <p:cNvPr id="4" name="Picture 3"/>
          <p:cNvPicPr>
            <a:picLocks noChangeAspect="1"/>
          </p:cNvPicPr>
          <p:nvPr/>
        </p:nvPicPr>
        <p:blipFill>
          <a:blip r:embed="rId2"/>
          <a:stretch>
            <a:fillRect/>
          </a:stretch>
        </p:blipFill>
        <p:spPr>
          <a:xfrm>
            <a:off x="2377799" y="1212849"/>
            <a:ext cx="6034974" cy="5463616"/>
          </a:xfrm>
          <a:prstGeom prst="rect">
            <a:avLst/>
          </a:prstGeom>
        </p:spPr>
      </p:pic>
      <p:sp>
        <p:nvSpPr>
          <p:cNvPr id="5" name="TextBox 4"/>
          <p:cNvSpPr txBox="1"/>
          <p:nvPr/>
        </p:nvSpPr>
        <p:spPr>
          <a:xfrm>
            <a:off x="8554497" y="1942799"/>
            <a:ext cx="2909514"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Make sure color is </a:t>
            </a:r>
          </a:p>
          <a:p>
            <a:pPr>
              <a:lnSpc>
                <a:spcPct val="90000"/>
              </a:lnSpc>
              <a:spcAft>
                <a:spcPts val="600"/>
              </a:spcAft>
            </a:pPr>
            <a:r>
              <a:rPr lang="en-US" sz="2400" dirty="0" smtClean="0">
                <a:solidFill>
                  <a:srgbClr val="FF0000"/>
                </a:solidFill>
                <a:sym typeface="Wingdings" panose="05000000000000000000" pitchFamily="2" charset="2"/>
              </a:rPr>
              <a:t>different from ball</a:t>
            </a:r>
          </a:p>
          <a:p>
            <a:pPr>
              <a:lnSpc>
                <a:spcPct val="90000"/>
              </a:lnSpc>
              <a:spcAft>
                <a:spcPts val="600"/>
              </a:spcAft>
            </a:pPr>
            <a:r>
              <a:rPr lang="en-US" sz="2400" dirty="0" smtClean="0">
                <a:solidFill>
                  <a:srgbClr val="FF0000"/>
                </a:solidFill>
                <a:sym typeface="Wingdings" panose="05000000000000000000" pitchFamily="2" charset="2"/>
              </a:rPr>
              <a:t>and ground colors</a:t>
            </a:r>
          </a:p>
        </p:txBody>
      </p:sp>
      <p:cxnSp>
        <p:nvCxnSpPr>
          <p:cNvPr id="6" name="Straight Arrow Connector 5"/>
          <p:cNvCxnSpPr/>
          <p:nvPr/>
        </p:nvCxnSpPr>
        <p:spPr>
          <a:xfrm flipH="1">
            <a:off x="7640388" y="2308555"/>
            <a:ext cx="914109" cy="292698"/>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bwMode="auto">
          <a:xfrm>
            <a:off x="5212408" y="2436756"/>
            <a:ext cx="2285975" cy="328994"/>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ounded Rectangle 13"/>
          <p:cNvSpPr/>
          <p:nvPr/>
        </p:nvSpPr>
        <p:spPr bwMode="auto">
          <a:xfrm>
            <a:off x="2236075" y="4868847"/>
            <a:ext cx="2285975" cy="328994"/>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3379628"/>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Apply </a:t>
            </a:r>
            <a:r>
              <a:rPr lang="en-US" dirty="0" err="1" smtClean="0"/>
              <a:t>PowerUp</a:t>
            </a:r>
            <a:r>
              <a:rPr lang="en-US" dirty="0" smtClean="0"/>
              <a:t> Material to Prefab</a:t>
            </a:r>
            <a:endParaRPr lang="en-US" dirty="0"/>
          </a:p>
        </p:txBody>
      </p:sp>
      <p:pic>
        <p:nvPicPr>
          <p:cNvPr id="4" name="Picture 3"/>
          <p:cNvPicPr>
            <a:picLocks noChangeAspect="1"/>
          </p:cNvPicPr>
          <p:nvPr/>
        </p:nvPicPr>
        <p:blipFill>
          <a:blip r:embed="rId2"/>
          <a:stretch>
            <a:fillRect/>
          </a:stretch>
        </p:blipFill>
        <p:spPr>
          <a:xfrm>
            <a:off x="295560" y="1212849"/>
            <a:ext cx="10149729" cy="5654702"/>
          </a:xfrm>
          <a:prstGeom prst="rect">
            <a:avLst/>
          </a:prstGeom>
        </p:spPr>
      </p:pic>
      <p:sp>
        <p:nvSpPr>
          <p:cNvPr id="5" name="Rounded Rectangle 4"/>
          <p:cNvSpPr/>
          <p:nvPr/>
        </p:nvSpPr>
        <p:spPr bwMode="auto">
          <a:xfrm>
            <a:off x="5387647" y="4740900"/>
            <a:ext cx="932619" cy="182878"/>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ounded Rectangle 5"/>
          <p:cNvSpPr/>
          <p:nvPr/>
        </p:nvSpPr>
        <p:spPr bwMode="auto">
          <a:xfrm>
            <a:off x="5363286" y="4389788"/>
            <a:ext cx="1280146" cy="216005"/>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7" name="Curved Connector 6"/>
          <p:cNvCxnSpPr>
            <a:stCxn id="6" idx="3"/>
            <a:endCxn id="5" idx="3"/>
          </p:cNvCxnSpPr>
          <p:nvPr/>
        </p:nvCxnSpPr>
        <p:spPr>
          <a:xfrm flipH="1">
            <a:off x="6320266" y="4497791"/>
            <a:ext cx="323166" cy="334548"/>
          </a:xfrm>
          <a:prstGeom prst="curvedConnector3">
            <a:avLst>
              <a:gd name="adj1" fmla="val -70738"/>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03359" y="2335667"/>
            <a:ext cx="1484189"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Drag to </a:t>
            </a:r>
          </a:p>
          <a:p>
            <a:pPr>
              <a:lnSpc>
                <a:spcPct val="90000"/>
              </a:lnSpc>
              <a:spcAft>
                <a:spcPts val="600"/>
              </a:spcAft>
            </a:pPr>
            <a:r>
              <a:rPr lang="en-US" sz="2400" dirty="0" smtClean="0">
                <a:solidFill>
                  <a:srgbClr val="FF0000"/>
                </a:solidFill>
                <a:sym typeface="Wingdings" panose="05000000000000000000" pitchFamily="2" charset="2"/>
              </a:rPr>
              <a:t>Prefab</a:t>
            </a:r>
          </a:p>
        </p:txBody>
      </p:sp>
      <p:sp>
        <p:nvSpPr>
          <p:cNvPr id="18" name="Rounded Rectangle 17"/>
          <p:cNvSpPr/>
          <p:nvPr/>
        </p:nvSpPr>
        <p:spPr bwMode="auto">
          <a:xfrm>
            <a:off x="7487548" y="4930446"/>
            <a:ext cx="2978662" cy="487035"/>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TextBox 18"/>
          <p:cNvSpPr txBox="1"/>
          <p:nvPr/>
        </p:nvSpPr>
        <p:spPr>
          <a:xfrm>
            <a:off x="7502581" y="5828584"/>
            <a:ext cx="232897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Verify Material</a:t>
            </a:r>
          </a:p>
        </p:txBody>
      </p:sp>
      <p:cxnSp>
        <p:nvCxnSpPr>
          <p:cNvPr id="20" name="Straight Arrow Connector 19"/>
          <p:cNvCxnSpPr/>
          <p:nvPr/>
        </p:nvCxnSpPr>
        <p:spPr>
          <a:xfrm flipH="1" flipV="1">
            <a:off x="7681261" y="5460480"/>
            <a:ext cx="13920" cy="505635"/>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7970274"/>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Clean Up: Borders</a:t>
            </a:r>
            <a:endParaRPr lang="en-US" dirty="0"/>
          </a:p>
        </p:txBody>
      </p:sp>
      <p:pic>
        <p:nvPicPr>
          <p:cNvPr id="4" name="Picture 3"/>
          <p:cNvPicPr>
            <a:picLocks noChangeAspect="1"/>
          </p:cNvPicPr>
          <p:nvPr/>
        </p:nvPicPr>
        <p:blipFill>
          <a:blip r:embed="rId2"/>
          <a:stretch>
            <a:fillRect/>
          </a:stretch>
        </p:blipFill>
        <p:spPr>
          <a:xfrm>
            <a:off x="2377799" y="1668482"/>
            <a:ext cx="2241214" cy="4231412"/>
          </a:xfrm>
          <a:prstGeom prst="rect">
            <a:avLst/>
          </a:prstGeom>
        </p:spPr>
      </p:pic>
      <p:pic>
        <p:nvPicPr>
          <p:cNvPr id="5" name="Picture 4"/>
          <p:cNvPicPr>
            <a:picLocks noChangeAspect="1"/>
          </p:cNvPicPr>
          <p:nvPr/>
        </p:nvPicPr>
        <p:blipFill>
          <a:blip r:embed="rId3"/>
          <a:stretch>
            <a:fillRect/>
          </a:stretch>
        </p:blipFill>
        <p:spPr>
          <a:xfrm>
            <a:off x="6218237" y="1668482"/>
            <a:ext cx="2366722" cy="4267271"/>
          </a:xfrm>
          <a:prstGeom prst="rect">
            <a:avLst/>
          </a:prstGeom>
        </p:spPr>
      </p:pic>
      <p:sp>
        <p:nvSpPr>
          <p:cNvPr id="6" name="TextBox 5"/>
          <p:cNvSpPr txBox="1"/>
          <p:nvPr/>
        </p:nvSpPr>
        <p:spPr>
          <a:xfrm>
            <a:off x="267401" y="2595065"/>
            <a:ext cx="1646605" cy="2265236"/>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Drag</a:t>
            </a:r>
          </a:p>
          <a:p>
            <a:pPr>
              <a:lnSpc>
                <a:spcPct val="90000"/>
              </a:lnSpc>
              <a:spcAft>
                <a:spcPts val="600"/>
              </a:spcAft>
            </a:pPr>
            <a:r>
              <a:rPr lang="en-US" sz="2400" dirty="0" smtClean="0">
                <a:solidFill>
                  <a:srgbClr val="FF0000"/>
                </a:solidFill>
                <a:sym typeface="Wingdings" panose="05000000000000000000" pitchFamily="2" charset="2"/>
              </a:rPr>
              <a:t>all 4</a:t>
            </a:r>
          </a:p>
          <a:p>
            <a:pPr>
              <a:lnSpc>
                <a:spcPct val="90000"/>
              </a:lnSpc>
              <a:spcAft>
                <a:spcPts val="600"/>
              </a:spcAft>
            </a:pPr>
            <a:r>
              <a:rPr lang="en-US" sz="2400" dirty="0" smtClean="0">
                <a:solidFill>
                  <a:srgbClr val="FF0000"/>
                </a:solidFill>
                <a:sym typeface="Wingdings" panose="05000000000000000000" pitchFamily="2" charset="2"/>
              </a:rPr>
              <a:t>borders</a:t>
            </a:r>
          </a:p>
          <a:p>
            <a:pPr>
              <a:lnSpc>
                <a:spcPct val="90000"/>
              </a:lnSpc>
              <a:spcAft>
                <a:spcPts val="600"/>
              </a:spcAft>
            </a:pPr>
            <a:r>
              <a:rPr lang="en-US" sz="2400" dirty="0" smtClean="0">
                <a:solidFill>
                  <a:srgbClr val="FF0000"/>
                </a:solidFill>
                <a:sym typeface="Wingdings" panose="05000000000000000000" pitchFamily="2" charset="2"/>
              </a:rPr>
              <a:t>into </a:t>
            </a:r>
          </a:p>
          <a:p>
            <a:pPr>
              <a:lnSpc>
                <a:spcPct val="90000"/>
              </a:lnSpc>
              <a:spcAft>
                <a:spcPts val="600"/>
              </a:spcAft>
            </a:pPr>
            <a:r>
              <a:rPr lang="en-US" sz="2400" dirty="0" smtClean="0">
                <a:solidFill>
                  <a:srgbClr val="FF0000"/>
                </a:solidFill>
                <a:sym typeface="Wingdings" panose="05000000000000000000" pitchFamily="2" charset="2"/>
              </a:rPr>
              <a:t>“Borders”</a:t>
            </a:r>
          </a:p>
        </p:txBody>
      </p:sp>
      <p:sp>
        <p:nvSpPr>
          <p:cNvPr id="8" name="Rounded Rectangle 7"/>
          <p:cNvSpPr/>
          <p:nvPr/>
        </p:nvSpPr>
        <p:spPr bwMode="auto">
          <a:xfrm>
            <a:off x="2377799" y="4320213"/>
            <a:ext cx="1371585" cy="36575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ight Arrow 8"/>
          <p:cNvSpPr/>
          <p:nvPr/>
        </p:nvSpPr>
        <p:spPr bwMode="auto">
          <a:xfrm>
            <a:off x="4993627" y="3680140"/>
            <a:ext cx="903083" cy="1080847"/>
          </a:xfrm>
          <a:prstGeom prst="rightArrow">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10" name="Curved Connector 9"/>
          <p:cNvCxnSpPr>
            <a:endCxn id="8" idx="1"/>
          </p:cNvCxnSpPr>
          <p:nvPr/>
        </p:nvCxnSpPr>
        <p:spPr>
          <a:xfrm rot="5400000">
            <a:off x="1770837" y="3713250"/>
            <a:ext cx="1396803" cy="182878"/>
          </a:xfrm>
          <a:prstGeom prst="curvedConnector4">
            <a:avLst>
              <a:gd name="adj1" fmla="val 43454"/>
              <a:gd name="adj2" fmla="val 22500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3" name="Curved Connector 12"/>
          <p:cNvCxnSpPr>
            <a:endCxn id="8" idx="3"/>
          </p:cNvCxnSpPr>
          <p:nvPr/>
        </p:nvCxnSpPr>
        <p:spPr>
          <a:xfrm rot="16200000" flipV="1">
            <a:off x="3633077" y="4619399"/>
            <a:ext cx="357211" cy="124595"/>
          </a:xfrm>
          <a:prstGeom prst="curvedConnector2">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144285" y="2595065"/>
            <a:ext cx="2345001" cy="2674578"/>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Verify</a:t>
            </a:r>
          </a:p>
          <a:p>
            <a:pPr>
              <a:lnSpc>
                <a:spcPct val="90000"/>
              </a:lnSpc>
              <a:spcAft>
                <a:spcPts val="600"/>
              </a:spcAft>
            </a:pPr>
            <a:r>
              <a:rPr lang="en-US" sz="2400" dirty="0" smtClean="0">
                <a:solidFill>
                  <a:srgbClr val="FF0000"/>
                </a:solidFill>
                <a:sym typeface="Wingdings" panose="05000000000000000000" pitchFamily="2" charset="2"/>
              </a:rPr>
              <a:t>Borders:</a:t>
            </a:r>
          </a:p>
          <a:p>
            <a:pPr marL="342900" indent="-342900">
              <a:lnSpc>
                <a:spcPct val="90000"/>
              </a:lnSpc>
              <a:spcAft>
                <a:spcPts val="600"/>
              </a:spcAft>
              <a:buFont typeface="Arial" panose="020B0604020202020204" pitchFamily="34" charset="0"/>
              <a:buChar char="•"/>
            </a:pPr>
            <a:r>
              <a:rPr lang="en-US" sz="2400" dirty="0" err="1" smtClean="0">
                <a:solidFill>
                  <a:srgbClr val="FF0000"/>
                </a:solidFill>
                <a:sym typeface="Wingdings" panose="05000000000000000000" pitchFamily="2" charset="2"/>
              </a:rPr>
              <a:t>NearBorder</a:t>
            </a:r>
            <a:endParaRPr lang="en-US" sz="2400" dirty="0" smtClean="0">
              <a:solidFill>
                <a:srgbClr val="FF0000"/>
              </a:solidFill>
              <a:sym typeface="Wingdings" panose="05000000000000000000" pitchFamily="2" charset="2"/>
            </a:endParaRPr>
          </a:p>
          <a:p>
            <a:pPr marL="342900" indent="-342900">
              <a:lnSpc>
                <a:spcPct val="90000"/>
              </a:lnSpc>
              <a:spcAft>
                <a:spcPts val="600"/>
              </a:spcAft>
              <a:buFont typeface="Arial" panose="020B0604020202020204" pitchFamily="34" charset="0"/>
              <a:buChar char="•"/>
            </a:pPr>
            <a:r>
              <a:rPr lang="en-US" sz="2400" dirty="0" err="1" smtClean="0">
                <a:solidFill>
                  <a:srgbClr val="FF0000"/>
                </a:solidFill>
                <a:sym typeface="Wingdings" panose="05000000000000000000" pitchFamily="2" charset="2"/>
              </a:rPr>
              <a:t>FarBorder</a:t>
            </a:r>
            <a:endParaRPr lang="en-US" sz="2400" dirty="0" smtClean="0">
              <a:solidFill>
                <a:srgbClr val="FF0000"/>
              </a:solidFill>
              <a:sym typeface="Wingdings" panose="05000000000000000000" pitchFamily="2" charset="2"/>
            </a:endParaRPr>
          </a:p>
          <a:p>
            <a:pPr marL="342900" indent="-342900">
              <a:lnSpc>
                <a:spcPct val="90000"/>
              </a:lnSpc>
              <a:spcAft>
                <a:spcPts val="600"/>
              </a:spcAft>
              <a:buFont typeface="Arial" panose="020B0604020202020204" pitchFamily="34" charset="0"/>
              <a:buChar char="•"/>
            </a:pPr>
            <a:r>
              <a:rPr lang="en-US" sz="2400" dirty="0" err="1" smtClean="0">
                <a:solidFill>
                  <a:srgbClr val="FF0000"/>
                </a:solidFill>
                <a:sym typeface="Wingdings" panose="05000000000000000000" pitchFamily="2" charset="2"/>
              </a:rPr>
              <a:t>RightBorder</a:t>
            </a:r>
            <a:endParaRPr lang="en-US" sz="2400" dirty="0" smtClean="0">
              <a:solidFill>
                <a:srgbClr val="FF0000"/>
              </a:solidFill>
              <a:sym typeface="Wingdings" panose="05000000000000000000" pitchFamily="2" charset="2"/>
            </a:endParaRPr>
          </a:p>
          <a:p>
            <a:pPr marL="342900" indent="-342900">
              <a:lnSpc>
                <a:spcPct val="90000"/>
              </a:lnSpc>
              <a:spcAft>
                <a:spcPts val="600"/>
              </a:spcAft>
              <a:buFont typeface="Arial" panose="020B0604020202020204" pitchFamily="34" charset="0"/>
              <a:buChar char="•"/>
            </a:pPr>
            <a:r>
              <a:rPr lang="en-US" sz="2400" dirty="0" err="1" smtClean="0">
                <a:solidFill>
                  <a:srgbClr val="FF0000"/>
                </a:solidFill>
                <a:sym typeface="Wingdings" panose="05000000000000000000" pitchFamily="2" charset="2"/>
              </a:rPr>
              <a:t>LeftBorder</a:t>
            </a:r>
            <a:endParaRPr lang="en-US" sz="2400" dirty="0" smtClean="0">
              <a:solidFill>
                <a:srgbClr val="FF0000"/>
              </a:solidFill>
              <a:sym typeface="Wingdings" panose="05000000000000000000" pitchFamily="2" charset="2"/>
            </a:endParaRPr>
          </a:p>
        </p:txBody>
      </p:sp>
    </p:spTree>
    <p:extLst>
      <p:ext uri="{BB962C8B-B14F-4D97-AF65-F5344CB8AC3E}">
        <p14:creationId xmlns:p14="http://schemas.microsoft.com/office/powerpoint/2010/main" val="298226810"/>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38456" y="5385621"/>
            <a:ext cx="3791594" cy="1379781"/>
          </a:xfrm>
          <a:prstGeom prst="rect">
            <a:avLst/>
          </a:prstGeom>
        </p:spPr>
      </p:pic>
      <p:sp>
        <p:nvSpPr>
          <p:cNvPr id="3" name="Title 2"/>
          <p:cNvSpPr>
            <a:spLocks noGrp="1"/>
          </p:cNvSpPr>
          <p:nvPr>
            <p:ph type="title"/>
          </p:nvPr>
        </p:nvSpPr>
        <p:spPr/>
        <p:txBody>
          <a:bodyPr/>
          <a:lstStyle/>
          <a:p>
            <a:r>
              <a:rPr lang="en-US" dirty="0" smtClean="0"/>
              <a:t>Collision Detection</a:t>
            </a:r>
            <a:endParaRPr lang="en-US" dirty="0"/>
          </a:p>
        </p:txBody>
      </p:sp>
    </p:spTree>
    <p:extLst>
      <p:ext uri="{BB962C8B-B14F-4D97-AF65-F5344CB8AC3E}">
        <p14:creationId xmlns:p14="http://schemas.microsoft.com/office/powerpoint/2010/main" val="1975258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Reset to Origin</a:t>
            </a:r>
            <a:endParaRPr lang="en-US" dirty="0"/>
          </a:p>
        </p:txBody>
      </p:sp>
      <p:sp>
        <p:nvSpPr>
          <p:cNvPr id="9" name="TextBox 8"/>
          <p:cNvSpPr txBox="1"/>
          <p:nvPr/>
        </p:nvSpPr>
        <p:spPr>
          <a:xfrm>
            <a:off x="124266" y="1415652"/>
            <a:ext cx="534165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With “Border” selected in Hierarchy…</a:t>
            </a:r>
          </a:p>
        </p:txBody>
      </p:sp>
      <p:sp>
        <p:nvSpPr>
          <p:cNvPr id="10" name="TextBox 9"/>
          <p:cNvSpPr txBox="1"/>
          <p:nvPr/>
        </p:nvSpPr>
        <p:spPr>
          <a:xfrm>
            <a:off x="6185427" y="5992903"/>
            <a:ext cx="523617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 Reset to origin in Inspector panel.</a:t>
            </a:r>
          </a:p>
        </p:txBody>
      </p:sp>
      <p:pic>
        <p:nvPicPr>
          <p:cNvPr id="2" name="Picture 1"/>
          <p:cNvPicPr>
            <a:picLocks noChangeAspect="1"/>
          </p:cNvPicPr>
          <p:nvPr/>
        </p:nvPicPr>
        <p:blipFill>
          <a:blip r:embed="rId2"/>
          <a:stretch>
            <a:fillRect/>
          </a:stretch>
        </p:blipFill>
        <p:spPr>
          <a:xfrm>
            <a:off x="274639" y="2014615"/>
            <a:ext cx="11567186" cy="3860061"/>
          </a:xfrm>
          <a:prstGeom prst="rect">
            <a:avLst/>
          </a:prstGeom>
        </p:spPr>
      </p:pic>
      <p:sp>
        <p:nvSpPr>
          <p:cNvPr id="11" name="Rounded Rectangle 10"/>
          <p:cNvSpPr/>
          <p:nvPr/>
        </p:nvSpPr>
        <p:spPr bwMode="auto">
          <a:xfrm>
            <a:off x="5318458" y="4045896"/>
            <a:ext cx="731575" cy="29383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8080883" y="3497262"/>
            <a:ext cx="3760942" cy="457195"/>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097718319"/>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Re-Activate Player Ball</a:t>
            </a:r>
            <a:endParaRPr lang="en-US" dirty="0"/>
          </a:p>
        </p:txBody>
      </p:sp>
      <p:pic>
        <p:nvPicPr>
          <p:cNvPr id="4" name="Picture 3"/>
          <p:cNvPicPr>
            <a:picLocks noChangeAspect="1"/>
          </p:cNvPicPr>
          <p:nvPr/>
        </p:nvPicPr>
        <p:blipFill>
          <a:blip r:embed="rId2"/>
          <a:stretch>
            <a:fillRect/>
          </a:stretch>
        </p:blipFill>
        <p:spPr>
          <a:xfrm>
            <a:off x="549019" y="1485604"/>
            <a:ext cx="7315120" cy="2906007"/>
          </a:xfrm>
          <a:prstGeom prst="rect">
            <a:avLst/>
          </a:prstGeom>
        </p:spPr>
      </p:pic>
      <p:pic>
        <p:nvPicPr>
          <p:cNvPr id="5" name="Picture 4"/>
          <p:cNvPicPr>
            <a:picLocks noChangeAspect="1"/>
          </p:cNvPicPr>
          <p:nvPr/>
        </p:nvPicPr>
        <p:blipFill>
          <a:blip r:embed="rId3"/>
          <a:stretch>
            <a:fillRect/>
          </a:stretch>
        </p:blipFill>
        <p:spPr>
          <a:xfrm>
            <a:off x="4298018" y="3680140"/>
            <a:ext cx="7462159" cy="2906007"/>
          </a:xfrm>
          <a:prstGeom prst="rect">
            <a:avLst/>
          </a:prstGeom>
        </p:spPr>
      </p:pic>
      <p:sp>
        <p:nvSpPr>
          <p:cNvPr id="6" name="TextBox 5"/>
          <p:cNvSpPr txBox="1"/>
          <p:nvPr/>
        </p:nvSpPr>
        <p:spPr>
          <a:xfrm>
            <a:off x="8229895" y="1455319"/>
            <a:ext cx="2251257" cy="2265236"/>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Activate “Ball”</a:t>
            </a:r>
          </a:p>
          <a:p>
            <a:pPr>
              <a:lnSpc>
                <a:spcPct val="90000"/>
              </a:lnSpc>
              <a:spcAft>
                <a:spcPts val="600"/>
              </a:spcAft>
            </a:pPr>
            <a:r>
              <a:rPr lang="en-US" sz="2400" dirty="0" smtClean="0">
                <a:solidFill>
                  <a:srgbClr val="FF0000"/>
                </a:solidFill>
                <a:sym typeface="Wingdings" panose="05000000000000000000" pitchFamily="2" charset="2"/>
              </a:rPr>
              <a:t>by enabling</a:t>
            </a:r>
          </a:p>
          <a:p>
            <a:pPr>
              <a:lnSpc>
                <a:spcPct val="90000"/>
              </a:lnSpc>
              <a:spcAft>
                <a:spcPts val="600"/>
              </a:spcAft>
            </a:pPr>
            <a:r>
              <a:rPr lang="en-US" sz="2400" dirty="0" smtClean="0">
                <a:solidFill>
                  <a:srgbClr val="FF0000"/>
                </a:solidFill>
                <a:sym typeface="Wingdings" panose="05000000000000000000" pitchFamily="2" charset="2"/>
              </a:rPr>
              <a:t>its checkbox</a:t>
            </a:r>
          </a:p>
          <a:p>
            <a:pPr>
              <a:lnSpc>
                <a:spcPct val="90000"/>
              </a:lnSpc>
              <a:spcAft>
                <a:spcPts val="600"/>
              </a:spcAft>
            </a:pPr>
            <a:r>
              <a:rPr lang="en-US" sz="2400" dirty="0" smtClean="0">
                <a:solidFill>
                  <a:srgbClr val="FF0000"/>
                </a:solidFill>
                <a:sym typeface="Wingdings" panose="05000000000000000000" pitchFamily="2" charset="2"/>
              </a:rPr>
              <a:t>in Inspector </a:t>
            </a:r>
          </a:p>
          <a:p>
            <a:pPr>
              <a:lnSpc>
                <a:spcPct val="90000"/>
              </a:lnSpc>
              <a:spcAft>
                <a:spcPts val="600"/>
              </a:spcAft>
            </a:pPr>
            <a:r>
              <a:rPr lang="en-US" sz="2400" dirty="0" smtClean="0">
                <a:solidFill>
                  <a:srgbClr val="FF0000"/>
                </a:solidFill>
                <a:sym typeface="Wingdings" panose="05000000000000000000" pitchFamily="2" charset="2"/>
              </a:rPr>
              <a:t>panel</a:t>
            </a:r>
          </a:p>
        </p:txBody>
      </p:sp>
      <p:sp>
        <p:nvSpPr>
          <p:cNvPr id="7" name="Rounded Rectangle 6"/>
          <p:cNvSpPr/>
          <p:nvPr/>
        </p:nvSpPr>
        <p:spPr bwMode="auto">
          <a:xfrm>
            <a:off x="505622" y="2755729"/>
            <a:ext cx="1371585" cy="284338"/>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ight Arrow 7"/>
          <p:cNvSpPr/>
          <p:nvPr/>
        </p:nvSpPr>
        <p:spPr bwMode="auto">
          <a:xfrm>
            <a:off x="2377799" y="4860301"/>
            <a:ext cx="903083" cy="1080847"/>
          </a:xfrm>
          <a:prstGeom prst="rightArrow">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4206579" y="4877684"/>
            <a:ext cx="1371585" cy="284338"/>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3840823" y="1782742"/>
            <a:ext cx="1371585" cy="284338"/>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le 10"/>
          <p:cNvSpPr/>
          <p:nvPr/>
        </p:nvSpPr>
        <p:spPr bwMode="auto">
          <a:xfrm>
            <a:off x="7723685" y="3946675"/>
            <a:ext cx="1371585" cy="284338"/>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938800025"/>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161162" y="1805489"/>
            <a:ext cx="9698857" cy="4870729"/>
          </a:xfrm>
          <a:prstGeom prst="rect">
            <a:avLst/>
          </a:prstGeom>
        </p:spPr>
      </p:pic>
      <p:sp>
        <p:nvSpPr>
          <p:cNvPr id="3" name="Title 2"/>
          <p:cNvSpPr>
            <a:spLocks noGrp="1"/>
          </p:cNvSpPr>
          <p:nvPr>
            <p:ph type="title"/>
          </p:nvPr>
        </p:nvSpPr>
        <p:spPr/>
        <p:txBody>
          <a:bodyPr/>
          <a:lstStyle/>
          <a:p>
            <a:r>
              <a:rPr lang="en-US" dirty="0" smtClean="0"/>
              <a:t>Run the Game!</a:t>
            </a:r>
            <a:endParaRPr lang="en-US" i="1" dirty="0"/>
          </a:p>
        </p:txBody>
      </p:sp>
      <p:sp>
        <p:nvSpPr>
          <p:cNvPr id="4" name="TextBox 3"/>
          <p:cNvSpPr txBox="1"/>
          <p:nvPr/>
        </p:nvSpPr>
        <p:spPr>
          <a:xfrm>
            <a:off x="2573287" y="1112225"/>
            <a:ext cx="618335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Click Play button, does the ball hit objects?</a:t>
            </a:r>
          </a:p>
        </p:txBody>
      </p:sp>
      <p:cxnSp>
        <p:nvCxnSpPr>
          <p:cNvPr id="5" name="Straight Arrow Connector 4"/>
          <p:cNvCxnSpPr/>
          <p:nvPr/>
        </p:nvCxnSpPr>
        <p:spPr>
          <a:xfrm>
            <a:off x="4846652" y="1670240"/>
            <a:ext cx="561570" cy="376597"/>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bwMode="auto">
          <a:xfrm>
            <a:off x="5527063" y="1999452"/>
            <a:ext cx="416858" cy="309103"/>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9593" y="396945"/>
            <a:ext cx="1845690" cy="1255830"/>
          </a:xfrm>
          <a:prstGeom prst="rect">
            <a:avLst/>
          </a:prstGeom>
        </p:spPr>
      </p:pic>
    </p:spTree>
    <p:extLst>
      <p:ext uri="{BB962C8B-B14F-4D97-AF65-F5344CB8AC3E}">
        <p14:creationId xmlns:p14="http://schemas.microsoft.com/office/powerpoint/2010/main" val="763331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9030" y="1212849"/>
            <a:ext cx="9484691" cy="5535434"/>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Launch “</a:t>
            </a:r>
            <a:r>
              <a:rPr lang="en-US" dirty="0" err="1" smtClean="0"/>
              <a:t>PlayerController</a:t>
            </a:r>
            <a:r>
              <a:rPr lang="en-US" dirty="0" smtClean="0"/>
              <a:t>” Script</a:t>
            </a:r>
            <a:endParaRPr lang="en-US" dirty="0"/>
          </a:p>
        </p:txBody>
      </p:sp>
    </p:spTree>
    <p:extLst>
      <p:ext uri="{BB962C8B-B14F-4D97-AF65-F5344CB8AC3E}">
        <p14:creationId xmlns:p14="http://schemas.microsoft.com/office/powerpoint/2010/main" val="1884358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549019" y="1208845"/>
            <a:ext cx="6797910" cy="5215529"/>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Add </a:t>
            </a:r>
            <a:r>
              <a:rPr lang="en-US" dirty="0" err="1" smtClean="0"/>
              <a:t>OnTriggerEnter</a:t>
            </a:r>
            <a:r>
              <a:rPr lang="en-US" dirty="0" smtClean="0"/>
              <a:t>() Method</a:t>
            </a:r>
            <a:endParaRPr lang="en-US" dirty="0"/>
          </a:p>
        </p:txBody>
      </p:sp>
      <p:sp>
        <p:nvSpPr>
          <p:cNvPr id="6" name="TextBox 5"/>
          <p:cNvSpPr txBox="1"/>
          <p:nvPr/>
        </p:nvSpPr>
        <p:spPr>
          <a:xfrm>
            <a:off x="7346928" y="4638817"/>
            <a:ext cx="2724144"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Add new method</a:t>
            </a:r>
          </a:p>
          <a:p>
            <a:pPr>
              <a:lnSpc>
                <a:spcPct val="90000"/>
              </a:lnSpc>
              <a:spcAft>
                <a:spcPts val="600"/>
              </a:spcAft>
            </a:pPr>
            <a:r>
              <a:rPr lang="en-US" sz="2400" dirty="0" err="1" smtClean="0">
                <a:solidFill>
                  <a:srgbClr val="FF0000"/>
                </a:solidFill>
                <a:sym typeface="Wingdings" panose="05000000000000000000" pitchFamily="2" charset="2"/>
              </a:rPr>
              <a:t>OnTriggerEnter</a:t>
            </a:r>
            <a:r>
              <a:rPr lang="en-US" sz="2400" dirty="0" smtClean="0">
                <a:solidFill>
                  <a:srgbClr val="FF0000"/>
                </a:solidFill>
                <a:sym typeface="Wingdings" panose="05000000000000000000" pitchFamily="2" charset="2"/>
              </a:rPr>
              <a:t>()</a:t>
            </a:r>
          </a:p>
        </p:txBody>
      </p:sp>
      <p:cxnSp>
        <p:nvCxnSpPr>
          <p:cNvPr id="7" name="Straight Arrow Connector 6"/>
          <p:cNvCxnSpPr>
            <a:stCxn id="9" idx="1"/>
          </p:cNvCxnSpPr>
          <p:nvPr/>
        </p:nvCxnSpPr>
        <p:spPr>
          <a:xfrm flipH="1" flipV="1">
            <a:off x="1434206" y="6331871"/>
            <a:ext cx="5149787" cy="348722"/>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bwMode="auto">
          <a:xfrm>
            <a:off x="1463408" y="4045896"/>
            <a:ext cx="6034975" cy="219453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extBox 8"/>
          <p:cNvSpPr txBox="1"/>
          <p:nvPr/>
        </p:nvSpPr>
        <p:spPr>
          <a:xfrm>
            <a:off x="6583993" y="6366661"/>
            <a:ext cx="364984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 just before class ends</a:t>
            </a:r>
          </a:p>
        </p:txBody>
      </p:sp>
      <p:sp>
        <p:nvSpPr>
          <p:cNvPr id="11" name="Rounded Rectangle 10"/>
          <p:cNvSpPr/>
          <p:nvPr/>
        </p:nvSpPr>
        <p:spPr bwMode="auto">
          <a:xfrm>
            <a:off x="991832" y="6100231"/>
            <a:ext cx="340016" cy="532860"/>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762896693"/>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 Tag for </a:t>
            </a:r>
            <a:r>
              <a:rPr lang="en-US" dirty="0" err="1" smtClean="0"/>
              <a:t>PowerUp</a:t>
            </a:r>
            <a:r>
              <a:rPr lang="en-US" dirty="0" smtClean="0"/>
              <a:t> Prefab</a:t>
            </a:r>
            <a:endParaRPr lang="en-US" dirty="0"/>
          </a:p>
        </p:txBody>
      </p:sp>
      <p:pic>
        <p:nvPicPr>
          <p:cNvPr id="4" name="Picture 3"/>
          <p:cNvPicPr>
            <a:picLocks noChangeAspect="1"/>
          </p:cNvPicPr>
          <p:nvPr/>
        </p:nvPicPr>
        <p:blipFill>
          <a:blip r:embed="rId2"/>
          <a:stretch>
            <a:fillRect/>
          </a:stretch>
        </p:blipFill>
        <p:spPr>
          <a:xfrm>
            <a:off x="2469238" y="1394165"/>
            <a:ext cx="5943598" cy="5232697"/>
          </a:xfrm>
          <a:prstGeom prst="rect">
            <a:avLst/>
          </a:prstGeom>
        </p:spPr>
      </p:pic>
      <p:sp>
        <p:nvSpPr>
          <p:cNvPr id="5" name="TextBox 4"/>
          <p:cNvSpPr txBox="1"/>
          <p:nvPr/>
        </p:nvSpPr>
        <p:spPr>
          <a:xfrm>
            <a:off x="274639" y="2622259"/>
            <a:ext cx="1593962" cy="2674578"/>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Select</a:t>
            </a:r>
          </a:p>
          <a:p>
            <a:pPr>
              <a:lnSpc>
                <a:spcPct val="90000"/>
              </a:lnSpc>
              <a:spcAft>
                <a:spcPts val="600"/>
              </a:spcAft>
            </a:pPr>
            <a:r>
              <a:rPr lang="en-US" sz="2400" dirty="0" err="1" smtClean="0">
                <a:solidFill>
                  <a:srgbClr val="FF0000"/>
                </a:solidFill>
                <a:sym typeface="Wingdings" panose="05000000000000000000" pitchFamily="2" charset="2"/>
              </a:rPr>
              <a:t>PowerUp</a:t>
            </a:r>
            <a:endParaRPr lang="en-US" sz="2400" dirty="0" smtClean="0">
              <a:solidFill>
                <a:srgbClr val="FF0000"/>
              </a:solidFill>
              <a:sym typeface="Wingdings" panose="05000000000000000000" pitchFamily="2" charset="2"/>
            </a:endParaRPr>
          </a:p>
          <a:p>
            <a:pPr>
              <a:lnSpc>
                <a:spcPct val="90000"/>
              </a:lnSpc>
              <a:spcAft>
                <a:spcPts val="600"/>
              </a:spcAft>
            </a:pPr>
            <a:r>
              <a:rPr lang="en-US" sz="2400" dirty="0" smtClean="0">
                <a:solidFill>
                  <a:srgbClr val="FF0000"/>
                </a:solidFill>
                <a:sym typeface="Wingdings" panose="05000000000000000000" pitchFamily="2" charset="2"/>
              </a:rPr>
              <a:t>Prefab</a:t>
            </a:r>
          </a:p>
          <a:p>
            <a:pPr>
              <a:lnSpc>
                <a:spcPct val="90000"/>
              </a:lnSpc>
              <a:spcAft>
                <a:spcPts val="600"/>
              </a:spcAft>
            </a:pPr>
            <a:r>
              <a:rPr lang="en-US" sz="2400" dirty="0" smtClean="0">
                <a:solidFill>
                  <a:srgbClr val="FF0000"/>
                </a:solidFill>
                <a:sym typeface="Wingdings" panose="05000000000000000000" pitchFamily="2" charset="2"/>
              </a:rPr>
              <a:t>in</a:t>
            </a:r>
          </a:p>
          <a:p>
            <a:pPr>
              <a:lnSpc>
                <a:spcPct val="90000"/>
              </a:lnSpc>
              <a:spcAft>
                <a:spcPts val="600"/>
              </a:spcAft>
            </a:pPr>
            <a:r>
              <a:rPr lang="en-US" sz="2400" dirty="0" smtClean="0">
                <a:solidFill>
                  <a:srgbClr val="FF0000"/>
                </a:solidFill>
                <a:sym typeface="Wingdings" panose="05000000000000000000" pitchFamily="2" charset="2"/>
              </a:rPr>
              <a:t>Project</a:t>
            </a:r>
          </a:p>
          <a:p>
            <a:pPr>
              <a:lnSpc>
                <a:spcPct val="90000"/>
              </a:lnSpc>
              <a:spcAft>
                <a:spcPts val="600"/>
              </a:spcAft>
            </a:pPr>
            <a:r>
              <a:rPr lang="en-US" sz="2400" dirty="0" smtClean="0">
                <a:solidFill>
                  <a:srgbClr val="FF0000"/>
                </a:solidFill>
                <a:sym typeface="Wingdings" panose="05000000000000000000" pitchFamily="2" charset="2"/>
              </a:rPr>
              <a:t>window</a:t>
            </a:r>
          </a:p>
        </p:txBody>
      </p:sp>
      <p:cxnSp>
        <p:nvCxnSpPr>
          <p:cNvPr id="6" name="Straight Arrow Connector 5"/>
          <p:cNvCxnSpPr/>
          <p:nvPr/>
        </p:nvCxnSpPr>
        <p:spPr>
          <a:xfrm>
            <a:off x="1463409" y="4420554"/>
            <a:ext cx="822952" cy="663774"/>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bwMode="auto">
          <a:xfrm>
            <a:off x="2469238" y="4978218"/>
            <a:ext cx="1737341" cy="256385"/>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extBox 7"/>
          <p:cNvSpPr txBox="1"/>
          <p:nvPr/>
        </p:nvSpPr>
        <p:spPr>
          <a:xfrm>
            <a:off x="8595713" y="1387218"/>
            <a:ext cx="1971502" cy="3083921"/>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In Inspector</a:t>
            </a:r>
          </a:p>
          <a:p>
            <a:pPr>
              <a:lnSpc>
                <a:spcPct val="90000"/>
              </a:lnSpc>
              <a:spcAft>
                <a:spcPts val="600"/>
              </a:spcAft>
            </a:pPr>
            <a:r>
              <a:rPr lang="en-US" sz="2400" dirty="0" smtClean="0">
                <a:solidFill>
                  <a:srgbClr val="FF0000"/>
                </a:solidFill>
                <a:sym typeface="Wingdings" panose="05000000000000000000" pitchFamily="2" charset="2"/>
              </a:rPr>
              <a:t>window, </a:t>
            </a:r>
          </a:p>
          <a:p>
            <a:pPr>
              <a:lnSpc>
                <a:spcPct val="90000"/>
              </a:lnSpc>
              <a:spcAft>
                <a:spcPts val="600"/>
              </a:spcAft>
            </a:pPr>
            <a:r>
              <a:rPr lang="en-US" sz="2400" dirty="0" smtClean="0">
                <a:solidFill>
                  <a:srgbClr val="FF0000"/>
                </a:solidFill>
                <a:sym typeface="Wingdings" panose="05000000000000000000" pitchFamily="2" charset="2"/>
              </a:rPr>
              <a:t>click Tag</a:t>
            </a:r>
          </a:p>
          <a:p>
            <a:pPr>
              <a:lnSpc>
                <a:spcPct val="90000"/>
              </a:lnSpc>
              <a:spcAft>
                <a:spcPts val="600"/>
              </a:spcAft>
            </a:pPr>
            <a:r>
              <a:rPr lang="en-US" sz="2400" dirty="0" smtClean="0">
                <a:solidFill>
                  <a:srgbClr val="FF0000"/>
                </a:solidFill>
                <a:sym typeface="Wingdings" panose="05000000000000000000" pitchFamily="2" charset="2"/>
              </a:rPr>
              <a:t>dropdown</a:t>
            </a:r>
          </a:p>
          <a:p>
            <a:pPr>
              <a:lnSpc>
                <a:spcPct val="90000"/>
              </a:lnSpc>
              <a:spcAft>
                <a:spcPts val="600"/>
              </a:spcAft>
            </a:pPr>
            <a:r>
              <a:rPr lang="en-US" sz="2400" dirty="0" smtClean="0">
                <a:solidFill>
                  <a:srgbClr val="FF0000"/>
                </a:solidFill>
                <a:sym typeface="Wingdings" panose="05000000000000000000" pitchFamily="2" charset="2"/>
              </a:rPr>
              <a:t> </a:t>
            </a:r>
          </a:p>
          <a:p>
            <a:pPr>
              <a:lnSpc>
                <a:spcPct val="90000"/>
              </a:lnSpc>
              <a:spcAft>
                <a:spcPts val="600"/>
              </a:spcAft>
            </a:pPr>
            <a:r>
              <a:rPr lang="en-US" sz="2400" dirty="0" smtClean="0">
                <a:solidFill>
                  <a:srgbClr val="FF0000"/>
                </a:solidFill>
                <a:sym typeface="Wingdings" panose="05000000000000000000" pitchFamily="2" charset="2"/>
              </a:rPr>
              <a:t>then click</a:t>
            </a:r>
          </a:p>
          <a:p>
            <a:pPr>
              <a:lnSpc>
                <a:spcPct val="90000"/>
              </a:lnSpc>
              <a:spcAft>
                <a:spcPts val="600"/>
              </a:spcAft>
            </a:pPr>
            <a:r>
              <a:rPr lang="en-US" sz="2400" dirty="0" smtClean="0">
                <a:solidFill>
                  <a:srgbClr val="FF0000"/>
                </a:solidFill>
                <a:sym typeface="Wingdings" panose="05000000000000000000" pitchFamily="2" charset="2"/>
              </a:rPr>
              <a:t>“Add Tag…”</a:t>
            </a:r>
          </a:p>
        </p:txBody>
      </p:sp>
      <p:sp>
        <p:nvSpPr>
          <p:cNvPr id="9" name="Rounded Rectangle 8"/>
          <p:cNvSpPr/>
          <p:nvPr/>
        </p:nvSpPr>
        <p:spPr bwMode="auto">
          <a:xfrm>
            <a:off x="5441037" y="1851615"/>
            <a:ext cx="1417273" cy="274062"/>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5761042" y="3965176"/>
            <a:ext cx="1417273" cy="274062"/>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854884132"/>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Create New “</a:t>
            </a:r>
            <a:r>
              <a:rPr lang="en-US" dirty="0" err="1" smtClean="0"/>
              <a:t>PowerUp</a:t>
            </a:r>
            <a:r>
              <a:rPr lang="en-US" dirty="0" smtClean="0"/>
              <a:t>” Tag</a:t>
            </a:r>
            <a:endParaRPr lang="en-US" dirty="0"/>
          </a:p>
        </p:txBody>
      </p:sp>
      <p:pic>
        <p:nvPicPr>
          <p:cNvPr id="4" name="Picture 3"/>
          <p:cNvPicPr>
            <a:picLocks noChangeAspect="1"/>
          </p:cNvPicPr>
          <p:nvPr/>
        </p:nvPicPr>
        <p:blipFill>
          <a:blip r:embed="rId2"/>
          <a:stretch>
            <a:fillRect/>
          </a:stretch>
        </p:blipFill>
        <p:spPr>
          <a:xfrm>
            <a:off x="274639" y="1668482"/>
            <a:ext cx="3424050" cy="2089041"/>
          </a:xfrm>
          <a:prstGeom prst="rect">
            <a:avLst/>
          </a:prstGeom>
        </p:spPr>
      </p:pic>
      <p:pic>
        <p:nvPicPr>
          <p:cNvPr id="5" name="Picture 4"/>
          <p:cNvPicPr>
            <a:picLocks noChangeAspect="1"/>
          </p:cNvPicPr>
          <p:nvPr/>
        </p:nvPicPr>
        <p:blipFill>
          <a:blip r:embed="rId3"/>
          <a:stretch>
            <a:fillRect/>
          </a:stretch>
        </p:blipFill>
        <p:spPr>
          <a:xfrm>
            <a:off x="3932262" y="3222945"/>
            <a:ext cx="3424050" cy="2089041"/>
          </a:xfrm>
          <a:prstGeom prst="rect">
            <a:avLst/>
          </a:prstGeom>
        </p:spPr>
      </p:pic>
      <p:pic>
        <p:nvPicPr>
          <p:cNvPr id="6" name="Picture 5"/>
          <p:cNvPicPr>
            <a:picLocks noChangeAspect="1"/>
          </p:cNvPicPr>
          <p:nvPr/>
        </p:nvPicPr>
        <p:blipFill>
          <a:blip r:embed="rId4"/>
          <a:stretch>
            <a:fillRect/>
          </a:stretch>
        </p:blipFill>
        <p:spPr>
          <a:xfrm>
            <a:off x="7681261" y="4503091"/>
            <a:ext cx="3543687" cy="2087554"/>
          </a:xfrm>
          <a:prstGeom prst="rect">
            <a:avLst/>
          </a:prstGeom>
        </p:spPr>
      </p:pic>
      <p:sp>
        <p:nvSpPr>
          <p:cNvPr id="7" name="TextBox 6"/>
          <p:cNvSpPr txBox="1"/>
          <p:nvPr/>
        </p:nvSpPr>
        <p:spPr>
          <a:xfrm>
            <a:off x="1494490" y="3674758"/>
            <a:ext cx="236667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Click + symbol</a:t>
            </a:r>
          </a:p>
        </p:txBody>
      </p:sp>
      <p:cxnSp>
        <p:nvCxnSpPr>
          <p:cNvPr id="8" name="Straight Arrow Connector 7"/>
          <p:cNvCxnSpPr/>
          <p:nvPr/>
        </p:nvCxnSpPr>
        <p:spPr>
          <a:xfrm flipV="1">
            <a:off x="2677827" y="3219125"/>
            <a:ext cx="431484" cy="568223"/>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027737" y="5337991"/>
            <a:ext cx="2688300"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Rename New Tag</a:t>
            </a:r>
          </a:p>
          <a:p>
            <a:pPr>
              <a:lnSpc>
                <a:spcPct val="90000"/>
              </a:lnSpc>
              <a:spcAft>
                <a:spcPts val="600"/>
              </a:spcAft>
            </a:pPr>
            <a:r>
              <a:rPr lang="en-US" sz="2400" dirty="0" smtClean="0">
                <a:solidFill>
                  <a:srgbClr val="FF0000"/>
                </a:solidFill>
                <a:sym typeface="Wingdings" panose="05000000000000000000" pitchFamily="2" charset="2"/>
              </a:rPr>
              <a:t>“</a:t>
            </a:r>
            <a:r>
              <a:rPr lang="en-US" sz="2400" dirty="0" err="1" smtClean="0">
                <a:solidFill>
                  <a:srgbClr val="FF0000"/>
                </a:solidFill>
                <a:sym typeface="Wingdings" panose="05000000000000000000" pitchFamily="2" charset="2"/>
              </a:rPr>
              <a:t>PowerUp</a:t>
            </a:r>
            <a:r>
              <a:rPr lang="en-US" sz="2400" dirty="0" smtClean="0">
                <a:solidFill>
                  <a:srgbClr val="FF0000"/>
                </a:solidFill>
                <a:sym typeface="Wingdings" panose="05000000000000000000" pitchFamily="2" charset="2"/>
              </a:rPr>
              <a:t>”</a:t>
            </a:r>
          </a:p>
        </p:txBody>
      </p:sp>
    </p:spTree>
    <p:extLst>
      <p:ext uri="{BB962C8B-B14F-4D97-AF65-F5344CB8AC3E}">
        <p14:creationId xmlns:p14="http://schemas.microsoft.com/office/powerpoint/2010/main" val="1924566682"/>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2454804" y="1394164"/>
            <a:ext cx="5958031" cy="5186991"/>
          </a:xfrm>
          <a:prstGeom prst="rect">
            <a:avLst/>
          </a:prstGeom>
        </p:spPr>
      </p:pic>
      <p:sp>
        <p:nvSpPr>
          <p:cNvPr id="3" name="Title 2"/>
          <p:cNvSpPr>
            <a:spLocks noGrp="1"/>
          </p:cNvSpPr>
          <p:nvPr>
            <p:ph type="title"/>
          </p:nvPr>
        </p:nvSpPr>
        <p:spPr/>
        <p:txBody>
          <a:bodyPr/>
          <a:lstStyle/>
          <a:p>
            <a:r>
              <a:rPr lang="en-US" dirty="0"/>
              <a:t>Assign Tag to </a:t>
            </a:r>
            <a:r>
              <a:rPr lang="en-US" dirty="0" err="1"/>
              <a:t>PowerUp</a:t>
            </a:r>
            <a:r>
              <a:rPr lang="en-US" dirty="0"/>
              <a:t> Prefab</a:t>
            </a:r>
          </a:p>
        </p:txBody>
      </p:sp>
      <p:sp>
        <p:nvSpPr>
          <p:cNvPr id="5" name="TextBox 4"/>
          <p:cNvSpPr txBox="1"/>
          <p:nvPr/>
        </p:nvSpPr>
        <p:spPr>
          <a:xfrm>
            <a:off x="274639" y="2622259"/>
            <a:ext cx="1593962" cy="2674578"/>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Select</a:t>
            </a:r>
          </a:p>
          <a:p>
            <a:pPr>
              <a:lnSpc>
                <a:spcPct val="90000"/>
              </a:lnSpc>
              <a:spcAft>
                <a:spcPts val="600"/>
              </a:spcAft>
            </a:pPr>
            <a:r>
              <a:rPr lang="en-US" sz="2400" dirty="0" err="1" smtClean="0">
                <a:solidFill>
                  <a:srgbClr val="FF0000"/>
                </a:solidFill>
                <a:sym typeface="Wingdings" panose="05000000000000000000" pitchFamily="2" charset="2"/>
              </a:rPr>
              <a:t>PowerUp</a:t>
            </a:r>
            <a:endParaRPr lang="en-US" sz="2400" dirty="0" smtClean="0">
              <a:solidFill>
                <a:srgbClr val="FF0000"/>
              </a:solidFill>
              <a:sym typeface="Wingdings" panose="05000000000000000000" pitchFamily="2" charset="2"/>
            </a:endParaRPr>
          </a:p>
          <a:p>
            <a:pPr>
              <a:lnSpc>
                <a:spcPct val="90000"/>
              </a:lnSpc>
              <a:spcAft>
                <a:spcPts val="600"/>
              </a:spcAft>
            </a:pPr>
            <a:r>
              <a:rPr lang="en-US" sz="2400" dirty="0" smtClean="0">
                <a:solidFill>
                  <a:srgbClr val="FF0000"/>
                </a:solidFill>
                <a:sym typeface="Wingdings" panose="05000000000000000000" pitchFamily="2" charset="2"/>
              </a:rPr>
              <a:t>Prefab</a:t>
            </a:r>
          </a:p>
          <a:p>
            <a:pPr>
              <a:lnSpc>
                <a:spcPct val="90000"/>
              </a:lnSpc>
              <a:spcAft>
                <a:spcPts val="600"/>
              </a:spcAft>
            </a:pPr>
            <a:r>
              <a:rPr lang="en-US" sz="2400" dirty="0" smtClean="0">
                <a:solidFill>
                  <a:srgbClr val="FF0000"/>
                </a:solidFill>
                <a:sym typeface="Wingdings" panose="05000000000000000000" pitchFamily="2" charset="2"/>
              </a:rPr>
              <a:t>in</a:t>
            </a:r>
          </a:p>
          <a:p>
            <a:pPr>
              <a:lnSpc>
                <a:spcPct val="90000"/>
              </a:lnSpc>
              <a:spcAft>
                <a:spcPts val="600"/>
              </a:spcAft>
            </a:pPr>
            <a:r>
              <a:rPr lang="en-US" sz="2400" dirty="0" smtClean="0">
                <a:solidFill>
                  <a:srgbClr val="FF0000"/>
                </a:solidFill>
                <a:sym typeface="Wingdings" panose="05000000000000000000" pitchFamily="2" charset="2"/>
              </a:rPr>
              <a:t>Project</a:t>
            </a:r>
          </a:p>
          <a:p>
            <a:pPr>
              <a:lnSpc>
                <a:spcPct val="90000"/>
              </a:lnSpc>
              <a:spcAft>
                <a:spcPts val="600"/>
              </a:spcAft>
            </a:pPr>
            <a:r>
              <a:rPr lang="en-US" sz="2400" dirty="0" smtClean="0">
                <a:solidFill>
                  <a:srgbClr val="FF0000"/>
                </a:solidFill>
                <a:sym typeface="Wingdings" panose="05000000000000000000" pitchFamily="2" charset="2"/>
              </a:rPr>
              <a:t>window</a:t>
            </a:r>
          </a:p>
        </p:txBody>
      </p:sp>
      <p:cxnSp>
        <p:nvCxnSpPr>
          <p:cNvPr id="6" name="Straight Arrow Connector 5"/>
          <p:cNvCxnSpPr/>
          <p:nvPr/>
        </p:nvCxnSpPr>
        <p:spPr>
          <a:xfrm>
            <a:off x="1463409" y="4420554"/>
            <a:ext cx="822952" cy="663774"/>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bwMode="auto">
          <a:xfrm>
            <a:off x="2469238" y="4978218"/>
            <a:ext cx="1737341" cy="256385"/>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extBox 7"/>
          <p:cNvSpPr txBox="1"/>
          <p:nvPr/>
        </p:nvSpPr>
        <p:spPr>
          <a:xfrm>
            <a:off x="8595713" y="1387218"/>
            <a:ext cx="2334293" cy="3083921"/>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In Inspector</a:t>
            </a:r>
          </a:p>
          <a:p>
            <a:pPr>
              <a:lnSpc>
                <a:spcPct val="90000"/>
              </a:lnSpc>
              <a:spcAft>
                <a:spcPts val="600"/>
              </a:spcAft>
            </a:pPr>
            <a:r>
              <a:rPr lang="en-US" sz="2400" dirty="0" smtClean="0">
                <a:solidFill>
                  <a:srgbClr val="FF0000"/>
                </a:solidFill>
                <a:sym typeface="Wingdings" panose="05000000000000000000" pitchFamily="2" charset="2"/>
              </a:rPr>
              <a:t>window, </a:t>
            </a:r>
          </a:p>
          <a:p>
            <a:pPr>
              <a:lnSpc>
                <a:spcPct val="90000"/>
              </a:lnSpc>
              <a:spcAft>
                <a:spcPts val="600"/>
              </a:spcAft>
            </a:pPr>
            <a:r>
              <a:rPr lang="en-US" sz="2400" dirty="0" smtClean="0">
                <a:solidFill>
                  <a:srgbClr val="FF0000"/>
                </a:solidFill>
                <a:sym typeface="Wingdings" panose="05000000000000000000" pitchFamily="2" charset="2"/>
              </a:rPr>
              <a:t>click Tag</a:t>
            </a:r>
          </a:p>
          <a:p>
            <a:pPr>
              <a:lnSpc>
                <a:spcPct val="90000"/>
              </a:lnSpc>
              <a:spcAft>
                <a:spcPts val="600"/>
              </a:spcAft>
            </a:pPr>
            <a:r>
              <a:rPr lang="en-US" sz="2400" dirty="0" smtClean="0">
                <a:solidFill>
                  <a:srgbClr val="FF0000"/>
                </a:solidFill>
                <a:sym typeface="Wingdings" panose="05000000000000000000" pitchFamily="2" charset="2"/>
              </a:rPr>
              <a:t>dropdown</a:t>
            </a:r>
          </a:p>
          <a:p>
            <a:pPr>
              <a:lnSpc>
                <a:spcPct val="90000"/>
              </a:lnSpc>
              <a:spcAft>
                <a:spcPts val="600"/>
              </a:spcAft>
            </a:pPr>
            <a:r>
              <a:rPr lang="en-US" sz="2400" dirty="0" smtClean="0">
                <a:solidFill>
                  <a:srgbClr val="FF0000"/>
                </a:solidFill>
                <a:sym typeface="Wingdings" panose="05000000000000000000" pitchFamily="2" charset="2"/>
              </a:rPr>
              <a:t> </a:t>
            </a:r>
          </a:p>
          <a:p>
            <a:pPr>
              <a:lnSpc>
                <a:spcPct val="90000"/>
              </a:lnSpc>
              <a:spcAft>
                <a:spcPts val="600"/>
              </a:spcAft>
            </a:pPr>
            <a:r>
              <a:rPr lang="en-US" sz="2400" dirty="0" smtClean="0">
                <a:solidFill>
                  <a:srgbClr val="FF0000"/>
                </a:solidFill>
                <a:sym typeface="Wingdings" panose="05000000000000000000" pitchFamily="2" charset="2"/>
              </a:rPr>
              <a:t>then </a:t>
            </a:r>
            <a:r>
              <a:rPr lang="en-US" sz="2400" i="1" dirty="0" smtClean="0">
                <a:solidFill>
                  <a:srgbClr val="FF0000"/>
                </a:solidFill>
                <a:sym typeface="Wingdings" panose="05000000000000000000" pitchFamily="2" charset="2"/>
              </a:rPr>
              <a:t>select</a:t>
            </a:r>
          </a:p>
          <a:p>
            <a:pPr>
              <a:lnSpc>
                <a:spcPct val="90000"/>
              </a:lnSpc>
              <a:spcAft>
                <a:spcPts val="600"/>
              </a:spcAft>
            </a:pPr>
            <a:r>
              <a:rPr lang="en-US" sz="2400" dirty="0" smtClean="0">
                <a:solidFill>
                  <a:srgbClr val="FF0000"/>
                </a:solidFill>
                <a:sym typeface="Wingdings" panose="05000000000000000000" pitchFamily="2" charset="2"/>
              </a:rPr>
              <a:t>“</a:t>
            </a:r>
            <a:r>
              <a:rPr lang="en-US" sz="2400" dirty="0" err="1" smtClean="0">
                <a:solidFill>
                  <a:srgbClr val="FF0000"/>
                </a:solidFill>
                <a:sym typeface="Wingdings" panose="05000000000000000000" pitchFamily="2" charset="2"/>
              </a:rPr>
              <a:t>PowerUp</a:t>
            </a:r>
            <a:r>
              <a:rPr lang="en-US" sz="2400" dirty="0" smtClean="0">
                <a:solidFill>
                  <a:srgbClr val="FF0000"/>
                </a:solidFill>
                <a:sym typeface="Wingdings" panose="05000000000000000000" pitchFamily="2" charset="2"/>
              </a:rPr>
              <a:t>” tag</a:t>
            </a:r>
          </a:p>
        </p:txBody>
      </p:sp>
      <p:sp>
        <p:nvSpPr>
          <p:cNvPr id="9" name="Rounded Rectangle 8"/>
          <p:cNvSpPr/>
          <p:nvPr/>
        </p:nvSpPr>
        <p:spPr bwMode="auto">
          <a:xfrm>
            <a:off x="5441037" y="1851615"/>
            <a:ext cx="1417273" cy="274062"/>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5761042" y="3863018"/>
            <a:ext cx="1417273" cy="274062"/>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935927214"/>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161162" y="1805489"/>
            <a:ext cx="9698857" cy="4870729"/>
          </a:xfrm>
          <a:prstGeom prst="rect">
            <a:avLst/>
          </a:prstGeom>
        </p:spPr>
      </p:pic>
      <p:sp>
        <p:nvSpPr>
          <p:cNvPr id="3" name="Title 2"/>
          <p:cNvSpPr>
            <a:spLocks noGrp="1"/>
          </p:cNvSpPr>
          <p:nvPr>
            <p:ph type="title"/>
          </p:nvPr>
        </p:nvSpPr>
        <p:spPr/>
        <p:txBody>
          <a:bodyPr/>
          <a:lstStyle/>
          <a:p>
            <a:r>
              <a:rPr lang="en-US" dirty="0" smtClean="0"/>
              <a:t>Run the Game!</a:t>
            </a:r>
            <a:endParaRPr lang="en-US" i="1" dirty="0"/>
          </a:p>
        </p:txBody>
      </p:sp>
      <p:sp>
        <p:nvSpPr>
          <p:cNvPr id="4" name="TextBox 3"/>
          <p:cNvSpPr txBox="1"/>
          <p:nvPr/>
        </p:nvSpPr>
        <p:spPr>
          <a:xfrm>
            <a:off x="2573287" y="1112225"/>
            <a:ext cx="586192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Click Play button, ball still bounces back!</a:t>
            </a:r>
          </a:p>
        </p:txBody>
      </p:sp>
      <p:cxnSp>
        <p:nvCxnSpPr>
          <p:cNvPr id="5" name="Straight Arrow Connector 4"/>
          <p:cNvCxnSpPr/>
          <p:nvPr/>
        </p:nvCxnSpPr>
        <p:spPr>
          <a:xfrm>
            <a:off x="4846652" y="1670240"/>
            <a:ext cx="561570" cy="376597"/>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bwMode="auto">
          <a:xfrm>
            <a:off x="5527063" y="1999452"/>
            <a:ext cx="416858" cy="309103"/>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9593" y="396945"/>
            <a:ext cx="1845690" cy="1255830"/>
          </a:xfrm>
          <a:prstGeom prst="rect">
            <a:avLst/>
          </a:prstGeom>
        </p:spPr>
      </p:pic>
    </p:spTree>
    <p:extLst>
      <p:ext uri="{BB962C8B-B14F-4D97-AF65-F5344CB8AC3E}">
        <p14:creationId xmlns:p14="http://schemas.microsoft.com/office/powerpoint/2010/main" val="3045569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54804" y="1387218"/>
            <a:ext cx="5958031" cy="5211820"/>
          </a:xfrm>
          <a:prstGeom prst="rect">
            <a:avLst/>
          </a:prstGeom>
        </p:spPr>
      </p:pic>
      <p:sp>
        <p:nvSpPr>
          <p:cNvPr id="3" name="Title 2"/>
          <p:cNvSpPr>
            <a:spLocks noGrp="1"/>
          </p:cNvSpPr>
          <p:nvPr>
            <p:ph type="title"/>
          </p:nvPr>
        </p:nvSpPr>
        <p:spPr/>
        <p:txBody>
          <a:bodyPr/>
          <a:lstStyle/>
          <a:p>
            <a:r>
              <a:rPr lang="en-US" dirty="0" smtClean="0"/>
              <a:t>Enable Box Collider Trigger</a:t>
            </a:r>
            <a:endParaRPr lang="en-US" dirty="0"/>
          </a:p>
        </p:txBody>
      </p:sp>
      <p:sp>
        <p:nvSpPr>
          <p:cNvPr id="5" name="TextBox 4"/>
          <p:cNvSpPr txBox="1"/>
          <p:nvPr/>
        </p:nvSpPr>
        <p:spPr>
          <a:xfrm>
            <a:off x="274639" y="2622259"/>
            <a:ext cx="1593962" cy="2674578"/>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Select</a:t>
            </a:r>
          </a:p>
          <a:p>
            <a:pPr>
              <a:lnSpc>
                <a:spcPct val="90000"/>
              </a:lnSpc>
              <a:spcAft>
                <a:spcPts val="600"/>
              </a:spcAft>
            </a:pPr>
            <a:r>
              <a:rPr lang="en-US" sz="2400" dirty="0" err="1" smtClean="0">
                <a:solidFill>
                  <a:srgbClr val="FF0000"/>
                </a:solidFill>
                <a:sym typeface="Wingdings" panose="05000000000000000000" pitchFamily="2" charset="2"/>
              </a:rPr>
              <a:t>PowerUp</a:t>
            </a:r>
            <a:endParaRPr lang="en-US" sz="2400" dirty="0" smtClean="0">
              <a:solidFill>
                <a:srgbClr val="FF0000"/>
              </a:solidFill>
              <a:sym typeface="Wingdings" panose="05000000000000000000" pitchFamily="2" charset="2"/>
            </a:endParaRPr>
          </a:p>
          <a:p>
            <a:pPr>
              <a:lnSpc>
                <a:spcPct val="90000"/>
              </a:lnSpc>
              <a:spcAft>
                <a:spcPts val="600"/>
              </a:spcAft>
            </a:pPr>
            <a:r>
              <a:rPr lang="en-US" sz="2400" dirty="0" smtClean="0">
                <a:solidFill>
                  <a:srgbClr val="FF0000"/>
                </a:solidFill>
                <a:sym typeface="Wingdings" panose="05000000000000000000" pitchFamily="2" charset="2"/>
              </a:rPr>
              <a:t>Prefab</a:t>
            </a:r>
          </a:p>
          <a:p>
            <a:pPr>
              <a:lnSpc>
                <a:spcPct val="90000"/>
              </a:lnSpc>
              <a:spcAft>
                <a:spcPts val="600"/>
              </a:spcAft>
            </a:pPr>
            <a:r>
              <a:rPr lang="en-US" sz="2400" dirty="0" smtClean="0">
                <a:solidFill>
                  <a:srgbClr val="FF0000"/>
                </a:solidFill>
                <a:sym typeface="Wingdings" panose="05000000000000000000" pitchFamily="2" charset="2"/>
              </a:rPr>
              <a:t>in</a:t>
            </a:r>
          </a:p>
          <a:p>
            <a:pPr>
              <a:lnSpc>
                <a:spcPct val="90000"/>
              </a:lnSpc>
              <a:spcAft>
                <a:spcPts val="600"/>
              </a:spcAft>
            </a:pPr>
            <a:r>
              <a:rPr lang="en-US" sz="2400" dirty="0" smtClean="0">
                <a:solidFill>
                  <a:srgbClr val="FF0000"/>
                </a:solidFill>
                <a:sym typeface="Wingdings" panose="05000000000000000000" pitchFamily="2" charset="2"/>
              </a:rPr>
              <a:t>Project</a:t>
            </a:r>
          </a:p>
          <a:p>
            <a:pPr>
              <a:lnSpc>
                <a:spcPct val="90000"/>
              </a:lnSpc>
              <a:spcAft>
                <a:spcPts val="600"/>
              </a:spcAft>
            </a:pPr>
            <a:r>
              <a:rPr lang="en-US" sz="2400" dirty="0" smtClean="0">
                <a:solidFill>
                  <a:srgbClr val="FF0000"/>
                </a:solidFill>
                <a:sym typeface="Wingdings" panose="05000000000000000000" pitchFamily="2" charset="2"/>
              </a:rPr>
              <a:t>window</a:t>
            </a:r>
          </a:p>
        </p:txBody>
      </p:sp>
      <p:cxnSp>
        <p:nvCxnSpPr>
          <p:cNvPr id="6" name="Straight Arrow Connector 5"/>
          <p:cNvCxnSpPr/>
          <p:nvPr/>
        </p:nvCxnSpPr>
        <p:spPr>
          <a:xfrm>
            <a:off x="1463409" y="4420554"/>
            <a:ext cx="822952" cy="663774"/>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bwMode="auto">
          <a:xfrm>
            <a:off x="2469238" y="4978218"/>
            <a:ext cx="1737341" cy="256385"/>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extBox 7"/>
          <p:cNvSpPr txBox="1"/>
          <p:nvPr/>
        </p:nvSpPr>
        <p:spPr>
          <a:xfrm>
            <a:off x="8581278" y="3305891"/>
            <a:ext cx="1862818"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Enable</a:t>
            </a:r>
          </a:p>
          <a:p>
            <a:pPr>
              <a:lnSpc>
                <a:spcPct val="90000"/>
              </a:lnSpc>
              <a:spcAft>
                <a:spcPts val="600"/>
              </a:spcAft>
            </a:pPr>
            <a:r>
              <a:rPr lang="en-US" sz="2400" dirty="0" smtClean="0">
                <a:solidFill>
                  <a:srgbClr val="FF0000"/>
                </a:solidFill>
                <a:sym typeface="Wingdings" panose="05000000000000000000" pitchFamily="2" charset="2"/>
              </a:rPr>
              <a:t>“Is Trigger”</a:t>
            </a:r>
          </a:p>
          <a:p>
            <a:pPr>
              <a:lnSpc>
                <a:spcPct val="90000"/>
              </a:lnSpc>
              <a:spcAft>
                <a:spcPts val="600"/>
              </a:spcAft>
            </a:pPr>
            <a:r>
              <a:rPr lang="en-US" sz="2400" dirty="0" smtClean="0">
                <a:solidFill>
                  <a:srgbClr val="FF0000"/>
                </a:solidFill>
                <a:sym typeface="Wingdings" panose="05000000000000000000" pitchFamily="2" charset="2"/>
              </a:rPr>
              <a:t>Checkbox</a:t>
            </a:r>
          </a:p>
        </p:txBody>
      </p:sp>
      <p:sp>
        <p:nvSpPr>
          <p:cNvPr id="10" name="Rounded Rectangle 9"/>
          <p:cNvSpPr/>
          <p:nvPr/>
        </p:nvSpPr>
        <p:spPr bwMode="auto">
          <a:xfrm>
            <a:off x="5120969" y="3386612"/>
            <a:ext cx="2103097" cy="476405"/>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927454819"/>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1162" y="1805489"/>
            <a:ext cx="9698857" cy="4870729"/>
          </a:xfrm>
          <a:prstGeom prst="rect">
            <a:avLst/>
          </a:prstGeom>
        </p:spPr>
      </p:pic>
      <p:sp>
        <p:nvSpPr>
          <p:cNvPr id="3" name="Title 2"/>
          <p:cNvSpPr>
            <a:spLocks noGrp="1"/>
          </p:cNvSpPr>
          <p:nvPr>
            <p:ph type="title"/>
          </p:nvPr>
        </p:nvSpPr>
        <p:spPr/>
        <p:txBody>
          <a:bodyPr/>
          <a:lstStyle/>
          <a:p>
            <a:r>
              <a:rPr lang="en-US" dirty="0" smtClean="0"/>
              <a:t>Run the Game!</a:t>
            </a:r>
            <a:endParaRPr lang="en-US" i="1" dirty="0"/>
          </a:p>
        </p:txBody>
      </p:sp>
      <p:sp>
        <p:nvSpPr>
          <p:cNvPr id="4" name="TextBox 3"/>
          <p:cNvSpPr txBox="1"/>
          <p:nvPr/>
        </p:nvSpPr>
        <p:spPr>
          <a:xfrm>
            <a:off x="2573287" y="1112225"/>
            <a:ext cx="532011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Click Play button, pick up </a:t>
            </a:r>
            <a:r>
              <a:rPr lang="en-US" sz="2400" dirty="0" err="1" smtClean="0">
                <a:solidFill>
                  <a:srgbClr val="FF0000"/>
                </a:solidFill>
                <a:sym typeface="Wingdings" panose="05000000000000000000" pitchFamily="2" charset="2"/>
              </a:rPr>
              <a:t>PowerUps</a:t>
            </a:r>
            <a:r>
              <a:rPr lang="en-US" sz="2400" dirty="0" smtClean="0">
                <a:solidFill>
                  <a:srgbClr val="FF0000"/>
                </a:solidFill>
                <a:sym typeface="Wingdings" panose="05000000000000000000" pitchFamily="2" charset="2"/>
              </a:rPr>
              <a:t>!</a:t>
            </a:r>
          </a:p>
        </p:txBody>
      </p:sp>
      <p:cxnSp>
        <p:nvCxnSpPr>
          <p:cNvPr id="5" name="Straight Arrow Connector 4"/>
          <p:cNvCxnSpPr/>
          <p:nvPr/>
        </p:nvCxnSpPr>
        <p:spPr>
          <a:xfrm>
            <a:off x="4846652" y="1670240"/>
            <a:ext cx="561570" cy="376597"/>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bwMode="auto">
          <a:xfrm>
            <a:off x="5527063" y="1999452"/>
            <a:ext cx="416858" cy="309103"/>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9593" y="396945"/>
            <a:ext cx="1845690" cy="1255830"/>
          </a:xfrm>
          <a:prstGeom prst="rect">
            <a:avLst/>
          </a:prstGeom>
        </p:spPr>
      </p:pic>
    </p:spTree>
    <p:extLst>
      <p:ext uri="{BB962C8B-B14F-4D97-AF65-F5344CB8AC3E}">
        <p14:creationId xmlns:p14="http://schemas.microsoft.com/office/powerpoint/2010/main" val="3076995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4639" y="1972857"/>
            <a:ext cx="8686768" cy="4686134"/>
          </a:xfrm>
          <a:prstGeom prst="rect">
            <a:avLst/>
          </a:prstGeom>
        </p:spPr>
      </p:pic>
      <p:sp>
        <p:nvSpPr>
          <p:cNvPr id="3" name="Title 2"/>
          <p:cNvSpPr>
            <a:spLocks noGrp="1"/>
          </p:cNvSpPr>
          <p:nvPr>
            <p:ph type="title"/>
          </p:nvPr>
        </p:nvSpPr>
        <p:spPr/>
        <p:txBody>
          <a:bodyPr/>
          <a:lstStyle/>
          <a:p>
            <a:r>
              <a:rPr lang="en-US" dirty="0" smtClean="0"/>
              <a:t>Create 3D Cube</a:t>
            </a:r>
            <a:endParaRPr lang="en-US" dirty="0"/>
          </a:p>
        </p:txBody>
      </p:sp>
      <p:sp>
        <p:nvSpPr>
          <p:cNvPr id="9" name="TextBox 8"/>
          <p:cNvSpPr txBox="1"/>
          <p:nvPr/>
        </p:nvSpPr>
        <p:spPr>
          <a:xfrm>
            <a:off x="124266" y="1415652"/>
            <a:ext cx="754103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In Hierarchy panel, click Create </a:t>
            </a:r>
            <a:r>
              <a:rPr lang="en-US" sz="2400" dirty="0" smtClean="0">
                <a:solidFill>
                  <a:srgbClr val="FF0000"/>
                </a:solidFill>
                <a:sym typeface="Wingdings" panose="05000000000000000000" pitchFamily="2" charset="2"/>
              </a:rPr>
              <a:t> 3D Object  Cube</a:t>
            </a:r>
            <a:endParaRPr lang="en-US" sz="2400" dirty="0" smtClean="0">
              <a:solidFill>
                <a:srgbClr val="FF0000"/>
              </a:solidFill>
            </a:endParaRPr>
          </a:p>
        </p:txBody>
      </p:sp>
      <p:sp>
        <p:nvSpPr>
          <p:cNvPr id="11" name="Rounded Rectangle 10"/>
          <p:cNvSpPr/>
          <p:nvPr/>
        </p:nvSpPr>
        <p:spPr bwMode="auto">
          <a:xfrm>
            <a:off x="5303847" y="3485508"/>
            <a:ext cx="731575" cy="29383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6766871" y="3485508"/>
            <a:ext cx="2194536" cy="29383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6766871" y="2582264"/>
            <a:ext cx="1097268" cy="457803"/>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099493017"/>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496415" y="1218601"/>
            <a:ext cx="8351866" cy="5103919"/>
          </a:xfrm>
          <a:prstGeom prst="rect">
            <a:avLst/>
          </a:prstGeom>
        </p:spPr>
      </p:pic>
      <p:sp>
        <p:nvSpPr>
          <p:cNvPr id="3" name="Title 2"/>
          <p:cNvSpPr>
            <a:spLocks noGrp="1"/>
          </p:cNvSpPr>
          <p:nvPr>
            <p:ph type="title"/>
          </p:nvPr>
        </p:nvSpPr>
        <p:spPr/>
        <p:txBody>
          <a:bodyPr/>
          <a:lstStyle/>
          <a:p>
            <a:r>
              <a:rPr lang="en-US" dirty="0" smtClean="0"/>
              <a:t>Add </a:t>
            </a:r>
            <a:r>
              <a:rPr lang="en-US" dirty="0" err="1" smtClean="0"/>
              <a:t>RigidBody</a:t>
            </a:r>
            <a:r>
              <a:rPr lang="en-US" dirty="0" smtClean="0"/>
              <a:t> to </a:t>
            </a:r>
            <a:r>
              <a:rPr lang="en-US" dirty="0" err="1" smtClean="0"/>
              <a:t>PowerUp</a:t>
            </a:r>
            <a:r>
              <a:rPr lang="en-US" dirty="0" smtClean="0"/>
              <a:t> Prefab</a:t>
            </a:r>
            <a:endParaRPr lang="en-US" dirty="0"/>
          </a:p>
        </p:txBody>
      </p:sp>
      <p:sp>
        <p:nvSpPr>
          <p:cNvPr id="5" name="TextBox 4"/>
          <p:cNvSpPr txBox="1"/>
          <p:nvPr/>
        </p:nvSpPr>
        <p:spPr>
          <a:xfrm>
            <a:off x="8707006" y="4892635"/>
            <a:ext cx="2608663"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Select </a:t>
            </a:r>
            <a:r>
              <a:rPr lang="en-US" sz="2400" dirty="0" err="1" smtClean="0">
                <a:solidFill>
                  <a:srgbClr val="FF0000"/>
                </a:solidFill>
                <a:sym typeface="Wingdings" panose="05000000000000000000" pitchFamily="2" charset="2"/>
              </a:rPr>
              <a:t>PowerUp</a:t>
            </a:r>
            <a:endParaRPr lang="en-US" sz="2400" dirty="0" smtClean="0">
              <a:solidFill>
                <a:srgbClr val="FF0000"/>
              </a:solidFill>
              <a:sym typeface="Wingdings" panose="05000000000000000000" pitchFamily="2" charset="2"/>
            </a:endParaRPr>
          </a:p>
          <a:p>
            <a:pPr>
              <a:lnSpc>
                <a:spcPct val="90000"/>
              </a:lnSpc>
              <a:spcAft>
                <a:spcPts val="600"/>
              </a:spcAft>
            </a:pPr>
            <a:r>
              <a:rPr lang="en-US" sz="2400" dirty="0" smtClean="0">
                <a:solidFill>
                  <a:srgbClr val="FF0000"/>
                </a:solidFill>
                <a:sym typeface="Wingdings" panose="05000000000000000000" pitchFamily="2" charset="2"/>
              </a:rPr>
              <a:t>prefab in Project</a:t>
            </a:r>
          </a:p>
          <a:p>
            <a:pPr>
              <a:lnSpc>
                <a:spcPct val="90000"/>
              </a:lnSpc>
              <a:spcAft>
                <a:spcPts val="600"/>
              </a:spcAft>
            </a:pPr>
            <a:r>
              <a:rPr lang="en-US" sz="2400" dirty="0" smtClean="0">
                <a:solidFill>
                  <a:srgbClr val="FF0000"/>
                </a:solidFill>
                <a:sym typeface="Wingdings" panose="05000000000000000000" pitchFamily="2" charset="2"/>
              </a:rPr>
              <a:t>Panel… </a:t>
            </a:r>
          </a:p>
        </p:txBody>
      </p:sp>
      <p:cxnSp>
        <p:nvCxnSpPr>
          <p:cNvPr id="6" name="Straight Arrow Connector 5"/>
          <p:cNvCxnSpPr/>
          <p:nvPr/>
        </p:nvCxnSpPr>
        <p:spPr>
          <a:xfrm>
            <a:off x="-182493" y="3970673"/>
            <a:ext cx="822952" cy="663774"/>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bwMode="auto">
          <a:xfrm>
            <a:off x="2652116" y="1208866"/>
            <a:ext cx="914390" cy="281631"/>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bwMode="auto">
          <a:xfrm>
            <a:off x="1097653" y="2271345"/>
            <a:ext cx="914390" cy="281631"/>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3749384" y="2266492"/>
            <a:ext cx="914390" cy="281631"/>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TextBox 9"/>
          <p:cNvSpPr txBox="1"/>
          <p:nvPr/>
        </p:nvSpPr>
        <p:spPr>
          <a:xfrm>
            <a:off x="5249810" y="6328272"/>
            <a:ext cx="691439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Then, Click Component  Physics  </a:t>
            </a:r>
            <a:r>
              <a:rPr lang="en-US" sz="2400" dirty="0" err="1" smtClean="0">
                <a:solidFill>
                  <a:srgbClr val="FF0000"/>
                </a:solidFill>
                <a:sym typeface="Wingdings" panose="05000000000000000000" pitchFamily="2" charset="2"/>
              </a:rPr>
              <a:t>RigidBody</a:t>
            </a:r>
            <a:r>
              <a:rPr lang="en-US" sz="2400" dirty="0" smtClean="0">
                <a:solidFill>
                  <a:srgbClr val="FF0000"/>
                </a:solidFill>
                <a:sym typeface="Wingdings" panose="05000000000000000000" pitchFamily="2" charset="2"/>
              </a:rPr>
              <a:t> </a:t>
            </a:r>
          </a:p>
        </p:txBody>
      </p:sp>
      <p:sp>
        <p:nvSpPr>
          <p:cNvPr id="13" name="Rounded Rectangle 12"/>
          <p:cNvSpPr/>
          <p:nvPr/>
        </p:nvSpPr>
        <p:spPr bwMode="auto">
          <a:xfrm>
            <a:off x="7885370" y="5188007"/>
            <a:ext cx="914390" cy="281631"/>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90986814"/>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Enable </a:t>
            </a:r>
            <a:r>
              <a:rPr lang="en-US" dirty="0" err="1" smtClean="0"/>
              <a:t>IsKinematic</a:t>
            </a:r>
            <a:endParaRPr lang="en-US" dirty="0"/>
          </a:p>
        </p:txBody>
      </p:sp>
      <p:pic>
        <p:nvPicPr>
          <p:cNvPr id="4" name="Picture 3"/>
          <p:cNvPicPr>
            <a:picLocks noChangeAspect="1"/>
          </p:cNvPicPr>
          <p:nvPr/>
        </p:nvPicPr>
        <p:blipFill>
          <a:blip r:embed="rId3"/>
          <a:stretch>
            <a:fillRect/>
          </a:stretch>
        </p:blipFill>
        <p:spPr>
          <a:xfrm>
            <a:off x="2469238" y="1212848"/>
            <a:ext cx="7183164" cy="5393339"/>
          </a:xfrm>
          <a:prstGeom prst="rect">
            <a:avLst/>
          </a:prstGeom>
        </p:spPr>
      </p:pic>
      <p:sp>
        <p:nvSpPr>
          <p:cNvPr id="5" name="TextBox 4"/>
          <p:cNvSpPr txBox="1"/>
          <p:nvPr/>
        </p:nvSpPr>
        <p:spPr>
          <a:xfrm>
            <a:off x="245487" y="2330010"/>
            <a:ext cx="1593962" cy="2674578"/>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Select</a:t>
            </a:r>
          </a:p>
          <a:p>
            <a:pPr>
              <a:lnSpc>
                <a:spcPct val="90000"/>
              </a:lnSpc>
              <a:spcAft>
                <a:spcPts val="600"/>
              </a:spcAft>
            </a:pPr>
            <a:r>
              <a:rPr lang="en-US" sz="2400" dirty="0" err="1" smtClean="0">
                <a:solidFill>
                  <a:srgbClr val="FF0000"/>
                </a:solidFill>
                <a:sym typeface="Wingdings" panose="05000000000000000000" pitchFamily="2" charset="2"/>
              </a:rPr>
              <a:t>PowerUp</a:t>
            </a:r>
            <a:endParaRPr lang="en-US" sz="2400" dirty="0" smtClean="0">
              <a:solidFill>
                <a:srgbClr val="FF0000"/>
              </a:solidFill>
              <a:sym typeface="Wingdings" panose="05000000000000000000" pitchFamily="2" charset="2"/>
            </a:endParaRPr>
          </a:p>
          <a:p>
            <a:pPr>
              <a:lnSpc>
                <a:spcPct val="90000"/>
              </a:lnSpc>
              <a:spcAft>
                <a:spcPts val="600"/>
              </a:spcAft>
            </a:pPr>
            <a:r>
              <a:rPr lang="en-US" sz="2400" dirty="0" smtClean="0">
                <a:solidFill>
                  <a:srgbClr val="FF0000"/>
                </a:solidFill>
                <a:sym typeface="Wingdings" panose="05000000000000000000" pitchFamily="2" charset="2"/>
              </a:rPr>
              <a:t>Prefab</a:t>
            </a:r>
          </a:p>
          <a:p>
            <a:pPr>
              <a:lnSpc>
                <a:spcPct val="90000"/>
              </a:lnSpc>
              <a:spcAft>
                <a:spcPts val="600"/>
              </a:spcAft>
            </a:pPr>
            <a:r>
              <a:rPr lang="en-US" sz="2400" dirty="0" smtClean="0">
                <a:solidFill>
                  <a:srgbClr val="FF0000"/>
                </a:solidFill>
                <a:sym typeface="Wingdings" panose="05000000000000000000" pitchFamily="2" charset="2"/>
              </a:rPr>
              <a:t>in</a:t>
            </a:r>
          </a:p>
          <a:p>
            <a:pPr>
              <a:lnSpc>
                <a:spcPct val="90000"/>
              </a:lnSpc>
              <a:spcAft>
                <a:spcPts val="600"/>
              </a:spcAft>
            </a:pPr>
            <a:r>
              <a:rPr lang="en-US" sz="2400" dirty="0" smtClean="0">
                <a:solidFill>
                  <a:srgbClr val="FF0000"/>
                </a:solidFill>
                <a:sym typeface="Wingdings" panose="05000000000000000000" pitchFamily="2" charset="2"/>
              </a:rPr>
              <a:t>Project</a:t>
            </a:r>
          </a:p>
          <a:p>
            <a:pPr>
              <a:lnSpc>
                <a:spcPct val="90000"/>
              </a:lnSpc>
              <a:spcAft>
                <a:spcPts val="600"/>
              </a:spcAft>
            </a:pPr>
            <a:r>
              <a:rPr lang="en-US" sz="2400" dirty="0" smtClean="0">
                <a:solidFill>
                  <a:srgbClr val="FF0000"/>
                </a:solidFill>
                <a:sym typeface="Wingdings" panose="05000000000000000000" pitchFamily="2" charset="2"/>
              </a:rPr>
              <a:t>window</a:t>
            </a:r>
          </a:p>
        </p:txBody>
      </p:sp>
      <p:cxnSp>
        <p:nvCxnSpPr>
          <p:cNvPr id="6" name="Straight Arrow Connector 5"/>
          <p:cNvCxnSpPr/>
          <p:nvPr/>
        </p:nvCxnSpPr>
        <p:spPr>
          <a:xfrm>
            <a:off x="1434257" y="4128305"/>
            <a:ext cx="822952" cy="663774"/>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bwMode="auto">
          <a:xfrm>
            <a:off x="2440086" y="4685969"/>
            <a:ext cx="1737341" cy="256385"/>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extBox 7"/>
          <p:cNvSpPr txBox="1"/>
          <p:nvPr/>
        </p:nvSpPr>
        <p:spPr>
          <a:xfrm>
            <a:off x="9603971" y="4128305"/>
            <a:ext cx="2726452" cy="185589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Under </a:t>
            </a:r>
            <a:r>
              <a:rPr lang="en-US" sz="2400" dirty="0" err="1" smtClean="0">
                <a:solidFill>
                  <a:srgbClr val="FF0000"/>
                </a:solidFill>
                <a:sym typeface="Wingdings" panose="05000000000000000000" pitchFamily="2" charset="2"/>
              </a:rPr>
              <a:t>RigidBody</a:t>
            </a:r>
            <a:r>
              <a:rPr lang="en-US" sz="2400" dirty="0" smtClean="0">
                <a:solidFill>
                  <a:srgbClr val="FF0000"/>
                </a:solidFill>
                <a:sym typeface="Wingdings" panose="05000000000000000000" pitchFamily="2" charset="2"/>
              </a:rPr>
              <a:t>,</a:t>
            </a:r>
          </a:p>
          <a:p>
            <a:pPr>
              <a:lnSpc>
                <a:spcPct val="90000"/>
              </a:lnSpc>
              <a:spcAft>
                <a:spcPts val="600"/>
              </a:spcAft>
            </a:pPr>
            <a:r>
              <a:rPr lang="en-US" sz="2400" dirty="0">
                <a:solidFill>
                  <a:srgbClr val="FF0000"/>
                </a:solidFill>
                <a:sym typeface="Wingdings" panose="05000000000000000000" pitchFamily="2" charset="2"/>
              </a:rPr>
              <a:t>e</a:t>
            </a:r>
            <a:r>
              <a:rPr lang="en-US" sz="2400" dirty="0" smtClean="0">
                <a:solidFill>
                  <a:srgbClr val="FF0000"/>
                </a:solidFill>
                <a:sym typeface="Wingdings" panose="05000000000000000000" pitchFamily="2" charset="2"/>
              </a:rPr>
              <a:t>nable</a:t>
            </a:r>
          </a:p>
          <a:p>
            <a:pPr>
              <a:lnSpc>
                <a:spcPct val="90000"/>
              </a:lnSpc>
              <a:spcAft>
                <a:spcPts val="600"/>
              </a:spcAft>
            </a:pPr>
            <a:r>
              <a:rPr lang="en-US" sz="2400" dirty="0" smtClean="0">
                <a:solidFill>
                  <a:srgbClr val="FF0000"/>
                </a:solidFill>
                <a:sym typeface="Wingdings" panose="05000000000000000000" pitchFamily="2" charset="2"/>
              </a:rPr>
              <a:t>“Is Kinematic”</a:t>
            </a:r>
          </a:p>
          <a:p>
            <a:pPr>
              <a:lnSpc>
                <a:spcPct val="90000"/>
              </a:lnSpc>
              <a:spcAft>
                <a:spcPts val="600"/>
              </a:spcAft>
            </a:pPr>
            <a:r>
              <a:rPr lang="en-US" sz="2400" dirty="0" smtClean="0">
                <a:solidFill>
                  <a:srgbClr val="FF0000"/>
                </a:solidFill>
                <a:sym typeface="Wingdings" panose="05000000000000000000" pitchFamily="2" charset="2"/>
              </a:rPr>
              <a:t>checkbox</a:t>
            </a:r>
          </a:p>
        </p:txBody>
      </p:sp>
      <p:sp>
        <p:nvSpPr>
          <p:cNvPr id="9" name="Rounded Rectangle 8"/>
          <p:cNvSpPr/>
          <p:nvPr/>
        </p:nvSpPr>
        <p:spPr bwMode="auto">
          <a:xfrm>
            <a:off x="5762226" y="5004588"/>
            <a:ext cx="1827596" cy="230015"/>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275688732"/>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38456" y="5385621"/>
            <a:ext cx="3791594" cy="1379781"/>
          </a:xfrm>
          <a:prstGeom prst="rect">
            <a:avLst/>
          </a:prstGeom>
        </p:spPr>
      </p:pic>
      <p:sp>
        <p:nvSpPr>
          <p:cNvPr id="3" name="Title 2"/>
          <p:cNvSpPr>
            <a:spLocks noGrp="1"/>
          </p:cNvSpPr>
          <p:nvPr>
            <p:ph type="title"/>
          </p:nvPr>
        </p:nvSpPr>
        <p:spPr/>
        <p:txBody>
          <a:bodyPr/>
          <a:lstStyle/>
          <a:p>
            <a:r>
              <a:rPr lang="en-US" dirty="0" smtClean="0"/>
              <a:t>Scoring with Canvas</a:t>
            </a:r>
            <a:endParaRPr lang="en-US" dirty="0"/>
          </a:p>
        </p:txBody>
      </p:sp>
    </p:spTree>
    <p:extLst>
      <p:ext uri="{BB962C8B-B14F-4D97-AF65-F5344CB8AC3E}">
        <p14:creationId xmlns:p14="http://schemas.microsoft.com/office/powerpoint/2010/main" val="1906300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9029" y="1212849"/>
            <a:ext cx="8522377" cy="5526456"/>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Launch “</a:t>
            </a:r>
            <a:r>
              <a:rPr lang="en-US" dirty="0" err="1" smtClean="0"/>
              <a:t>PlayerController</a:t>
            </a:r>
            <a:r>
              <a:rPr lang="en-US" dirty="0" smtClean="0"/>
              <a:t>” Script</a:t>
            </a:r>
            <a:endParaRPr lang="en-US" dirty="0"/>
          </a:p>
        </p:txBody>
      </p:sp>
    </p:spTree>
    <p:extLst>
      <p:ext uri="{BB962C8B-B14F-4D97-AF65-F5344CB8AC3E}">
        <p14:creationId xmlns:p14="http://schemas.microsoft.com/office/powerpoint/2010/main" val="2526067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9029" y="1212849"/>
            <a:ext cx="6602159" cy="5552069"/>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Add and Increment Count Variable</a:t>
            </a:r>
            <a:endParaRPr lang="en-US" dirty="0"/>
          </a:p>
        </p:txBody>
      </p:sp>
      <p:sp>
        <p:nvSpPr>
          <p:cNvPr id="5" name="TextBox 4"/>
          <p:cNvSpPr txBox="1"/>
          <p:nvPr/>
        </p:nvSpPr>
        <p:spPr>
          <a:xfrm>
            <a:off x="7205578" y="2087844"/>
            <a:ext cx="3550459"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Define a private integer</a:t>
            </a:r>
          </a:p>
          <a:p>
            <a:pPr>
              <a:lnSpc>
                <a:spcPct val="90000"/>
              </a:lnSpc>
              <a:spcAft>
                <a:spcPts val="600"/>
              </a:spcAft>
            </a:pPr>
            <a:r>
              <a:rPr lang="en-US" sz="2400" dirty="0" smtClean="0">
                <a:solidFill>
                  <a:srgbClr val="FF0000"/>
                </a:solidFill>
                <a:sym typeface="Wingdings" panose="05000000000000000000" pitchFamily="2" charset="2"/>
              </a:rPr>
              <a:t>named “count”</a:t>
            </a:r>
          </a:p>
        </p:txBody>
      </p:sp>
      <p:sp>
        <p:nvSpPr>
          <p:cNvPr id="6" name="Rounded Rectangle 5"/>
          <p:cNvSpPr/>
          <p:nvPr/>
        </p:nvSpPr>
        <p:spPr bwMode="auto">
          <a:xfrm>
            <a:off x="1646287" y="2491433"/>
            <a:ext cx="2468853" cy="230030"/>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2560677" y="5783236"/>
            <a:ext cx="3017487" cy="274318"/>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extBox 7"/>
          <p:cNvSpPr txBox="1"/>
          <p:nvPr/>
        </p:nvSpPr>
        <p:spPr>
          <a:xfrm>
            <a:off x="7205578" y="4594530"/>
            <a:ext cx="3491661" cy="185589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Increment count by 1</a:t>
            </a:r>
          </a:p>
          <a:p>
            <a:pPr>
              <a:lnSpc>
                <a:spcPct val="90000"/>
              </a:lnSpc>
              <a:spcAft>
                <a:spcPts val="600"/>
              </a:spcAft>
            </a:pPr>
            <a:r>
              <a:rPr lang="en-US" sz="2400" dirty="0" smtClean="0">
                <a:solidFill>
                  <a:srgbClr val="FF0000"/>
                </a:solidFill>
                <a:sym typeface="Wingdings" panose="05000000000000000000" pitchFamily="2" charset="2"/>
              </a:rPr>
              <a:t>inside </a:t>
            </a:r>
            <a:r>
              <a:rPr lang="en-US" sz="2400" dirty="0" err="1" smtClean="0">
                <a:solidFill>
                  <a:srgbClr val="FF0000"/>
                </a:solidFill>
                <a:sym typeface="Wingdings" panose="05000000000000000000" pitchFamily="2" charset="2"/>
              </a:rPr>
              <a:t>OnTriggerEnter</a:t>
            </a:r>
            <a:r>
              <a:rPr lang="en-US" sz="2400" dirty="0" smtClean="0">
                <a:solidFill>
                  <a:srgbClr val="FF0000"/>
                </a:solidFill>
                <a:sym typeface="Wingdings" panose="05000000000000000000" pitchFamily="2" charset="2"/>
              </a:rPr>
              <a:t>()</a:t>
            </a:r>
          </a:p>
          <a:p>
            <a:pPr>
              <a:lnSpc>
                <a:spcPct val="90000"/>
              </a:lnSpc>
              <a:spcAft>
                <a:spcPts val="600"/>
              </a:spcAft>
            </a:pPr>
            <a:r>
              <a:rPr lang="en-US" sz="2400" dirty="0" smtClean="0">
                <a:solidFill>
                  <a:srgbClr val="FF0000"/>
                </a:solidFill>
                <a:sym typeface="Wingdings" panose="05000000000000000000" pitchFamily="2" charset="2"/>
              </a:rPr>
              <a:t>when player collides</a:t>
            </a:r>
          </a:p>
          <a:p>
            <a:pPr>
              <a:lnSpc>
                <a:spcPct val="90000"/>
              </a:lnSpc>
              <a:spcAft>
                <a:spcPts val="600"/>
              </a:spcAft>
            </a:pPr>
            <a:r>
              <a:rPr lang="en-US" sz="2400" dirty="0" smtClean="0">
                <a:solidFill>
                  <a:srgbClr val="FF0000"/>
                </a:solidFill>
                <a:sym typeface="Wingdings" panose="05000000000000000000" pitchFamily="2" charset="2"/>
              </a:rPr>
              <a:t>with </a:t>
            </a:r>
            <a:r>
              <a:rPr lang="en-US" sz="2400" dirty="0" err="1" smtClean="0">
                <a:solidFill>
                  <a:srgbClr val="FF0000"/>
                </a:solidFill>
                <a:sym typeface="Wingdings" panose="05000000000000000000" pitchFamily="2" charset="2"/>
              </a:rPr>
              <a:t>PowerUp</a:t>
            </a:r>
            <a:endParaRPr lang="en-US" sz="2400" dirty="0" smtClean="0">
              <a:solidFill>
                <a:srgbClr val="FF0000"/>
              </a:solidFill>
              <a:sym typeface="Wingdings" panose="05000000000000000000" pitchFamily="2" charset="2"/>
            </a:endParaRPr>
          </a:p>
        </p:txBody>
      </p:sp>
    </p:spTree>
    <p:extLst>
      <p:ext uri="{BB962C8B-B14F-4D97-AF65-F5344CB8AC3E}">
        <p14:creationId xmlns:p14="http://schemas.microsoft.com/office/powerpoint/2010/main" val="3519667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 UI Text Element </a:t>
            </a:r>
            <a:endParaRPr lang="en-US" dirty="0"/>
          </a:p>
        </p:txBody>
      </p:sp>
      <p:pic>
        <p:nvPicPr>
          <p:cNvPr id="4" name="Picture 3"/>
          <p:cNvPicPr>
            <a:picLocks noChangeAspect="1"/>
          </p:cNvPicPr>
          <p:nvPr/>
        </p:nvPicPr>
        <p:blipFill>
          <a:blip r:embed="rId2"/>
          <a:stretch>
            <a:fillRect/>
          </a:stretch>
        </p:blipFill>
        <p:spPr>
          <a:xfrm>
            <a:off x="457580" y="1759920"/>
            <a:ext cx="11605534" cy="4846267"/>
          </a:xfrm>
          <a:prstGeom prst="rect">
            <a:avLst/>
          </a:prstGeom>
        </p:spPr>
      </p:pic>
      <p:sp>
        <p:nvSpPr>
          <p:cNvPr id="5" name="TextBox 4"/>
          <p:cNvSpPr txBox="1"/>
          <p:nvPr/>
        </p:nvSpPr>
        <p:spPr>
          <a:xfrm>
            <a:off x="263149" y="1132056"/>
            <a:ext cx="682321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In the Hierarchy panel, click Create  UI  Text</a:t>
            </a:r>
          </a:p>
        </p:txBody>
      </p:sp>
      <p:sp>
        <p:nvSpPr>
          <p:cNvPr id="6" name="Rounded Rectangle 5"/>
          <p:cNvSpPr/>
          <p:nvPr/>
        </p:nvSpPr>
        <p:spPr bwMode="auto">
          <a:xfrm>
            <a:off x="8595652" y="1759920"/>
            <a:ext cx="914390" cy="45719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8595652" y="3721864"/>
            <a:ext cx="914390" cy="324032"/>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bwMode="auto">
          <a:xfrm>
            <a:off x="6858310" y="4223285"/>
            <a:ext cx="914390" cy="324032"/>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908712006"/>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9908" y="1750025"/>
            <a:ext cx="2781126" cy="5164948"/>
          </a:xfrm>
          <a:prstGeom prst="rect">
            <a:avLst/>
          </a:prstGeom>
        </p:spPr>
      </p:pic>
      <p:sp>
        <p:nvSpPr>
          <p:cNvPr id="3" name="Title 2"/>
          <p:cNvSpPr>
            <a:spLocks noGrp="1"/>
          </p:cNvSpPr>
          <p:nvPr>
            <p:ph type="title"/>
          </p:nvPr>
        </p:nvSpPr>
        <p:spPr/>
        <p:txBody>
          <a:bodyPr/>
          <a:lstStyle/>
          <a:p>
            <a:r>
              <a:rPr lang="en-US" dirty="0" smtClean="0"/>
              <a:t>Verify New Objects in </a:t>
            </a:r>
            <a:r>
              <a:rPr lang="en-US" dirty="0" err="1" smtClean="0"/>
              <a:t>Hierachy</a:t>
            </a:r>
            <a:endParaRPr lang="en-US" dirty="0"/>
          </a:p>
        </p:txBody>
      </p:sp>
      <p:sp>
        <p:nvSpPr>
          <p:cNvPr id="5" name="TextBox 4"/>
          <p:cNvSpPr txBox="1"/>
          <p:nvPr/>
        </p:nvSpPr>
        <p:spPr>
          <a:xfrm>
            <a:off x="3657945" y="4999952"/>
            <a:ext cx="4035144" cy="185589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New Items in Hierarchy</a:t>
            </a:r>
          </a:p>
          <a:p>
            <a:pPr marL="342900" indent="-342900">
              <a:lnSpc>
                <a:spcPct val="90000"/>
              </a:lnSpc>
              <a:spcAft>
                <a:spcPts val="600"/>
              </a:spcAft>
              <a:buFont typeface="Arial" panose="020B0604020202020204" pitchFamily="34" charset="0"/>
              <a:buChar char="•"/>
            </a:pPr>
            <a:r>
              <a:rPr lang="en-US" sz="2400" dirty="0" smtClean="0">
                <a:solidFill>
                  <a:srgbClr val="FF0000"/>
                </a:solidFill>
                <a:sym typeface="Wingdings" panose="05000000000000000000" pitchFamily="2" charset="2"/>
              </a:rPr>
              <a:t>Canvas</a:t>
            </a:r>
          </a:p>
          <a:p>
            <a:pPr marL="809271" lvl="1" indent="-342900">
              <a:lnSpc>
                <a:spcPct val="90000"/>
              </a:lnSpc>
              <a:spcAft>
                <a:spcPts val="600"/>
              </a:spcAft>
              <a:buFont typeface="Arial" panose="020B0604020202020204" pitchFamily="34" charset="0"/>
              <a:buChar char="•"/>
            </a:pPr>
            <a:r>
              <a:rPr lang="en-US" sz="2400" dirty="0">
                <a:solidFill>
                  <a:srgbClr val="FF0000"/>
                </a:solidFill>
                <a:sym typeface="Wingdings" panose="05000000000000000000" pitchFamily="2" charset="2"/>
              </a:rPr>
              <a:t>Text </a:t>
            </a:r>
            <a:r>
              <a:rPr lang="en-US" sz="2400" dirty="0" smtClean="0">
                <a:solidFill>
                  <a:srgbClr val="FF0000"/>
                </a:solidFill>
                <a:sym typeface="Wingdings" panose="05000000000000000000" pitchFamily="2" charset="2"/>
              </a:rPr>
              <a:t>(child of Canvas</a:t>
            </a:r>
            <a:r>
              <a:rPr lang="en-US" sz="2400" dirty="0">
                <a:solidFill>
                  <a:srgbClr val="FF0000"/>
                </a:solidFill>
                <a:sym typeface="Wingdings" panose="05000000000000000000" pitchFamily="2" charset="2"/>
              </a:rPr>
              <a:t>)</a:t>
            </a:r>
          </a:p>
          <a:p>
            <a:pPr marL="342900" indent="-342900">
              <a:lnSpc>
                <a:spcPct val="90000"/>
              </a:lnSpc>
              <a:spcAft>
                <a:spcPts val="600"/>
              </a:spcAft>
              <a:buFont typeface="Arial" panose="020B0604020202020204" pitchFamily="34" charset="0"/>
              <a:buChar char="•"/>
            </a:pPr>
            <a:r>
              <a:rPr lang="en-US" sz="2400" dirty="0">
                <a:solidFill>
                  <a:srgbClr val="FF0000"/>
                </a:solidFill>
                <a:sym typeface="Wingdings" panose="05000000000000000000" pitchFamily="2" charset="2"/>
              </a:rPr>
              <a:t>Event </a:t>
            </a:r>
            <a:r>
              <a:rPr lang="en-US" sz="2400" dirty="0" smtClean="0">
                <a:solidFill>
                  <a:srgbClr val="FF0000"/>
                </a:solidFill>
                <a:sym typeface="Wingdings" panose="05000000000000000000" pitchFamily="2" charset="2"/>
              </a:rPr>
              <a:t>System</a:t>
            </a:r>
          </a:p>
        </p:txBody>
      </p:sp>
      <p:sp>
        <p:nvSpPr>
          <p:cNvPr id="8" name="Rounded Rectangle 7"/>
          <p:cNvSpPr/>
          <p:nvPr/>
        </p:nvSpPr>
        <p:spPr bwMode="auto">
          <a:xfrm>
            <a:off x="263149" y="5691798"/>
            <a:ext cx="3029039" cy="1031302"/>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639529420"/>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Rename “Text” Object to “</a:t>
            </a:r>
            <a:r>
              <a:rPr lang="en-US" dirty="0" err="1" smtClean="0"/>
              <a:t>CountText</a:t>
            </a:r>
            <a:r>
              <a:rPr lang="en-US" dirty="0" smtClean="0"/>
              <a:t>”</a:t>
            </a:r>
            <a:endParaRPr lang="en-US" dirty="0"/>
          </a:p>
        </p:txBody>
      </p:sp>
      <p:pic>
        <p:nvPicPr>
          <p:cNvPr id="4" name="Picture 3"/>
          <p:cNvPicPr>
            <a:picLocks noChangeAspect="1"/>
          </p:cNvPicPr>
          <p:nvPr/>
        </p:nvPicPr>
        <p:blipFill>
          <a:blip r:embed="rId2"/>
          <a:stretch>
            <a:fillRect/>
          </a:stretch>
        </p:blipFill>
        <p:spPr>
          <a:xfrm>
            <a:off x="274639" y="2216542"/>
            <a:ext cx="2975285" cy="4114755"/>
          </a:xfrm>
          <a:prstGeom prst="rect">
            <a:avLst/>
          </a:prstGeom>
        </p:spPr>
      </p:pic>
      <p:pic>
        <p:nvPicPr>
          <p:cNvPr id="5" name="Picture 4"/>
          <p:cNvPicPr>
            <a:picLocks noChangeAspect="1"/>
          </p:cNvPicPr>
          <p:nvPr/>
        </p:nvPicPr>
        <p:blipFill>
          <a:blip r:embed="rId3"/>
          <a:stretch>
            <a:fillRect/>
          </a:stretch>
        </p:blipFill>
        <p:spPr>
          <a:xfrm>
            <a:off x="4731364" y="2216542"/>
            <a:ext cx="2975699" cy="4115329"/>
          </a:xfrm>
          <a:prstGeom prst="rect">
            <a:avLst/>
          </a:prstGeom>
        </p:spPr>
      </p:pic>
      <p:pic>
        <p:nvPicPr>
          <p:cNvPr id="6" name="Picture 5"/>
          <p:cNvPicPr>
            <a:picLocks noChangeAspect="1"/>
          </p:cNvPicPr>
          <p:nvPr/>
        </p:nvPicPr>
        <p:blipFill>
          <a:blip r:embed="rId4"/>
          <a:stretch>
            <a:fillRect/>
          </a:stretch>
        </p:blipFill>
        <p:spPr>
          <a:xfrm>
            <a:off x="9188504" y="2216542"/>
            <a:ext cx="2975699" cy="4115329"/>
          </a:xfrm>
          <a:prstGeom prst="rect">
            <a:avLst/>
          </a:prstGeom>
        </p:spPr>
      </p:pic>
      <p:sp>
        <p:nvSpPr>
          <p:cNvPr id="7" name="Rounded Rectangle 6"/>
          <p:cNvSpPr/>
          <p:nvPr/>
        </p:nvSpPr>
        <p:spPr bwMode="auto">
          <a:xfrm>
            <a:off x="316291" y="4960286"/>
            <a:ext cx="1421436" cy="182878"/>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bwMode="auto">
          <a:xfrm>
            <a:off x="6035359" y="5783237"/>
            <a:ext cx="1463024" cy="36575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9188503" y="4960286"/>
            <a:ext cx="1421436" cy="182878"/>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TextBox 9"/>
          <p:cNvSpPr txBox="1"/>
          <p:nvPr/>
        </p:nvSpPr>
        <p:spPr>
          <a:xfrm>
            <a:off x="274639" y="1400763"/>
            <a:ext cx="1054923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In Hierarchy panel, right-click “Text” (below Canvas), rename to “</a:t>
            </a:r>
            <a:r>
              <a:rPr lang="en-US" sz="2400" dirty="0" err="1" smtClean="0">
                <a:solidFill>
                  <a:srgbClr val="FF0000"/>
                </a:solidFill>
                <a:sym typeface="Wingdings" panose="05000000000000000000" pitchFamily="2" charset="2"/>
              </a:rPr>
              <a:t>CountText</a:t>
            </a:r>
            <a:r>
              <a:rPr lang="en-US" sz="2400" dirty="0" smtClean="0">
                <a:solidFill>
                  <a:srgbClr val="FF0000"/>
                </a:solidFill>
                <a:sym typeface="Wingdings" panose="05000000000000000000" pitchFamily="2" charset="2"/>
              </a:rPr>
              <a:t>”</a:t>
            </a:r>
          </a:p>
        </p:txBody>
      </p:sp>
      <p:sp>
        <p:nvSpPr>
          <p:cNvPr id="11" name="Right Arrow 10"/>
          <p:cNvSpPr/>
          <p:nvPr/>
        </p:nvSpPr>
        <p:spPr bwMode="auto">
          <a:xfrm>
            <a:off x="3539102" y="4511301"/>
            <a:ext cx="903083" cy="1080847"/>
          </a:xfrm>
          <a:prstGeom prst="rightArrow">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2" name="Right Arrow 11"/>
          <p:cNvSpPr/>
          <p:nvPr/>
        </p:nvSpPr>
        <p:spPr bwMode="auto">
          <a:xfrm>
            <a:off x="7996241" y="4511300"/>
            <a:ext cx="903083" cy="1080847"/>
          </a:xfrm>
          <a:prstGeom prst="rightArrow">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094302141"/>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57580" y="1377570"/>
            <a:ext cx="6492169" cy="5369269"/>
          </a:xfrm>
          <a:prstGeom prst="rect">
            <a:avLst/>
          </a:prstGeom>
        </p:spPr>
      </p:pic>
      <p:sp>
        <p:nvSpPr>
          <p:cNvPr id="3" name="Title 2"/>
          <p:cNvSpPr>
            <a:spLocks noGrp="1"/>
          </p:cNvSpPr>
          <p:nvPr>
            <p:ph type="title"/>
          </p:nvPr>
        </p:nvSpPr>
        <p:spPr/>
        <p:txBody>
          <a:bodyPr/>
          <a:lstStyle/>
          <a:p>
            <a:r>
              <a:rPr lang="en-US" dirty="0" smtClean="0"/>
              <a:t>Update </a:t>
            </a:r>
            <a:r>
              <a:rPr lang="en-US" dirty="0" err="1" smtClean="0"/>
              <a:t>CountText</a:t>
            </a:r>
            <a:r>
              <a:rPr lang="en-US" dirty="0" smtClean="0"/>
              <a:t> Color and Text Value</a:t>
            </a:r>
            <a:endParaRPr lang="en-US" dirty="0"/>
          </a:p>
        </p:txBody>
      </p:sp>
      <p:sp>
        <p:nvSpPr>
          <p:cNvPr id="7" name="Rounded Rectangle 6"/>
          <p:cNvSpPr/>
          <p:nvPr/>
        </p:nvSpPr>
        <p:spPr bwMode="auto">
          <a:xfrm>
            <a:off x="3475067" y="2857189"/>
            <a:ext cx="1188707" cy="548634"/>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TextBox 9"/>
          <p:cNvSpPr txBox="1"/>
          <p:nvPr/>
        </p:nvSpPr>
        <p:spPr>
          <a:xfrm>
            <a:off x="7955578" y="3131506"/>
            <a:ext cx="264335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Text: “count text”</a:t>
            </a:r>
          </a:p>
        </p:txBody>
      </p:sp>
      <p:sp>
        <p:nvSpPr>
          <p:cNvPr id="12" name="TextBox 11"/>
          <p:cNvSpPr txBox="1"/>
          <p:nvPr/>
        </p:nvSpPr>
        <p:spPr>
          <a:xfrm>
            <a:off x="7955578" y="5678027"/>
            <a:ext cx="321895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Color: any light color</a:t>
            </a:r>
          </a:p>
        </p:txBody>
      </p:sp>
      <p:sp>
        <p:nvSpPr>
          <p:cNvPr id="13" name="Rounded Rectangle 12"/>
          <p:cNvSpPr/>
          <p:nvPr/>
        </p:nvSpPr>
        <p:spPr bwMode="auto">
          <a:xfrm>
            <a:off x="3475066" y="6148993"/>
            <a:ext cx="3474683" cy="361694"/>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4" name="Straight Arrow Connector 13"/>
          <p:cNvCxnSpPr>
            <a:stCxn id="10" idx="1"/>
          </p:cNvCxnSpPr>
          <p:nvPr/>
        </p:nvCxnSpPr>
        <p:spPr>
          <a:xfrm flipH="1" flipV="1">
            <a:off x="5166688" y="3257813"/>
            <a:ext cx="2788890" cy="187625"/>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1"/>
          </p:cNvCxnSpPr>
          <p:nvPr/>
        </p:nvCxnSpPr>
        <p:spPr>
          <a:xfrm flipH="1">
            <a:off x="7155488" y="5991959"/>
            <a:ext cx="800090" cy="313932"/>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9292516"/>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Update </a:t>
            </a:r>
            <a:r>
              <a:rPr lang="en-US" dirty="0" err="1" smtClean="0"/>
              <a:t>Rect</a:t>
            </a:r>
            <a:r>
              <a:rPr lang="en-US" dirty="0" smtClean="0"/>
              <a:t> Transform for </a:t>
            </a:r>
            <a:r>
              <a:rPr lang="en-US" dirty="0" err="1" smtClean="0"/>
              <a:t>CountText</a:t>
            </a:r>
            <a:endParaRPr lang="en-US" dirty="0"/>
          </a:p>
        </p:txBody>
      </p:sp>
      <p:pic>
        <p:nvPicPr>
          <p:cNvPr id="5" name="Picture 4"/>
          <p:cNvPicPr>
            <a:picLocks noChangeAspect="1"/>
          </p:cNvPicPr>
          <p:nvPr/>
        </p:nvPicPr>
        <p:blipFill>
          <a:blip r:embed="rId2"/>
          <a:stretch>
            <a:fillRect/>
          </a:stretch>
        </p:blipFill>
        <p:spPr>
          <a:xfrm>
            <a:off x="457580" y="1942798"/>
            <a:ext cx="2011658" cy="4619995"/>
          </a:xfrm>
          <a:prstGeom prst="rect">
            <a:avLst/>
          </a:prstGeom>
        </p:spPr>
      </p:pic>
      <p:pic>
        <p:nvPicPr>
          <p:cNvPr id="6" name="Picture 5"/>
          <p:cNvPicPr>
            <a:picLocks noChangeAspect="1"/>
          </p:cNvPicPr>
          <p:nvPr/>
        </p:nvPicPr>
        <p:blipFill>
          <a:blip r:embed="rId3"/>
          <a:stretch>
            <a:fillRect/>
          </a:stretch>
        </p:blipFill>
        <p:spPr>
          <a:xfrm>
            <a:off x="2469238" y="1943551"/>
            <a:ext cx="4755604" cy="4619242"/>
          </a:xfrm>
          <a:prstGeom prst="rect">
            <a:avLst/>
          </a:prstGeom>
        </p:spPr>
      </p:pic>
      <p:pic>
        <p:nvPicPr>
          <p:cNvPr id="7" name="Picture 6"/>
          <p:cNvPicPr>
            <a:picLocks noChangeAspect="1"/>
          </p:cNvPicPr>
          <p:nvPr/>
        </p:nvPicPr>
        <p:blipFill>
          <a:blip r:embed="rId4"/>
          <a:stretch>
            <a:fillRect/>
          </a:stretch>
        </p:blipFill>
        <p:spPr>
          <a:xfrm>
            <a:off x="8877101" y="1942797"/>
            <a:ext cx="3305074" cy="4619995"/>
          </a:xfrm>
          <a:prstGeom prst="rect">
            <a:avLst/>
          </a:prstGeom>
        </p:spPr>
      </p:pic>
      <p:sp>
        <p:nvSpPr>
          <p:cNvPr id="8" name="Right Arrow 7"/>
          <p:cNvSpPr/>
          <p:nvPr/>
        </p:nvSpPr>
        <p:spPr bwMode="auto">
          <a:xfrm>
            <a:off x="7599430" y="3356283"/>
            <a:ext cx="903083" cy="1080847"/>
          </a:xfrm>
          <a:prstGeom prst="rightArrow">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extBox 8"/>
          <p:cNvSpPr txBox="1"/>
          <p:nvPr/>
        </p:nvSpPr>
        <p:spPr>
          <a:xfrm>
            <a:off x="274639" y="1400763"/>
            <a:ext cx="1022754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Under “</a:t>
            </a:r>
            <a:r>
              <a:rPr lang="en-US" sz="2400" dirty="0" err="1" smtClean="0">
                <a:solidFill>
                  <a:srgbClr val="FF0000"/>
                </a:solidFill>
                <a:sym typeface="Wingdings" panose="05000000000000000000" pitchFamily="2" charset="2"/>
              </a:rPr>
              <a:t>Rect</a:t>
            </a:r>
            <a:r>
              <a:rPr lang="en-US" sz="2400" dirty="0" smtClean="0">
                <a:solidFill>
                  <a:srgbClr val="FF0000"/>
                </a:solidFill>
                <a:sym typeface="Wingdings" panose="05000000000000000000" pitchFamily="2" charset="2"/>
              </a:rPr>
              <a:t> Transform”, click on the square icon to see all Anchor Presets</a:t>
            </a:r>
          </a:p>
        </p:txBody>
      </p:sp>
      <p:sp>
        <p:nvSpPr>
          <p:cNvPr id="10" name="Rounded Rectangle 9"/>
          <p:cNvSpPr/>
          <p:nvPr/>
        </p:nvSpPr>
        <p:spPr bwMode="auto">
          <a:xfrm>
            <a:off x="2356632" y="3244174"/>
            <a:ext cx="1575630" cy="116747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1" name="Straight Arrow Connector 10"/>
          <p:cNvCxnSpPr/>
          <p:nvPr/>
        </p:nvCxnSpPr>
        <p:spPr>
          <a:xfrm flipH="1">
            <a:off x="3160811" y="1825327"/>
            <a:ext cx="960686" cy="1394812"/>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98214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75518" y="1970838"/>
            <a:ext cx="10067769" cy="4145552"/>
          </a:xfrm>
          <a:prstGeom prst="rect">
            <a:avLst/>
          </a:prstGeom>
        </p:spPr>
      </p:pic>
      <p:sp>
        <p:nvSpPr>
          <p:cNvPr id="3" name="Title 2"/>
          <p:cNvSpPr>
            <a:spLocks noGrp="1"/>
          </p:cNvSpPr>
          <p:nvPr>
            <p:ph type="title"/>
          </p:nvPr>
        </p:nvSpPr>
        <p:spPr/>
        <p:txBody>
          <a:bodyPr/>
          <a:lstStyle/>
          <a:p>
            <a:r>
              <a:rPr lang="en-US" dirty="0" smtClean="0"/>
              <a:t>Rename Cube and Focus</a:t>
            </a:r>
            <a:endParaRPr lang="en-US" dirty="0"/>
          </a:p>
        </p:txBody>
      </p:sp>
      <p:sp>
        <p:nvSpPr>
          <p:cNvPr id="9" name="TextBox 8"/>
          <p:cNvSpPr txBox="1"/>
          <p:nvPr/>
        </p:nvSpPr>
        <p:spPr>
          <a:xfrm>
            <a:off x="124266" y="1415652"/>
            <a:ext cx="742369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Rename Cube to “</a:t>
            </a:r>
            <a:r>
              <a:rPr lang="en-US" sz="2400" dirty="0" err="1" smtClean="0">
                <a:solidFill>
                  <a:srgbClr val="FF0000"/>
                </a:solidFill>
              </a:rPr>
              <a:t>LeftBorder</a:t>
            </a:r>
            <a:r>
              <a:rPr lang="en-US" sz="2400" dirty="0" smtClean="0">
                <a:solidFill>
                  <a:srgbClr val="FF0000"/>
                </a:solidFill>
              </a:rPr>
              <a:t>” in the Hierarchy Panel</a:t>
            </a:r>
          </a:p>
        </p:txBody>
      </p:sp>
      <p:sp>
        <p:nvSpPr>
          <p:cNvPr id="10" name="TextBox 9"/>
          <p:cNvSpPr txBox="1"/>
          <p:nvPr/>
        </p:nvSpPr>
        <p:spPr>
          <a:xfrm>
            <a:off x="124266" y="6242605"/>
            <a:ext cx="1173205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With the cube selected in Hierarchy, mouse over the Scene, press F key to focus on it</a:t>
            </a:r>
          </a:p>
        </p:txBody>
      </p:sp>
      <p:pic>
        <p:nvPicPr>
          <p:cNvPr id="15" name="Picture 14"/>
          <p:cNvPicPr>
            <a:picLocks noChangeAspect="1"/>
          </p:cNvPicPr>
          <p:nvPr/>
        </p:nvPicPr>
        <p:blipFill>
          <a:blip r:embed="rId3"/>
          <a:stretch>
            <a:fillRect/>
          </a:stretch>
        </p:blipFill>
        <p:spPr>
          <a:xfrm>
            <a:off x="6239755" y="5698772"/>
            <a:ext cx="285790" cy="466790"/>
          </a:xfrm>
          <a:prstGeom prst="rect">
            <a:avLst/>
          </a:prstGeom>
        </p:spPr>
      </p:pic>
      <p:sp>
        <p:nvSpPr>
          <p:cNvPr id="16" name="Rounded Rectangle 15"/>
          <p:cNvSpPr/>
          <p:nvPr/>
        </p:nvSpPr>
        <p:spPr bwMode="auto">
          <a:xfrm>
            <a:off x="6035359" y="5600359"/>
            <a:ext cx="721499" cy="79154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ounded Rectangle 16"/>
          <p:cNvSpPr/>
          <p:nvPr/>
        </p:nvSpPr>
        <p:spPr bwMode="auto">
          <a:xfrm>
            <a:off x="8047017" y="4228774"/>
            <a:ext cx="1097268" cy="27431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98499232"/>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7901" y="1932096"/>
            <a:ext cx="4317311" cy="4626796"/>
          </a:xfrm>
          <a:prstGeom prst="rect">
            <a:avLst/>
          </a:prstGeom>
        </p:spPr>
      </p:pic>
      <p:sp>
        <p:nvSpPr>
          <p:cNvPr id="3" name="Title 2"/>
          <p:cNvSpPr>
            <a:spLocks noGrp="1"/>
          </p:cNvSpPr>
          <p:nvPr>
            <p:ph type="title"/>
          </p:nvPr>
        </p:nvSpPr>
        <p:spPr/>
        <p:txBody>
          <a:bodyPr/>
          <a:lstStyle/>
          <a:p>
            <a:r>
              <a:rPr lang="en-US" dirty="0" smtClean="0"/>
              <a:t>Select an Anchor Preset</a:t>
            </a:r>
            <a:endParaRPr lang="en-US" dirty="0"/>
          </a:p>
        </p:txBody>
      </p:sp>
      <p:sp>
        <p:nvSpPr>
          <p:cNvPr id="9" name="TextBox 8"/>
          <p:cNvSpPr txBox="1"/>
          <p:nvPr/>
        </p:nvSpPr>
        <p:spPr>
          <a:xfrm>
            <a:off x="5120969" y="3620165"/>
            <a:ext cx="5839740"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Hold down both Shift + Alt on keyboard</a:t>
            </a:r>
          </a:p>
          <a:p>
            <a:pPr>
              <a:lnSpc>
                <a:spcPct val="90000"/>
              </a:lnSpc>
              <a:spcAft>
                <a:spcPts val="600"/>
              </a:spcAft>
            </a:pPr>
            <a:endParaRPr lang="en-US" sz="2400" dirty="0">
              <a:solidFill>
                <a:srgbClr val="FF0000"/>
              </a:solidFill>
              <a:sym typeface="Wingdings" panose="05000000000000000000" pitchFamily="2" charset="2"/>
            </a:endParaRPr>
          </a:p>
          <a:p>
            <a:pPr>
              <a:lnSpc>
                <a:spcPct val="90000"/>
              </a:lnSpc>
              <a:spcAft>
                <a:spcPts val="600"/>
              </a:spcAft>
            </a:pPr>
            <a:r>
              <a:rPr lang="en-US" sz="2400" dirty="0" smtClean="0">
                <a:solidFill>
                  <a:srgbClr val="FF0000"/>
                </a:solidFill>
                <a:sym typeface="Wingdings" panose="05000000000000000000" pitchFamily="2" charset="2"/>
              </a:rPr>
              <a:t>then click top-left square icon </a:t>
            </a:r>
          </a:p>
        </p:txBody>
      </p:sp>
      <p:sp>
        <p:nvSpPr>
          <p:cNvPr id="10" name="Rounded Rectangle 9"/>
          <p:cNvSpPr/>
          <p:nvPr/>
        </p:nvSpPr>
        <p:spPr bwMode="auto">
          <a:xfrm>
            <a:off x="1371970" y="3405824"/>
            <a:ext cx="1188707" cy="1097268"/>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1" name="Straight Arrow Connector 10"/>
          <p:cNvCxnSpPr/>
          <p:nvPr/>
        </p:nvCxnSpPr>
        <p:spPr>
          <a:xfrm flipH="1" flipV="1">
            <a:off x="2697259" y="4343440"/>
            <a:ext cx="2423710" cy="342529"/>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stretch>
            <a:fillRect/>
          </a:stretch>
        </p:blipFill>
        <p:spPr>
          <a:xfrm>
            <a:off x="6001244" y="2615477"/>
            <a:ext cx="2200582" cy="1019317"/>
          </a:xfrm>
          <a:prstGeom prst="rect">
            <a:avLst/>
          </a:prstGeom>
        </p:spPr>
      </p:pic>
      <p:pic>
        <p:nvPicPr>
          <p:cNvPr id="13" name="Picture 12"/>
          <p:cNvPicPr>
            <a:picLocks noChangeAspect="1"/>
          </p:cNvPicPr>
          <p:nvPr/>
        </p:nvPicPr>
        <p:blipFill>
          <a:blip r:embed="rId4"/>
          <a:stretch>
            <a:fillRect/>
          </a:stretch>
        </p:blipFill>
        <p:spPr>
          <a:xfrm>
            <a:off x="8554630" y="2609236"/>
            <a:ext cx="1600423" cy="1019317"/>
          </a:xfrm>
          <a:prstGeom prst="rect">
            <a:avLst/>
          </a:prstGeom>
        </p:spPr>
      </p:pic>
    </p:spTree>
    <p:extLst>
      <p:ext uri="{BB962C8B-B14F-4D97-AF65-F5344CB8AC3E}">
        <p14:creationId xmlns:p14="http://schemas.microsoft.com/office/powerpoint/2010/main" val="3732304394"/>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7901" y="1932096"/>
            <a:ext cx="4757687" cy="4653883"/>
          </a:xfrm>
          <a:prstGeom prst="rect">
            <a:avLst/>
          </a:prstGeom>
        </p:spPr>
      </p:pic>
      <p:sp>
        <p:nvSpPr>
          <p:cNvPr id="3" name="Title 2"/>
          <p:cNvSpPr>
            <a:spLocks noGrp="1"/>
          </p:cNvSpPr>
          <p:nvPr>
            <p:ph type="title"/>
          </p:nvPr>
        </p:nvSpPr>
        <p:spPr/>
        <p:txBody>
          <a:bodyPr/>
          <a:lstStyle/>
          <a:p>
            <a:r>
              <a:rPr lang="en-US" dirty="0" smtClean="0"/>
              <a:t>Update Pox X and Y Offset</a:t>
            </a:r>
            <a:endParaRPr lang="en-US" dirty="0"/>
          </a:p>
        </p:txBody>
      </p:sp>
      <p:sp>
        <p:nvSpPr>
          <p:cNvPr id="9" name="TextBox 8"/>
          <p:cNvSpPr txBox="1"/>
          <p:nvPr/>
        </p:nvSpPr>
        <p:spPr>
          <a:xfrm>
            <a:off x="6458914" y="3361177"/>
            <a:ext cx="1933671" cy="1037207"/>
          </a:xfrm>
          <a:prstGeom prst="rect">
            <a:avLst/>
          </a:prstGeom>
          <a:noFill/>
        </p:spPr>
        <p:txBody>
          <a:bodyPr wrap="none" lIns="182880" tIns="146304" rIns="182880" bIns="146304" rtlCol="0">
            <a:spAutoFit/>
          </a:bodyPr>
          <a:lstStyle/>
          <a:p>
            <a:pPr>
              <a:lnSpc>
                <a:spcPct val="90000"/>
              </a:lnSpc>
              <a:spcAft>
                <a:spcPts val="600"/>
              </a:spcAft>
            </a:pPr>
            <a:r>
              <a:rPr lang="en-US" sz="2400" dirty="0" err="1" smtClean="0">
                <a:solidFill>
                  <a:srgbClr val="FF0000"/>
                </a:solidFill>
                <a:sym typeface="Wingdings" panose="05000000000000000000" pitchFamily="2" charset="2"/>
              </a:rPr>
              <a:t>Pos</a:t>
            </a:r>
            <a:r>
              <a:rPr lang="en-US" sz="2400" dirty="0" smtClean="0">
                <a:solidFill>
                  <a:srgbClr val="FF0000"/>
                </a:solidFill>
                <a:sym typeface="Wingdings" panose="05000000000000000000" pitchFamily="2" charset="2"/>
              </a:rPr>
              <a:t> X = 10</a:t>
            </a:r>
          </a:p>
          <a:p>
            <a:pPr>
              <a:lnSpc>
                <a:spcPct val="90000"/>
              </a:lnSpc>
              <a:spcAft>
                <a:spcPts val="600"/>
              </a:spcAft>
            </a:pPr>
            <a:r>
              <a:rPr lang="en-US" sz="2400" dirty="0" err="1" smtClean="0">
                <a:solidFill>
                  <a:srgbClr val="FF0000"/>
                </a:solidFill>
                <a:sym typeface="Wingdings" panose="05000000000000000000" pitchFamily="2" charset="2"/>
              </a:rPr>
              <a:t>Pos</a:t>
            </a:r>
            <a:r>
              <a:rPr lang="en-US" sz="2400" dirty="0" smtClean="0">
                <a:solidFill>
                  <a:srgbClr val="FF0000"/>
                </a:solidFill>
                <a:sym typeface="Wingdings" panose="05000000000000000000" pitchFamily="2" charset="2"/>
              </a:rPr>
              <a:t> Y = -10</a:t>
            </a:r>
          </a:p>
        </p:txBody>
      </p:sp>
      <p:sp>
        <p:nvSpPr>
          <p:cNvPr id="10" name="Rounded Rectangle 9"/>
          <p:cNvSpPr/>
          <p:nvPr/>
        </p:nvSpPr>
        <p:spPr bwMode="auto">
          <a:xfrm>
            <a:off x="1590728" y="3245118"/>
            <a:ext cx="2341534" cy="617900"/>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1" name="Straight Arrow Connector 10"/>
          <p:cNvCxnSpPr/>
          <p:nvPr/>
        </p:nvCxnSpPr>
        <p:spPr>
          <a:xfrm flipH="1" flipV="1">
            <a:off x="3983733" y="3245118"/>
            <a:ext cx="2423710" cy="342529"/>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9628338"/>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470606" y="1394166"/>
            <a:ext cx="10521693" cy="5283954"/>
          </a:xfrm>
          <a:prstGeom prst="rect">
            <a:avLst/>
          </a:prstGeom>
        </p:spPr>
      </p:pic>
      <p:sp>
        <p:nvSpPr>
          <p:cNvPr id="3" name="Title 2"/>
          <p:cNvSpPr>
            <a:spLocks noGrp="1"/>
          </p:cNvSpPr>
          <p:nvPr>
            <p:ph type="title"/>
          </p:nvPr>
        </p:nvSpPr>
        <p:spPr/>
        <p:txBody>
          <a:bodyPr/>
          <a:lstStyle/>
          <a:p>
            <a:r>
              <a:rPr lang="en-US" dirty="0" smtClean="0"/>
              <a:t>Verify Count Text Position</a:t>
            </a:r>
            <a:endParaRPr lang="en-US" dirty="0"/>
          </a:p>
        </p:txBody>
      </p:sp>
      <p:sp>
        <p:nvSpPr>
          <p:cNvPr id="5" name="TextBox 4"/>
          <p:cNvSpPr txBox="1"/>
          <p:nvPr/>
        </p:nvSpPr>
        <p:spPr>
          <a:xfrm>
            <a:off x="293285" y="1851360"/>
            <a:ext cx="968022"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Top </a:t>
            </a:r>
          </a:p>
          <a:p>
            <a:pPr>
              <a:lnSpc>
                <a:spcPct val="90000"/>
              </a:lnSpc>
              <a:spcAft>
                <a:spcPts val="600"/>
              </a:spcAft>
            </a:pPr>
            <a:r>
              <a:rPr lang="en-US" sz="2400" dirty="0" smtClean="0">
                <a:solidFill>
                  <a:srgbClr val="FF0000"/>
                </a:solidFill>
                <a:sym typeface="Wingdings" panose="05000000000000000000" pitchFamily="2" charset="2"/>
              </a:rPr>
              <a:t>Left!</a:t>
            </a:r>
          </a:p>
        </p:txBody>
      </p:sp>
      <p:sp>
        <p:nvSpPr>
          <p:cNvPr id="6" name="Rounded Rectangle 5"/>
          <p:cNvSpPr/>
          <p:nvPr/>
        </p:nvSpPr>
        <p:spPr bwMode="auto">
          <a:xfrm>
            <a:off x="1307811" y="2217116"/>
            <a:ext cx="795672" cy="30569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7" name="Straight Arrow Connector 6"/>
          <p:cNvCxnSpPr>
            <a:endCxn id="5" idx="3"/>
          </p:cNvCxnSpPr>
          <p:nvPr/>
        </p:nvCxnSpPr>
        <p:spPr>
          <a:xfrm>
            <a:off x="940092" y="2369964"/>
            <a:ext cx="321215" cy="0"/>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1368919"/>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9029" y="1210845"/>
            <a:ext cx="9457421" cy="5530464"/>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Launch “</a:t>
            </a:r>
            <a:r>
              <a:rPr lang="en-US" dirty="0" err="1" smtClean="0"/>
              <a:t>PlayerController</a:t>
            </a:r>
            <a:r>
              <a:rPr lang="en-US" dirty="0" smtClean="0"/>
              <a:t>” Script</a:t>
            </a:r>
            <a:endParaRPr lang="en-US" dirty="0"/>
          </a:p>
        </p:txBody>
      </p:sp>
    </p:spTree>
    <p:extLst>
      <p:ext uri="{BB962C8B-B14F-4D97-AF65-F5344CB8AC3E}">
        <p14:creationId xmlns:p14="http://schemas.microsoft.com/office/powerpoint/2010/main" val="3191303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439028" y="1210844"/>
            <a:ext cx="7083566" cy="5547371"/>
          </a:xfrm>
          <a:prstGeom prst="rect">
            <a:avLst/>
          </a:prstGeom>
          <a:effectLst>
            <a:innerShdw blurRad="76200" dist="50800" dir="5400000">
              <a:prstClr val="black">
                <a:alpha val="50000"/>
              </a:prstClr>
            </a:innerShdw>
          </a:effectLst>
        </p:spPr>
      </p:pic>
      <p:sp>
        <p:nvSpPr>
          <p:cNvPr id="3" name="Title 2"/>
          <p:cNvSpPr>
            <a:spLocks noGrp="1"/>
          </p:cNvSpPr>
          <p:nvPr>
            <p:ph type="title"/>
          </p:nvPr>
        </p:nvSpPr>
        <p:spPr/>
        <p:txBody>
          <a:bodyPr/>
          <a:lstStyle/>
          <a:p>
            <a:r>
              <a:rPr lang="en-US" dirty="0" smtClean="0"/>
              <a:t>Set Count Text in Code</a:t>
            </a:r>
            <a:endParaRPr lang="en-US" dirty="0"/>
          </a:p>
        </p:txBody>
      </p:sp>
      <p:sp>
        <p:nvSpPr>
          <p:cNvPr id="5" name="TextBox 4"/>
          <p:cNvSpPr txBox="1"/>
          <p:nvPr/>
        </p:nvSpPr>
        <p:spPr>
          <a:xfrm>
            <a:off x="8538065" y="1119848"/>
            <a:ext cx="2662139"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First, add “using”</a:t>
            </a:r>
          </a:p>
          <a:p>
            <a:pPr>
              <a:lnSpc>
                <a:spcPct val="90000"/>
              </a:lnSpc>
              <a:spcAft>
                <a:spcPts val="600"/>
              </a:spcAft>
            </a:pPr>
            <a:r>
              <a:rPr lang="en-US" sz="2400" dirty="0" smtClean="0">
                <a:solidFill>
                  <a:srgbClr val="FF0000"/>
                </a:solidFill>
                <a:sym typeface="Wingdings" panose="05000000000000000000" pitchFamily="2" charset="2"/>
              </a:rPr>
              <a:t>statement for</a:t>
            </a:r>
          </a:p>
          <a:p>
            <a:pPr>
              <a:lnSpc>
                <a:spcPct val="90000"/>
              </a:lnSpc>
              <a:spcAft>
                <a:spcPts val="600"/>
              </a:spcAft>
            </a:pPr>
            <a:r>
              <a:rPr lang="en-US" sz="2400" dirty="0" err="1" smtClean="0">
                <a:solidFill>
                  <a:srgbClr val="FF0000"/>
                </a:solidFill>
                <a:sym typeface="Wingdings" panose="05000000000000000000" pitchFamily="2" charset="2"/>
              </a:rPr>
              <a:t>UnityEngine.UI</a:t>
            </a:r>
            <a:endParaRPr lang="en-US" sz="2400" dirty="0" smtClean="0">
              <a:solidFill>
                <a:srgbClr val="FF0000"/>
              </a:solidFill>
              <a:sym typeface="Wingdings" panose="05000000000000000000" pitchFamily="2" charset="2"/>
            </a:endParaRPr>
          </a:p>
        </p:txBody>
      </p:sp>
      <p:sp>
        <p:nvSpPr>
          <p:cNvPr id="6" name="Rounded Rectangle 5"/>
          <p:cNvSpPr/>
          <p:nvPr/>
        </p:nvSpPr>
        <p:spPr bwMode="auto">
          <a:xfrm>
            <a:off x="914775" y="1510520"/>
            <a:ext cx="3108926" cy="340840"/>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7" name="Straight Arrow Connector 6"/>
          <p:cNvCxnSpPr/>
          <p:nvPr/>
        </p:nvCxnSpPr>
        <p:spPr>
          <a:xfrm flipH="1" flipV="1">
            <a:off x="4188090" y="1646932"/>
            <a:ext cx="4349975" cy="204428"/>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bwMode="auto">
          <a:xfrm>
            <a:off x="1554848" y="3142246"/>
            <a:ext cx="3197448" cy="446455"/>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2103482" y="5783237"/>
            <a:ext cx="2648814" cy="731512"/>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extBox 11"/>
          <p:cNvSpPr txBox="1"/>
          <p:nvPr/>
        </p:nvSpPr>
        <p:spPr>
          <a:xfrm>
            <a:off x="8541299" y="2945466"/>
            <a:ext cx="2612254"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Add new public</a:t>
            </a:r>
          </a:p>
          <a:p>
            <a:pPr>
              <a:lnSpc>
                <a:spcPct val="90000"/>
              </a:lnSpc>
              <a:spcAft>
                <a:spcPts val="600"/>
              </a:spcAft>
            </a:pPr>
            <a:r>
              <a:rPr lang="en-US" sz="2400" dirty="0" smtClean="0">
                <a:solidFill>
                  <a:srgbClr val="FF0000"/>
                </a:solidFill>
                <a:sym typeface="Wingdings" panose="05000000000000000000" pitchFamily="2" charset="2"/>
              </a:rPr>
              <a:t>variable for</a:t>
            </a:r>
          </a:p>
          <a:p>
            <a:pPr>
              <a:lnSpc>
                <a:spcPct val="90000"/>
              </a:lnSpc>
              <a:spcAft>
                <a:spcPts val="600"/>
              </a:spcAft>
            </a:pPr>
            <a:r>
              <a:rPr lang="en-US" sz="2400" dirty="0" err="1" smtClean="0">
                <a:solidFill>
                  <a:srgbClr val="FF0000"/>
                </a:solidFill>
                <a:sym typeface="Wingdings" panose="05000000000000000000" pitchFamily="2" charset="2"/>
              </a:rPr>
              <a:t>countText</a:t>
            </a:r>
            <a:r>
              <a:rPr lang="en-US" sz="2400" dirty="0" smtClean="0">
                <a:solidFill>
                  <a:srgbClr val="FF0000"/>
                </a:solidFill>
                <a:sym typeface="Wingdings" panose="05000000000000000000" pitchFamily="2" charset="2"/>
              </a:rPr>
              <a:t> object</a:t>
            </a:r>
          </a:p>
        </p:txBody>
      </p:sp>
      <p:cxnSp>
        <p:nvCxnSpPr>
          <p:cNvPr id="13" name="Straight Arrow Connector 12"/>
          <p:cNvCxnSpPr/>
          <p:nvPr/>
        </p:nvCxnSpPr>
        <p:spPr>
          <a:xfrm flipH="1" flipV="1">
            <a:off x="4938091" y="3407385"/>
            <a:ext cx="3603209" cy="123256"/>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449899" y="4868802"/>
            <a:ext cx="2750305" cy="185589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In Start() method,</a:t>
            </a:r>
          </a:p>
          <a:p>
            <a:pPr>
              <a:lnSpc>
                <a:spcPct val="90000"/>
              </a:lnSpc>
              <a:spcAft>
                <a:spcPts val="600"/>
              </a:spcAft>
            </a:pPr>
            <a:r>
              <a:rPr lang="en-US" sz="2400" dirty="0" smtClean="0">
                <a:solidFill>
                  <a:srgbClr val="FF0000"/>
                </a:solidFill>
                <a:sym typeface="Wingdings" panose="05000000000000000000" pitchFamily="2" charset="2"/>
              </a:rPr>
              <a:t>initialize count</a:t>
            </a:r>
          </a:p>
          <a:p>
            <a:pPr>
              <a:lnSpc>
                <a:spcPct val="90000"/>
              </a:lnSpc>
              <a:spcAft>
                <a:spcPts val="600"/>
              </a:spcAft>
            </a:pPr>
            <a:r>
              <a:rPr lang="en-US" sz="2400" dirty="0" smtClean="0">
                <a:solidFill>
                  <a:srgbClr val="FF0000"/>
                </a:solidFill>
                <a:sym typeface="Wingdings" panose="05000000000000000000" pitchFamily="2" charset="2"/>
              </a:rPr>
              <a:t>and call</a:t>
            </a:r>
          </a:p>
          <a:p>
            <a:pPr>
              <a:lnSpc>
                <a:spcPct val="90000"/>
              </a:lnSpc>
              <a:spcAft>
                <a:spcPts val="600"/>
              </a:spcAft>
            </a:pPr>
            <a:r>
              <a:rPr lang="en-US" sz="2400" dirty="0" err="1" smtClean="0">
                <a:solidFill>
                  <a:srgbClr val="FF0000"/>
                </a:solidFill>
                <a:sym typeface="Wingdings" panose="05000000000000000000" pitchFamily="2" charset="2"/>
              </a:rPr>
              <a:t>SetCountText</a:t>
            </a:r>
            <a:r>
              <a:rPr lang="en-US" sz="2400" dirty="0" smtClean="0">
                <a:solidFill>
                  <a:srgbClr val="FF0000"/>
                </a:solidFill>
                <a:sym typeface="Wingdings" panose="05000000000000000000" pitchFamily="2" charset="2"/>
              </a:rPr>
              <a:t>()</a:t>
            </a:r>
          </a:p>
        </p:txBody>
      </p:sp>
      <p:cxnSp>
        <p:nvCxnSpPr>
          <p:cNvPr id="16" name="Straight Arrow Connector 15"/>
          <p:cNvCxnSpPr/>
          <p:nvPr/>
        </p:nvCxnSpPr>
        <p:spPr>
          <a:xfrm flipH="1">
            <a:off x="4885644" y="5600359"/>
            <a:ext cx="3652421" cy="548634"/>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910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Define </a:t>
            </a:r>
            <a:r>
              <a:rPr lang="en-US" dirty="0" err="1" smtClean="0"/>
              <a:t>SetCountText</a:t>
            </a:r>
            <a:r>
              <a:rPr lang="en-US" dirty="0" smtClean="0"/>
              <a:t>() Method</a:t>
            </a:r>
            <a:endParaRPr lang="en-US" dirty="0"/>
          </a:p>
        </p:txBody>
      </p:sp>
      <p:pic>
        <p:nvPicPr>
          <p:cNvPr id="4" name="Picture 3"/>
          <p:cNvPicPr>
            <a:picLocks noChangeAspect="1"/>
          </p:cNvPicPr>
          <p:nvPr/>
        </p:nvPicPr>
        <p:blipFill>
          <a:blip r:embed="rId2"/>
          <a:stretch>
            <a:fillRect/>
          </a:stretch>
        </p:blipFill>
        <p:spPr>
          <a:xfrm>
            <a:off x="549019" y="1485604"/>
            <a:ext cx="7497998" cy="4808075"/>
          </a:xfrm>
          <a:prstGeom prst="rect">
            <a:avLst/>
          </a:prstGeom>
          <a:effectLst>
            <a:outerShdw blurRad="63500" sx="102000" sy="102000" algn="ctr" rotWithShape="0">
              <a:prstClr val="black">
                <a:alpha val="40000"/>
              </a:prstClr>
            </a:outerShdw>
          </a:effectLst>
        </p:spPr>
      </p:pic>
      <p:sp>
        <p:nvSpPr>
          <p:cNvPr id="5" name="Rounded Rectangle 4"/>
          <p:cNvSpPr/>
          <p:nvPr/>
        </p:nvSpPr>
        <p:spPr bwMode="auto">
          <a:xfrm>
            <a:off x="1547765" y="4732514"/>
            <a:ext cx="6773569" cy="1307213"/>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TextBox 5"/>
          <p:cNvSpPr txBox="1"/>
          <p:nvPr/>
        </p:nvSpPr>
        <p:spPr>
          <a:xfrm>
            <a:off x="8519452" y="5547975"/>
            <a:ext cx="3306803"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Add new method</a:t>
            </a:r>
          </a:p>
          <a:p>
            <a:pPr>
              <a:lnSpc>
                <a:spcPct val="90000"/>
              </a:lnSpc>
              <a:spcAft>
                <a:spcPts val="600"/>
              </a:spcAft>
            </a:pPr>
            <a:r>
              <a:rPr lang="en-US" sz="2400" dirty="0" err="1" smtClean="0">
                <a:solidFill>
                  <a:srgbClr val="FF0000"/>
                </a:solidFill>
                <a:sym typeface="Wingdings" panose="05000000000000000000" pitchFamily="2" charset="2"/>
              </a:rPr>
              <a:t>SetCountText</a:t>
            </a:r>
            <a:r>
              <a:rPr lang="en-US" sz="2400" dirty="0" smtClean="0">
                <a:solidFill>
                  <a:srgbClr val="FF0000"/>
                </a:solidFill>
                <a:sym typeface="Wingdings" panose="05000000000000000000" pitchFamily="2" charset="2"/>
              </a:rPr>
              <a:t>()</a:t>
            </a:r>
          </a:p>
          <a:p>
            <a:pPr>
              <a:lnSpc>
                <a:spcPct val="90000"/>
              </a:lnSpc>
              <a:spcAft>
                <a:spcPts val="600"/>
              </a:spcAft>
            </a:pPr>
            <a:r>
              <a:rPr lang="en-US" sz="2400" dirty="0" smtClean="0">
                <a:solidFill>
                  <a:srgbClr val="FF0000"/>
                </a:solidFill>
                <a:sym typeface="Wingdings" panose="05000000000000000000" pitchFamily="2" charset="2"/>
              </a:rPr>
              <a:t>just before class ends</a:t>
            </a:r>
          </a:p>
        </p:txBody>
      </p:sp>
      <p:cxnSp>
        <p:nvCxnSpPr>
          <p:cNvPr id="7" name="Straight Arrow Connector 6"/>
          <p:cNvCxnSpPr/>
          <p:nvPr/>
        </p:nvCxnSpPr>
        <p:spPr>
          <a:xfrm flipH="1" flipV="1">
            <a:off x="1494914" y="6420655"/>
            <a:ext cx="6932513" cy="276972"/>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bwMode="auto">
          <a:xfrm>
            <a:off x="1097654" y="5908578"/>
            <a:ext cx="344018" cy="385101"/>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1" name="Straight Arrow Connector 10"/>
          <p:cNvCxnSpPr/>
          <p:nvPr/>
        </p:nvCxnSpPr>
        <p:spPr>
          <a:xfrm flipH="1" flipV="1">
            <a:off x="7205005" y="5794725"/>
            <a:ext cx="1314447" cy="78684"/>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9717234"/>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Update </a:t>
            </a:r>
            <a:r>
              <a:rPr lang="en-US" dirty="0" err="1" smtClean="0"/>
              <a:t>OnTriggerEnter</a:t>
            </a:r>
            <a:r>
              <a:rPr lang="en-US" dirty="0" smtClean="0"/>
              <a:t>() Method</a:t>
            </a:r>
            <a:endParaRPr lang="en-US" dirty="0"/>
          </a:p>
        </p:txBody>
      </p:sp>
      <p:pic>
        <p:nvPicPr>
          <p:cNvPr id="4" name="Picture 3"/>
          <p:cNvPicPr>
            <a:picLocks noChangeAspect="1"/>
          </p:cNvPicPr>
          <p:nvPr/>
        </p:nvPicPr>
        <p:blipFill>
          <a:blip r:embed="rId2"/>
          <a:stretch>
            <a:fillRect/>
          </a:stretch>
        </p:blipFill>
        <p:spPr>
          <a:xfrm>
            <a:off x="457580" y="1302726"/>
            <a:ext cx="7132242" cy="5385038"/>
          </a:xfrm>
          <a:prstGeom prst="rect">
            <a:avLst/>
          </a:prstGeom>
          <a:effectLst>
            <a:outerShdw blurRad="63500" sx="102000" sy="102000" algn="ctr" rotWithShape="0">
              <a:prstClr val="black">
                <a:alpha val="40000"/>
              </a:prstClr>
            </a:outerShdw>
          </a:effectLst>
        </p:spPr>
      </p:pic>
      <p:sp>
        <p:nvSpPr>
          <p:cNvPr id="5" name="Rounded Rectangle 4"/>
          <p:cNvSpPr/>
          <p:nvPr/>
        </p:nvSpPr>
        <p:spPr bwMode="auto">
          <a:xfrm>
            <a:off x="2377799" y="5759273"/>
            <a:ext cx="2743170" cy="341815"/>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TextBox 5"/>
          <p:cNvSpPr txBox="1"/>
          <p:nvPr/>
        </p:nvSpPr>
        <p:spPr>
          <a:xfrm>
            <a:off x="8435096" y="4312723"/>
            <a:ext cx="3498073" cy="2188291"/>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Inside </a:t>
            </a:r>
            <a:r>
              <a:rPr lang="en-US" sz="2400" dirty="0" err="1" smtClean="0">
                <a:solidFill>
                  <a:srgbClr val="FF0000"/>
                </a:solidFill>
                <a:sym typeface="Wingdings" panose="05000000000000000000" pitchFamily="2" charset="2"/>
              </a:rPr>
              <a:t>OnTriggerEnter</a:t>
            </a:r>
            <a:r>
              <a:rPr lang="en-US" sz="2400" dirty="0" smtClean="0">
                <a:solidFill>
                  <a:srgbClr val="FF0000"/>
                </a:solidFill>
                <a:sym typeface="Wingdings" panose="05000000000000000000" pitchFamily="2" charset="2"/>
              </a:rPr>
              <a:t>()</a:t>
            </a:r>
          </a:p>
          <a:p>
            <a:pPr>
              <a:lnSpc>
                <a:spcPct val="90000"/>
              </a:lnSpc>
              <a:spcAft>
                <a:spcPts val="600"/>
              </a:spcAft>
            </a:pPr>
            <a:r>
              <a:rPr lang="en-US" sz="2400" dirty="0" smtClean="0">
                <a:solidFill>
                  <a:srgbClr val="FF0000"/>
                </a:solidFill>
                <a:sym typeface="Wingdings" panose="05000000000000000000" pitchFamily="2" charset="2"/>
              </a:rPr>
              <a:t>call </a:t>
            </a:r>
            <a:br>
              <a:rPr lang="en-US" sz="2400" dirty="0" smtClean="0">
                <a:solidFill>
                  <a:srgbClr val="FF0000"/>
                </a:solidFill>
                <a:sym typeface="Wingdings" panose="05000000000000000000" pitchFamily="2" charset="2"/>
              </a:rPr>
            </a:br>
            <a:r>
              <a:rPr lang="en-US" sz="2400" dirty="0" err="1" smtClean="0">
                <a:solidFill>
                  <a:srgbClr val="FF0000"/>
                </a:solidFill>
                <a:sym typeface="Wingdings" panose="05000000000000000000" pitchFamily="2" charset="2"/>
              </a:rPr>
              <a:t>SetCountText</a:t>
            </a:r>
            <a:r>
              <a:rPr lang="en-US" sz="2400" dirty="0" smtClean="0">
                <a:solidFill>
                  <a:srgbClr val="FF0000"/>
                </a:solidFill>
                <a:sym typeface="Wingdings" panose="05000000000000000000" pitchFamily="2" charset="2"/>
              </a:rPr>
              <a:t>()</a:t>
            </a:r>
          </a:p>
          <a:p>
            <a:pPr>
              <a:lnSpc>
                <a:spcPct val="90000"/>
              </a:lnSpc>
              <a:spcAft>
                <a:spcPts val="600"/>
              </a:spcAft>
            </a:pPr>
            <a:endParaRPr lang="en-US" sz="2400" dirty="0">
              <a:solidFill>
                <a:srgbClr val="FF0000"/>
              </a:solidFill>
              <a:sym typeface="Wingdings" panose="05000000000000000000" pitchFamily="2" charset="2"/>
            </a:endParaRPr>
          </a:p>
          <a:p>
            <a:pPr>
              <a:lnSpc>
                <a:spcPct val="90000"/>
              </a:lnSpc>
              <a:spcAft>
                <a:spcPts val="600"/>
              </a:spcAft>
            </a:pPr>
            <a:r>
              <a:rPr lang="en-US" sz="2400" dirty="0" smtClean="0">
                <a:solidFill>
                  <a:srgbClr val="FF0000"/>
                </a:solidFill>
                <a:sym typeface="Wingdings" panose="05000000000000000000" pitchFamily="2" charset="2"/>
              </a:rPr>
              <a:t>on </a:t>
            </a:r>
            <a:r>
              <a:rPr lang="en-US" sz="2400" dirty="0" err="1" smtClean="0">
                <a:solidFill>
                  <a:srgbClr val="FF0000"/>
                </a:solidFill>
                <a:sym typeface="Wingdings" panose="05000000000000000000" pitchFamily="2" charset="2"/>
              </a:rPr>
              <a:t>PowerUp</a:t>
            </a:r>
            <a:r>
              <a:rPr lang="en-US" sz="2400" dirty="0" smtClean="0">
                <a:solidFill>
                  <a:srgbClr val="FF0000"/>
                </a:solidFill>
                <a:sym typeface="Wingdings" panose="05000000000000000000" pitchFamily="2" charset="2"/>
              </a:rPr>
              <a:t> collision</a:t>
            </a:r>
          </a:p>
        </p:txBody>
      </p:sp>
      <p:cxnSp>
        <p:nvCxnSpPr>
          <p:cNvPr id="7" name="Straight Arrow Connector 6"/>
          <p:cNvCxnSpPr/>
          <p:nvPr/>
        </p:nvCxnSpPr>
        <p:spPr>
          <a:xfrm flipH="1">
            <a:off x="5562198" y="5234603"/>
            <a:ext cx="2872898" cy="695577"/>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4856324"/>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Assign </a:t>
            </a:r>
            <a:r>
              <a:rPr lang="en-US" dirty="0" err="1" smtClean="0"/>
              <a:t>CountText</a:t>
            </a:r>
            <a:r>
              <a:rPr lang="en-US" dirty="0" smtClean="0"/>
              <a:t> to Ball via Script Object</a:t>
            </a:r>
            <a:endParaRPr lang="en-US" dirty="0"/>
          </a:p>
        </p:txBody>
      </p:sp>
      <p:pic>
        <p:nvPicPr>
          <p:cNvPr id="4" name="Picture 3"/>
          <p:cNvPicPr>
            <a:picLocks noChangeAspect="1"/>
          </p:cNvPicPr>
          <p:nvPr/>
        </p:nvPicPr>
        <p:blipFill>
          <a:blip r:embed="rId2"/>
          <a:stretch>
            <a:fillRect/>
          </a:stretch>
        </p:blipFill>
        <p:spPr>
          <a:xfrm>
            <a:off x="2213073" y="1577043"/>
            <a:ext cx="8012696" cy="4571950"/>
          </a:xfrm>
          <a:prstGeom prst="rect">
            <a:avLst/>
          </a:prstGeom>
        </p:spPr>
      </p:pic>
      <p:sp>
        <p:nvSpPr>
          <p:cNvPr id="5" name="Rounded Rectangle 4"/>
          <p:cNvSpPr/>
          <p:nvPr/>
        </p:nvSpPr>
        <p:spPr bwMode="auto">
          <a:xfrm>
            <a:off x="2227209" y="3031784"/>
            <a:ext cx="932619" cy="27431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ounded Rectangle 5"/>
          <p:cNvSpPr/>
          <p:nvPr/>
        </p:nvSpPr>
        <p:spPr bwMode="auto">
          <a:xfrm>
            <a:off x="2560677" y="5035160"/>
            <a:ext cx="1280146" cy="216005"/>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7772699" y="4806563"/>
            <a:ext cx="2453069" cy="610918"/>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8" name="Curved Connector 7"/>
          <p:cNvCxnSpPr>
            <a:stCxn id="6" idx="2"/>
            <a:endCxn id="7" idx="1"/>
          </p:cNvCxnSpPr>
          <p:nvPr/>
        </p:nvCxnSpPr>
        <p:spPr>
          <a:xfrm rot="5400000" flipH="1" flipV="1">
            <a:off x="5417152" y="2895619"/>
            <a:ext cx="139143" cy="4571949"/>
          </a:xfrm>
          <a:prstGeom prst="curvedConnector4">
            <a:avLst>
              <a:gd name="adj1" fmla="val -164291"/>
              <a:gd name="adj2" fmla="val 57000"/>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298285" y="4533121"/>
            <a:ext cx="1730602"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Verify </a:t>
            </a:r>
          </a:p>
          <a:p>
            <a:pPr>
              <a:lnSpc>
                <a:spcPct val="90000"/>
              </a:lnSpc>
              <a:spcAft>
                <a:spcPts val="600"/>
              </a:spcAft>
            </a:pPr>
            <a:r>
              <a:rPr lang="en-US" sz="2400" dirty="0" err="1" smtClean="0">
                <a:solidFill>
                  <a:srgbClr val="FF0000"/>
                </a:solidFill>
                <a:sym typeface="Wingdings" panose="05000000000000000000" pitchFamily="2" charset="2"/>
              </a:rPr>
              <a:t>CountText</a:t>
            </a:r>
            <a:endParaRPr lang="en-US" sz="2400" dirty="0" smtClean="0">
              <a:solidFill>
                <a:srgbClr val="FF0000"/>
              </a:solidFill>
              <a:sym typeface="Wingdings" panose="05000000000000000000" pitchFamily="2" charset="2"/>
            </a:endParaRPr>
          </a:p>
        </p:txBody>
      </p:sp>
      <p:sp>
        <p:nvSpPr>
          <p:cNvPr id="10" name="TextBox 9"/>
          <p:cNvSpPr txBox="1"/>
          <p:nvPr/>
        </p:nvSpPr>
        <p:spPr>
          <a:xfrm>
            <a:off x="4188427" y="4232511"/>
            <a:ext cx="1795171"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 drag to </a:t>
            </a:r>
          </a:p>
          <a:p>
            <a:pPr>
              <a:lnSpc>
                <a:spcPct val="90000"/>
              </a:lnSpc>
              <a:spcAft>
                <a:spcPts val="600"/>
              </a:spcAft>
            </a:pPr>
            <a:r>
              <a:rPr lang="en-US" sz="2400" dirty="0" err="1" smtClean="0">
                <a:solidFill>
                  <a:srgbClr val="FF0000"/>
                </a:solidFill>
                <a:sym typeface="Wingdings" panose="05000000000000000000" pitchFamily="2" charset="2"/>
              </a:rPr>
              <a:t>CountText</a:t>
            </a:r>
            <a:endParaRPr lang="en-US" sz="2400" dirty="0" smtClean="0">
              <a:solidFill>
                <a:srgbClr val="FF0000"/>
              </a:solidFill>
              <a:sym typeface="Wingdings" panose="05000000000000000000" pitchFamily="2" charset="2"/>
            </a:endParaRPr>
          </a:p>
        </p:txBody>
      </p:sp>
      <p:sp>
        <p:nvSpPr>
          <p:cNvPr id="18" name="TextBox 17"/>
          <p:cNvSpPr txBox="1"/>
          <p:nvPr/>
        </p:nvSpPr>
        <p:spPr>
          <a:xfrm>
            <a:off x="553032" y="2445667"/>
            <a:ext cx="1767920"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With</a:t>
            </a:r>
          </a:p>
          <a:p>
            <a:pPr>
              <a:lnSpc>
                <a:spcPct val="90000"/>
              </a:lnSpc>
              <a:spcAft>
                <a:spcPts val="600"/>
              </a:spcAft>
            </a:pPr>
            <a:r>
              <a:rPr lang="en-US" sz="2400" dirty="0" smtClean="0">
                <a:solidFill>
                  <a:srgbClr val="FF0000"/>
                </a:solidFill>
                <a:sym typeface="Wingdings" panose="05000000000000000000" pitchFamily="2" charset="2"/>
              </a:rPr>
              <a:t>Ball</a:t>
            </a:r>
          </a:p>
          <a:p>
            <a:pPr>
              <a:lnSpc>
                <a:spcPct val="90000"/>
              </a:lnSpc>
              <a:spcAft>
                <a:spcPts val="600"/>
              </a:spcAft>
            </a:pPr>
            <a:r>
              <a:rPr lang="en-US" sz="2400" dirty="0" smtClean="0">
                <a:solidFill>
                  <a:srgbClr val="FF0000"/>
                </a:solidFill>
                <a:sym typeface="Wingdings" panose="05000000000000000000" pitchFamily="2" charset="2"/>
              </a:rPr>
              <a:t>selected... </a:t>
            </a:r>
          </a:p>
        </p:txBody>
      </p:sp>
    </p:spTree>
    <p:extLst>
      <p:ext uri="{BB962C8B-B14F-4D97-AF65-F5344CB8AC3E}">
        <p14:creationId xmlns:p14="http://schemas.microsoft.com/office/powerpoint/2010/main" val="2346523608"/>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822842" y="1805488"/>
            <a:ext cx="9698857" cy="4870729"/>
          </a:xfrm>
          <a:prstGeom prst="rect">
            <a:avLst/>
          </a:prstGeom>
        </p:spPr>
      </p:pic>
      <p:sp>
        <p:nvSpPr>
          <p:cNvPr id="3" name="Title 2"/>
          <p:cNvSpPr>
            <a:spLocks noGrp="1"/>
          </p:cNvSpPr>
          <p:nvPr>
            <p:ph type="title"/>
          </p:nvPr>
        </p:nvSpPr>
        <p:spPr/>
        <p:txBody>
          <a:bodyPr/>
          <a:lstStyle/>
          <a:p>
            <a:r>
              <a:rPr lang="en-US" dirty="0" smtClean="0"/>
              <a:t>Run the Game!</a:t>
            </a:r>
            <a:endParaRPr lang="en-US" i="1" dirty="0"/>
          </a:p>
        </p:txBody>
      </p:sp>
      <p:sp>
        <p:nvSpPr>
          <p:cNvPr id="4" name="TextBox 3"/>
          <p:cNvSpPr txBox="1"/>
          <p:nvPr/>
        </p:nvSpPr>
        <p:spPr>
          <a:xfrm>
            <a:off x="3234967" y="1112225"/>
            <a:ext cx="532011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Click Play button, pick up </a:t>
            </a:r>
            <a:r>
              <a:rPr lang="en-US" sz="2400" dirty="0" err="1" smtClean="0">
                <a:solidFill>
                  <a:srgbClr val="FF0000"/>
                </a:solidFill>
                <a:sym typeface="Wingdings" panose="05000000000000000000" pitchFamily="2" charset="2"/>
              </a:rPr>
              <a:t>PowerUps</a:t>
            </a:r>
            <a:r>
              <a:rPr lang="en-US" sz="2400" dirty="0" smtClean="0">
                <a:solidFill>
                  <a:srgbClr val="FF0000"/>
                </a:solidFill>
                <a:sym typeface="Wingdings" panose="05000000000000000000" pitchFamily="2" charset="2"/>
              </a:rPr>
              <a:t>!</a:t>
            </a:r>
          </a:p>
        </p:txBody>
      </p:sp>
      <p:cxnSp>
        <p:nvCxnSpPr>
          <p:cNvPr id="5" name="Straight Arrow Connector 4"/>
          <p:cNvCxnSpPr/>
          <p:nvPr/>
        </p:nvCxnSpPr>
        <p:spPr>
          <a:xfrm>
            <a:off x="5508332" y="1670240"/>
            <a:ext cx="561570" cy="376597"/>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bwMode="auto">
          <a:xfrm>
            <a:off x="6188743" y="1999452"/>
            <a:ext cx="416858" cy="309103"/>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9593" y="396945"/>
            <a:ext cx="1845690" cy="1255830"/>
          </a:xfrm>
          <a:prstGeom prst="rect">
            <a:avLst/>
          </a:prstGeom>
        </p:spPr>
      </p:pic>
      <p:sp>
        <p:nvSpPr>
          <p:cNvPr id="10" name="TextBox 9"/>
          <p:cNvSpPr txBox="1"/>
          <p:nvPr/>
        </p:nvSpPr>
        <p:spPr>
          <a:xfrm>
            <a:off x="443252" y="3497262"/>
            <a:ext cx="128304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Count!</a:t>
            </a:r>
          </a:p>
        </p:txBody>
      </p:sp>
      <p:cxnSp>
        <p:nvCxnSpPr>
          <p:cNvPr id="11" name="Straight Arrow Connector 10"/>
          <p:cNvCxnSpPr/>
          <p:nvPr/>
        </p:nvCxnSpPr>
        <p:spPr>
          <a:xfrm flipV="1">
            <a:off x="1203614" y="2765750"/>
            <a:ext cx="534112" cy="832731"/>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182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 Another UI Text Element</a:t>
            </a:r>
            <a:endParaRPr lang="en-US" dirty="0"/>
          </a:p>
        </p:txBody>
      </p:sp>
      <p:pic>
        <p:nvPicPr>
          <p:cNvPr id="5" name="Picture 4"/>
          <p:cNvPicPr>
            <a:picLocks noChangeAspect="1"/>
          </p:cNvPicPr>
          <p:nvPr/>
        </p:nvPicPr>
        <p:blipFill>
          <a:blip r:embed="rId2"/>
          <a:stretch>
            <a:fillRect/>
          </a:stretch>
        </p:blipFill>
        <p:spPr>
          <a:xfrm>
            <a:off x="274639" y="2049631"/>
            <a:ext cx="11883387" cy="2819216"/>
          </a:xfrm>
          <a:prstGeom prst="rect">
            <a:avLst/>
          </a:prstGeom>
        </p:spPr>
      </p:pic>
      <p:sp>
        <p:nvSpPr>
          <p:cNvPr id="6" name="TextBox 5"/>
          <p:cNvSpPr txBox="1"/>
          <p:nvPr/>
        </p:nvSpPr>
        <p:spPr>
          <a:xfrm>
            <a:off x="263149" y="1132056"/>
            <a:ext cx="682321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In the Hierarchy panel, click Create  UI  Text</a:t>
            </a:r>
          </a:p>
        </p:txBody>
      </p:sp>
      <p:sp>
        <p:nvSpPr>
          <p:cNvPr id="7" name="Rounded Rectangle 6"/>
          <p:cNvSpPr/>
          <p:nvPr/>
        </p:nvSpPr>
        <p:spPr bwMode="auto">
          <a:xfrm>
            <a:off x="9967236" y="2049631"/>
            <a:ext cx="914390" cy="45719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bwMode="auto">
          <a:xfrm>
            <a:off x="9967236" y="3813303"/>
            <a:ext cx="914390" cy="324032"/>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8229894" y="4320213"/>
            <a:ext cx="914390" cy="324032"/>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3501209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4638" y="1224856"/>
            <a:ext cx="11972095" cy="4891533"/>
          </a:xfrm>
          <a:prstGeom prst="rect">
            <a:avLst/>
          </a:prstGeom>
        </p:spPr>
      </p:pic>
      <p:sp>
        <p:nvSpPr>
          <p:cNvPr id="3" name="Title 2"/>
          <p:cNvSpPr>
            <a:spLocks noGrp="1"/>
          </p:cNvSpPr>
          <p:nvPr>
            <p:ph type="title"/>
          </p:nvPr>
        </p:nvSpPr>
        <p:spPr/>
        <p:txBody>
          <a:bodyPr/>
          <a:lstStyle/>
          <a:p>
            <a:r>
              <a:rPr lang="en-US" dirty="0" smtClean="0"/>
              <a:t>Set </a:t>
            </a:r>
            <a:r>
              <a:rPr lang="en-US" dirty="0" err="1" smtClean="0"/>
              <a:t>LeftBorder’s</a:t>
            </a:r>
            <a:r>
              <a:rPr lang="en-US" dirty="0" smtClean="0"/>
              <a:t> Position/Rotation/Scale</a:t>
            </a:r>
            <a:endParaRPr lang="en-US" dirty="0"/>
          </a:p>
        </p:txBody>
      </p:sp>
      <p:sp>
        <p:nvSpPr>
          <p:cNvPr id="10" name="TextBox 9"/>
          <p:cNvSpPr txBox="1"/>
          <p:nvPr/>
        </p:nvSpPr>
        <p:spPr>
          <a:xfrm>
            <a:off x="5203867" y="3354567"/>
            <a:ext cx="3318857" cy="185589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Transform</a:t>
            </a:r>
          </a:p>
          <a:p>
            <a:pPr marL="342900" indent="-342900">
              <a:lnSpc>
                <a:spcPct val="90000"/>
              </a:lnSpc>
              <a:spcAft>
                <a:spcPts val="600"/>
              </a:spcAft>
              <a:buFont typeface="Arial" panose="020B0604020202020204" pitchFamily="34" charset="0"/>
              <a:buChar char="•"/>
            </a:pPr>
            <a:r>
              <a:rPr lang="en-US" sz="2400" dirty="0" smtClean="0">
                <a:solidFill>
                  <a:srgbClr val="FF0000"/>
                </a:solidFill>
              </a:rPr>
              <a:t>Position = -10, 0, 0</a:t>
            </a:r>
          </a:p>
          <a:p>
            <a:pPr marL="342900" indent="-342900">
              <a:lnSpc>
                <a:spcPct val="90000"/>
              </a:lnSpc>
              <a:spcAft>
                <a:spcPts val="600"/>
              </a:spcAft>
              <a:buFont typeface="Arial" panose="020B0604020202020204" pitchFamily="34" charset="0"/>
              <a:buChar char="•"/>
            </a:pPr>
            <a:r>
              <a:rPr lang="en-US" sz="2400" dirty="0" smtClean="0">
                <a:solidFill>
                  <a:srgbClr val="FF0000"/>
                </a:solidFill>
              </a:rPr>
              <a:t>Rotation = 0, 0, 0</a:t>
            </a:r>
          </a:p>
          <a:p>
            <a:pPr marL="342900" indent="-342900">
              <a:lnSpc>
                <a:spcPct val="90000"/>
              </a:lnSpc>
              <a:spcAft>
                <a:spcPts val="600"/>
              </a:spcAft>
              <a:buFont typeface="Arial" panose="020B0604020202020204" pitchFamily="34" charset="0"/>
              <a:buChar char="•"/>
            </a:pPr>
            <a:r>
              <a:rPr lang="en-US" sz="2400" dirty="0" smtClean="0">
                <a:solidFill>
                  <a:srgbClr val="FF0000"/>
                </a:solidFill>
              </a:rPr>
              <a:t>Scale = 0.5, 2, 20.5 </a:t>
            </a:r>
          </a:p>
        </p:txBody>
      </p:sp>
      <p:sp>
        <p:nvSpPr>
          <p:cNvPr id="17" name="Rounded Rectangle 16"/>
          <p:cNvSpPr/>
          <p:nvPr/>
        </p:nvSpPr>
        <p:spPr bwMode="auto">
          <a:xfrm>
            <a:off x="5212408" y="2857189"/>
            <a:ext cx="1097268" cy="27431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le 10"/>
          <p:cNvSpPr/>
          <p:nvPr/>
        </p:nvSpPr>
        <p:spPr bwMode="auto">
          <a:xfrm>
            <a:off x="8321333" y="1942799"/>
            <a:ext cx="3842869" cy="1097268"/>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2" name="Straight Arrow Connector 11"/>
          <p:cNvCxnSpPr/>
          <p:nvPr/>
        </p:nvCxnSpPr>
        <p:spPr>
          <a:xfrm flipV="1">
            <a:off x="7130179" y="2491433"/>
            <a:ext cx="1191154" cy="1151601"/>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7803959"/>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4731363" y="2216541"/>
            <a:ext cx="2975285" cy="4114756"/>
          </a:xfrm>
          <a:prstGeom prst="rect">
            <a:avLst/>
          </a:prstGeom>
        </p:spPr>
      </p:pic>
      <p:pic>
        <p:nvPicPr>
          <p:cNvPr id="17" name="Picture 16"/>
          <p:cNvPicPr>
            <a:picLocks noChangeAspect="1"/>
          </p:cNvPicPr>
          <p:nvPr/>
        </p:nvPicPr>
        <p:blipFill>
          <a:blip r:embed="rId3"/>
          <a:stretch>
            <a:fillRect/>
          </a:stretch>
        </p:blipFill>
        <p:spPr>
          <a:xfrm>
            <a:off x="9189559" y="2216541"/>
            <a:ext cx="2975285" cy="4114756"/>
          </a:xfrm>
          <a:prstGeom prst="rect">
            <a:avLst/>
          </a:prstGeom>
        </p:spPr>
      </p:pic>
      <p:pic>
        <p:nvPicPr>
          <p:cNvPr id="2" name="Picture 1"/>
          <p:cNvPicPr>
            <a:picLocks noChangeAspect="1"/>
          </p:cNvPicPr>
          <p:nvPr/>
        </p:nvPicPr>
        <p:blipFill>
          <a:blip r:embed="rId4"/>
          <a:stretch>
            <a:fillRect/>
          </a:stretch>
        </p:blipFill>
        <p:spPr>
          <a:xfrm>
            <a:off x="274637" y="2216541"/>
            <a:ext cx="3006447" cy="4114756"/>
          </a:xfrm>
          <a:prstGeom prst="rect">
            <a:avLst/>
          </a:prstGeom>
        </p:spPr>
      </p:pic>
      <p:sp>
        <p:nvSpPr>
          <p:cNvPr id="3" name="Title 2"/>
          <p:cNvSpPr>
            <a:spLocks noGrp="1"/>
          </p:cNvSpPr>
          <p:nvPr>
            <p:ph type="title"/>
          </p:nvPr>
        </p:nvSpPr>
        <p:spPr/>
        <p:txBody>
          <a:bodyPr/>
          <a:lstStyle/>
          <a:p>
            <a:r>
              <a:rPr lang="en-US" dirty="0" smtClean="0"/>
              <a:t>Rename New “Text” Object to “</a:t>
            </a:r>
            <a:r>
              <a:rPr lang="en-US" dirty="0" err="1" smtClean="0"/>
              <a:t>WinText</a:t>
            </a:r>
            <a:r>
              <a:rPr lang="en-US" dirty="0" smtClean="0"/>
              <a:t>”</a:t>
            </a:r>
            <a:endParaRPr lang="en-US" dirty="0"/>
          </a:p>
        </p:txBody>
      </p:sp>
      <p:sp>
        <p:nvSpPr>
          <p:cNvPr id="7" name="Rounded Rectangle 6"/>
          <p:cNvSpPr/>
          <p:nvPr/>
        </p:nvSpPr>
        <p:spPr bwMode="auto">
          <a:xfrm>
            <a:off x="356424" y="4333250"/>
            <a:ext cx="1421436" cy="182878"/>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bwMode="auto">
          <a:xfrm>
            <a:off x="5892464" y="5051723"/>
            <a:ext cx="1463024" cy="36575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9255765" y="4340687"/>
            <a:ext cx="1421436" cy="182878"/>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TextBox 9"/>
          <p:cNvSpPr txBox="1"/>
          <p:nvPr/>
        </p:nvSpPr>
        <p:spPr>
          <a:xfrm>
            <a:off x="274639" y="1400763"/>
            <a:ext cx="1066574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In Hierarchy panel, right-click “Text” (below </a:t>
            </a:r>
            <a:r>
              <a:rPr lang="en-US" sz="2400" dirty="0" err="1" smtClean="0">
                <a:solidFill>
                  <a:srgbClr val="FF0000"/>
                </a:solidFill>
                <a:sym typeface="Wingdings" panose="05000000000000000000" pitchFamily="2" charset="2"/>
              </a:rPr>
              <a:t>CountText</a:t>
            </a:r>
            <a:r>
              <a:rPr lang="en-US" sz="2400" dirty="0" smtClean="0">
                <a:solidFill>
                  <a:srgbClr val="FF0000"/>
                </a:solidFill>
                <a:sym typeface="Wingdings" panose="05000000000000000000" pitchFamily="2" charset="2"/>
              </a:rPr>
              <a:t>), rename to “</a:t>
            </a:r>
            <a:r>
              <a:rPr lang="en-US" sz="2400" dirty="0" err="1" smtClean="0">
                <a:solidFill>
                  <a:srgbClr val="FF0000"/>
                </a:solidFill>
                <a:sym typeface="Wingdings" panose="05000000000000000000" pitchFamily="2" charset="2"/>
              </a:rPr>
              <a:t>WinText</a:t>
            </a:r>
            <a:r>
              <a:rPr lang="en-US" sz="2400" dirty="0" smtClean="0">
                <a:solidFill>
                  <a:srgbClr val="FF0000"/>
                </a:solidFill>
                <a:sym typeface="Wingdings" panose="05000000000000000000" pitchFamily="2" charset="2"/>
              </a:rPr>
              <a:t>”</a:t>
            </a:r>
          </a:p>
        </p:txBody>
      </p:sp>
      <p:sp>
        <p:nvSpPr>
          <p:cNvPr id="11" name="Right Arrow 10"/>
          <p:cNvSpPr/>
          <p:nvPr/>
        </p:nvSpPr>
        <p:spPr bwMode="auto">
          <a:xfrm>
            <a:off x="3539102" y="3863019"/>
            <a:ext cx="903083" cy="1080847"/>
          </a:xfrm>
          <a:prstGeom prst="rightArrow">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2" name="Right Arrow 11"/>
          <p:cNvSpPr/>
          <p:nvPr/>
        </p:nvSpPr>
        <p:spPr bwMode="auto">
          <a:xfrm>
            <a:off x="7996241" y="3863018"/>
            <a:ext cx="903083" cy="1080847"/>
          </a:xfrm>
          <a:prstGeom prst="rightArrow">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779284683"/>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8877100" y="1942795"/>
            <a:ext cx="3305390" cy="4662961"/>
          </a:xfrm>
          <a:prstGeom prst="rect">
            <a:avLst/>
          </a:prstGeom>
        </p:spPr>
      </p:pic>
      <p:pic>
        <p:nvPicPr>
          <p:cNvPr id="14" name="Picture 13"/>
          <p:cNvPicPr>
            <a:picLocks noChangeAspect="1"/>
          </p:cNvPicPr>
          <p:nvPr/>
        </p:nvPicPr>
        <p:blipFill>
          <a:blip r:embed="rId3"/>
          <a:stretch>
            <a:fillRect/>
          </a:stretch>
        </p:blipFill>
        <p:spPr>
          <a:xfrm>
            <a:off x="457580" y="1944331"/>
            <a:ext cx="2175492" cy="4618461"/>
          </a:xfrm>
          <a:prstGeom prst="rect">
            <a:avLst/>
          </a:prstGeom>
        </p:spPr>
      </p:pic>
      <p:pic>
        <p:nvPicPr>
          <p:cNvPr id="15" name="Picture 14"/>
          <p:cNvPicPr>
            <a:picLocks noChangeAspect="1"/>
          </p:cNvPicPr>
          <p:nvPr/>
        </p:nvPicPr>
        <p:blipFill>
          <a:blip r:embed="rId4"/>
          <a:stretch>
            <a:fillRect/>
          </a:stretch>
        </p:blipFill>
        <p:spPr>
          <a:xfrm>
            <a:off x="2466420" y="1942796"/>
            <a:ext cx="4758423" cy="4619996"/>
          </a:xfrm>
          <a:prstGeom prst="rect">
            <a:avLst/>
          </a:prstGeom>
        </p:spPr>
      </p:pic>
      <p:sp>
        <p:nvSpPr>
          <p:cNvPr id="3" name="Title 2"/>
          <p:cNvSpPr>
            <a:spLocks noGrp="1"/>
          </p:cNvSpPr>
          <p:nvPr>
            <p:ph type="title"/>
          </p:nvPr>
        </p:nvSpPr>
        <p:spPr/>
        <p:txBody>
          <a:bodyPr/>
          <a:lstStyle/>
          <a:p>
            <a:r>
              <a:rPr lang="en-US" dirty="0" smtClean="0"/>
              <a:t>Update </a:t>
            </a:r>
            <a:r>
              <a:rPr lang="en-US" dirty="0" err="1" smtClean="0"/>
              <a:t>Rect</a:t>
            </a:r>
            <a:r>
              <a:rPr lang="en-US" dirty="0" smtClean="0"/>
              <a:t> Transform for </a:t>
            </a:r>
            <a:r>
              <a:rPr lang="en-US" dirty="0" err="1" smtClean="0"/>
              <a:t>WinText</a:t>
            </a:r>
            <a:endParaRPr lang="en-US" dirty="0"/>
          </a:p>
        </p:txBody>
      </p:sp>
      <p:sp>
        <p:nvSpPr>
          <p:cNvPr id="8" name="Right Arrow 7"/>
          <p:cNvSpPr/>
          <p:nvPr/>
        </p:nvSpPr>
        <p:spPr bwMode="auto">
          <a:xfrm>
            <a:off x="7599430" y="3356283"/>
            <a:ext cx="903083" cy="1080847"/>
          </a:xfrm>
          <a:prstGeom prst="rightArrow">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extBox 8"/>
          <p:cNvSpPr txBox="1"/>
          <p:nvPr/>
        </p:nvSpPr>
        <p:spPr>
          <a:xfrm>
            <a:off x="274639" y="1400763"/>
            <a:ext cx="1022754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Under “</a:t>
            </a:r>
            <a:r>
              <a:rPr lang="en-US" sz="2400" dirty="0" err="1" smtClean="0">
                <a:solidFill>
                  <a:srgbClr val="FF0000"/>
                </a:solidFill>
                <a:sym typeface="Wingdings" panose="05000000000000000000" pitchFamily="2" charset="2"/>
              </a:rPr>
              <a:t>Rect</a:t>
            </a:r>
            <a:r>
              <a:rPr lang="en-US" sz="2400" dirty="0" smtClean="0">
                <a:solidFill>
                  <a:srgbClr val="FF0000"/>
                </a:solidFill>
                <a:sym typeface="Wingdings" panose="05000000000000000000" pitchFamily="2" charset="2"/>
              </a:rPr>
              <a:t> Transform”, click on the square icon to see all Anchor Presets</a:t>
            </a:r>
          </a:p>
        </p:txBody>
      </p:sp>
      <p:sp>
        <p:nvSpPr>
          <p:cNvPr id="10" name="Rounded Rectangle 9"/>
          <p:cNvSpPr/>
          <p:nvPr/>
        </p:nvSpPr>
        <p:spPr bwMode="auto">
          <a:xfrm>
            <a:off x="2356632" y="3244174"/>
            <a:ext cx="1575630" cy="116747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1" name="Straight Arrow Connector 10"/>
          <p:cNvCxnSpPr/>
          <p:nvPr/>
        </p:nvCxnSpPr>
        <p:spPr>
          <a:xfrm flipH="1">
            <a:off x="3160811" y="1825327"/>
            <a:ext cx="960686" cy="1394812"/>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1430789"/>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37901" y="1935191"/>
            <a:ext cx="4298605" cy="4650447"/>
          </a:xfrm>
          <a:prstGeom prst="rect">
            <a:avLst/>
          </a:prstGeom>
        </p:spPr>
      </p:pic>
      <p:sp>
        <p:nvSpPr>
          <p:cNvPr id="3" name="Title 2"/>
          <p:cNvSpPr>
            <a:spLocks noGrp="1"/>
          </p:cNvSpPr>
          <p:nvPr>
            <p:ph type="title"/>
          </p:nvPr>
        </p:nvSpPr>
        <p:spPr/>
        <p:txBody>
          <a:bodyPr/>
          <a:lstStyle/>
          <a:p>
            <a:r>
              <a:rPr lang="en-US" dirty="0" smtClean="0"/>
              <a:t>Select an Anchor Preset</a:t>
            </a:r>
            <a:endParaRPr lang="en-US" dirty="0"/>
          </a:p>
        </p:txBody>
      </p:sp>
      <p:sp>
        <p:nvSpPr>
          <p:cNvPr id="9" name="TextBox 8"/>
          <p:cNvSpPr txBox="1"/>
          <p:nvPr/>
        </p:nvSpPr>
        <p:spPr>
          <a:xfrm>
            <a:off x="5224764" y="3620165"/>
            <a:ext cx="5839740"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Hold down both Shift + Alt on keyboard</a:t>
            </a:r>
          </a:p>
          <a:p>
            <a:pPr>
              <a:lnSpc>
                <a:spcPct val="90000"/>
              </a:lnSpc>
              <a:spcAft>
                <a:spcPts val="600"/>
              </a:spcAft>
            </a:pPr>
            <a:endParaRPr lang="en-US" sz="2400" dirty="0">
              <a:solidFill>
                <a:srgbClr val="FF0000"/>
              </a:solidFill>
              <a:sym typeface="Wingdings" panose="05000000000000000000" pitchFamily="2" charset="2"/>
            </a:endParaRPr>
          </a:p>
          <a:p>
            <a:pPr>
              <a:lnSpc>
                <a:spcPct val="90000"/>
              </a:lnSpc>
              <a:spcAft>
                <a:spcPts val="600"/>
              </a:spcAft>
            </a:pPr>
            <a:r>
              <a:rPr lang="en-US" sz="2400" dirty="0" smtClean="0">
                <a:solidFill>
                  <a:srgbClr val="FF0000"/>
                </a:solidFill>
                <a:sym typeface="Wingdings" panose="05000000000000000000" pitchFamily="2" charset="2"/>
              </a:rPr>
              <a:t>then click middle-center square icon </a:t>
            </a:r>
          </a:p>
        </p:txBody>
      </p:sp>
      <p:sp>
        <p:nvSpPr>
          <p:cNvPr id="10" name="Rounded Rectangle 9"/>
          <p:cNvSpPr/>
          <p:nvPr/>
        </p:nvSpPr>
        <p:spPr bwMode="auto">
          <a:xfrm>
            <a:off x="2377799" y="4338365"/>
            <a:ext cx="640073" cy="621922"/>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1" name="Straight Arrow Connector 10"/>
          <p:cNvCxnSpPr/>
          <p:nvPr/>
        </p:nvCxnSpPr>
        <p:spPr>
          <a:xfrm flipH="1">
            <a:off x="3109310" y="4777408"/>
            <a:ext cx="2194537" cy="91439"/>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stretch>
            <a:fillRect/>
          </a:stretch>
        </p:blipFill>
        <p:spPr>
          <a:xfrm>
            <a:off x="6001244" y="2615477"/>
            <a:ext cx="2200582" cy="1019317"/>
          </a:xfrm>
          <a:prstGeom prst="rect">
            <a:avLst/>
          </a:prstGeom>
        </p:spPr>
      </p:pic>
      <p:pic>
        <p:nvPicPr>
          <p:cNvPr id="13" name="Picture 12"/>
          <p:cNvPicPr>
            <a:picLocks noChangeAspect="1"/>
          </p:cNvPicPr>
          <p:nvPr/>
        </p:nvPicPr>
        <p:blipFill>
          <a:blip r:embed="rId4"/>
          <a:stretch>
            <a:fillRect/>
          </a:stretch>
        </p:blipFill>
        <p:spPr>
          <a:xfrm>
            <a:off x="8554630" y="2609236"/>
            <a:ext cx="1600423" cy="1019317"/>
          </a:xfrm>
          <a:prstGeom prst="rect">
            <a:avLst/>
          </a:prstGeom>
        </p:spPr>
      </p:pic>
    </p:spTree>
    <p:extLst>
      <p:ext uri="{BB962C8B-B14F-4D97-AF65-F5344CB8AC3E}">
        <p14:creationId xmlns:p14="http://schemas.microsoft.com/office/powerpoint/2010/main" val="3920214176"/>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7900" y="1931037"/>
            <a:ext cx="4757687" cy="4637021"/>
          </a:xfrm>
          <a:prstGeom prst="rect">
            <a:avLst/>
          </a:prstGeom>
        </p:spPr>
      </p:pic>
      <p:sp>
        <p:nvSpPr>
          <p:cNvPr id="3" name="Title 2"/>
          <p:cNvSpPr>
            <a:spLocks noGrp="1"/>
          </p:cNvSpPr>
          <p:nvPr>
            <p:ph type="title"/>
          </p:nvPr>
        </p:nvSpPr>
        <p:spPr/>
        <p:txBody>
          <a:bodyPr/>
          <a:lstStyle/>
          <a:p>
            <a:r>
              <a:rPr lang="en-US" dirty="0" smtClean="0"/>
              <a:t>Update Pox X and Y Offset</a:t>
            </a:r>
            <a:endParaRPr lang="en-US" dirty="0"/>
          </a:p>
        </p:txBody>
      </p:sp>
      <p:sp>
        <p:nvSpPr>
          <p:cNvPr id="9" name="TextBox 8"/>
          <p:cNvSpPr txBox="1"/>
          <p:nvPr/>
        </p:nvSpPr>
        <p:spPr>
          <a:xfrm>
            <a:off x="6458914" y="3361177"/>
            <a:ext cx="1810239" cy="1037207"/>
          </a:xfrm>
          <a:prstGeom prst="rect">
            <a:avLst/>
          </a:prstGeom>
          <a:noFill/>
        </p:spPr>
        <p:txBody>
          <a:bodyPr wrap="none" lIns="182880" tIns="146304" rIns="182880" bIns="146304" rtlCol="0">
            <a:spAutoFit/>
          </a:bodyPr>
          <a:lstStyle/>
          <a:p>
            <a:pPr>
              <a:lnSpc>
                <a:spcPct val="90000"/>
              </a:lnSpc>
              <a:spcAft>
                <a:spcPts val="600"/>
              </a:spcAft>
            </a:pPr>
            <a:r>
              <a:rPr lang="en-US" sz="2400" dirty="0" err="1" smtClean="0">
                <a:solidFill>
                  <a:srgbClr val="FF0000"/>
                </a:solidFill>
                <a:sym typeface="Wingdings" panose="05000000000000000000" pitchFamily="2" charset="2"/>
              </a:rPr>
              <a:t>Pos</a:t>
            </a:r>
            <a:r>
              <a:rPr lang="en-US" sz="2400" dirty="0" smtClean="0">
                <a:solidFill>
                  <a:srgbClr val="FF0000"/>
                </a:solidFill>
                <a:sym typeface="Wingdings" panose="05000000000000000000" pitchFamily="2" charset="2"/>
              </a:rPr>
              <a:t> X = 0</a:t>
            </a:r>
          </a:p>
          <a:p>
            <a:pPr>
              <a:lnSpc>
                <a:spcPct val="90000"/>
              </a:lnSpc>
              <a:spcAft>
                <a:spcPts val="600"/>
              </a:spcAft>
            </a:pPr>
            <a:r>
              <a:rPr lang="en-US" sz="2400" dirty="0" err="1" smtClean="0">
                <a:solidFill>
                  <a:srgbClr val="FF0000"/>
                </a:solidFill>
                <a:sym typeface="Wingdings" panose="05000000000000000000" pitchFamily="2" charset="2"/>
              </a:rPr>
              <a:t>Pos</a:t>
            </a:r>
            <a:r>
              <a:rPr lang="en-US" sz="2400" dirty="0" smtClean="0">
                <a:solidFill>
                  <a:srgbClr val="FF0000"/>
                </a:solidFill>
                <a:sym typeface="Wingdings" panose="05000000000000000000" pitchFamily="2" charset="2"/>
              </a:rPr>
              <a:t> Y = 75</a:t>
            </a:r>
          </a:p>
        </p:txBody>
      </p:sp>
      <p:sp>
        <p:nvSpPr>
          <p:cNvPr id="10" name="Rounded Rectangle 9"/>
          <p:cNvSpPr/>
          <p:nvPr/>
        </p:nvSpPr>
        <p:spPr bwMode="auto">
          <a:xfrm>
            <a:off x="1590728" y="3245118"/>
            <a:ext cx="2341534" cy="617900"/>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1" name="Straight Arrow Connector 10"/>
          <p:cNvCxnSpPr/>
          <p:nvPr/>
        </p:nvCxnSpPr>
        <p:spPr>
          <a:xfrm flipH="1" flipV="1">
            <a:off x="3983733" y="3245118"/>
            <a:ext cx="2423710" cy="342529"/>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7468129"/>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9029" y="1210845"/>
            <a:ext cx="7790866" cy="5511267"/>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Launch “</a:t>
            </a:r>
            <a:r>
              <a:rPr lang="en-US" dirty="0" err="1" smtClean="0"/>
              <a:t>PlayerController</a:t>
            </a:r>
            <a:r>
              <a:rPr lang="en-US" dirty="0" smtClean="0"/>
              <a:t>” Script</a:t>
            </a:r>
            <a:endParaRPr lang="en-US" dirty="0"/>
          </a:p>
        </p:txBody>
      </p:sp>
    </p:spTree>
    <p:extLst>
      <p:ext uri="{BB962C8B-B14F-4D97-AF65-F5344CB8AC3E}">
        <p14:creationId xmlns:p14="http://schemas.microsoft.com/office/powerpoint/2010/main" val="1737975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439027" y="1228433"/>
            <a:ext cx="7017721" cy="4842228"/>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Set Win Text in Code</a:t>
            </a:r>
            <a:endParaRPr lang="en-US" dirty="0"/>
          </a:p>
        </p:txBody>
      </p:sp>
      <p:sp>
        <p:nvSpPr>
          <p:cNvPr id="8" name="Rounded Rectangle 7"/>
          <p:cNvSpPr/>
          <p:nvPr/>
        </p:nvSpPr>
        <p:spPr bwMode="auto">
          <a:xfrm>
            <a:off x="1463447" y="2211287"/>
            <a:ext cx="3197448" cy="446455"/>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2012081" y="5417480"/>
            <a:ext cx="2648814" cy="460605"/>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extBox 11"/>
          <p:cNvSpPr txBox="1"/>
          <p:nvPr/>
        </p:nvSpPr>
        <p:spPr>
          <a:xfrm>
            <a:off x="8449898" y="2014507"/>
            <a:ext cx="2488502"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Add new public</a:t>
            </a:r>
          </a:p>
          <a:p>
            <a:pPr>
              <a:lnSpc>
                <a:spcPct val="90000"/>
              </a:lnSpc>
              <a:spcAft>
                <a:spcPts val="600"/>
              </a:spcAft>
            </a:pPr>
            <a:r>
              <a:rPr lang="en-US" sz="2400" dirty="0" smtClean="0">
                <a:solidFill>
                  <a:srgbClr val="FF0000"/>
                </a:solidFill>
                <a:sym typeface="Wingdings" panose="05000000000000000000" pitchFamily="2" charset="2"/>
              </a:rPr>
              <a:t>variable for</a:t>
            </a:r>
          </a:p>
          <a:p>
            <a:pPr>
              <a:lnSpc>
                <a:spcPct val="90000"/>
              </a:lnSpc>
              <a:spcAft>
                <a:spcPts val="600"/>
              </a:spcAft>
            </a:pPr>
            <a:r>
              <a:rPr lang="en-US" sz="2400" dirty="0" err="1" smtClean="0">
                <a:solidFill>
                  <a:srgbClr val="FF0000"/>
                </a:solidFill>
                <a:sym typeface="Wingdings" panose="05000000000000000000" pitchFamily="2" charset="2"/>
              </a:rPr>
              <a:t>winText</a:t>
            </a:r>
            <a:r>
              <a:rPr lang="en-US" sz="2400" dirty="0" smtClean="0">
                <a:solidFill>
                  <a:srgbClr val="FF0000"/>
                </a:solidFill>
                <a:sym typeface="Wingdings" panose="05000000000000000000" pitchFamily="2" charset="2"/>
              </a:rPr>
              <a:t> object</a:t>
            </a:r>
          </a:p>
        </p:txBody>
      </p:sp>
      <p:cxnSp>
        <p:nvCxnSpPr>
          <p:cNvPr id="13" name="Straight Arrow Connector 12"/>
          <p:cNvCxnSpPr/>
          <p:nvPr/>
        </p:nvCxnSpPr>
        <p:spPr>
          <a:xfrm flipH="1" flipV="1">
            <a:off x="4846690" y="2476426"/>
            <a:ext cx="3603209" cy="123256"/>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358498" y="4232139"/>
            <a:ext cx="2750305"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In Start() method,</a:t>
            </a:r>
          </a:p>
          <a:p>
            <a:pPr>
              <a:lnSpc>
                <a:spcPct val="90000"/>
              </a:lnSpc>
              <a:spcAft>
                <a:spcPts val="600"/>
              </a:spcAft>
            </a:pPr>
            <a:r>
              <a:rPr lang="en-US" sz="2400" dirty="0" smtClean="0">
                <a:solidFill>
                  <a:srgbClr val="FF0000"/>
                </a:solidFill>
                <a:sym typeface="Wingdings" panose="05000000000000000000" pitchFamily="2" charset="2"/>
              </a:rPr>
              <a:t>initialize </a:t>
            </a:r>
          </a:p>
          <a:p>
            <a:pPr>
              <a:lnSpc>
                <a:spcPct val="90000"/>
              </a:lnSpc>
              <a:spcAft>
                <a:spcPts val="600"/>
              </a:spcAft>
            </a:pPr>
            <a:r>
              <a:rPr lang="en-US" sz="2400" dirty="0" err="1" smtClean="0">
                <a:solidFill>
                  <a:srgbClr val="FF0000"/>
                </a:solidFill>
                <a:sym typeface="Wingdings" panose="05000000000000000000" pitchFamily="2" charset="2"/>
              </a:rPr>
              <a:t>winText.Text</a:t>
            </a:r>
            <a:endParaRPr lang="en-US" sz="2400" dirty="0" smtClean="0">
              <a:solidFill>
                <a:srgbClr val="FF0000"/>
              </a:solidFill>
              <a:sym typeface="Wingdings" panose="05000000000000000000" pitchFamily="2" charset="2"/>
            </a:endParaRPr>
          </a:p>
        </p:txBody>
      </p:sp>
      <p:cxnSp>
        <p:nvCxnSpPr>
          <p:cNvPr id="16" name="Straight Arrow Connector 15"/>
          <p:cNvCxnSpPr/>
          <p:nvPr/>
        </p:nvCxnSpPr>
        <p:spPr>
          <a:xfrm flipH="1">
            <a:off x="4794243" y="4963696"/>
            <a:ext cx="3652421" cy="548634"/>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4177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4551" y="2126420"/>
            <a:ext cx="10972680" cy="3990065"/>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Update Win Text in </a:t>
            </a:r>
            <a:r>
              <a:rPr lang="en-US" dirty="0" err="1" smtClean="0"/>
              <a:t>SetCountText</a:t>
            </a:r>
            <a:r>
              <a:rPr lang="en-US" dirty="0" smtClean="0"/>
              <a:t>()</a:t>
            </a:r>
            <a:endParaRPr lang="en-US" dirty="0"/>
          </a:p>
        </p:txBody>
      </p:sp>
      <p:sp>
        <p:nvSpPr>
          <p:cNvPr id="6" name="TextBox 5"/>
          <p:cNvSpPr txBox="1"/>
          <p:nvPr/>
        </p:nvSpPr>
        <p:spPr>
          <a:xfrm>
            <a:off x="2640430" y="6116485"/>
            <a:ext cx="415588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 then, update </a:t>
            </a:r>
            <a:r>
              <a:rPr lang="en-US" sz="2400" dirty="0" err="1" smtClean="0">
                <a:solidFill>
                  <a:srgbClr val="FF0000"/>
                </a:solidFill>
                <a:sym typeface="Wingdings" panose="05000000000000000000" pitchFamily="2" charset="2"/>
              </a:rPr>
              <a:t>winText.text</a:t>
            </a:r>
            <a:r>
              <a:rPr lang="en-US" sz="2400" dirty="0" smtClean="0">
                <a:solidFill>
                  <a:srgbClr val="FF0000"/>
                </a:solidFill>
                <a:sym typeface="Wingdings" panose="05000000000000000000" pitchFamily="2" charset="2"/>
              </a:rPr>
              <a:t> </a:t>
            </a:r>
          </a:p>
        </p:txBody>
      </p:sp>
      <p:sp>
        <p:nvSpPr>
          <p:cNvPr id="8" name="Rounded Rectangle 7"/>
          <p:cNvSpPr/>
          <p:nvPr/>
        </p:nvSpPr>
        <p:spPr bwMode="auto">
          <a:xfrm>
            <a:off x="2674335" y="3481488"/>
            <a:ext cx="6034975" cy="219453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TextBox 12"/>
          <p:cNvSpPr txBox="1"/>
          <p:nvPr/>
        </p:nvSpPr>
        <p:spPr>
          <a:xfrm>
            <a:off x="2640430" y="1339378"/>
            <a:ext cx="483517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If all 12 </a:t>
            </a:r>
            <a:r>
              <a:rPr lang="en-US" sz="2400" dirty="0" err="1" smtClean="0">
                <a:solidFill>
                  <a:srgbClr val="FF0000"/>
                </a:solidFill>
                <a:sym typeface="Wingdings" panose="05000000000000000000" pitchFamily="2" charset="2"/>
              </a:rPr>
              <a:t>PowerUps</a:t>
            </a:r>
            <a:r>
              <a:rPr lang="en-US" sz="2400" dirty="0" smtClean="0">
                <a:solidFill>
                  <a:srgbClr val="FF0000"/>
                </a:solidFill>
                <a:sym typeface="Wingdings" panose="05000000000000000000" pitchFamily="2" charset="2"/>
              </a:rPr>
              <a:t> are collected…</a:t>
            </a:r>
          </a:p>
        </p:txBody>
      </p:sp>
      <p:cxnSp>
        <p:nvCxnSpPr>
          <p:cNvPr id="14" name="Straight Arrow Connector 13"/>
          <p:cNvCxnSpPr/>
          <p:nvPr/>
        </p:nvCxnSpPr>
        <p:spPr>
          <a:xfrm flipH="1">
            <a:off x="6047755" y="1947505"/>
            <a:ext cx="444799" cy="1712898"/>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846652" y="4868847"/>
            <a:ext cx="822952" cy="1371585"/>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4759510"/>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02842" y="1607602"/>
            <a:ext cx="9377012" cy="4569229"/>
          </a:xfrm>
          <a:prstGeom prst="rect">
            <a:avLst/>
          </a:prstGeom>
        </p:spPr>
      </p:pic>
      <p:sp>
        <p:nvSpPr>
          <p:cNvPr id="3" name="Title 2"/>
          <p:cNvSpPr>
            <a:spLocks noGrp="1"/>
          </p:cNvSpPr>
          <p:nvPr>
            <p:ph type="title"/>
          </p:nvPr>
        </p:nvSpPr>
        <p:spPr/>
        <p:txBody>
          <a:bodyPr/>
          <a:lstStyle/>
          <a:p>
            <a:r>
              <a:rPr lang="en-US" dirty="0" smtClean="0"/>
              <a:t>Assign </a:t>
            </a:r>
            <a:r>
              <a:rPr lang="en-US" dirty="0" err="1" smtClean="0"/>
              <a:t>WinText</a:t>
            </a:r>
            <a:r>
              <a:rPr lang="en-US" dirty="0" smtClean="0"/>
              <a:t> to Ball via Script Object</a:t>
            </a:r>
            <a:endParaRPr lang="en-US" dirty="0"/>
          </a:p>
        </p:txBody>
      </p:sp>
      <p:sp>
        <p:nvSpPr>
          <p:cNvPr id="5" name="Rounded Rectangle 4"/>
          <p:cNvSpPr/>
          <p:nvPr/>
        </p:nvSpPr>
        <p:spPr bwMode="auto">
          <a:xfrm>
            <a:off x="1628058" y="3184223"/>
            <a:ext cx="932619" cy="27431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ounded Rectangle 5"/>
          <p:cNvSpPr/>
          <p:nvPr/>
        </p:nvSpPr>
        <p:spPr bwMode="auto">
          <a:xfrm>
            <a:off x="2094367" y="4709683"/>
            <a:ext cx="1280146" cy="216005"/>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8321334" y="5691798"/>
            <a:ext cx="2453069" cy="610918"/>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8" name="Curved Connector 7"/>
          <p:cNvCxnSpPr>
            <a:stCxn id="6" idx="2"/>
            <a:endCxn id="7" idx="2"/>
          </p:cNvCxnSpPr>
          <p:nvPr/>
        </p:nvCxnSpPr>
        <p:spPr>
          <a:xfrm rot="16200000" flipH="1">
            <a:off x="5452640" y="2207487"/>
            <a:ext cx="1377028" cy="6813429"/>
          </a:xfrm>
          <a:prstGeom prst="curvedConnector3">
            <a:avLst>
              <a:gd name="adj1" fmla="val 11660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389369" y="6302716"/>
            <a:ext cx="229165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Verify </a:t>
            </a:r>
            <a:r>
              <a:rPr lang="en-US" sz="2400" dirty="0" err="1" smtClean="0">
                <a:solidFill>
                  <a:srgbClr val="FF0000"/>
                </a:solidFill>
                <a:sym typeface="Wingdings" panose="05000000000000000000" pitchFamily="2" charset="2"/>
              </a:rPr>
              <a:t>WinText</a:t>
            </a:r>
            <a:endParaRPr lang="en-US" sz="2400" dirty="0" smtClean="0">
              <a:solidFill>
                <a:srgbClr val="FF0000"/>
              </a:solidFill>
              <a:sym typeface="Wingdings" panose="05000000000000000000" pitchFamily="2" charset="2"/>
            </a:endParaRPr>
          </a:p>
        </p:txBody>
      </p:sp>
      <p:sp>
        <p:nvSpPr>
          <p:cNvPr id="10" name="TextBox 9"/>
          <p:cNvSpPr txBox="1"/>
          <p:nvPr/>
        </p:nvSpPr>
        <p:spPr>
          <a:xfrm>
            <a:off x="3768434" y="4754683"/>
            <a:ext cx="1795171"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 drag to </a:t>
            </a:r>
          </a:p>
          <a:p>
            <a:pPr>
              <a:lnSpc>
                <a:spcPct val="90000"/>
              </a:lnSpc>
              <a:spcAft>
                <a:spcPts val="600"/>
              </a:spcAft>
            </a:pPr>
            <a:r>
              <a:rPr lang="en-US" sz="2400" dirty="0" err="1" smtClean="0">
                <a:solidFill>
                  <a:srgbClr val="FF0000"/>
                </a:solidFill>
                <a:sym typeface="Wingdings" panose="05000000000000000000" pitchFamily="2" charset="2"/>
              </a:rPr>
              <a:t>WinText</a:t>
            </a:r>
            <a:endParaRPr lang="en-US" sz="2400" dirty="0" smtClean="0">
              <a:solidFill>
                <a:srgbClr val="FF0000"/>
              </a:solidFill>
              <a:sym typeface="Wingdings" panose="05000000000000000000" pitchFamily="2" charset="2"/>
            </a:endParaRPr>
          </a:p>
        </p:txBody>
      </p:sp>
      <p:sp>
        <p:nvSpPr>
          <p:cNvPr id="18" name="TextBox 17"/>
          <p:cNvSpPr txBox="1"/>
          <p:nvPr/>
        </p:nvSpPr>
        <p:spPr>
          <a:xfrm>
            <a:off x="72047" y="2445667"/>
            <a:ext cx="1767920"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With</a:t>
            </a:r>
          </a:p>
          <a:p>
            <a:pPr>
              <a:lnSpc>
                <a:spcPct val="90000"/>
              </a:lnSpc>
              <a:spcAft>
                <a:spcPts val="600"/>
              </a:spcAft>
            </a:pPr>
            <a:r>
              <a:rPr lang="en-US" sz="2400" dirty="0" smtClean="0">
                <a:solidFill>
                  <a:srgbClr val="FF0000"/>
                </a:solidFill>
                <a:sym typeface="Wingdings" panose="05000000000000000000" pitchFamily="2" charset="2"/>
              </a:rPr>
              <a:t>Ball</a:t>
            </a:r>
          </a:p>
          <a:p>
            <a:pPr>
              <a:lnSpc>
                <a:spcPct val="90000"/>
              </a:lnSpc>
              <a:spcAft>
                <a:spcPts val="600"/>
              </a:spcAft>
            </a:pPr>
            <a:r>
              <a:rPr lang="en-US" sz="2400" dirty="0" smtClean="0">
                <a:solidFill>
                  <a:srgbClr val="FF0000"/>
                </a:solidFill>
                <a:sym typeface="Wingdings" panose="05000000000000000000" pitchFamily="2" charset="2"/>
              </a:rPr>
              <a:t>selected... </a:t>
            </a:r>
          </a:p>
        </p:txBody>
      </p:sp>
    </p:spTree>
    <p:extLst>
      <p:ext uri="{BB962C8B-B14F-4D97-AF65-F5344CB8AC3E}">
        <p14:creationId xmlns:p14="http://schemas.microsoft.com/office/powerpoint/2010/main" val="2634619917"/>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57579" y="1238415"/>
            <a:ext cx="11234832" cy="5642090"/>
          </a:xfrm>
          <a:prstGeom prst="rect">
            <a:avLst/>
          </a:prstGeom>
        </p:spPr>
      </p:pic>
      <p:sp>
        <p:nvSpPr>
          <p:cNvPr id="3" name="Title 2"/>
          <p:cNvSpPr>
            <a:spLocks noGrp="1"/>
          </p:cNvSpPr>
          <p:nvPr>
            <p:ph type="title"/>
          </p:nvPr>
        </p:nvSpPr>
        <p:spPr/>
        <p:txBody>
          <a:bodyPr/>
          <a:lstStyle/>
          <a:p>
            <a:r>
              <a:rPr lang="en-US" dirty="0" smtClean="0"/>
              <a:t>Run the Game!</a:t>
            </a:r>
            <a:endParaRPr lang="en-US" i="1" dirty="0"/>
          </a:p>
        </p:txBody>
      </p:sp>
      <p:sp>
        <p:nvSpPr>
          <p:cNvPr id="4" name="TextBox 3"/>
          <p:cNvSpPr txBox="1"/>
          <p:nvPr/>
        </p:nvSpPr>
        <p:spPr>
          <a:xfrm>
            <a:off x="5040080" y="650758"/>
            <a:ext cx="458426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sym typeface="Wingdings" panose="05000000000000000000" pitchFamily="2" charset="2"/>
              </a:rPr>
              <a:t>Click Play, collect all </a:t>
            </a:r>
            <a:r>
              <a:rPr lang="en-US" sz="2400" dirty="0" err="1" smtClean="0">
                <a:solidFill>
                  <a:srgbClr val="FF0000"/>
                </a:solidFill>
                <a:sym typeface="Wingdings" panose="05000000000000000000" pitchFamily="2" charset="2"/>
              </a:rPr>
              <a:t>PowerUps</a:t>
            </a:r>
            <a:r>
              <a:rPr lang="en-US" sz="2400" dirty="0" smtClean="0">
                <a:solidFill>
                  <a:srgbClr val="FF0000"/>
                </a:solidFill>
                <a:sym typeface="Wingdings" panose="05000000000000000000" pitchFamily="2" charset="2"/>
              </a:rPr>
              <a:t>!</a:t>
            </a:r>
          </a:p>
        </p:txBody>
      </p:sp>
      <p:cxnSp>
        <p:nvCxnSpPr>
          <p:cNvPr id="5" name="Straight Arrow Connector 4"/>
          <p:cNvCxnSpPr/>
          <p:nvPr/>
        </p:nvCxnSpPr>
        <p:spPr>
          <a:xfrm flipH="1">
            <a:off x="5875254" y="1205241"/>
            <a:ext cx="525861" cy="314769"/>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bwMode="auto">
          <a:xfrm>
            <a:off x="5666824" y="1605337"/>
            <a:ext cx="416858" cy="309103"/>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0490" y="362039"/>
            <a:ext cx="1895569" cy="1289768"/>
          </a:xfrm>
          <a:prstGeom prst="rect">
            <a:avLst/>
          </a:prstGeom>
        </p:spPr>
      </p:pic>
      <p:sp>
        <p:nvSpPr>
          <p:cNvPr id="9" name="Rounded Rectangle 8"/>
          <p:cNvSpPr/>
          <p:nvPr/>
        </p:nvSpPr>
        <p:spPr bwMode="auto">
          <a:xfrm>
            <a:off x="5038603" y="3497262"/>
            <a:ext cx="1256441" cy="496810"/>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924993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End of Part 2</a:t>
            </a:r>
            <a:endParaRPr lang="en-US" dirty="0"/>
          </a:p>
        </p:txBody>
      </p:sp>
    </p:spTree>
    <p:extLst>
      <p:ext uri="{BB962C8B-B14F-4D97-AF65-F5344CB8AC3E}">
        <p14:creationId xmlns:p14="http://schemas.microsoft.com/office/powerpoint/2010/main" val="123070135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10426" y="2184488"/>
            <a:ext cx="2626779" cy="3227186"/>
          </a:xfrm>
          <a:prstGeom prst="rect">
            <a:avLst/>
          </a:prstGeom>
        </p:spPr>
      </p:pic>
      <p:pic>
        <p:nvPicPr>
          <p:cNvPr id="6" name="Picture 5"/>
          <p:cNvPicPr>
            <a:picLocks noChangeAspect="1"/>
          </p:cNvPicPr>
          <p:nvPr/>
        </p:nvPicPr>
        <p:blipFill rotWithShape="1">
          <a:blip r:embed="rId3"/>
          <a:srcRect b="12589"/>
          <a:stretch/>
        </p:blipFill>
        <p:spPr>
          <a:xfrm>
            <a:off x="4553277" y="2151589"/>
            <a:ext cx="2833169" cy="3165351"/>
          </a:xfrm>
          <a:prstGeom prst="rect">
            <a:avLst/>
          </a:prstGeom>
        </p:spPr>
      </p:pic>
      <p:pic>
        <p:nvPicPr>
          <p:cNvPr id="7" name="Picture 6"/>
          <p:cNvPicPr>
            <a:picLocks noChangeAspect="1"/>
          </p:cNvPicPr>
          <p:nvPr/>
        </p:nvPicPr>
        <p:blipFill rotWithShape="1">
          <a:blip r:embed="rId4"/>
          <a:srcRect b="6542"/>
          <a:stretch/>
        </p:blipFill>
        <p:spPr>
          <a:xfrm>
            <a:off x="8930720" y="2110335"/>
            <a:ext cx="2626779" cy="3138829"/>
          </a:xfrm>
          <a:prstGeom prst="rect">
            <a:avLst/>
          </a:prstGeom>
        </p:spPr>
      </p:pic>
      <p:sp>
        <p:nvSpPr>
          <p:cNvPr id="3" name="Title 2"/>
          <p:cNvSpPr>
            <a:spLocks noGrp="1"/>
          </p:cNvSpPr>
          <p:nvPr>
            <p:ph type="title"/>
          </p:nvPr>
        </p:nvSpPr>
        <p:spPr/>
        <p:txBody>
          <a:bodyPr/>
          <a:lstStyle/>
          <a:p>
            <a:r>
              <a:rPr lang="en-US" dirty="0" smtClean="0"/>
              <a:t>Duplicate and Rename to “</a:t>
            </a:r>
            <a:r>
              <a:rPr lang="en-US" dirty="0" err="1" smtClean="0"/>
              <a:t>RightBorder</a:t>
            </a:r>
            <a:r>
              <a:rPr lang="en-US" dirty="0" smtClean="0"/>
              <a:t>”</a:t>
            </a:r>
            <a:endParaRPr lang="en-US" dirty="0"/>
          </a:p>
        </p:txBody>
      </p:sp>
      <p:sp>
        <p:nvSpPr>
          <p:cNvPr id="10" name="TextBox 9"/>
          <p:cNvSpPr txBox="1"/>
          <p:nvPr/>
        </p:nvSpPr>
        <p:spPr>
          <a:xfrm>
            <a:off x="372510" y="1256541"/>
            <a:ext cx="938006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With “</a:t>
            </a:r>
            <a:r>
              <a:rPr lang="en-US" sz="2400" dirty="0" err="1" smtClean="0">
                <a:solidFill>
                  <a:srgbClr val="FF0000"/>
                </a:solidFill>
              </a:rPr>
              <a:t>LeftBorder</a:t>
            </a:r>
            <a:r>
              <a:rPr lang="en-US" sz="2400" dirty="0" smtClean="0">
                <a:solidFill>
                  <a:srgbClr val="FF0000"/>
                </a:solidFill>
              </a:rPr>
              <a:t>” selected in Hierarchy, press Ctrl-D to duplicate it</a:t>
            </a:r>
          </a:p>
        </p:txBody>
      </p:sp>
      <p:sp>
        <p:nvSpPr>
          <p:cNvPr id="11" name="Rounded Rectangle 10"/>
          <p:cNvSpPr/>
          <p:nvPr/>
        </p:nvSpPr>
        <p:spPr bwMode="auto">
          <a:xfrm>
            <a:off x="319225" y="4314406"/>
            <a:ext cx="2150014" cy="463002"/>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TextBox 12"/>
          <p:cNvSpPr txBox="1"/>
          <p:nvPr/>
        </p:nvSpPr>
        <p:spPr>
          <a:xfrm>
            <a:off x="6401115" y="5988496"/>
            <a:ext cx="563853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Rename the duplicate to “</a:t>
            </a:r>
            <a:r>
              <a:rPr lang="en-US" sz="2400" dirty="0" err="1" smtClean="0">
                <a:solidFill>
                  <a:srgbClr val="FF0000"/>
                </a:solidFill>
              </a:rPr>
              <a:t>RightBorder</a:t>
            </a:r>
            <a:r>
              <a:rPr lang="en-US" sz="2400" dirty="0" smtClean="0">
                <a:solidFill>
                  <a:srgbClr val="FF0000"/>
                </a:solidFill>
              </a:rPr>
              <a:t>”</a:t>
            </a:r>
          </a:p>
        </p:txBody>
      </p:sp>
      <p:sp>
        <p:nvSpPr>
          <p:cNvPr id="14" name="Right Arrow 13"/>
          <p:cNvSpPr/>
          <p:nvPr/>
        </p:nvSpPr>
        <p:spPr bwMode="auto">
          <a:xfrm>
            <a:off x="3324042" y="3193840"/>
            <a:ext cx="903083" cy="1080847"/>
          </a:xfrm>
          <a:prstGeom prst="rightArrow">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5" name="Right Arrow 14"/>
          <p:cNvSpPr/>
          <p:nvPr/>
        </p:nvSpPr>
        <p:spPr bwMode="auto">
          <a:xfrm>
            <a:off x="7707041" y="3193839"/>
            <a:ext cx="903083" cy="1080847"/>
          </a:xfrm>
          <a:prstGeom prst="rightArrow">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6" name="Rounded Rectangle 15"/>
          <p:cNvSpPr/>
          <p:nvPr/>
        </p:nvSpPr>
        <p:spPr bwMode="auto">
          <a:xfrm>
            <a:off x="4513962" y="2801892"/>
            <a:ext cx="2150014" cy="463002"/>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ounded Rectangle 17"/>
          <p:cNvSpPr/>
          <p:nvPr/>
        </p:nvSpPr>
        <p:spPr bwMode="auto">
          <a:xfrm>
            <a:off x="4553277" y="4668589"/>
            <a:ext cx="2150014" cy="463002"/>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ounded Rectangle 18"/>
          <p:cNvSpPr/>
          <p:nvPr/>
        </p:nvSpPr>
        <p:spPr bwMode="auto">
          <a:xfrm>
            <a:off x="8902518" y="2758933"/>
            <a:ext cx="2150014" cy="463002"/>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51820819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74638" y="1212849"/>
            <a:ext cx="11821038" cy="4009618"/>
          </a:xfrm>
          <a:prstGeom prst="rect">
            <a:avLst/>
          </a:prstGeom>
        </p:spPr>
      </p:pic>
      <p:sp>
        <p:nvSpPr>
          <p:cNvPr id="3" name="Title 2"/>
          <p:cNvSpPr>
            <a:spLocks noGrp="1"/>
          </p:cNvSpPr>
          <p:nvPr>
            <p:ph type="title"/>
          </p:nvPr>
        </p:nvSpPr>
        <p:spPr/>
        <p:txBody>
          <a:bodyPr/>
          <a:lstStyle/>
          <a:p>
            <a:r>
              <a:rPr lang="en-US" dirty="0" smtClean="0"/>
              <a:t>Set </a:t>
            </a:r>
            <a:r>
              <a:rPr lang="en-US" dirty="0" err="1" smtClean="0"/>
              <a:t>RightBorder’s</a:t>
            </a:r>
            <a:r>
              <a:rPr lang="en-US" dirty="0" smtClean="0"/>
              <a:t> Position/Rotation/Scale</a:t>
            </a:r>
            <a:endParaRPr lang="en-US" dirty="0"/>
          </a:p>
        </p:txBody>
      </p:sp>
      <p:sp>
        <p:nvSpPr>
          <p:cNvPr id="10" name="TextBox 9"/>
          <p:cNvSpPr txBox="1"/>
          <p:nvPr/>
        </p:nvSpPr>
        <p:spPr>
          <a:xfrm>
            <a:off x="5785852" y="3002042"/>
            <a:ext cx="2876428" cy="163429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FF0000"/>
                </a:solidFill>
              </a:rPr>
              <a:t>Transform</a:t>
            </a:r>
          </a:p>
          <a:p>
            <a:pPr marL="342900" indent="-342900">
              <a:lnSpc>
                <a:spcPct val="90000"/>
              </a:lnSpc>
              <a:spcAft>
                <a:spcPts val="600"/>
              </a:spcAft>
              <a:buFont typeface="Arial" panose="020B0604020202020204" pitchFamily="34" charset="0"/>
              <a:buChar char="•"/>
            </a:pPr>
            <a:r>
              <a:rPr lang="en-US" sz="2000" dirty="0" smtClean="0">
                <a:solidFill>
                  <a:srgbClr val="FF0000"/>
                </a:solidFill>
              </a:rPr>
              <a:t>Position = </a:t>
            </a:r>
            <a:r>
              <a:rPr lang="en-US" sz="2000" b="1" dirty="0" smtClean="0">
                <a:solidFill>
                  <a:srgbClr val="FF0000"/>
                </a:solidFill>
              </a:rPr>
              <a:t>10</a:t>
            </a:r>
            <a:r>
              <a:rPr lang="en-US" sz="2000" dirty="0" smtClean="0">
                <a:solidFill>
                  <a:srgbClr val="FF0000"/>
                </a:solidFill>
              </a:rPr>
              <a:t>, 0, 0</a:t>
            </a:r>
          </a:p>
          <a:p>
            <a:pPr marL="342900" indent="-342900">
              <a:lnSpc>
                <a:spcPct val="90000"/>
              </a:lnSpc>
              <a:spcAft>
                <a:spcPts val="600"/>
              </a:spcAft>
              <a:buFont typeface="Arial" panose="020B0604020202020204" pitchFamily="34" charset="0"/>
              <a:buChar char="•"/>
            </a:pPr>
            <a:r>
              <a:rPr lang="en-US" sz="2000" dirty="0" smtClean="0">
                <a:solidFill>
                  <a:srgbClr val="FF0000"/>
                </a:solidFill>
              </a:rPr>
              <a:t>Rotation = 0, 0, 0</a:t>
            </a:r>
          </a:p>
          <a:p>
            <a:pPr marL="342900" indent="-342900">
              <a:lnSpc>
                <a:spcPct val="90000"/>
              </a:lnSpc>
              <a:spcAft>
                <a:spcPts val="600"/>
              </a:spcAft>
              <a:buFont typeface="Arial" panose="020B0604020202020204" pitchFamily="34" charset="0"/>
              <a:buChar char="•"/>
            </a:pPr>
            <a:r>
              <a:rPr lang="en-US" sz="2000" dirty="0" smtClean="0">
                <a:solidFill>
                  <a:srgbClr val="FF0000"/>
                </a:solidFill>
              </a:rPr>
              <a:t>Scale = 0.5, 2, 20.5 </a:t>
            </a:r>
          </a:p>
        </p:txBody>
      </p:sp>
      <p:sp>
        <p:nvSpPr>
          <p:cNvPr id="17" name="Rounded Rectangle 16"/>
          <p:cNvSpPr/>
          <p:nvPr/>
        </p:nvSpPr>
        <p:spPr bwMode="auto">
          <a:xfrm>
            <a:off x="5852481" y="1668482"/>
            <a:ext cx="1097268" cy="27431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le 10"/>
          <p:cNvSpPr/>
          <p:nvPr/>
        </p:nvSpPr>
        <p:spPr bwMode="auto">
          <a:xfrm>
            <a:off x="8321333" y="1942799"/>
            <a:ext cx="3842869" cy="1097268"/>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2" name="Straight Arrow Connector 11"/>
          <p:cNvCxnSpPr/>
          <p:nvPr/>
        </p:nvCxnSpPr>
        <p:spPr>
          <a:xfrm flipV="1">
            <a:off x="7224066" y="2491434"/>
            <a:ext cx="1097267" cy="822950"/>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bwMode="auto">
          <a:xfrm>
            <a:off x="9510041" y="2130424"/>
            <a:ext cx="822951" cy="269570"/>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51137616"/>
      </p:ext>
    </p:extLst>
  </p:cSld>
  <p:clrMapOvr>
    <a:masterClrMapping/>
  </p:clrMapOvr>
  <p:transition>
    <p:fade/>
  </p:transition>
</p:sld>
</file>

<file path=ppt/theme/theme1.xml><?xml version="1.0" encoding="utf-8"?>
<a:theme xmlns:a="http://schemas.openxmlformats.org/drawingml/2006/main" name="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5BDF7B88FB45242857B3A901B483E78" ma:contentTypeVersion="1" ma:contentTypeDescription="Create a new document." ma:contentTypeScope="" ma:versionID="455b738cbe291035727252965339a9cd">
  <xsd:schema xmlns:xsd="http://www.w3.org/2001/XMLSchema" xmlns:xs="http://www.w3.org/2001/XMLSchema" xmlns:p="http://schemas.microsoft.com/office/2006/metadata/properties" xmlns:ns3="cbf749eb-5fb0-4c75-b7cd-eb7d18649fd5" targetNamespace="http://schemas.microsoft.com/office/2006/metadata/properties" ma:root="true" ma:fieldsID="d774524265fcb095b4c84cada5906d7e" ns3:_="">
    <xsd:import namespace="cbf749eb-5fb0-4c75-b7cd-eb7d18649fd5"/>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f749eb-5fb0-4c75-b7cd-eb7d18649f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cbf749eb-5fb0-4c75-b7cd-eb7d18649fd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1D73293D-82F6-4565-88FA-9CA87C460F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f749eb-5fb0-4c75-b7cd-eb7d18649f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24746</TotalTime>
  <Words>1727</Words>
  <Application>Microsoft Office PowerPoint</Application>
  <PresentationFormat>Custom</PresentationFormat>
  <Paragraphs>364</Paragraphs>
  <Slides>79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79</vt:i4>
      </vt:variant>
    </vt:vector>
  </HeadingPairs>
  <TitlesOfParts>
    <vt:vector size="85" baseType="lpstr">
      <vt:lpstr>ＭＳ Ｐゴシック</vt:lpstr>
      <vt:lpstr>Arial</vt:lpstr>
      <vt:lpstr>Segoe UI</vt:lpstr>
      <vt:lpstr>Segoe UI Light</vt:lpstr>
      <vt:lpstr>Wingdings</vt:lpstr>
      <vt:lpstr>MSVID_White_16x9_2012-08-18</vt:lpstr>
      <vt:lpstr>Unity 5: Rollerball (Step by Step)</vt:lpstr>
      <vt:lpstr>Adding Borders</vt:lpstr>
      <vt:lpstr>Create Empty Object for Borders</vt:lpstr>
      <vt:lpstr>Reset to Origin</vt:lpstr>
      <vt:lpstr>Create 3D Cube</vt:lpstr>
      <vt:lpstr>Rename Cube and Focus</vt:lpstr>
      <vt:lpstr>Set LeftBorder’s Position/Rotation/Scale</vt:lpstr>
      <vt:lpstr>Duplicate and Rename to “RightBorder”</vt:lpstr>
      <vt:lpstr>Set RightBorder’s Position/Rotation/Scale</vt:lpstr>
      <vt:lpstr>Duplicate and Rename to “FarBorder”</vt:lpstr>
      <vt:lpstr>Set FarBorder’s Position/Rotation/Scale</vt:lpstr>
      <vt:lpstr>Duplicate and Rename to “NearBorder”</vt:lpstr>
      <vt:lpstr>Set NearBorder’s Position/Rotation/Scale</vt:lpstr>
      <vt:lpstr>Run the Game!</vt:lpstr>
      <vt:lpstr>Adding PowerUps</vt:lpstr>
      <vt:lpstr>Create 3D Cube</vt:lpstr>
      <vt:lpstr>Rename Cube to “PowerUp”</vt:lpstr>
      <vt:lpstr>Center &amp; Focus</vt:lpstr>
      <vt:lpstr>Deactivate Player Ball (temporarily)</vt:lpstr>
      <vt:lpstr>Reposition the PowerUp Cube</vt:lpstr>
      <vt:lpstr>Create “ItemRotator” Script</vt:lpstr>
      <vt:lpstr>Launch “ItemRotator” Script</vt:lpstr>
      <vt:lpstr>Edit Update() Method for Rotation</vt:lpstr>
      <vt:lpstr>Assign ItemRotator Script to PowerUp</vt:lpstr>
      <vt:lpstr>Run the Game!</vt:lpstr>
      <vt:lpstr>Create “Prefabs” Folder</vt:lpstr>
      <vt:lpstr>Drag PowerUp Into Prefabs Folder</vt:lpstr>
      <vt:lpstr>Create Empty GameObject for PowerUps</vt:lpstr>
      <vt:lpstr>Reset to Origin</vt:lpstr>
      <vt:lpstr>Drag PowerUp into PowerUps</vt:lpstr>
      <vt:lpstr>Switch to Top View</vt:lpstr>
      <vt:lpstr>Switch from Local to Global</vt:lpstr>
      <vt:lpstr>Move PowerUp Cube to Near Wall</vt:lpstr>
      <vt:lpstr>Duplicate PowerUp and Rearrange</vt:lpstr>
      <vt:lpstr>Create New Material for PowerUp</vt:lpstr>
      <vt:lpstr>Change Color of PowerUpMaterial</vt:lpstr>
      <vt:lpstr>Apply PowerUp Material to Prefab</vt:lpstr>
      <vt:lpstr>Clean Up: Borders</vt:lpstr>
      <vt:lpstr>Collision Detection</vt:lpstr>
      <vt:lpstr>Re-Activate Player Ball</vt:lpstr>
      <vt:lpstr>Run the Game!</vt:lpstr>
      <vt:lpstr>Launch “PlayerController” Script</vt:lpstr>
      <vt:lpstr>Add OnTriggerEnter() Method</vt:lpstr>
      <vt:lpstr>Add Tag for PowerUp Prefab</vt:lpstr>
      <vt:lpstr>Create New “PowerUp” Tag</vt:lpstr>
      <vt:lpstr>Assign Tag to PowerUp Prefab</vt:lpstr>
      <vt:lpstr>Run the Game!</vt:lpstr>
      <vt:lpstr>Enable Box Collider Trigger</vt:lpstr>
      <vt:lpstr>Run the Game!</vt:lpstr>
      <vt:lpstr>Add RigidBody to PowerUp Prefab</vt:lpstr>
      <vt:lpstr>Enable IsKinematic</vt:lpstr>
      <vt:lpstr>Scoring with Canvas</vt:lpstr>
      <vt:lpstr>Launch “PlayerController” Script</vt:lpstr>
      <vt:lpstr>Add and Increment Count Variable</vt:lpstr>
      <vt:lpstr>Add UI Text Element </vt:lpstr>
      <vt:lpstr>Verify New Objects in Hierachy</vt:lpstr>
      <vt:lpstr>Rename “Text” Object to “CountText”</vt:lpstr>
      <vt:lpstr>Update CountText Color and Text Value</vt:lpstr>
      <vt:lpstr>Update Rect Transform for CountText</vt:lpstr>
      <vt:lpstr>Select an Anchor Preset</vt:lpstr>
      <vt:lpstr>Update Pox X and Y Offset</vt:lpstr>
      <vt:lpstr>Verify Count Text Position</vt:lpstr>
      <vt:lpstr>Launch “PlayerController” Script</vt:lpstr>
      <vt:lpstr>Set Count Text in Code</vt:lpstr>
      <vt:lpstr>Define SetCountText() Method</vt:lpstr>
      <vt:lpstr>Update OnTriggerEnter() Method</vt:lpstr>
      <vt:lpstr>Assign CountText to Ball via Script Object</vt:lpstr>
      <vt:lpstr>Run the Game!</vt:lpstr>
      <vt:lpstr>Add Another UI Text Element</vt:lpstr>
      <vt:lpstr>Rename New “Text” Object to “WinText”</vt:lpstr>
      <vt:lpstr>Update Rect Transform for WinText</vt:lpstr>
      <vt:lpstr>Select an Anchor Preset</vt:lpstr>
      <vt:lpstr>Update Pox X and Y Offset</vt:lpstr>
      <vt:lpstr>Launch “PlayerController” Script</vt:lpstr>
      <vt:lpstr>Set Win Text in Code</vt:lpstr>
      <vt:lpstr>Update Win Text in SetCountText()</vt:lpstr>
      <vt:lpstr>Assign WinText to Ball via Script Object</vt:lpstr>
      <vt:lpstr>Run the Game!</vt:lpstr>
      <vt:lpstr>End of Part 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Stronger. Together. One Microsoft</dc:title>
  <dc:creator>Dave Voyles</dc:creator>
  <cp:lastModifiedBy>Shahed C</cp:lastModifiedBy>
  <cp:revision>692</cp:revision>
  <dcterms:created xsi:type="dcterms:W3CDTF">2012-05-22T07:38:31Z</dcterms:created>
  <dcterms:modified xsi:type="dcterms:W3CDTF">2015-06-15T01:35:35Z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0x010100F5BDF7B88FB45242857B3A901B483E78</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