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</p:sldMasterIdLst>
  <p:notesMasterIdLst>
    <p:notesMasterId r:id="rId35"/>
  </p:notesMasterIdLst>
  <p:sldIdLst>
    <p:sldId id="362" r:id="rId8"/>
    <p:sldId id="353" r:id="rId9"/>
    <p:sldId id="413" r:id="rId10"/>
    <p:sldId id="421" r:id="rId11"/>
    <p:sldId id="423" r:id="rId12"/>
    <p:sldId id="424" r:id="rId13"/>
    <p:sldId id="425" r:id="rId14"/>
    <p:sldId id="428" r:id="rId15"/>
    <p:sldId id="426" r:id="rId16"/>
    <p:sldId id="416" r:id="rId17"/>
    <p:sldId id="417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02" r:id="rId27"/>
    <p:sldId id="438" r:id="rId28"/>
    <p:sldId id="440" r:id="rId29"/>
    <p:sldId id="441" r:id="rId30"/>
    <p:sldId id="442" r:id="rId31"/>
    <p:sldId id="443" r:id="rId32"/>
    <p:sldId id="437" r:id="rId33"/>
    <p:sldId id="40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8E"/>
    <a:srgbClr val="421E57"/>
    <a:srgbClr val="E98620"/>
    <a:srgbClr val="48BAE7"/>
    <a:srgbClr val="FFFFFF"/>
    <a:srgbClr val="000000"/>
    <a:srgbClr val="46B4B2"/>
    <a:srgbClr val="009C90"/>
    <a:srgbClr val="FFC000"/>
    <a:srgbClr val="BDC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88024" autoAdjust="0"/>
  </p:normalViewPr>
  <p:slideViewPr>
    <p:cSldViewPr snapToGrid="0">
      <p:cViewPr>
        <p:scale>
          <a:sx n="66" d="100"/>
          <a:sy n="66" d="100"/>
        </p:scale>
        <p:origin x="42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4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81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linkedin.com/in/shahedc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keupandcode.com/" TargetMode="External"/><Relationship Id="rId5" Type="http://schemas.openxmlformats.org/officeDocument/2006/relationships/hyperlink" Target="http://twitter.com/shahedC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meetup.com/DC-MS-Devs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negap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xamarin.com/guides/cross-platform/getting_started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xamarin.com/guides/cross-platform/getting_started/introduction_to_mobile_developmen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xamarin.com/guides/ios/getting_started/hello,_iO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xamarin.com/guides/android/getting_started/hello,android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xamarin.com/guides/xamarin-forms/getting-started/introduction-to-xamarin-form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hyperlink" Target="http://twitter.com/shahed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marin.com/product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marin.com/product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eveloper.apple.com/xcod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marin.com/studi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marin.com/studi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xamarin.com/guides/cross-platform/getting_started/requirement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Your Host &amp;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24" y="293945"/>
            <a:ext cx="2843621" cy="3119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54" y="1429487"/>
            <a:ext cx="6835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Shahed Chowdhuri</a:t>
            </a:r>
          </a:p>
          <a:p>
            <a:pPr defTabSz="914180"/>
            <a:r>
              <a:rPr lang="en-US" sz="32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Sr. Technical Evangelist @ Microsoft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54" y="2518589"/>
            <a:ext cx="5848909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Technology Areas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Enterprise Web/Software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Game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Mobile Application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Cloud Solutions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854" y="4646511"/>
            <a:ext cx="6996467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Online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LinkedIn: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3"/>
              </a:rPr>
              <a:t>http://linkedin.com/in/shahedc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Meetup: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4"/>
              </a:rPr>
              <a:t>http://www.meetup.com/DC-MS-Devs/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Twitter: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5"/>
              </a:rPr>
              <a:t>http://twitter.com/shahedC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Blog: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6"/>
              </a:rPr>
              <a:t>http://WakeUpAndCode.com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31057" r="15082" b="41463"/>
          <a:stretch/>
        </p:blipFill>
        <p:spPr>
          <a:xfrm>
            <a:off x="8153620" y="4276193"/>
            <a:ext cx="3669925" cy="10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17" y="5151307"/>
            <a:ext cx="1916262" cy="1418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20" y="5197150"/>
            <a:ext cx="1335283" cy="1335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40519" r="28020" b="40953"/>
          <a:stretch/>
        </p:blipFill>
        <p:spPr>
          <a:xfrm>
            <a:off x="8979924" y="3413189"/>
            <a:ext cx="2843621" cy="6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427" y="2134762"/>
            <a:ext cx="4489146" cy="2588476"/>
          </a:xfrm>
        </p:spPr>
        <p:txBody>
          <a:bodyPr>
            <a:normAutofit/>
          </a:bodyPr>
          <a:lstStyle/>
          <a:p>
            <a:pPr algn="ctr"/>
            <a:r>
              <a:rPr lang="en-US" sz="138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2851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b="1" dirty="0"/>
              <a:t>Option A</a:t>
            </a:r>
            <a:r>
              <a:rPr lang="en-US" dirty="0"/>
              <a:t>: iOS Only with Apple Tools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335758"/>
            <a:ext cx="10686746" cy="53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3" y="1335758"/>
            <a:ext cx="10686747" cy="53322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Option B</a:t>
            </a:r>
            <a:r>
              <a:rPr lang="en-US" dirty="0"/>
              <a:t>: Android Only with Google Tools </a:t>
            </a:r>
          </a:p>
        </p:txBody>
      </p:sp>
    </p:spTree>
    <p:extLst>
      <p:ext uri="{BB962C8B-B14F-4D97-AF65-F5344CB8AC3E}">
        <p14:creationId xmlns:p14="http://schemas.microsoft.com/office/powerpoint/2010/main" val="4695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>
            <a:normAutofit/>
          </a:bodyPr>
          <a:lstStyle/>
          <a:p>
            <a:r>
              <a:rPr lang="en-US" b="1" dirty="0"/>
              <a:t>Option C</a:t>
            </a:r>
            <a:r>
              <a:rPr lang="en-US" dirty="0"/>
              <a:t>: iOS + Android with both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238987"/>
            <a:ext cx="7000583" cy="349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92" y="2985487"/>
            <a:ext cx="7000584" cy="3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>
            <a:normAutofit/>
          </a:bodyPr>
          <a:lstStyle/>
          <a:p>
            <a:r>
              <a:rPr lang="en-US" b="1" dirty="0"/>
              <a:t>Option D</a:t>
            </a:r>
            <a:r>
              <a:rPr lang="en-US" dirty="0"/>
              <a:t>: </a:t>
            </a:r>
            <a:r>
              <a:rPr lang="en-US" dirty="0" err="1"/>
              <a:t>PhoneGap</a:t>
            </a:r>
            <a:r>
              <a:rPr lang="en-US" dirty="0"/>
              <a:t> / Cordova</a:t>
            </a:r>
          </a:p>
        </p:txBody>
      </p:sp>
      <p:pic>
        <p:nvPicPr>
          <p:cNvPr id="6" name="Picture 5" descr="html5_css_javascri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4" y="2925913"/>
            <a:ext cx="3656428" cy="14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60162" y="2274816"/>
            <a:ext cx="1722240" cy="2514600"/>
            <a:chOff x="7035800" y="2984500"/>
            <a:chExt cx="2222500" cy="2514600"/>
          </a:xfrm>
        </p:grpSpPr>
        <p:sp>
          <p:nvSpPr>
            <p:cNvPr id="7" name="Rounded Rectangle 6"/>
            <p:cNvSpPr/>
            <p:nvPr/>
          </p:nvSpPr>
          <p:spPr>
            <a:xfrm>
              <a:off x="7035800" y="2984500"/>
              <a:ext cx="1739900" cy="1879600"/>
            </a:xfrm>
            <a:prstGeom prst="roundRect">
              <a:avLst/>
            </a:prstGeom>
            <a:ln w="136525"/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277100" y="3302000"/>
              <a:ext cx="1739900" cy="1879600"/>
            </a:xfrm>
            <a:prstGeom prst="roundRect">
              <a:avLst/>
            </a:prstGeom>
            <a:ln w="136525"/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18400" y="3619500"/>
              <a:ext cx="1739900" cy="1879600"/>
            </a:xfrm>
            <a:prstGeom prst="roundRect">
              <a:avLst/>
            </a:prstGeom>
            <a:ln w="136525"/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82" y="2250356"/>
            <a:ext cx="2829644" cy="2829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604" y="5634745"/>
            <a:ext cx="1067632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Start with HTML5/CSS3/JavaScript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Use </a:t>
            </a:r>
            <a:r>
              <a:rPr lang="en-US" sz="2399" dirty="0" err="1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PhoneGap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  Deploy to platforms</a:t>
            </a:r>
            <a:endParaRPr lang="en-US" sz="2399" dirty="0">
              <a:solidFill>
                <a:srgbClr val="505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27038" y="3289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25758" y="3289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57759" y="6207164"/>
            <a:ext cx="307648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4"/>
              </a:rPr>
              <a:t>http://phonegap.com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endParaRPr lang="en-US" sz="2399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6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>
            <a:normAutofit/>
          </a:bodyPr>
          <a:lstStyle/>
          <a:p>
            <a:r>
              <a:rPr lang="en-US" b="1" dirty="0"/>
              <a:t>Option E</a:t>
            </a:r>
            <a:r>
              <a:rPr lang="en-US" dirty="0"/>
              <a:t>: </a:t>
            </a:r>
            <a:r>
              <a:rPr lang="en-US" dirty="0" err="1"/>
              <a:t>Xamarin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517"/>
          <a:stretch/>
        </p:blipFill>
        <p:spPr>
          <a:xfrm>
            <a:off x="571499" y="2197100"/>
            <a:ext cx="10144880" cy="33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82677"/>
          <a:stretch/>
        </p:blipFill>
        <p:spPr>
          <a:xfrm>
            <a:off x="571499" y="1271072"/>
            <a:ext cx="10144880" cy="9260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54" y="5537200"/>
            <a:ext cx="10252525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180" fontAlgn="base">
              <a:spcBef>
                <a:spcPct val="0"/>
              </a:spcBef>
              <a:spcAft>
                <a:spcPct val="0"/>
              </a:spcAft>
              <a:defRPr sz="2399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>
              <a:defRPr sz="2400"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i="1" dirty="0"/>
              <a:t>“Use the same language, APIs and data structures to </a:t>
            </a:r>
            <a:r>
              <a:rPr lang="en-US" b="1" i="1" dirty="0">
                <a:solidFill>
                  <a:srgbClr val="FFFF00"/>
                </a:solidFill>
              </a:rPr>
              <a:t>share an average of 75% of app code</a:t>
            </a:r>
            <a:r>
              <a:rPr lang="en-US" i="1" dirty="0"/>
              <a:t> across all mobile development platforms. Build user interfaces </a:t>
            </a:r>
            <a:r>
              <a:rPr lang="en-US" b="1" i="1" dirty="0">
                <a:solidFill>
                  <a:srgbClr val="FFFF00"/>
                </a:solidFill>
              </a:rPr>
              <a:t>with </a:t>
            </a:r>
            <a:r>
              <a:rPr lang="en-US" b="1" i="1" dirty="0" err="1">
                <a:solidFill>
                  <a:srgbClr val="FFFF00"/>
                </a:solidFill>
              </a:rPr>
              <a:t>Xamarin.Forms</a:t>
            </a:r>
            <a:r>
              <a:rPr lang="en-US" b="1" i="1" dirty="0">
                <a:solidFill>
                  <a:srgbClr val="FFFF00"/>
                </a:solidFill>
              </a:rPr>
              <a:t> and share nearly 100%.</a:t>
            </a:r>
            <a:r>
              <a:rPr lang="en-US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80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>
            <a:normAutofit/>
          </a:bodyPr>
          <a:lstStyle/>
          <a:p>
            <a:r>
              <a:rPr lang="en-US" b="1" dirty="0"/>
              <a:t>C# Language Features: </a:t>
            </a:r>
            <a:r>
              <a:rPr lang="en-US" dirty="0" err="1"/>
              <a:t>var</a:t>
            </a:r>
            <a:r>
              <a:rPr lang="en-US" dirty="0"/>
              <a:t> keyword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348" r="72912" b="36427"/>
          <a:stretch/>
        </p:blipFill>
        <p:spPr>
          <a:xfrm>
            <a:off x="383006" y="2523253"/>
            <a:ext cx="4935399" cy="311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06" t="31657" r="29810" b="11151"/>
          <a:stretch/>
        </p:blipFill>
        <p:spPr>
          <a:xfrm>
            <a:off x="5318405" y="1863920"/>
            <a:ext cx="6688432" cy="443000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365589" y="4165600"/>
            <a:ext cx="1593511" cy="12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58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4215" r="72816" b="2949"/>
          <a:stretch/>
        </p:blipFill>
        <p:spPr>
          <a:xfrm>
            <a:off x="169007" y="2684834"/>
            <a:ext cx="4889376" cy="2946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670" t="32840" r="29005" b="10489"/>
          <a:stretch/>
        </p:blipFill>
        <p:spPr>
          <a:xfrm>
            <a:off x="5058383" y="1809343"/>
            <a:ext cx="6945550" cy="45330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>
            <a:normAutofit/>
          </a:bodyPr>
          <a:lstStyle/>
          <a:p>
            <a:r>
              <a:rPr lang="en-US" b="1" dirty="0"/>
              <a:t>C# Language Features: </a:t>
            </a:r>
            <a:r>
              <a:rPr lang="en-US" dirty="0" err="1"/>
              <a:t>async</a:t>
            </a:r>
            <a:r>
              <a:rPr lang="en-US" dirty="0"/>
              <a:t> + await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9554" y="4075887"/>
            <a:ext cx="1098246" cy="12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23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24" t="32954" r="29120" b="11049"/>
          <a:stretch/>
        </p:blipFill>
        <p:spPr>
          <a:xfrm>
            <a:off x="4978400" y="1828799"/>
            <a:ext cx="6985000" cy="44704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>
            <a:normAutofit/>
          </a:bodyPr>
          <a:lstStyle/>
          <a:p>
            <a:r>
              <a:rPr lang="en-US" b="1" dirty="0"/>
              <a:t>C# Language Features: </a:t>
            </a:r>
            <a:r>
              <a:rPr lang="en-US" dirty="0"/>
              <a:t>Generics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1111" t="33299" r="695" b="39144"/>
          <a:stretch/>
        </p:blipFill>
        <p:spPr>
          <a:xfrm>
            <a:off x="463854" y="2963161"/>
            <a:ext cx="4514546" cy="220167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495889" y="4686300"/>
            <a:ext cx="2190411" cy="12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59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2222" t="65031" r="555" b="10195"/>
          <a:stretch/>
        </p:blipFill>
        <p:spPr>
          <a:xfrm>
            <a:off x="25400" y="2895598"/>
            <a:ext cx="4978400" cy="2260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30" t="32766" r="29258" b="11664"/>
          <a:stretch/>
        </p:blipFill>
        <p:spPr>
          <a:xfrm>
            <a:off x="5003800" y="1803399"/>
            <a:ext cx="6959600" cy="4445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499546" cy="1325563"/>
          </a:xfrm>
        </p:spPr>
        <p:txBody>
          <a:bodyPr>
            <a:normAutofit/>
          </a:bodyPr>
          <a:lstStyle/>
          <a:p>
            <a:r>
              <a:rPr lang="en-US" b="1" dirty="0"/>
              <a:t>C# Language Features: </a:t>
            </a:r>
            <a:r>
              <a:rPr lang="en-US" dirty="0"/>
              <a:t>Lambda syntax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7989" y="4597400"/>
            <a:ext cx="3066711" cy="127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3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Intro to </a:t>
            </a:r>
            <a:r>
              <a:rPr lang="en-US" sz="8000" dirty="0" err="1"/>
              <a:t>Xamarin</a:t>
            </a:r>
            <a:r>
              <a:rPr lang="en-US" sz="8000" dirty="0"/>
              <a:t>*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Cross-Platform Mobile App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3140" y="5715000"/>
            <a:ext cx="385118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* Now owned by Microsoft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66815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272258"/>
            <a:ext cx="10457098" cy="52591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4887" y="582039"/>
            <a:ext cx="7335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https://developer.xamarin.com/guides/cross-platform/getting_started/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80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3" y="1087592"/>
            <a:ext cx="10457101" cy="52591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Intro to Mobile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852" y="6346763"/>
            <a:ext cx="11216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https://developer.xamarin.com/guides/cross-platform/getting_started/introduction_to_mobile_development/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87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2" y="1087591"/>
            <a:ext cx="10457099" cy="52591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Hello, iOS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852" y="6346763"/>
            <a:ext cx="723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https://developer.xamarin.com/guides/ios/getting_started/hello,_iOS/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43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2" y="1087590"/>
            <a:ext cx="10457102" cy="52591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Hello, Android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852" y="6346763"/>
            <a:ext cx="8065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https://developer.xamarin.com/guides/android/getting_started/hello,android/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579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087589"/>
            <a:ext cx="10457103" cy="52591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Intro to </a:t>
            </a:r>
            <a:r>
              <a:rPr lang="en-US" dirty="0" err="1"/>
              <a:t>Xamarin.Forms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3852" y="6346763"/>
            <a:ext cx="1054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https://developer.xamarin.com/guides/xamarin-forms/getting-started/introduction-to-xamarin-forms/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45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3983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39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3" y="1371122"/>
            <a:ext cx="10517419" cy="52477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Xamarin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664" y="582040"/>
            <a:ext cx="381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https://www.xamarin.com/products</a:t>
            </a:r>
            <a:r>
              <a:rPr lang="en-US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01872" y="4313361"/>
            <a:ext cx="724395" cy="254406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8300" y="2357437"/>
            <a:ext cx="5493054" cy="3038475"/>
            <a:chOff x="368300" y="2357437"/>
            <a:chExt cx="5493054" cy="3038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883"/>
            <a:stretch/>
          </p:blipFill>
          <p:spPr>
            <a:xfrm>
              <a:off x="368300" y="2357437"/>
              <a:ext cx="5493054" cy="303847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438400" y="3924300"/>
              <a:ext cx="3048000" cy="25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3100" y="4376271"/>
              <a:ext cx="17653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Native?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664" y="582040"/>
            <a:ext cx="381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https://www.xamarin.com/products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1216107"/>
            <a:ext cx="11049000" cy="9048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877513" y="3242330"/>
            <a:ext cx="5478463" cy="3032125"/>
            <a:chOff x="2877513" y="3242330"/>
            <a:chExt cx="5478463" cy="3032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r="3007" b="3535"/>
            <a:stretch/>
          </p:blipFill>
          <p:spPr>
            <a:xfrm>
              <a:off x="2877513" y="3242330"/>
              <a:ext cx="5478463" cy="30321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477000" y="4660900"/>
              <a:ext cx="1568314" cy="747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78243" y="5067312"/>
              <a:ext cx="1241357" cy="37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19600" y="5487427"/>
              <a:ext cx="3797300" cy="373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328768" y="3717925"/>
            <a:ext cx="5486400" cy="2924175"/>
            <a:chOff x="6328768" y="3717925"/>
            <a:chExt cx="5486400" cy="2924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8768" y="3717925"/>
              <a:ext cx="5486400" cy="29241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6477000" y="5866370"/>
              <a:ext cx="1382229" cy="48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648700" y="5439802"/>
              <a:ext cx="1969700" cy="140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795089" y="5067312"/>
              <a:ext cx="262221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77000" y="5446849"/>
              <a:ext cx="1219200" cy="1271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6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Dev Tools from Apple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232617" y="582039"/>
            <a:ext cx="378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https://developer.apple.com/xcode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54" y="1373858"/>
            <a:ext cx="9828010" cy="49037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51540" y="1345380"/>
            <a:ext cx="204434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OS: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Mac OS X</a:t>
            </a:r>
          </a:p>
          <a:p>
            <a:pPr defTabSz="914180"/>
            <a:endParaRPr lang="en-US" sz="20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IDE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Xcode</a:t>
            </a: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Languages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Objective-C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Swift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Mobile Targets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iOS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9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5" y="1373858"/>
            <a:ext cx="9281692" cy="46311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Dev Tools from Google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8142" y="554225"/>
            <a:ext cx="404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https://developer.android.com/studio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5546" y="1373858"/>
            <a:ext cx="228460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OS: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Windows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Mac OS X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Linux</a:t>
            </a:r>
          </a:p>
          <a:p>
            <a:pPr defTabSz="914180"/>
            <a:endParaRPr lang="en-US" sz="20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IDE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Android Studio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Language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Java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Mobile Targets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Android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2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6" y="1373859"/>
            <a:ext cx="9281692" cy="46311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Dev Tools from </a:t>
            </a:r>
            <a:r>
              <a:rPr lang="en-US" dirty="0" err="1"/>
              <a:t>Xamarin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76224" y="582039"/>
            <a:ext cx="355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https://www.xamarin.com/studio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5546" y="1373858"/>
            <a:ext cx="23551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OS: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Windows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Mac OS X</a:t>
            </a:r>
          </a:p>
          <a:p>
            <a:pPr defTabSz="914180"/>
            <a:endParaRPr lang="en-US" sz="20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IDE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Xamarin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Studio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Language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C#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Mobile Targets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iOS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Android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Windows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6" y="1373859"/>
            <a:ext cx="9281692" cy="46311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Dev Tools from Microsoft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6224" y="582039"/>
            <a:ext cx="355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https://www.xamarin.com/studio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5546" y="1373858"/>
            <a:ext cx="209563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OS: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Windows</a:t>
            </a:r>
          </a:p>
          <a:p>
            <a:pPr defTabSz="914180"/>
            <a:endParaRPr lang="en-US" sz="20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IDE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Visual Studio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Language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C#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Mobile Targets</a:t>
            </a: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iOS *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Android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Windows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defTabSz="914180"/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9083" y="6196756"/>
            <a:ext cx="975459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* iOS development on Windows requires accessible Mac OS build host</a:t>
            </a:r>
            <a:endParaRPr lang="en-US" sz="2399" i="1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1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284520"/>
            <a:ext cx="11204544" cy="48598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 err="1"/>
              <a:t>Xamarin</a:t>
            </a:r>
            <a:r>
              <a:rPr lang="en-US" dirty="0"/>
              <a:t> Development Environments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2172" y="6289288"/>
            <a:ext cx="876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https://developer.xamarin.com/guides/cross-platform/getting_started/requirements/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6550109"/>
      </p:ext>
    </p:extLst>
  </p:cSld>
  <p:clrMapOvr>
    <a:masterClrMapping/>
  </p:clrMapOvr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</Words>
  <Application>Microsoft Office PowerPoint</Application>
  <PresentationFormat>Widescreen</PresentationFormat>
  <Paragraphs>125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Your Host &amp; Speaker</vt:lpstr>
      <vt:lpstr>Intro to Xamarin*</vt:lpstr>
      <vt:lpstr>What is Xamarin?</vt:lpstr>
      <vt:lpstr>Native?</vt:lpstr>
      <vt:lpstr>Dev Tools from Apple</vt:lpstr>
      <vt:lpstr>Dev Tools from Google</vt:lpstr>
      <vt:lpstr>Dev Tools from Xamarin</vt:lpstr>
      <vt:lpstr>Dev Tools from Microsoft</vt:lpstr>
      <vt:lpstr>Xamarin Development Environments </vt:lpstr>
      <vt:lpstr>Why?</vt:lpstr>
      <vt:lpstr>Option A: iOS Only with Apple Tools </vt:lpstr>
      <vt:lpstr>Option B: Android Only with Google Tools </vt:lpstr>
      <vt:lpstr>Option C: iOS + Android with both</vt:lpstr>
      <vt:lpstr>Option D: PhoneGap / Cordova</vt:lpstr>
      <vt:lpstr>Option E: Xamarin!</vt:lpstr>
      <vt:lpstr>C# Language Features: var keyword</vt:lpstr>
      <vt:lpstr>C# Language Features: async + await</vt:lpstr>
      <vt:lpstr>C# Language Features: Generics</vt:lpstr>
      <vt:lpstr>C# Language Features: Lambda syntax</vt:lpstr>
      <vt:lpstr>Demo</vt:lpstr>
      <vt:lpstr>Next Steps</vt:lpstr>
      <vt:lpstr>Intro to Mobile Development</vt:lpstr>
      <vt:lpstr>Hello, iOS</vt:lpstr>
      <vt:lpstr>Hello, Android</vt:lpstr>
      <vt:lpstr>Intro to Xamarin.Forms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2016-06-14T16:53:36Z</dcterms:modified>
</cp:coreProperties>
</file>