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5" r:id="rId1"/>
    <p:sldMasterId id="2147483714" r:id="rId2"/>
    <p:sldMasterId id="2147483798" r:id="rId3"/>
    <p:sldMasterId id="2147483734" r:id="rId4"/>
    <p:sldMasterId id="2147483741" r:id="rId5"/>
    <p:sldMasterId id="2147483748" r:id="rId6"/>
    <p:sldMasterId id="2147483758" r:id="rId7"/>
    <p:sldMasterId id="2147483811" r:id="rId8"/>
  </p:sldMasterIdLst>
  <p:notesMasterIdLst>
    <p:notesMasterId r:id="rId63"/>
  </p:notesMasterIdLst>
  <p:sldIdLst>
    <p:sldId id="353" r:id="rId9"/>
    <p:sldId id="360" r:id="rId10"/>
    <p:sldId id="361" r:id="rId11"/>
    <p:sldId id="362" r:id="rId12"/>
    <p:sldId id="364" r:id="rId13"/>
    <p:sldId id="363" r:id="rId14"/>
    <p:sldId id="354" r:id="rId15"/>
    <p:sldId id="355" r:id="rId16"/>
    <p:sldId id="407" r:id="rId17"/>
    <p:sldId id="408" r:id="rId18"/>
    <p:sldId id="366" r:id="rId19"/>
    <p:sldId id="367" r:id="rId20"/>
    <p:sldId id="368" r:id="rId21"/>
    <p:sldId id="356" r:id="rId22"/>
    <p:sldId id="357" r:id="rId23"/>
    <p:sldId id="358" r:id="rId24"/>
    <p:sldId id="410" r:id="rId25"/>
    <p:sldId id="369" r:id="rId26"/>
    <p:sldId id="370" r:id="rId27"/>
    <p:sldId id="371" r:id="rId28"/>
    <p:sldId id="372" r:id="rId29"/>
    <p:sldId id="373" r:id="rId30"/>
    <p:sldId id="374" r:id="rId31"/>
    <p:sldId id="375" r:id="rId32"/>
    <p:sldId id="376" r:id="rId33"/>
    <p:sldId id="377" r:id="rId34"/>
    <p:sldId id="378" r:id="rId35"/>
    <p:sldId id="379" r:id="rId36"/>
    <p:sldId id="380" r:id="rId37"/>
    <p:sldId id="381" r:id="rId38"/>
    <p:sldId id="382" r:id="rId39"/>
    <p:sldId id="383" r:id="rId40"/>
    <p:sldId id="384" r:id="rId41"/>
    <p:sldId id="385" r:id="rId42"/>
    <p:sldId id="386" r:id="rId43"/>
    <p:sldId id="387" r:id="rId44"/>
    <p:sldId id="388" r:id="rId45"/>
    <p:sldId id="389" r:id="rId46"/>
    <p:sldId id="390" r:id="rId47"/>
    <p:sldId id="391" r:id="rId48"/>
    <p:sldId id="392" r:id="rId49"/>
    <p:sldId id="393" r:id="rId50"/>
    <p:sldId id="394" r:id="rId51"/>
    <p:sldId id="395" r:id="rId52"/>
    <p:sldId id="396" r:id="rId53"/>
    <p:sldId id="397" r:id="rId54"/>
    <p:sldId id="398" r:id="rId55"/>
    <p:sldId id="409" r:id="rId56"/>
    <p:sldId id="399" r:id="rId57"/>
    <p:sldId id="400" r:id="rId58"/>
    <p:sldId id="405" r:id="rId59"/>
    <p:sldId id="402" r:id="rId60"/>
    <p:sldId id="406" r:id="rId61"/>
    <p:sldId id="404"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1E57"/>
    <a:srgbClr val="E98620"/>
    <a:srgbClr val="FFEB8E"/>
    <a:srgbClr val="48BAE7"/>
    <a:srgbClr val="FFFFFF"/>
    <a:srgbClr val="000000"/>
    <a:srgbClr val="46B4B2"/>
    <a:srgbClr val="009C90"/>
    <a:srgbClr val="FFC000"/>
    <a:srgbClr val="BDCD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98" autoAdjust="0"/>
    <p:restoredTop sz="88024" autoAdjust="0"/>
  </p:normalViewPr>
  <p:slideViewPr>
    <p:cSldViewPr snapToGrid="0">
      <p:cViewPr varScale="1">
        <p:scale>
          <a:sx n="59" d="100"/>
          <a:sy n="59" d="100"/>
        </p:scale>
        <p:origin x="702"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1" d="100"/>
          <a:sy n="101" d="100"/>
        </p:scale>
        <p:origin x="355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a:t>Introduction</a:t>
          </a:r>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a:t>&gt; .NET (Framework &amp; Core)</a:t>
          </a:r>
        </a:p>
        <a:p>
          <a:r>
            <a:rPr lang="en-US" sz="2400" dirty="0"/>
            <a:t>&gt; ASP.NET Core</a:t>
          </a:r>
        </a:p>
        <a:p>
          <a:r>
            <a:rPr lang="en-US" sz="2400" dirty="0"/>
            <a:t>&gt; Visual Studio </a:t>
          </a:r>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a:t>Q&amp;A</a:t>
          </a:r>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a:solidFill>
          <a:schemeClr val="accent1">
            <a:lumMod val="60000"/>
            <a:lumOff val="40000"/>
          </a:schemeClr>
        </a:solidFill>
      </dgm:spPr>
    </dgm:pt>
    <dgm:pt modelId="{F4D9450E-B429-4F4B-8D51-12EDAE993C6E}" type="pres">
      <dgm:prSet presAssocID="{D8099A2D-DFAF-4615-BA0D-8546DEE309E3}" presName="text_2" presStyleLbl="node1" presStyleIdx="1" presStyleCnt="3" custScaleY="192842">
        <dgm:presLayoutVars>
          <dgm:bulletEnabled val="1"/>
        </dgm:presLayoutVars>
      </dgm:prSet>
      <dgm:spPr/>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a:solidFill>
          <a:schemeClr val="accent1">
            <a:lumMod val="60000"/>
            <a:lumOff val="40000"/>
          </a:schemeClr>
        </a:solidFill>
      </dgm:spPr>
    </dgm:pt>
    <dgm:pt modelId="{6B747725-816F-497E-AD1A-3B239F472931}" type="pres">
      <dgm:prSet presAssocID="{96238AB0-3E60-4345-A8BB-5DC959EB425D}" presName="text_3" presStyleLbl="node1" presStyleIdx="2" presStyleCnt="3">
        <dgm:presLayoutVars>
          <dgm:bulletEnabled val="1"/>
        </dgm:presLayoutVars>
      </dgm:prSet>
      <dgm:spPr/>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a:solidFill>
          <a:schemeClr val="accent1">
            <a:lumMod val="60000"/>
            <a:lumOff val="40000"/>
          </a:schemeClr>
        </a:solidFill>
      </dgm:spPr>
    </dgm:pt>
  </dgm:ptLst>
  <dgm:cxnLst>
    <dgm:cxn modelId="{43422707-9229-47AE-9F85-55A4D6F4C292}"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CB585F6-67F2-4502-A289-852709E4FE0A}" type="presOf" srcId="{E2E715B1-F839-4A90-97CA-36FB28EBEABE}" destId="{41C0712D-6230-42F5-8134-6AA77C571944}" srcOrd="0" destOrd="0" presId="urn:microsoft.com/office/officeart/2008/layout/VerticalCurvedList"/>
    <dgm:cxn modelId="{07913A54-349F-4AD9-B052-150A7F381A0F}" type="presOf" srcId="{8BF3C4E9-F523-4844-A02F-E2C5E7F72065}" destId="{8A181E3F-A5E6-42EC-B617-38C9DB2D11F2}" srcOrd="0" destOrd="0" presId="urn:microsoft.com/office/officeart/2008/layout/VerticalCurvedList"/>
    <dgm:cxn modelId="{1DDEBA7F-71E5-4D81-8FD7-D14A1780AFE1}"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8C21F10-2688-4991-87F5-07B59583E397}"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F3A36F00-ABB8-40C5-8809-C269369F87E1}" type="presParOf" srcId="{33873E8C-2839-494D-888B-2D6045555E23}" destId="{D59E550D-D540-47A2-AD11-29F1227ADA12}" srcOrd="0" destOrd="0" presId="urn:microsoft.com/office/officeart/2008/layout/VerticalCurvedList"/>
    <dgm:cxn modelId="{4E476C4F-DC3B-41CE-A332-36825B0F5026}" type="presParOf" srcId="{D59E550D-D540-47A2-AD11-29F1227ADA12}" destId="{2B945AF4-EBAD-4BCF-A053-8CAC79D97DB0}" srcOrd="0" destOrd="0" presId="urn:microsoft.com/office/officeart/2008/layout/VerticalCurvedList"/>
    <dgm:cxn modelId="{70D06BBE-70C4-4FCF-9679-79280BE8A135}" type="presParOf" srcId="{2B945AF4-EBAD-4BCF-A053-8CAC79D97DB0}" destId="{35404107-AD22-4C43-A8C0-048C8CA28C68}" srcOrd="0" destOrd="0" presId="urn:microsoft.com/office/officeart/2008/layout/VerticalCurvedList"/>
    <dgm:cxn modelId="{48B9300F-23F8-471E-A9B4-58CC8F3A11D2}" type="presParOf" srcId="{2B945AF4-EBAD-4BCF-A053-8CAC79D97DB0}" destId="{8A181E3F-A5E6-42EC-B617-38C9DB2D11F2}" srcOrd="1" destOrd="0" presId="urn:microsoft.com/office/officeart/2008/layout/VerticalCurvedList"/>
    <dgm:cxn modelId="{288A9071-2D45-4371-8F3E-C91C50244CB6}" type="presParOf" srcId="{2B945AF4-EBAD-4BCF-A053-8CAC79D97DB0}" destId="{DDB94675-9A40-4FB4-A0BA-6E33CFF76253}" srcOrd="2" destOrd="0" presId="urn:microsoft.com/office/officeart/2008/layout/VerticalCurvedList"/>
    <dgm:cxn modelId="{A9E7BB27-B76E-40DC-A56F-AD5493F248BE}" type="presParOf" srcId="{2B945AF4-EBAD-4BCF-A053-8CAC79D97DB0}" destId="{66352355-C448-46B8-8708-0C0B4FA6D1EF}" srcOrd="3" destOrd="0" presId="urn:microsoft.com/office/officeart/2008/layout/VerticalCurvedList"/>
    <dgm:cxn modelId="{2254F741-DD67-468E-820F-7267918753C5}" type="presParOf" srcId="{D59E550D-D540-47A2-AD11-29F1227ADA12}" destId="{41C0712D-6230-42F5-8134-6AA77C571944}" srcOrd="1" destOrd="0" presId="urn:microsoft.com/office/officeart/2008/layout/VerticalCurvedList"/>
    <dgm:cxn modelId="{59D2973D-3327-47E2-961C-5FA7C648899B}" type="presParOf" srcId="{D59E550D-D540-47A2-AD11-29F1227ADA12}" destId="{D38834FE-0550-4E19-A777-696F868F313F}" srcOrd="2" destOrd="0" presId="urn:microsoft.com/office/officeart/2008/layout/VerticalCurvedList"/>
    <dgm:cxn modelId="{751284FE-2B7A-4272-847A-29F20DE82D93}" type="presParOf" srcId="{D38834FE-0550-4E19-A777-696F868F313F}" destId="{62AF6F62-0EC8-4091-A054-8417D73400FD}" srcOrd="0" destOrd="0" presId="urn:microsoft.com/office/officeart/2008/layout/VerticalCurvedList"/>
    <dgm:cxn modelId="{BD00448B-DE22-463F-AFE9-79E8D9798CB6}" type="presParOf" srcId="{D59E550D-D540-47A2-AD11-29F1227ADA12}" destId="{F4D9450E-B429-4F4B-8D51-12EDAE993C6E}" srcOrd="3" destOrd="0" presId="urn:microsoft.com/office/officeart/2008/layout/VerticalCurvedList"/>
    <dgm:cxn modelId="{A04E3FA0-B83F-4704-B36A-E607CAA6FEDB}" type="presParOf" srcId="{D59E550D-D540-47A2-AD11-29F1227ADA12}" destId="{31740FF1-553D-4F29-96E7-2814DB57E2A1}" srcOrd="4" destOrd="0" presId="urn:microsoft.com/office/officeart/2008/layout/VerticalCurvedList"/>
    <dgm:cxn modelId="{7FA89A1F-40C5-49B7-8F3C-EC5CA5392472}" type="presParOf" srcId="{31740FF1-553D-4F29-96E7-2814DB57E2A1}" destId="{C95EA77B-C461-4AE5-ACC6-E2281CC000F5}" srcOrd="0" destOrd="0" presId="urn:microsoft.com/office/officeart/2008/layout/VerticalCurvedList"/>
    <dgm:cxn modelId="{90FB3558-9BF2-40FB-8DF9-81D96FE5C19B}" type="presParOf" srcId="{D59E550D-D540-47A2-AD11-29F1227ADA12}" destId="{6B747725-816F-497E-AD1A-3B239F472931}" srcOrd="5" destOrd="0" presId="urn:microsoft.com/office/officeart/2008/layout/VerticalCurvedList"/>
    <dgm:cxn modelId="{D24557CB-4298-4105-A0A6-6CAB581F224D}" type="presParOf" srcId="{D59E550D-D540-47A2-AD11-29F1227ADA12}" destId="{0E9D947C-13F2-4239-B168-E36A53AC6625}" srcOrd="6" destOrd="0" presId="urn:microsoft.com/office/officeart/2008/layout/VerticalCurvedList"/>
    <dgm:cxn modelId="{46153DEE-0F65-42FA-AC5E-482F11449A0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a:t>Introduction</a:t>
          </a:r>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a:t>&gt; .NET (Framework &amp; Core)</a:t>
          </a:r>
        </a:p>
        <a:p>
          <a:r>
            <a:rPr lang="en-US" sz="2400" dirty="0"/>
            <a:t>&gt; ASP.NET Core</a:t>
          </a:r>
        </a:p>
        <a:p>
          <a:r>
            <a:rPr lang="en-US" sz="2400" dirty="0"/>
            <a:t>&gt; Visual Studio</a:t>
          </a:r>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a:t>Q&amp;A</a:t>
          </a:r>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a:solidFill>
          <a:schemeClr val="accent1">
            <a:lumMod val="60000"/>
            <a:lumOff val="40000"/>
          </a:schemeClr>
        </a:solidFill>
      </dgm:spPr>
    </dgm:pt>
    <dgm:pt modelId="{F4D9450E-B429-4F4B-8D51-12EDAE993C6E}" type="pres">
      <dgm:prSet presAssocID="{D8099A2D-DFAF-4615-BA0D-8546DEE309E3}" presName="text_2" presStyleLbl="node1" presStyleIdx="1" presStyleCnt="3" custScaleY="192842">
        <dgm:presLayoutVars>
          <dgm:bulletEnabled val="1"/>
        </dgm:presLayoutVars>
      </dgm:prSet>
      <dgm:spPr/>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a:solidFill>
          <a:schemeClr val="accent1">
            <a:lumMod val="60000"/>
            <a:lumOff val="40000"/>
          </a:schemeClr>
        </a:solidFill>
      </dgm:spPr>
    </dgm:pt>
    <dgm:pt modelId="{6B747725-816F-497E-AD1A-3B239F472931}" type="pres">
      <dgm:prSet presAssocID="{96238AB0-3E60-4345-A8BB-5DC959EB425D}" presName="text_3" presStyleLbl="node1" presStyleIdx="2" presStyleCnt="3">
        <dgm:presLayoutVars>
          <dgm:bulletEnabled val="1"/>
        </dgm:presLayoutVars>
      </dgm:prSet>
      <dgm:spPr/>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a:solidFill>
          <a:schemeClr val="accent1">
            <a:lumMod val="60000"/>
            <a:lumOff val="40000"/>
          </a:schemeClr>
        </a:solidFill>
      </dgm:spPr>
    </dgm:pt>
  </dgm:ptLst>
  <dgm:cxnLst>
    <dgm:cxn modelId="{43422707-9229-47AE-9F85-55A4D6F4C292}"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CB585F6-67F2-4502-A289-852709E4FE0A}" type="presOf" srcId="{E2E715B1-F839-4A90-97CA-36FB28EBEABE}" destId="{41C0712D-6230-42F5-8134-6AA77C571944}" srcOrd="0" destOrd="0" presId="urn:microsoft.com/office/officeart/2008/layout/VerticalCurvedList"/>
    <dgm:cxn modelId="{07913A54-349F-4AD9-B052-150A7F381A0F}" type="presOf" srcId="{8BF3C4E9-F523-4844-A02F-E2C5E7F72065}" destId="{8A181E3F-A5E6-42EC-B617-38C9DB2D11F2}" srcOrd="0" destOrd="0" presId="urn:microsoft.com/office/officeart/2008/layout/VerticalCurvedList"/>
    <dgm:cxn modelId="{1DDEBA7F-71E5-4D81-8FD7-D14A1780AFE1}"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8C21F10-2688-4991-87F5-07B59583E397}"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F3A36F00-ABB8-40C5-8809-C269369F87E1}" type="presParOf" srcId="{33873E8C-2839-494D-888B-2D6045555E23}" destId="{D59E550D-D540-47A2-AD11-29F1227ADA12}" srcOrd="0" destOrd="0" presId="urn:microsoft.com/office/officeart/2008/layout/VerticalCurvedList"/>
    <dgm:cxn modelId="{4E476C4F-DC3B-41CE-A332-36825B0F5026}" type="presParOf" srcId="{D59E550D-D540-47A2-AD11-29F1227ADA12}" destId="{2B945AF4-EBAD-4BCF-A053-8CAC79D97DB0}" srcOrd="0" destOrd="0" presId="urn:microsoft.com/office/officeart/2008/layout/VerticalCurvedList"/>
    <dgm:cxn modelId="{70D06BBE-70C4-4FCF-9679-79280BE8A135}" type="presParOf" srcId="{2B945AF4-EBAD-4BCF-A053-8CAC79D97DB0}" destId="{35404107-AD22-4C43-A8C0-048C8CA28C68}" srcOrd="0" destOrd="0" presId="urn:microsoft.com/office/officeart/2008/layout/VerticalCurvedList"/>
    <dgm:cxn modelId="{48B9300F-23F8-471E-A9B4-58CC8F3A11D2}" type="presParOf" srcId="{2B945AF4-EBAD-4BCF-A053-8CAC79D97DB0}" destId="{8A181E3F-A5E6-42EC-B617-38C9DB2D11F2}" srcOrd="1" destOrd="0" presId="urn:microsoft.com/office/officeart/2008/layout/VerticalCurvedList"/>
    <dgm:cxn modelId="{288A9071-2D45-4371-8F3E-C91C50244CB6}" type="presParOf" srcId="{2B945AF4-EBAD-4BCF-A053-8CAC79D97DB0}" destId="{DDB94675-9A40-4FB4-A0BA-6E33CFF76253}" srcOrd="2" destOrd="0" presId="urn:microsoft.com/office/officeart/2008/layout/VerticalCurvedList"/>
    <dgm:cxn modelId="{A9E7BB27-B76E-40DC-A56F-AD5493F248BE}" type="presParOf" srcId="{2B945AF4-EBAD-4BCF-A053-8CAC79D97DB0}" destId="{66352355-C448-46B8-8708-0C0B4FA6D1EF}" srcOrd="3" destOrd="0" presId="urn:microsoft.com/office/officeart/2008/layout/VerticalCurvedList"/>
    <dgm:cxn modelId="{2254F741-DD67-468E-820F-7267918753C5}" type="presParOf" srcId="{D59E550D-D540-47A2-AD11-29F1227ADA12}" destId="{41C0712D-6230-42F5-8134-6AA77C571944}" srcOrd="1" destOrd="0" presId="urn:microsoft.com/office/officeart/2008/layout/VerticalCurvedList"/>
    <dgm:cxn modelId="{59D2973D-3327-47E2-961C-5FA7C648899B}" type="presParOf" srcId="{D59E550D-D540-47A2-AD11-29F1227ADA12}" destId="{D38834FE-0550-4E19-A777-696F868F313F}" srcOrd="2" destOrd="0" presId="urn:microsoft.com/office/officeart/2008/layout/VerticalCurvedList"/>
    <dgm:cxn modelId="{751284FE-2B7A-4272-847A-29F20DE82D93}" type="presParOf" srcId="{D38834FE-0550-4E19-A777-696F868F313F}" destId="{62AF6F62-0EC8-4091-A054-8417D73400FD}" srcOrd="0" destOrd="0" presId="urn:microsoft.com/office/officeart/2008/layout/VerticalCurvedList"/>
    <dgm:cxn modelId="{BD00448B-DE22-463F-AFE9-79E8D9798CB6}" type="presParOf" srcId="{D59E550D-D540-47A2-AD11-29F1227ADA12}" destId="{F4D9450E-B429-4F4B-8D51-12EDAE993C6E}" srcOrd="3" destOrd="0" presId="urn:microsoft.com/office/officeart/2008/layout/VerticalCurvedList"/>
    <dgm:cxn modelId="{A04E3FA0-B83F-4704-B36A-E607CAA6FEDB}" type="presParOf" srcId="{D59E550D-D540-47A2-AD11-29F1227ADA12}" destId="{31740FF1-553D-4F29-96E7-2814DB57E2A1}" srcOrd="4" destOrd="0" presId="urn:microsoft.com/office/officeart/2008/layout/VerticalCurvedList"/>
    <dgm:cxn modelId="{7FA89A1F-40C5-49B7-8F3C-EC5CA5392472}" type="presParOf" srcId="{31740FF1-553D-4F29-96E7-2814DB57E2A1}" destId="{C95EA77B-C461-4AE5-ACC6-E2281CC000F5}" srcOrd="0" destOrd="0" presId="urn:microsoft.com/office/officeart/2008/layout/VerticalCurvedList"/>
    <dgm:cxn modelId="{90FB3558-9BF2-40FB-8DF9-81D96FE5C19B}" type="presParOf" srcId="{D59E550D-D540-47A2-AD11-29F1227ADA12}" destId="{6B747725-816F-497E-AD1A-3B239F472931}" srcOrd="5" destOrd="0" presId="urn:microsoft.com/office/officeart/2008/layout/VerticalCurvedList"/>
    <dgm:cxn modelId="{D24557CB-4298-4105-A0A6-6CAB581F224D}" type="presParOf" srcId="{D59E550D-D540-47A2-AD11-29F1227ADA12}" destId="{0E9D947C-13F2-4239-B168-E36A53AC6625}" srcOrd="6" destOrd="0" presId="urn:microsoft.com/office/officeart/2008/layout/VerticalCurvedList"/>
    <dgm:cxn modelId="{46153DEE-0F65-42FA-AC5E-482F11449A0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a:t>Introduction</a:t>
          </a:r>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a:t>&gt; .NET (Framework &amp; Core)</a:t>
          </a:r>
        </a:p>
        <a:p>
          <a:r>
            <a:rPr lang="en-US" sz="2400" dirty="0"/>
            <a:t>&gt; ASP.NET Core</a:t>
          </a:r>
        </a:p>
        <a:p>
          <a:r>
            <a:rPr lang="en-US" sz="2400" dirty="0"/>
            <a:t>&gt; Visual Studio</a:t>
          </a:r>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a:t>Q&amp;A</a:t>
          </a:r>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a:solidFill>
          <a:schemeClr val="accent1">
            <a:lumMod val="60000"/>
            <a:lumOff val="40000"/>
          </a:schemeClr>
        </a:solidFill>
      </dgm:spPr>
    </dgm:pt>
    <dgm:pt modelId="{F4D9450E-B429-4F4B-8D51-12EDAE993C6E}" type="pres">
      <dgm:prSet presAssocID="{D8099A2D-DFAF-4615-BA0D-8546DEE309E3}" presName="text_2" presStyleLbl="node1" presStyleIdx="1" presStyleCnt="3" custScaleY="192842">
        <dgm:presLayoutVars>
          <dgm:bulletEnabled val="1"/>
        </dgm:presLayoutVars>
      </dgm:prSet>
      <dgm:spPr/>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a:solidFill>
          <a:schemeClr val="accent1">
            <a:lumMod val="60000"/>
            <a:lumOff val="40000"/>
          </a:schemeClr>
        </a:solidFill>
      </dgm:spPr>
    </dgm:pt>
    <dgm:pt modelId="{6B747725-816F-497E-AD1A-3B239F472931}" type="pres">
      <dgm:prSet presAssocID="{96238AB0-3E60-4345-A8BB-5DC959EB425D}" presName="text_3" presStyleLbl="node1" presStyleIdx="2" presStyleCnt="3">
        <dgm:presLayoutVars>
          <dgm:bulletEnabled val="1"/>
        </dgm:presLayoutVars>
      </dgm:prSet>
      <dgm:spPr/>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a:solidFill>
          <a:schemeClr val="accent1">
            <a:lumMod val="60000"/>
            <a:lumOff val="40000"/>
          </a:schemeClr>
        </a:solidFill>
      </dgm:spPr>
    </dgm:pt>
  </dgm:ptLst>
  <dgm:cxnLst>
    <dgm:cxn modelId="{43422707-9229-47AE-9F85-55A4D6F4C292}"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CB585F6-67F2-4502-A289-852709E4FE0A}" type="presOf" srcId="{E2E715B1-F839-4A90-97CA-36FB28EBEABE}" destId="{41C0712D-6230-42F5-8134-6AA77C571944}" srcOrd="0" destOrd="0" presId="urn:microsoft.com/office/officeart/2008/layout/VerticalCurvedList"/>
    <dgm:cxn modelId="{07913A54-349F-4AD9-B052-150A7F381A0F}" type="presOf" srcId="{8BF3C4E9-F523-4844-A02F-E2C5E7F72065}" destId="{8A181E3F-A5E6-42EC-B617-38C9DB2D11F2}" srcOrd="0" destOrd="0" presId="urn:microsoft.com/office/officeart/2008/layout/VerticalCurvedList"/>
    <dgm:cxn modelId="{1DDEBA7F-71E5-4D81-8FD7-D14A1780AFE1}"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8C21F10-2688-4991-87F5-07B59583E397}"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F3A36F00-ABB8-40C5-8809-C269369F87E1}" type="presParOf" srcId="{33873E8C-2839-494D-888B-2D6045555E23}" destId="{D59E550D-D540-47A2-AD11-29F1227ADA12}" srcOrd="0" destOrd="0" presId="urn:microsoft.com/office/officeart/2008/layout/VerticalCurvedList"/>
    <dgm:cxn modelId="{4E476C4F-DC3B-41CE-A332-36825B0F5026}" type="presParOf" srcId="{D59E550D-D540-47A2-AD11-29F1227ADA12}" destId="{2B945AF4-EBAD-4BCF-A053-8CAC79D97DB0}" srcOrd="0" destOrd="0" presId="urn:microsoft.com/office/officeart/2008/layout/VerticalCurvedList"/>
    <dgm:cxn modelId="{70D06BBE-70C4-4FCF-9679-79280BE8A135}" type="presParOf" srcId="{2B945AF4-EBAD-4BCF-A053-8CAC79D97DB0}" destId="{35404107-AD22-4C43-A8C0-048C8CA28C68}" srcOrd="0" destOrd="0" presId="urn:microsoft.com/office/officeart/2008/layout/VerticalCurvedList"/>
    <dgm:cxn modelId="{48B9300F-23F8-471E-A9B4-58CC8F3A11D2}" type="presParOf" srcId="{2B945AF4-EBAD-4BCF-A053-8CAC79D97DB0}" destId="{8A181E3F-A5E6-42EC-B617-38C9DB2D11F2}" srcOrd="1" destOrd="0" presId="urn:microsoft.com/office/officeart/2008/layout/VerticalCurvedList"/>
    <dgm:cxn modelId="{288A9071-2D45-4371-8F3E-C91C50244CB6}" type="presParOf" srcId="{2B945AF4-EBAD-4BCF-A053-8CAC79D97DB0}" destId="{DDB94675-9A40-4FB4-A0BA-6E33CFF76253}" srcOrd="2" destOrd="0" presId="urn:microsoft.com/office/officeart/2008/layout/VerticalCurvedList"/>
    <dgm:cxn modelId="{A9E7BB27-B76E-40DC-A56F-AD5493F248BE}" type="presParOf" srcId="{2B945AF4-EBAD-4BCF-A053-8CAC79D97DB0}" destId="{66352355-C448-46B8-8708-0C0B4FA6D1EF}" srcOrd="3" destOrd="0" presId="urn:microsoft.com/office/officeart/2008/layout/VerticalCurvedList"/>
    <dgm:cxn modelId="{2254F741-DD67-468E-820F-7267918753C5}" type="presParOf" srcId="{D59E550D-D540-47A2-AD11-29F1227ADA12}" destId="{41C0712D-6230-42F5-8134-6AA77C571944}" srcOrd="1" destOrd="0" presId="urn:microsoft.com/office/officeart/2008/layout/VerticalCurvedList"/>
    <dgm:cxn modelId="{59D2973D-3327-47E2-961C-5FA7C648899B}" type="presParOf" srcId="{D59E550D-D540-47A2-AD11-29F1227ADA12}" destId="{D38834FE-0550-4E19-A777-696F868F313F}" srcOrd="2" destOrd="0" presId="urn:microsoft.com/office/officeart/2008/layout/VerticalCurvedList"/>
    <dgm:cxn modelId="{751284FE-2B7A-4272-847A-29F20DE82D93}" type="presParOf" srcId="{D38834FE-0550-4E19-A777-696F868F313F}" destId="{62AF6F62-0EC8-4091-A054-8417D73400FD}" srcOrd="0" destOrd="0" presId="urn:microsoft.com/office/officeart/2008/layout/VerticalCurvedList"/>
    <dgm:cxn modelId="{BD00448B-DE22-463F-AFE9-79E8D9798CB6}" type="presParOf" srcId="{D59E550D-D540-47A2-AD11-29F1227ADA12}" destId="{F4D9450E-B429-4F4B-8D51-12EDAE993C6E}" srcOrd="3" destOrd="0" presId="urn:microsoft.com/office/officeart/2008/layout/VerticalCurvedList"/>
    <dgm:cxn modelId="{A04E3FA0-B83F-4704-B36A-E607CAA6FEDB}" type="presParOf" srcId="{D59E550D-D540-47A2-AD11-29F1227ADA12}" destId="{31740FF1-553D-4F29-96E7-2814DB57E2A1}" srcOrd="4" destOrd="0" presId="urn:microsoft.com/office/officeart/2008/layout/VerticalCurvedList"/>
    <dgm:cxn modelId="{7FA89A1F-40C5-49B7-8F3C-EC5CA5392472}" type="presParOf" srcId="{31740FF1-553D-4F29-96E7-2814DB57E2A1}" destId="{C95EA77B-C461-4AE5-ACC6-E2281CC000F5}" srcOrd="0" destOrd="0" presId="urn:microsoft.com/office/officeart/2008/layout/VerticalCurvedList"/>
    <dgm:cxn modelId="{90FB3558-9BF2-40FB-8DF9-81D96FE5C19B}" type="presParOf" srcId="{D59E550D-D540-47A2-AD11-29F1227ADA12}" destId="{6B747725-816F-497E-AD1A-3B239F472931}" srcOrd="5" destOrd="0" presId="urn:microsoft.com/office/officeart/2008/layout/VerticalCurvedList"/>
    <dgm:cxn modelId="{D24557CB-4298-4105-A0A6-6CAB581F224D}" type="presParOf" srcId="{D59E550D-D540-47A2-AD11-29F1227ADA12}" destId="{0E9D947C-13F2-4239-B168-E36A53AC6625}" srcOrd="6" destOrd="0" presId="urn:microsoft.com/office/officeart/2008/layout/VerticalCurvedList"/>
    <dgm:cxn modelId="{46153DEE-0F65-42FA-AC5E-482F11449A0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a:t>Introduction</a:t>
          </a:r>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a:t>&gt; .NET (Framework &amp; Core)</a:t>
          </a:r>
        </a:p>
        <a:p>
          <a:r>
            <a:rPr lang="en-US" sz="2400" dirty="0"/>
            <a:t>&gt; ASP.NET Core</a:t>
          </a:r>
        </a:p>
        <a:p>
          <a:r>
            <a:rPr lang="en-US" sz="2400"/>
            <a:t>&gt; Visual Studio</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a:t>Q&amp;A</a:t>
          </a:r>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a:solidFill>
          <a:schemeClr val="accent1">
            <a:lumMod val="60000"/>
            <a:lumOff val="40000"/>
          </a:schemeClr>
        </a:solidFill>
      </dgm:spPr>
    </dgm:pt>
    <dgm:pt modelId="{F4D9450E-B429-4F4B-8D51-12EDAE993C6E}" type="pres">
      <dgm:prSet presAssocID="{D8099A2D-DFAF-4615-BA0D-8546DEE309E3}" presName="text_2" presStyleLbl="node1" presStyleIdx="1" presStyleCnt="3" custScaleY="192842">
        <dgm:presLayoutVars>
          <dgm:bulletEnabled val="1"/>
        </dgm:presLayoutVars>
      </dgm:prSet>
      <dgm:spPr/>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a:solidFill>
          <a:schemeClr val="accent1">
            <a:lumMod val="60000"/>
            <a:lumOff val="40000"/>
          </a:schemeClr>
        </a:solidFill>
      </dgm:spPr>
    </dgm:pt>
    <dgm:pt modelId="{6B747725-816F-497E-AD1A-3B239F472931}" type="pres">
      <dgm:prSet presAssocID="{96238AB0-3E60-4345-A8BB-5DC959EB425D}" presName="text_3" presStyleLbl="node1" presStyleIdx="2" presStyleCnt="3">
        <dgm:presLayoutVars>
          <dgm:bulletEnabled val="1"/>
        </dgm:presLayoutVars>
      </dgm:prSet>
      <dgm:spPr/>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a:solidFill>
          <a:schemeClr val="accent1">
            <a:lumMod val="60000"/>
            <a:lumOff val="40000"/>
          </a:schemeClr>
        </a:solidFill>
      </dgm:spPr>
    </dgm:pt>
  </dgm:ptLst>
  <dgm:cxnLst>
    <dgm:cxn modelId="{43422707-9229-47AE-9F85-55A4D6F4C292}"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CB585F6-67F2-4502-A289-852709E4FE0A}" type="presOf" srcId="{E2E715B1-F839-4A90-97CA-36FB28EBEABE}" destId="{41C0712D-6230-42F5-8134-6AA77C571944}" srcOrd="0" destOrd="0" presId="urn:microsoft.com/office/officeart/2008/layout/VerticalCurvedList"/>
    <dgm:cxn modelId="{07913A54-349F-4AD9-B052-150A7F381A0F}" type="presOf" srcId="{8BF3C4E9-F523-4844-A02F-E2C5E7F72065}" destId="{8A181E3F-A5E6-42EC-B617-38C9DB2D11F2}" srcOrd="0" destOrd="0" presId="urn:microsoft.com/office/officeart/2008/layout/VerticalCurvedList"/>
    <dgm:cxn modelId="{1DDEBA7F-71E5-4D81-8FD7-D14A1780AFE1}"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8C21F10-2688-4991-87F5-07B59583E397}"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F3A36F00-ABB8-40C5-8809-C269369F87E1}" type="presParOf" srcId="{33873E8C-2839-494D-888B-2D6045555E23}" destId="{D59E550D-D540-47A2-AD11-29F1227ADA12}" srcOrd="0" destOrd="0" presId="urn:microsoft.com/office/officeart/2008/layout/VerticalCurvedList"/>
    <dgm:cxn modelId="{4E476C4F-DC3B-41CE-A332-36825B0F5026}" type="presParOf" srcId="{D59E550D-D540-47A2-AD11-29F1227ADA12}" destId="{2B945AF4-EBAD-4BCF-A053-8CAC79D97DB0}" srcOrd="0" destOrd="0" presId="urn:microsoft.com/office/officeart/2008/layout/VerticalCurvedList"/>
    <dgm:cxn modelId="{70D06BBE-70C4-4FCF-9679-79280BE8A135}" type="presParOf" srcId="{2B945AF4-EBAD-4BCF-A053-8CAC79D97DB0}" destId="{35404107-AD22-4C43-A8C0-048C8CA28C68}" srcOrd="0" destOrd="0" presId="urn:microsoft.com/office/officeart/2008/layout/VerticalCurvedList"/>
    <dgm:cxn modelId="{48B9300F-23F8-471E-A9B4-58CC8F3A11D2}" type="presParOf" srcId="{2B945AF4-EBAD-4BCF-A053-8CAC79D97DB0}" destId="{8A181E3F-A5E6-42EC-B617-38C9DB2D11F2}" srcOrd="1" destOrd="0" presId="urn:microsoft.com/office/officeart/2008/layout/VerticalCurvedList"/>
    <dgm:cxn modelId="{288A9071-2D45-4371-8F3E-C91C50244CB6}" type="presParOf" srcId="{2B945AF4-EBAD-4BCF-A053-8CAC79D97DB0}" destId="{DDB94675-9A40-4FB4-A0BA-6E33CFF76253}" srcOrd="2" destOrd="0" presId="urn:microsoft.com/office/officeart/2008/layout/VerticalCurvedList"/>
    <dgm:cxn modelId="{A9E7BB27-B76E-40DC-A56F-AD5493F248BE}" type="presParOf" srcId="{2B945AF4-EBAD-4BCF-A053-8CAC79D97DB0}" destId="{66352355-C448-46B8-8708-0C0B4FA6D1EF}" srcOrd="3" destOrd="0" presId="urn:microsoft.com/office/officeart/2008/layout/VerticalCurvedList"/>
    <dgm:cxn modelId="{2254F741-DD67-468E-820F-7267918753C5}" type="presParOf" srcId="{D59E550D-D540-47A2-AD11-29F1227ADA12}" destId="{41C0712D-6230-42F5-8134-6AA77C571944}" srcOrd="1" destOrd="0" presId="urn:microsoft.com/office/officeart/2008/layout/VerticalCurvedList"/>
    <dgm:cxn modelId="{59D2973D-3327-47E2-961C-5FA7C648899B}" type="presParOf" srcId="{D59E550D-D540-47A2-AD11-29F1227ADA12}" destId="{D38834FE-0550-4E19-A777-696F868F313F}" srcOrd="2" destOrd="0" presId="urn:microsoft.com/office/officeart/2008/layout/VerticalCurvedList"/>
    <dgm:cxn modelId="{751284FE-2B7A-4272-847A-29F20DE82D93}" type="presParOf" srcId="{D38834FE-0550-4E19-A777-696F868F313F}" destId="{62AF6F62-0EC8-4091-A054-8417D73400FD}" srcOrd="0" destOrd="0" presId="urn:microsoft.com/office/officeart/2008/layout/VerticalCurvedList"/>
    <dgm:cxn modelId="{BD00448B-DE22-463F-AFE9-79E8D9798CB6}" type="presParOf" srcId="{D59E550D-D540-47A2-AD11-29F1227ADA12}" destId="{F4D9450E-B429-4F4B-8D51-12EDAE993C6E}" srcOrd="3" destOrd="0" presId="urn:microsoft.com/office/officeart/2008/layout/VerticalCurvedList"/>
    <dgm:cxn modelId="{A04E3FA0-B83F-4704-B36A-E607CAA6FEDB}" type="presParOf" srcId="{D59E550D-D540-47A2-AD11-29F1227ADA12}" destId="{31740FF1-553D-4F29-96E7-2814DB57E2A1}" srcOrd="4" destOrd="0" presId="urn:microsoft.com/office/officeart/2008/layout/VerticalCurvedList"/>
    <dgm:cxn modelId="{7FA89A1F-40C5-49B7-8F3C-EC5CA5392472}" type="presParOf" srcId="{31740FF1-553D-4F29-96E7-2814DB57E2A1}" destId="{C95EA77B-C461-4AE5-ACC6-E2281CC000F5}" srcOrd="0" destOrd="0" presId="urn:microsoft.com/office/officeart/2008/layout/VerticalCurvedList"/>
    <dgm:cxn modelId="{90FB3558-9BF2-40FB-8DF9-81D96FE5C19B}" type="presParOf" srcId="{D59E550D-D540-47A2-AD11-29F1227ADA12}" destId="{6B747725-816F-497E-AD1A-3B239F472931}" srcOrd="5" destOrd="0" presId="urn:microsoft.com/office/officeart/2008/layout/VerticalCurvedList"/>
    <dgm:cxn modelId="{D24557CB-4298-4105-A0A6-6CAB581F224D}" type="presParOf" srcId="{D59E550D-D540-47A2-AD11-29F1227ADA12}" destId="{0E9D947C-13F2-4239-B168-E36A53AC6625}" srcOrd="6" destOrd="0" presId="urn:microsoft.com/office/officeart/2008/layout/VerticalCurvedList"/>
    <dgm:cxn modelId="{46153DEE-0F65-42FA-AC5E-482F11449A0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387163" y="-672912"/>
          <a:ext cx="5226710" cy="5226710"/>
        </a:xfrm>
        <a:prstGeom prst="blockArc">
          <a:avLst>
            <a:gd name="adj1" fmla="val 18900000"/>
            <a:gd name="adj2" fmla="val 2700000"/>
            <a:gd name="adj3" fmla="val 41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39928" y="388088"/>
          <a:ext cx="5755288" cy="776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Introduction</a:t>
          </a:r>
        </a:p>
      </dsp:txBody>
      <dsp:txXfrm>
        <a:off x="539928" y="388088"/>
        <a:ext cx="5755288" cy="776177"/>
      </dsp:txXfrm>
    </dsp:sp>
    <dsp:sp modelId="{62AF6F62-0EC8-4091-A054-8417D73400FD}">
      <dsp:nvSpPr>
        <dsp:cNvPr id="0" name=""/>
        <dsp:cNvSpPr/>
      </dsp:nvSpPr>
      <dsp:spPr>
        <a:xfrm>
          <a:off x="54817" y="291066"/>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22069" y="1192045"/>
          <a:ext cx="5473148" cy="14967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&gt; .NET (Framework &amp; Core)</a:t>
          </a:r>
        </a:p>
        <a:p>
          <a:pPr marL="0" lvl="0" indent="0" algn="l" defTabSz="1066800">
            <a:lnSpc>
              <a:spcPct val="90000"/>
            </a:lnSpc>
            <a:spcBef>
              <a:spcPct val="0"/>
            </a:spcBef>
            <a:spcAft>
              <a:spcPct val="35000"/>
            </a:spcAft>
            <a:buNone/>
          </a:pPr>
          <a:r>
            <a:rPr lang="en-US" sz="2400" kern="1200" dirty="0"/>
            <a:t>&gt; ASP.NET Core</a:t>
          </a:r>
        </a:p>
        <a:p>
          <a:pPr marL="0" lvl="0" indent="0" algn="l" defTabSz="1066800">
            <a:lnSpc>
              <a:spcPct val="90000"/>
            </a:lnSpc>
            <a:spcBef>
              <a:spcPct val="0"/>
            </a:spcBef>
            <a:spcAft>
              <a:spcPct val="35000"/>
            </a:spcAft>
            <a:buNone/>
          </a:pPr>
          <a:r>
            <a:rPr lang="en-US" sz="2400" kern="1200" dirty="0"/>
            <a:t>&gt; Visual Studio </a:t>
          </a:r>
        </a:p>
      </dsp:txBody>
      <dsp:txXfrm>
        <a:off x="822069" y="1192045"/>
        <a:ext cx="5473148" cy="1496795"/>
      </dsp:txXfrm>
    </dsp:sp>
    <dsp:sp modelId="{C95EA77B-C461-4AE5-ACC6-E2281CC000F5}">
      <dsp:nvSpPr>
        <dsp:cNvPr id="0" name=""/>
        <dsp:cNvSpPr/>
      </dsp:nvSpPr>
      <dsp:spPr>
        <a:xfrm>
          <a:off x="336958" y="1455332"/>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39928" y="2716620"/>
          <a:ext cx="5755288" cy="776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Q&amp;A</a:t>
          </a:r>
        </a:p>
      </dsp:txBody>
      <dsp:txXfrm>
        <a:off x="539928" y="2716620"/>
        <a:ext cx="5755288" cy="776177"/>
      </dsp:txXfrm>
    </dsp:sp>
    <dsp:sp modelId="{C3CB0320-12E1-4B2A-B8B7-A5C11D3F23D7}">
      <dsp:nvSpPr>
        <dsp:cNvPr id="0" name=""/>
        <dsp:cNvSpPr/>
      </dsp:nvSpPr>
      <dsp:spPr>
        <a:xfrm>
          <a:off x="54817" y="2619598"/>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387163" y="-672912"/>
          <a:ext cx="5226710" cy="5226710"/>
        </a:xfrm>
        <a:prstGeom prst="blockArc">
          <a:avLst>
            <a:gd name="adj1" fmla="val 18900000"/>
            <a:gd name="adj2" fmla="val 2700000"/>
            <a:gd name="adj3" fmla="val 41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39928" y="388088"/>
          <a:ext cx="5755288" cy="776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Introduction</a:t>
          </a:r>
        </a:p>
      </dsp:txBody>
      <dsp:txXfrm>
        <a:off x="539928" y="388088"/>
        <a:ext cx="5755288" cy="776177"/>
      </dsp:txXfrm>
    </dsp:sp>
    <dsp:sp modelId="{62AF6F62-0EC8-4091-A054-8417D73400FD}">
      <dsp:nvSpPr>
        <dsp:cNvPr id="0" name=""/>
        <dsp:cNvSpPr/>
      </dsp:nvSpPr>
      <dsp:spPr>
        <a:xfrm>
          <a:off x="54817" y="291066"/>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22069" y="1192045"/>
          <a:ext cx="5473148" cy="14967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&gt; .NET (Framework &amp; Core)</a:t>
          </a:r>
        </a:p>
        <a:p>
          <a:pPr marL="0" lvl="0" indent="0" algn="l" defTabSz="1066800">
            <a:lnSpc>
              <a:spcPct val="90000"/>
            </a:lnSpc>
            <a:spcBef>
              <a:spcPct val="0"/>
            </a:spcBef>
            <a:spcAft>
              <a:spcPct val="35000"/>
            </a:spcAft>
            <a:buNone/>
          </a:pPr>
          <a:r>
            <a:rPr lang="en-US" sz="2400" kern="1200" dirty="0"/>
            <a:t>&gt; ASP.NET Core</a:t>
          </a:r>
        </a:p>
        <a:p>
          <a:pPr marL="0" lvl="0" indent="0" algn="l" defTabSz="1066800">
            <a:lnSpc>
              <a:spcPct val="90000"/>
            </a:lnSpc>
            <a:spcBef>
              <a:spcPct val="0"/>
            </a:spcBef>
            <a:spcAft>
              <a:spcPct val="35000"/>
            </a:spcAft>
            <a:buNone/>
          </a:pPr>
          <a:r>
            <a:rPr lang="en-US" sz="2400" kern="1200" dirty="0"/>
            <a:t>&gt; Visual Studio</a:t>
          </a:r>
        </a:p>
      </dsp:txBody>
      <dsp:txXfrm>
        <a:off x="822069" y="1192045"/>
        <a:ext cx="5473148" cy="1496795"/>
      </dsp:txXfrm>
    </dsp:sp>
    <dsp:sp modelId="{C95EA77B-C461-4AE5-ACC6-E2281CC000F5}">
      <dsp:nvSpPr>
        <dsp:cNvPr id="0" name=""/>
        <dsp:cNvSpPr/>
      </dsp:nvSpPr>
      <dsp:spPr>
        <a:xfrm>
          <a:off x="336958" y="1455332"/>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39928" y="2716620"/>
          <a:ext cx="5755288" cy="776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Q&amp;A</a:t>
          </a:r>
        </a:p>
      </dsp:txBody>
      <dsp:txXfrm>
        <a:off x="539928" y="2716620"/>
        <a:ext cx="5755288" cy="776177"/>
      </dsp:txXfrm>
    </dsp:sp>
    <dsp:sp modelId="{C3CB0320-12E1-4B2A-B8B7-A5C11D3F23D7}">
      <dsp:nvSpPr>
        <dsp:cNvPr id="0" name=""/>
        <dsp:cNvSpPr/>
      </dsp:nvSpPr>
      <dsp:spPr>
        <a:xfrm>
          <a:off x="54817" y="2619598"/>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387163" y="-672912"/>
          <a:ext cx="5226710" cy="5226710"/>
        </a:xfrm>
        <a:prstGeom prst="blockArc">
          <a:avLst>
            <a:gd name="adj1" fmla="val 18900000"/>
            <a:gd name="adj2" fmla="val 2700000"/>
            <a:gd name="adj3" fmla="val 41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39928" y="388088"/>
          <a:ext cx="5755288" cy="776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Introduction</a:t>
          </a:r>
        </a:p>
      </dsp:txBody>
      <dsp:txXfrm>
        <a:off x="539928" y="388088"/>
        <a:ext cx="5755288" cy="776177"/>
      </dsp:txXfrm>
    </dsp:sp>
    <dsp:sp modelId="{62AF6F62-0EC8-4091-A054-8417D73400FD}">
      <dsp:nvSpPr>
        <dsp:cNvPr id="0" name=""/>
        <dsp:cNvSpPr/>
      </dsp:nvSpPr>
      <dsp:spPr>
        <a:xfrm>
          <a:off x="54817" y="291066"/>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22069" y="1192045"/>
          <a:ext cx="5473148" cy="14967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&gt; .NET (Framework &amp; Core)</a:t>
          </a:r>
        </a:p>
        <a:p>
          <a:pPr marL="0" lvl="0" indent="0" algn="l" defTabSz="1066800">
            <a:lnSpc>
              <a:spcPct val="90000"/>
            </a:lnSpc>
            <a:spcBef>
              <a:spcPct val="0"/>
            </a:spcBef>
            <a:spcAft>
              <a:spcPct val="35000"/>
            </a:spcAft>
            <a:buNone/>
          </a:pPr>
          <a:r>
            <a:rPr lang="en-US" sz="2400" kern="1200" dirty="0"/>
            <a:t>&gt; ASP.NET Core</a:t>
          </a:r>
        </a:p>
        <a:p>
          <a:pPr marL="0" lvl="0" indent="0" algn="l" defTabSz="1066800">
            <a:lnSpc>
              <a:spcPct val="90000"/>
            </a:lnSpc>
            <a:spcBef>
              <a:spcPct val="0"/>
            </a:spcBef>
            <a:spcAft>
              <a:spcPct val="35000"/>
            </a:spcAft>
            <a:buNone/>
          </a:pPr>
          <a:r>
            <a:rPr lang="en-US" sz="2400" kern="1200" dirty="0"/>
            <a:t>&gt; Visual Studio</a:t>
          </a:r>
        </a:p>
      </dsp:txBody>
      <dsp:txXfrm>
        <a:off x="822069" y="1192045"/>
        <a:ext cx="5473148" cy="1496795"/>
      </dsp:txXfrm>
    </dsp:sp>
    <dsp:sp modelId="{C95EA77B-C461-4AE5-ACC6-E2281CC000F5}">
      <dsp:nvSpPr>
        <dsp:cNvPr id="0" name=""/>
        <dsp:cNvSpPr/>
      </dsp:nvSpPr>
      <dsp:spPr>
        <a:xfrm>
          <a:off x="336958" y="1455332"/>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39928" y="2716620"/>
          <a:ext cx="5755288" cy="776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Q&amp;A</a:t>
          </a:r>
        </a:p>
      </dsp:txBody>
      <dsp:txXfrm>
        <a:off x="539928" y="2716620"/>
        <a:ext cx="5755288" cy="776177"/>
      </dsp:txXfrm>
    </dsp:sp>
    <dsp:sp modelId="{C3CB0320-12E1-4B2A-B8B7-A5C11D3F23D7}">
      <dsp:nvSpPr>
        <dsp:cNvPr id="0" name=""/>
        <dsp:cNvSpPr/>
      </dsp:nvSpPr>
      <dsp:spPr>
        <a:xfrm>
          <a:off x="54817" y="2619598"/>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387163" y="-672912"/>
          <a:ext cx="5226710" cy="5226710"/>
        </a:xfrm>
        <a:prstGeom prst="blockArc">
          <a:avLst>
            <a:gd name="adj1" fmla="val 18900000"/>
            <a:gd name="adj2" fmla="val 2700000"/>
            <a:gd name="adj3" fmla="val 41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39928" y="388088"/>
          <a:ext cx="5755288" cy="776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Introduction</a:t>
          </a:r>
        </a:p>
      </dsp:txBody>
      <dsp:txXfrm>
        <a:off x="539928" y="388088"/>
        <a:ext cx="5755288" cy="776177"/>
      </dsp:txXfrm>
    </dsp:sp>
    <dsp:sp modelId="{62AF6F62-0EC8-4091-A054-8417D73400FD}">
      <dsp:nvSpPr>
        <dsp:cNvPr id="0" name=""/>
        <dsp:cNvSpPr/>
      </dsp:nvSpPr>
      <dsp:spPr>
        <a:xfrm>
          <a:off x="54817" y="291066"/>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22069" y="1192045"/>
          <a:ext cx="5473148" cy="14967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&gt; .NET (Framework &amp; Core)</a:t>
          </a:r>
        </a:p>
        <a:p>
          <a:pPr marL="0" lvl="0" indent="0" algn="l" defTabSz="1066800">
            <a:lnSpc>
              <a:spcPct val="90000"/>
            </a:lnSpc>
            <a:spcBef>
              <a:spcPct val="0"/>
            </a:spcBef>
            <a:spcAft>
              <a:spcPct val="35000"/>
            </a:spcAft>
            <a:buNone/>
          </a:pPr>
          <a:r>
            <a:rPr lang="en-US" sz="2400" kern="1200" dirty="0"/>
            <a:t>&gt; ASP.NET Core</a:t>
          </a:r>
        </a:p>
        <a:p>
          <a:pPr marL="0" lvl="0" indent="0" algn="l" defTabSz="1066800">
            <a:lnSpc>
              <a:spcPct val="90000"/>
            </a:lnSpc>
            <a:spcBef>
              <a:spcPct val="0"/>
            </a:spcBef>
            <a:spcAft>
              <a:spcPct val="35000"/>
            </a:spcAft>
            <a:buNone/>
          </a:pPr>
          <a:r>
            <a:rPr lang="en-US" sz="2400" kern="1200"/>
            <a:t>&gt; Visual Studio</a:t>
          </a:r>
          <a:endParaRPr lang="en-US" sz="2400" kern="1200" dirty="0"/>
        </a:p>
      </dsp:txBody>
      <dsp:txXfrm>
        <a:off x="822069" y="1192045"/>
        <a:ext cx="5473148" cy="1496795"/>
      </dsp:txXfrm>
    </dsp:sp>
    <dsp:sp modelId="{C95EA77B-C461-4AE5-ACC6-E2281CC000F5}">
      <dsp:nvSpPr>
        <dsp:cNvPr id="0" name=""/>
        <dsp:cNvSpPr/>
      </dsp:nvSpPr>
      <dsp:spPr>
        <a:xfrm>
          <a:off x="336958" y="1455332"/>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39928" y="2716620"/>
          <a:ext cx="5755288" cy="776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Q&amp;A</a:t>
          </a:r>
        </a:p>
      </dsp:txBody>
      <dsp:txXfrm>
        <a:off x="539928" y="2716620"/>
        <a:ext cx="5755288" cy="776177"/>
      </dsp:txXfrm>
    </dsp:sp>
    <dsp:sp modelId="{C3CB0320-12E1-4B2A-B8B7-A5C11D3F23D7}">
      <dsp:nvSpPr>
        <dsp:cNvPr id="0" name=""/>
        <dsp:cNvSpPr/>
      </dsp:nvSpPr>
      <dsp:spPr>
        <a:xfrm>
          <a:off x="54817" y="2619598"/>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990FE3-7537-4D15-A9F5-FDF1805FD5F8}" type="datetimeFigureOut">
              <a:rPr lang="en-US" smtClean="0"/>
              <a:t>4/26/2016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8C67A6-C0E7-47DF-97C2-CA9B11275397}" type="slidenum">
              <a:rPr lang="en-US" smtClean="0"/>
              <a:t>‹#›</a:t>
            </a:fld>
            <a:endParaRPr lang="en-US"/>
          </a:p>
        </p:txBody>
      </p:sp>
    </p:spTree>
    <p:extLst>
      <p:ext uri="{BB962C8B-B14F-4D97-AF65-F5344CB8AC3E}">
        <p14:creationId xmlns:p14="http://schemas.microsoft.com/office/powerpoint/2010/main" val="3818312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2</a:t>
            </a:fld>
            <a:endParaRPr lang="en-US"/>
          </a:p>
        </p:txBody>
      </p:sp>
    </p:spTree>
    <p:extLst>
      <p:ext uri="{BB962C8B-B14F-4D97-AF65-F5344CB8AC3E}">
        <p14:creationId xmlns:p14="http://schemas.microsoft.com/office/powerpoint/2010/main" val="4169232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53</a:t>
            </a:fld>
            <a:endParaRPr lang="en-US"/>
          </a:p>
        </p:txBody>
      </p:sp>
    </p:spTree>
    <p:extLst>
      <p:ext uri="{BB962C8B-B14F-4D97-AF65-F5344CB8AC3E}">
        <p14:creationId xmlns:p14="http://schemas.microsoft.com/office/powerpoint/2010/main" val="2252035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a:t>
            </a:r>
          </a:p>
          <a:p>
            <a:endParaRPr lang="en-US" dirty="0"/>
          </a:p>
          <a:p>
            <a:r>
              <a:rPr lang="en-US" dirty="0"/>
              <a:t>Microsoft email:</a:t>
            </a:r>
            <a:r>
              <a:rPr lang="en-US" baseline="0" dirty="0"/>
              <a:t> shchowd@microsoft.com</a:t>
            </a:r>
          </a:p>
          <a:p>
            <a:r>
              <a:rPr lang="en-US" baseline="0" dirty="0"/>
              <a:t>Personal Twitter: @shahedC</a:t>
            </a:r>
            <a:endParaRPr lang="en-US" dirty="0"/>
          </a:p>
          <a:p>
            <a:endParaRPr lang="en-US" dirty="0"/>
          </a:p>
          <a:p>
            <a:r>
              <a:rPr lang="en-US" dirty="0"/>
              <a:t>Dev Blog: WakeUpAndCode.com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358897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p:txBody>
      </p:sp>
      <p:sp>
        <p:nvSpPr>
          <p:cNvPr id="4" name="Slide Number Placeholder 3"/>
          <p:cNvSpPr>
            <a:spLocks noGrp="1"/>
          </p:cNvSpPr>
          <p:nvPr>
            <p:ph type="sldNum" sz="quarter" idx="10"/>
          </p:nvPr>
        </p:nvSpPr>
        <p:spPr/>
        <p:txBody>
          <a:bodyPr/>
          <a:lstStyle/>
          <a:p>
            <a:fld id="{C93EEC66-7BF3-4CAD-9E14-6F7448A6E41E}" type="slidenum">
              <a:rPr lang="en-US" smtClean="0"/>
              <a:t>3</a:t>
            </a:fld>
            <a:endParaRPr lang="en-US"/>
          </a:p>
        </p:txBody>
      </p:sp>
    </p:spTree>
    <p:extLst>
      <p:ext uri="{BB962C8B-B14F-4D97-AF65-F5344CB8AC3E}">
        <p14:creationId xmlns:p14="http://schemas.microsoft.com/office/powerpoint/2010/main" val="3841030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11</a:t>
            </a:fld>
            <a:endParaRPr lang="en-US"/>
          </a:p>
        </p:txBody>
      </p:sp>
    </p:spTree>
    <p:extLst>
      <p:ext uri="{BB962C8B-B14F-4D97-AF65-F5344CB8AC3E}">
        <p14:creationId xmlns:p14="http://schemas.microsoft.com/office/powerpoint/2010/main" val="4045675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Variables, Operators &amp; Loops</a:t>
            </a:r>
          </a:p>
        </p:txBody>
      </p:sp>
      <p:sp>
        <p:nvSpPr>
          <p:cNvPr id="4" name="Slide Number Placeholder 3"/>
          <p:cNvSpPr>
            <a:spLocks noGrp="1"/>
          </p:cNvSpPr>
          <p:nvPr>
            <p:ph type="sldNum" sz="quarter" idx="10"/>
          </p:nvPr>
        </p:nvSpPr>
        <p:spPr/>
        <p:txBody>
          <a:bodyPr/>
          <a:lstStyle/>
          <a:p>
            <a:fld id="{C93EEC66-7BF3-4CAD-9E14-6F7448A6E41E}" type="slidenum">
              <a:rPr lang="en-US" smtClean="0"/>
              <a:t>12</a:t>
            </a:fld>
            <a:endParaRPr lang="en-US"/>
          </a:p>
        </p:txBody>
      </p:sp>
    </p:spTree>
    <p:extLst>
      <p:ext uri="{BB962C8B-B14F-4D97-AF65-F5344CB8AC3E}">
        <p14:creationId xmlns:p14="http://schemas.microsoft.com/office/powerpoint/2010/main" val="2286275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ASP .NET 5.0</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17</a:t>
            </a:fld>
            <a:endParaRPr lang="en-US"/>
          </a:p>
        </p:txBody>
      </p:sp>
    </p:spTree>
    <p:extLst>
      <p:ext uri="{BB962C8B-B14F-4D97-AF65-F5344CB8AC3E}">
        <p14:creationId xmlns:p14="http://schemas.microsoft.com/office/powerpoint/2010/main" val="2064074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20414A0-939B-4E03-8776-58BEE98B0262}"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4/26/2016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47073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a:t>ASP .NET 5.0</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38</a:t>
            </a:fld>
            <a:endParaRPr lang="en-US"/>
          </a:p>
        </p:txBody>
      </p:sp>
    </p:spTree>
    <p:extLst>
      <p:ext uri="{BB962C8B-B14F-4D97-AF65-F5344CB8AC3E}">
        <p14:creationId xmlns:p14="http://schemas.microsoft.com/office/powerpoint/2010/main" val="994546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51</a:t>
            </a:fld>
            <a:endParaRPr lang="en-US"/>
          </a:p>
        </p:txBody>
      </p:sp>
    </p:spTree>
    <p:extLst>
      <p:ext uri="{BB962C8B-B14F-4D97-AF65-F5344CB8AC3E}">
        <p14:creationId xmlns:p14="http://schemas.microsoft.com/office/powerpoint/2010/main" val="2689812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Topics</a:t>
            </a:r>
          </a:p>
        </p:txBody>
      </p:sp>
      <p:sp>
        <p:nvSpPr>
          <p:cNvPr id="4" name="Slide Number Placeholder 3"/>
          <p:cNvSpPr>
            <a:spLocks noGrp="1"/>
          </p:cNvSpPr>
          <p:nvPr>
            <p:ph type="sldNum" sz="quarter" idx="10"/>
          </p:nvPr>
        </p:nvSpPr>
        <p:spPr/>
        <p:txBody>
          <a:bodyPr/>
          <a:lstStyle/>
          <a:p>
            <a:fld id="{C93EEC66-7BF3-4CAD-9E14-6F7448A6E41E}" type="slidenum">
              <a:rPr lang="en-US" smtClean="0"/>
              <a:t>52</a:t>
            </a:fld>
            <a:endParaRPr lang="en-US"/>
          </a:p>
        </p:txBody>
      </p:sp>
    </p:spTree>
    <p:extLst>
      <p:ext uri="{BB962C8B-B14F-4D97-AF65-F5344CB8AC3E}">
        <p14:creationId xmlns:p14="http://schemas.microsoft.com/office/powerpoint/2010/main" val="4212542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lstStyle/>
          <a:p>
            <a:r>
              <a:rPr lang="en-US"/>
              <a:t>Click to edit Master title style</a:t>
            </a:r>
          </a:p>
        </p:txBody>
      </p:sp>
      <p:sp>
        <p:nvSpPr>
          <p:cNvPr id="6" name="Text Placeholder 5"/>
          <p:cNvSpPr>
            <a:spLocks noGrp="1"/>
          </p:cNvSpPr>
          <p:nvPr>
            <p:ph type="body" sz="quarter" idx="10" hasCustomPrompt="1"/>
          </p:nvPr>
        </p:nvSpPr>
        <p:spPr>
          <a:xfrm>
            <a:off x="6638425" y="5517221"/>
            <a:ext cx="5013325" cy="1026863"/>
          </a:xfrm>
        </p:spPr>
        <p:txBody>
          <a:bodyPr/>
          <a:lstStyle>
            <a:lvl1pPr>
              <a:defRPr/>
            </a:lvl1pPr>
          </a:lstStyle>
          <a:p>
            <a:pPr lvl="0"/>
            <a:r>
              <a:rPr lang="en-US" dirty="0"/>
              <a:t>Presenter Name</a:t>
            </a:r>
          </a:p>
          <a:p>
            <a:pPr lvl="0"/>
            <a:r>
              <a:rPr lang="en-US" dirty="0"/>
              <a:t>Title/role</a:t>
            </a:r>
          </a:p>
        </p:txBody>
      </p:sp>
    </p:spTree>
    <p:extLst>
      <p:ext uri="{BB962C8B-B14F-4D97-AF65-F5344CB8AC3E}">
        <p14:creationId xmlns:p14="http://schemas.microsoft.com/office/powerpoint/2010/main" val="3038304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0798" y="416497"/>
            <a:ext cx="11079822" cy="922110"/>
          </a:xfrm>
        </p:spPr>
        <p:txBody>
          <a:bodyPr>
            <a:normAutofit/>
          </a:bodyPr>
          <a:lstStyle>
            <a:lvl1pPr>
              <a:defRPr sz="4400"/>
            </a:lvl1pPr>
          </a:lstStyle>
          <a:p>
            <a:r>
              <a:rPr lang="en-US"/>
              <a:t>Click to edit Master title style</a:t>
            </a:r>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graphicFrame>
        <p:nvGraphicFramePr>
          <p:cNvPr id="6" name="Table 5"/>
          <p:cNvGraphicFramePr>
            <a:graphicFrameLocks noGrp="1"/>
          </p:cNvGraphicFramePr>
          <p:nvPr userDrawn="1">
            <p:extLst>
              <p:ext uri="{D42A27DB-BD31-4B8C-83A1-F6EECF244321}">
                <p14:modId xmlns:p14="http://schemas.microsoft.com/office/powerpoint/2010/main" val="2598770515"/>
              </p:ext>
            </p:extLst>
          </p:nvPr>
        </p:nvGraphicFramePr>
        <p:xfrm>
          <a:off x="584200" y="1476596"/>
          <a:ext cx="11056420" cy="4320392"/>
        </p:xfrm>
        <a:graphic>
          <a:graphicData uri="http://schemas.openxmlformats.org/drawingml/2006/table">
            <a:tbl>
              <a:tblPr firstRow="1" bandRow="1">
                <a:tableStyleId>{5C22544A-7EE6-4342-B048-85BDC9FD1C3A}</a:tableStyleId>
              </a:tblPr>
              <a:tblGrid>
                <a:gridCol w="2764105">
                  <a:extLst>
                    <a:ext uri="{9D8B030D-6E8A-4147-A177-3AD203B41FA5}">
                      <a16:colId xmlns:a16="http://schemas.microsoft.com/office/drawing/2014/main" val="20000"/>
                    </a:ext>
                  </a:extLst>
                </a:gridCol>
                <a:gridCol w="2764105">
                  <a:extLst>
                    <a:ext uri="{9D8B030D-6E8A-4147-A177-3AD203B41FA5}">
                      <a16:colId xmlns:a16="http://schemas.microsoft.com/office/drawing/2014/main" val="20001"/>
                    </a:ext>
                  </a:extLst>
                </a:gridCol>
                <a:gridCol w="2764105">
                  <a:extLst>
                    <a:ext uri="{9D8B030D-6E8A-4147-A177-3AD203B41FA5}">
                      <a16:colId xmlns:a16="http://schemas.microsoft.com/office/drawing/2014/main" val="20002"/>
                    </a:ext>
                  </a:extLst>
                </a:gridCol>
                <a:gridCol w="2764105">
                  <a:extLst>
                    <a:ext uri="{9D8B030D-6E8A-4147-A177-3AD203B41FA5}">
                      <a16:colId xmlns:a16="http://schemas.microsoft.com/office/drawing/2014/main" val="20003"/>
                    </a:ext>
                  </a:extLst>
                </a:gridCol>
              </a:tblGrid>
              <a:tr h="644435">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25319">
                <a:tc>
                  <a:txBody>
                    <a:bodyPr/>
                    <a:lstStyle/>
                    <a:p>
                      <a:r>
                        <a:rPr lang="en-US" sz="1600" dirty="0">
                          <a:solidFill>
                            <a:srgbClr val="3C454F"/>
                          </a:solidFill>
                        </a:rPr>
                        <a:t>Content</a:t>
                      </a: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25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25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88762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903414"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2007513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775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0798" y="457199"/>
            <a:ext cx="4211227" cy="1936679"/>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a:xfrm>
            <a:off x="5183188" y="987425"/>
            <a:ext cx="6457432" cy="4873625"/>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0798" y="2604070"/>
            <a:ext cx="4211227" cy="326491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1518691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Alt">
    <p:spTree>
      <p:nvGrpSpPr>
        <p:cNvPr id="1" name=""/>
        <p:cNvGrpSpPr/>
        <p:nvPr/>
      </p:nvGrpSpPr>
      <p:grpSpPr>
        <a:xfrm>
          <a:off x="0" y="0"/>
          <a:ext cx="0" cy="0"/>
          <a:chOff x="0" y="0"/>
          <a:chExt cx="0" cy="0"/>
        </a:xfrm>
      </p:grpSpPr>
      <p:pic>
        <p:nvPicPr>
          <p:cNvPr id="6" name="Icon" descr="Ones-and-zeroes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79" y="4928556"/>
            <a:ext cx="2714605" cy="1972396"/>
          </a:xfrm>
          <a:prstGeom prst="rect">
            <a:avLst/>
          </a:prstGeom>
        </p:spPr>
      </p:pic>
      <p:sp>
        <p:nvSpPr>
          <p:cNvPr id="9" name="Title"/>
          <p:cNvSpPr>
            <a:spLocks noGrp="1"/>
          </p:cNvSpPr>
          <p:nvPr>
            <p:ph type="title" hasCustomPrompt="1"/>
          </p:nvPr>
        </p:nvSpPr>
        <p:spPr>
          <a:xfrm>
            <a:off x="0" y="2194768"/>
            <a:ext cx="12192001" cy="1081833"/>
          </a:xfrm>
          <a:prstGeom prst="rect">
            <a:avLst/>
          </a:prstGeom>
        </p:spPr>
        <p:txBody>
          <a:bodyPr/>
          <a:lstStyle>
            <a:lvl1pPr algn="ctr">
              <a:defRPr lang="en-US" sz="5400" b="0" kern="1200" cap="none" spc="0" baseline="0" dirty="0" smtClean="0">
                <a:ln w="3175">
                  <a:noFill/>
                </a:ln>
                <a:solidFill>
                  <a:schemeClr val="bg1"/>
                </a:solidFill>
                <a:effectLst/>
                <a:latin typeface="+mj-lt"/>
                <a:ea typeface="+mn-ea"/>
                <a:cs typeface="Segoe UI" pitchFamily="34" charset="0"/>
              </a:defRPr>
            </a:lvl1pPr>
          </a:lstStyle>
          <a:p>
            <a:r>
              <a:rPr lang="en-US" dirty="0"/>
              <a:t>Title</a:t>
            </a:r>
          </a:p>
        </p:txBody>
      </p:sp>
      <p:sp>
        <p:nvSpPr>
          <p:cNvPr id="11" name="Presenter"/>
          <p:cNvSpPr>
            <a:spLocks noGrp="1"/>
          </p:cNvSpPr>
          <p:nvPr>
            <p:ph type="body" sz="quarter" idx="10" hasCustomPrompt="1"/>
          </p:nvPr>
        </p:nvSpPr>
        <p:spPr>
          <a:xfrm>
            <a:off x="-1588" y="3276600"/>
            <a:ext cx="12192000" cy="990600"/>
          </a:xfrm>
          <a:prstGeom prst="rect">
            <a:avLst/>
          </a:prstGeom>
        </p:spPr>
        <p:txBody>
          <a:bodyPr/>
          <a:lstStyle>
            <a:lvl1pPr marL="0" indent="0" algn="ctr">
              <a:buNone/>
              <a:defRPr lang="en-US" sz="2200" b="0" kern="1200" cap="none" spc="-102" baseline="0" dirty="0">
                <a:ln w="3175">
                  <a:noFill/>
                </a:ln>
                <a:solidFill>
                  <a:srgbClr val="FFFFFF"/>
                </a:solidFill>
                <a:effectLst/>
                <a:latin typeface="+mj-lt"/>
                <a:ea typeface="+mn-ea"/>
                <a:cs typeface="Segoe UI" pitchFamily="34" charset="0"/>
              </a:defRPr>
            </a:lvl1pPr>
          </a:lstStyle>
          <a:p>
            <a:pPr lvl="0"/>
            <a:r>
              <a:rPr lang="en-US" dirty="0"/>
              <a:t>Presenter</a:t>
            </a:r>
          </a:p>
        </p:txBody>
      </p:sp>
    </p:spTree>
    <p:extLst>
      <p:ext uri="{BB962C8B-B14F-4D97-AF65-F5344CB8AC3E}">
        <p14:creationId xmlns:p14="http://schemas.microsoft.com/office/powerpoint/2010/main" val="212158585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61BE4E-1F91-49DA-A204-28A383D68637}" type="datetimeFigureOut">
              <a:rPr lang="en-US" smtClean="0"/>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225452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1BE4E-1F91-49DA-A204-28A383D68637}" type="datetimeFigureOut">
              <a:rPr lang="en-US" smtClean="0"/>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3526003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61BE4E-1F91-49DA-A204-28A383D68637}" type="datetimeFigureOut">
              <a:rPr lang="en-US" smtClean="0"/>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3643343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61BE4E-1F91-49DA-A204-28A383D68637}" type="datetimeFigureOut">
              <a:rPr lang="en-US" smtClean="0"/>
              <a:t>4/26/2016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4277188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61BE4E-1F91-49DA-A204-28A383D68637}" type="datetimeFigureOut">
              <a:rPr lang="en-US" smtClean="0"/>
              <a:t>4/26/2016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286424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171B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lstStyle/>
          <a:p>
            <a:r>
              <a:rPr lang="en-US"/>
              <a:t>Click to edit Master title style</a:t>
            </a:r>
          </a:p>
        </p:txBody>
      </p:sp>
      <p:sp>
        <p:nvSpPr>
          <p:cNvPr id="6" name="Text Placeholder 5"/>
          <p:cNvSpPr>
            <a:spLocks noGrp="1"/>
          </p:cNvSpPr>
          <p:nvPr>
            <p:ph type="body" sz="quarter" idx="10" hasCustomPrompt="1"/>
          </p:nvPr>
        </p:nvSpPr>
        <p:spPr>
          <a:xfrm>
            <a:off x="6638425" y="5517221"/>
            <a:ext cx="5013325" cy="1026863"/>
          </a:xfrm>
        </p:spPr>
        <p:txBody>
          <a:bodyPr/>
          <a:lstStyle>
            <a:lvl1pPr>
              <a:defRPr>
                <a:solidFill>
                  <a:srgbClr val="3C454F"/>
                </a:solidFill>
              </a:defRPr>
            </a:lvl1pPr>
          </a:lstStyle>
          <a:p>
            <a:pPr lvl="0"/>
            <a:r>
              <a:rPr lang="en-US" dirty="0"/>
              <a:t>Presenter Name</a:t>
            </a:r>
          </a:p>
          <a:p>
            <a:pPr lvl="0"/>
            <a:r>
              <a:rPr lang="en-US" dirty="0"/>
              <a:t>Title/role</a:t>
            </a:r>
          </a:p>
        </p:txBody>
      </p:sp>
    </p:spTree>
    <p:extLst>
      <p:ext uri="{BB962C8B-B14F-4D97-AF65-F5344CB8AC3E}">
        <p14:creationId xmlns:p14="http://schemas.microsoft.com/office/powerpoint/2010/main" val="62634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61BE4E-1F91-49DA-A204-28A383D68637}" type="datetimeFigureOut">
              <a:rPr lang="en-US" smtClean="0"/>
              <a:t>4/26/2016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45033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1BE4E-1F91-49DA-A204-28A383D68637}" type="datetimeFigureOut">
              <a:rPr lang="en-US" smtClean="0"/>
              <a:t>4/26/2016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3115122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61BE4E-1F91-49DA-A204-28A383D68637}" type="datetimeFigureOut">
              <a:rPr lang="en-US" smtClean="0"/>
              <a:t>4/26/2016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3181644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61BE4E-1F91-49DA-A204-28A383D68637}" type="datetimeFigureOut">
              <a:rPr lang="en-US" smtClean="0"/>
              <a:t>4/26/2016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2917852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1BE4E-1F91-49DA-A204-28A383D68637}" type="datetimeFigureOut">
              <a:rPr lang="en-US" smtClean="0"/>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2623730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1BE4E-1F91-49DA-A204-28A383D68637}" type="datetimeFigureOut">
              <a:rPr lang="en-US" smtClean="0"/>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2653054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C454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6175" y="1122363"/>
            <a:ext cx="11034445"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606175" y="3602038"/>
            <a:ext cx="11034445" cy="1655762"/>
          </a:xfr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47433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3C454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4166289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60798" y="2111604"/>
            <a:ext cx="11079822" cy="3980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
        <p:nvSpPr>
          <p:cNvPr id="5" name="Text Placeholder 4"/>
          <p:cNvSpPr>
            <a:spLocks noGrp="1"/>
          </p:cNvSpPr>
          <p:nvPr>
            <p:ph type="body" sz="quarter" idx="13" hasCustomPrompt="1"/>
          </p:nvPr>
        </p:nvSpPr>
        <p:spPr>
          <a:xfrm>
            <a:off x="560388" y="1534096"/>
            <a:ext cx="11080750" cy="437594"/>
          </a:xfrm>
        </p:spPr>
        <p:txBody>
          <a:bodyPr>
            <a:normAutofit/>
          </a:bodyPr>
          <a:lstStyle>
            <a:lvl1pPr marL="0" indent="0">
              <a:buFontTx/>
              <a:buNone/>
              <a:defRPr sz="2000" cap="all" baseline="0"/>
            </a:lvl1pPr>
            <a:lvl5pPr>
              <a:defRPr/>
            </a:lvl5pPr>
          </a:lstStyle>
          <a:p>
            <a:pPr lvl="0"/>
            <a:r>
              <a:rPr lang="en-US" dirty="0"/>
              <a:t>Secondary refining headline</a:t>
            </a:r>
          </a:p>
        </p:txBody>
      </p:sp>
    </p:spTree>
    <p:extLst>
      <p:ext uri="{BB962C8B-B14F-4D97-AF65-F5344CB8AC3E}">
        <p14:creationId xmlns:p14="http://schemas.microsoft.com/office/powerpoint/2010/main" val="1323066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3C454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1424477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1D438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lstStyle/>
          <a:p>
            <a:r>
              <a:rPr lang="en-US"/>
              <a:t>Click to edit Master title style</a:t>
            </a:r>
          </a:p>
        </p:txBody>
      </p:sp>
      <p:sp>
        <p:nvSpPr>
          <p:cNvPr id="6" name="Text Placeholder 5"/>
          <p:cNvSpPr>
            <a:spLocks noGrp="1"/>
          </p:cNvSpPr>
          <p:nvPr>
            <p:ph type="body" sz="quarter" idx="10" hasCustomPrompt="1"/>
          </p:nvPr>
        </p:nvSpPr>
        <p:spPr>
          <a:xfrm>
            <a:off x="6638425" y="5517221"/>
            <a:ext cx="5013325" cy="1026863"/>
          </a:xfrm>
        </p:spPr>
        <p:txBody>
          <a:bodyPr/>
          <a:lstStyle>
            <a:lvl1pPr>
              <a:defRPr>
                <a:solidFill>
                  <a:srgbClr val="289FD7"/>
                </a:solidFill>
              </a:defRPr>
            </a:lvl1pPr>
          </a:lstStyle>
          <a:p>
            <a:pPr lvl="0"/>
            <a:r>
              <a:rPr lang="en-US" dirty="0"/>
              <a:t>Presenter Name</a:t>
            </a:r>
          </a:p>
          <a:p>
            <a:pPr lvl="0"/>
            <a:r>
              <a:rPr lang="en-US" dirty="0"/>
              <a:t>Title/role</a:t>
            </a:r>
          </a:p>
        </p:txBody>
      </p:sp>
    </p:spTree>
    <p:extLst>
      <p:ext uri="{BB962C8B-B14F-4D97-AF65-F5344CB8AC3E}">
        <p14:creationId xmlns:p14="http://schemas.microsoft.com/office/powerpoint/2010/main" val="991024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0798" y="416497"/>
            <a:ext cx="11079822" cy="922110"/>
          </a:xfrm>
        </p:spPr>
        <p:txBody>
          <a:bodyPr>
            <a:normAutofit/>
          </a:bodyPr>
          <a:lstStyle>
            <a:lvl1pPr>
              <a:defRPr sz="4400"/>
            </a:lvl1pPr>
          </a:lstStyle>
          <a:p>
            <a:r>
              <a:rPr lang="en-US"/>
              <a:t>Click to edit Master title style</a:t>
            </a:r>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graphicFrame>
        <p:nvGraphicFramePr>
          <p:cNvPr id="6" name="Table 5"/>
          <p:cNvGraphicFramePr>
            <a:graphicFrameLocks noGrp="1"/>
          </p:cNvGraphicFramePr>
          <p:nvPr userDrawn="1">
            <p:extLst>
              <p:ext uri="{D42A27DB-BD31-4B8C-83A1-F6EECF244321}">
                <p14:modId xmlns:p14="http://schemas.microsoft.com/office/powerpoint/2010/main" val="822313139"/>
              </p:ext>
            </p:extLst>
          </p:nvPr>
        </p:nvGraphicFramePr>
        <p:xfrm>
          <a:off x="584200" y="1476596"/>
          <a:ext cx="11056420" cy="4320392"/>
        </p:xfrm>
        <a:graphic>
          <a:graphicData uri="http://schemas.openxmlformats.org/drawingml/2006/table">
            <a:tbl>
              <a:tblPr firstRow="1" bandRow="1">
                <a:tableStyleId>{21E4AEA4-8DFA-4A89-87EB-49C32662AFE0}</a:tableStyleId>
              </a:tblPr>
              <a:tblGrid>
                <a:gridCol w="2764105">
                  <a:extLst>
                    <a:ext uri="{9D8B030D-6E8A-4147-A177-3AD203B41FA5}">
                      <a16:colId xmlns:a16="http://schemas.microsoft.com/office/drawing/2014/main" val="20000"/>
                    </a:ext>
                  </a:extLst>
                </a:gridCol>
                <a:gridCol w="2764105">
                  <a:extLst>
                    <a:ext uri="{9D8B030D-6E8A-4147-A177-3AD203B41FA5}">
                      <a16:colId xmlns:a16="http://schemas.microsoft.com/office/drawing/2014/main" val="20001"/>
                    </a:ext>
                  </a:extLst>
                </a:gridCol>
                <a:gridCol w="2764105">
                  <a:extLst>
                    <a:ext uri="{9D8B030D-6E8A-4147-A177-3AD203B41FA5}">
                      <a16:colId xmlns:a16="http://schemas.microsoft.com/office/drawing/2014/main" val="20002"/>
                    </a:ext>
                  </a:extLst>
                </a:gridCol>
                <a:gridCol w="2764105">
                  <a:extLst>
                    <a:ext uri="{9D8B030D-6E8A-4147-A177-3AD203B41FA5}">
                      <a16:colId xmlns:a16="http://schemas.microsoft.com/office/drawing/2014/main" val="20003"/>
                    </a:ext>
                  </a:extLst>
                </a:gridCol>
              </a:tblGrid>
              <a:tr h="644435">
                <a:tc>
                  <a:txBody>
                    <a:bodyPr/>
                    <a:lstStyle/>
                    <a:p>
                      <a:r>
                        <a:rPr lang="en-US" sz="2000" dirty="0"/>
                        <a:t>Heading</a:t>
                      </a:r>
                      <a:endParaRPr lang="en-US" sz="2000" dirty="0">
                        <a:solidFill>
                          <a:schemeClr val="bg1"/>
                        </a:solidFill>
                      </a:endParaRP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9FD7"/>
                    </a:solidFill>
                  </a:tcPr>
                </a:tc>
                <a:tc>
                  <a:txBody>
                    <a:bodyPr/>
                    <a:lstStyle/>
                    <a:p>
                      <a:r>
                        <a:rPr lang="en-US" sz="2000" dirty="0"/>
                        <a:t>Heading</a:t>
                      </a:r>
                      <a:endParaRPr lang="en-US" sz="2000" dirty="0">
                        <a:solidFill>
                          <a:schemeClr val="bg1"/>
                        </a:solidFill>
                      </a:endParaRP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9FD7"/>
                    </a:solidFill>
                  </a:tcPr>
                </a:tc>
                <a:tc>
                  <a:txBody>
                    <a:bodyPr/>
                    <a:lstStyle/>
                    <a:p>
                      <a:r>
                        <a:rPr lang="en-US" sz="2000" dirty="0"/>
                        <a:t>Heading</a:t>
                      </a:r>
                      <a:endParaRPr lang="en-US" sz="2000" dirty="0">
                        <a:solidFill>
                          <a:schemeClr val="bg1"/>
                        </a:solidFill>
                      </a:endParaRP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9FD7"/>
                    </a:solidFill>
                  </a:tcPr>
                </a:tc>
                <a:tc>
                  <a:txBody>
                    <a:bodyPr/>
                    <a:lstStyle/>
                    <a:p>
                      <a:r>
                        <a:rPr lang="en-US" sz="2000" dirty="0"/>
                        <a:t>Heading</a:t>
                      </a:r>
                      <a:endParaRPr lang="en-US" sz="2000" dirty="0">
                        <a:solidFill>
                          <a:schemeClr val="bg1"/>
                        </a:solidFill>
                      </a:endParaRP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9FD7"/>
                    </a:solidFill>
                  </a:tcPr>
                </a:tc>
                <a:extLst>
                  <a:ext uri="{0D108BD9-81ED-4DB2-BD59-A6C34878D82A}">
                    <a16:rowId xmlns:a16="http://schemas.microsoft.com/office/drawing/2014/main" val="10000"/>
                  </a:ext>
                </a:extLst>
              </a:tr>
              <a:tr h="1225319">
                <a:tc>
                  <a:txBody>
                    <a:bodyPr/>
                    <a:lstStyle/>
                    <a:p>
                      <a:r>
                        <a:rPr lang="en-US" sz="1600" dirty="0"/>
                        <a:t>Content</a:t>
                      </a:r>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25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225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1893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3C454F"/>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903414"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794198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3C454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5383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3C454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0798" y="457199"/>
            <a:ext cx="4211227" cy="1936679"/>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a:xfrm>
            <a:off x="5183188" y="987425"/>
            <a:ext cx="6457432" cy="4873625"/>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0798" y="2604070"/>
            <a:ext cx="4211227" cy="326491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25694425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1D438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6175" y="1122363"/>
            <a:ext cx="11034445"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606175" y="3602038"/>
            <a:ext cx="11034445" cy="1655762"/>
          </a:xfr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069609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1D438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42578769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60798" y="2111604"/>
            <a:ext cx="11079822" cy="3980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
        <p:nvSpPr>
          <p:cNvPr id="5" name="Text Placeholder 4"/>
          <p:cNvSpPr>
            <a:spLocks noGrp="1"/>
          </p:cNvSpPr>
          <p:nvPr>
            <p:ph type="body" sz="quarter" idx="13" hasCustomPrompt="1"/>
          </p:nvPr>
        </p:nvSpPr>
        <p:spPr>
          <a:xfrm>
            <a:off x="560388" y="1534096"/>
            <a:ext cx="11080750" cy="437594"/>
          </a:xfrm>
        </p:spPr>
        <p:txBody>
          <a:bodyPr>
            <a:normAutofit/>
          </a:bodyPr>
          <a:lstStyle>
            <a:lvl1pPr marL="0" indent="0">
              <a:buFontTx/>
              <a:buNone/>
              <a:defRPr sz="2000" cap="all" baseline="0"/>
            </a:lvl1pPr>
            <a:lvl5pPr>
              <a:defRPr/>
            </a:lvl5pPr>
          </a:lstStyle>
          <a:p>
            <a:pPr lvl="0"/>
            <a:r>
              <a:rPr lang="en-US" dirty="0"/>
              <a:t>Secondary refining headline</a:t>
            </a:r>
          </a:p>
        </p:txBody>
      </p:sp>
    </p:spTree>
    <p:extLst>
      <p:ext uri="{BB962C8B-B14F-4D97-AF65-F5344CB8AC3E}">
        <p14:creationId xmlns:p14="http://schemas.microsoft.com/office/powerpoint/2010/main" val="28588459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1D438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22276411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0798" y="416497"/>
            <a:ext cx="11079822" cy="922110"/>
          </a:xfrm>
        </p:spPr>
        <p:txBody>
          <a:bodyPr>
            <a:normAutofit/>
          </a:bodyPr>
          <a:lstStyle>
            <a:lvl1pPr>
              <a:defRPr sz="4400"/>
            </a:lvl1pPr>
          </a:lstStyle>
          <a:p>
            <a:r>
              <a:rPr lang="en-US"/>
              <a:t>Click to edit Master title style</a:t>
            </a:r>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graphicFrame>
        <p:nvGraphicFramePr>
          <p:cNvPr id="6" name="Table 5"/>
          <p:cNvGraphicFramePr>
            <a:graphicFrameLocks noGrp="1"/>
          </p:cNvGraphicFramePr>
          <p:nvPr userDrawn="1"/>
        </p:nvGraphicFramePr>
        <p:xfrm>
          <a:off x="584200" y="1476596"/>
          <a:ext cx="11056420" cy="4320392"/>
        </p:xfrm>
        <a:graphic>
          <a:graphicData uri="http://schemas.openxmlformats.org/drawingml/2006/table">
            <a:tbl>
              <a:tblPr firstRow="1" bandRow="1">
                <a:tableStyleId>{5C22544A-7EE6-4342-B048-85BDC9FD1C3A}</a:tableStyleId>
              </a:tblPr>
              <a:tblGrid>
                <a:gridCol w="2764105">
                  <a:extLst>
                    <a:ext uri="{9D8B030D-6E8A-4147-A177-3AD203B41FA5}">
                      <a16:colId xmlns:a16="http://schemas.microsoft.com/office/drawing/2014/main" val="20000"/>
                    </a:ext>
                  </a:extLst>
                </a:gridCol>
                <a:gridCol w="2764105">
                  <a:extLst>
                    <a:ext uri="{9D8B030D-6E8A-4147-A177-3AD203B41FA5}">
                      <a16:colId xmlns:a16="http://schemas.microsoft.com/office/drawing/2014/main" val="20001"/>
                    </a:ext>
                  </a:extLst>
                </a:gridCol>
                <a:gridCol w="2764105">
                  <a:extLst>
                    <a:ext uri="{9D8B030D-6E8A-4147-A177-3AD203B41FA5}">
                      <a16:colId xmlns:a16="http://schemas.microsoft.com/office/drawing/2014/main" val="20002"/>
                    </a:ext>
                  </a:extLst>
                </a:gridCol>
                <a:gridCol w="2764105">
                  <a:extLst>
                    <a:ext uri="{9D8B030D-6E8A-4147-A177-3AD203B41FA5}">
                      <a16:colId xmlns:a16="http://schemas.microsoft.com/office/drawing/2014/main" val="20003"/>
                    </a:ext>
                  </a:extLst>
                </a:gridCol>
              </a:tblGrid>
              <a:tr h="644435">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25319">
                <a:tc>
                  <a:txBody>
                    <a:bodyPr/>
                    <a:lstStyle/>
                    <a:p>
                      <a:r>
                        <a:rPr lang="en-US" sz="1600" dirty="0">
                          <a:solidFill>
                            <a:srgbClr val="3C454F"/>
                          </a:solidFill>
                        </a:rPr>
                        <a:t>Content</a:t>
                      </a: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25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25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942597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1D438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903414"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160193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61708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lstStyle/>
          <a:p>
            <a:r>
              <a:rPr lang="en-US"/>
              <a:t>Click to edit Master title style</a:t>
            </a:r>
          </a:p>
        </p:txBody>
      </p:sp>
      <p:sp>
        <p:nvSpPr>
          <p:cNvPr id="6" name="Text Placeholder 5"/>
          <p:cNvSpPr>
            <a:spLocks noGrp="1"/>
          </p:cNvSpPr>
          <p:nvPr>
            <p:ph type="body" sz="quarter" idx="10" hasCustomPrompt="1"/>
          </p:nvPr>
        </p:nvSpPr>
        <p:spPr>
          <a:xfrm>
            <a:off x="6638425" y="5517221"/>
            <a:ext cx="5013325" cy="1026863"/>
          </a:xfrm>
        </p:spPr>
        <p:txBody>
          <a:bodyPr/>
          <a:lstStyle>
            <a:lvl1pPr>
              <a:defRPr>
                <a:solidFill>
                  <a:srgbClr val="BDCD2C"/>
                </a:solidFill>
              </a:defRPr>
            </a:lvl1pPr>
          </a:lstStyle>
          <a:p>
            <a:pPr lvl="0"/>
            <a:r>
              <a:rPr lang="en-US" dirty="0"/>
              <a:t>Presenter Name</a:t>
            </a:r>
          </a:p>
          <a:p>
            <a:pPr lvl="0"/>
            <a:r>
              <a:rPr lang="en-US" dirty="0"/>
              <a:t>Title/role</a:t>
            </a:r>
          </a:p>
        </p:txBody>
      </p:sp>
    </p:spTree>
    <p:extLst>
      <p:ext uri="{BB962C8B-B14F-4D97-AF65-F5344CB8AC3E}">
        <p14:creationId xmlns:p14="http://schemas.microsoft.com/office/powerpoint/2010/main" val="1276185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1D438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6527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1D438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0798" y="457199"/>
            <a:ext cx="4211227" cy="1936679"/>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a:xfrm>
            <a:off x="5183188" y="987425"/>
            <a:ext cx="6457432" cy="4873625"/>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0798" y="2604070"/>
            <a:ext cx="4211227" cy="326491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42187924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6175" y="1122363"/>
            <a:ext cx="11034445"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606175" y="3602038"/>
            <a:ext cx="11034445" cy="1655762"/>
          </a:xfr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440407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3754852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60798" y="2111604"/>
            <a:ext cx="11079822" cy="3980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
        <p:nvSpPr>
          <p:cNvPr id="5" name="Text Placeholder 4"/>
          <p:cNvSpPr>
            <a:spLocks noGrp="1"/>
          </p:cNvSpPr>
          <p:nvPr>
            <p:ph type="body" sz="quarter" idx="13" hasCustomPrompt="1"/>
          </p:nvPr>
        </p:nvSpPr>
        <p:spPr>
          <a:xfrm>
            <a:off x="560388" y="1534096"/>
            <a:ext cx="11080750" cy="437594"/>
          </a:xfrm>
        </p:spPr>
        <p:txBody>
          <a:bodyPr>
            <a:normAutofit/>
          </a:bodyPr>
          <a:lstStyle>
            <a:lvl1pPr marL="0" indent="0">
              <a:buFontTx/>
              <a:buNone/>
              <a:defRPr sz="2000" cap="all" baseline="0"/>
            </a:lvl1pPr>
            <a:lvl5pPr>
              <a:defRPr/>
            </a:lvl5pPr>
          </a:lstStyle>
          <a:p>
            <a:pPr lvl="0"/>
            <a:r>
              <a:rPr lang="en-US" dirty="0"/>
              <a:t>Secondary refining headline</a:t>
            </a:r>
          </a:p>
        </p:txBody>
      </p:sp>
    </p:spTree>
    <p:extLst>
      <p:ext uri="{BB962C8B-B14F-4D97-AF65-F5344CB8AC3E}">
        <p14:creationId xmlns:p14="http://schemas.microsoft.com/office/powerpoint/2010/main" val="7370777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26419584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0798" y="416497"/>
            <a:ext cx="11079822" cy="922110"/>
          </a:xfrm>
        </p:spPr>
        <p:txBody>
          <a:bodyPr>
            <a:normAutofit/>
          </a:bodyPr>
          <a:lstStyle>
            <a:lvl1pPr>
              <a:defRPr sz="4400"/>
            </a:lvl1pPr>
          </a:lstStyle>
          <a:p>
            <a:r>
              <a:rPr lang="en-US"/>
              <a:t>Click to edit Master title style</a:t>
            </a:r>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graphicFrame>
        <p:nvGraphicFramePr>
          <p:cNvPr id="6" name="Table 5"/>
          <p:cNvGraphicFramePr>
            <a:graphicFrameLocks noGrp="1"/>
          </p:cNvGraphicFramePr>
          <p:nvPr userDrawn="1"/>
        </p:nvGraphicFramePr>
        <p:xfrm>
          <a:off x="584200" y="1476596"/>
          <a:ext cx="11056420" cy="4320392"/>
        </p:xfrm>
        <a:graphic>
          <a:graphicData uri="http://schemas.openxmlformats.org/drawingml/2006/table">
            <a:tbl>
              <a:tblPr firstRow="1" bandRow="1">
                <a:tableStyleId>{5C22544A-7EE6-4342-B048-85BDC9FD1C3A}</a:tableStyleId>
              </a:tblPr>
              <a:tblGrid>
                <a:gridCol w="2764105">
                  <a:extLst>
                    <a:ext uri="{9D8B030D-6E8A-4147-A177-3AD203B41FA5}">
                      <a16:colId xmlns:a16="http://schemas.microsoft.com/office/drawing/2014/main" val="20000"/>
                    </a:ext>
                  </a:extLst>
                </a:gridCol>
                <a:gridCol w="2764105">
                  <a:extLst>
                    <a:ext uri="{9D8B030D-6E8A-4147-A177-3AD203B41FA5}">
                      <a16:colId xmlns:a16="http://schemas.microsoft.com/office/drawing/2014/main" val="20001"/>
                    </a:ext>
                  </a:extLst>
                </a:gridCol>
                <a:gridCol w="2764105">
                  <a:extLst>
                    <a:ext uri="{9D8B030D-6E8A-4147-A177-3AD203B41FA5}">
                      <a16:colId xmlns:a16="http://schemas.microsoft.com/office/drawing/2014/main" val="20002"/>
                    </a:ext>
                  </a:extLst>
                </a:gridCol>
                <a:gridCol w="2764105">
                  <a:extLst>
                    <a:ext uri="{9D8B030D-6E8A-4147-A177-3AD203B41FA5}">
                      <a16:colId xmlns:a16="http://schemas.microsoft.com/office/drawing/2014/main" val="20003"/>
                    </a:ext>
                  </a:extLst>
                </a:gridCol>
              </a:tblGrid>
              <a:tr h="644435">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25319">
                <a:tc>
                  <a:txBody>
                    <a:bodyPr/>
                    <a:lstStyle/>
                    <a:p>
                      <a:r>
                        <a:rPr lang="en-US" sz="1600" dirty="0">
                          <a:solidFill>
                            <a:srgbClr val="3C454F"/>
                          </a:solidFill>
                        </a:rPr>
                        <a:t>Content</a:t>
                      </a: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25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25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261911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903414"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14815246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1832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0798" y="457199"/>
            <a:ext cx="4211227" cy="1936679"/>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a:xfrm>
            <a:off x="5183188" y="987425"/>
            <a:ext cx="6457432" cy="4873625"/>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0798" y="2604070"/>
            <a:ext cx="4211227" cy="326491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2924595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lstStyle>
            <a:lvl1pPr>
              <a:defRPr>
                <a:solidFill>
                  <a:srgbClr val="289FD7"/>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6638425" y="5517221"/>
            <a:ext cx="5013325" cy="1026863"/>
          </a:xfrm>
        </p:spPr>
        <p:txBody>
          <a:bodyPr/>
          <a:lstStyle>
            <a:lvl1pPr>
              <a:defRPr>
                <a:solidFill>
                  <a:srgbClr val="289FD7"/>
                </a:solidFill>
              </a:defRPr>
            </a:lvl1pPr>
          </a:lstStyle>
          <a:p>
            <a:pPr lvl="0"/>
            <a:r>
              <a:rPr lang="en-US" dirty="0"/>
              <a:t>Presenter Name</a:t>
            </a:r>
          </a:p>
          <a:p>
            <a:pPr lvl="0"/>
            <a:r>
              <a:rPr lang="en-US" dirty="0"/>
              <a:t>Title/role</a:t>
            </a:r>
          </a:p>
        </p:txBody>
      </p:sp>
    </p:spTree>
    <p:extLst>
      <p:ext uri="{BB962C8B-B14F-4D97-AF65-F5344CB8AC3E}">
        <p14:creationId xmlns:p14="http://schemas.microsoft.com/office/powerpoint/2010/main" val="10691620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6175" y="1122363"/>
            <a:ext cx="11034445"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606175" y="3602038"/>
            <a:ext cx="11034445" cy="1655762"/>
          </a:xfr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695316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39957362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60798" y="2111604"/>
            <a:ext cx="11079822" cy="3980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
        <p:nvSpPr>
          <p:cNvPr id="5" name="Text Placeholder 4"/>
          <p:cNvSpPr>
            <a:spLocks noGrp="1"/>
          </p:cNvSpPr>
          <p:nvPr>
            <p:ph type="body" sz="quarter" idx="13" hasCustomPrompt="1"/>
          </p:nvPr>
        </p:nvSpPr>
        <p:spPr>
          <a:xfrm>
            <a:off x="560388" y="1534096"/>
            <a:ext cx="11080750" cy="437594"/>
          </a:xfrm>
        </p:spPr>
        <p:txBody>
          <a:bodyPr>
            <a:normAutofit/>
          </a:bodyPr>
          <a:lstStyle>
            <a:lvl1pPr marL="0" indent="0">
              <a:buFontTx/>
              <a:buNone/>
              <a:defRPr sz="2000" cap="all" baseline="0"/>
            </a:lvl1pPr>
            <a:lvl5pPr>
              <a:defRPr/>
            </a:lvl5pPr>
          </a:lstStyle>
          <a:p>
            <a:pPr lvl="0"/>
            <a:r>
              <a:rPr lang="en-US" dirty="0"/>
              <a:t>Secondary refining headline</a:t>
            </a:r>
          </a:p>
        </p:txBody>
      </p:sp>
    </p:spTree>
    <p:extLst>
      <p:ext uri="{BB962C8B-B14F-4D97-AF65-F5344CB8AC3E}">
        <p14:creationId xmlns:p14="http://schemas.microsoft.com/office/powerpoint/2010/main" val="32295712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4842400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903414"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27380471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7311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0798" y="457199"/>
            <a:ext cx="4211227" cy="1936679"/>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a:xfrm>
            <a:off x="5183188" y="987425"/>
            <a:ext cx="6457432" cy="4873625"/>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0798" y="2604070"/>
            <a:ext cx="4211227" cy="326491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24628228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6D5B8E-D8C5-4D84-BA13-A6CBEAD737F9}" type="datetimeFigureOut">
              <a:rPr lang="en-US" smtClean="0"/>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33312786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6D5B8E-D8C5-4D84-BA13-A6CBEAD737F9}" type="datetimeFigureOut">
              <a:rPr lang="en-US" smtClean="0"/>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42948980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6D5B8E-D8C5-4D84-BA13-A6CBEAD737F9}" type="datetimeFigureOut">
              <a:rPr lang="en-US" smtClean="0"/>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270151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6175" y="1122363"/>
            <a:ext cx="11034445"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606175" y="3602038"/>
            <a:ext cx="11034445" cy="1655762"/>
          </a:xfr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8784256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6D5B8E-D8C5-4D84-BA13-A6CBEAD737F9}" type="datetimeFigureOut">
              <a:rPr lang="en-US" smtClean="0"/>
              <a:t>4/26/2016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19761974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6D5B8E-D8C5-4D84-BA13-A6CBEAD737F9}" type="datetimeFigureOut">
              <a:rPr lang="en-US" smtClean="0"/>
              <a:t>4/26/2016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10836542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6D5B8E-D8C5-4D84-BA13-A6CBEAD737F9}" type="datetimeFigureOut">
              <a:rPr lang="en-US" smtClean="0"/>
              <a:t>4/26/2016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21534707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D5B8E-D8C5-4D84-BA13-A6CBEAD737F9}" type="datetimeFigureOut">
              <a:rPr lang="en-US" smtClean="0"/>
              <a:t>4/26/2016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22310666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6D5B8E-D8C5-4D84-BA13-A6CBEAD737F9}" type="datetimeFigureOut">
              <a:rPr lang="en-US" smtClean="0"/>
              <a:t>4/26/2016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38587465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6D5B8E-D8C5-4D84-BA13-A6CBEAD737F9}" type="datetimeFigureOut">
              <a:rPr lang="en-US" smtClean="0"/>
              <a:t>4/26/2016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10403327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6D5B8E-D8C5-4D84-BA13-A6CBEAD737F9}" type="datetimeFigureOut">
              <a:rPr lang="en-US" smtClean="0"/>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1554999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6D5B8E-D8C5-4D84-BA13-A6CBEAD737F9}" type="datetimeFigureOut">
              <a:rPr lang="en-US" smtClean="0"/>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2560648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354590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60798" y="2111604"/>
            <a:ext cx="11079822" cy="3980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
        <p:nvSpPr>
          <p:cNvPr id="5" name="Text Placeholder 4"/>
          <p:cNvSpPr>
            <a:spLocks noGrp="1"/>
          </p:cNvSpPr>
          <p:nvPr>
            <p:ph type="body" sz="quarter" idx="13" hasCustomPrompt="1"/>
          </p:nvPr>
        </p:nvSpPr>
        <p:spPr>
          <a:xfrm>
            <a:off x="560388" y="1534096"/>
            <a:ext cx="11080750" cy="437594"/>
          </a:xfrm>
        </p:spPr>
        <p:txBody>
          <a:bodyPr>
            <a:normAutofit/>
          </a:bodyPr>
          <a:lstStyle>
            <a:lvl1pPr marL="0" indent="0">
              <a:buFontTx/>
              <a:buNone/>
              <a:defRPr sz="2000" cap="all" baseline="0"/>
            </a:lvl1pPr>
            <a:lvl5pPr>
              <a:defRPr/>
            </a:lvl5pPr>
          </a:lstStyle>
          <a:p>
            <a:pPr lvl="0"/>
            <a:r>
              <a:rPr lang="en-US" dirty="0"/>
              <a:t>Secondary refining headline</a:t>
            </a:r>
          </a:p>
        </p:txBody>
      </p:sp>
    </p:spTree>
    <p:extLst>
      <p:ext uri="{BB962C8B-B14F-4D97-AF65-F5344CB8AC3E}">
        <p14:creationId xmlns:p14="http://schemas.microsoft.com/office/powerpoint/2010/main" val="4246363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1784561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1.emf"/><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1.emf"/><Relationship Id="rId4" Type="http://schemas.openxmlformats.org/officeDocument/2006/relationships/slideLayout" Target="../slideLayouts/slideLayout2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1.emf"/><Relationship Id="rId4" Type="http://schemas.openxmlformats.org/officeDocument/2006/relationships/slideLayout" Target="../slideLayouts/slideLayout37.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image" Target="../media/image1.emf"/><Relationship Id="rId4" Type="http://schemas.openxmlformats.org/officeDocument/2006/relationships/slideLayout" Target="../slideLayouts/slideLayout45.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89FD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6150" y="3765871"/>
            <a:ext cx="10515600" cy="1325563"/>
          </a:xfrm>
          <a:prstGeom prst="rect">
            <a:avLst/>
          </a:prstGeom>
        </p:spPr>
        <p:txBody>
          <a:bodyPr vert="horz" lIns="91440" tIns="45720" rIns="91440" bIns="45720" rtlCol="0" anchor="t">
            <a:noAutofit/>
          </a:bodyPr>
          <a:lstStyle/>
          <a:p>
            <a:r>
              <a:rPr lang="en-US" dirty="0"/>
              <a:t>Topic/Title</a:t>
            </a:r>
          </a:p>
        </p:txBody>
      </p:sp>
      <p:sp>
        <p:nvSpPr>
          <p:cNvPr id="3" name="Text Placeholder 2"/>
          <p:cNvSpPr>
            <a:spLocks noGrp="1"/>
          </p:cNvSpPr>
          <p:nvPr>
            <p:ph type="body" idx="1"/>
          </p:nvPr>
        </p:nvSpPr>
        <p:spPr>
          <a:xfrm>
            <a:off x="5739829" y="5363109"/>
            <a:ext cx="5911921" cy="813853"/>
          </a:xfrm>
          <a:prstGeom prst="rect">
            <a:avLst/>
          </a:prstGeom>
        </p:spPr>
        <p:txBody>
          <a:bodyPr vert="horz" lIns="91440" tIns="45720" rIns="91440" bIns="45720" rtlCol="0">
            <a:normAutofit/>
          </a:bodyPr>
          <a:lstStyle/>
          <a:p>
            <a:pPr lvl="0"/>
            <a:r>
              <a:rPr lang="en-US" dirty="0"/>
              <a:t>Presenter Name</a:t>
            </a:r>
          </a:p>
          <a:p>
            <a:pPr lvl="0"/>
            <a:r>
              <a:rPr lang="en-US" dirty="0"/>
              <a:t>Title</a:t>
            </a:r>
          </a:p>
        </p:txBody>
      </p:sp>
    </p:spTree>
    <p:extLst>
      <p:ext uri="{BB962C8B-B14F-4D97-AF65-F5344CB8AC3E}">
        <p14:creationId xmlns:p14="http://schemas.microsoft.com/office/powerpoint/2010/main" val="388632737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Lst>
  <p:txStyles>
    <p:titleStyle>
      <a:lvl1pPr algn="r" defTabSz="914400" rtl="0" eaLnBrk="1" latinLnBrk="0" hangingPunct="1">
        <a:lnSpc>
          <a:spcPct val="90000"/>
        </a:lnSpc>
        <a:spcBef>
          <a:spcPct val="0"/>
        </a:spcBef>
        <a:buNone/>
        <a:defRPr sz="9600" kern="1200">
          <a:solidFill>
            <a:schemeClr val="bg1"/>
          </a:solidFill>
          <a:latin typeface="Segoe UI Light" panose="020B0502040204020203" pitchFamily="34" charset="0"/>
          <a:ea typeface="+mj-ea"/>
          <a:cs typeface="Segoe UI Light" panose="020B0502040204020203" pitchFamily="34" charset="0"/>
        </a:defRPr>
      </a:lvl1pPr>
    </p:titleStyle>
    <p:bodyStyle>
      <a:lvl1pPr marL="0" indent="0" algn="r" defTabSz="914400" rtl="0" eaLnBrk="1" latinLnBrk="0" hangingPunct="1">
        <a:lnSpc>
          <a:spcPct val="90000"/>
        </a:lnSpc>
        <a:spcBef>
          <a:spcPts val="1000"/>
        </a:spcBef>
        <a:buFont typeface="Arial" panose="020B0604020202020204" pitchFamily="34" charset="0"/>
        <a:buNone/>
        <a:defRPr sz="1800" b="0" kern="1200">
          <a:solidFill>
            <a:srgbClr val="1D4380"/>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171B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0798" y="416496"/>
            <a:ext cx="1107982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60798" y="1876996"/>
            <a:ext cx="11079822" cy="42155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48633" y="-1916710"/>
            <a:ext cx="1916710" cy="1916710"/>
          </a:xfrm>
          <a:prstGeom prst="rect">
            <a:avLst/>
          </a:prstGeom>
        </p:spPr>
      </p:pic>
      <p:sp>
        <p:nvSpPr>
          <p:cNvPr id="8" name="Rectangle 7"/>
          <p:cNvSpPr/>
          <p:nvPr userDrawn="1"/>
        </p:nvSpPr>
        <p:spPr>
          <a:xfrm>
            <a:off x="2516172" y="-1299953"/>
            <a:ext cx="848413" cy="683197"/>
          </a:xfrm>
          <a:prstGeom prst="rect">
            <a:avLst/>
          </a:prstGeom>
          <a:solidFill>
            <a:srgbClr val="289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468279" y="-1299953"/>
            <a:ext cx="848413" cy="683197"/>
          </a:xfrm>
          <a:prstGeom prst="rect">
            <a:avLst/>
          </a:prstGeom>
          <a:solidFill>
            <a:srgbClr val="80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67521" y="-1299953"/>
            <a:ext cx="848413" cy="683197"/>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400774" y="-1299953"/>
            <a:ext cx="848413" cy="683197"/>
          </a:xfrm>
          <a:prstGeom prst="rect">
            <a:avLst/>
          </a:prstGeom>
          <a:solidFill>
            <a:srgbClr val="E3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334027" y="-1299953"/>
            <a:ext cx="848413" cy="683197"/>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304987" y="-1299953"/>
            <a:ext cx="848413" cy="683197"/>
          </a:xfrm>
          <a:prstGeom prst="rect">
            <a:avLst/>
          </a:prstGeom>
          <a:solidFill>
            <a:srgbClr val="1D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 y="0"/>
            <a:ext cx="123290" cy="6858000"/>
          </a:xfrm>
          <a:prstGeom prst="rect">
            <a:avLst/>
          </a:prstGeom>
          <a:solidFill>
            <a:srgbClr val="289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4"/>
          </p:nvPr>
        </p:nvSpPr>
        <p:spPr>
          <a:xfrm>
            <a:off x="8897420" y="6274158"/>
            <a:ext cx="2743200" cy="365125"/>
          </a:xfrm>
          <a:prstGeom prst="rect">
            <a:avLst/>
          </a:prstGeom>
        </p:spPr>
        <p:txBody>
          <a:bodyPr vert="horz" lIns="91440" tIns="45720" rIns="91440" bIns="45720" rtlCol="0" anchor="ctr"/>
          <a:lstStyle>
            <a:lvl1pPr algn="r">
              <a:defRPr sz="2000">
                <a:solidFill>
                  <a:srgbClr val="289FD7"/>
                </a:solidFill>
                <a:latin typeface="+mj-lt"/>
              </a:defRPr>
            </a:lvl1pPr>
          </a:lstStyle>
          <a:p>
            <a:fld id="{0D099E2A-118A-4377-8F98-2DF40BCBA9FE}" type="slidenum">
              <a:rPr lang="en-US" smtClean="0"/>
              <a:pPr/>
              <a:t>‹#›</a:t>
            </a:fld>
            <a:endParaRPr lang="en-US"/>
          </a:p>
        </p:txBody>
      </p:sp>
    </p:spTree>
    <p:extLst>
      <p:ext uri="{BB962C8B-B14F-4D97-AF65-F5344CB8AC3E}">
        <p14:creationId xmlns:p14="http://schemas.microsoft.com/office/powerpoint/2010/main" val="353746960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73" r:id="rId3"/>
    <p:sldLayoutId id="2147483720" r:id="rId4"/>
    <p:sldLayoutId id="2147483779" r:id="rId5"/>
    <p:sldLayoutId id="2147483721" r:id="rId6"/>
    <p:sldLayoutId id="2147483726" r:id="rId7"/>
    <p:sldLayoutId id="2147483722" r:id="rId8"/>
    <p:sldLayoutId id="2147483810" r:id="rId9"/>
  </p:sldLayoutIdLst>
  <p:hf hdr="0" ftr="0" dt="0"/>
  <p:txStyles>
    <p:titleStyle>
      <a:lvl1pPr algn="l" defTabSz="914400" rtl="0" eaLnBrk="1" latinLnBrk="0" hangingPunct="1">
        <a:lnSpc>
          <a:spcPct val="90000"/>
        </a:lnSpc>
        <a:spcBef>
          <a:spcPct val="0"/>
        </a:spcBef>
        <a:buNone/>
        <a:defRPr sz="5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1BE4E-1F91-49DA-A204-28A383D68637}" type="datetimeFigureOut">
              <a:rPr lang="en-US" smtClean="0"/>
              <a:t>4/26/2016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19EE40-9F35-411C-8984-5CAB3ACA7ADD}" type="slidenum">
              <a:rPr lang="en-US" smtClean="0"/>
              <a:t>‹#›</a:t>
            </a:fld>
            <a:endParaRPr lang="en-US"/>
          </a:p>
        </p:txBody>
      </p:sp>
    </p:spTree>
    <p:extLst>
      <p:ext uri="{BB962C8B-B14F-4D97-AF65-F5344CB8AC3E}">
        <p14:creationId xmlns:p14="http://schemas.microsoft.com/office/powerpoint/2010/main" val="3934567301"/>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3C454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0798" y="416496"/>
            <a:ext cx="1107982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60798" y="1876996"/>
            <a:ext cx="11079822" cy="42155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48633" y="-1916710"/>
            <a:ext cx="1916710" cy="1916710"/>
          </a:xfrm>
          <a:prstGeom prst="rect">
            <a:avLst/>
          </a:prstGeom>
        </p:spPr>
      </p:pic>
      <p:sp>
        <p:nvSpPr>
          <p:cNvPr id="8" name="Rectangle 7"/>
          <p:cNvSpPr/>
          <p:nvPr userDrawn="1"/>
        </p:nvSpPr>
        <p:spPr>
          <a:xfrm>
            <a:off x="2516172" y="-1299953"/>
            <a:ext cx="848413" cy="683197"/>
          </a:xfrm>
          <a:prstGeom prst="rect">
            <a:avLst/>
          </a:prstGeom>
          <a:solidFill>
            <a:srgbClr val="289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468279" y="-1299953"/>
            <a:ext cx="848413" cy="683197"/>
          </a:xfrm>
          <a:prstGeom prst="rect">
            <a:avLst/>
          </a:prstGeom>
          <a:solidFill>
            <a:srgbClr val="80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67521" y="-1299953"/>
            <a:ext cx="848413" cy="683197"/>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400774" y="-1299953"/>
            <a:ext cx="848413" cy="683197"/>
          </a:xfrm>
          <a:prstGeom prst="rect">
            <a:avLst/>
          </a:prstGeom>
          <a:solidFill>
            <a:srgbClr val="E3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334027" y="-1299953"/>
            <a:ext cx="848413" cy="683197"/>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304987" y="-1299953"/>
            <a:ext cx="848413" cy="683197"/>
          </a:xfrm>
          <a:prstGeom prst="rect">
            <a:avLst/>
          </a:prstGeom>
          <a:solidFill>
            <a:srgbClr val="1D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txBox="1">
            <a:spLocks/>
          </p:cNvSpPr>
          <p:nvPr userDrawn="1"/>
        </p:nvSpPr>
        <p:spPr>
          <a:xfrm>
            <a:off x="560798" y="62562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rgbClr val="289FD7"/>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rgbClr val="617081"/>
                </a:solidFill>
              </a:rPr>
              <a:t>Microsoft Azure</a:t>
            </a:r>
          </a:p>
        </p:txBody>
      </p:sp>
      <p:sp>
        <p:nvSpPr>
          <p:cNvPr id="15" name="Rectangle 14"/>
          <p:cNvSpPr/>
          <p:nvPr userDrawn="1"/>
        </p:nvSpPr>
        <p:spPr>
          <a:xfrm>
            <a:off x="1" y="0"/>
            <a:ext cx="123290" cy="6858000"/>
          </a:xfrm>
          <a:prstGeom prst="rect">
            <a:avLst/>
          </a:prstGeom>
          <a:solidFill>
            <a:srgbClr val="617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4"/>
          </p:nvPr>
        </p:nvSpPr>
        <p:spPr>
          <a:xfrm>
            <a:off x="8897420" y="6274158"/>
            <a:ext cx="2743200" cy="365125"/>
          </a:xfrm>
          <a:prstGeom prst="rect">
            <a:avLst/>
          </a:prstGeom>
        </p:spPr>
        <p:txBody>
          <a:bodyPr vert="horz" lIns="91440" tIns="45720" rIns="91440" bIns="45720" rtlCol="0" anchor="ctr"/>
          <a:lstStyle>
            <a:lvl1pPr algn="r">
              <a:defRPr lang="en-US" smtClean="0">
                <a:solidFill>
                  <a:srgbClr val="617081"/>
                </a:solidFill>
              </a:defRPr>
            </a:lvl1pPr>
          </a:lstStyle>
          <a:p>
            <a:fld id="{0D099E2A-118A-4377-8F98-2DF40BCBA9FE}" type="slidenum">
              <a:rPr lang="en-US" smtClean="0"/>
              <a:pPr/>
              <a:t>‹#›</a:t>
            </a:fld>
            <a:endParaRPr lang="en-US" dirty="0"/>
          </a:p>
        </p:txBody>
      </p:sp>
    </p:spTree>
    <p:extLst>
      <p:ext uri="{BB962C8B-B14F-4D97-AF65-F5344CB8AC3E}">
        <p14:creationId xmlns:p14="http://schemas.microsoft.com/office/powerpoint/2010/main" val="265158620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75" r:id="rId3"/>
    <p:sldLayoutId id="2147483737" r:id="rId4"/>
    <p:sldLayoutId id="2147483781" r:id="rId5"/>
    <p:sldLayoutId id="2147483738" r:id="rId6"/>
    <p:sldLayoutId id="2147483739" r:id="rId7"/>
    <p:sldLayoutId id="2147483740" r:id="rId8"/>
  </p:sldLayoutIdLst>
  <p:hf hdr="0" ftr="0" dt="0"/>
  <p:txStyles>
    <p:title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1D438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0798" y="416496"/>
            <a:ext cx="1107982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60798" y="1876996"/>
            <a:ext cx="11079822" cy="42155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48633" y="-1916710"/>
            <a:ext cx="1916710" cy="1916710"/>
          </a:xfrm>
          <a:prstGeom prst="rect">
            <a:avLst/>
          </a:prstGeom>
        </p:spPr>
      </p:pic>
      <p:sp>
        <p:nvSpPr>
          <p:cNvPr id="8" name="Rectangle 7"/>
          <p:cNvSpPr/>
          <p:nvPr userDrawn="1"/>
        </p:nvSpPr>
        <p:spPr>
          <a:xfrm>
            <a:off x="2516172" y="-1299953"/>
            <a:ext cx="848413" cy="683197"/>
          </a:xfrm>
          <a:prstGeom prst="rect">
            <a:avLst/>
          </a:prstGeom>
          <a:solidFill>
            <a:srgbClr val="289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468279" y="-1299953"/>
            <a:ext cx="848413" cy="683197"/>
          </a:xfrm>
          <a:prstGeom prst="rect">
            <a:avLst/>
          </a:prstGeom>
          <a:solidFill>
            <a:srgbClr val="80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67521" y="-1299953"/>
            <a:ext cx="848413" cy="683197"/>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400774" y="-1299953"/>
            <a:ext cx="848413" cy="683197"/>
          </a:xfrm>
          <a:prstGeom prst="rect">
            <a:avLst/>
          </a:prstGeom>
          <a:solidFill>
            <a:srgbClr val="E3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334027" y="-1299953"/>
            <a:ext cx="848413" cy="683197"/>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304987" y="-1299953"/>
            <a:ext cx="848413" cy="683197"/>
          </a:xfrm>
          <a:prstGeom prst="rect">
            <a:avLst/>
          </a:prstGeom>
          <a:solidFill>
            <a:srgbClr val="1D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txBox="1">
            <a:spLocks/>
          </p:cNvSpPr>
          <p:nvPr userDrawn="1"/>
        </p:nvSpPr>
        <p:spPr>
          <a:xfrm>
            <a:off x="560798" y="62562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rgbClr val="289FD7"/>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rgbClr val="0171B0"/>
                </a:solidFill>
              </a:rPr>
              <a:t>Microsoft Azure</a:t>
            </a:r>
          </a:p>
        </p:txBody>
      </p:sp>
      <p:sp>
        <p:nvSpPr>
          <p:cNvPr id="15" name="Rectangle 14"/>
          <p:cNvSpPr/>
          <p:nvPr userDrawn="1"/>
        </p:nvSpPr>
        <p:spPr>
          <a:xfrm>
            <a:off x="1" y="0"/>
            <a:ext cx="123290" cy="6858000"/>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4"/>
          </p:nvPr>
        </p:nvSpPr>
        <p:spPr>
          <a:xfrm>
            <a:off x="8897420" y="6274158"/>
            <a:ext cx="2743200" cy="365125"/>
          </a:xfrm>
          <a:prstGeom prst="rect">
            <a:avLst/>
          </a:prstGeom>
        </p:spPr>
        <p:txBody>
          <a:bodyPr vert="horz" lIns="91440" tIns="45720" rIns="91440" bIns="45720" rtlCol="0" anchor="ctr"/>
          <a:lstStyle>
            <a:lvl1pPr algn="r">
              <a:defRPr lang="en-US" smtClean="0">
                <a:solidFill>
                  <a:srgbClr val="0171B0"/>
                </a:solidFill>
              </a:defRPr>
            </a:lvl1pPr>
          </a:lstStyle>
          <a:p>
            <a:fld id="{0D099E2A-118A-4377-8F98-2DF40BCBA9FE}" type="slidenum">
              <a:rPr lang="en-US" smtClean="0"/>
              <a:pPr/>
              <a:t>‹#›</a:t>
            </a:fld>
            <a:endParaRPr lang="en-US" dirty="0"/>
          </a:p>
        </p:txBody>
      </p:sp>
    </p:spTree>
    <p:extLst>
      <p:ext uri="{BB962C8B-B14F-4D97-AF65-F5344CB8AC3E}">
        <p14:creationId xmlns:p14="http://schemas.microsoft.com/office/powerpoint/2010/main" val="78736854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76" r:id="rId3"/>
    <p:sldLayoutId id="2147483744" r:id="rId4"/>
    <p:sldLayoutId id="2147483782" r:id="rId5"/>
    <p:sldLayoutId id="2147483745" r:id="rId6"/>
    <p:sldLayoutId id="2147483746" r:id="rId7"/>
    <p:sldLayoutId id="2147483747" r:id="rId8"/>
  </p:sldLayoutIdLst>
  <p:hf hdr="0" ftr="0" dt="0"/>
  <p:txStyles>
    <p:title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0798" y="416496"/>
            <a:ext cx="1107982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60798" y="1876996"/>
            <a:ext cx="11079822" cy="42155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48633" y="-1916710"/>
            <a:ext cx="1916710" cy="1916710"/>
          </a:xfrm>
          <a:prstGeom prst="rect">
            <a:avLst/>
          </a:prstGeom>
        </p:spPr>
      </p:pic>
      <p:sp>
        <p:nvSpPr>
          <p:cNvPr id="8" name="Rectangle 7"/>
          <p:cNvSpPr/>
          <p:nvPr userDrawn="1"/>
        </p:nvSpPr>
        <p:spPr>
          <a:xfrm>
            <a:off x="2516172" y="-1299953"/>
            <a:ext cx="848413" cy="683197"/>
          </a:xfrm>
          <a:prstGeom prst="rect">
            <a:avLst/>
          </a:prstGeom>
          <a:solidFill>
            <a:srgbClr val="289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468279" y="-1299953"/>
            <a:ext cx="848413" cy="683197"/>
          </a:xfrm>
          <a:prstGeom prst="rect">
            <a:avLst/>
          </a:prstGeom>
          <a:solidFill>
            <a:srgbClr val="80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67521" y="-1299953"/>
            <a:ext cx="848413" cy="683197"/>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400774" y="-1299953"/>
            <a:ext cx="848413" cy="683197"/>
          </a:xfrm>
          <a:prstGeom prst="rect">
            <a:avLst/>
          </a:prstGeom>
          <a:solidFill>
            <a:srgbClr val="E3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334027" y="-1299953"/>
            <a:ext cx="848413" cy="683197"/>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304987" y="-1299953"/>
            <a:ext cx="848413" cy="683197"/>
          </a:xfrm>
          <a:prstGeom prst="rect">
            <a:avLst/>
          </a:prstGeom>
          <a:solidFill>
            <a:srgbClr val="1D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txBox="1">
            <a:spLocks/>
          </p:cNvSpPr>
          <p:nvPr userDrawn="1"/>
        </p:nvSpPr>
        <p:spPr>
          <a:xfrm>
            <a:off x="560798" y="62562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rgbClr val="289FD7"/>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rgbClr val="289FD7"/>
                </a:solidFill>
              </a:rPr>
              <a:t>Microsoft Azure</a:t>
            </a:r>
          </a:p>
        </p:txBody>
      </p:sp>
      <p:sp>
        <p:nvSpPr>
          <p:cNvPr id="15" name="Rectangle 14"/>
          <p:cNvSpPr/>
          <p:nvPr userDrawn="1"/>
        </p:nvSpPr>
        <p:spPr>
          <a:xfrm>
            <a:off x="1" y="0"/>
            <a:ext cx="123290" cy="6858000"/>
          </a:xfrm>
          <a:prstGeom prst="rect">
            <a:avLst/>
          </a:prstGeom>
          <a:solidFill>
            <a:srgbClr val="617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4"/>
          </p:nvPr>
        </p:nvSpPr>
        <p:spPr>
          <a:xfrm>
            <a:off x="8897420" y="6274158"/>
            <a:ext cx="2743200" cy="365125"/>
          </a:xfrm>
          <a:prstGeom prst="rect">
            <a:avLst/>
          </a:prstGeom>
        </p:spPr>
        <p:txBody>
          <a:bodyPr vert="horz" lIns="91440" tIns="45720" rIns="91440" bIns="45720" rtlCol="0" anchor="ctr"/>
          <a:lstStyle>
            <a:lvl1pPr algn="r">
              <a:defRPr lang="en-US" smtClean="0">
                <a:solidFill>
                  <a:srgbClr val="289FD7"/>
                </a:solidFill>
              </a:defRPr>
            </a:lvl1pPr>
          </a:lstStyle>
          <a:p>
            <a:fld id="{0D099E2A-118A-4377-8F98-2DF40BCBA9FE}" type="slidenum">
              <a:rPr lang="en-US" smtClean="0"/>
              <a:pPr/>
              <a:t>‹#›</a:t>
            </a:fld>
            <a:endParaRPr lang="en-US" dirty="0"/>
          </a:p>
        </p:txBody>
      </p:sp>
    </p:spTree>
    <p:extLst>
      <p:ext uri="{BB962C8B-B14F-4D97-AF65-F5344CB8AC3E}">
        <p14:creationId xmlns:p14="http://schemas.microsoft.com/office/powerpoint/2010/main" val="116902548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77" r:id="rId3"/>
    <p:sldLayoutId id="2147483751" r:id="rId4"/>
    <p:sldLayoutId id="2147483783" r:id="rId5"/>
    <p:sldLayoutId id="2147483752" r:id="rId6"/>
    <p:sldLayoutId id="2147483753" r:id="rId7"/>
    <p:sldLayoutId id="2147483754" r:id="rId8"/>
  </p:sldLayoutIdLst>
  <p:hf hdr="0" ftr="0" dt="0"/>
  <p:txStyles>
    <p:title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rgbClr val="61708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rgbClr val="61708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61708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61708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61708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0798" y="416496"/>
            <a:ext cx="1107982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60798" y="1876996"/>
            <a:ext cx="11079822" cy="42155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48633" y="-1916710"/>
            <a:ext cx="1916710" cy="1916710"/>
          </a:xfrm>
          <a:prstGeom prst="rect">
            <a:avLst/>
          </a:prstGeom>
        </p:spPr>
      </p:pic>
      <p:sp>
        <p:nvSpPr>
          <p:cNvPr id="8" name="Rectangle 7"/>
          <p:cNvSpPr/>
          <p:nvPr userDrawn="1"/>
        </p:nvSpPr>
        <p:spPr>
          <a:xfrm>
            <a:off x="2516172" y="-1299953"/>
            <a:ext cx="848413" cy="683197"/>
          </a:xfrm>
          <a:prstGeom prst="rect">
            <a:avLst/>
          </a:prstGeom>
          <a:solidFill>
            <a:srgbClr val="289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468279" y="-1299953"/>
            <a:ext cx="848413" cy="683197"/>
          </a:xfrm>
          <a:prstGeom prst="rect">
            <a:avLst/>
          </a:prstGeom>
          <a:solidFill>
            <a:srgbClr val="80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67521" y="-1299953"/>
            <a:ext cx="848413" cy="683197"/>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400774" y="-1299953"/>
            <a:ext cx="848413" cy="683197"/>
          </a:xfrm>
          <a:prstGeom prst="rect">
            <a:avLst/>
          </a:prstGeom>
          <a:solidFill>
            <a:srgbClr val="E3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334027" y="-1299953"/>
            <a:ext cx="848413" cy="683197"/>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304987" y="-1299953"/>
            <a:ext cx="848413" cy="683197"/>
          </a:xfrm>
          <a:prstGeom prst="rect">
            <a:avLst/>
          </a:prstGeom>
          <a:solidFill>
            <a:srgbClr val="1D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txBox="1">
            <a:spLocks/>
          </p:cNvSpPr>
          <p:nvPr userDrawn="1"/>
        </p:nvSpPr>
        <p:spPr>
          <a:xfrm>
            <a:off x="560798" y="62562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rgbClr val="289FD7"/>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rgbClr val="617081"/>
                </a:solidFill>
              </a:rPr>
              <a:t>Microsoft Azure</a:t>
            </a:r>
          </a:p>
        </p:txBody>
      </p:sp>
      <p:sp>
        <p:nvSpPr>
          <p:cNvPr id="15" name="Rectangle 14"/>
          <p:cNvSpPr/>
          <p:nvPr userDrawn="1"/>
        </p:nvSpPr>
        <p:spPr>
          <a:xfrm>
            <a:off x="1" y="0"/>
            <a:ext cx="123290" cy="6858000"/>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4"/>
          </p:nvPr>
        </p:nvSpPr>
        <p:spPr>
          <a:xfrm>
            <a:off x="8897420" y="6274158"/>
            <a:ext cx="2743200" cy="365125"/>
          </a:xfrm>
          <a:prstGeom prst="rect">
            <a:avLst/>
          </a:prstGeom>
        </p:spPr>
        <p:txBody>
          <a:bodyPr vert="horz" lIns="91440" tIns="45720" rIns="91440" bIns="45720" rtlCol="0" anchor="ctr"/>
          <a:lstStyle>
            <a:lvl1pPr algn="r">
              <a:defRPr lang="en-US" smtClean="0">
                <a:solidFill>
                  <a:srgbClr val="617081"/>
                </a:solidFill>
              </a:defRPr>
            </a:lvl1pPr>
          </a:lstStyle>
          <a:p>
            <a:fld id="{0D099E2A-118A-4377-8F98-2DF40BCBA9FE}" type="slidenum">
              <a:rPr lang="en-US" smtClean="0"/>
              <a:pPr/>
              <a:t>‹#›</a:t>
            </a:fld>
            <a:endParaRPr lang="en-US" dirty="0"/>
          </a:p>
        </p:txBody>
      </p:sp>
    </p:spTree>
    <p:extLst>
      <p:ext uri="{BB962C8B-B14F-4D97-AF65-F5344CB8AC3E}">
        <p14:creationId xmlns:p14="http://schemas.microsoft.com/office/powerpoint/2010/main" val="419414214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78" r:id="rId3"/>
    <p:sldLayoutId id="2147483761" r:id="rId4"/>
    <p:sldLayoutId id="2147483762" r:id="rId5"/>
    <p:sldLayoutId id="2147483763" r:id="rId6"/>
    <p:sldLayoutId id="2147483764" r:id="rId7"/>
  </p:sldLayoutIdLst>
  <p:hf hdr="0" ftr="0" dt="0"/>
  <p:txStyles>
    <p:title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6D5B8E-D8C5-4D84-BA13-A6CBEAD737F9}" type="datetimeFigureOut">
              <a:rPr lang="en-US" smtClean="0"/>
              <a:t>4/26/2016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16DC12-DC60-4FC3-945C-9CE77A625257}" type="slidenum">
              <a:rPr lang="en-US" smtClean="0"/>
              <a:t>‹#›</a:t>
            </a:fld>
            <a:endParaRPr lang="en-US"/>
          </a:p>
        </p:txBody>
      </p:sp>
    </p:spTree>
    <p:extLst>
      <p:ext uri="{BB962C8B-B14F-4D97-AF65-F5344CB8AC3E}">
        <p14:creationId xmlns:p14="http://schemas.microsoft.com/office/powerpoint/2010/main" val="1871028696"/>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hanselman.com/blog/AnUpdateOnASPNETCore10RC2.aspx"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xkcd.com/303/" TargetMode="Externa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blogs.msdn.microsoft.com/webdev/2015/02/23/asp-net-5-updates-and-other-improvements-for-web-developers-in-visual-studio-2015-ctp-6/" TargetMode="External"/><Relationship Id="rId13" Type="http://schemas.openxmlformats.org/officeDocument/2006/relationships/hyperlink" Target="http://docs.asp.net/" TargetMode="External"/><Relationship Id="rId3" Type="http://schemas.openxmlformats.org/officeDocument/2006/relationships/image" Target="../media/image4.png"/><Relationship Id="rId7" Type="http://schemas.openxmlformats.org/officeDocument/2006/relationships/hyperlink" Target="http://www.hanselman.com/blog" TargetMode="External"/><Relationship Id="rId12"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asp.net/vNext" TargetMode="External"/><Relationship Id="rId11" Type="http://schemas.openxmlformats.org/officeDocument/2006/relationships/hyperlink" Target="http://buildwindows.com/" TargetMode="External"/><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hyperlink" Target="https://channel9.msdn.com/Events/dotnetConf/2015"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code.visualstudio.com/"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s://github.com/aspnet/dnvm" TargetMode="External"/><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hyperlink" Target="http://www.asp.net/vnext/overview/aspnet-vnext/grunt-and-bower-in-visual-studio-2015" TargetMode="External"/><Relationship Id="rId3" Type="http://schemas.openxmlformats.org/officeDocument/2006/relationships/hyperlink" Target="https://weblogs.asp.net/scottgu/introducing-asp-net-5" TargetMode="External"/><Relationship Id="rId7" Type="http://schemas.openxmlformats.org/officeDocument/2006/relationships/hyperlink" Target="http://blogs.msdn.com/b/bethmassi/archive/2015/02/25/understanding-net-2015.aspx" TargetMode="External"/><Relationship Id="rId2" Type="http://schemas.openxmlformats.org/officeDocument/2006/relationships/hyperlink" Target="http://asp.net/vnext" TargetMode="External"/><Relationship Id="rId1" Type="http://schemas.openxmlformats.org/officeDocument/2006/relationships/slideLayout" Target="../slideLayouts/slideLayout7.xml"/><Relationship Id="rId6" Type="http://schemas.openxmlformats.org/officeDocument/2006/relationships/hyperlink" Target="https://channel9.msdn.com/Events/Build/2015" TargetMode="External"/><Relationship Id="rId11" Type="http://schemas.openxmlformats.org/officeDocument/2006/relationships/hyperlink" Target="http://www.hanselman.com/blog/AnUpdateOnASPNETCore10RC2.aspx" TargetMode="External"/><Relationship Id="rId5" Type="http://schemas.openxmlformats.org/officeDocument/2006/relationships/hyperlink" Target="https://channel9.msdn.com/Events/dotnetConf/2015" TargetMode="External"/><Relationship Id="rId10" Type="http://schemas.openxmlformats.org/officeDocument/2006/relationships/hyperlink" Target="https://blogs.msdn.microsoft.com/webdev/" TargetMode="External"/><Relationship Id="rId4" Type="http://schemas.openxmlformats.org/officeDocument/2006/relationships/hyperlink" Target="http://blogs.msdn.com/b/webdev/archive/2015/02/23/aspnet-5-updates-for-feb-2015.aspx" TargetMode="External"/><Relationship Id="rId9" Type="http://schemas.openxmlformats.org/officeDocument/2006/relationships/hyperlink" Target="http://www.asp.net/vnext/overview/aspnet-vnext/vc"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hanselman.com/blog/AnUpdateOnASPNETCore10RC2.aspx" TargetMode="External"/><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hyperlink" Target="https://blogs.msdn.microsoft.com/webdev/" TargetMode="Externa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8" Type="http://schemas.openxmlformats.org/officeDocument/2006/relationships/hyperlink" Target="https://www.npmjs.com/" TargetMode="External"/><Relationship Id="rId3" Type="http://schemas.openxmlformats.org/officeDocument/2006/relationships/hyperlink" Target="http://www.asp.net/identity/overview/getting-started/introduction-to-aspnet-identity" TargetMode="External"/><Relationship Id="rId7" Type="http://schemas.openxmlformats.org/officeDocument/2006/relationships/hyperlink" Target="http://bower.io/" TargetMode="External"/><Relationship Id="rId2" Type="http://schemas.openxmlformats.org/officeDocument/2006/relationships/hyperlink" Target="https://github.com/aspnet/Home/wiki/Roadmap" TargetMode="External"/><Relationship Id="rId1" Type="http://schemas.openxmlformats.org/officeDocument/2006/relationships/slideLayout" Target="../slideLayouts/slideLayout7.xml"/><Relationship Id="rId6" Type="http://schemas.openxmlformats.org/officeDocument/2006/relationships/hyperlink" Target="http://gulpjs.com/" TargetMode="External"/><Relationship Id="rId5" Type="http://schemas.openxmlformats.org/officeDocument/2006/relationships/hyperlink" Target="http://gruntjs.com/" TargetMode="External"/><Relationship Id="rId4" Type="http://schemas.openxmlformats.org/officeDocument/2006/relationships/hyperlink" Target="http://gunnarpeipman.com/2014/10/asp-net-5-what-are-kre-kvm-kpm/" TargetMode="External"/></Relationships>
</file>

<file path=ppt/slides/_rels/slide5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4.xml.rels><?xml version="1.0" encoding="UTF-8" standalone="yes"?>
<Relationships xmlns="http://schemas.openxmlformats.org/package/2006/relationships"><Relationship Id="rId3" Type="http://schemas.openxmlformats.org/officeDocument/2006/relationships/hyperlink" Target="mailto:shchowd@microsoft.co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3.jpg"/><Relationship Id="rId4" Type="http://schemas.openxmlformats.org/officeDocument/2006/relationships/hyperlink" Target="http://twitter.com/shahedc"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blogs.msdn.com/b/dotnet/archive/2014/12/04/introducing-net-core.aspx"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github.com/aspnet/Home/wiki/Roadmap"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57" y="723520"/>
            <a:ext cx="12192001" cy="1765042"/>
          </a:xfrm>
        </p:spPr>
        <p:txBody>
          <a:bodyPr>
            <a:noAutofit/>
          </a:bodyPr>
          <a:lstStyle/>
          <a:p>
            <a:r>
              <a:rPr lang="en-US" sz="8000" dirty="0"/>
              <a:t>ASP.NET Core* 1.0</a:t>
            </a:r>
            <a:endParaRPr lang="en-US" sz="8000" dirty="0">
              <a:solidFill>
                <a:schemeClr val="tx2">
                  <a:lumMod val="40000"/>
                  <a:lumOff val="60000"/>
                </a:schemeClr>
              </a:solidFill>
            </a:endParaRPr>
          </a:p>
        </p:txBody>
      </p:sp>
      <p:sp>
        <p:nvSpPr>
          <p:cNvPr id="3" name="Text Placeholder 2"/>
          <p:cNvSpPr>
            <a:spLocks noGrp="1"/>
          </p:cNvSpPr>
          <p:nvPr>
            <p:ph type="body" sz="quarter" idx="10"/>
          </p:nvPr>
        </p:nvSpPr>
        <p:spPr>
          <a:xfrm>
            <a:off x="685799" y="3666936"/>
            <a:ext cx="5584371" cy="2048064"/>
          </a:xfrm>
        </p:spPr>
        <p:txBody>
          <a:bodyPr>
            <a:noAutofit/>
          </a:bodyPr>
          <a:lstStyle/>
          <a:p>
            <a:pPr algn="l"/>
            <a:r>
              <a:rPr lang="en-US" sz="2800" dirty="0"/>
              <a:t>Shahed Chowdhuri</a:t>
            </a:r>
          </a:p>
          <a:p>
            <a:pPr algn="l"/>
            <a:r>
              <a:rPr lang="en-US" sz="2800" dirty="0"/>
              <a:t>Sr. Technical Evangelist @ Microsoft</a:t>
            </a:r>
          </a:p>
          <a:p>
            <a:pPr algn="l"/>
            <a:r>
              <a:rPr lang="en-US" sz="2800" dirty="0"/>
              <a:t>@</a:t>
            </a:r>
            <a:r>
              <a:rPr lang="en-US" sz="2800" dirty="0" err="1"/>
              <a:t>shahedC</a:t>
            </a:r>
            <a:endParaRPr lang="en-US" sz="2800" dirty="0"/>
          </a:p>
          <a:p>
            <a:pPr algn="l"/>
            <a:r>
              <a:rPr lang="en-US" sz="2800" dirty="0"/>
              <a:t>WakeUpAndCode.com </a:t>
            </a:r>
          </a:p>
        </p:txBody>
      </p:sp>
      <p:sp>
        <p:nvSpPr>
          <p:cNvPr id="5" name="Title 1"/>
          <p:cNvSpPr txBox="1">
            <a:spLocks/>
          </p:cNvSpPr>
          <p:nvPr/>
        </p:nvSpPr>
        <p:spPr>
          <a:xfrm>
            <a:off x="-27757" y="2182397"/>
            <a:ext cx="12219757" cy="89535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en-US" sz="5400" b="0" kern="1200" cap="none" spc="0" baseline="0" dirty="0" smtClean="0">
                <a:ln w="3175">
                  <a:noFill/>
                </a:ln>
                <a:solidFill>
                  <a:schemeClr val="bg1"/>
                </a:solidFill>
                <a:effectLst/>
                <a:latin typeface="+mj-lt"/>
                <a:ea typeface="+mn-ea"/>
                <a:cs typeface="Segoe UI" pitchFamily="34" charset="0"/>
              </a:defRPr>
            </a:lvl1pPr>
          </a:lstStyle>
          <a:p>
            <a:r>
              <a:rPr lang="en-US" sz="3600" dirty="0"/>
              <a:t>The Future of Web Apps</a:t>
            </a:r>
          </a:p>
        </p:txBody>
      </p:sp>
      <p:sp>
        <p:nvSpPr>
          <p:cNvPr id="6" name="TextBox 5"/>
          <p:cNvSpPr txBox="1"/>
          <p:nvPr/>
        </p:nvSpPr>
        <p:spPr>
          <a:xfrm>
            <a:off x="8163140" y="5715000"/>
            <a:ext cx="4028860" cy="627864"/>
          </a:xfrm>
          <a:prstGeom prst="rect">
            <a:avLst/>
          </a:prstGeom>
          <a:noFill/>
        </p:spPr>
        <p:txBody>
          <a:bodyPr wrap="none" lIns="182880" tIns="146304" rIns="182880" bIns="146304" rtlCol="0">
            <a:spAutoFit/>
          </a:bodyPr>
          <a:lstStyle/>
          <a:p>
            <a:pPr>
              <a:lnSpc>
                <a:spcPct val="90000"/>
              </a:lnSpc>
              <a:spcAft>
                <a:spcPts val="600"/>
              </a:spcAft>
            </a:pPr>
            <a:r>
              <a:rPr lang="en-US" sz="2400" i="1" dirty="0">
                <a:solidFill>
                  <a:schemeClr val="accent4">
                    <a:lumMod val="20000"/>
                    <a:lumOff val="80000"/>
                  </a:schemeClr>
                </a:solidFill>
              </a:rPr>
              <a:t>* aka ASP.NET 5 before RC1</a:t>
            </a:r>
            <a:endParaRPr lang="en-US" sz="2400" dirty="0">
              <a:solidFill>
                <a:schemeClr val="accent4">
                  <a:lumMod val="20000"/>
                  <a:lumOff val="80000"/>
                </a:schemeClr>
              </a:solidFill>
            </a:endParaRPr>
          </a:p>
        </p:txBody>
      </p:sp>
    </p:spTree>
    <p:extLst>
      <p:ext uri="{BB962C8B-B14F-4D97-AF65-F5344CB8AC3E}">
        <p14:creationId xmlns:p14="http://schemas.microsoft.com/office/powerpoint/2010/main" val="230390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85257" y="289957"/>
            <a:ext cx="8621486" cy="899537"/>
          </a:xfrm>
        </p:spPr>
        <p:txBody>
          <a:bodyPr>
            <a:normAutofit fontScale="90000"/>
          </a:bodyPr>
          <a:lstStyle/>
          <a:p>
            <a:r>
              <a:rPr lang="en-US" dirty="0"/>
              <a:t>.NET Standard Library + Tooling</a:t>
            </a:r>
          </a:p>
        </p:txBody>
      </p:sp>
      <p:sp>
        <p:nvSpPr>
          <p:cNvPr id="6" name="Rectangle 5"/>
          <p:cNvSpPr/>
          <p:nvPr/>
        </p:nvSpPr>
        <p:spPr>
          <a:xfrm>
            <a:off x="2009818" y="6297777"/>
            <a:ext cx="8172365" cy="369332"/>
          </a:xfrm>
          <a:prstGeom prst="rect">
            <a:avLst/>
          </a:prstGeom>
        </p:spPr>
        <p:txBody>
          <a:bodyPr wrap="none">
            <a:spAutoFit/>
          </a:bodyPr>
          <a:lstStyle/>
          <a:p>
            <a:r>
              <a:rPr lang="en-US" dirty="0">
                <a:solidFill>
                  <a:schemeClr val="tx1">
                    <a:lumMod val="20000"/>
                    <a:lumOff val="80000"/>
                  </a:schemeClr>
                </a:solidFill>
              </a:rPr>
              <a:t>Source:</a:t>
            </a:r>
            <a:r>
              <a:rPr lang="en-US" dirty="0"/>
              <a:t> </a:t>
            </a:r>
            <a:r>
              <a:rPr lang="en-US" dirty="0">
                <a:hlinkClick r:id="rId2"/>
              </a:rPr>
              <a:t>http://www.hanselman.com/blog/AnUpdateOnASPNETCore10RC2.aspx</a:t>
            </a:r>
            <a:r>
              <a:rPr lang="en-US" dirty="0"/>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109" y="1189494"/>
            <a:ext cx="9316134" cy="5119677"/>
          </a:xfrm>
          <a:prstGeom prst="rect">
            <a:avLst/>
          </a:prstGeom>
        </p:spPr>
      </p:pic>
    </p:spTree>
    <p:extLst>
      <p:ext uri="{BB962C8B-B14F-4D97-AF65-F5344CB8AC3E}">
        <p14:creationId xmlns:p14="http://schemas.microsoft.com/office/powerpoint/2010/main" val="2008262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943945838"/>
              </p:ext>
            </p:extLst>
          </p:nvPr>
        </p:nvGraphicFramePr>
        <p:xfrm>
          <a:off x="2134164" y="2160769"/>
          <a:ext cx="6347512" cy="3880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1415" y="2492548"/>
            <a:ext cx="896425" cy="896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547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001" y="1815453"/>
            <a:ext cx="9860627" cy="2689245"/>
          </a:xfrm>
        </p:spPr>
        <p:txBody>
          <a:bodyPr/>
          <a:lstStyle/>
          <a:p>
            <a:pPr algn="ctr"/>
            <a:r>
              <a:rPr lang="en-US" sz="8627" dirty="0"/>
              <a:t>.NET Framework </a:t>
            </a:r>
            <a:br>
              <a:rPr lang="en-US" sz="8627" dirty="0"/>
            </a:br>
            <a:r>
              <a:rPr lang="en-US" sz="8627" dirty="0"/>
              <a:t>&amp; .NET Core</a:t>
            </a:r>
          </a:p>
        </p:txBody>
      </p:sp>
    </p:spTree>
    <p:extLst>
      <p:ext uri="{BB962C8B-B14F-4D97-AF65-F5344CB8AC3E}">
        <p14:creationId xmlns:p14="http://schemas.microsoft.com/office/powerpoint/2010/main" val="2950851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868" y="1189492"/>
            <a:ext cx="10690466" cy="5108035"/>
          </a:xfrm>
          <a:prstGeom prst="rect">
            <a:avLst/>
          </a:prstGeom>
        </p:spPr>
      </p:pic>
      <p:sp>
        <p:nvSpPr>
          <p:cNvPr id="3" name="Title 2"/>
          <p:cNvSpPr>
            <a:spLocks noGrp="1"/>
          </p:cNvSpPr>
          <p:nvPr>
            <p:ph type="title"/>
          </p:nvPr>
        </p:nvSpPr>
        <p:spPr>
          <a:xfrm>
            <a:off x="1165718" y="289955"/>
            <a:ext cx="9860565" cy="899537"/>
          </a:xfrm>
        </p:spPr>
        <p:txBody>
          <a:bodyPr>
            <a:normAutofit fontScale="90000"/>
          </a:bodyPr>
          <a:lstStyle/>
          <a:p>
            <a:r>
              <a:rPr lang="en-US" dirty="0"/>
              <a:t>.NET in 2015: High-Level Overview</a:t>
            </a:r>
          </a:p>
        </p:txBody>
      </p:sp>
    </p:spTree>
    <p:extLst>
      <p:ext uri="{BB962C8B-B14F-4D97-AF65-F5344CB8AC3E}">
        <p14:creationId xmlns:p14="http://schemas.microsoft.com/office/powerpoint/2010/main" val="450094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2164"/>
          <a:stretch/>
        </p:blipFill>
        <p:spPr>
          <a:xfrm>
            <a:off x="627867" y="1189491"/>
            <a:ext cx="10725243" cy="5108035"/>
          </a:xfrm>
          <a:prstGeom prst="rect">
            <a:avLst/>
          </a:prstGeom>
        </p:spPr>
      </p:pic>
      <p:sp>
        <p:nvSpPr>
          <p:cNvPr id="3" name="Title 2"/>
          <p:cNvSpPr>
            <a:spLocks noGrp="1"/>
          </p:cNvSpPr>
          <p:nvPr>
            <p:ph type="title"/>
          </p:nvPr>
        </p:nvSpPr>
        <p:spPr>
          <a:xfrm>
            <a:off x="627867" y="289955"/>
            <a:ext cx="10725243" cy="899537"/>
          </a:xfrm>
        </p:spPr>
        <p:txBody>
          <a:bodyPr>
            <a:normAutofit/>
          </a:bodyPr>
          <a:lstStyle/>
          <a:p>
            <a:r>
              <a:rPr lang="en-US" dirty="0"/>
              <a:t>ASP.NET Core High-Level Overview</a:t>
            </a:r>
          </a:p>
        </p:txBody>
      </p:sp>
    </p:spTree>
    <p:extLst>
      <p:ext uri="{BB962C8B-B14F-4D97-AF65-F5344CB8AC3E}">
        <p14:creationId xmlns:p14="http://schemas.microsoft.com/office/powerpoint/2010/main" val="4035401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82652" y="289955"/>
            <a:ext cx="5826698" cy="899537"/>
          </a:xfrm>
        </p:spPr>
        <p:txBody>
          <a:bodyPr>
            <a:normAutofit fontScale="90000"/>
          </a:bodyPr>
          <a:lstStyle/>
          <a:p>
            <a:r>
              <a:rPr lang="en-US" dirty="0"/>
              <a:t>Compilation Process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4292" y="1382390"/>
            <a:ext cx="8277619" cy="470466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1895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00180" y="289957"/>
            <a:ext cx="9591641" cy="899537"/>
          </a:xfrm>
        </p:spPr>
        <p:txBody>
          <a:bodyPr>
            <a:normAutofit fontScale="90000"/>
          </a:bodyPr>
          <a:lstStyle/>
          <a:p>
            <a:r>
              <a:rPr lang="en-US" dirty="0"/>
              <a:t>What About .NET Framework 4.6?</a:t>
            </a:r>
          </a:p>
        </p:txBody>
      </p:sp>
      <p:grpSp>
        <p:nvGrpSpPr>
          <p:cNvPr id="7" name="Group 6"/>
          <p:cNvGrpSpPr/>
          <p:nvPr/>
        </p:nvGrpSpPr>
        <p:grpSpPr>
          <a:xfrm>
            <a:off x="604336" y="1189494"/>
            <a:ext cx="10983329" cy="5380021"/>
            <a:chOff x="604336" y="1189494"/>
            <a:chExt cx="10983329" cy="5380021"/>
          </a:xfrm>
        </p:grpSpPr>
        <p:grpSp>
          <p:nvGrpSpPr>
            <p:cNvPr id="5" name="Group 4"/>
            <p:cNvGrpSpPr/>
            <p:nvPr/>
          </p:nvGrpSpPr>
          <p:grpSpPr>
            <a:xfrm>
              <a:off x="604336" y="1189494"/>
              <a:ext cx="10983329" cy="5380021"/>
              <a:chOff x="616453" y="1212849"/>
              <a:chExt cx="11203568" cy="5487902"/>
            </a:xfrm>
          </p:grpSpPr>
          <p:pic>
            <p:nvPicPr>
              <p:cNvPr id="10" name="Picture 9"/>
              <p:cNvPicPr>
                <a:picLocks noChangeAspect="1"/>
              </p:cNvPicPr>
              <p:nvPr/>
            </p:nvPicPr>
            <p:blipFill rotWithShape="1">
              <a:blip r:embed="rId2"/>
              <a:srcRect t="12876"/>
              <a:stretch/>
            </p:blipFill>
            <p:spPr>
              <a:xfrm>
                <a:off x="616453" y="1212849"/>
                <a:ext cx="11203568" cy="5487902"/>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3"/>
              <a:stretch>
                <a:fillRect/>
              </a:stretch>
            </p:blipFill>
            <p:spPr>
              <a:xfrm flipH="1">
                <a:off x="11009376" y="3889582"/>
                <a:ext cx="676369" cy="704948"/>
              </a:xfrm>
              <a:prstGeom prst="rect">
                <a:avLst/>
              </a:prstGeom>
            </p:spPr>
          </p:pic>
        </p:grpSp>
        <p:sp>
          <p:nvSpPr>
            <p:cNvPr id="2" name="TextBox 1"/>
            <p:cNvSpPr txBox="1"/>
            <p:nvPr/>
          </p:nvSpPr>
          <p:spPr>
            <a:xfrm>
              <a:off x="8460180" y="4405289"/>
              <a:ext cx="775405" cy="307777"/>
            </a:xfrm>
            <a:prstGeom prst="rect">
              <a:avLst/>
            </a:prstGeom>
            <a:solidFill>
              <a:srgbClr val="421E57"/>
            </a:solidFill>
          </p:spPr>
          <p:txBody>
            <a:bodyPr wrap="none" rtlCol="0">
              <a:spAutoFit/>
            </a:bodyPr>
            <a:lstStyle/>
            <a:p>
              <a:r>
                <a:rPr lang="en-US" sz="1400" dirty="0">
                  <a:solidFill>
                    <a:schemeClr val="bg1"/>
                  </a:solidFill>
                </a:rPr>
                <a:t>Core  is</a:t>
              </a:r>
            </a:p>
          </p:txBody>
        </p:sp>
      </p:grpSp>
    </p:spTree>
    <p:extLst>
      <p:ext uri="{BB962C8B-B14F-4D97-AF65-F5344CB8AC3E}">
        <p14:creationId xmlns:p14="http://schemas.microsoft.com/office/powerpoint/2010/main" val="2201670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001" y="1815453"/>
            <a:ext cx="9860627" cy="2689245"/>
          </a:xfrm>
        </p:spPr>
        <p:txBody>
          <a:bodyPr/>
          <a:lstStyle/>
          <a:p>
            <a:pPr algn="ctr"/>
            <a:r>
              <a:rPr lang="en-US" sz="8627" dirty="0"/>
              <a:t>ASP .NET Core</a:t>
            </a:r>
          </a:p>
        </p:txBody>
      </p:sp>
    </p:spTree>
    <p:extLst>
      <p:ext uri="{BB962C8B-B14F-4D97-AF65-F5344CB8AC3E}">
        <p14:creationId xmlns:p14="http://schemas.microsoft.com/office/powerpoint/2010/main" val="437611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51840" y="289955"/>
            <a:ext cx="7688320" cy="899537"/>
          </a:xfrm>
        </p:spPr>
        <p:txBody>
          <a:bodyPr>
            <a:normAutofit fontScale="90000"/>
          </a:bodyPr>
          <a:lstStyle/>
          <a:p>
            <a:r>
              <a:rPr lang="en-US" dirty="0"/>
              <a:t>ASP.NET Core 1.0  Features</a:t>
            </a:r>
          </a:p>
        </p:txBody>
      </p:sp>
      <p:grpSp>
        <p:nvGrpSpPr>
          <p:cNvPr id="8" name="Group 7"/>
          <p:cNvGrpSpPr/>
          <p:nvPr/>
        </p:nvGrpSpPr>
        <p:grpSpPr>
          <a:xfrm>
            <a:off x="1368388" y="1233981"/>
            <a:ext cx="9455224" cy="5315968"/>
            <a:chOff x="1368388" y="1233981"/>
            <a:chExt cx="9455224" cy="5315968"/>
          </a:xfrm>
        </p:grpSpPr>
        <p:pic>
          <p:nvPicPr>
            <p:cNvPr id="5" name="Picture 4"/>
            <p:cNvPicPr>
              <a:picLocks noChangeAspect="1"/>
            </p:cNvPicPr>
            <p:nvPr/>
          </p:nvPicPr>
          <p:blipFill>
            <a:blip r:embed="rId2"/>
            <a:stretch>
              <a:fillRect/>
            </a:stretch>
          </p:blipFill>
          <p:spPr>
            <a:xfrm>
              <a:off x="1368388" y="1233981"/>
              <a:ext cx="9455224" cy="5315968"/>
            </a:xfrm>
            <a:prstGeom prst="rect">
              <a:avLst/>
            </a:prstGeom>
          </p:spPr>
        </p:pic>
        <p:pic>
          <p:nvPicPr>
            <p:cNvPr id="2" name="Picture 1"/>
            <p:cNvPicPr>
              <a:picLocks noChangeAspect="1"/>
            </p:cNvPicPr>
            <p:nvPr/>
          </p:nvPicPr>
          <p:blipFill>
            <a:blip r:embed="rId3"/>
            <a:stretch>
              <a:fillRect/>
            </a:stretch>
          </p:blipFill>
          <p:spPr>
            <a:xfrm>
              <a:off x="1538287" y="1447800"/>
              <a:ext cx="1114425" cy="533400"/>
            </a:xfrm>
            <a:prstGeom prst="rect">
              <a:avLst/>
            </a:prstGeom>
          </p:spPr>
        </p:pic>
        <p:pic>
          <p:nvPicPr>
            <p:cNvPr id="4" name="Picture 3"/>
            <p:cNvPicPr>
              <a:picLocks noChangeAspect="1"/>
            </p:cNvPicPr>
            <p:nvPr/>
          </p:nvPicPr>
          <p:blipFill>
            <a:blip r:embed="rId3"/>
            <a:stretch>
              <a:fillRect/>
            </a:stretch>
          </p:blipFill>
          <p:spPr>
            <a:xfrm>
              <a:off x="2652712" y="1447800"/>
              <a:ext cx="1114425" cy="533400"/>
            </a:xfrm>
            <a:prstGeom prst="rect">
              <a:avLst/>
            </a:prstGeom>
          </p:spPr>
        </p:pic>
        <p:pic>
          <p:nvPicPr>
            <p:cNvPr id="6" name="Picture 5"/>
            <p:cNvPicPr>
              <a:picLocks noChangeAspect="1"/>
            </p:cNvPicPr>
            <p:nvPr/>
          </p:nvPicPr>
          <p:blipFill>
            <a:blip r:embed="rId3"/>
            <a:stretch>
              <a:fillRect/>
            </a:stretch>
          </p:blipFill>
          <p:spPr>
            <a:xfrm>
              <a:off x="3579358" y="1447800"/>
              <a:ext cx="1114425" cy="533400"/>
            </a:xfrm>
            <a:prstGeom prst="rect">
              <a:avLst/>
            </a:prstGeom>
          </p:spPr>
        </p:pic>
      </p:grpSp>
    </p:spTree>
    <p:extLst>
      <p:ext uri="{BB962C8B-B14F-4D97-AF65-F5344CB8AC3E}">
        <p14:creationId xmlns:p14="http://schemas.microsoft.com/office/powerpoint/2010/main" val="1818821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36136" y="289955"/>
            <a:ext cx="6599749" cy="899537"/>
          </a:xfrm>
        </p:spPr>
        <p:txBody>
          <a:bodyPr>
            <a:normAutofit fontScale="90000"/>
          </a:bodyPr>
          <a:lstStyle/>
          <a:p>
            <a:r>
              <a:rPr lang="en-US"/>
              <a:t>ASP.NET Core </a:t>
            </a:r>
            <a:r>
              <a:rPr lang="en-US" dirty="0"/>
              <a:t>Summary</a:t>
            </a:r>
          </a:p>
        </p:txBody>
      </p:sp>
      <p:pic>
        <p:nvPicPr>
          <p:cNvPr id="4" name="Picture 3"/>
          <p:cNvPicPr>
            <a:picLocks noChangeAspect="1"/>
          </p:cNvPicPr>
          <p:nvPr/>
        </p:nvPicPr>
        <p:blipFill rotWithShape="1">
          <a:blip r:embed="rId2"/>
          <a:srcRect t="17188"/>
          <a:stretch/>
        </p:blipFill>
        <p:spPr>
          <a:xfrm>
            <a:off x="647558" y="1367246"/>
            <a:ext cx="10896884" cy="5073474"/>
          </a:xfrm>
          <a:prstGeom prst="rect">
            <a:avLst/>
          </a:prstGeom>
        </p:spPr>
      </p:pic>
      <p:pic>
        <p:nvPicPr>
          <p:cNvPr id="2" name="Picture 1"/>
          <p:cNvPicPr>
            <a:picLocks noChangeAspect="1"/>
          </p:cNvPicPr>
          <p:nvPr/>
        </p:nvPicPr>
        <p:blipFill>
          <a:blip r:embed="rId3"/>
          <a:stretch>
            <a:fillRect/>
          </a:stretch>
        </p:blipFill>
        <p:spPr>
          <a:xfrm>
            <a:off x="11053761" y="2603047"/>
            <a:ext cx="142875" cy="247650"/>
          </a:xfrm>
          <a:prstGeom prst="rect">
            <a:avLst/>
          </a:prstGeom>
        </p:spPr>
      </p:pic>
      <p:pic>
        <p:nvPicPr>
          <p:cNvPr id="5" name="Picture 4"/>
          <p:cNvPicPr>
            <a:picLocks noChangeAspect="1"/>
          </p:cNvPicPr>
          <p:nvPr/>
        </p:nvPicPr>
        <p:blipFill>
          <a:blip r:embed="rId4"/>
          <a:stretch>
            <a:fillRect/>
          </a:stretch>
        </p:blipFill>
        <p:spPr>
          <a:xfrm>
            <a:off x="1069588" y="1739923"/>
            <a:ext cx="9984173" cy="685370"/>
          </a:xfrm>
          <a:prstGeom prst="rect">
            <a:avLst/>
          </a:prstGeom>
        </p:spPr>
      </p:pic>
    </p:spTree>
    <p:extLst>
      <p:ext uri="{BB962C8B-B14F-4D97-AF65-F5344CB8AC3E}">
        <p14:creationId xmlns:p14="http://schemas.microsoft.com/office/powerpoint/2010/main" val="3707296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301282511"/>
              </p:ext>
            </p:extLst>
          </p:nvPr>
        </p:nvGraphicFramePr>
        <p:xfrm>
          <a:off x="2134164" y="2160769"/>
          <a:ext cx="6347512" cy="3880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46013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79234" y="289957"/>
            <a:ext cx="6633533" cy="899537"/>
          </a:xfrm>
        </p:spPr>
        <p:txBody>
          <a:bodyPr/>
          <a:lstStyle/>
          <a:p>
            <a:r>
              <a:rPr lang="en-US" dirty="0"/>
              <a:t>Relevant XKCD Comic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326" y="1456887"/>
            <a:ext cx="5141349" cy="4481563"/>
          </a:xfrm>
          <a:prstGeom prst="rect">
            <a:avLst/>
          </a:prstGeom>
        </p:spPr>
      </p:pic>
      <p:sp>
        <p:nvSpPr>
          <p:cNvPr id="5" name="TextBox 4"/>
          <p:cNvSpPr txBox="1"/>
          <p:nvPr/>
        </p:nvSpPr>
        <p:spPr>
          <a:xfrm>
            <a:off x="3869952" y="5987229"/>
            <a:ext cx="4452097" cy="615522"/>
          </a:xfrm>
          <a:prstGeom prst="rect">
            <a:avLst/>
          </a:prstGeom>
          <a:noFill/>
        </p:spPr>
        <p:txBody>
          <a:bodyPr wrap="none" lIns="179285" tIns="143428" rIns="179285" bIns="143428" rtlCol="0">
            <a:spAutoFit/>
          </a:bodyPr>
          <a:lstStyle/>
          <a:p>
            <a:pPr>
              <a:lnSpc>
                <a:spcPct val="90000"/>
              </a:lnSpc>
              <a:spcAft>
                <a:spcPts val="588"/>
              </a:spcAft>
            </a:pPr>
            <a:r>
              <a:rPr lang="en-US" sz="2353" dirty="0">
                <a:gradFill>
                  <a:gsLst>
                    <a:gs pos="2917">
                      <a:schemeClr val="tx1"/>
                    </a:gs>
                    <a:gs pos="30000">
                      <a:schemeClr val="tx1"/>
                    </a:gs>
                  </a:gsLst>
                  <a:lin ang="5400000" scaled="0"/>
                </a:gradFill>
              </a:rPr>
              <a:t>Source: </a:t>
            </a:r>
            <a:r>
              <a:rPr lang="en-US" sz="2353" dirty="0">
                <a:gradFill>
                  <a:gsLst>
                    <a:gs pos="2917">
                      <a:schemeClr val="tx1"/>
                    </a:gs>
                    <a:gs pos="30000">
                      <a:schemeClr val="tx1"/>
                    </a:gs>
                  </a:gsLst>
                  <a:lin ang="5400000" scaled="0"/>
                </a:gradFill>
                <a:hlinkClick r:id="rId3"/>
              </a:rPr>
              <a:t>https://xkcd.com/303/</a:t>
            </a:r>
            <a:r>
              <a:rPr lang="en-US" sz="2353" dirty="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3980768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7" name="Rounded Rectangle 6"/>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Tree>
    <p:extLst>
      <p:ext uri="{BB962C8B-B14F-4D97-AF65-F5344CB8AC3E}">
        <p14:creationId xmlns:p14="http://schemas.microsoft.com/office/powerpoint/2010/main" val="342379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27" name="Rounded Rectangle 26"/>
          <p:cNvSpPr/>
          <p:nvPr/>
        </p:nvSpPr>
        <p:spPr bwMode="auto">
          <a:xfrm>
            <a:off x="1059507" y="3108782"/>
            <a:ext cx="5629475" cy="2758446"/>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.NET Core or full .NET Framework</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.NET Core is cross-platform</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Deploy Core runtime with app</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No need for unused features</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sp>
        <p:nvSpPr>
          <p:cNvPr id="25" name="Title 2"/>
          <p:cNvSpPr txBox="1">
            <a:spLocks/>
          </p:cNvSpPr>
          <p:nvPr/>
        </p:nvSpPr>
        <p:spPr>
          <a:xfrm>
            <a:off x="2571750" y="289955"/>
            <a:ext cx="6684113" cy="89953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mj-lt"/>
                <a:ea typeface="+mj-ea"/>
                <a:cs typeface="+mj-cs"/>
              </a:rPr>
              <a:t>ASP.NET Core Features in Detail</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16570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3424695" y="1440577"/>
            <a:ext cx="2090280" cy="1744130"/>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1961"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1961"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1694667" y="2983911"/>
            <a:ext cx="5612096" cy="2758446"/>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0" marR="0" lvl="0" indent="0"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Unified:</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MVC</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Web API</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Web Pages</a:t>
            </a: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246283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130089" y="1337889"/>
            <a:ext cx="5612096" cy="900227"/>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HTML Helpers in your views! </a:t>
            </a:r>
          </a:p>
        </p:txBody>
      </p:sp>
      <p:pic>
        <p:nvPicPr>
          <p:cNvPr id="2" name="Picture 1"/>
          <p:cNvPicPr>
            <a:picLocks noChangeAspect="1"/>
          </p:cNvPicPr>
          <p:nvPr/>
        </p:nvPicPr>
        <p:blipFill>
          <a:blip r:embed="rId2"/>
          <a:stretch>
            <a:fillRect/>
          </a:stretch>
        </p:blipFill>
        <p:spPr>
          <a:xfrm>
            <a:off x="251664" y="2971529"/>
            <a:ext cx="6723186" cy="1783512"/>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3"/>
          <a:stretch>
            <a:fillRect/>
          </a:stretch>
        </p:blipFill>
        <p:spPr>
          <a:xfrm>
            <a:off x="5284398" y="4554677"/>
            <a:ext cx="5471926" cy="1867552"/>
          </a:xfrm>
          <a:prstGeom prst="rect">
            <a:avLst/>
          </a:prstGeom>
          <a:effectLst>
            <a:outerShdw blurRad="63500" sx="102000" sy="102000" algn="ctr" rotWithShape="0">
              <a:prstClr val="black">
                <a:alpha val="40000"/>
              </a:prstClr>
            </a:outerShdw>
          </a:effectLst>
        </p:spPr>
      </p:pic>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63778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6329780" y="2685597"/>
            <a:ext cx="5612096" cy="3215819"/>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448193" marR="0" lvl="0" indent="-448193" defTabSz="914102" eaLnBrk="1" fontAlgn="base" latinLnBrk="0" hangingPunct="1">
              <a:lnSpc>
                <a:spcPct val="90000"/>
              </a:lnSpc>
              <a:spcBef>
                <a:spcPct val="0"/>
              </a:spcBef>
              <a:spcAft>
                <a:spcPct val="0"/>
              </a:spcAft>
              <a:buClrTx/>
              <a:buSzTx/>
              <a:buFontTx/>
              <a:buAutoNum type="arabicPeriod"/>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Edit code</a:t>
            </a:r>
          </a:p>
          <a:p>
            <a:pPr marL="448193" marR="0" lvl="0" indent="-448193" defTabSz="914102" eaLnBrk="1" fontAlgn="base" latinLnBrk="0" hangingPunct="1">
              <a:lnSpc>
                <a:spcPct val="90000"/>
              </a:lnSpc>
              <a:spcBef>
                <a:spcPct val="0"/>
              </a:spcBef>
              <a:spcAft>
                <a:spcPct val="0"/>
              </a:spcAft>
              <a:buClrTx/>
              <a:buSzTx/>
              <a:buFontTx/>
              <a:buAutoNum type="arabicPeriod"/>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Save changes</a:t>
            </a:r>
          </a:p>
          <a:p>
            <a:pPr marL="448193" marR="0" lvl="0" indent="-448193" defTabSz="914102" eaLnBrk="1" fontAlgn="base" latinLnBrk="0" hangingPunct="1">
              <a:lnSpc>
                <a:spcPct val="90000"/>
              </a:lnSpc>
              <a:spcBef>
                <a:spcPct val="0"/>
              </a:spcBef>
              <a:spcAft>
                <a:spcPct val="0"/>
              </a:spcAft>
              <a:buClrTx/>
              <a:buSzTx/>
              <a:buFontTx/>
              <a:buAutoNum type="arabicPeriod"/>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Refresh browser</a:t>
            </a:r>
          </a:p>
          <a:p>
            <a:pPr marL="448193" marR="0" lvl="0" indent="-448193" defTabSz="914102" eaLnBrk="1" fontAlgn="base" latinLnBrk="0" hangingPunct="1">
              <a:lnSpc>
                <a:spcPct val="90000"/>
              </a:lnSpc>
              <a:spcBef>
                <a:spcPct val="0"/>
              </a:spcBef>
              <a:spcAft>
                <a:spcPct val="0"/>
              </a:spcAft>
              <a:buClrTx/>
              <a:buSzTx/>
              <a:buFontTx/>
              <a:buAutoNum type="arabicPeriod"/>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See changes!</a:t>
            </a:r>
          </a:p>
          <a:p>
            <a:pPr marL="0" marR="0" lvl="0" indent="0"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0" marR="0" lvl="0" indent="0"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Compiled language with benefits of interpreted language!</a:t>
            </a: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295954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3289894" y="2978623"/>
            <a:ext cx="5612096" cy="2758446"/>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Bower </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rPr>
              <a:t> client-side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sym typeface="Wingdings" panose="05000000000000000000" pitchFamily="2" charset="2"/>
              </a:rPr>
              <a:t>pkg</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rPr>
              <a:t>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sym typeface="Wingdings" panose="05000000000000000000" pitchFamily="2" charset="2"/>
              </a:rPr>
              <a:t>mgr</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endParaRPr>
          </a:p>
          <a:p>
            <a:pPr marL="793328" marR="0" lvl="1"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rPr>
              <a:t>e.g. JS, CSS</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rPr>
              <a:t>Grunt &amp; Gulp  task runners</a:t>
            </a:r>
          </a:p>
          <a:p>
            <a:pPr marL="793328" marR="0" lvl="1"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rPr>
              <a:t>compile LESS/</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sym typeface="Wingdings" panose="05000000000000000000" pitchFamily="2" charset="2"/>
              </a:rPr>
              <a:t>CoffeeScript</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rPr>
              <a:t>,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sym typeface="Wingdings" panose="05000000000000000000" pitchFamily="2" charset="2"/>
              </a:rPr>
              <a:t>Typescipt</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endParaRPr>
          </a:p>
          <a:p>
            <a:pPr marL="793328" marR="0" lvl="1"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rPr>
              <a:t>run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sym typeface="Wingdings" panose="05000000000000000000" pitchFamily="2" charset="2"/>
              </a:rPr>
              <a:t>JSLint</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endParaRPr>
          </a:p>
          <a:p>
            <a:pPr marL="793328" marR="0" lvl="1"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rPr>
              <a:t>minify JS files</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23420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5639809" y="2557652"/>
            <a:ext cx="5612096" cy="2758446"/>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Manage dependencies with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NuGet</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packages</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Edit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project.json</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file</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Enjoy IntelliSense!</a:t>
            </a: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64699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1288036" y="2100898"/>
            <a:ext cx="4770230" cy="2055821"/>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Configuration in code</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Edit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Startup.cs</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file</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No need to use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Web.config</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Use JSON, XML,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env</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vars</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883" y="4028810"/>
            <a:ext cx="4076316" cy="1884598"/>
          </a:xfrm>
          <a:prstGeom prst="rect">
            <a:avLst/>
          </a:prstGeom>
          <a:effectLst>
            <a:outerShdw blurRad="63500" sx="102000" sy="102000" algn="ctr" rotWithShape="0">
              <a:prstClr val="black">
                <a:alpha val="40000"/>
              </a:prstClr>
            </a:outerShdw>
          </a:effectLst>
        </p:spPr>
      </p:pic>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84485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4646577" y="4306972"/>
            <a:ext cx="4945441" cy="2198218"/>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minimalistic DI container</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replace with others</a:t>
            </a:r>
          </a:p>
          <a:p>
            <a:pPr marL="793328" marR="0" lvl="1"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Autofac</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Ninject</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etc</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use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FromServices</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attribute</a:t>
            </a:r>
          </a:p>
          <a:p>
            <a:pPr marL="0" marR="0" lvl="0" indent="0"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104638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0340" y="2801510"/>
            <a:ext cx="6185325" cy="1523906"/>
          </a:xfrm>
        </p:spPr>
        <p:txBody>
          <a:bodyPr/>
          <a:lstStyle/>
          <a:p>
            <a:pPr algn="ctr"/>
            <a:r>
              <a:rPr lang="en-US" sz="8627" dirty="0"/>
              <a:t>Introduction</a:t>
            </a:r>
          </a:p>
        </p:txBody>
      </p:sp>
    </p:spTree>
    <p:extLst>
      <p:ext uri="{BB962C8B-B14F-4D97-AF65-F5344CB8AC3E}">
        <p14:creationId xmlns:p14="http://schemas.microsoft.com/office/powerpoint/2010/main" val="3089235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2866707" y="2530928"/>
            <a:ext cx="3819271" cy="2847449"/>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0" marR="0" lvl="0" indent="0"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New HTTP pipeline</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modular</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add components as needed</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no longer dependent on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System.Web</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pic>
        <p:nvPicPr>
          <p:cNvPr id="2" name="Picture 1"/>
          <p:cNvPicPr>
            <a:picLocks noChangeAspect="1"/>
          </p:cNvPicPr>
          <p:nvPr/>
        </p:nvPicPr>
        <p:blipFill>
          <a:blip r:embed="rId2"/>
          <a:stretch>
            <a:fillRect/>
          </a:stretch>
        </p:blipFill>
        <p:spPr>
          <a:xfrm>
            <a:off x="6328539" y="2082128"/>
            <a:ext cx="4995701" cy="3931196"/>
          </a:xfrm>
          <a:prstGeom prst="rect">
            <a:avLst/>
          </a:prstGeom>
          <a:effectLst>
            <a:outerShdw blurRad="63500" sx="102000" sy="102000" algn="ctr" rotWithShape="0">
              <a:prstClr val="black">
                <a:alpha val="40000"/>
              </a:prstClr>
            </a:outerShdw>
          </a:effectLst>
        </p:spPr>
      </p:pic>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427830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5989096" y="4444347"/>
            <a:ext cx="3333997" cy="1422880"/>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0" marR="0" lvl="0" indent="0"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GitHub!</a:t>
            </a: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315225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5989096" y="4325416"/>
            <a:ext cx="4265489" cy="2235200"/>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K Package Manager (KPM)*</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bundle application</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build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NuGet</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packages</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build assemblies </a:t>
            </a:r>
          </a:p>
          <a:p>
            <a:pPr marR="0" lvl="0" defTabSz="914102" eaLnBrk="1" fontAlgn="base" latinLnBrk="0" hangingPunct="1">
              <a:lnSpc>
                <a:spcPct val="90000"/>
              </a:lnSpc>
              <a:spcBef>
                <a:spcPct val="0"/>
              </a:spcBef>
              <a:spcAft>
                <a:spcPct val="0"/>
              </a:spcAft>
              <a:buClrTx/>
              <a:buSzTx/>
              <a:tabLst/>
              <a:defRPr/>
            </a:pPr>
            <a:endParaRPr lang="en-US" sz="2353" kern="0" dirty="0">
              <a:solidFill>
                <a:schemeClr val="tx1"/>
              </a:solidFill>
              <a:ea typeface="Segoe UI" pitchFamily="34" charset="0"/>
              <a:cs typeface="Segoe UI" pitchFamily="34" charset="0"/>
            </a:endParaRPr>
          </a:p>
          <a:p>
            <a:pPr marR="0" lvl="0" algn="r" defTabSz="914102" eaLnBrk="1" fontAlgn="base" latinLnBrk="0" hangingPunct="1">
              <a:lnSpc>
                <a:spcPct val="90000"/>
              </a:lnSpc>
              <a:spcBef>
                <a:spcPct val="0"/>
              </a:spcBef>
              <a:spcAft>
                <a:spcPct val="0"/>
              </a:spcAft>
              <a:buClrTx/>
              <a:buSzTx/>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changes</a:t>
            </a:r>
            <a:r>
              <a:rPr kumimoji="0" lang="en-US" sz="2353" b="0" i="0" u="none" strike="noStrike" kern="0" cap="none" spc="0" normalizeH="0" noProof="0" dirty="0">
                <a:ln>
                  <a:noFill/>
                </a:ln>
                <a:solidFill>
                  <a:schemeClr val="tx1"/>
                </a:solidFill>
                <a:effectLst/>
                <a:uLnTx/>
                <a:uFillTx/>
                <a:ea typeface="Segoe UI" pitchFamily="34" charset="0"/>
                <a:cs typeface="Segoe UI" pitchFamily="34" charset="0"/>
              </a:rPr>
              <a:t> coming with RC2</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28941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2062133" y="3966849"/>
            <a:ext cx="4867305" cy="2304464"/>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0" marR="0" lvl="0" indent="0"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ASP.NET Core Preview Templates</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Empty</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Starter Web</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Web API</a:t>
            </a:r>
          </a:p>
          <a:p>
            <a:pPr marL="0" marR="0" lvl="0" indent="0"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414030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3793715" y="3807907"/>
            <a:ext cx="5185648" cy="2556784"/>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Open ID Connect</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OAuth2</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Template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auth</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logic based on OWIN and Open ID Connect (not WIF)</a:t>
            </a: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45228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3616431" y="4047727"/>
            <a:ext cx="4745330" cy="2055821"/>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0" marR="0" lvl="0" indent="0"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More granular control (than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HttpClientHandler</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over individual aspects of HTTP</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redirects,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auth</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cookies,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etc</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0" marR="0" lvl="0" indent="0"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223898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8"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3508870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60440" y="289957"/>
            <a:ext cx="8471121" cy="899537"/>
          </a:xfrm>
        </p:spPr>
        <p:txBody>
          <a:bodyPr>
            <a:normAutofit/>
          </a:bodyPr>
          <a:lstStyle/>
          <a:p>
            <a:r>
              <a:rPr lang="en-US" dirty="0"/>
              <a:t>How about Entity Framework?</a:t>
            </a:r>
          </a:p>
        </p:txBody>
      </p:sp>
      <p:grpSp>
        <p:nvGrpSpPr>
          <p:cNvPr id="10" name="Group 9"/>
          <p:cNvGrpSpPr/>
          <p:nvPr/>
        </p:nvGrpSpPr>
        <p:grpSpPr>
          <a:xfrm>
            <a:off x="1508827" y="1189494"/>
            <a:ext cx="9174347" cy="5158051"/>
            <a:chOff x="1508827" y="1189494"/>
            <a:chExt cx="9174347" cy="5158051"/>
          </a:xfrm>
        </p:grpSpPr>
        <p:pic>
          <p:nvPicPr>
            <p:cNvPr id="4" name="Picture 3"/>
            <p:cNvPicPr>
              <a:picLocks noChangeAspect="1"/>
            </p:cNvPicPr>
            <p:nvPr/>
          </p:nvPicPr>
          <p:blipFill>
            <a:blip r:embed="rId2"/>
            <a:stretch>
              <a:fillRect/>
            </a:stretch>
          </p:blipFill>
          <p:spPr>
            <a:xfrm>
              <a:off x="1508827" y="1189494"/>
              <a:ext cx="9174347" cy="5158051"/>
            </a:xfrm>
            <a:prstGeom prst="rect">
              <a:avLst/>
            </a:prstGeom>
          </p:spPr>
        </p:pic>
        <p:sp>
          <p:nvSpPr>
            <p:cNvPr id="2" name="Can 1"/>
            <p:cNvSpPr/>
            <p:nvPr/>
          </p:nvSpPr>
          <p:spPr bwMode="auto">
            <a:xfrm>
              <a:off x="8841531" y="5061143"/>
              <a:ext cx="896425" cy="1192245"/>
            </a:xfrm>
            <a:prstGeom prst="can">
              <a:avLst/>
            </a:prstGeom>
            <a:solidFill>
              <a:srgbClr val="B6DF8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tx1"/>
                  </a:solidFill>
                  <a:ea typeface="Segoe UI" pitchFamily="34" charset="0"/>
                  <a:cs typeface="Segoe UI" pitchFamily="34" charset="0"/>
                </a:rPr>
                <a:t>DB</a:t>
              </a:r>
            </a:p>
          </p:txBody>
        </p:sp>
        <p:sp>
          <p:nvSpPr>
            <p:cNvPr id="5" name="Cloud 4"/>
            <p:cNvSpPr/>
            <p:nvPr/>
          </p:nvSpPr>
          <p:spPr bwMode="auto">
            <a:xfrm>
              <a:off x="8471765" y="3713393"/>
              <a:ext cx="1635958" cy="896425"/>
            </a:xfrm>
            <a:prstGeom prst="cloud">
              <a:avLst/>
            </a:prstGeom>
            <a:solidFill>
              <a:schemeClr val="tx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tx1"/>
                  </a:solidFill>
                  <a:ea typeface="Segoe UI" pitchFamily="34" charset="0"/>
                  <a:cs typeface="Segoe UI" pitchFamily="34" charset="0"/>
                </a:rPr>
                <a:t>ORM</a:t>
              </a:r>
            </a:p>
          </p:txBody>
        </p:sp>
        <p:sp>
          <p:nvSpPr>
            <p:cNvPr id="6" name="Flowchart: Multidocument 5"/>
            <p:cNvSpPr/>
            <p:nvPr/>
          </p:nvSpPr>
          <p:spPr bwMode="auto">
            <a:xfrm>
              <a:off x="8426680" y="2089032"/>
              <a:ext cx="1726130" cy="1173037"/>
            </a:xfrm>
            <a:prstGeom prst="flowChartMultidocument">
              <a:avLst/>
            </a:prstGeom>
            <a:solidFill>
              <a:schemeClr val="accent6">
                <a:lumMod val="10000"/>
                <a:lumOff val="90000"/>
              </a:schemeClr>
            </a:solidFill>
            <a:ln>
              <a:solidFill>
                <a:schemeClr val="accent6">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tx1"/>
                  </a:solidFill>
                  <a:ea typeface="Segoe UI" pitchFamily="34" charset="0"/>
                  <a:cs typeface="Segoe UI" pitchFamily="34" charset="0"/>
                </a:rPr>
                <a:t>Entities in Code</a:t>
              </a:r>
            </a:p>
          </p:txBody>
        </p:sp>
        <p:sp>
          <p:nvSpPr>
            <p:cNvPr id="7" name="Down Arrow 6"/>
            <p:cNvSpPr/>
            <p:nvPr/>
          </p:nvSpPr>
          <p:spPr bwMode="auto">
            <a:xfrm>
              <a:off x="9270096" y="3262069"/>
              <a:ext cx="235579" cy="451325"/>
            </a:xfrm>
            <a:prstGeom prst="downArrow">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Down Arrow 8"/>
            <p:cNvSpPr/>
            <p:nvPr/>
          </p:nvSpPr>
          <p:spPr bwMode="auto">
            <a:xfrm flipV="1">
              <a:off x="8847593" y="3262069"/>
              <a:ext cx="235579" cy="451325"/>
            </a:xfrm>
            <a:prstGeom prst="downArrow">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Down Arrow 13"/>
            <p:cNvSpPr/>
            <p:nvPr/>
          </p:nvSpPr>
          <p:spPr bwMode="auto">
            <a:xfrm flipV="1">
              <a:off x="9390832" y="4609819"/>
              <a:ext cx="235579" cy="451325"/>
            </a:xfrm>
            <a:prstGeom prst="downArrow">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Down Arrow 14"/>
            <p:cNvSpPr/>
            <p:nvPr/>
          </p:nvSpPr>
          <p:spPr bwMode="auto">
            <a:xfrm>
              <a:off x="8968329" y="4609819"/>
              <a:ext cx="235579" cy="451325"/>
            </a:xfrm>
            <a:prstGeom prst="downArrow">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TextBox 10"/>
            <p:cNvSpPr txBox="1"/>
            <p:nvPr/>
          </p:nvSpPr>
          <p:spPr>
            <a:xfrm>
              <a:off x="4328189" y="3229411"/>
              <a:ext cx="847967" cy="461665"/>
            </a:xfrm>
            <a:prstGeom prst="rect">
              <a:avLst/>
            </a:prstGeom>
            <a:solidFill>
              <a:schemeClr val="bg1"/>
            </a:solidFill>
          </p:spPr>
          <p:txBody>
            <a:bodyPr wrap="square" rtlCol="0">
              <a:spAutoFit/>
            </a:bodyPr>
            <a:lstStyle/>
            <a:p>
              <a:r>
                <a:rPr lang="en-US" sz="2400" b="1" dirty="0">
                  <a:solidFill>
                    <a:srgbClr val="421E57"/>
                  </a:solidFill>
                  <a:latin typeface="Segoe UI Semibold" panose="020B0702040204020203" pitchFamily="34" charset="0"/>
                  <a:cs typeface="Segoe UI Semibold" panose="020B0702040204020203" pitchFamily="34" charset="0"/>
                </a:rPr>
                <a:t>Core</a:t>
              </a:r>
            </a:p>
          </p:txBody>
        </p:sp>
        <p:sp>
          <p:nvSpPr>
            <p:cNvPr id="12" name="TextBox 11"/>
            <p:cNvSpPr txBox="1"/>
            <p:nvPr/>
          </p:nvSpPr>
          <p:spPr>
            <a:xfrm>
              <a:off x="5818103" y="4556981"/>
              <a:ext cx="239168" cy="307777"/>
            </a:xfrm>
            <a:prstGeom prst="rect">
              <a:avLst/>
            </a:prstGeom>
            <a:solidFill>
              <a:schemeClr val="bg1"/>
            </a:solidFill>
          </p:spPr>
          <p:txBody>
            <a:bodyPr wrap="none" rtlCol="0">
              <a:spAutoFit/>
            </a:bodyPr>
            <a:lstStyle/>
            <a:p>
              <a:r>
                <a:rPr lang="en-US" sz="1400" dirty="0">
                  <a:solidFill>
                    <a:srgbClr val="421E57"/>
                  </a:solidFill>
                </a:rPr>
                <a:t>)</a:t>
              </a:r>
            </a:p>
          </p:txBody>
        </p:sp>
        <p:sp>
          <p:nvSpPr>
            <p:cNvPr id="8" name="Rectangle 7"/>
            <p:cNvSpPr/>
            <p:nvPr/>
          </p:nvSpPr>
          <p:spPr>
            <a:xfrm>
              <a:off x="3869872" y="5061143"/>
              <a:ext cx="146957" cy="31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51308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687" y="2667048"/>
            <a:ext cx="9860627" cy="1523906"/>
          </a:xfrm>
        </p:spPr>
        <p:txBody>
          <a:bodyPr/>
          <a:lstStyle/>
          <a:p>
            <a:pPr algn="ctr"/>
            <a:r>
              <a:rPr lang="en-US" sz="8627" dirty="0"/>
              <a:t>Visual Studio 2015</a:t>
            </a:r>
          </a:p>
        </p:txBody>
      </p:sp>
    </p:spTree>
    <p:extLst>
      <p:ext uri="{BB962C8B-B14F-4D97-AF65-F5344CB8AC3E}">
        <p14:creationId xmlns:p14="http://schemas.microsoft.com/office/powerpoint/2010/main" val="1861743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60896" y="1367247"/>
            <a:ext cx="7455452" cy="4201991"/>
          </a:xfrm>
          <a:prstGeom prst="rect">
            <a:avLst/>
          </a:prstGeom>
        </p:spPr>
      </p:pic>
      <p:sp>
        <p:nvSpPr>
          <p:cNvPr id="3" name="Title 2"/>
          <p:cNvSpPr>
            <a:spLocks noGrp="1"/>
          </p:cNvSpPr>
          <p:nvPr>
            <p:ph type="title"/>
          </p:nvPr>
        </p:nvSpPr>
        <p:spPr>
          <a:xfrm>
            <a:off x="2230211" y="289957"/>
            <a:ext cx="7731579" cy="899537"/>
          </a:xfrm>
        </p:spPr>
        <p:txBody>
          <a:bodyPr>
            <a:normAutofit fontScale="90000"/>
          </a:bodyPr>
          <a:lstStyle/>
          <a:p>
            <a:r>
              <a:rPr lang="en-US" dirty="0"/>
              <a:t>File </a:t>
            </a:r>
            <a:r>
              <a:rPr lang="en-US" dirty="0">
                <a:sym typeface="Wingdings" panose="05000000000000000000" pitchFamily="2" charset="2"/>
              </a:rPr>
              <a:t> New Project  Web</a:t>
            </a:r>
            <a:endParaRPr lang="en-US" dirty="0"/>
          </a:p>
        </p:txBody>
      </p:sp>
      <p:sp>
        <p:nvSpPr>
          <p:cNvPr id="11" name="TextBox 10"/>
          <p:cNvSpPr txBox="1"/>
          <p:nvPr/>
        </p:nvSpPr>
        <p:spPr>
          <a:xfrm>
            <a:off x="269303" y="2759185"/>
            <a:ext cx="2122142" cy="1255182"/>
          </a:xfrm>
          <a:prstGeom prst="rect">
            <a:avLst/>
          </a:prstGeom>
          <a:noFill/>
        </p:spPr>
        <p:txBody>
          <a:bodyPr wrap="none" lIns="179285" tIns="143428" rIns="179285" bIns="143428" rtlCol="0">
            <a:spAutoFit/>
          </a:bodyPr>
          <a:lstStyle/>
          <a:p>
            <a:pPr marL="336145" indent="-336145">
              <a:lnSpc>
                <a:spcPct val="90000"/>
              </a:lnSpc>
              <a:spcAft>
                <a:spcPts val="588"/>
              </a:spcAft>
              <a:buFont typeface="Arial" panose="020B0604020202020204" pitchFamily="34" charset="0"/>
              <a:buChar char="•"/>
            </a:pPr>
            <a:r>
              <a:rPr lang="en-US" sz="1961" dirty="0">
                <a:solidFill>
                  <a:schemeClr val="tx1">
                    <a:lumMod val="20000"/>
                    <a:lumOff val="80000"/>
                  </a:schemeClr>
                </a:solidFill>
              </a:rPr>
              <a:t>Web App</a:t>
            </a:r>
          </a:p>
          <a:p>
            <a:pPr marL="336145" indent="-336145">
              <a:lnSpc>
                <a:spcPct val="90000"/>
              </a:lnSpc>
              <a:spcAft>
                <a:spcPts val="588"/>
              </a:spcAft>
              <a:buFont typeface="Arial" panose="020B0604020202020204" pitchFamily="34" charset="0"/>
              <a:buChar char="•"/>
            </a:pPr>
            <a:r>
              <a:rPr lang="en-US" sz="1961" dirty="0">
                <a:solidFill>
                  <a:schemeClr val="tx1">
                    <a:lumMod val="20000"/>
                    <a:lumOff val="80000"/>
                  </a:schemeClr>
                </a:solidFill>
              </a:rPr>
              <a:t>Class Library</a:t>
            </a:r>
          </a:p>
          <a:p>
            <a:pPr marL="336145" indent="-336145">
              <a:lnSpc>
                <a:spcPct val="90000"/>
              </a:lnSpc>
              <a:spcAft>
                <a:spcPts val="588"/>
              </a:spcAft>
              <a:buFont typeface="Arial" panose="020B0604020202020204" pitchFamily="34" charset="0"/>
              <a:buChar char="•"/>
            </a:pPr>
            <a:r>
              <a:rPr lang="en-US" sz="1961" dirty="0">
                <a:solidFill>
                  <a:schemeClr val="tx1">
                    <a:lumMod val="20000"/>
                    <a:lumOff val="80000"/>
                  </a:schemeClr>
                </a:solidFill>
              </a:rPr>
              <a:t>Console App</a:t>
            </a:r>
          </a:p>
        </p:txBody>
      </p:sp>
    </p:spTree>
    <p:extLst>
      <p:ext uri="{BB962C8B-B14F-4D97-AF65-F5344CB8AC3E}">
        <p14:creationId xmlns:p14="http://schemas.microsoft.com/office/powerpoint/2010/main" val="2210532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3854" y="103924"/>
            <a:ext cx="11079822" cy="1325563"/>
          </a:xfrm>
        </p:spPr>
        <p:txBody>
          <a:bodyPr/>
          <a:lstStyle/>
          <a:p>
            <a:r>
              <a:rPr lang="en-US" dirty="0"/>
              <a:t>Sources</a:t>
            </a:r>
          </a:p>
        </p:txBody>
      </p:sp>
      <p:pic>
        <p:nvPicPr>
          <p:cNvPr id="4" name="Picture 3"/>
          <p:cNvPicPr>
            <a:picLocks noChangeAspect="1"/>
          </p:cNvPicPr>
          <p:nvPr/>
        </p:nvPicPr>
        <p:blipFill rotWithShape="1">
          <a:blip r:embed="rId2"/>
          <a:srcRect t="17353" b="7239"/>
          <a:stretch/>
        </p:blipFill>
        <p:spPr>
          <a:xfrm>
            <a:off x="465689" y="1159921"/>
            <a:ext cx="3996561" cy="2330679"/>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rotWithShape="1">
          <a:blip r:embed="rId3"/>
          <a:srcRect t="17353" b="7239"/>
          <a:stretch/>
        </p:blipFill>
        <p:spPr>
          <a:xfrm>
            <a:off x="463854" y="3948250"/>
            <a:ext cx="3988792" cy="2417508"/>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a:blip r:embed="rId4"/>
          <a:stretch>
            <a:fillRect/>
          </a:stretch>
        </p:blipFill>
        <p:spPr>
          <a:xfrm>
            <a:off x="4658700" y="820819"/>
            <a:ext cx="7180736" cy="2157022"/>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5"/>
          <a:stretch>
            <a:fillRect/>
          </a:stretch>
        </p:blipFill>
        <p:spPr>
          <a:xfrm>
            <a:off x="6960596" y="3436760"/>
            <a:ext cx="4878840" cy="2886699"/>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463854" y="3452397"/>
            <a:ext cx="1809584" cy="534083"/>
          </a:xfrm>
          <a:prstGeom prst="rect">
            <a:avLst/>
          </a:prstGeom>
          <a:noFill/>
        </p:spPr>
        <p:txBody>
          <a:bodyPr wrap="none" lIns="179285" tIns="143428" rIns="179285" bIns="143428" rtlCol="0">
            <a:spAutoFit/>
          </a:bodyPr>
          <a:lstStyle/>
          <a:p>
            <a:pPr>
              <a:lnSpc>
                <a:spcPct val="90000"/>
              </a:lnSpc>
              <a:spcAft>
                <a:spcPts val="588"/>
              </a:spcAft>
            </a:pPr>
            <a:r>
              <a:rPr lang="en-US" sz="1765" dirty="0">
                <a:gradFill>
                  <a:gsLst>
                    <a:gs pos="2917">
                      <a:schemeClr val="tx1"/>
                    </a:gs>
                    <a:gs pos="30000">
                      <a:schemeClr val="tx1"/>
                    </a:gs>
                  </a:gsLst>
                  <a:lin ang="5400000" scaled="0"/>
                </a:gradFill>
                <a:hlinkClick r:id="rId6"/>
              </a:rPr>
              <a:t>asp.net/</a:t>
            </a:r>
            <a:r>
              <a:rPr lang="en-US" sz="1765" dirty="0" err="1">
                <a:gradFill>
                  <a:gsLst>
                    <a:gs pos="2917">
                      <a:schemeClr val="tx1"/>
                    </a:gs>
                    <a:gs pos="30000">
                      <a:schemeClr val="tx1"/>
                    </a:gs>
                  </a:gsLst>
                  <a:lin ang="5400000" scaled="0"/>
                </a:gradFill>
                <a:hlinkClick r:id="rId6"/>
              </a:rPr>
              <a:t>vNext</a:t>
            </a:r>
            <a:endParaRPr lang="en-US" sz="1765" dirty="0">
              <a:gradFill>
                <a:gsLst>
                  <a:gs pos="2917">
                    <a:schemeClr val="tx1"/>
                  </a:gs>
                  <a:gs pos="30000">
                    <a:schemeClr val="tx1"/>
                  </a:gs>
                </a:gsLst>
                <a:lin ang="5400000" scaled="0"/>
              </a:gradFill>
            </a:endParaRPr>
          </a:p>
        </p:txBody>
      </p:sp>
      <p:sp>
        <p:nvSpPr>
          <p:cNvPr id="18" name="TextBox 17"/>
          <p:cNvSpPr txBox="1"/>
          <p:nvPr/>
        </p:nvSpPr>
        <p:spPr>
          <a:xfrm>
            <a:off x="463854" y="6323459"/>
            <a:ext cx="2321344" cy="534056"/>
          </a:xfrm>
          <a:prstGeom prst="rect">
            <a:avLst/>
          </a:prstGeom>
          <a:noFill/>
        </p:spPr>
        <p:txBody>
          <a:bodyPr wrap="none" lIns="179285" tIns="143428" rIns="179285" bIns="143428" rtlCol="0">
            <a:spAutoFit/>
          </a:bodyPr>
          <a:lstStyle/>
          <a:p>
            <a:pPr>
              <a:lnSpc>
                <a:spcPct val="90000"/>
              </a:lnSpc>
              <a:spcAft>
                <a:spcPts val="588"/>
              </a:spcAft>
            </a:pPr>
            <a:r>
              <a:rPr lang="en-US" sz="1765" dirty="0">
                <a:gradFill>
                  <a:gsLst>
                    <a:gs pos="2917">
                      <a:schemeClr val="tx1"/>
                    </a:gs>
                    <a:gs pos="30000">
                      <a:schemeClr val="tx1"/>
                    </a:gs>
                  </a:gsLst>
                  <a:lin ang="5400000" scaled="0"/>
                </a:gradFill>
                <a:hlinkClick r:id="rId7"/>
              </a:rPr>
              <a:t>Scott Guthrie’s Blog</a:t>
            </a:r>
            <a:endParaRPr lang="en-US" sz="1765" dirty="0">
              <a:gradFill>
                <a:gsLst>
                  <a:gs pos="2917">
                    <a:schemeClr val="tx1"/>
                  </a:gs>
                  <a:gs pos="30000">
                    <a:schemeClr val="tx1"/>
                  </a:gs>
                </a:gsLst>
                <a:lin ang="5400000" scaled="0"/>
              </a:gradFill>
            </a:endParaRPr>
          </a:p>
        </p:txBody>
      </p:sp>
      <p:sp>
        <p:nvSpPr>
          <p:cNvPr id="19" name="TextBox 18"/>
          <p:cNvSpPr txBox="1"/>
          <p:nvPr/>
        </p:nvSpPr>
        <p:spPr>
          <a:xfrm>
            <a:off x="8430021" y="2902704"/>
            <a:ext cx="3409414" cy="534056"/>
          </a:xfrm>
          <a:prstGeom prst="rect">
            <a:avLst/>
          </a:prstGeom>
          <a:noFill/>
        </p:spPr>
        <p:txBody>
          <a:bodyPr wrap="square" lIns="179285" tIns="143428" rIns="179285" bIns="143428" rtlCol="0">
            <a:spAutoFit/>
          </a:bodyPr>
          <a:lstStyle/>
          <a:p>
            <a:pPr algn="r">
              <a:lnSpc>
                <a:spcPct val="90000"/>
              </a:lnSpc>
              <a:spcAft>
                <a:spcPts val="588"/>
              </a:spcAft>
            </a:pPr>
            <a:r>
              <a:rPr lang="en-US" sz="1765" dirty="0">
                <a:gradFill>
                  <a:gsLst>
                    <a:gs pos="2917">
                      <a:schemeClr val="tx1"/>
                    </a:gs>
                    <a:gs pos="30000">
                      <a:schemeClr val="tx1"/>
                    </a:gs>
                  </a:gsLst>
                  <a:lin ang="5400000" scaled="0"/>
                </a:gradFill>
                <a:hlinkClick r:id="rId8"/>
              </a:rPr>
              <a:t>MSDN Blogs, Feb 2015 Update</a:t>
            </a:r>
            <a:endParaRPr lang="en-US" sz="1765" dirty="0">
              <a:gradFill>
                <a:gsLst>
                  <a:gs pos="2917">
                    <a:schemeClr val="tx1"/>
                  </a:gs>
                  <a:gs pos="30000">
                    <a:schemeClr val="tx1"/>
                  </a:gs>
                </a:gsLst>
                <a:lin ang="5400000" scaled="0"/>
              </a:gradFill>
            </a:endParaRPr>
          </a:p>
        </p:txBody>
      </p:sp>
      <p:sp>
        <p:nvSpPr>
          <p:cNvPr id="20" name="TextBox 19"/>
          <p:cNvSpPr txBox="1"/>
          <p:nvPr/>
        </p:nvSpPr>
        <p:spPr>
          <a:xfrm>
            <a:off x="7619906" y="6320265"/>
            <a:ext cx="4219531" cy="534056"/>
          </a:xfrm>
          <a:prstGeom prst="rect">
            <a:avLst/>
          </a:prstGeom>
          <a:noFill/>
        </p:spPr>
        <p:txBody>
          <a:bodyPr wrap="square" lIns="179285" tIns="143428" rIns="179285" bIns="143428" rtlCol="0">
            <a:spAutoFit/>
          </a:bodyPr>
          <a:lstStyle/>
          <a:p>
            <a:pPr algn="r">
              <a:lnSpc>
                <a:spcPct val="90000"/>
              </a:lnSpc>
              <a:spcAft>
                <a:spcPts val="588"/>
              </a:spcAft>
            </a:pPr>
            <a:r>
              <a:rPr lang="en-US" sz="1765" dirty="0">
                <a:gradFill>
                  <a:gsLst>
                    <a:gs pos="2917">
                      <a:schemeClr val="tx1"/>
                    </a:gs>
                    <a:gs pos="30000">
                      <a:schemeClr val="tx1"/>
                    </a:gs>
                  </a:gsLst>
                  <a:lin ang="5400000" scaled="0"/>
                </a:gradFill>
                <a:hlinkClick r:id="rId9"/>
              </a:rPr>
              <a:t>dotnetConf 2015 on MSDN Ch9</a:t>
            </a:r>
            <a:endParaRPr lang="en-US" sz="1765" dirty="0">
              <a:gradFill>
                <a:gsLst>
                  <a:gs pos="2917">
                    <a:schemeClr val="tx1"/>
                  </a:gs>
                  <a:gs pos="30000">
                    <a:schemeClr val="tx1"/>
                  </a:gs>
                </a:gsLst>
                <a:lin ang="5400000" scaled="0"/>
              </a:gradFill>
            </a:endParaRPr>
          </a:p>
        </p:txBody>
      </p:sp>
      <p:pic>
        <p:nvPicPr>
          <p:cNvPr id="12" name="Picture 11"/>
          <p:cNvPicPr>
            <a:picLocks noChangeAspect="1"/>
          </p:cNvPicPr>
          <p:nvPr/>
        </p:nvPicPr>
        <p:blipFill>
          <a:blip r:embed="rId10"/>
          <a:stretch>
            <a:fillRect/>
          </a:stretch>
        </p:blipFill>
        <p:spPr>
          <a:xfrm>
            <a:off x="4649095" y="3084407"/>
            <a:ext cx="1979605" cy="812385"/>
          </a:xfrm>
          <a:prstGeom prst="rect">
            <a:avLst/>
          </a:prstGeom>
          <a:effectLst>
            <a:outerShdw blurRad="63500" sx="102000" sy="102000" algn="ctr" rotWithShape="0">
              <a:prstClr val="black">
                <a:alpha val="40000"/>
              </a:prstClr>
            </a:outerShdw>
          </a:effectLst>
        </p:spPr>
      </p:pic>
      <p:sp>
        <p:nvSpPr>
          <p:cNvPr id="22" name="TextBox 21"/>
          <p:cNvSpPr txBox="1"/>
          <p:nvPr/>
        </p:nvSpPr>
        <p:spPr>
          <a:xfrm>
            <a:off x="4565229" y="3924572"/>
            <a:ext cx="2263576" cy="534056"/>
          </a:xfrm>
          <a:prstGeom prst="rect">
            <a:avLst/>
          </a:prstGeom>
          <a:noFill/>
        </p:spPr>
        <p:txBody>
          <a:bodyPr wrap="none" lIns="179285" tIns="143428" rIns="179285" bIns="143428" rtlCol="0">
            <a:spAutoFit/>
          </a:bodyPr>
          <a:lstStyle/>
          <a:p>
            <a:pPr>
              <a:lnSpc>
                <a:spcPct val="90000"/>
              </a:lnSpc>
              <a:spcAft>
                <a:spcPts val="588"/>
              </a:spcAft>
            </a:pPr>
            <a:r>
              <a:rPr lang="en-US" sz="1765" dirty="0">
                <a:gradFill>
                  <a:gsLst>
                    <a:gs pos="2917">
                      <a:schemeClr val="tx1"/>
                    </a:gs>
                    <a:gs pos="30000">
                      <a:schemeClr val="tx1"/>
                    </a:gs>
                  </a:gsLst>
                  <a:lin ang="5400000" scaled="0"/>
                </a:gradFill>
                <a:hlinkClick r:id="rId11"/>
              </a:rPr>
              <a:t>BuildWindows.com</a:t>
            </a:r>
            <a:endParaRPr lang="en-US" sz="1765" dirty="0">
              <a:gradFill>
                <a:gsLst>
                  <a:gs pos="2917">
                    <a:schemeClr val="tx1"/>
                  </a:gs>
                  <a:gs pos="30000">
                    <a:schemeClr val="tx1"/>
                  </a:gs>
                </a:gsLst>
                <a:lin ang="5400000" scaled="0"/>
              </a:gradFill>
            </a:endParaRPr>
          </a:p>
        </p:txBody>
      </p:sp>
      <p:pic>
        <p:nvPicPr>
          <p:cNvPr id="2" name="Picture 1"/>
          <p:cNvPicPr>
            <a:picLocks noChangeAspect="1"/>
          </p:cNvPicPr>
          <p:nvPr/>
        </p:nvPicPr>
        <p:blipFill>
          <a:blip r:embed="rId12"/>
          <a:stretch>
            <a:fillRect/>
          </a:stretch>
        </p:blipFill>
        <p:spPr>
          <a:xfrm>
            <a:off x="3652521" y="4598712"/>
            <a:ext cx="3585699" cy="1503379"/>
          </a:xfrm>
          <a:prstGeom prst="rect">
            <a:avLst/>
          </a:prstGeom>
        </p:spPr>
      </p:pic>
      <p:sp>
        <p:nvSpPr>
          <p:cNvPr id="14" name="TextBox 13"/>
          <p:cNvSpPr txBox="1"/>
          <p:nvPr/>
        </p:nvSpPr>
        <p:spPr>
          <a:xfrm>
            <a:off x="4649095" y="6120031"/>
            <a:ext cx="1592550" cy="534056"/>
          </a:xfrm>
          <a:prstGeom prst="rect">
            <a:avLst/>
          </a:prstGeom>
          <a:noFill/>
        </p:spPr>
        <p:txBody>
          <a:bodyPr wrap="none" lIns="179285" tIns="143428" rIns="179285" bIns="143428" rtlCol="0">
            <a:spAutoFit/>
          </a:bodyPr>
          <a:lstStyle/>
          <a:p>
            <a:pPr>
              <a:lnSpc>
                <a:spcPct val="90000"/>
              </a:lnSpc>
              <a:spcAft>
                <a:spcPts val="588"/>
              </a:spcAft>
            </a:pPr>
            <a:r>
              <a:rPr lang="en-US" sz="1765" dirty="0">
                <a:hlinkClick r:id="rId13"/>
              </a:rPr>
              <a:t>docs.asp.net</a:t>
            </a:r>
            <a:endParaRPr lang="en-US" sz="1765"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417716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0811" y="1189494"/>
            <a:ext cx="7042920" cy="5492762"/>
          </a:xfrm>
          <a:prstGeom prst="rect">
            <a:avLst/>
          </a:prstGeom>
        </p:spPr>
      </p:pic>
      <p:sp>
        <p:nvSpPr>
          <p:cNvPr id="3" name="Title 2"/>
          <p:cNvSpPr>
            <a:spLocks noGrp="1"/>
          </p:cNvSpPr>
          <p:nvPr>
            <p:ph type="title"/>
          </p:nvPr>
        </p:nvSpPr>
        <p:spPr>
          <a:xfrm>
            <a:off x="500811" y="289957"/>
            <a:ext cx="5042334" cy="899537"/>
          </a:xfrm>
        </p:spPr>
        <p:txBody>
          <a:bodyPr>
            <a:normAutofit fontScale="90000"/>
          </a:bodyPr>
          <a:lstStyle/>
          <a:p>
            <a:r>
              <a:rPr lang="en-US" dirty="0"/>
              <a:t>Select a Template*</a:t>
            </a:r>
          </a:p>
        </p:txBody>
      </p:sp>
      <p:sp>
        <p:nvSpPr>
          <p:cNvPr id="5" name="TextBox 4"/>
          <p:cNvSpPr txBox="1"/>
          <p:nvPr/>
        </p:nvSpPr>
        <p:spPr>
          <a:xfrm>
            <a:off x="8163140" y="5715000"/>
            <a:ext cx="3477619" cy="627864"/>
          </a:xfrm>
          <a:prstGeom prst="rect">
            <a:avLst/>
          </a:prstGeom>
          <a:noFill/>
        </p:spPr>
        <p:txBody>
          <a:bodyPr wrap="none" lIns="182880" tIns="146304" rIns="182880" bIns="146304" rtlCol="0">
            <a:spAutoFit/>
          </a:bodyPr>
          <a:lstStyle/>
          <a:p>
            <a:pPr>
              <a:lnSpc>
                <a:spcPct val="90000"/>
              </a:lnSpc>
              <a:spcAft>
                <a:spcPts val="600"/>
              </a:spcAft>
            </a:pPr>
            <a:r>
              <a:rPr lang="en-US" sz="2400" i="1" dirty="0">
                <a:solidFill>
                  <a:schemeClr val="accent4">
                    <a:lumMod val="20000"/>
                    <a:lumOff val="80000"/>
                  </a:schemeClr>
                </a:solidFill>
              </a:rPr>
              <a:t>* to be renamed in RC2</a:t>
            </a:r>
            <a:endParaRPr lang="en-US" sz="2400" dirty="0">
              <a:solidFill>
                <a:schemeClr val="accent4">
                  <a:lumMod val="20000"/>
                  <a:lumOff val="80000"/>
                </a:schemeClr>
              </a:solidFill>
            </a:endParaRPr>
          </a:p>
        </p:txBody>
      </p:sp>
    </p:spTree>
    <p:extLst>
      <p:ext uri="{BB962C8B-B14F-4D97-AF65-F5344CB8AC3E}">
        <p14:creationId xmlns:p14="http://schemas.microsoft.com/office/powerpoint/2010/main" val="3435253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8943" y="1367246"/>
            <a:ext cx="11384471" cy="5143432"/>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2684021" y="289957"/>
            <a:ext cx="6823959" cy="899537"/>
          </a:xfrm>
        </p:spPr>
        <p:txBody>
          <a:bodyPr>
            <a:normAutofit fontScale="90000"/>
          </a:bodyPr>
          <a:lstStyle/>
          <a:p>
            <a:r>
              <a:rPr lang="en-US" dirty="0" err="1"/>
              <a:t>Startup.cs</a:t>
            </a:r>
            <a:r>
              <a:rPr lang="en-US" dirty="0"/>
              <a:t> Configuration</a:t>
            </a:r>
          </a:p>
        </p:txBody>
      </p:sp>
    </p:spTree>
    <p:extLst>
      <p:ext uri="{BB962C8B-B14F-4D97-AF65-F5344CB8AC3E}">
        <p14:creationId xmlns:p14="http://schemas.microsoft.com/office/powerpoint/2010/main" val="3604700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9302" y="1209106"/>
            <a:ext cx="7888452" cy="5472072"/>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4345190" y="289957"/>
            <a:ext cx="3501621" cy="899537"/>
          </a:xfrm>
        </p:spPr>
        <p:txBody>
          <a:bodyPr/>
          <a:lstStyle/>
          <a:p>
            <a:r>
              <a:rPr lang="en-US" dirty="0" err="1"/>
              <a:t>project.json</a:t>
            </a:r>
            <a:endParaRPr lang="en-US" dirty="0"/>
          </a:p>
        </p:txBody>
      </p:sp>
    </p:spTree>
    <p:extLst>
      <p:ext uri="{BB962C8B-B14F-4D97-AF65-F5344CB8AC3E}">
        <p14:creationId xmlns:p14="http://schemas.microsoft.com/office/powerpoint/2010/main" val="1541179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91209" y="1160188"/>
            <a:ext cx="6222146" cy="3344510"/>
          </a:xfrm>
          <a:prstGeom prst="rect">
            <a:avLst/>
          </a:prstGeom>
        </p:spPr>
      </p:pic>
      <p:pic>
        <p:nvPicPr>
          <p:cNvPr id="6" name="Picture 5"/>
          <p:cNvPicPr>
            <a:picLocks noChangeAspect="1"/>
          </p:cNvPicPr>
          <p:nvPr/>
        </p:nvPicPr>
        <p:blipFill>
          <a:blip r:embed="rId3"/>
          <a:stretch>
            <a:fillRect/>
          </a:stretch>
        </p:blipFill>
        <p:spPr>
          <a:xfrm>
            <a:off x="5827076" y="2777904"/>
            <a:ext cx="5826698" cy="3829824"/>
          </a:xfrm>
          <a:prstGeom prst="rect">
            <a:avLst/>
          </a:prstGeom>
        </p:spPr>
      </p:pic>
      <p:sp>
        <p:nvSpPr>
          <p:cNvPr id="3" name="Title 2"/>
          <p:cNvSpPr>
            <a:spLocks noGrp="1"/>
          </p:cNvSpPr>
          <p:nvPr>
            <p:ph type="title"/>
          </p:nvPr>
        </p:nvSpPr>
        <p:spPr>
          <a:xfrm>
            <a:off x="1479463" y="289957"/>
            <a:ext cx="9233074" cy="899537"/>
          </a:xfrm>
        </p:spPr>
        <p:txBody>
          <a:bodyPr>
            <a:normAutofit fontScale="90000"/>
          </a:bodyPr>
          <a:lstStyle/>
          <a:p>
            <a:r>
              <a:rPr lang="en-US" dirty="0"/>
              <a:t>Right-click </a:t>
            </a:r>
            <a:r>
              <a:rPr lang="en-US" dirty="0">
                <a:sym typeface="Wingdings" panose="05000000000000000000" pitchFamily="2" charset="2"/>
              </a:rPr>
              <a:t> (</a:t>
            </a:r>
            <a:r>
              <a:rPr lang="en-US" dirty="0"/>
              <a:t>Project) Properties</a:t>
            </a:r>
          </a:p>
        </p:txBody>
      </p:sp>
      <p:sp>
        <p:nvSpPr>
          <p:cNvPr id="7" name="TextBox 6"/>
          <p:cNvSpPr txBox="1"/>
          <p:nvPr/>
        </p:nvSpPr>
        <p:spPr>
          <a:xfrm>
            <a:off x="7530264" y="1380079"/>
            <a:ext cx="2735023" cy="1016818"/>
          </a:xfrm>
          <a:prstGeom prst="rect">
            <a:avLst/>
          </a:prstGeom>
          <a:noFill/>
        </p:spPr>
        <p:txBody>
          <a:bodyPr wrap="none" lIns="179285" tIns="143428" rIns="179285" bIns="143428" rtlCol="0">
            <a:spAutoFit/>
          </a:bodyPr>
          <a:lstStyle/>
          <a:p>
            <a:pPr marL="336145" indent="-336145">
              <a:lnSpc>
                <a:spcPct val="90000"/>
              </a:lnSpc>
              <a:spcAft>
                <a:spcPts val="588"/>
              </a:spcAft>
              <a:buFont typeface="Arial" panose="020B0604020202020204" pitchFamily="34" charset="0"/>
              <a:buChar char="•"/>
            </a:pPr>
            <a:r>
              <a:rPr lang="en-US" sz="2353" dirty="0">
                <a:solidFill>
                  <a:schemeClr val="tx1">
                    <a:lumMod val="20000"/>
                    <a:lumOff val="80000"/>
                  </a:schemeClr>
                </a:solidFill>
              </a:rPr>
              <a:t>Application tab</a:t>
            </a:r>
          </a:p>
          <a:p>
            <a:pPr marL="336145" indent="-336145">
              <a:lnSpc>
                <a:spcPct val="90000"/>
              </a:lnSpc>
              <a:spcAft>
                <a:spcPts val="588"/>
              </a:spcAft>
              <a:buFont typeface="Arial" panose="020B0604020202020204" pitchFamily="34" charset="0"/>
              <a:buChar char="•"/>
            </a:pPr>
            <a:r>
              <a:rPr lang="en-US" sz="2353" dirty="0">
                <a:solidFill>
                  <a:schemeClr val="tx1">
                    <a:lumMod val="20000"/>
                    <a:lumOff val="80000"/>
                  </a:schemeClr>
                </a:solidFill>
              </a:rPr>
              <a:t>Debug tab</a:t>
            </a:r>
          </a:p>
        </p:txBody>
      </p:sp>
      <p:sp>
        <p:nvSpPr>
          <p:cNvPr id="9" name="TextBox 8"/>
          <p:cNvSpPr txBox="1"/>
          <p:nvPr/>
        </p:nvSpPr>
        <p:spPr>
          <a:xfrm>
            <a:off x="610531" y="4940697"/>
            <a:ext cx="4897224" cy="615516"/>
          </a:xfrm>
          <a:prstGeom prst="rect">
            <a:avLst/>
          </a:prstGeom>
          <a:noFill/>
        </p:spPr>
        <p:txBody>
          <a:bodyPr wrap="none" lIns="179285" tIns="143428" rIns="179285" bIns="143428" rtlCol="0">
            <a:spAutoFit/>
          </a:bodyPr>
          <a:lstStyle/>
          <a:p>
            <a:pPr>
              <a:lnSpc>
                <a:spcPct val="90000"/>
              </a:lnSpc>
              <a:spcAft>
                <a:spcPts val="588"/>
              </a:spcAft>
            </a:pPr>
            <a:r>
              <a:rPr lang="en-US" sz="2353" dirty="0">
                <a:solidFill>
                  <a:schemeClr val="tx1">
                    <a:lumMod val="20000"/>
                    <a:lumOff val="80000"/>
                  </a:schemeClr>
                </a:solidFill>
              </a:rPr>
              <a:t>Use specific KRE/DNX/CLI version!</a:t>
            </a:r>
          </a:p>
        </p:txBody>
      </p:sp>
    </p:spTree>
    <p:extLst>
      <p:ext uri="{BB962C8B-B14F-4D97-AF65-F5344CB8AC3E}">
        <p14:creationId xmlns:p14="http://schemas.microsoft.com/office/powerpoint/2010/main" val="30667181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8487" y="289957"/>
            <a:ext cx="9995027" cy="899537"/>
          </a:xfrm>
        </p:spPr>
        <p:txBody>
          <a:bodyPr>
            <a:normAutofit fontScale="90000"/>
          </a:bodyPr>
          <a:lstStyle/>
          <a:p>
            <a:r>
              <a:rPr lang="en-US" dirty="0"/>
              <a:t>Choose CLR Type While Debugging</a:t>
            </a:r>
          </a:p>
        </p:txBody>
      </p:sp>
      <p:pic>
        <p:nvPicPr>
          <p:cNvPr id="5" name="Picture 4"/>
          <p:cNvPicPr>
            <a:picLocks noChangeAspect="1"/>
          </p:cNvPicPr>
          <p:nvPr/>
        </p:nvPicPr>
        <p:blipFill>
          <a:blip r:embed="rId2"/>
          <a:stretch>
            <a:fillRect/>
          </a:stretch>
        </p:blipFill>
        <p:spPr>
          <a:xfrm>
            <a:off x="2897371" y="2084378"/>
            <a:ext cx="6397258" cy="34367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011638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41866" y="289957"/>
            <a:ext cx="2308268" cy="899537"/>
          </a:xfrm>
        </p:spPr>
        <p:txBody>
          <a:bodyPr/>
          <a:lstStyle/>
          <a:p>
            <a:r>
              <a:rPr lang="en-US" dirty="0"/>
              <a:t>DEMO</a:t>
            </a:r>
          </a:p>
        </p:txBody>
      </p:sp>
      <p:pic>
        <p:nvPicPr>
          <p:cNvPr id="2" name="Picture 1"/>
          <p:cNvPicPr>
            <a:picLocks noChangeAspect="1"/>
          </p:cNvPicPr>
          <p:nvPr/>
        </p:nvPicPr>
        <p:blipFill>
          <a:blip r:embed="rId2"/>
          <a:stretch>
            <a:fillRect/>
          </a:stretch>
        </p:blipFill>
        <p:spPr>
          <a:xfrm>
            <a:off x="538227" y="1206613"/>
            <a:ext cx="7938945" cy="4009918"/>
          </a:xfrm>
          <a:prstGeom prst="rect">
            <a:avLst/>
          </a:prstGeom>
        </p:spPr>
      </p:pic>
      <p:pic>
        <p:nvPicPr>
          <p:cNvPr id="4" name="Picture 3"/>
          <p:cNvPicPr>
            <a:picLocks noChangeAspect="1"/>
          </p:cNvPicPr>
          <p:nvPr/>
        </p:nvPicPr>
        <p:blipFill>
          <a:blip r:embed="rId3"/>
          <a:stretch>
            <a:fillRect/>
          </a:stretch>
        </p:blipFill>
        <p:spPr>
          <a:xfrm>
            <a:off x="4751377" y="1878360"/>
            <a:ext cx="6754018" cy="4598480"/>
          </a:xfrm>
          <a:prstGeom prst="rect">
            <a:avLst/>
          </a:prstGeom>
        </p:spPr>
      </p:pic>
    </p:spTree>
    <p:extLst>
      <p:ext uri="{BB962C8B-B14F-4D97-AF65-F5344CB8AC3E}">
        <p14:creationId xmlns:p14="http://schemas.microsoft.com/office/powerpoint/2010/main" val="23552169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87716" y="289957"/>
            <a:ext cx="5816569" cy="899537"/>
          </a:xfrm>
        </p:spPr>
        <p:txBody>
          <a:bodyPr>
            <a:normAutofit/>
          </a:bodyPr>
          <a:lstStyle/>
          <a:p>
            <a:r>
              <a:rPr lang="en-US" dirty="0"/>
              <a:t>Visual Studio Code</a:t>
            </a:r>
          </a:p>
        </p:txBody>
      </p:sp>
      <p:sp>
        <p:nvSpPr>
          <p:cNvPr id="5" name="TextBox 4"/>
          <p:cNvSpPr txBox="1"/>
          <p:nvPr/>
        </p:nvSpPr>
        <p:spPr>
          <a:xfrm>
            <a:off x="3101618" y="6249116"/>
            <a:ext cx="5988765" cy="615522"/>
          </a:xfrm>
          <a:prstGeom prst="rect">
            <a:avLst/>
          </a:prstGeom>
          <a:noFill/>
        </p:spPr>
        <p:txBody>
          <a:bodyPr wrap="none" lIns="179285" tIns="143428" rIns="179285" bIns="143428" rtlCol="0">
            <a:spAutoFit/>
          </a:bodyPr>
          <a:lstStyle/>
          <a:p>
            <a:pPr>
              <a:lnSpc>
                <a:spcPct val="90000"/>
              </a:lnSpc>
              <a:spcAft>
                <a:spcPts val="588"/>
              </a:spcAft>
            </a:pPr>
            <a:r>
              <a:rPr lang="en-US" sz="2353" dirty="0">
                <a:solidFill>
                  <a:schemeClr val="tx1">
                    <a:lumMod val="20000"/>
                    <a:lumOff val="80000"/>
                  </a:schemeClr>
                </a:solidFill>
              </a:rPr>
              <a:t>Download</a:t>
            </a:r>
            <a:r>
              <a:rPr lang="en-US" sz="2353" dirty="0">
                <a:gradFill>
                  <a:gsLst>
                    <a:gs pos="2917">
                      <a:schemeClr val="tx1"/>
                    </a:gs>
                    <a:gs pos="30000">
                      <a:schemeClr val="tx1"/>
                    </a:gs>
                  </a:gsLst>
                  <a:lin ang="5400000" scaled="0"/>
                </a:gradFill>
              </a:rPr>
              <a:t>: </a:t>
            </a:r>
            <a:r>
              <a:rPr lang="en-US" sz="2353" dirty="0">
                <a:gradFill>
                  <a:gsLst>
                    <a:gs pos="2917">
                      <a:schemeClr val="tx1"/>
                    </a:gs>
                    <a:gs pos="30000">
                      <a:schemeClr val="tx1"/>
                    </a:gs>
                  </a:gsLst>
                  <a:lin ang="5400000" scaled="0"/>
                </a:gradFill>
                <a:hlinkClick r:id="rId2"/>
              </a:rPr>
              <a:t>https://code.visualstudio.com</a:t>
            </a:r>
            <a:r>
              <a:rPr lang="en-US" sz="2353" dirty="0">
                <a:gradFill>
                  <a:gsLst>
                    <a:gs pos="2917">
                      <a:schemeClr val="tx1"/>
                    </a:gs>
                    <a:gs pos="30000">
                      <a:schemeClr val="tx1"/>
                    </a:gs>
                  </a:gsLst>
                  <a:lin ang="5400000" scaled="0"/>
                </a:gradFill>
              </a:rPr>
              <a:t> </a:t>
            </a:r>
          </a:p>
        </p:txBody>
      </p:sp>
      <p:pic>
        <p:nvPicPr>
          <p:cNvPr id="2" name="Picture 1"/>
          <p:cNvPicPr>
            <a:picLocks noChangeAspect="1"/>
          </p:cNvPicPr>
          <p:nvPr/>
        </p:nvPicPr>
        <p:blipFill>
          <a:blip r:embed="rId3"/>
          <a:stretch>
            <a:fillRect/>
          </a:stretch>
        </p:blipFill>
        <p:spPr>
          <a:xfrm>
            <a:off x="1065838" y="1189494"/>
            <a:ext cx="10060325" cy="5059622"/>
          </a:xfrm>
          <a:prstGeom prst="rect">
            <a:avLst/>
          </a:prstGeom>
        </p:spPr>
      </p:pic>
    </p:spTree>
    <p:extLst>
      <p:ext uri="{BB962C8B-B14F-4D97-AF65-F5344CB8AC3E}">
        <p14:creationId xmlns:p14="http://schemas.microsoft.com/office/powerpoint/2010/main" val="10298726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1580" y="289957"/>
            <a:ext cx="8728841" cy="899537"/>
          </a:xfrm>
        </p:spPr>
        <p:txBody>
          <a:bodyPr>
            <a:normAutofit fontScale="90000"/>
          </a:bodyPr>
          <a:lstStyle/>
          <a:p>
            <a:r>
              <a:rPr lang="en-US" dirty="0"/>
              <a:t>.NET Version Manager (DNVM)</a:t>
            </a:r>
          </a:p>
        </p:txBody>
      </p:sp>
      <p:sp>
        <p:nvSpPr>
          <p:cNvPr id="7" name="TextBox 6"/>
          <p:cNvSpPr txBox="1"/>
          <p:nvPr/>
        </p:nvSpPr>
        <p:spPr>
          <a:xfrm>
            <a:off x="8360228" y="2535832"/>
            <a:ext cx="3526972" cy="2382538"/>
          </a:xfrm>
          <a:prstGeom prst="rect">
            <a:avLst/>
          </a:prstGeom>
          <a:noFill/>
        </p:spPr>
        <p:txBody>
          <a:bodyPr wrap="square" lIns="179285" tIns="143428" rIns="179285" bIns="143428" rtlCol="0">
            <a:spAutoFit/>
          </a:bodyPr>
          <a:lstStyle/>
          <a:p>
            <a:pPr marL="336145" indent="-336145">
              <a:lnSpc>
                <a:spcPct val="90000"/>
              </a:lnSpc>
              <a:spcAft>
                <a:spcPts val="588"/>
              </a:spcAft>
              <a:buFont typeface="Arial" panose="020B0604020202020204" pitchFamily="34" charset="0"/>
              <a:buChar char="•"/>
            </a:pPr>
            <a:r>
              <a:rPr lang="en-US" sz="2800" dirty="0">
                <a:solidFill>
                  <a:schemeClr val="tx1">
                    <a:lumMod val="20000"/>
                    <a:lumOff val="80000"/>
                  </a:schemeClr>
                </a:solidFill>
              </a:rPr>
              <a:t>.NET SDK Version Manager</a:t>
            </a:r>
          </a:p>
          <a:p>
            <a:pPr marL="336145" indent="-336145">
              <a:lnSpc>
                <a:spcPct val="90000"/>
              </a:lnSpc>
              <a:spcAft>
                <a:spcPts val="588"/>
              </a:spcAft>
              <a:buFont typeface="Arial" panose="020B0604020202020204" pitchFamily="34" charset="0"/>
              <a:buChar char="•"/>
            </a:pPr>
            <a:r>
              <a:rPr lang="en-US" sz="2800" dirty="0">
                <a:solidFill>
                  <a:schemeClr val="tx1">
                    <a:lumMod val="20000"/>
                    <a:lumOff val="80000"/>
                  </a:schemeClr>
                </a:solidFill>
              </a:rPr>
              <a:t>Formerly KVM</a:t>
            </a:r>
          </a:p>
          <a:p>
            <a:pPr marL="336145" indent="-336145">
              <a:lnSpc>
                <a:spcPct val="90000"/>
              </a:lnSpc>
              <a:spcAft>
                <a:spcPts val="588"/>
              </a:spcAft>
              <a:buFont typeface="Arial" panose="020B0604020202020204" pitchFamily="34" charset="0"/>
              <a:buChar char="•"/>
            </a:pPr>
            <a:r>
              <a:rPr lang="en-US" sz="2800" dirty="0">
                <a:solidFill>
                  <a:schemeClr val="tx1">
                    <a:lumMod val="20000"/>
                    <a:lumOff val="80000"/>
                  </a:schemeClr>
                </a:solidFill>
              </a:rPr>
              <a:t>Get list of DNXs (aka KRE)</a:t>
            </a:r>
          </a:p>
        </p:txBody>
      </p:sp>
      <p:pic>
        <p:nvPicPr>
          <p:cNvPr id="2" name="Picture 1"/>
          <p:cNvPicPr>
            <a:picLocks noChangeAspect="1"/>
          </p:cNvPicPr>
          <p:nvPr/>
        </p:nvPicPr>
        <p:blipFill>
          <a:blip r:embed="rId2"/>
          <a:stretch>
            <a:fillRect/>
          </a:stretch>
        </p:blipFill>
        <p:spPr>
          <a:xfrm>
            <a:off x="391886" y="1326801"/>
            <a:ext cx="7848600" cy="4800600"/>
          </a:xfrm>
          <a:prstGeom prst="rect">
            <a:avLst/>
          </a:prstGeom>
        </p:spPr>
      </p:pic>
      <p:sp>
        <p:nvSpPr>
          <p:cNvPr id="8" name="TextBox 7"/>
          <p:cNvSpPr txBox="1"/>
          <p:nvPr/>
        </p:nvSpPr>
        <p:spPr>
          <a:xfrm>
            <a:off x="272144" y="6127401"/>
            <a:ext cx="5916385" cy="615516"/>
          </a:xfrm>
          <a:prstGeom prst="rect">
            <a:avLst/>
          </a:prstGeom>
          <a:noFill/>
        </p:spPr>
        <p:txBody>
          <a:bodyPr wrap="square" lIns="179285" tIns="143428" rIns="179285" bIns="143428" rtlCol="0">
            <a:spAutoFit/>
          </a:bodyPr>
          <a:lstStyle/>
          <a:p>
            <a:pPr>
              <a:lnSpc>
                <a:spcPct val="90000"/>
              </a:lnSpc>
              <a:spcAft>
                <a:spcPts val="588"/>
              </a:spcAft>
            </a:pPr>
            <a:r>
              <a:rPr lang="en-US" sz="2353" dirty="0">
                <a:solidFill>
                  <a:schemeClr val="tx1">
                    <a:lumMod val="20000"/>
                    <a:lumOff val="80000"/>
                  </a:schemeClr>
                </a:solidFill>
              </a:rPr>
              <a:t>GitHub: </a:t>
            </a:r>
            <a:r>
              <a:rPr lang="en-US" sz="2353" dirty="0">
                <a:gradFill>
                  <a:gsLst>
                    <a:gs pos="2917">
                      <a:schemeClr val="tx1"/>
                    </a:gs>
                    <a:gs pos="30000">
                      <a:schemeClr val="tx1"/>
                    </a:gs>
                  </a:gsLst>
                  <a:lin ang="5400000" scaled="0"/>
                </a:gradFill>
                <a:hlinkClick r:id="rId3"/>
              </a:rPr>
              <a:t>https://github.com/aspnet/dnvm</a:t>
            </a:r>
            <a:r>
              <a:rPr lang="en-US" sz="2353" dirty="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32957312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53618" y="289957"/>
            <a:ext cx="9284764" cy="899537"/>
          </a:xfrm>
        </p:spPr>
        <p:txBody>
          <a:bodyPr>
            <a:normAutofit fontScale="90000"/>
          </a:bodyPr>
          <a:lstStyle/>
          <a:p>
            <a:r>
              <a:rPr lang="en-US" dirty="0"/>
              <a:t>Tooling Changes and </a:t>
            </a:r>
            <a:r>
              <a:rPr lang="en-US" dirty="0" err="1"/>
              <a:t>NETStandard</a:t>
            </a:r>
            <a:r>
              <a:rPr lang="en-US" dirty="0"/>
              <a:t> </a:t>
            </a:r>
          </a:p>
        </p:txBody>
      </p:sp>
      <p:pic>
        <p:nvPicPr>
          <p:cNvPr id="4" name="Picture 3"/>
          <p:cNvPicPr>
            <a:picLocks noChangeAspect="1"/>
          </p:cNvPicPr>
          <p:nvPr/>
        </p:nvPicPr>
        <p:blipFill>
          <a:blip r:embed="rId2"/>
          <a:stretch>
            <a:fillRect/>
          </a:stretch>
        </p:blipFill>
        <p:spPr>
          <a:xfrm>
            <a:off x="933450" y="1189494"/>
            <a:ext cx="10325100" cy="5600700"/>
          </a:xfrm>
          <a:prstGeom prst="rect">
            <a:avLst/>
          </a:prstGeom>
        </p:spPr>
      </p:pic>
      <p:sp>
        <p:nvSpPr>
          <p:cNvPr id="5" name="Rounded Rectangle 4"/>
          <p:cNvSpPr/>
          <p:nvPr/>
        </p:nvSpPr>
        <p:spPr>
          <a:xfrm>
            <a:off x="3135086" y="2318657"/>
            <a:ext cx="2367643" cy="3918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111828" y="4440127"/>
            <a:ext cx="6248400" cy="3768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111828" y="5411676"/>
            <a:ext cx="2721429" cy="3918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61260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951" y="0"/>
            <a:ext cx="11079822" cy="1325563"/>
          </a:xfrm>
        </p:spPr>
        <p:txBody>
          <a:bodyPr/>
          <a:lstStyle/>
          <a:p>
            <a:r>
              <a:rPr lang="en-US" dirty="0"/>
              <a:t>References</a:t>
            </a:r>
          </a:p>
        </p:txBody>
      </p:sp>
      <p:sp>
        <p:nvSpPr>
          <p:cNvPr id="3" name="Content Placeholder 2"/>
          <p:cNvSpPr>
            <a:spLocks noGrp="1"/>
          </p:cNvSpPr>
          <p:nvPr>
            <p:ph idx="4294967295"/>
          </p:nvPr>
        </p:nvSpPr>
        <p:spPr>
          <a:xfrm>
            <a:off x="448585" y="1189494"/>
            <a:ext cx="11205188" cy="5466600"/>
          </a:xfrm>
          <a:prstGeom prst="rect">
            <a:avLst/>
          </a:prstGeom>
        </p:spPr>
        <p:txBody>
          <a:bodyPr>
            <a:noAutofit/>
          </a:bodyPr>
          <a:lstStyle/>
          <a:p>
            <a:r>
              <a:rPr lang="en-US" sz="2000" dirty="0"/>
              <a:t>ASP.NET </a:t>
            </a:r>
            <a:r>
              <a:rPr lang="en-US" sz="2000" dirty="0" err="1"/>
              <a:t>vNext</a:t>
            </a:r>
            <a:r>
              <a:rPr lang="en-US" sz="2000" dirty="0"/>
              <a:t>: </a:t>
            </a:r>
            <a:r>
              <a:rPr lang="en-US" sz="2000" dirty="0">
                <a:hlinkClick r:id="rId2"/>
              </a:rPr>
              <a:t>http://asp.net/vnext</a:t>
            </a:r>
            <a:r>
              <a:rPr lang="en-US" sz="2000" dirty="0"/>
              <a:t> </a:t>
            </a:r>
          </a:p>
          <a:p>
            <a:r>
              <a:rPr lang="en-US" sz="2000" dirty="0"/>
              <a:t>Intro: </a:t>
            </a:r>
            <a:r>
              <a:rPr lang="en-US" sz="2000" dirty="0">
                <a:hlinkClick r:id="rId3"/>
              </a:rPr>
              <a:t>https://weblogs.asp.net/scottgu/introducing-asp-net-5</a:t>
            </a:r>
            <a:r>
              <a:rPr lang="en-US" sz="2000" dirty="0"/>
              <a:t>  </a:t>
            </a:r>
          </a:p>
          <a:p>
            <a:r>
              <a:rPr lang="en-US" sz="2000" dirty="0"/>
              <a:t>Feb 2015 Updates:  </a:t>
            </a:r>
            <a:r>
              <a:rPr lang="en-US" sz="2000" dirty="0">
                <a:hlinkClick r:id="rId4"/>
              </a:rPr>
              <a:t>http://blogs.msdn.com/b/webdev/archive/2015/02/23/aspnet-5-updates-for-feb-2015.aspx</a:t>
            </a:r>
            <a:r>
              <a:rPr lang="en-US" sz="2000" dirty="0"/>
              <a:t>  </a:t>
            </a:r>
          </a:p>
          <a:p>
            <a:r>
              <a:rPr lang="en-US" sz="2000" dirty="0" err="1"/>
              <a:t>dotnetConf</a:t>
            </a:r>
            <a:r>
              <a:rPr lang="en-US" sz="2000" dirty="0"/>
              <a:t> March 2015: </a:t>
            </a:r>
            <a:r>
              <a:rPr lang="en-US" sz="2000" dirty="0">
                <a:hlinkClick r:id="rId5"/>
              </a:rPr>
              <a:t>https://channel9.msdn.com/Events/dotnetConf/2015</a:t>
            </a:r>
            <a:r>
              <a:rPr lang="en-US" sz="2000" dirty="0"/>
              <a:t> </a:t>
            </a:r>
          </a:p>
          <a:p>
            <a:r>
              <a:rPr lang="en-US" sz="2000" dirty="0"/>
              <a:t>Build 2015: </a:t>
            </a:r>
            <a:r>
              <a:rPr lang="en-US" sz="2000" dirty="0">
                <a:hlinkClick r:id="rId6"/>
              </a:rPr>
              <a:t>https://channel9.msdn.com/Events/Build/2015</a:t>
            </a:r>
            <a:r>
              <a:rPr lang="en-US" sz="2000" dirty="0"/>
              <a:t> </a:t>
            </a:r>
          </a:p>
          <a:p>
            <a:r>
              <a:rPr lang="en-US" sz="2000" dirty="0"/>
              <a:t>Understanding .NET 2015:  </a:t>
            </a:r>
            <a:r>
              <a:rPr lang="en-US" sz="2000" dirty="0">
                <a:hlinkClick r:id="rId7"/>
              </a:rPr>
              <a:t>http://blogs.msdn.com/b/bethmassi/archive/2015/02/25/understanding-net-2015.aspx</a:t>
            </a:r>
            <a:r>
              <a:rPr lang="en-US" sz="2000" dirty="0"/>
              <a:t> </a:t>
            </a:r>
            <a:endParaRPr lang="en-US" sz="2000" dirty="0">
              <a:hlinkClick r:id="rId8"/>
            </a:endParaRPr>
          </a:p>
          <a:p>
            <a:r>
              <a:rPr lang="en-US" sz="2000" dirty="0"/>
              <a:t>Grunt &amp; Bower: </a:t>
            </a:r>
            <a:r>
              <a:rPr lang="en-US" sz="2000" dirty="0">
                <a:hlinkClick r:id="rId8"/>
              </a:rPr>
              <a:t>http://www.asp.net/vnext/overview/aspnet-vnext/grunt-and-bower-in-visual-studio-2015</a:t>
            </a:r>
            <a:r>
              <a:rPr lang="en-US" sz="2000" dirty="0"/>
              <a:t> </a:t>
            </a:r>
          </a:p>
          <a:p>
            <a:r>
              <a:rPr lang="en-US" sz="2000" dirty="0"/>
              <a:t>Tutorial: </a:t>
            </a:r>
            <a:r>
              <a:rPr lang="en-US" sz="2000" dirty="0">
                <a:hlinkClick r:id="rId9"/>
              </a:rPr>
              <a:t>http://www.asp.net/vnext/overview/aspnet-vnext/vc</a:t>
            </a:r>
            <a:endParaRPr lang="en-US" sz="2000" dirty="0"/>
          </a:p>
          <a:p>
            <a:r>
              <a:rPr lang="en-US" sz="2000" dirty="0"/>
              <a:t>ASP.NET Community Standup Notes: </a:t>
            </a:r>
            <a:r>
              <a:rPr lang="en-US" sz="2000" dirty="0">
                <a:hlinkClick r:id="rId10"/>
              </a:rPr>
              <a:t>https://blogs.msdn.microsoft.com/webdev/</a:t>
            </a:r>
            <a:r>
              <a:rPr lang="en-US" sz="2000" dirty="0"/>
              <a:t> </a:t>
            </a:r>
          </a:p>
          <a:p>
            <a:r>
              <a:rPr lang="en-US" sz="2000" dirty="0"/>
              <a:t>Update on ASP.NET RC2: </a:t>
            </a:r>
            <a:r>
              <a:rPr lang="en-US" sz="2000" dirty="0">
                <a:hlinkClick r:id="rId11"/>
              </a:rPr>
              <a:t>http://www.hanselman.com/blog/AnUpdateOnASPNETCore10RC2.aspx</a:t>
            </a:r>
            <a:r>
              <a:rPr lang="en-US" sz="2000" dirty="0"/>
              <a:t> </a:t>
            </a:r>
          </a:p>
          <a:p>
            <a:r>
              <a:rPr lang="en-US" sz="2000" dirty="0"/>
              <a:t>Additional Tutorials: See Starter Web Project Template</a:t>
            </a:r>
          </a:p>
        </p:txBody>
      </p:sp>
    </p:spTree>
    <p:extLst>
      <p:ext uri="{BB962C8B-B14F-4D97-AF65-F5344CB8AC3E}">
        <p14:creationId xmlns:p14="http://schemas.microsoft.com/office/powerpoint/2010/main" val="1611834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3854" y="103924"/>
            <a:ext cx="11079822" cy="1325563"/>
          </a:xfrm>
        </p:spPr>
        <p:txBody>
          <a:bodyPr/>
          <a:lstStyle/>
          <a:p>
            <a:r>
              <a:rPr lang="en-US" dirty="0"/>
              <a:t>Newer Blog Posts in 2016</a:t>
            </a:r>
          </a:p>
        </p:txBody>
      </p:sp>
      <p:pic>
        <p:nvPicPr>
          <p:cNvPr id="5" name="Picture 4"/>
          <p:cNvPicPr>
            <a:picLocks noChangeAspect="1"/>
          </p:cNvPicPr>
          <p:nvPr/>
        </p:nvPicPr>
        <p:blipFill>
          <a:blip r:embed="rId2"/>
          <a:stretch>
            <a:fillRect/>
          </a:stretch>
        </p:blipFill>
        <p:spPr>
          <a:xfrm>
            <a:off x="3361701" y="3545390"/>
            <a:ext cx="8181975" cy="2847975"/>
          </a:xfrm>
          <a:prstGeom prst="rect">
            <a:avLst/>
          </a:prstGeom>
        </p:spPr>
      </p:pic>
      <p:sp>
        <p:nvSpPr>
          <p:cNvPr id="16" name="TextBox 15"/>
          <p:cNvSpPr txBox="1"/>
          <p:nvPr/>
        </p:nvSpPr>
        <p:spPr>
          <a:xfrm>
            <a:off x="3361701" y="6393365"/>
            <a:ext cx="7989737" cy="534083"/>
          </a:xfrm>
          <a:prstGeom prst="rect">
            <a:avLst/>
          </a:prstGeom>
          <a:noFill/>
        </p:spPr>
        <p:txBody>
          <a:bodyPr wrap="none" lIns="179285" tIns="143428" rIns="179285" bIns="143428" rtlCol="0">
            <a:spAutoFit/>
          </a:bodyPr>
          <a:lstStyle/>
          <a:p>
            <a:pPr>
              <a:lnSpc>
                <a:spcPct val="90000"/>
              </a:lnSpc>
              <a:spcAft>
                <a:spcPts val="588"/>
              </a:spcAft>
            </a:pPr>
            <a:r>
              <a:rPr lang="en-US" sz="1600" dirty="0">
                <a:solidFill>
                  <a:schemeClr val="tx1">
                    <a:lumMod val="20000"/>
                    <a:lumOff val="80000"/>
                  </a:schemeClr>
                </a:solidFill>
              </a:rPr>
              <a:t>RC2: </a:t>
            </a:r>
            <a:r>
              <a:rPr lang="en-US" sz="1765" dirty="0">
                <a:gradFill>
                  <a:gsLst>
                    <a:gs pos="2917">
                      <a:schemeClr val="tx1"/>
                    </a:gs>
                    <a:gs pos="30000">
                      <a:schemeClr val="tx1"/>
                    </a:gs>
                  </a:gsLst>
                  <a:lin ang="5400000" scaled="0"/>
                </a:gradFill>
                <a:hlinkClick r:id="rId3"/>
              </a:rPr>
              <a:t>http://www.hanselman.com/blog/AnUpdateOnASPNETCore10RC2.aspx</a:t>
            </a:r>
            <a:r>
              <a:rPr lang="en-US" sz="1765" dirty="0">
                <a:gradFill>
                  <a:gsLst>
                    <a:gs pos="2917">
                      <a:schemeClr val="tx1"/>
                    </a:gs>
                    <a:gs pos="30000">
                      <a:schemeClr val="tx1"/>
                    </a:gs>
                  </a:gsLst>
                  <a:lin ang="5400000" scaled="0"/>
                </a:gradFill>
              </a:rPr>
              <a:t> </a:t>
            </a:r>
          </a:p>
        </p:txBody>
      </p:sp>
      <p:pic>
        <p:nvPicPr>
          <p:cNvPr id="9" name="Picture 8"/>
          <p:cNvPicPr>
            <a:picLocks noChangeAspect="1"/>
          </p:cNvPicPr>
          <p:nvPr/>
        </p:nvPicPr>
        <p:blipFill>
          <a:blip r:embed="rId4"/>
          <a:stretch>
            <a:fillRect/>
          </a:stretch>
        </p:blipFill>
        <p:spPr>
          <a:xfrm>
            <a:off x="605713" y="1564190"/>
            <a:ext cx="8181975" cy="2847975"/>
          </a:xfrm>
          <a:prstGeom prst="rect">
            <a:avLst/>
          </a:prstGeom>
        </p:spPr>
      </p:pic>
      <p:sp>
        <p:nvSpPr>
          <p:cNvPr id="21" name="TextBox 20"/>
          <p:cNvSpPr txBox="1"/>
          <p:nvPr/>
        </p:nvSpPr>
        <p:spPr>
          <a:xfrm>
            <a:off x="463854" y="1030107"/>
            <a:ext cx="7281145" cy="534083"/>
          </a:xfrm>
          <a:prstGeom prst="rect">
            <a:avLst/>
          </a:prstGeom>
          <a:noFill/>
        </p:spPr>
        <p:txBody>
          <a:bodyPr wrap="none" lIns="179285" tIns="143428" rIns="179285" bIns="143428" rtlCol="0">
            <a:spAutoFit/>
          </a:bodyPr>
          <a:lstStyle/>
          <a:p>
            <a:pPr>
              <a:lnSpc>
                <a:spcPct val="90000"/>
              </a:lnSpc>
              <a:spcAft>
                <a:spcPts val="588"/>
              </a:spcAft>
            </a:pPr>
            <a:r>
              <a:rPr lang="en-US" sz="1600" dirty="0">
                <a:solidFill>
                  <a:schemeClr val="tx1">
                    <a:lumMod val="20000"/>
                    <a:lumOff val="80000"/>
                  </a:schemeClr>
                </a:solidFill>
              </a:rPr>
              <a:t>Community Standup Notes: </a:t>
            </a:r>
            <a:r>
              <a:rPr lang="en-US" sz="1765" dirty="0">
                <a:gradFill>
                  <a:gsLst>
                    <a:gs pos="2917">
                      <a:schemeClr val="tx1"/>
                    </a:gs>
                    <a:gs pos="30000">
                      <a:schemeClr val="tx1"/>
                    </a:gs>
                  </a:gsLst>
                  <a:lin ang="5400000" scaled="0"/>
                </a:gradFill>
                <a:hlinkClick r:id="rId5"/>
              </a:rPr>
              <a:t>https://blogs.msdn.microsoft.com/webdev/</a:t>
            </a:r>
            <a:r>
              <a:rPr lang="en-US" sz="1765" dirty="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37476919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Resources </a:t>
            </a:r>
          </a:p>
        </p:txBody>
      </p:sp>
      <p:sp>
        <p:nvSpPr>
          <p:cNvPr id="3" name="Content Placeholder 2"/>
          <p:cNvSpPr>
            <a:spLocks noGrp="1"/>
          </p:cNvSpPr>
          <p:nvPr>
            <p:ph idx="4294967295"/>
          </p:nvPr>
        </p:nvSpPr>
        <p:spPr>
          <a:xfrm>
            <a:off x="448585" y="1367246"/>
            <a:ext cx="11476495" cy="5378490"/>
          </a:xfrm>
          <a:prstGeom prst="rect">
            <a:avLst/>
          </a:prstGeom>
        </p:spPr>
        <p:txBody>
          <a:bodyPr>
            <a:normAutofit/>
          </a:bodyPr>
          <a:lstStyle/>
          <a:p>
            <a:r>
              <a:rPr lang="en-US" sz="2745" dirty="0"/>
              <a:t>Roadmap: </a:t>
            </a:r>
            <a:r>
              <a:rPr lang="en-US" sz="2745" dirty="0">
                <a:hlinkClick r:id="rId2"/>
              </a:rPr>
              <a:t>https://github.com/aspnet/Home/wiki/Roadmap</a:t>
            </a:r>
            <a:r>
              <a:rPr lang="en-US" sz="2745" dirty="0"/>
              <a:t> </a:t>
            </a:r>
          </a:p>
          <a:p>
            <a:r>
              <a:rPr lang="en-US" sz="2745" dirty="0"/>
              <a:t>ASP.NET Identity: </a:t>
            </a:r>
            <a:r>
              <a:rPr lang="en-US" sz="2745" dirty="0">
                <a:hlinkClick r:id="rId3"/>
              </a:rPr>
              <a:t>http://www.asp.net/identity/overview/getting-started/introduction-to-aspnet-identity</a:t>
            </a:r>
            <a:r>
              <a:rPr lang="en-US" sz="2745" dirty="0"/>
              <a:t> </a:t>
            </a:r>
          </a:p>
          <a:p>
            <a:r>
              <a:rPr lang="en-US" sz="2745" dirty="0"/>
              <a:t>KRE, KVM, KPM: </a:t>
            </a:r>
            <a:r>
              <a:rPr lang="en-US" sz="2745" dirty="0">
                <a:hlinkClick r:id="rId4"/>
              </a:rPr>
              <a:t>http://gunnarpeipman.com/2014/10/asp-net-5-what-are-kre-kvm-kpm/</a:t>
            </a:r>
            <a:r>
              <a:rPr lang="en-US" sz="2745" dirty="0"/>
              <a:t> </a:t>
            </a:r>
          </a:p>
          <a:p>
            <a:endParaRPr lang="en-US" sz="2745" dirty="0"/>
          </a:p>
          <a:p>
            <a:r>
              <a:rPr lang="en-US" sz="2745" dirty="0"/>
              <a:t>Grunt, JS Task Runner: </a:t>
            </a:r>
            <a:r>
              <a:rPr lang="en-US" sz="2745" dirty="0">
                <a:hlinkClick r:id="rId5"/>
              </a:rPr>
              <a:t>http://gruntjs.com/</a:t>
            </a:r>
            <a:r>
              <a:rPr lang="en-US" sz="2745" dirty="0"/>
              <a:t> </a:t>
            </a:r>
          </a:p>
          <a:p>
            <a:r>
              <a:rPr lang="en-US" sz="2745" dirty="0"/>
              <a:t>Gulp, Workflow Automation: </a:t>
            </a:r>
            <a:r>
              <a:rPr lang="en-US" sz="2745" dirty="0">
                <a:hlinkClick r:id="rId6"/>
              </a:rPr>
              <a:t>http://gulpjs.com/</a:t>
            </a:r>
            <a:r>
              <a:rPr lang="en-US" sz="2745" dirty="0"/>
              <a:t> </a:t>
            </a:r>
          </a:p>
          <a:p>
            <a:r>
              <a:rPr lang="en-US" sz="2745" dirty="0"/>
              <a:t>Bower, Package Manager: </a:t>
            </a:r>
            <a:r>
              <a:rPr lang="en-US" sz="2745" dirty="0">
                <a:hlinkClick r:id="rId7"/>
              </a:rPr>
              <a:t>http://bower.io/</a:t>
            </a:r>
            <a:r>
              <a:rPr lang="en-US" sz="2745" dirty="0"/>
              <a:t> </a:t>
            </a:r>
          </a:p>
          <a:p>
            <a:r>
              <a:rPr lang="en-US" sz="2745" dirty="0" err="1"/>
              <a:t>npm</a:t>
            </a:r>
            <a:r>
              <a:rPr lang="en-US" sz="2745" dirty="0"/>
              <a:t>, Node Package Manager: </a:t>
            </a:r>
            <a:r>
              <a:rPr lang="en-US" sz="2745" dirty="0">
                <a:hlinkClick r:id="rId8"/>
              </a:rPr>
              <a:t>https://www.npmjs.com/</a:t>
            </a:r>
            <a:r>
              <a:rPr lang="en-US" sz="2745" dirty="0"/>
              <a:t>  </a:t>
            </a:r>
          </a:p>
          <a:p>
            <a:endParaRPr lang="en-US" sz="2745" dirty="0"/>
          </a:p>
        </p:txBody>
      </p:sp>
    </p:spTree>
    <p:extLst>
      <p:ext uri="{BB962C8B-B14F-4D97-AF65-F5344CB8AC3E}">
        <p14:creationId xmlns:p14="http://schemas.microsoft.com/office/powerpoint/2010/main" val="33941258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778841417"/>
              </p:ext>
            </p:extLst>
          </p:nvPr>
        </p:nvGraphicFramePr>
        <p:xfrm>
          <a:off x="2134164" y="2160769"/>
          <a:ext cx="6347512" cy="3880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1415" y="2492548"/>
            <a:ext cx="896425" cy="8964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0340" y="3657900"/>
            <a:ext cx="896425" cy="896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49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283" y="2711868"/>
            <a:ext cx="8964150" cy="1523906"/>
          </a:xfrm>
        </p:spPr>
        <p:txBody>
          <a:bodyPr/>
          <a:lstStyle/>
          <a:p>
            <a:pPr algn="ctr"/>
            <a:r>
              <a:rPr lang="en-US" sz="8627" dirty="0"/>
              <a:t>Q &amp; A</a:t>
            </a:r>
          </a:p>
        </p:txBody>
      </p:sp>
    </p:spTree>
    <p:extLst>
      <p:ext uri="{BB962C8B-B14F-4D97-AF65-F5344CB8AC3E}">
        <p14:creationId xmlns:p14="http://schemas.microsoft.com/office/powerpoint/2010/main" val="36681554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970830580"/>
              </p:ext>
            </p:extLst>
          </p:nvPr>
        </p:nvGraphicFramePr>
        <p:xfrm>
          <a:off x="2134164" y="2160769"/>
          <a:ext cx="6347512" cy="3880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1415" y="2492548"/>
            <a:ext cx="896425" cy="8964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0340" y="3657900"/>
            <a:ext cx="896425" cy="8964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1415" y="4823253"/>
            <a:ext cx="896425" cy="896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575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5093" y="6207164"/>
            <a:ext cx="7660407" cy="459699"/>
          </a:xfrm>
          <a:prstGeom prst="rect">
            <a:avLst/>
          </a:prstGeom>
          <a:noFill/>
        </p:spPr>
        <p:txBody>
          <a:bodyPr wrap="non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defTabSz="914180"/>
            <a:r>
              <a:rPr lang="en-US" sz="2399" dirty="0">
                <a:solidFill>
                  <a:schemeClr val="tx1">
                    <a:lumMod val="20000"/>
                    <a:lumOff val="80000"/>
                  </a:schemeClr>
                </a:solidFill>
              </a:rPr>
              <a:t>Email:</a:t>
            </a:r>
            <a:r>
              <a:rPr lang="en-US" sz="2399" dirty="0">
                <a:solidFill>
                  <a:srgbClr val="505050"/>
                </a:solidFill>
              </a:rPr>
              <a:t> </a:t>
            </a:r>
            <a:r>
              <a:rPr lang="en-US" sz="2399" dirty="0">
                <a:solidFill>
                  <a:srgbClr val="505050"/>
                </a:solidFill>
                <a:hlinkClick r:id="rId3"/>
              </a:rPr>
              <a:t>shchowd@microsoft.com</a:t>
            </a:r>
            <a:r>
              <a:rPr lang="en-US" sz="2399" dirty="0">
                <a:solidFill>
                  <a:srgbClr val="505050"/>
                </a:solidFill>
              </a:rPr>
              <a:t> </a:t>
            </a:r>
            <a:r>
              <a:rPr lang="en-US" sz="2399" dirty="0">
                <a:solidFill>
                  <a:schemeClr val="tx1">
                    <a:lumMod val="20000"/>
                    <a:lumOff val="80000"/>
                  </a:schemeClr>
                </a:solidFill>
                <a:sym typeface="Wingdings" panose="05000000000000000000" pitchFamily="2" charset="2"/>
              </a:rPr>
              <a:t></a:t>
            </a:r>
            <a:r>
              <a:rPr lang="en-US" sz="2399" dirty="0">
                <a:solidFill>
                  <a:schemeClr val="tx1">
                    <a:lumMod val="20000"/>
                    <a:lumOff val="80000"/>
                  </a:schemeClr>
                </a:solidFill>
              </a:rPr>
              <a:t> Twitter: </a:t>
            </a:r>
            <a:r>
              <a:rPr lang="en-US" sz="2399" dirty="0">
                <a:solidFill>
                  <a:srgbClr val="505050"/>
                </a:solidFill>
                <a:hlinkClick r:id="rId4"/>
              </a:rPr>
              <a:t>@shahedC</a:t>
            </a:r>
            <a:r>
              <a:rPr lang="en-US" sz="2399" dirty="0">
                <a:solidFill>
                  <a:srgbClr val="505050"/>
                </a:solidFill>
              </a:rPr>
              <a:t> </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4330" y="1157073"/>
            <a:ext cx="8603343" cy="454385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18396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953" y="1288468"/>
            <a:ext cx="11254095" cy="4960648"/>
          </a:xfrm>
          <a:prstGeom prst="rect">
            <a:avLst/>
          </a:prstGeom>
        </p:spPr>
      </p:pic>
      <p:sp>
        <p:nvSpPr>
          <p:cNvPr id="3" name="Title 2"/>
          <p:cNvSpPr>
            <a:spLocks noGrp="1"/>
          </p:cNvSpPr>
          <p:nvPr>
            <p:ph type="title"/>
          </p:nvPr>
        </p:nvSpPr>
        <p:spPr>
          <a:xfrm>
            <a:off x="896793" y="289957"/>
            <a:ext cx="10398414" cy="899537"/>
          </a:xfrm>
        </p:spPr>
        <p:txBody>
          <a:bodyPr>
            <a:normAutofit fontScale="90000"/>
          </a:bodyPr>
          <a:lstStyle/>
          <a:p>
            <a:r>
              <a:rPr lang="en-US" dirty="0"/>
              <a:t>.NET Across Windows/Web Platforms</a:t>
            </a:r>
          </a:p>
        </p:txBody>
      </p:sp>
      <p:sp>
        <p:nvSpPr>
          <p:cNvPr id="5" name="TextBox 4"/>
          <p:cNvSpPr txBox="1"/>
          <p:nvPr/>
        </p:nvSpPr>
        <p:spPr>
          <a:xfrm>
            <a:off x="156201" y="6249116"/>
            <a:ext cx="12035800" cy="615522"/>
          </a:xfrm>
          <a:prstGeom prst="rect">
            <a:avLst/>
          </a:prstGeom>
          <a:noFill/>
        </p:spPr>
        <p:txBody>
          <a:bodyPr wrap="none" lIns="179285" tIns="143428" rIns="179285" bIns="143428" rtlCol="0">
            <a:spAutoFit/>
          </a:bodyPr>
          <a:lstStyle/>
          <a:p>
            <a:pPr>
              <a:lnSpc>
                <a:spcPct val="90000"/>
              </a:lnSpc>
              <a:spcAft>
                <a:spcPts val="588"/>
              </a:spcAft>
            </a:pPr>
            <a:r>
              <a:rPr lang="en-US" sz="2353" dirty="0">
                <a:gradFill>
                  <a:gsLst>
                    <a:gs pos="2917">
                      <a:schemeClr val="tx1"/>
                    </a:gs>
                    <a:gs pos="30000">
                      <a:schemeClr val="tx1"/>
                    </a:gs>
                  </a:gsLst>
                  <a:lin ang="5400000" scaled="0"/>
                </a:gradFill>
              </a:rPr>
              <a:t>Source: </a:t>
            </a:r>
            <a:r>
              <a:rPr lang="en-US" sz="2353" dirty="0">
                <a:gradFill>
                  <a:gsLst>
                    <a:gs pos="2917">
                      <a:schemeClr val="tx1"/>
                    </a:gs>
                    <a:gs pos="30000">
                      <a:schemeClr val="tx1"/>
                    </a:gs>
                  </a:gsLst>
                  <a:lin ang="5400000" scaled="0"/>
                </a:gradFill>
                <a:hlinkClick r:id="rId3"/>
              </a:rPr>
              <a:t>http://blogs.msdn.com/b/dotnet/archive/2014/12/04/introducing-net-core.aspx</a:t>
            </a:r>
            <a:r>
              <a:rPr lang="en-US" sz="2353" dirty="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513825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17310" y="1277604"/>
            <a:ext cx="8437377" cy="4951368"/>
            <a:chOff x="2017310" y="1277604"/>
            <a:chExt cx="8437377" cy="4951368"/>
          </a:xfrm>
        </p:grpSpPr>
        <p:sp>
          <p:nvSpPr>
            <p:cNvPr id="20" name="Rounded Rectangle 19"/>
            <p:cNvSpPr/>
            <p:nvPr/>
          </p:nvSpPr>
          <p:spPr bwMode="auto">
            <a:xfrm>
              <a:off x="6320102" y="5042545"/>
              <a:ext cx="1983189" cy="1186427"/>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Web API</a:t>
              </a:r>
            </a:p>
          </p:txBody>
        </p:sp>
        <p:sp>
          <p:nvSpPr>
            <p:cNvPr id="4" name="Rounded Rectangle 3"/>
            <p:cNvSpPr/>
            <p:nvPr/>
          </p:nvSpPr>
          <p:spPr bwMode="auto">
            <a:xfrm>
              <a:off x="2017310" y="1277604"/>
              <a:ext cx="1983189" cy="2061755"/>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Active Server Pages</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(Classic ASP)</a:t>
              </a:r>
            </a:p>
          </p:txBody>
        </p:sp>
        <p:sp>
          <p:nvSpPr>
            <p:cNvPr id="12" name="Rounded Rectangle 11"/>
            <p:cNvSpPr/>
            <p:nvPr/>
          </p:nvSpPr>
          <p:spPr bwMode="auto">
            <a:xfrm>
              <a:off x="4168706" y="1277605"/>
              <a:ext cx="1983189" cy="3515574"/>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(Web Forms)</a:t>
              </a:r>
            </a:p>
          </p:txBody>
        </p:sp>
        <p:sp>
          <p:nvSpPr>
            <p:cNvPr id="15" name="Rounded Rectangle 14"/>
            <p:cNvSpPr/>
            <p:nvPr/>
          </p:nvSpPr>
          <p:spPr bwMode="auto">
            <a:xfrm>
              <a:off x="6320102" y="1277604"/>
              <a:ext cx="1983189" cy="2061755"/>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MVC</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1/2/3/4/5</a:t>
              </a:r>
            </a:p>
          </p:txBody>
        </p:sp>
        <p:sp>
          <p:nvSpPr>
            <p:cNvPr id="17" name="Rounded Rectangle 16"/>
            <p:cNvSpPr/>
            <p:nvPr/>
          </p:nvSpPr>
          <p:spPr bwMode="auto">
            <a:xfrm>
              <a:off x="6320102" y="3606752"/>
              <a:ext cx="1983189" cy="1186427"/>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Web Pages</a:t>
              </a:r>
            </a:p>
          </p:txBody>
        </p:sp>
        <p:sp>
          <p:nvSpPr>
            <p:cNvPr id="18" name="Rounded Rectangle 17"/>
            <p:cNvSpPr/>
            <p:nvPr/>
          </p:nvSpPr>
          <p:spPr bwMode="auto">
            <a:xfrm>
              <a:off x="8471498" y="1277604"/>
              <a:ext cx="1983189" cy="4951368"/>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MVC 6</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 </a:t>
              </a:r>
            </a:p>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Unified MVC, Web API and Web Pages</a:t>
              </a:r>
            </a:p>
          </p:txBody>
        </p:sp>
      </p:grpSp>
      <p:grpSp>
        <p:nvGrpSpPr>
          <p:cNvPr id="11" name="Group 10"/>
          <p:cNvGrpSpPr/>
          <p:nvPr/>
        </p:nvGrpSpPr>
        <p:grpSpPr>
          <a:xfrm>
            <a:off x="2017310" y="1277604"/>
            <a:ext cx="8437377" cy="4951368"/>
            <a:chOff x="2017310" y="1277604"/>
            <a:chExt cx="8437377" cy="4951368"/>
          </a:xfrm>
        </p:grpSpPr>
        <p:sp>
          <p:nvSpPr>
            <p:cNvPr id="13" name="Rounded Rectangle 12"/>
            <p:cNvSpPr/>
            <p:nvPr/>
          </p:nvSpPr>
          <p:spPr bwMode="auto">
            <a:xfrm>
              <a:off x="6320102" y="5042545"/>
              <a:ext cx="1983189" cy="1186427"/>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Web API</a:t>
              </a:r>
            </a:p>
          </p:txBody>
        </p:sp>
        <p:sp>
          <p:nvSpPr>
            <p:cNvPr id="14" name="Rounded Rectangle 13"/>
            <p:cNvSpPr/>
            <p:nvPr/>
          </p:nvSpPr>
          <p:spPr bwMode="auto">
            <a:xfrm>
              <a:off x="2017310" y="1277604"/>
              <a:ext cx="1983189" cy="2061755"/>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Active Server Pages</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(Classic ASP)</a:t>
              </a:r>
            </a:p>
          </p:txBody>
        </p:sp>
        <p:sp>
          <p:nvSpPr>
            <p:cNvPr id="16" name="Rounded Rectangle 15"/>
            <p:cNvSpPr/>
            <p:nvPr/>
          </p:nvSpPr>
          <p:spPr bwMode="auto">
            <a:xfrm>
              <a:off x="4168706" y="1277605"/>
              <a:ext cx="1983189" cy="3515574"/>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(Web Forms)</a:t>
              </a:r>
            </a:p>
          </p:txBody>
        </p:sp>
        <p:sp>
          <p:nvSpPr>
            <p:cNvPr id="19" name="Rounded Rectangle 18"/>
            <p:cNvSpPr/>
            <p:nvPr/>
          </p:nvSpPr>
          <p:spPr bwMode="auto">
            <a:xfrm>
              <a:off x="6320102" y="1277604"/>
              <a:ext cx="1983189" cy="2061755"/>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MVC</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1/2/3/4/5</a:t>
              </a:r>
            </a:p>
          </p:txBody>
        </p:sp>
        <p:sp>
          <p:nvSpPr>
            <p:cNvPr id="21" name="Rounded Rectangle 20"/>
            <p:cNvSpPr/>
            <p:nvPr/>
          </p:nvSpPr>
          <p:spPr bwMode="auto">
            <a:xfrm>
              <a:off x="6320102" y="3606752"/>
              <a:ext cx="1983189" cy="1186427"/>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Web Pages</a:t>
              </a:r>
            </a:p>
          </p:txBody>
        </p:sp>
        <p:sp>
          <p:nvSpPr>
            <p:cNvPr id="22" name="Rounded Rectangle 21"/>
            <p:cNvSpPr/>
            <p:nvPr/>
          </p:nvSpPr>
          <p:spPr bwMode="auto">
            <a:xfrm>
              <a:off x="8471498" y="1277604"/>
              <a:ext cx="1983189" cy="4951368"/>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strike="sngStrike" dirty="0">
                  <a:solidFill>
                    <a:srgbClr val="FF0000"/>
                  </a:solidFill>
                  <a:ea typeface="Segoe UI" pitchFamily="34" charset="0"/>
                  <a:cs typeface="Segoe UI" pitchFamily="34" charset="0"/>
                </a:rPr>
                <a:t>MVC 6</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Core MVC</a:t>
              </a:r>
            </a:p>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Unified MVC, Web API and Web Pages</a:t>
              </a:r>
            </a:p>
          </p:txBody>
        </p:sp>
      </p:grpSp>
      <p:sp>
        <p:nvSpPr>
          <p:cNvPr id="3" name="Title 2"/>
          <p:cNvSpPr>
            <a:spLocks noGrp="1"/>
          </p:cNvSpPr>
          <p:nvPr>
            <p:ph type="title"/>
          </p:nvPr>
        </p:nvSpPr>
        <p:spPr>
          <a:xfrm>
            <a:off x="1793178" y="289957"/>
            <a:ext cx="8605646" cy="899537"/>
          </a:xfrm>
        </p:spPr>
        <p:txBody>
          <a:bodyPr>
            <a:normAutofit fontScale="90000"/>
          </a:bodyPr>
          <a:lstStyle/>
          <a:p>
            <a:r>
              <a:rPr lang="en-US" dirty="0"/>
              <a:t>Evolution of ASP and ASP .NET</a:t>
            </a:r>
          </a:p>
        </p:txBody>
      </p:sp>
    </p:spTree>
    <p:extLst>
      <p:ext uri="{BB962C8B-B14F-4D97-AF65-F5344CB8AC3E}">
        <p14:creationId xmlns:p14="http://schemas.microsoft.com/office/powerpoint/2010/main" val="279185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90561" y="1353513"/>
            <a:ext cx="9851318" cy="4316526"/>
            <a:chOff x="1290561" y="1353513"/>
            <a:chExt cx="9851318" cy="4316526"/>
          </a:xfrm>
        </p:grpSpPr>
        <p:grpSp>
          <p:nvGrpSpPr>
            <p:cNvPr id="2" name="Group 1"/>
            <p:cNvGrpSpPr/>
            <p:nvPr/>
          </p:nvGrpSpPr>
          <p:grpSpPr>
            <a:xfrm>
              <a:off x="1290561" y="1353513"/>
              <a:ext cx="9452315" cy="4316526"/>
              <a:chOff x="1900981" y="1380156"/>
              <a:chExt cx="9641853" cy="4403081"/>
            </a:xfrm>
          </p:grpSpPr>
          <p:sp>
            <p:nvSpPr>
              <p:cNvPr id="4" name="Rounded Rectangle 3"/>
              <p:cNvSpPr/>
              <p:nvPr/>
            </p:nvSpPr>
            <p:spPr bwMode="auto">
              <a:xfrm rot="19996717">
                <a:off x="1900981" y="1485603"/>
                <a:ext cx="1737342" cy="1779103"/>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5294" dirty="0">
                    <a:gradFill>
                      <a:gsLst>
                        <a:gs pos="0">
                          <a:srgbClr val="FFFFFF"/>
                        </a:gs>
                        <a:gs pos="100000">
                          <a:srgbClr val="FFFFFF"/>
                        </a:gs>
                      </a:gsLst>
                      <a:lin ang="5400000" scaled="0"/>
                    </a:gradFill>
                    <a:ea typeface="Segoe UI" pitchFamily="34" charset="0"/>
                    <a:cs typeface="Segoe UI" pitchFamily="34" charset="0"/>
                  </a:rPr>
                  <a:t>C# 6.0</a:t>
                </a:r>
              </a:p>
            </p:txBody>
          </p:sp>
          <p:sp>
            <p:nvSpPr>
              <p:cNvPr id="12" name="Rounded Rectangle 11"/>
              <p:cNvSpPr/>
              <p:nvPr/>
            </p:nvSpPr>
            <p:spPr bwMode="auto">
              <a:xfrm>
                <a:off x="4115613" y="4387424"/>
                <a:ext cx="2331838" cy="1395813"/>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.NET Framework 4.6</a:t>
                </a:r>
              </a:p>
            </p:txBody>
          </p:sp>
          <p:sp>
            <p:nvSpPr>
              <p:cNvPr id="15" name="Rounded Rectangle 14"/>
              <p:cNvSpPr/>
              <p:nvPr/>
            </p:nvSpPr>
            <p:spPr bwMode="auto">
              <a:xfrm>
                <a:off x="4115612" y="2484438"/>
                <a:ext cx="4828636" cy="1779103"/>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ASP.NET 5</a:t>
                </a:r>
              </a:p>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(runs on .NET Core 5 or .NET Framework 4.5.2+)</a:t>
                </a:r>
              </a:p>
            </p:txBody>
          </p:sp>
          <p:sp>
            <p:nvSpPr>
              <p:cNvPr id="17" name="Rounded Rectangle 16"/>
              <p:cNvSpPr/>
              <p:nvPr/>
            </p:nvSpPr>
            <p:spPr bwMode="auto">
              <a:xfrm rot="1600541">
                <a:off x="9248151" y="1380156"/>
                <a:ext cx="2294683" cy="2067800"/>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3137" dirty="0">
                    <a:gradFill>
                      <a:gsLst>
                        <a:gs pos="0">
                          <a:srgbClr val="FFFFFF"/>
                        </a:gs>
                        <a:gs pos="100000">
                          <a:srgbClr val="FFFFFF"/>
                        </a:gs>
                      </a:gsLst>
                      <a:lin ang="5400000" scaled="0"/>
                    </a:gradFill>
                    <a:ea typeface="Segoe UI" pitchFamily="34" charset="0"/>
                    <a:cs typeface="Segoe UI" pitchFamily="34" charset="0"/>
                  </a:rPr>
                  <a:t>ASP.NET </a:t>
                </a:r>
              </a:p>
              <a:p>
                <a:pPr algn="ctr" defTabSz="914102" fontAlgn="base">
                  <a:lnSpc>
                    <a:spcPct val="90000"/>
                  </a:lnSpc>
                  <a:spcBef>
                    <a:spcPct val="0"/>
                  </a:spcBef>
                  <a:spcAft>
                    <a:spcPct val="0"/>
                  </a:spcAft>
                </a:pPr>
                <a:r>
                  <a:rPr lang="en-US" sz="3137" dirty="0">
                    <a:gradFill>
                      <a:gsLst>
                        <a:gs pos="0">
                          <a:srgbClr val="FFFFFF"/>
                        </a:gs>
                        <a:gs pos="100000">
                          <a:srgbClr val="FFFFFF"/>
                        </a:gs>
                      </a:gsLst>
                      <a:lin ang="5400000" scaled="0"/>
                    </a:gradFill>
                    <a:ea typeface="Segoe UI" pitchFamily="34" charset="0"/>
                    <a:cs typeface="Segoe UI" pitchFamily="34" charset="0"/>
                  </a:rPr>
                  <a:t>MVC 6</a:t>
                </a:r>
              </a:p>
            </p:txBody>
          </p:sp>
          <p:sp>
            <p:nvSpPr>
              <p:cNvPr id="18" name="Rounded Rectangle 17"/>
              <p:cNvSpPr/>
              <p:nvPr/>
            </p:nvSpPr>
            <p:spPr bwMode="auto">
              <a:xfrm>
                <a:off x="6564043" y="4387424"/>
                <a:ext cx="2380206" cy="1395813"/>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.NET Core 5</a:t>
                </a:r>
              </a:p>
            </p:txBody>
          </p:sp>
        </p:grpSp>
        <p:sp>
          <p:nvSpPr>
            <p:cNvPr id="10" name="Rounded Rectangle 9"/>
            <p:cNvSpPr/>
            <p:nvPr/>
          </p:nvSpPr>
          <p:spPr bwMode="auto">
            <a:xfrm rot="20681468">
              <a:off x="9169766" y="4018108"/>
              <a:ext cx="1972113" cy="1125930"/>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3137" dirty="0" err="1">
                  <a:gradFill>
                    <a:gsLst>
                      <a:gs pos="0">
                        <a:srgbClr val="FFFFFF"/>
                      </a:gs>
                      <a:gs pos="100000">
                        <a:srgbClr val="FFFFFF"/>
                      </a:gs>
                    </a:gsLst>
                    <a:lin ang="5400000" scaled="0"/>
                  </a:gradFill>
                  <a:ea typeface="Segoe UI" pitchFamily="34" charset="0"/>
                  <a:cs typeface="Segoe UI" pitchFamily="34" charset="0"/>
                </a:rPr>
                <a:t>SignalR</a:t>
              </a:r>
              <a:r>
                <a:rPr lang="en-US" sz="3137" dirty="0">
                  <a:gradFill>
                    <a:gsLst>
                      <a:gs pos="0">
                        <a:srgbClr val="FFFFFF"/>
                      </a:gs>
                      <a:gs pos="100000">
                        <a:srgbClr val="FFFFFF"/>
                      </a:gs>
                    </a:gsLst>
                    <a:lin ang="5400000" scaled="0"/>
                  </a:gradFill>
                  <a:ea typeface="Segoe UI" pitchFamily="34" charset="0"/>
                  <a:cs typeface="Segoe UI" pitchFamily="34" charset="0"/>
                </a:rPr>
                <a:t> 3</a:t>
              </a:r>
            </a:p>
          </p:txBody>
        </p:sp>
      </p:grpSp>
      <p:grpSp>
        <p:nvGrpSpPr>
          <p:cNvPr id="11" name="Group 10"/>
          <p:cNvGrpSpPr/>
          <p:nvPr/>
        </p:nvGrpSpPr>
        <p:grpSpPr>
          <a:xfrm>
            <a:off x="1290561" y="1354834"/>
            <a:ext cx="9762650" cy="4315205"/>
            <a:chOff x="1290561" y="1354834"/>
            <a:chExt cx="9762650" cy="4315205"/>
          </a:xfrm>
        </p:grpSpPr>
        <p:grpSp>
          <p:nvGrpSpPr>
            <p:cNvPr id="13" name="Group 12"/>
            <p:cNvGrpSpPr/>
            <p:nvPr/>
          </p:nvGrpSpPr>
          <p:grpSpPr>
            <a:xfrm>
              <a:off x="1290561" y="1354834"/>
              <a:ext cx="9452002" cy="4315205"/>
              <a:chOff x="1900981" y="1381504"/>
              <a:chExt cx="9641534" cy="4401733"/>
            </a:xfrm>
          </p:grpSpPr>
          <p:sp>
            <p:nvSpPr>
              <p:cNvPr id="16" name="Rounded Rectangle 15"/>
              <p:cNvSpPr/>
              <p:nvPr/>
            </p:nvSpPr>
            <p:spPr bwMode="auto">
              <a:xfrm rot="19996717">
                <a:off x="1900981" y="1485603"/>
                <a:ext cx="1737342" cy="1779103"/>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5294" dirty="0">
                    <a:gradFill>
                      <a:gsLst>
                        <a:gs pos="0">
                          <a:srgbClr val="FFFFFF"/>
                        </a:gs>
                        <a:gs pos="100000">
                          <a:srgbClr val="FFFFFF"/>
                        </a:gs>
                      </a:gsLst>
                      <a:lin ang="5400000" scaled="0"/>
                    </a:gradFill>
                    <a:ea typeface="Segoe UI" pitchFamily="34" charset="0"/>
                    <a:cs typeface="Segoe UI" pitchFamily="34" charset="0"/>
                  </a:rPr>
                  <a:t>C# 6.0</a:t>
                </a:r>
              </a:p>
            </p:txBody>
          </p:sp>
          <p:sp>
            <p:nvSpPr>
              <p:cNvPr id="19" name="Rounded Rectangle 18"/>
              <p:cNvSpPr/>
              <p:nvPr/>
            </p:nvSpPr>
            <p:spPr bwMode="auto">
              <a:xfrm>
                <a:off x="4115613" y="4387424"/>
                <a:ext cx="2331838" cy="1395813"/>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.NET Framework 4.6</a:t>
                </a:r>
              </a:p>
            </p:txBody>
          </p:sp>
          <p:sp>
            <p:nvSpPr>
              <p:cNvPr id="20" name="Rounded Rectangle 19"/>
              <p:cNvSpPr/>
              <p:nvPr/>
            </p:nvSpPr>
            <p:spPr bwMode="auto">
              <a:xfrm>
                <a:off x="4115612" y="2484438"/>
                <a:ext cx="4828636" cy="1779103"/>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ASP.NET</a:t>
                </a:r>
                <a:r>
                  <a:rPr lang="en-US" sz="2353" strike="sngStrike" dirty="0">
                    <a:solidFill>
                      <a:srgbClr val="FF0000"/>
                    </a:solidFill>
                    <a:ea typeface="Segoe UI" pitchFamily="34" charset="0"/>
                    <a:cs typeface="Segoe UI" pitchFamily="34" charset="0"/>
                  </a:rPr>
                  <a:t> 5 </a:t>
                </a:r>
                <a:r>
                  <a:rPr lang="en-US" sz="2353" dirty="0">
                    <a:gradFill>
                      <a:gsLst>
                        <a:gs pos="0">
                          <a:srgbClr val="FFFFFF"/>
                        </a:gs>
                        <a:gs pos="100000">
                          <a:srgbClr val="FFFFFF"/>
                        </a:gs>
                      </a:gsLst>
                      <a:lin ang="5400000" scaled="0"/>
                    </a:gradFill>
                    <a:ea typeface="Segoe UI" pitchFamily="34" charset="0"/>
                    <a:cs typeface="Segoe UI" pitchFamily="34" charset="0"/>
                  </a:rPr>
                  <a:t>Core 1.0</a:t>
                </a:r>
              </a:p>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(runs on .NET Core</a:t>
                </a:r>
                <a:r>
                  <a:rPr lang="en-US" sz="2353" strike="sngStrike" dirty="0">
                    <a:gradFill>
                      <a:gsLst>
                        <a:gs pos="0">
                          <a:srgbClr val="FFFFFF"/>
                        </a:gs>
                        <a:gs pos="100000">
                          <a:srgbClr val="FFFFFF"/>
                        </a:gs>
                      </a:gsLst>
                      <a:lin ang="5400000" scaled="0"/>
                    </a:gradFill>
                    <a:ea typeface="Segoe UI" pitchFamily="34" charset="0"/>
                    <a:cs typeface="Segoe UI" pitchFamily="34" charset="0"/>
                  </a:rPr>
                  <a:t> </a:t>
                </a:r>
                <a:r>
                  <a:rPr lang="en-US" sz="2353" strike="sngStrike" dirty="0">
                    <a:solidFill>
                      <a:srgbClr val="FF0000"/>
                    </a:solidFill>
                    <a:ea typeface="Segoe UI" pitchFamily="34" charset="0"/>
                    <a:cs typeface="Segoe UI" pitchFamily="34" charset="0"/>
                  </a:rPr>
                  <a:t>5</a:t>
                </a:r>
                <a:r>
                  <a:rPr lang="en-US" sz="2353" strike="sngStrike" dirty="0">
                    <a:gradFill>
                      <a:gsLst>
                        <a:gs pos="0">
                          <a:srgbClr val="FFFFFF"/>
                        </a:gs>
                        <a:gs pos="100000">
                          <a:srgbClr val="FFFFFF"/>
                        </a:gs>
                      </a:gsLst>
                      <a:lin ang="5400000" scaled="0"/>
                    </a:gradFill>
                    <a:ea typeface="Segoe UI" pitchFamily="34" charset="0"/>
                    <a:cs typeface="Segoe UI" pitchFamily="34" charset="0"/>
                  </a:rPr>
                  <a:t> </a:t>
                </a:r>
                <a:r>
                  <a:rPr lang="en-US" sz="2353" dirty="0">
                    <a:gradFill>
                      <a:gsLst>
                        <a:gs pos="0">
                          <a:srgbClr val="FFFFFF"/>
                        </a:gs>
                        <a:gs pos="100000">
                          <a:srgbClr val="FFFFFF"/>
                        </a:gs>
                      </a:gsLst>
                      <a:lin ang="5400000" scaled="0"/>
                    </a:gradFill>
                    <a:ea typeface="Segoe UI" pitchFamily="34" charset="0"/>
                    <a:cs typeface="Segoe UI" pitchFamily="34" charset="0"/>
                  </a:rPr>
                  <a:t>1.0</a:t>
                </a:r>
              </a:p>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or .NET Framework 4.5.2+)</a:t>
                </a:r>
              </a:p>
            </p:txBody>
          </p:sp>
          <p:sp>
            <p:nvSpPr>
              <p:cNvPr id="21" name="Rounded Rectangle 20"/>
              <p:cNvSpPr/>
              <p:nvPr/>
            </p:nvSpPr>
            <p:spPr bwMode="auto">
              <a:xfrm rot="1600541">
                <a:off x="9253833" y="1381504"/>
                <a:ext cx="2288682" cy="2067800"/>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3137" dirty="0">
                    <a:gradFill>
                      <a:gsLst>
                        <a:gs pos="0">
                          <a:srgbClr val="FFFFFF"/>
                        </a:gs>
                        <a:gs pos="100000">
                          <a:srgbClr val="FFFFFF"/>
                        </a:gs>
                      </a:gsLst>
                      <a:lin ang="5400000" scaled="0"/>
                    </a:gradFill>
                    <a:ea typeface="Segoe UI" pitchFamily="34" charset="0"/>
                    <a:cs typeface="Segoe UI" pitchFamily="34" charset="0"/>
                  </a:rPr>
                  <a:t>ASP.NET </a:t>
                </a:r>
              </a:p>
              <a:p>
                <a:pPr algn="ctr" defTabSz="914102" fontAlgn="base">
                  <a:lnSpc>
                    <a:spcPct val="90000"/>
                  </a:lnSpc>
                  <a:spcBef>
                    <a:spcPct val="0"/>
                  </a:spcBef>
                  <a:spcAft>
                    <a:spcPct val="0"/>
                  </a:spcAft>
                </a:pPr>
                <a:r>
                  <a:rPr lang="en-US" sz="3137" strike="sngStrike" dirty="0">
                    <a:solidFill>
                      <a:srgbClr val="FF0000"/>
                    </a:solidFill>
                    <a:ea typeface="Segoe UI" pitchFamily="34" charset="0"/>
                    <a:cs typeface="Segoe UI" pitchFamily="34" charset="0"/>
                  </a:rPr>
                  <a:t>MVC 6</a:t>
                </a:r>
              </a:p>
              <a:p>
                <a:pPr algn="ctr" defTabSz="914102" fontAlgn="base">
                  <a:lnSpc>
                    <a:spcPct val="90000"/>
                  </a:lnSpc>
                  <a:spcBef>
                    <a:spcPct val="0"/>
                  </a:spcBef>
                  <a:spcAft>
                    <a:spcPct val="0"/>
                  </a:spcAft>
                </a:pPr>
                <a:r>
                  <a:rPr lang="en-US" sz="3137" dirty="0">
                    <a:gradFill>
                      <a:gsLst>
                        <a:gs pos="0">
                          <a:srgbClr val="FFFFFF"/>
                        </a:gs>
                        <a:gs pos="100000">
                          <a:srgbClr val="FFFFFF"/>
                        </a:gs>
                      </a:gsLst>
                      <a:lin ang="5400000" scaled="0"/>
                    </a:gradFill>
                    <a:ea typeface="Segoe UI" pitchFamily="34" charset="0"/>
                    <a:cs typeface="Segoe UI" pitchFamily="34" charset="0"/>
                  </a:rPr>
                  <a:t>Core MVC</a:t>
                </a:r>
              </a:p>
            </p:txBody>
          </p:sp>
          <p:sp>
            <p:nvSpPr>
              <p:cNvPr id="22" name="Rounded Rectangle 21"/>
              <p:cNvSpPr/>
              <p:nvPr/>
            </p:nvSpPr>
            <p:spPr bwMode="auto">
              <a:xfrm>
                <a:off x="6564043" y="4387424"/>
                <a:ext cx="2380206" cy="1395813"/>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strike="sngStrike" dirty="0">
                    <a:solidFill>
                      <a:srgbClr val="FF0000"/>
                    </a:solidFill>
                    <a:ea typeface="Segoe UI" pitchFamily="34" charset="0"/>
                    <a:cs typeface="Segoe UI" pitchFamily="34" charset="0"/>
                  </a:rPr>
                  <a:t>.NET Core 5</a:t>
                </a:r>
              </a:p>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.NET Core 1.0</a:t>
                </a:r>
              </a:p>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grpSp>
        <p:sp>
          <p:nvSpPr>
            <p:cNvPr id="14" name="Rounded Rectangle 13"/>
            <p:cNvSpPr/>
            <p:nvPr/>
          </p:nvSpPr>
          <p:spPr bwMode="auto">
            <a:xfrm rot="20681468">
              <a:off x="9081098" y="4018108"/>
              <a:ext cx="1972113" cy="1125930"/>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3137" dirty="0" err="1">
                  <a:gradFill>
                    <a:gsLst>
                      <a:gs pos="0">
                        <a:srgbClr val="FFFFFF"/>
                      </a:gs>
                      <a:gs pos="100000">
                        <a:srgbClr val="FFFFFF"/>
                      </a:gs>
                    </a:gsLst>
                    <a:lin ang="5400000" scaled="0"/>
                  </a:gradFill>
                  <a:ea typeface="Segoe UI" pitchFamily="34" charset="0"/>
                  <a:cs typeface="Segoe UI" pitchFamily="34" charset="0"/>
                </a:rPr>
                <a:t>SignalR</a:t>
              </a:r>
              <a:r>
                <a:rPr lang="en-US" sz="3137" dirty="0">
                  <a:gradFill>
                    <a:gsLst>
                      <a:gs pos="0">
                        <a:srgbClr val="FFFFFF"/>
                      </a:gs>
                      <a:gs pos="100000">
                        <a:srgbClr val="FFFFFF"/>
                      </a:gs>
                    </a:gsLst>
                    <a:lin ang="5400000" scaled="0"/>
                  </a:gradFill>
                  <a:ea typeface="Segoe UI" pitchFamily="34" charset="0"/>
                  <a:cs typeface="Segoe UI" pitchFamily="34" charset="0"/>
                </a:rPr>
                <a:t> 3</a:t>
              </a:r>
            </a:p>
          </p:txBody>
        </p:sp>
      </p:grpSp>
      <p:sp>
        <p:nvSpPr>
          <p:cNvPr id="3" name="Title 2"/>
          <p:cNvSpPr>
            <a:spLocks noGrp="1"/>
          </p:cNvSpPr>
          <p:nvPr>
            <p:ph type="title"/>
          </p:nvPr>
        </p:nvSpPr>
        <p:spPr>
          <a:xfrm>
            <a:off x="2241416" y="289957"/>
            <a:ext cx="7709169" cy="899537"/>
          </a:xfrm>
        </p:spPr>
        <p:txBody>
          <a:bodyPr>
            <a:normAutofit fontScale="90000"/>
          </a:bodyPr>
          <a:lstStyle/>
          <a:p>
            <a:r>
              <a:rPr lang="en-US" dirty="0"/>
              <a:t>Names &amp; Version Numbers</a:t>
            </a:r>
          </a:p>
        </p:txBody>
      </p:sp>
    </p:spTree>
    <p:extLst>
      <p:ext uri="{BB962C8B-B14F-4D97-AF65-F5344CB8AC3E}">
        <p14:creationId xmlns:p14="http://schemas.microsoft.com/office/powerpoint/2010/main" val="419112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354609" y="1189494"/>
            <a:ext cx="9545298" cy="4800600"/>
          </a:xfrm>
          <a:prstGeom prst="rect">
            <a:avLst/>
          </a:prstGeom>
        </p:spPr>
      </p:pic>
      <p:sp>
        <p:nvSpPr>
          <p:cNvPr id="3" name="Title 2"/>
          <p:cNvSpPr>
            <a:spLocks noGrp="1"/>
          </p:cNvSpPr>
          <p:nvPr>
            <p:ph type="title"/>
          </p:nvPr>
        </p:nvSpPr>
        <p:spPr>
          <a:xfrm>
            <a:off x="3297851" y="289957"/>
            <a:ext cx="5596298" cy="899537"/>
          </a:xfrm>
        </p:spPr>
        <p:txBody>
          <a:bodyPr>
            <a:normAutofit/>
          </a:bodyPr>
          <a:lstStyle/>
          <a:p>
            <a:r>
              <a:rPr lang="en-US" dirty="0"/>
              <a:t>ASP.NET Roadmap</a:t>
            </a:r>
          </a:p>
        </p:txBody>
      </p:sp>
      <p:sp>
        <p:nvSpPr>
          <p:cNvPr id="6" name="Rectangle 5"/>
          <p:cNvSpPr/>
          <p:nvPr/>
        </p:nvSpPr>
        <p:spPr>
          <a:xfrm>
            <a:off x="3540685" y="6297777"/>
            <a:ext cx="5173147" cy="369332"/>
          </a:xfrm>
          <a:prstGeom prst="rect">
            <a:avLst/>
          </a:prstGeom>
        </p:spPr>
        <p:txBody>
          <a:bodyPr wrap="none">
            <a:spAutoFit/>
          </a:bodyPr>
          <a:lstStyle/>
          <a:p>
            <a:r>
              <a:rPr lang="en-US" dirty="0">
                <a:hlinkClick r:id="rId3"/>
              </a:rPr>
              <a:t>https://github.com/aspnet/Home/wiki/Roadmap</a:t>
            </a:r>
            <a:r>
              <a:rPr lang="en-US" dirty="0"/>
              <a:t> </a:t>
            </a:r>
          </a:p>
        </p:txBody>
      </p:sp>
    </p:spTree>
    <p:extLst>
      <p:ext uri="{BB962C8B-B14F-4D97-AF65-F5344CB8AC3E}">
        <p14:creationId xmlns:p14="http://schemas.microsoft.com/office/powerpoint/2010/main" val="1138656399"/>
      </p:ext>
    </p:extLst>
  </p:cSld>
  <p:clrMapOvr>
    <a:masterClrMapping/>
  </p:clrMapOvr>
</p:sld>
</file>

<file path=ppt/theme/theme1.xml><?xml version="1.0" encoding="utf-8"?>
<a:theme xmlns:a="http://schemas.openxmlformats.org/drawingml/2006/main" name="Deck 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89FD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zure Medium">
  <a:themeElements>
    <a:clrScheme name="Custom 3">
      <a:dk1>
        <a:srgbClr val="00B0F0"/>
      </a:dk1>
      <a:lt1>
        <a:srgbClr val="FFFFFF"/>
      </a:lt1>
      <a:dk2>
        <a:srgbClr val="44546A"/>
      </a:dk2>
      <a:lt2>
        <a:srgbClr val="FFFFFF"/>
      </a:lt2>
      <a:accent1>
        <a:srgbClr val="00B0F0"/>
      </a:accent1>
      <a:accent2>
        <a:srgbClr val="ED7D31"/>
      </a:accent2>
      <a:accent3>
        <a:srgbClr val="A5A5A5"/>
      </a:accent3>
      <a:accent4>
        <a:srgbClr val="FFC000"/>
      </a:accent4>
      <a:accent5>
        <a:srgbClr val="4472C4"/>
      </a:accent5>
      <a:accent6>
        <a:srgbClr val="70AD47"/>
      </a:accent6>
      <a:hlink>
        <a:srgbClr val="FFFFFF"/>
      </a:hlink>
      <a:folHlink>
        <a:srgbClr val="954F72"/>
      </a:folHlink>
    </a:clrScheme>
    <a:fontScheme name="Windows Azur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zure Graph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indows Azur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zure Dar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indows Azur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Azure Basi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indows Azur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Azure Noi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indows Azur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1749</Words>
  <Application>Microsoft Office PowerPoint</Application>
  <PresentationFormat>Widescreen</PresentationFormat>
  <Paragraphs>521</Paragraphs>
  <Slides>54</Slides>
  <Notes>11</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54</vt:i4>
      </vt:variant>
    </vt:vector>
  </HeadingPairs>
  <TitlesOfParts>
    <vt:vector size="70" baseType="lpstr">
      <vt:lpstr>ＭＳ Ｐゴシック</vt:lpstr>
      <vt:lpstr>Arial</vt:lpstr>
      <vt:lpstr>Calibri</vt:lpstr>
      <vt:lpstr>Calibri Light</vt:lpstr>
      <vt:lpstr>Segoe UI</vt:lpstr>
      <vt:lpstr>Segoe UI Light</vt:lpstr>
      <vt:lpstr>Segoe UI Semibold</vt:lpstr>
      <vt:lpstr>Wingdings</vt:lpstr>
      <vt:lpstr>Deck Title Slide</vt:lpstr>
      <vt:lpstr>Azure Medium</vt:lpstr>
      <vt:lpstr>Custom Design</vt:lpstr>
      <vt:lpstr>Azure Graphite</vt:lpstr>
      <vt:lpstr>Azure Dark</vt:lpstr>
      <vt:lpstr>Azure Basic</vt:lpstr>
      <vt:lpstr>Azure Noir</vt:lpstr>
      <vt:lpstr>Office Theme</vt:lpstr>
      <vt:lpstr>ASP.NET Core* 1.0</vt:lpstr>
      <vt:lpstr>Agenda</vt:lpstr>
      <vt:lpstr>Introduction</vt:lpstr>
      <vt:lpstr>Sources</vt:lpstr>
      <vt:lpstr>Newer Blog Posts in 2016</vt:lpstr>
      <vt:lpstr>.NET Across Windows/Web Platforms</vt:lpstr>
      <vt:lpstr>Evolution of ASP and ASP .NET</vt:lpstr>
      <vt:lpstr>Names &amp; Version Numbers</vt:lpstr>
      <vt:lpstr>ASP.NET Roadmap</vt:lpstr>
      <vt:lpstr>.NET Standard Library + Tooling</vt:lpstr>
      <vt:lpstr>Agenda</vt:lpstr>
      <vt:lpstr>.NET Framework  &amp; .NET Core</vt:lpstr>
      <vt:lpstr>.NET in 2015: High-Level Overview</vt:lpstr>
      <vt:lpstr>ASP.NET Core High-Level Overview</vt:lpstr>
      <vt:lpstr>Compilation Process</vt:lpstr>
      <vt:lpstr>What About .NET Framework 4.6?</vt:lpstr>
      <vt:lpstr>ASP .NET Core</vt:lpstr>
      <vt:lpstr>ASP.NET Core 1.0  Features</vt:lpstr>
      <vt:lpstr>ASP.NET Core Summary</vt:lpstr>
      <vt:lpstr>Relevant XKCD Comic</vt:lpstr>
      <vt:lpstr>ASP.NET Core Features in Detail</vt:lpstr>
      <vt:lpstr>PowerPoint Presentation</vt:lpstr>
      <vt:lpstr>ASP.NET Core Features in Detail</vt:lpstr>
      <vt:lpstr>ASP.NET Core Features in Detail</vt:lpstr>
      <vt:lpstr>ASP.NET Core Features in Detail</vt:lpstr>
      <vt:lpstr>ASP.NET Core Features in Detail</vt:lpstr>
      <vt:lpstr>ASP.NET Core Features in Detail</vt:lpstr>
      <vt:lpstr>ASP.NET Core Features in Detail</vt:lpstr>
      <vt:lpstr>ASP.NET Core Features in Detail</vt:lpstr>
      <vt:lpstr>ASP.NET Core Features in Detail</vt:lpstr>
      <vt:lpstr>ASP.NET Core Features in Detail</vt:lpstr>
      <vt:lpstr>ASP.NET Core Features in Detail</vt:lpstr>
      <vt:lpstr>ASP.NET Core Features in Detail</vt:lpstr>
      <vt:lpstr>ASP.NET Core Features in Detail</vt:lpstr>
      <vt:lpstr>ASP.NET Core Features in Detail</vt:lpstr>
      <vt:lpstr>ASP.NET Core Features in Detail</vt:lpstr>
      <vt:lpstr>How about Entity Framework?</vt:lpstr>
      <vt:lpstr>Visual Studio 2015</vt:lpstr>
      <vt:lpstr>File  New Project  Web</vt:lpstr>
      <vt:lpstr>Select a Template*</vt:lpstr>
      <vt:lpstr>Startup.cs Configuration</vt:lpstr>
      <vt:lpstr>project.json</vt:lpstr>
      <vt:lpstr>Right-click  (Project) Properties</vt:lpstr>
      <vt:lpstr>Choose CLR Type While Debugging</vt:lpstr>
      <vt:lpstr>DEMO</vt:lpstr>
      <vt:lpstr>Visual Studio Code</vt:lpstr>
      <vt:lpstr>.NET Version Manager (DNVM)</vt:lpstr>
      <vt:lpstr>Tooling Changes and NETStandard </vt:lpstr>
      <vt:lpstr>References</vt:lpstr>
      <vt:lpstr>Other Resources </vt:lpstr>
      <vt:lpstr>Agenda</vt:lpstr>
      <vt:lpstr>Q &amp; A</vt:lpstr>
      <vt:lpstr>Agenda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cp:revision>
  <dcterms:created xsi:type="dcterms:W3CDTF">2014-06-19T07:13:47Z</dcterms:created>
  <dcterms:modified xsi:type="dcterms:W3CDTF">2016-04-27T04:47:37Z</dcterms:modified>
</cp:coreProperties>
</file>