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83" r:id="rId5"/>
  </p:sldMasterIdLst>
  <p:notesMasterIdLst>
    <p:notesMasterId r:id="rId56"/>
  </p:notesMasterIdLst>
  <p:handoutMasterIdLst>
    <p:handoutMasterId r:id="rId57"/>
  </p:handoutMasterIdLst>
  <p:sldIdLst>
    <p:sldId id="383" r:id="rId6"/>
    <p:sldId id="298" r:id="rId7"/>
    <p:sldId id="264" r:id="rId8"/>
    <p:sldId id="309" r:id="rId9"/>
    <p:sldId id="384" r:id="rId10"/>
    <p:sldId id="382" r:id="rId11"/>
    <p:sldId id="385" r:id="rId12"/>
    <p:sldId id="373" r:id="rId13"/>
    <p:sldId id="304" r:id="rId14"/>
    <p:sldId id="386" r:id="rId15"/>
    <p:sldId id="387" r:id="rId16"/>
    <p:sldId id="388" r:id="rId17"/>
    <p:sldId id="392" r:id="rId18"/>
    <p:sldId id="378" r:id="rId19"/>
    <p:sldId id="390" r:id="rId20"/>
    <p:sldId id="391" r:id="rId21"/>
    <p:sldId id="422" r:id="rId22"/>
    <p:sldId id="408"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20" r:id="rId38"/>
    <p:sldId id="393" r:id="rId39"/>
    <p:sldId id="380" r:id="rId40"/>
    <p:sldId id="409" r:id="rId41"/>
    <p:sldId id="410" r:id="rId42"/>
    <p:sldId id="411" r:id="rId43"/>
    <p:sldId id="413" r:id="rId44"/>
    <p:sldId id="414" r:id="rId45"/>
    <p:sldId id="415" r:id="rId46"/>
    <p:sldId id="419" r:id="rId47"/>
    <p:sldId id="421" r:id="rId48"/>
    <p:sldId id="416" r:id="rId49"/>
    <p:sldId id="417" r:id="rId50"/>
    <p:sldId id="418" r:id="rId51"/>
    <p:sldId id="374" r:id="rId52"/>
    <p:sldId id="326" r:id="rId53"/>
    <p:sldId id="375" r:id="rId54"/>
    <p:sldId id="423" r:id="rId5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3"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F89"/>
    <a:srgbClr val="DDF0C8"/>
    <a:srgbClr val="FFFFFF"/>
    <a:srgbClr val="000000"/>
    <a:srgbClr val="107C10"/>
    <a:srgbClr val="333333"/>
    <a:srgbClr val="442359"/>
    <a:srgbClr val="505050"/>
    <a:srgbClr val="00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3992" autoAdjust="0"/>
  </p:normalViewPr>
  <p:slideViewPr>
    <p:cSldViewPr>
      <p:cViewPr varScale="1">
        <p:scale>
          <a:sx n="68" d="100"/>
          <a:sy n="68" d="100"/>
        </p:scale>
        <p:origin x="696" y="60"/>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.NET (Framework &amp; Core)</a:t>
          </a:r>
        </a:p>
        <a:p>
          <a:r>
            <a:rPr lang="en-US" sz="2400" dirty="0" smtClean="0"/>
            <a:t>&gt; ASP.NET 5.0</a:t>
          </a:r>
        </a:p>
        <a:p>
          <a:r>
            <a:rPr lang="en-US" sz="2400" dirty="0" smtClean="0"/>
            <a:t>&gt; VS2015</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.NET (Framework &amp; Core)</a:t>
          </a:r>
        </a:p>
        <a:p>
          <a:r>
            <a:rPr lang="en-US" sz="2400" dirty="0" smtClean="0"/>
            <a:t>&gt; ASP.NET 5.0</a:t>
          </a:r>
        </a:p>
        <a:p>
          <a:r>
            <a:rPr lang="en-US" sz="2400" dirty="0" smtClean="0"/>
            <a:t>&gt; VS2015 Preview</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2C21C819-DDE4-4481-9DF3-D1A6B041FC30}" type="presOf" srcId="{E2E715B1-F839-4A90-97CA-36FB28EBEABE}" destId="{41C0712D-6230-42F5-8134-6AA77C571944}"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64236E48-E02A-49F5-A481-952B03534C6E}" srcId="{A85D72A2-E45E-4CBC-A327-92003FC03E48}" destId="{96238AB0-3E60-4345-A8BB-5DC959EB425D}" srcOrd="2" destOrd="0" parTransId="{CEDA0CA6-DF7D-4AF7-AB8F-B61ECB5E31E4}" sibTransId="{3D85558E-AF47-42E9-8ADA-599D71F08C07}"/>
    <dgm:cxn modelId="{77E6E9DA-514F-4F93-A1C1-1EA5C94224D0}" type="presOf" srcId="{A85D72A2-E45E-4CBC-A327-92003FC03E48}" destId="{33873E8C-2839-494D-888B-2D6045555E23}"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E25AB2AC-550E-496C-911F-ED5CD715D824}" type="presOf" srcId="{8BF3C4E9-F523-4844-A02F-E2C5E7F72065}" destId="{8A181E3F-A5E6-42EC-B617-38C9DB2D11F2}" srcOrd="0" destOrd="0" presId="urn:microsoft.com/office/officeart/2008/layout/VerticalCurvedList"/>
    <dgm:cxn modelId="{FB6FEF5B-4245-4B7B-8542-7C1A1D4DC7A6}" type="presOf" srcId="{D8099A2D-DFAF-4615-BA0D-8546DEE309E3}" destId="{F4D9450E-B429-4F4B-8D51-12EDAE993C6E}" srcOrd="0" destOrd="0" presId="urn:microsoft.com/office/officeart/2008/layout/VerticalCurvedList"/>
    <dgm:cxn modelId="{5D0CA5C7-1E2C-4DD9-A5B4-D71849BB4529}" type="presOf" srcId="{96238AB0-3E60-4345-A8BB-5DC959EB425D}" destId="{6B747725-816F-497E-AD1A-3B239F472931}" srcOrd="0" destOrd="0" presId="urn:microsoft.com/office/officeart/2008/layout/VerticalCurvedList"/>
    <dgm:cxn modelId="{0278E4A1-B1F8-431A-B4A4-E1C595B940D5}" type="presParOf" srcId="{33873E8C-2839-494D-888B-2D6045555E23}" destId="{D59E550D-D540-47A2-AD11-29F1227ADA12}" srcOrd="0" destOrd="0" presId="urn:microsoft.com/office/officeart/2008/layout/VerticalCurvedList"/>
    <dgm:cxn modelId="{3A006006-6C6E-42FE-90CA-0AF32C8BA4C6}" type="presParOf" srcId="{D59E550D-D540-47A2-AD11-29F1227ADA12}" destId="{2B945AF4-EBAD-4BCF-A053-8CAC79D97DB0}" srcOrd="0" destOrd="0" presId="urn:microsoft.com/office/officeart/2008/layout/VerticalCurvedList"/>
    <dgm:cxn modelId="{E1530E2C-00D6-4040-9855-1E35EA1A94B4}" type="presParOf" srcId="{2B945AF4-EBAD-4BCF-A053-8CAC79D97DB0}" destId="{35404107-AD22-4C43-A8C0-048C8CA28C68}" srcOrd="0" destOrd="0" presId="urn:microsoft.com/office/officeart/2008/layout/VerticalCurvedList"/>
    <dgm:cxn modelId="{955639D9-DDC6-4C25-89A9-5139164567AE}" type="presParOf" srcId="{2B945AF4-EBAD-4BCF-A053-8CAC79D97DB0}" destId="{8A181E3F-A5E6-42EC-B617-38C9DB2D11F2}" srcOrd="1" destOrd="0" presId="urn:microsoft.com/office/officeart/2008/layout/VerticalCurvedList"/>
    <dgm:cxn modelId="{6F1F12D0-786F-4DA6-A6E1-1832089B1134}" type="presParOf" srcId="{2B945AF4-EBAD-4BCF-A053-8CAC79D97DB0}" destId="{DDB94675-9A40-4FB4-A0BA-6E33CFF76253}" srcOrd="2" destOrd="0" presId="urn:microsoft.com/office/officeart/2008/layout/VerticalCurvedList"/>
    <dgm:cxn modelId="{22EAD2E5-960A-494A-ADD1-B5734E91F533}" type="presParOf" srcId="{2B945AF4-EBAD-4BCF-A053-8CAC79D97DB0}" destId="{66352355-C448-46B8-8708-0C0B4FA6D1EF}" srcOrd="3" destOrd="0" presId="urn:microsoft.com/office/officeart/2008/layout/VerticalCurvedList"/>
    <dgm:cxn modelId="{6F35ABFB-0D06-4CA4-A49E-BCB2B26D3F9F}" type="presParOf" srcId="{D59E550D-D540-47A2-AD11-29F1227ADA12}" destId="{41C0712D-6230-42F5-8134-6AA77C571944}" srcOrd="1" destOrd="0" presId="urn:microsoft.com/office/officeart/2008/layout/VerticalCurvedList"/>
    <dgm:cxn modelId="{D7EF65CE-6047-46F4-AFC1-7275C161A68D}" type="presParOf" srcId="{D59E550D-D540-47A2-AD11-29F1227ADA12}" destId="{D38834FE-0550-4E19-A777-696F868F313F}" srcOrd="2" destOrd="0" presId="urn:microsoft.com/office/officeart/2008/layout/VerticalCurvedList"/>
    <dgm:cxn modelId="{D182010C-5CFA-4C1B-8B2B-71BAE054CFE5}" type="presParOf" srcId="{D38834FE-0550-4E19-A777-696F868F313F}" destId="{62AF6F62-0EC8-4091-A054-8417D73400FD}" srcOrd="0" destOrd="0" presId="urn:microsoft.com/office/officeart/2008/layout/VerticalCurvedList"/>
    <dgm:cxn modelId="{73B1C228-BFE7-4441-8771-F28464228A23}" type="presParOf" srcId="{D59E550D-D540-47A2-AD11-29F1227ADA12}" destId="{F4D9450E-B429-4F4B-8D51-12EDAE993C6E}" srcOrd="3" destOrd="0" presId="urn:microsoft.com/office/officeart/2008/layout/VerticalCurvedList"/>
    <dgm:cxn modelId="{023FC551-DE22-4BA8-9C52-9BF6E506AD23}" type="presParOf" srcId="{D59E550D-D540-47A2-AD11-29F1227ADA12}" destId="{31740FF1-553D-4F29-96E7-2814DB57E2A1}" srcOrd="4" destOrd="0" presId="urn:microsoft.com/office/officeart/2008/layout/VerticalCurvedList"/>
    <dgm:cxn modelId="{3AD5FF6F-D645-4EAB-884F-B235AEBE08B6}" type="presParOf" srcId="{31740FF1-553D-4F29-96E7-2814DB57E2A1}" destId="{C95EA77B-C461-4AE5-ACC6-E2281CC000F5}" srcOrd="0" destOrd="0" presId="urn:microsoft.com/office/officeart/2008/layout/VerticalCurvedList"/>
    <dgm:cxn modelId="{5312D3DE-2183-4CB6-B77E-2E548EA9B829}" type="presParOf" srcId="{D59E550D-D540-47A2-AD11-29F1227ADA12}" destId="{6B747725-816F-497E-AD1A-3B239F472931}" srcOrd="5" destOrd="0" presId="urn:microsoft.com/office/officeart/2008/layout/VerticalCurvedList"/>
    <dgm:cxn modelId="{5740695F-6B72-4FD7-A472-7FE5F0963BDA}" type="presParOf" srcId="{D59E550D-D540-47A2-AD11-29F1227ADA12}" destId="{0E9D947C-13F2-4239-B168-E36A53AC6625}" srcOrd="6" destOrd="0" presId="urn:microsoft.com/office/officeart/2008/layout/VerticalCurvedList"/>
    <dgm:cxn modelId="{1E66F74A-376E-41A2-9D54-5872B9E7770B}"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.NET (Framework &amp; Core)</a:t>
          </a:r>
        </a:p>
        <a:p>
          <a:r>
            <a:rPr lang="en-US" sz="2400" dirty="0" smtClean="0"/>
            <a:t>&gt; ASP.NET 5.0</a:t>
          </a:r>
        </a:p>
        <a:p>
          <a:r>
            <a:rPr lang="en-US" sz="2400" dirty="0" smtClean="0"/>
            <a:t>&gt; VS2015 Preview</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64236E48-E02A-49F5-A481-952B03534C6E}" srcId="{A85D72A2-E45E-4CBC-A327-92003FC03E48}" destId="{96238AB0-3E60-4345-A8BB-5DC959EB425D}" srcOrd="2" destOrd="0" parTransId="{CEDA0CA6-DF7D-4AF7-AB8F-B61ECB5E31E4}" sibTransId="{3D85558E-AF47-42E9-8ADA-599D71F08C07}"/>
    <dgm:cxn modelId="{B26E08CC-65E1-4554-9DD1-76FB943BF6A6}" type="presOf" srcId="{8BF3C4E9-F523-4844-A02F-E2C5E7F72065}" destId="{8A181E3F-A5E6-42EC-B617-38C9DB2D11F2}" srcOrd="0" destOrd="0" presId="urn:microsoft.com/office/officeart/2008/layout/VerticalCurvedList"/>
    <dgm:cxn modelId="{4B41270C-94C2-4886-A701-20B384D5D135}" type="presOf" srcId="{E2E715B1-F839-4A90-97CA-36FB28EBEABE}" destId="{41C0712D-6230-42F5-8134-6AA77C571944}" srcOrd="0" destOrd="0" presId="urn:microsoft.com/office/officeart/2008/layout/VerticalCurvedList"/>
    <dgm:cxn modelId="{0B6625FB-C021-4C06-96E3-D82AAF08A664}" type="presOf" srcId="{A85D72A2-E45E-4CBC-A327-92003FC03E48}" destId="{33873E8C-2839-494D-888B-2D6045555E23}" srcOrd="0" destOrd="0" presId="urn:microsoft.com/office/officeart/2008/layout/VerticalCurvedList"/>
    <dgm:cxn modelId="{AA64A499-842E-40D0-B1DD-6A9B2DE3EBDE}"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49AAD847-716E-4FEF-A61E-86DE0276028F}"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1D316F53-F966-45FD-B645-F738C77EE1AE}" type="presParOf" srcId="{33873E8C-2839-494D-888B-2D6045555E23}" destId="{D59E550D-D540-47A2-AD11-29F1227ADA12}" srcOrd="0" destOrd="0" presId="urn:microsoft.com/office/officeart/2008/layout/VerticalCurvedList"/>
    <dgm:cxn modelId="{6E740221-AD81-45AA-B57A-A25C2026336E}" type="presParOf" srcId="{D59E550D-D540-47A2-AD11-29F1227ADA12}" destId="{2B945AF4-EBAD-4BCF-A053-8CAC79D97DB0}" srcOrd="0" destOrd="0" presId="urn:microsoft.com/office/officeart/2008/layout/VerticalCurvedList"/>
    <dgm:cxn modelId="{BB01BF8A-4FFF-4B04-B81E-94BE416E4B95}" type="presParOf" srcId="{2B945AF4-EBAD-4BCF-A053-8CAC79D97DB0}" destId="{35404107-AD22-4C43-A8C0-048C8CA28C68}" srcOrd="0" destOrd="0" presId="urn:microsoft.com/office/officeart/2008/layout/VerticalCurvedList"/>
    <dgm:cxn modelId="{C513BD14-DCA4-469F-B759-9A9608992495}" type="presParOf" srcId="{2B945AF4-EBAD-4BCF-A053-8CAC79D97DB0}" destId="{8A181E3F-A5E6-42EC-B617-38C9DB2D11F2}" srcOrd="1" destOrd="0" presId="urn:microsoft.com/office/officeart/2008/layout/VerticalCurvedList"/>
    <dgm:cxn modelId="{621180E8-F06B-44F6-BAE1-43977EA1E2A3}" type="presParOf" srcId="{2B945AF4-EBAD-4BCF-A053-8CAC79D97DB0}" destId="{DDB94675-9A40-4FB4-A0BA-6E33CFF76253}" srcOrd="2" destOrd="0" presId="urn:microsoft.com/office/officeart/2008/layout/VerticalCurvedList"/>
    <dgm:cxn modelId="{41BD2F01-F4B0-4C0E-A67F-B346F6FFB670}" type="presParOf" srcId="{2B945AF4-EBAD-4BCF-A053-8CAC79D97DB0}" destId="{66352355-C448-46B8-8708-0C0B4FA6D1EF}" srcOrd="3" destOrd="0" presId="urn:microsoft.com/office/officeart/2008/layout/VerticalCurvedList"/>
    <dgm:cxn modelId="{4E524663-7580-41FC-8DFF-80B28D002E5D}" type="presParOf" srcId="{D59E550D-D540-47A2-AD11-29F1227ADA12}" destId="{41C0712D-6230-42F5-8134-6AA77C571944}" srcOrd="1" destOrd="0" presId="urn:microsoft.com/office/officeart/2008/layout/VerticalCurvedList"/>
    <dgm:cxn modelId="{F22AF94D-E369-4C1C-A9E3-63F2C7E5556E}" type="presParOf" srcId="{D59E550D-D540-47A2-AD11-29F1227ADA12}" destId="{D38834FE-0550-4E19-A777-696F868F313F}" srcOrd="2" destOrd="0" presId="urn:microsoft.com/office/officeart/2008/layout/VerticalCurvedList"/>
    <dgm:cxn modelId="{C65D8773-44A7-41B2-96C1-158B358B0D26}" type="presParOf" srcId="{D38834FE-0550-4E19-A777-696F868F313F}" destId="{62AF6F62-0EC8-4091-A054-8417D73400FD}" srcOrd="0" destOrd="0" presId="urn:microsoft.com/office/officeart/2008/layout/VerticalCurvedList"/>
    <dgm:cxn modelId="{0F8E6CA1-B17C-4DA0-857A-D3ACC680DA7E}" type="presParOf" srcId="{D59E550D-D540-47A2-AD11-29F1227ADA12}" destId="{F4D9450E-B429-4F4B-8D51-12EDAE993C6E}" srcOrd="3" destOrd="0" presId="urn:microsoft.com/office/officeart/2008/layout/VerticalCurvedList"/>
    <dgm:cxn modelId="{5CC50488-AD29-443D-9D17-271AA1690326}" type="presParOf" srcId="{D59E550D-D540-47A2-AD11-29F1227ADA12}" destId="{31740FF1-553D-4F29-96E7-2814DB57E2A1}" srcOrd="4" destOrd="0" presId="urn:microsoft.com/office/officeart/2008/layout/VerticalCurvedList"/>
    <dgm:cxn modelId="{F805A306-10B5-4442-8421-3132D06F8B2E}" type="presParOf" srcId="{31740FF1-553D-4F29-96E7-2814DB57E2A1}" destId="{C95EA77B-C461-4AE5-ACC6-E2281CC000F5}" srcOrd="0" destOrd="0" presId="urn:microsoft.com/office/officeart/2008/layout/VerticalCurvedList"/>
    <dgm:cxn modelId="{2D945B62-FF54-4281-84E1-7617C7F14866}" type="presParOf" srcId="{D59E550D-D540-47A2-AD11-29F1227ADA12}" destId="{6B747725-816F-497E-AD1A-3B239F472931}" srcOrd="5" destOrd="0" presId="urn:microsoft.com/office/officeart/2008/layout/VerticalCurvedList"/>
    <dgm:cxn modelId="{7CB1CCD1-9B65-4F00-9667-1BFBC92F6638}" type="presParOf" srcId="{D59E550D-D540-47A2-AD11-29F1227ADA12}" destId="{0E9D947C-13F2-4239-B168-E36A53AC6625}" srcOrd="6" destOrd="0" presId="urn:microsoft.com/office/officeart/2008/layout/VerticalCurvedList"/>
    <dgm:cxn modelId="{C373F081-24DE-4B30-9D24-0828D8EE4AE0}"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.NET (Framework &amp; Core)</a:t>
          </a:r>
        </a:p>
        <a:p>
          <a:r>
            <a:rPr lang="en-US" sz="2400" dirty="0" smtClean="0"/>
            <a:t>&gt; ASP.NET 5.0</a:t>
          </a:r>
        </a:p>
        <a:p>
          <a:r>
            <a:rPr lang="en-US" sz="2400" dirty="0" smtClean="0"/>
            <a:t>&gt; VS2015 Preview</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7F4F3272-AA30-4227-AD8D-2920F80A1072}" type="presOf" srcId="{E2E715B1-F839-4A90-97CA-36FB28EBEABE}" destId="{41C0712D-6230-42F5-8134-6AA77C571944}"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6EB96B4C-5A7A-4CE4-A667-52ABAFB5C8B8}" type="presOf" srcId="{96238AB0-3E60-4345-A8BB-5DC959EB425D}" destId="{6B747725-816F-497E-AD1A-3B239F472931}" srcOrd="0" destOrd="0" presId="urn:microsoft.com/office/officeart/2008/layout/VerticalCurvedList"/>
    <dgm:cxn modelId="{BC46D85B-D2BB-4824-949A-9AAAB7FC78FF}" type="presOf" srcId="{8BF3C4E9-F523-4844-A02F-E2C5E7F72065}" destId="{8A181E3F-A5E6-42EC-B617-38C9DB2D11F2}"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E3606270-B76B-4750-949D-46CF122B4B93}" type="presOf" srcId="{A85D72A2-E45E-4CBC-A327-92003FC03E48}" destId="{33873E8C-2839-494D-888B-2D6045555E23}"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DCBBF527-9C96-4C8A-970E-19E3FF1685A4}" type="presOf" srcId="{D8099A2D-DFAF-4615-BA0D-8546DEE309E3}" destId="{F4D9450E-B429-4F4B-8D51-12EDAE993C6E}" srcOrd="0" destOrd="0" presId="urn:microsoft.com/office/officeart/2008/layout/VerticalCurvedList"/>
    <dgm:cxn modelId="{93FCF898-776F-4A85-841C-2A6905FA3237}" type="presParOf" srcId="{33873E8C-2839-494D-888B-2D6045555E23}" destId="{D59E550D-D540-47A2-AD11-29F1227ADA12}" srcOrd="0" destOrd="0" presId="urn:microsoft.com/office/officeart/2008/layout/VerticalCurvedList"/>
    <dgm:cxn modelId="{2F89C7DF-AEEE-42A8-A9E5-DD8A49C555A4}" type="presParOf" srcId="{D59E550D-D540-47A2-AD11-29F1227ADA12}" destId="{2B945AF4-EBAD-4BCF-A053-8CAC79D97DB0}" srcOrd="0" destOrd="0" presId="urn:microsoft.com/office/officeart/2008/layout/VerticalCurvedList"/>
    <dgm:cxn modelId="{872C907C-8AC6-4EA3-8CE1-803A9558230A}" type="presParOf" srcId="{2B945AF4-EBAD-4BCF-A053-8CAC79D97DB0}" destId="{35404107-AD22-4C43-A8C0-048C8CA28C68}" srcOrd="0" destOrd="0" presId="urn:microsoft.com/office/officeart/2008/layout/VerticalCurvedList"/>
    <dgm:cxn modelId="{2B018EE5-81DF-4299-B463-E25ADB91D6A4}" type="presParOf" srcId="{2B945AF4-EBAD-4BCF-A053-8CAC79D97DB0}" destId="{8A181E3F-A5E6-42EC-B617-38C9DB2D11F2}" srcOrd="1" destOrd="0" presId="urn:microsoft.com/office/officeart/2008/layout/VerticalCurvedList"/>
    <dgm:cxn modelId="{1C4528D9-FEAF-46C1-9920-3B9B3C31384E}" type="presParOf" srcId="{2B945AF4-EBAD-4BCF-A053-8CAC79D97DB0}" destId="{DDB94675-9A40-4FB4-A0BA-6E33CFF76253}" srcOrd="2" destOrd="0" presId="urn:microsoft.com/office/officeart/2008/layout/VerticalCurvedList"/>
    <dgm:cxn modelId="{67A11999-86CA-40E6-AE05-1E41C0C7CD6C}" type="presParOf" srcId="{2B945AF4-EBAD-4BCF-A053-8CAC79D97DB0}" destId="{66352355-C448-46B8-8708-0C0B4FA6D1EF}" srcOrd="3" destOrd="0" presId="urn:microsoft.com/office/officeart/2008/layout/VerticalCurvedList"/>
    <dgm:cxn modelId="{7D0165CA-3ADD-40DD-A5A9-057533D1C96D}" type="presParOf" srcId="{D59E550D-D540-47A2-AD11-29F1227ADA12}" destId="{41C0712D-6230-42F5-8134-6AA77C571944}" srcOrd="1" destOrd="0" presId="urn:microsoft.com/office/officeart/2008/layout/VerticalCurvedList"/>
    <dgm:cxn modelId="{67A58B89-F135-4397-A168-C1E3742B6C18}" type="presParOf" srcId="{D59E550D-D540-47A2-AD11-29F1227ADA12}" destId="{D38834FE-0550-4E19-A777-696F868F313F}" srcOrd="2" destOrd="0" presId="urn:microsoft.com/office/officeart/2008/layout/VerticalCurvedList"/>
    <dgm:cxn modelId="{CCACCD42-121D-40E2-B409-BD92EEA0CFCF}" type="presParOf" srcId="{D38834FE-0550-4E19-A777-696F868F313F}" destId="{62AF6F62-0EC8-4091-A054-8417D73400FD}" srcOrd="0" destOrd="0" presId="urn:microsoft.com/office/officeart/2008/layout/VerticalCurvedList"/>
    <dgm:cxn modelId="{4A1F5798-5897-4C18-9F69-E13998C8D3FE}" type="presParOf" srcId="{D59E550D-D540-47A2-AD11-29F1227ADA12}" destId="{F4D9450E-B429-4F4B-8D51-12EDAE993C6E}" srcOrd="3" destOrd="0" presId="urn:microsoft.com/office/officeart/2008/layout/VerticalCurvedList"/>
    <dgm:cxn modelId="{762EF5FC-F604-4418-951D-9BF6EE6860DF}" type="presParOf" srcId="{D59E550D-D540-47A2-AD11-29F1227ADA12}" destId="{31740FF1-553D-4F29-96E7-2814DB57E2A1}" srcOrd="4" destOrd="0" presId="urn:microsoft.com/office/officeart/2008/layout/VerticalCurvedList"/>
    <dgm:cxn modelId="{9316712A-2D4B-4686-B820-D6C6BB83199D}" type="presParOf" srcId="{31740FF1-553D-4F29-96E7-2814DB57E2A1}" destId="{C95EA77B-C461-4AE5-ACC6-E2281CC000F5}" srcOrd="0" destOrd="0" presId="urn:microsoft.com/office/officeart/2008/layout/VerticalCurvedList"/>
    <dgm:cxn modelId="{E3647536-4447-4BE4-83A2-44A2DB5E2169}" type="presParOf" srcId="{D59E550D-D540-47A2-AD11-29F1227ADA12}" destId="{6B747725-816F-497E-AD1A-3B239F472931}" srcOrd="5" destOrd="0" presId="urn:microsoft.com/office/officeart/2008/layout/VerticalCurvedList"/>
    <dgm:cxn modelId="{E87A43AB-B4A8-474B-8BD1-79A4175435EE}" type="presParOf" srcId="{D59E550D-D540-47A2-AD11-29F1227ADA12}" destId="{0E9D947C-13F2-4239-B168-E36A53AC6625}" srcOrd="6" destOrd="0" presId="urn:microsoft.com/office/officeart/2008/layout/VerticalCurvedList"/>
    <dgm:cxn modelId="{5B10C023-FCC2-4E14-9991-2E52F0B77A5A}"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.NET (Framework &amp; Core)</a:t>
          </a:r>
        </a:p>
        <a:p>
          <a:pPr lvl="0" algn="l" defTabSz="1066800">
            <a:lnSpc>
              <a:spcPct val="90000"/>
            </a:lnSpc>
            <a:spcBef>
              <a:spcPct val="0"/>
            </a:spcBef>
            <a:spcAft>
              <a:spcPct val="35000"/>
            </a:spcAft>
          </a:pPr>
          <a:r>
            <a:rPr lang="en-US" sz="2400" kern="1200" dirty="0" smtClean="0"/>
            <a:t>&gt; ASP.NET 5.0</a:t>
          </a:r>
        </a:p>
        <a:p>
          <a:pPr lvl="0" algn="l" defTabSz="1066800">
            <a:lnSpc>
              <a:spcPct val="90000"/>
            </a:lnSpc>
            <a:spcBef>
              <a:spcPct val="0"/>
            </a:spcBef>
            <a:spcAft>
              <a:spcPct val="35000"/>
            </a:spcAft>
          </a:pPr>
          <a:r>
            <a:rPr lang="en-US" sz="2400" kern="1200" dirty="0" smtClean="0"/>
            <a:t>&gt; VS2015 Preview</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Q&amp;A</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11/17/2015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11/17/2015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Title Page: </a:t>
            </a:r>
            <a:r>
              <a:rPr lang="en-US" sz="900" b="1" dirty="0" smtClean="0"/>
              <a:t>ASP .NET 5 (aka </a:t>
            </a:r>
            <a:r>
              <a:rPr lang="en-US" sz="900" b="1" dirty="0" err="1" smtClean="0"/>
              <a:t>vNext</a:t>
            </a:r>
            <a:r>
              <a:rPr lang="en-US" sz="900" b="1" dirty="0" smtClean="0"/>
              <a:t>)</a:t>
            </a:r>
            <a:br>
              <a:rPr lang="en-US" sz="900" b="1" dirty="0" smtClean="0"/>
            </a:br>
            <a:r>
              <a:rPr lang="en-US" sz="900" dirty="0" smtClean="0"/>
              <a:t>The Future of Web Apps</a:t>
            </a:r>
          </a:p>
          <a:p>
            <a:endParaRPr lang="en-US" dirty="0" smtClean="0"/>
          </a:p>
          <a:p>
            <a:r>
              <a:rPr lang="en-US" dirty="0" smtClean="0"/>
              <a:t>By Shahed Chowdhuri</a:t>
            </a:r>
          </a:p>
          <a:p>
            <a:r>
              <a:rPr lang="en-US" dirty="0" smtClean="0"/>
              <a:t>Senior Technical Evangelist @ Microsoft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a:t>
            </a:r>
            <a:r>
              <a:rPr lang="en-US" sz="900" dirty="0" err="1" smtClean="0"/>
              <a:t>shahedC</a:t>
            </a:r>
            <a:endParaRPr lang="en-US" sz="900"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solidFill>
                  <a:prstClr val="black"/>
                </a:solidFill>
              </a:rPr>
              <a:pPr/>
              <a:t>11/17/2015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93360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Topics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48</a:t>
            </a:fld>
            <a:endParaRPr lang="en-US"/>
          </a:p>
        </p:txBody>
      </p:sp>
    </p:spTree>
    <p:extLst>
      <p:ext uri="{BB962C8B-B14F-4D97-AF65-F5344CB8AC3E}">
        <p14:creationId xmlns:p14="http://schemas.microsoft.com/office/powerpoint/2010/main" val="470194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49</a:t>
            </a:fld>
            <a:endParaRPr lang="en-US"/>
          </a:p>
        </p:txBody>
      </p:sp>
    </p:spTree>
    <p:extLst>
      <p:ext uri="{BB962C8B-B14F-4D97-AF65-F5344CB8AC3E}">
        <p14:creationId xmlns:p14="http://schemas.microsoft.com/office/powerpoint/2010/main" val="1117015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50</a:t>
            </a:fld>
            <a:endParaRPr lang="en-US"/>
          </a:p>
        </p:txBody>
      </p:sp>
    </p:spTree>
    <p:extLst>
      <p:ext uri="{BB962C8B-B14F-4D97-AF65-F5344CB8AC3E}">
        <p14:creationId xmlns:p14="http://schemas.microsoft.com/office/powerpoint/2010/main" val="2931548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986975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8</a:t>
            </a:fld>
            <a:endParaRPr lang="en-US"/>
          </a:p>
        </p:txBody>
      </p:sp>
    </p:spTree>
    <p:extLst>
      <p:ext uri="{BB962C8B-B14F-4D97-AF65-F5344CB8AC3E}">
        <p14:creationId xmlns:p14="http://schemas.microsoft.com/office/powerpoint/2010/main" val="143660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Variables, Operators &amp; Loops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9</a:t>
            </a:fld>
            <a:endParaRPr lang="en-US"/>
          </a:p>
        </p:txBody>
      </p:sp>
    </p:spTree>
    <p:extLst>
      <p:ext uri="{BB962C8B-B14F-4D97-AF65-F5344CB8AC3E}">
        <p14:creationId xmlns:p14="http://schemas.microsoft.com/office/powerpoint/2010/main" val="71938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ASP .NET 5.0</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14</a:t>
            </a:fld>
            <a:endParaRPr lang="en-US"/>
          </a:p>
        </p:txBody>
      </p:sp>
    </p:spTree>
    <p:extLst>
      <p:ext uri="{BB962C8B-B14F-4D97-AF65-F5344CB8AC3E}">
        <p14:creationId xmlns:p14="http://schemas.microsoft.com/office/powerpoint/2010/main" val="115529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20414A0-939B-4E03-8776-58BEE98B0262}" type="datetime1">
              <a:rPr lang="en-US" smtClean="0"/>
              <a:t>11/17/2015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9761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smtClean="0"/>
              <a:t>ASP .NET 5.0</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35</a:t>
            </a:fld>
            <a:endParaRPr lang="en-US"/>
          </a:p>
        </p:txBody>
      </p:sp>
    </p:spTree>
    <p:extLst>
      <p:ext uri="{BB962C8B-B14F-4D97-AF65-F5344CB8AC3E}">
        <p14:creationId xmlns:p14="http://schemas.microsoft.com/office/powerpoint/2010/main" val="2455927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47</a:t>
            </a:fld>
            <a:endParaRPr lang="en-US"/>
          </a:p>
        </p:txBody>
      </p:sp>
    </p:spTree>
    <p:extLst>
      <p:ext uri="{BB962C8B-B14F-4D97-AF65-F5344CB8AC3E}">
        <p14:creationId xmlns:p14="http://schemas.microsoft.com/office/powerpoint/2010/main" val="150982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980792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1310607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3242953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1255713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0759782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4187896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3648877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301441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42065191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969341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605602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937817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5461153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633751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71706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3239008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783200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24091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265619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029893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4279748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78652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318436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134902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78848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886282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417714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168049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809309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619861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137442"/>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153329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7877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6028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874002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414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7741313"/>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 id="2147484198" r:id="rId15"/>
    <p:sldLayoutId id="2147484199" r:id="rId16"/>
    <p:sldLayoutId id="2147484200" r:id="rId17"/>
    <p:sldLayoutId id="2147484201" r:id="rId18"/>
    <p:sldLayoutId id="2147484202" r:id="rId19"/>
    <p:sldLayoutId id="2147484203" r:id="rId20"/>
    <p:sldLayoutId id="2147484204" r:id="rId21"/>
    <p:sldLayoutId id="2147484205" r:id="rId22"/>
    <p:sldLayoutId id="2147484206" r:id="rId23"/>
    <p:sldLayoutId id="2147484207" r:id="rId24"/>
    <p:sldLayoutId id="2147484208" r:id="rId25"/>
    <p:sldLayoutId id="2147484209" r:id="rId26"/>
    <p:sldLayoutId id="2147484210" r:id="rId27"/>
    <p:sldLayoutId id="2147484211" r:id="rId28"/>
    <p:sldLayoutId id="2147484212" r:id="rId29"/>
    <p:sldLayoutId id="2147484213" r:id="rId30"/>
    <p:sldLayoutId id="2147484214" r:id="rId31"/>
    <p:sldLayoutId id="2147484215" r:id="rId32"/>
    <p:sldLayoutId id="2147484216" r:id="rId33"/>
    <p:sldLayoutId id="2147484217" r:id="rId34"/>
    <p:sldLayoutId id="2147484218" r:id="rId35"/>
    <p:sldLayoutId id="2147484219"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xkcd.com/303/" TargetMode="External"/><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code.visualstudio.com/" TargetMode="External"/><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hyperlink" Target="https://github.com/aspnet/dnvm/" TargetMode="External"/><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8" Type="http://schemas.openxmlformats.org/officeDocument/2006/relationships/hyperlink" Target="http://www.asp.net/vnext/overview/aspnet-vnext/grunt-and-bower-in-visual-studio-2015" TargetMode="External"/><Relationship Id="rId3" Type="http://schemas.openxmlformats.org/officeDocument/2006/relationships/hyperlink" Target="https://weblogs.asp.net/scottgu/introducing-asp-net-5" TargetMode="External"/><Relationship Id="rId7" Type="http://schemas.openxmlformats.org/officeDocument/2006/relationships/hyperlink" Target="http://blogs.msdn.com/b/bethmassi/archive/2015/02/25/understanding-net-2015.aspx" TargetMode="External"/><Relationship Id="rId2" Type="http://schemas.openxmlformats.org/officeDocument/2006/relationships/hyperlink" Target="http://asp.net/vnext" TargetMode="External"/><Relationship Id="rId1" Type="http://schemas.openxmlformats.org/officeDocument/2006/relationships/slideLayout" Target="../slideLayouts/slideLayout24.xml"/><Relationship Id="rId6" Type="http://schemas.openxmlformats.org/officeDocument/2006/relationships/hyperlink" Target="https://channel9.msdn.com/Events/Build/2015" TargetMode="External"/><Relationship Id="rId5" Type="http://schemas.openxmlformats.org/officeDocument/2006/relationships/hyperlink" Target="https://channel9.msdn.com/Events/dotnetConf/2015" TargetMode="External"/><Relationship Id="rId4" Type="http://schemas.openxmlformats.org/officeDocument/2006/relationships/hyperlink" Target="http://blogs.msdn.com/b/webdev/archive/2015/02/23/aspnet-5-updates-for-feb-2015.aspx" TargetMode="External"/><Relationship Id="rId9" Type="http://schemas.openxmlformats.org/officeDocument/2006/relationships/hyperlink" Target="http://www.asp.net/vnext/overview/aspnet-vnext/vc"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gunnarpeipman.com/2014/10/asp-net-5-what-are-kre-kvm-kpm/" TargetMode="External"/><Relationship Id="rId7" Type="http://schemas.openxmlformats.org/officeDocument/2006/relationships/hyperlink" Target="https://www.npmjs.com/" TargetMode="External"/><Relationship Id="rId2" Type="http://schemas.openxmlformats.org/officeDocument/2006/relationships/hyperlink" Target="http://www.asp.net/identity/overview/getting-started/introduction-to-aspnet-identity" TargetMode="External"/><Relationship Id="rId1" Type="http://schemas.openxmlformats.org/officeDocument/2006/relationships/slideLayout" Target="../slideLayouts/slideLayout24.xml"/><Relationship Id="rId6" Type="http://schemas.openxmlformats.org/officeDocument/2006/relationships/hyperlink" Target="http://bower.io/" TargetMode="External"/><Relationship Id="rId5" Type="http://schemas.openxmlformats.org/officeDocument/2006/relationships/hyperlink" Target="http://gulpjs.com/" TargetMode="External"/><Relationship Id="rId4" Type="http://schemas.openxmlformats.org/officeDocument/2006/relationships/hyperlink" Target="http://gruntjs.com/"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blogs.msdn.com/b/dotnet/archive/2014/12/04/introducing-net-core.aspx" TargetMode="External"/><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hyperlink" Target="mailto:shchowd@microsoft.com"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47.jpg"/><Relationship Id="rId4" Type="http://schemas.openxmlformats.org/officeDocument/2006/relationships/hyperlink" Target="http://twitter.com/shahed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76540" y="3954457"/>
            <a:ext cx="8044794" cy="1188707"/>
          </a:xfrm>
        </p:spPr>
        <p:txBody>
          <a:bodyPr/>
          <a:lstStyle/>
          <a:p>
            <a:r>
              <a:rPr lang="en-US" dirty="0"/>
              <a:t>By Shahed Chowdhuri</a:t>
            </a:r>
          </a:p>
          <a:p>
            <a:r>
              <a:rPr lang="en-US" dirty="0" smtClean="0"/>
              <a:t>Sr. Technical Evangelist @ Microsoft </a:t>
            </a:r>
            <a:endParaRPr lang="en-US" dirty="0"/>
          </a:p>
        </p:txBody>
      </p:sp>
      <p:sp>
        <p:nvSpPr>
          <p:cNvPr id="3" name="Title 2"/>
          <p:cNvSpPr>
            <a:spLocks noGrp="1"/>
          </p:cNvSpPr>
          <p:nvPr>
            <p:ph type="title"/>
          </p:nvPr>
        </p:nvSpPr>
        <p:spPr/>
        <p:txBody>
          <a:bodyPr/>
          <a:lstStyle/>
          <a:p>
            <a:r>
              <a:rPr lang="en-US" sz="5400" b="1" dirty="0"/>
              <a:t>ASP .NET 5 (aka </a:t>
            </a:r>
            <a:r>
              <a:rPr lang="en-US" sz="5400" b="1" dirty="0" smtClean="0"/>
              <a:t>ASP .NET </a:t>
            </a:r>
            <a:r>
              <a:rPr lang="en-US" sz="5400" b="1" dirty="0" err="1" smtClean="0"/>
              <a:t>vNext</a:t>
            </a:r>
            <a:r>
              <a:rPr lang="en-US" sz="5400" b="1" dirty="0"/>
              <a:t>)</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a:t>The Future of Web Apps</a:t>
            </a:r>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solidFill>
                  <a:srgbClr val="505050"/>
                </a:solidFill>
              </a:rPr>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solidFill>
                  <a:srgbClr val="505050"/>
                </a:solidFill>
              </a:rPr>
              <a:t>WakeUpAndCode.com</a:t>
            </a:r>
          </a:p>
        </p:txBody>
      </p:sp>
    </p:spTree>
    <p:extLst>
      <p:ext uri="{BB962C8B-B14F-4D97-AF65-F5344CB8AC3E}">
        <p14:creationId xmlns:p14="http://schemas.microsoft.com/office/powerpoint/2010/main" val="3159974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58" y="1212847"/>
            <a:ext cx="10904832" cy="5210462"/>
          </a:xfrm>
          <a:prstGeom prst="rect">
            <a:avLst/>
          </a:prstGeom>
        </p:spPr>
      </p:pic>
      <p:sp>
        <p:nvSpPr>
          <p:cNvPr id="3" name="Title 2"/>
          <p:cNvSpPr>
            <a:spLocks noGrp="1"/>
          </p:cNvSpPr>
          <p:nvPr>
            <p:ph type="title"/>
          </p:nvPr>
        </p:nvSpPr>
        <p:spPr>
          <a:xfrm>
            <a:off x="1189092" y="295272"/>
            <a:ext cx="10058290" cy="917575"/>
          </a:xfrm>
        </p:spPr>
        <p:txBody>
          <a:bodyPr/>
          <a:lstStyle/>
          <a:p>
            <a:r>
              <a:rPr lang="en-US" dirty="0" smtClean="0"/>
              <a:t>.NET 2015: High-Level Overview</a:t>
            </a:r>
            <a:endParaRPr lang="en-US" dirty="0"/>
          </a:p>
        </p:txBody>
      </p:sp>
    </p:spTree>
    <p:extLst>
      <p:ext uri="{BB962C8B-B14F-4D97-AF65-F5344CB8AC3E}">
        <p14:creationId xmlns:p14="http://schemas.microsoft.com/office/powerpoint/2010/main" val="116853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9238" y="295272"/>
            <a:ext cx="7497998" cy="917575"/>
          </a:xfrm>
        </p:spPr>
        <p:txBody>
          <a:bodyPr/>
          <a:lstStyle/>
          <a:p>
            <a:r>
              <a:rPr lang="en-US" dirty="0" smtClean="0"/>
              <a:t>.NET Core &amp; App Models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475" y="1314457"/>
            <a:ext cx="8900797" cy="4989314"/>
          </a:xfrm>
          <a:prstGeom prst="rect">
            <a:avLst/>
          </a:prstGeom>
        </p:spPr>
      </p:pic>
    </p:spTree>
    <p:extLst>
      <p:ext uri="{BB962C8B-B14F-4D97-AF65-F5344CB8AC3E}">
        <p14:creationId xmlns:p14="http://schemas.microsoft.com/office/powerpoint/2010/main" val="1103419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46470" y="295272"/>
            <a:ext cx="5943535" cy="917575"/>
          </a:xfrm>
        </p:spPr>
        <p:txBody>
          <a:bodyPr/>
          <a:lstStyle/>
          <a:p>
            <a:r>
              <a:rPr lang="en-US" dirty="0" smtClean="0"/>
              <a:t>Compilation Process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073" y="1409613"/>
            <a:ext cx="8443602" cy="479900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65200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6251" y="295274"/>
            <a:ext cx="9783973" cy="917575"/>
          </a:xfrm>
        </p:spPr>
        <p:txBody>
          <a:bodyPr/>
          <a:lstStyle/>
          <a:p>
            <a:r>
              <a:rPr lang="en-US" dirty="0" smtClean="0"/>
              <a:t>What About .NET Framework 4.6?</a:t>
            </a:r>
            <a:endParaRPr lang="en-US" dirty="0"/>
          </a:p>
        </p:txBody>
      </p:sp>
      <p:grpSp>
        <p:nvGrpSpPr>
          <p:cNvPr id="5" name="Group 4"/>
          <p:cNvGrpSpPr/>
          <p:nvPr/>
        </p:nvGrpSpPr>
        <p:grpSpPr>
          <a:xfrm>
            <a:off x="616453" y="1212849"/>
            <a:ext cx="11203568" cy="5487902"/>
            <a:chOff x="616453" y="1212849"/>
            <a:chExt cx="11203568" cy="5487902"/>
          </a:xfrm>
        </p:grpSpPr>
        <p:pic>
          <p:nvPicPr>
            <p:cNvPr id="10" name="Picture 9"/>
            <p:cNvPicPr>
              <a:picLocks noChangeAspect="1"/>
            </p:cNvPicPr>
            <p:nvPr/>
          </p:nvPicPr>
          <p:blipFill rotWithShape="1">
            <a:blip r:embed="rId2"/>
            <a:srcRect t="12876"/>
            <a:stretch/>
          </p:blipFill>
          <p:spPr>
            <a:xfrm>
              <a:off x="616453" y="1212849"/>
              <a:ext cx="11203568" cy="5487902"/>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flipH="1">
              <a:off x="11009376" y="3889582"/>
              <a:ext cx="676369" cy="704948"/>
            </a:xfrm>
            <a:prstGeom prst="rect">
              <a:avLst/>
            </a:prstGeom>
          </p:spPr>
        </p:pic>
      </p:grpSp>
    </p:spTree>
    <p:extLst>
      <p:ext uri="{BB962C8B-B14F-4D97-AF65-F5344CB8AC3E}">
        <p14:creationId xmlns:p14="http://schemas.microsoft.com/office/powerpoint/2010/main" val="1703802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970" y="1851360"/>
            <a:ext cx="10058353" cy="2743170"/>
          </a:xfrm>
        </p:spPr>
        <p:txBody>
          <a:bodyPr/>
          <a:lstStyle/>
          <a:p>
            <a:pPr algn="ctr"/>
            <a:r>
              <a:rPr lang="en-US" sz="8800" dirty="0" smtClean="0"/>
              <a:t>ASP .NET 5.0</a:t>
            </a:r>
            <a:endParaRPr lang="en-US" sz="8800" dirty="0"/>
          </a:p>
        </p:txBody>
      </p:sp>
    </p:spTree>
    <p:extLst>
      <p:ext uri="{BB962C8B-B14F-4D97-AF65-F5344CB8AC3E}">
        <p14:creationId xmlns:p14="http://schemas.microsoft.com/office/powerpoint/2010/main" val="1509132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Overview</a:t>
            </a:r>
            <a:endParaRPr lang="en-US" dirty="0"/>
          </a:p>
        </p:txBody>
      </p:sp>
      <p:pic>
        <p:nvPicPr>
          <p:cNvPr id="5" name="Picture 4"/>
          <p:cNvPicPr>
            <a:picLocks noChangeAspect="1"/>
          </p:cNvPicPr>
          <p:nvPr/>
        </p:nvPicPr>
        <p:blipFill>
          <a:blip r:embed="rId2"/>
          <a:stretch>
            <a:fillRect/>
          </a:stretch>
        </p:blipFill>
        <p:spPr>
          <a:xfrm>
            <a:off x="1395826" y="1258228"/>
            <a:ext cx="9644821" cy="5422564"/>
          </a:xfrm>
          <a:prstGeom prst="rect">
            <a:avLst/>
          </a:prstGeom>
        </p:spPr>
      </p:pic>
    </p:spTree>
    <p:extLst>
      <p:ext uri="{BB962C8B-B14F-4D97-AF65-F5344CB8AC3E}">
        <p14:creationId xmlns:p14="http://schemas.microsoft.com/office/powerpoint/2010/main" val="108057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Summary</a:t>
            </a:r>
            <a:endParaRPr lang="en-US" dirty="0"/>
          </a:p>
        </p:txBody>
      </p:sp>
      <p:pic>
        <p:nvPicPr>
          <p:cNvPr id="4" name="Picture 3"/>
          <p:cNvPicPr>
            <a:picLocks noChangeAspect="1"/>
          </p:cNvPicPr>
          <p:nvPr/>
        </p:nvPicPr>
        <p:blipFill rotWithShape="1">
          <a:blip r:embed="rId2"/>
          <a:srcRect t="17188"/>
          <a:stretch/>
        </p:blipFill>
        <p:spPr>
          <a:xfrm>
            <a:off x="660542" y="1394165"/>
            <a:ext cx="11115389" cy="5175208"/>
          </a:xfrm>
          <a:prstGeom prst="rect">
            <a:avLst/>
          </a:prstGeom>
        </p:spPr>
      </p:pic>
    </p:spTree>
    <p:extLst>
      <p:ext uri="{BB962C8B-B14F-4D97-AF65-F5344CB8AC3E}">
        <p14:creationId xmlns:p14="http://schemas.microsoft.com/office/powerpoint/2010/main" val="3675958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34963" y="295274"/>
            <a:ext cx="6766549" cy="917575"/>
          </a:xfrm>
        </p:spPr>
        <p:txBody>
          <a:bodyPr/>
          <a:lstStyle/>
          <a:p>
            <a:r>
              <a:rPr lang="en-US" dirty="0" smtClean="0"/>
              <a:t>Relevant XKCD Comic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015" y="1485604"/>
            <a:ext cx="5244444" cy="4571428"/>
          </a:xfrm>
          <a:prstGeom prst="rect">
            <a:avLst/>
          </a:prstGeom>
        </p:spPr>
      </p:pic>
      <p:sp>
        <p:nvSpPr>
          <p:cNvPr id="5" name="TextBox 4"/>
          <p:cNvSpPr txBox="1"/>
          <p:nvPr/>
        </p:nvSpPr>
        <p:spPr>
          <a:xfrm>
            <a:off x="3947551" y="6106789"/>
            <a:ext cx="4541371"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Source: </a:t>
            </a:r>
            <a:r>
              <a:rPr lang="en-US" sz="2400" dirty="0">
                <a:gradFill>
                  <a:gsLst>
                    <a:gs pos="2917">
                      <a:schemeClr val="tx1"/>
                    </a:gs>
                    <a:gs pos="30000">
                      <a:schemeClr val="tx1"/>
                    </a:gs>
                  </a:gsLst>
                  <a:lin ang="5400000" scaled="0"/>
                </a:gradFill>
                <a:hlinkClick r:id="rId3"/>
              </a:rPr>
              <a:t>https://xkcd.com/303</a:t>
            </a:r>
            <a:r>
              <a:rPr lang="en-US" sz="2400" dirty="0" smtClean="0">
                <a:gradFill>
                  <a:gsLst>
                    <a:gs pos="2917">
                      <a:schemeClr val="tx1"/>
                    </a:gs>
                    <a:gs pos="30000">
                      <a:schemeClr val="tx1"/>
                    </a:gs>
                  </a:gsLst>
                  <a:lin ang="5400000" scaled="0"/>
                </a:gradFill>
                <a:hlinkClick r:id="rId3"/>
              </a:rPr>
              <a:t>/</a:t>
            </a:r>
            <a:r>
              <a:rPr lang="en-US" sz="24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286539920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Tree>
    <p:extLst>
      <p:ext uri="{BB962C8B-B14F-4D97-AF65-F5344CB8AC3E}">
        <p14:creationId xmlns:p14="http://schemas.microsoft.com/office/powerpoint/2010/main" val="544827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27" name="Rounded Rectangle 26"/>
          <p:cNvSpPr/>
          <p:nvPr/>
        </p:nvSpPr>
        <p:spPr bwMode="auto">
          <a:xfrm>
            <a:off x="1080752" y="3170622"/>
            <a:ext cx="5742358" cy="2813759"/>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.NET Core or full .NET Framework</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.NET Core is cross-platform</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Deploy Core runtime with app</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No need for unused features</a:t>
            </a:r>
          </a:p>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660968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868536968"/>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93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1728648" y="3043247"/>
            <a:ext cx="5724630" cy="2813759"/>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Unified:</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MVC</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Web API</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Web Pages</a:t>
            </a:r>
          </a:p>
        </p:txBody>
      </p:sp>
    </p:spTree>
    <p:extLst>
      <p:ext uri="{BB962C8B-B14F-4D97-AF65-F5344CB8AC3E}">
        <p14:creationId xmlns:p14="http://schemas.microsoft.com/office/powerpoint/2010/main" val="1183633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132697" y="1364220"/>
            <a:ext cx="5724630" cy="918278"/>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HTML Helpers in your views! </a:t>
            </a:r>
          </a:p>
        </p:txBody>
      </p:sp>
      <p:pic>
        <p:nvPicPr>
          <p:cNvPr id="2" name="Picture 1"/>
          <p:cNvPicPr>
            <a:picLocks noChangeAspect="1"/>
          </p:cNvPicPr>
          <p:nvPr/>
        </p:nvPicPr>
        <p:blipFill>
          <a:blip r:embed="rId2"/>
          <a:stretch>
            <a:fillRect/>
          </a:stretch>
        </p:blipFill>
        <p:spPr>
          <a:xfrm>
            <a:off x="256710" y="3030617"/>
            <a:ext cx="6858000" cy="1819275"/>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5390360" y="4645511"/>
            <a:ext cx="5581650" cy="1905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48306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6456705" y="2738952"/>
            <a:ext cx="5724630" cy="3280303"/>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marL="457200" indent="-457200" defTabSz="932472" fontAlgn="base">
              <a:lnSpc>
                <a:spcPct val="90000"/>
              </a:lnSpc>
              <a:spcBef>
                <a:spcPct val="0"/>
              </a:spcBef>
              <a:spcAft>
                <a:spcPct val="0"/>
              </a:spcAft>
              <a:buAutoNum type="arabicPeriod"/>
            </a:pPr>
            <a:r>
              <a:rPr lang="en-US" sz="2400" dirty="0" smtClean="0">
                <a:solidFill>
                  <a:schemeClr val="tx1"/>
                </a:solidFill>
                <a:ea typeface="Segoe UI" pitchFamily="34" charset="0"/>
                <a:cs typeface="Segoe UI" pitchFamily="34" charset="0"/>
              </a:rPr>
              <a:t>Edit code</a:t>
            </a:r>
          </a:p>
          <a:p>
            <a:pPr marL="457200" indent="-457200" defTabSz="932472" fontAlgn="base">
              <a:lnSpc>
                <a:spcPct val="90000"/>
              </a:lnSpc>
              <a:spcBef>
                <a:spcPct val="0"/>
              </a:spcBef>
              <a:spcAft>
                <a:spcPct val="0"/>
              </a:spcAft>
              <a:buAutoNum type="arabicPeriod"/>
            </a:pPr>
            <a:r>
              <a:rPr lang="en-US" sz="2400" dirty="0" smtClean="0">
                <a:solidFill>
                  <a:schemeClr val="tx1"/>
                </a:solidFill>
                <a:ea typeface="Segoe UI" pitchFamily="34" charset="0"/>
                <a:cs typeface="Segoe UI" pitchFamily="34" charset="0"/>
              </a:rPr>
              <a:t>Save changes</a:t>
            </a:r>
          </a:p>
          <a:p>
            <a:pPr marL="457200" indent="-457200" defTabSz="932472" fontAlgn="base">
              <a:lnSpc>
                <a:spcPct val="90000"/>
              </a:lnSpc>
              <a:spcBef>
                <a:spcPct val="0"/>
              </a:spcBef>
              <a:spcAft>
                <a:spcPct val="0"/>
              </a:spcAft>
              <a:buAutoNum type="arabicPeriod"/>
            </a:pPr>
            <a:r>
              <a:rPr lang="en-US" sz="2400" dirty="0" smtClean="0">
                <a:solidFill>
                  <a:schemeClr val="tx1"/>
                </a:solidFill>
                <a:ea typeface="Segoe UI" pitchFamily="34" charset="0"/>
                <a:cs typeface="Segoe UI" pitchFamily="34" charset="0"/>
              </a:rPr>
              <a:t>Refresh browser</a:t>
            </a:r>
          </a:p>
          <a:p>
            <a:pPr marL="457200" indent="-457200" defTabSz="932472" fontAlgn="base">
              <a:lnSpc>
                <a:spcPct val="90000"/>
              </a:lnSpc>
              <a:spcBef>
                <a:spcPct val="0"/>
              </a:spcBef>
              <a:spcAft>
                <a:spcPct val="0"/>
              </a:spcAft>
              <a:buAutoNum type="arabicPeriod"/>
            </a:pPr>
            <a:r>
              <a:rPr lang="en-US" sz="2400" dirty="0" smtClean="0">
                <a:solidFill>
                  <a:schemeClr val="tx1"/>
                </a:solidFill>
                <a:ea typeface="Segoe UI" pitchFamily="34" charset="0"/>
                <a:cs typeface="Segoe UI" pitchFamily="34" charset="0"/>
              </a:rPr>
              <a:t>See changes!</a:t>
            </a:r>
          </a:p>
          <a:p>
            <a:pP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Compiled language with benefits of interpreted language!</a:t>
            </a:r>
          </a:p>
        </p:txBody>
      </p:sp>
    </p:spTree>
    <p:extLst>
      <p:ext uri="{BB962C8B-B14F-4D97-AF65-F5344CB8AC3E}">
        <p14:creationId xmlns:p14="http://schemas.microsoft.com/office/powerpoint/2010/main" val="3880856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3355863" y="3037853"/>
            <a:ext cx="5724630" cy="2813759"/>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Bower </a:t>
            </a:r>
            <a:r>
              <a:rPr lang="en-US" sz="2400" dirty="0" smtClean="0">
                <a:solidFill>
                  <a:schemeClr val="tx1"/>
                </a:solidFill>
                <a:ea typeface="Segoe UI" pitchFamily="34" charset="0"/>
                <a:cs typeface="Segoe UI" pitchFamily="34" charset="0"/>
                <a:sym typeface="Wingdings" panose="05000000000000000000" pitchFamily="2" charset="2"/>
              </a:rPr>
              <a:t> client-side </a:t>
            </a:r>
            <a:r>
              <a:rPr lang="en-US" sz="2400" dirty="0" err="1" smtClean="0">
                <a:solidFill>
                  <a:schemeClr val="tx1"/>
                </a:solidFill>
                <a:ea typeface="Segoe UI" pitchFamily="34" charset="0"/>
                <a:cs typeface="Segoe UI" pitchFamily="34" charset="0"/>
                <a:sym typeface="Wingdings" panose="05000000000000000000" pitchFamily="2" charset="2"/>
              </a:rPr>
              <a:t>pkg</a:t>
            </a:r>
            <a:r>
              <a:rPr lang="en-US" sz="2400" dirty="0" smtClean="0">
                <a:solidFill>
                  <a:schemeClr val="tx1"/>
                </a:solidFill>
                <a:ea typeface="Segoe UI" pitchFamily="34" charset="0"/>
                <a:cs typeface="Segoe UI" pitchFamily="34" charset="0"/>
                <a:sym typeface="Wingdings" panose="05000000000000000000" pitchFamily="2" charset="2"/>
              </a:rPr>
              <a:t> </a:t>
            </a:r>
            <a:r>
              <a:rPr lang="en-US" sz="2400" dirty="0" err="1" smtClean="0">
                <a:solidFill>
                  <a:schemeClr val="tx1"/>
                </a:solidFill>
                <a:ea typeface="Segoe UI" pitchFamily="34" charset="0"/>
                <a:cs typeface="Segoe UI" pitchFamily="34" charset="0"/>
                <a:sym typeface="Wingdings" panose="05000000000000000000" pitchFamily="2" charset="2"/>
              </a:rPr>
              <a:t>mgr</a:t>
            </a:r>
            <a:endParaRPr lang="en-US" sz="2400" dirty="0" smtClean="0">
              <a:solidFill>
                <a:schemeClr val="tx1"/>
              </a:solidFill>
              <a:ea typeface="Segoe UI" pitchFamily="34" charset="0"/>
              <a:cs typeface="Segoe UI" pitchFamily="34" charset="0"/>
              <a:sym typeface="Wingdings" panose="05000000000000000000" pitchFamily="2" charset="2"/>
            </a:endParaRP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sym typeface="Wingdings" panose="05000000000000000000" pitchFamily="2" charset="2"/>
              </a:rPr>
              <a:t>e.g. JS, CSS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sym typeface="Wingdings" panose="05000000000000000000" pitchFamily="2" charset="2"/>
              </a:rPr>
              <a:t>Grunt &amp; Gulp  task runners</a:t>
            </a: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sym typeface="Wingdings" panose="05000000000000000000" pitchFamily="2" charset="2"/>
              </a:rPr>
              <a:t>compile LESS/</a:t>
            </a:r>
            <a:r>
              <a:rPr lang="en-US" sz="2400" dirty="0" err="1" smtClean="0">
                <a:solidFill>
                  <a:schemeClr val="tx1"/>
                </a:solidFill>
                <a:ea typeface="Segoe UI" pitchFamily="34" charset="0"/>
                <a:cs typeface="Segoe UI" pitchFamily="34" charset="0"/>
                <a:sym typeface="Wingdings" panose="05000000000000000000" pitchFamily="2" charset="2"/>
              </a:rPr>
              <a:t>CoffeeScript</a:t>
            </a:r>
            <a:r>
              <a:rPr lang="en-US" sz="2400" dirty="0" smtClean="0">
                <a:solidFill>
                  <a:schemeClr val="tx1"/>
                </a:solidFill>
                <a:ea typeface="Segoe UI" pitchFamily="34" charset="0"/>
                <a:cs typeface="Segoe UI" pitchFamily="34" charset="0"/>
                <a:sym typeface="Wingdings" panose="05000000000000000000" pitchFamily="2" charset="2"/>
              </a:rPr>
              <a:t>, </a:t>
            </a:r>
            <a:r>
              <a:rPr lang="en-US" sz="2400" dirty="0" err="1" smtClean="0">
                <a:solidFill>
                  <a:schemeClr val="tx1"/>
                </a:solidFill>
                <a:ea typeface="Segoe UI" pitchFamily="34" charset="0"/>
                <a:cs typeface="Segoe UI" pitchFamily="34" charset="0"/>
                <a:sym typeface="Wingdings" panose="05000000000000000000" pitchFamily="2" charset="2"/>
              </a:rPr>
              <a:t>Typescipt</a:t>
            </a:r>
            <a:endParaRPr lang="en-US" sz="2400" dirty="0" smtClean="0">
              <a:solidFill>
                <a:schemeClr val="tx1"/>
              </a:solidFill>
              <a:ea typeface="Segoe UI" pitchFamily="34" charset="0"/>
              <a:cs typeface="Segoe UI" pitchFamily="34" charset="0"/>
              <a:sym typeface="Wingdings" panose="05000000000000000000" pitchFamily="2" charset="2"/>
            </a:endParaRP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sym typeface="Wingdings" panose="05000000000000000000" pitchFamily="2" charset="2"/>
              </a:rPr>
              <a:t>run </a:t>
            </a:r>
            <a:r>
              <a:rPr lang="en-US" sz="2400" dirty="0" err="1" smtClean="0">
                <a:solidFill>
                  <a:schemeClr val="tx1"/>
                </a:solidFill>
                <a:ea typeface="Segoe UI" pitchFamily="34" charset="0"/>
                <a:cs typeface="Segoe UI" pitchFamily="34" charset="0"/>
                <a:sym typeface="Wingdings" panose="05000000000000000000" pitchFamily="2" charset="2"/>
              </a:rPr>
              <a:t>JSLint</a:t>
            </a:r>
            <a:endParaRPr lang="en-US" sz="2400" dirty="0" smtClean="0">
              <a:solidFill>
                <a:schemeClr val="tx1"/>
              </a:solidFill>
              <a:ea typeface="Segoe UI" pitchFamily="34" charset="0"/>
              <a:cs typeface="Segoe UI" pitchFamily="34" charset="0"/>
              <a:sym typeface="Wingdings" panose="05000000000000000000" pitchFamily="2" charset="2"/>
            </a:endParaRP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sym typeface="Wingdings" panose="05000000000000000000" pitchFamily="2" charset="2"/>
              </a:rPr>
              <a:t>minify JS files</a:t>
            </a: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978668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5752899" y="2608441"/>
            <a:ext cx="5724630" cy="2813759"/>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Manage dependencies with </a:t>
            </a:r>
            <a:r>
              <a:rPr lang="en-US" sz="2400" dirty="0" err="1" smtClean="0">
                <a:solidFill>
                  <a:schemeClr val="tx1"/>
                </a:solidFill>
                <a:ea typeface="Segoe UI" pitchFamily="34" charset="0"/>
                <a:cs typeface="Segoe UI" pitchFamily="34" charset="0"/>
              </a:rPr>
              <a:t>NuGet</a:t>
            </a:r>
            <a:r>
              <a:rPr lang="en-US" sz="2400" dirty="0" smtClean="0">
                <a:solidFill>
                  <a:schemeClr val="tx1"/>
                </a:solidFill>
                <a:ea typeface="Segoe UI" pitchFamily="34" charset="0"/>
                <a:cs typeface="Segoe UI" pitchFamily="34" charset="0"/>
              </a:rPr>
              <a:t> packages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Edit </a:t>
            </a:r>
            <a:r>
              <a:rPr lang="en-US" sz="2400" dirty="0" err="1" smtClean="0">
                <a:solidFill>
                  <a:schemeClr val="tx1"/>
                </a:solidFill>
                <a:ea typeface="Segoe UI" pitchFamily="34" charset="0"/>
                <a:cs typeface="Segoe UI" pitchFamily="34" charset="0"/>
              </a:rPr>
              <a:t>project.json</a:t>
            </a:r>
            <a:r>
              <a:rPr lang="en-US" sz="2400" dirty="0" smtClean="0">
                <a:solidFill>
                  <a:schemeClr val="tx1"/>
                </a:solidFill>
                <a:ea typeface="Segoe UI" pitchFamily="34" charset="0"/>
                <a:cs typeface="Segoe UI" pitchFamily="34" charset="0"/>
              </a:rPr>
              <a:t> file</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Enjoy IntelliSense!</a:t>
            </a:r>
          </a:p>
        </p:txBody>
      </p:sp>
    </p:spTree>
    <p:extLst>
      <p:ext uri="{BB962C8B-B14F-4D97-AF65-F5344CB8AC3E}">
        <p14:creationId xmlns:p14="http://schemas.microsoft.com/office/powerpoint/2010/main" val="609108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1313863" y="2142528"/>
            <a:ext cx="4865883" cy="2097045"/>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Configuration in code</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Edit </a:t>
            </a:r>
            <a:r>
              <a:rPr lang="en-US" sz="2400" dirty="0" err="1" smtClean="0">
                <a:solidFill>
                  <a:schemeClr val="tx1"/>
                </a:solidFill>
                <a:ea typeface="Segoe UI" pitchFamily="34" charset="0"/>
                <a:cs typeface="Segoe UI" pitchFamily="34" charset="0"/>
              </a:rPr>
              <a:t>Startup.cs</a:t>
            </a:r>
            <a:r>
              <a:rPr lang="en-US" sz="2400" dirty="0" smtClean="0">
                <a:solidFill>
                  <a:schemeClr val="tx1"/>
                </a:solidFill>
                <a:ea typeface="Segoe UI" pitchFamily="34" charset="0"/>
                <a:cs typeface="Segoe UI" pitchFamily="34" charset="0"/>
              </a:rPr>
              <a:t> file</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No need to use </a:t>
            </a:r>
            <a:r>
              <a:rPr lang="en-US" sz="2400" dirty="0" err="1" smtClean="0">
                <a:solidFill>
                  <a:schemeClr val="tx1"/>
                </a:solidFill>
                <a:ea typeface="Segoe UI" pitchFamily="34" charset="0"/>
                <a:cs typeface="Segoe UI" pitchFamily="34" charset="0"/>
              </a:rPr>
              <a:t>Web.config</a:t>
            </a: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Use JSON, XML, </a:t>
            </a:r>
            <a:r>
              <a:rPr lang="en-US" sz="2400" dirty="0" err="1" smtClean="0">
                <a:solidFill>
                  <a:schemeClr val="tx1"/>
                </a:solidFill>
                <a:ea typeface="Segoe UI" pitchFamily="34" charset="0"/>
                <a:cs typeface="Segoe UI" pitchFamily="34" charset="0"/>
              </a:rPr>
              <a:t>env</a:t>
            </a:r>
            <a:r>
              <a:rPr lang="en-US" sz="2400" dirty="0" smtClean="0">
                <a:solidFill>
                  <a:schemeClr val="tx1"/>
                </a:solidFill>
                <a:ea typeface="Segoe UI" pitchFamily="34" charset="0"/>
                <a:cs typeface="Segoe UI" pitchFamily="34" charset="0"/>
              </a:rPr>
              <a:t> </a:t>
            </a:r>
            <a:r>
              <a:rPr lang="en-US" sz="2400" dirty="0" err="1" smtClean="0">
                <a:solidFill>
                  <a:schemeClr val="tx1"/>
                </a:solidFill>
                <a:ea typeface="Segoe UI" pitchFamily="34" charset="0"/>
                <a:cs typeface="Segoe UI" pitchFamily="34" charset="0"/>
              </a:rPr>
              <a:t>vars</a:t>
            </a:r>
            <a:endParaRPr lang="en-US" sz="2400" dirty="0" smtClean="0">
              <a:solidFill>
                <a:schemeClr val="tx1"/>
              </a:solidFill>
              <a:ea typeface="Segoe UI" pitchFamily="34" charset="0"/>
              <a:cs typeface="Segoe UI"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389" y="4109099"/>
            <a:ext cx="4158055" cy="192238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61412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4739750" y="4392839"/>
            <a:ext cx="5044607" cy="2242297"/>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minimalistic DI container</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replace with others</a:t>
            </a:r>
          </a:p>
          <a:p>
            <a:pPr marL="809271" lvl="1" indent="-342900" defTabSz="932472" fontAlgn="base">
              <a:lnSpc>
                <a:spcPct val="90000"/>
              </a:lnSpc>
              <a:spcBef>
                <a:spcPct val="0"/>
              </a:spcBef>
              <a:spcAft>
                <a:spcPct val="0"/>
              </a:spcAft>
              <a:buFont typeface="Arial" panose="020B0604020202020204" pitchFamily="34" charset="0"/>
              <a:buChar char="•"/>
            </a:pPr>
            <a:r>
              <a:rPr lang="en-US" sz="2400" dirty="0" err="1" smtClean="0">
                <a:solidFill>
                  <a:schemeClr val="tx1"/>
                </a:solidFill>
                <a:ea typeface="Segoe UI" pitchFamily="34" charset="0"/>
                <a:cs typeface="Segoe UI" pitchFamily="34" charset="0"/>
              </a:rPr>
              <a:t>Autofac</a:t>
            </a:r>
            <a:r>
              <a:rPr lang="en-US" sz="2400" dirty="0" smtClean="0">
                <a:solidFill>
                  <a:schemeClr val="tx1"/>
                </a:solidFill>
                <a:ea typeface="Segoe UI" pitchFamily="34" charset="0"/>
                <a:cs typeface="Segoe UI" pitchFamily="34" charset="0"/>
              </a:rPr>
              <a:t>, </a:t>
            </a:r>
            <a:r>
              <a:rPr lang="en-US" sz="2400" dirty="0" err="1" smtClean="0">
                <a:solidFill>
                  <a:schemeClr val="tx1"/>
                </a:solidFill>
                <a:ea typeface="Segoe UI" pitchFamily="34" charset="0"/>
                <a:cs typeface="Segoe UI" pitchFamily="34" charset="0"/>
              </a:rPr>
              <a:t>Ninject</a:t>
            </a:r>
            <a:r>
              <a:rPr lang="en-US" sz="2400" dirty="0" smtClean="0">
                <a:solidFill>
                  <a:schemeClr val="tx1"/>
                </a:solidFill>
                <a:ea typeface="Segoe UI" pitchFamily="34" charset="0"/>
                <a:cs typeface="Segoe UI" pitchFamily="34" charset="0"/>
              </a:rPr>
              <a:t>, </a:t>
            </a:r>
            <a:r>
              <a:rPr lang="en-US" sz="2400" dirty="0" err="1" smtClean="0">
                <a:solidFill>
                  <a:schemeClr val="tx1"/>
                </a:solidFill>
                <a:ea typeface="Segoe UI" pitchFamily="34" charset="0"/>
                <a:cs typeface="Segoe UI" pitchFamily="34" charset="0"/>
              </a:rPr>
              <a:t>etc</a:t>
            </a: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use [</a:t>
            </a:r>
            <a:r>
              <a:rPr lang="en-US" sz="2400" dirty="0" err="1" smtClean="0">
                <a:solidFill>
                  <a:schemeClr val="tx1"/>
                </a:solidFill>
                <a:ea typeface="Segoe UI" pitchFamily="34" charset="0"/>
                <a:cs typeface="Segoe UI" pitchFamily="34" charset="0"/>
              </a:rPr>
              <a:t>FromServices</a:t>
            </a:r>
            <a:r>
              <a:rPr lang="en-US" sz="2400" dirty="0" smtClean="0">
                <a:solidFill>
                  <a:schemeClr val="tx1"/>
                </a:solidFill>
                <a:ea typeface="Segoe UI" pitchFamily="34" charset="0"/>
                <a:cs typeface="Segoe UI" pitchFamily="34" charset="0"/>
              </a:rPr>
              <a:t>] attribute</a:t>
            </a:r>
          </a:p>
          <a:p>
            <a:pPr defTabSz="932472" fontAlgn="base">
              <a:lnSpc>
                <a:spcPct val="90000"/>
              </a:lnSpc>
              <a:spcBef>
                <a:spcPct val="0"/>
              </a:spcBef>
              <a:spcAft>
                <a:spcPct val="0"/>
              </a:spcAft>
            </a:pP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959399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2924190" y="2581182"/>
            <a:ext cx="3895855" cy="2904546"/>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New HTTP pipeline</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modular</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add components as needed</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no longer dependent on </a:t>
            </a:r>
            <a:r>
              <a:rPr lang="en-US" sz="2400" dirty="0" err="1" smtClean="0">
                <a:solidFill>
                  <a:schemeClr val="tx1"/>
                </a:solidFill>
                <a:ea typeface="Segoe UI" pitchFamily="34" charset="0"/>
                <a:cs typeface="Segoe UI" pitchFamily="34" charset="0"/>
              </a:rPr>
              <a:t>System.Web</a:t>
            </a:r>
            <a:endParaRPr lang="en-US" sz="2400" dirty="0" smtClean="0">
              <a:solidFill>
                <a:schemeClr val="tx1"/>
              </a:solidFill>
              <a:ea typeface="Segoe UI" pitchFamily="34" charset="0"/>
              <a:cs typeface="Segoe UI" pitchFamily="34" charset="0"/>
            </a:endParaRPr>
          </a:p>
        </p:txBody>
      </p:sp>
      <p:pic>
        <p:nvPicPr>
          <p:cNvPr id="2" name="Picture 1"/>
          <p:cNvPicPr>
            <a:picLocks noChangeAspect="1"/>
          </p:cNvPicPr>
          <p:nvPr/>
        </p:nvPicPr>
        <p:blipFill>
          <a:blip r:embed="rId2"/>
          <a:stretch>
            <a:fillRect/>
          </a:stretch>
        </p:blipFill>
        <p:spPr>
          <a:xfrm>
            <a:off x="6455439" y="2123382"/>
            <a:ext cx="5095875" cy="40100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49420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6109189" y="4532969"/>
            <a:ext cx="3400851" cy="1451412"/>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GitHub!</a:t>
            </a:r>
          </a:p>
        </p:txBody>
      </p:sp>
    </p:spTree>
    <p:extLst>
      <p:ext uri="{BB962C8B-B14F-4D97-AF65-F5344CB8AC3E}">
        <p14:creationId xmlns:p14="http://schemas.microsoft.com/office/powerpoint/2010/main" val="4077148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6109189" y="4411653"/>
            <a:ext cx="4351021" cy="2280020"/>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K Package Manager (KPM)</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bundle application</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build </a:t>
            </a:r>
            <a:r>
              <a:rPr lang="en-US" sz="2400" dirty="0" err="1" smtClean="0">
                <a:solidFill>
                  <a:schemeClr val="tx1"/>
                </a:solidFill>
                <a:ea typeface="Segoe UI" pitchFamily="34" charset="0"/>
                <a:cs typeface="Segoe UI" pitchFamily="34" charset="0"/>
              </a:rPr>
              <a:t>NuGet</a:t>
            </a:r>
            <a:r>
              <a:rPr lang="en-US" sz="2400" dirty="0" smtClean="0">
                <a:solidFill>
                  <a:schemeClr val="tx1"/>
                </a:solidFill>
                <a:ea typeface="Segoe UI" pitchFamily="34" charset="0"/>
                <a:cs typeface="Segoe UI" pitchFamily="34" charset="0"/>
              </a:rPr>
              <a:t> packages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build assemblies </a:t>
            </a:r>
          </a:p>
        </p:txBody>
      </p:sp>
    </p:spTree>
    <p:extLst>
      <p:ext uri="{BB962C8B-B14F-4D97-AF65-F5344CB8AC3E}">
        <p14:creationId xmlns:p14="http://schemas.microsoft.com/office/powerpoint/2010/main" val="1686350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677" y="2857189"/>
            <a:ext cx="6309354" cy="1554463"/>
          </a:xfrm>
        </p:spPr>
        <p:txBody>
          <a:bodyPr/>
          <a:lstStyle/>
          <a:p>
            <a:pPr algn="ctr"/>
            <a:r>
              <a:rPr lang="en-US" sz="8800" dirty="0" smtClean="0"/>
              <a:t>Introduction</a:t>
            </a:r>
            <a:endParaRPr lang="en-US" sz="8800" dirty="0"/>
          </a:p>
        </p:txBody>
      </p:sp>
    </p:spTree>
    <p:extLst>
      <p:ext uri="{BB962C8B-B14F-4D97-AF65-F5344CB8AC3E}">
        <p14:creationId xmlns:p14="http://schemas.microsoft.com/office/powerpoint/2010/main" val="1295754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2103482" y="4045896"/>
            <a:ext cx="4585945" cy="2350673"/>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ASP.NET 5 Preview Templates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Empty</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Starter Web</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Web API</a:t>
            </a:r>
          </a:p>
          <a:p>
            <a:pPr defTabSz="932472" fontAlgn="base">
              <a:lnSpc>
                <a:spcPct val="90000"/>
              </a:lnSpc>
              <a:spcBef>
                <a:spcPct val="0"/>
              </a:spcBef>
              <a:spcAft>
                <a:spcPct val="0"/>
              </a:spcAft>
            </a:pP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750284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3869786" y="3883766"/>
            <a:ext cx="5289631" cy="2608053"/>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solidFill>
                <a:schemeClr val="tx1"/>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Open ID Connect</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OAuth2</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Template </a:t>
            </a:r>
            <a:r>
              <a:rPr lang="en-US" sz="2400" dirty="0" err="1" smtClean="0">
                <a:solidFill>
                  <a:schemeClr val="tx1"/>
                </a:solidFill>
                <a:ea typeface="Segoe UI" pitchFamily="34" charset="0"/>
                <a:cs typeface="Segoe UI" pitchFamily="34" charset="0"/>
              </a:rPr>
              <a:t>auth</a:t>
            </a:r>
            <a:r>
              <a:rPr lang="en-US" sz="2400" dirty="0" smtClean="0">
                <a:solidFill>
                  <a:schemeClr val="tx1"/>
                </a:solidFill>
                <a:ea typeface="Segoe UI" pitchFamily="34" charset="0"/>
                <a:cs typeface="Segoe UI" pitchFamily="34" charset="0"/>
              </a:rPr>
              <a:t> logic based on OWIN and Open ID Connect (not WIF)</a:t>
            </a:r>
          </a:p>
        </p:txBody>
      </p:sp>
    </p:spTree>
    <p:extLst>
      <p:ext uri="{BB962C8B-B14F-4D97-AF65-F5344CB8AC3E}">
        <p14:creationId xmlns:p14="http://schemas.microsoft.com/office/powerpoint/2010/main" val="417706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
        <p:nvSpPr>
          <p:cNvPr id="17" name="Rounded Rectangle 16"/>
          <p:cNvSpPr/>
          <p:nvPr/>
        </p:nvSpPr>
        <p:spPr bwMode="auto">
          <a:xfrm>
            <a:off x="3688947" y="4128395"/>
            <a:ext cx="4840484" cy="2097045"/>
          </a:xfrm>
          <a:prstGeom prst="roundRect">
            <a:avLst/>
          </a:prstGeom>
          <a:gradFill flip="none" rotWithShape="1">
            <a:gsLst>
              <a:gs pos="0">
                <a:schemeClr val="accent3">
                  <a:lumMod val="5000"/>
                  <a:lumOff val="95000"/>
                </a:schemeClr>
              </a:gs>
              <a:gs pos="74000">
                <a:srgbClr val="B6DF89"/>
              </a:gs>
              <a:gs pos="83000">
                <a:srgbClr val="DDF0C8"/>
              </a:gs>
              <a:gs pos="100000">
                <a:schemeClr val="accent3">
                  <a:lumMod val="30000"/>
                  <a:lumOff val="70000"/>
                </a:schemeClr>
              </a:gs>
            </a:gsLst>
            <a:lin ang="5400000" scaled="1"/>
            <a:tileRect/>
          </a:gra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More granular control (than </a:t>
            </a:r>
            <a:r>
              <a:rPr lang="en-US" sz="2400" dirty="0" err="1" smtClean="0">
                <a:solidFill>
                  <a:schemeClr val="tx1"/>
                </a:solidFill>
                <a:ea typeface="Segoe UI" pitchFamily="34" charset="0"/>
                <a:cs typeface="Segoe UI" pitchFamily="34" charset="0"/>
              </a:rPr>
              <a:t>HttpClientHandler</a:t>
            </a:r>
            <a:r>
              <a:rPr lang="en-US" sz="2400" dirty="0" smtClean="0">
                <a:solidFill>
                  <a:schemeClr val="tx1"/>
                </a:solidFill>
                <a:ea typeface="Segoe UI" pitchFamily="34" charset="0"/>
                <a:cs typeface="Segoe UI" pitchFamily="34" charset="0"/>
              </a:rPr>
              <a:t>) over individual aspects of HTTP</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tx1"/>
                </a:solidFill>
                <a:ea typeface="Segoe UI" pitchFamily="34" charset="0"/>
                <a:cs typeface="Segoe UI" pitchFamily="34" charset="0"/>
              </a:rPr>
              <a:t>redirects, </a:t>
            </a:r>
            <a:r>
              <a:rPr lang="en-US" sz="2400" dirty="0" err="1" smtClean="0">
                <a:solidFill>
                  <a:schemeClr val="tx1"/>
                </a:solidFill>
                <a:ea typeface="Segoe UI" pitchFamily="34" charset="0"/>
                <a:cs typeface="Segoe UI" pitchFamily="34" charset="0"/>
              </a:rPr>
              <a:t>auth</a:t>
            </a:r>
            <a:r>
              <a:rPr lang="en-US" sz="2400" dirty="0" smtClean="0">
                <a:solidFill>
                  <a:schemeClr val="tx1"/>
                </a:solidFill>
                <a:ea typeface="Segoe UI" pitchFamily="34" charset="0"/>
                <a:cs typeface="Segoe UI" pitchFamily="34" charset="0"/>
              </a:rPr>
              <a:t>, cookies, </a:t>
            </a:r>
            <a:r>
              <a:rPr lang="en-US" sz="2400" dirty="0" err="1" smtClean="0">
                <a:solidFill>
                  <a:schemeClr val="tx1"/>
                </a:solidFill>
                <a:ea typeface="Segoe UI" pitchFamily="34" charset="0"/>
                <a:cs typeface="Segoe UI" pitchFamily="34" charset="0"/>
              </a:rPr>
              <a:t>etc</a:t>
            </a: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903570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012" y="295272"/>
            <a:ext cx="6446450" cy="917575"/>
          </a:xfrm>
        </p:spPr>
        <p:txBody>
          <a:bodyPr/>
          <a:lstStyle/>
          <a:p>
            <a:r>
              <a:rPr lang="en-US" dirty="0" smtClean="0"/>
              <a:t>ASP.NET 5.0 Features</a:t>
            </a:r>
            <a:endParaRPr lang="en-US" dirty="0"/>
          </a:p>
        </p:txBody>
      </p:sp>
      <p:sp>
        <p:nvSpPr>
          <p:cNvPr id="5" name="Rounded Rectangle 4"/>
          <p:cNvSpPr/>
          <p:nvPr/>
        </p:nvSpPr>
        <p:spPr bwMode="auto">
          <a:xfrm>
            <a:off x="1618521"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Flexible, Cross Platform runtime </a:t>
            </a:r>
          </a:p>
        </p:txBody>
      </p:sp>
      <p:sp>
        <p:nvSpPr>
          <p:cNvPr id="7" name="Rounded Rectangle 6"/>
          <p:cNvSpPr/>
          <p:nvPr/>
        </p:nvSpPr>
        <p:spPr bwMode="auto">
          <a:xfrm>
            <a:off x="3685710" y="1468967"/>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MVC6 – Unified Programming Model</a:t>
            </a:r>
          </a:p>
        </p:txBody>
      </p:sp>
      <p:sp>
        <p:nvSpPr>
          <p:cNvPr id="8" name="Rounded Rectangle 7"/>
          <p:cNvSpPr/>
          <p:nvPr/>
        </p:nvSpPr>
        <p:spPr bwMode="auto">
          <a:xfrm>
            <a:off x="5752899" y="1468966"/>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Tag Helpers</a:t>
            </a:r>
          </a:p>
        </p:txBody>
      </p:sp>
      <p:sp>
        <p:nvSpPr>
          <p:cNvPr id="9" name="Rounded Rectangle 8"/>
          <p:cNvSpPr/>
          <p:nvPr/>
        </p:nvSpPr>
        <p:spPr bwMode="auto">
          <a:xfrm>
            <a:off x="7820088" y="1468966"/>
            <a:ext cx="299786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Dynamic Development</a:t>
            </a:r>
          </a:p>
        </p:txBody>
      </p:sp>
      <p:sp>
        <p:nvSpPr>
          <p:cNvPr id="10" name="Rounded Rectangle 9"/>
          <p:cNvSpPr/>
          <p:nvPr/>
        </p:nvSpPr>
        <p:spPr bwMode="auto">
          <a:xfrm>
            <a:off x="1425833" y="3525860"/>
            <a:ext cx="1737342"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Bower, Grunt, Gulp</a:t>
            </a:r>
          </a:p>
        </p:txBody>
      </p:sp>
      <p:sp>
        <p:nvSpPr>
          <p:cNvPr id="11" name="Rounded Rectangle 10"/>
          <p:cNvSpPr/>
          <p:nvPr/>
        </p:nvSpPr>
        <p:spPr bwMode="auto">
          <a:xfrm>
            <a:off x="3493367" y="3525860"/>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Simplified Dependency </a:t>
            </a:r>
            <a:r>
              <a:rPr lang="en-US" sz="2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6109189" y="3525858"/>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Cloud-Ready </a:t>
            </a:r>
            <a:r>
              <a:rPr lang="en-US" sz="2400" dirty="0" err="1" smtClean="0">
                <a:gradFill>
                  <a:gsLst>
                    <a:gs pos="0">
                      <a:srgbClr val="FFFFFF"/>
                    </a:gs>
                    <a:gs pos="100000">
                      <a:srgbClr val="FFFFFF"/>
                    </a:gs>
                  </a:gsLst>
                  <a:lin ang="5400000" scaled="0"/>
                </a:gradFill>
                <a:ea typeface="Segoe UI" pitchFamily="34" charset="0"/>
                <a:cs typeface="Segoe UI" pitchFamily="34" charset="0"/>
              </a:rPr>
              <a:t>Config</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725011" y="3508421"/>
            <a:ext cx="2285630" cy="12399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Dependency Injection (DI)</a:t>
            </a:r>
          </a:p>
        </p:txBody>
      </p:sp>
      <p:sp>
        <p:nvSpPr>
          <p:cNvPr id="14" name="Rounded Rectangle 13"/>
          <p:cNvSpPr/>
          <p:nvPr/>
        </p:nvSpPr>
        <p:spPr bwMode="auto">
          <a:xfrm>
            <a:off x="1121040" y="5078472"/>
            <a:ext cx="2285630" cy="141334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Fast HTTP Performance</a:t>
            </a:r>
          </a:p>
        </p:txBody>
      </p:sp>
      <p:sp>
        <p:nvSpPr>
          <p:cNvPr id="19" name="Rounded Rectangle 18"/>
          <p:cNvSpPr/>
          <p:nvPr/>
        </p:nvSpPr>
        <p:spPr bwMode="auto">
          <a:xfrm>
            <a:off x="3859128" y="5078472"/>
            <a:ext cx="2285630" cy="539151"/>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Open Source</a:t>
            </a:r>
          </a:p>
        </p:txBody>
      </p:sp>
      <p:sp>
        <p:nvSpPr>
          <p:cNvPr id="20" name="Rounded Rectangle 19"/>
          <p:cNvSpPr/>
          <p:nvPr/>
        </p:nvSpPr>
        <p:spPr bwMode="auto">
          <a:xfrm>
            <a:off x="6597216" y="5078469"/>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Project Templates</a:t>
            </a:r>
          </a:p>
        </p:txBody>
      </p:sp>
      <p:sp>
        <p:nvSpPr>
          <p:cNvPr id="21" name="Rounded Rectangle 20"/>
          <p:cNvSpPr/>
          <p:nvPr/>
        </p:nvSpPr>
        <p:spPr bwMode="auto">
          <a:xfrm>
            <a:off x="3859128" y="5768996"/>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Command Line Tools</a:t>
            </a:r>
          </a:p>
        </p:txBody>
      </p:sp>
      <p:sp>
        <p:nvSpPr>
          <p:cNvPr id="22" name="Rounded Rectangle 21"/>
          <p:cNvSpPr/>
          <p:nvPr/>
        </p:nvSpPr>
        <p:spPr bwMode="auto">
          <a:xfrm>
            <a:off x="9029804" y="5043595"/>
            <a:ext cx="2285630" cy="94078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Identity Updates</a:t>
            </a:r>
          </a:p>
        </p:txBody>
      </p:sp>
      <p:sp>
        <p:nvSpPr>
          <p:cNvPr id="23" name="Rounded Rectangle 22"/>
          <p:cNvSpPr/>
          <p:nvPr/>
        </p:nvSpPr>
        <p:spPr bwMode="auto">
          <a:xfrm>
            <a:off x="6597216" y="6177296"/>
            <a:ext cx="4718218" cy="532485"/>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New HTTP client-role API </a:t>
            </a:r>
          </a:p>
        </p:txBody>
      </p:sp>
    </p:spTree>
    <p:extLst>
      <p:ext uri="{BB962C8B-B14F-4D97-AF65-F5344CB8AC3E}">
        <p14:creationId xmlns:p14="http://schemas.microsoft.com/office/powerpoint/2010/main" val="2350911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97745" y="295274"/>
            <a:ext cx="8640985" cy="917575"/>
          </a:xfrm>
        </p:spPr>
        <p:txBody>
          <a:bodyPr/>
          <a:lstStyle/>
          <a:p>
            <a:r>
              <a:rPr lang="en-US" dirty="0" smtClean="0"/>
              <a:t>How about Entity Framework?</a:t>
            </a:r>
            <a:endParaRPr lang="en-US" dirty="0"/>
          </a:p>
        </p:txBody>
      </p:sp>
      <p:pic>
        <p:nvPicPr>
          <p:cNvPr id="4" name="Picture 3"/>
          <p:cNvPicPr>
            <a:picLocks noChangeAspect="1"/>
          </p:cNvPicPr>
          <p:nvPr/>
        </p:nvPicPr>
        <p:blipFill>
          <a:blip r:embed="rId2"/>
          <a:stretch>
            <a:fillRect/>
          </a:stretch>
        </p:blipFill>
        <p:spPr>
          <a:xfrm>
            <a:off x="1539081" y="1212849"/>
            <a:ext cx="9358312" cy="5261481"/>
          </a:xfrm>
          <a:prstGeom prst="rect">
            <a:avLst/>
          </a:prstGeom>
        </p:spPr>
      </p:pic>
      <p:sp>
        <p:nvSpPr>
          <p:cNvPr id="2" name="Can 1"/>
          <p:cNvSpPr/>
          <p:nvPr/>
        </p:nvSpPr>
        <p:spPr bwMode="auto">
          <a:xfrm>
            <a:off x="9018822" y="5162133"/>
            <a:ext cx="914400" cy="1216152"/>
          </a:xfrm>
          <a:prstGeom prst="can">
            <a:avLst/>
          </a:prstGeom>
          <a:solidFill>
            <a:srgbClr val="B6DF8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DB</a:t>
            </a:r>
          </a:p>
        </p:txBody>
      </p:sp>
      <p:sp>
        <p:nvSpPr>
          <p:cNvPr id="5" name="Cloud 4"/>
          <p:cNvSpPr/>
          <p:nvPr/>
        </p:nvSpPr>
        <p:spPr bwMode="auto">
          <a:xfrm>
            <a:off x="8641641" y="3787358"/>
            <a:ext cx="1668762" cy="914400"/>
          </a:xfrm>
          <a:prstGeom prst="cloud">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ORM</a:t>
            </a:r>
          </a:p>
        </p:txBody>
      </p:sp>
      <p:sp>
        <p:nvSpPr>
          <p:cNvPr id="6" name="Flowchart: Multidocument 5"/>
          <p:cNvSpPr/>
          <p:nvPr/>
        </p:nvSpPr>
        <p:spPr bwMode="auto">
          <a:xfrm>
            <a:off x="8595651" y="2130424"/>
            <a:ext cx="1760743" cy="1196559"/>
          </a:xfrm>
          <a:prstGeom prst="flowChartMultidocument">
            <a:avLst/>
          </a:prstGeom>
          <a:solidFill>
            <a:schemeClr val="accent6">
              <a:lumMod val="10000"/>
              <a:lumOff val="90000"/>
            </a:schemeClr>
          </a:solidFill>
          <a:ln>
            <a:solidFill>
              <a:schemeClr val="accent6">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Entities in Code</a:t>
            </a:r>
          </a:p>
        </p:txBody>
      </p:sp>
      <p:sp>
        <p:nvSpPr>
          <p:cNvPr id="7" name="Down Arrow 6"/>
          <p:cNvSpPr/>
          <p:nvPr/>
        </p:nvSpPr>
        <p:spPr bwMode="auto">
          <a:xfrm>
            <a:off x="9455980" y="3326983"/>
            <a:ext cx="240303" cy="46037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Down Arrow 8"/>
          <p:cNvSpPr/>
          <p:nvPr/>
        </p:nvSpPr>
        <p:spPr bwMode="auto">
          <a:xfrm flipV="1">
            <a:off x="9025005" y="3326983"/>
            <a:ext cx="240303" cy="46037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Down Arrow 13"/>
          <p:cNvSpPr/>
          <p:nvPr/>
        </p:nvSpPr>
        <p:spPr bwMode="auto">
          <a:xfrm flipV="1">
            <a:off x="9579137" y="4701758"/>
            <a:ext cx="240303" cy="46037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Down Arrow 14"/>
          <p:cNvSpPr/>
          <p:nvPr/>
        </p:nvSpPr>
        <p:spPr bwMode="auto">
          <a:xfrm>
            <a:off x="9148162" y="4701758"/>
            <a:ext cx="240303" cy="460375"/>
          </a:xfrm>
          <a:prstGeom prst="downArrow">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68472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61" y="2720031"/>
            <a:ext cx="10058353" cy="1554463"/>
          </a:xfrm>
        </p:spPr>
        <p:txBody>
          <a:bodyPr/>
          <a:lstStyle/>
          <a:p>
            <a:pPr algn="ctr"/>
            <a:r>
              <a:rPr lang="en-US" sz="8800" dirty="0" smtClean="0"/>
              <a:t>Visual Studio 2015</a:t>
            </a:r>
            <a:endParaRPr lang="en-US" sz="8800" dirty="0"/>
          </a:p>
        </p:txBody>
      </p:sp>
    </p:spTree>
    <p:extLst>
      <p:ext uri="{BB962C8B-B14F-4D97-AF65-F5344CB8AC3E}">
        <p14:creationId xmlns:p14="http://schemas.microsoft.com/office/powerpoint/2010/main" val="1451815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8236" y="1394166"/>
            <a:ext cx="7604949" cy="4286250"/>
          </a:xfrm>
          <a:prstGeom prst="rect">
            <a:avLst/>
          </a:prstGeom>
        </p:spPr>
      </p:pic>
      <p:sp>
        <p:nvSpPr>
          <p:cNvPr id="3" name="Title 2"/>
          <p:cNvSpPr>
            <a:spLocks noGrp="1"/>
          </p:cNvSpPr>
          <p:nvPr>
            <p:ph type="title"/>
          </p:nvPr>
        </p:nvSpPr>
        <p:spPr>
          <a:xfrm>
            <a:off x="2274931" y="295274"/>
            <a:ext cx="7886613" cy="917575"/>
          </a:xfrm>
        </p:spPr>
        <p:txBody>
          <a:bodyPr/>
          <a:lstStyle/>
          <a:p>
            <a:r>
              <a:rPr lang="en-US" dirty="0" smtClean="0"/>
              <a:t>File </a:t>
            </a:r>
            <a:r>
              <a:rPr lang="en-US" dirty="0" smtClean="0">
                <a:sym typeface="Wingdings" panose="05000000000000000000" pitchFamily="2" charset="2"/>
              </a:rPr>
              <a:t> New Project  Web</a:t>
            </a:r>
            <a:endParaRPr lang="en-US" dirty="0"/>
          </a:p>
        </p:txBody>
      </p:sp>
      <p:sp>
        <p:nvSpPr>
          <p:cNvPr id="11" name="TextBox 10"/>
          <p:cNvSpPr txBox="1"/>
          <p:nvPr/>
        </p:nvSpPr>
        <p:spPr>
          <a:xfrm>
            <a:off x="274702" y="2814015"/>
            <a:ext cx="2164695" cy="1280351"/>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Web App</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Class Library</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Console App</a:t>
            </a:r>
          </a:p>
        </p:txBody>
      </p:sp>
    </p:spTree>
    <p:extLst>
      <p:ext uri="{BB962C8B-B14F-4D97-AF65-F5344CB8AC3E}">
        <p14:creationId xmlns:p14="http://schemas.microsoft.com/office/powerpoint/2010/main" val="4194436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26164" y="1169225"/>
            <a:ext cx="7184145" cy="5602903"/>
          </a:xfrm>
          <a:prstGeom prst="rect">
            <a:avLst/>
          </a:prstGeom>
        </p:spPr>
      </p:pic>
      <p:sp>
        <p:nvSpPr>
          <p:cNvPr id="3" name="Title 2"/>
          <p:cNvSpPr>
            <a:spLocks noGrp="1"/>
          </p:cNvSpPr>
          <p:nvPr>
            <p:ph type="title"/>
          </p:nvPr>
        </p:nvSpPr>
        <p:spPr>
          <a:xfrm>
            <a:off x="3646516" y="295274"/>
            <a:ext cx="5143443" cy="917575"/>
          </a:xfrm>
        </p:spPr>
        <p:txBody>
          <a:bodyPr/>
          <a:lstStyle/>
          <a:p>
            <a:r>
              <a:rPr lang="en-US" dirty="0" smtClean="0"/>
              <a:t>Select a Template</a:t>
            </a:r>
            <a:endParaRPr lang="en-US" dirty="0"/>
          </a:p>
        </p:txBody>
      </p:sp>
    </p:spTree>
    <p:extLst>
      <p:ext uri="{BB962C8B-B14F-4D97-AF65-F5344CB8AC3E}">
        <p14:creationId xmlns:p14="http://schemas.microsoft.com/office/powerpoint/2010/main" val="2600284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6140" y="1394165"/>
            <a:ext cx="11612753" cy="5246569"/>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2737840" y="295274"/>
            <a:ext cx="6960794" cy="917575"/>
          </a:xfrm>
        </p:spPr>
        <p:txBody>
          <a:bodyPr/>
          <a:lstStyle/>
          <a:p>
            <a:r>
              <a:rPr lang="en-US" dirty="0" err="1" smtClean="0"/>
              <a:t>Startup.cs</a:t>
            </a:r>
            <a:r>
              <a:rPr lang="en-US" dirty="0" smtClean="0"/>
              <a:t> Configuration</a:t>
            </a:r>
            <a:endParaRPr lang="en-US" dirty="0"/>
          </a:p>
        </p:txBody>
      </p:sp>
    </p:spTree>
    <p:extLst>
      <p:ext uri="{BB962C8B-B14F-4D97-AF65-F5344CB8AC3E}">
        <p14:creationId xmlns:p14="http://schemas.microsoft.com/office/powerpoint/2010/main" val="2236194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702" y="1232855"/>
            <a:ext cx="8046632" cy="5581798"/>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4432319" y="295274"/>
            <a:ext cx="3571836" cy="917575"/>
          </a:xfrm>
        </p:spPr>
        <p:txBody>
          <a:bodyPr/>
          <a:lstStyle/>
          <a:p>
            <a:r>
              <a:rPr lang="en-US" dirty="0" err="1"/>
              <a:t>project.json</a:t>
            </a:r>
            <a:endParaRPr lang="en-US" dirty="0"/>
          </a:p>
        </p:txBody>
      </p:sp>
      <p:sp>
        <p:nvSpPr>
          <p:cNvPr id="7" name="TextBox 6"/>
          <p:cNvSpPr txBox="1"/>
          <p:nvPr/>
        </p:nvSpPr>
        <p:spPr>
          <a:xfrm>
            <a:off x="8961407" y="5600359"/>
            <a:ext cx="2630335" cy="1037207"/>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packages.config</a:t>
            </a:r>
            <a:r>
              <a:rPr lang="en-US" sz="2400" dirty="0" smtClean="0">
                <a:gradFill>
                  <a:gsLst>
                    <a:gs pos="2917">
                      <a:schemeClr val="tx1"/>
                    </a:gs>
                    <a:gs pos="30000">
                      <a:schemeClr val="tx1"/>
                    </a:gs>
                  </a:gsLst>
                  <a:lin ang="5400000" scaled="0"/>
                </a:gradFill>
              </a:rPr>
              <a:t> </a:t>
            </a:r>
          </a:p>
          <a:p>
            <a:pPr>
              <a:lnSpc>
                <a:spcPct val="90000"/>
              </a:lnSpc>
              <a:spcAft>
                <a:spcPts val="600"/>
              </a:spcAft>
            </a:pPr>
            <a:r>
              <a:rPr lang="en-US" sz="2400" dirty="0" smtClean="0">
                <a:gradFill>
                  <a:gsLst>
                    <a:gs pos="2917">
                      <a:schemeClr val="tx1"/>
                    </a:gs>
                    <a:gs pos="30000">
                      <a:schemeClr val="tx1"/>
                    </a:gs>
                  </a:gsLst>
                  <a:lin ang="5400000" scaled="0"/>
                </a:gradFill>
              </a:rPr>
              <a:t>not needed!</a:t>
            </a:r>
          </a:p>
        </p:txBody>
      </p:sp>
    </p:spTree>
    <p:extLst>
      <p:ext uri="{BB962C8B-B14F-4D97-AF65-F5344CB8AC3E}">
        <p14:creationId xmlns:p14="http://schemas.microsoft.com/office/powerpoint/2010/main" val="898360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Sources</a:t>
            </a:r>
            <a:endParaRPr lang="en-US" dirty="0"/>
          </a:p>
        </p:txBody>
      </p:sp>
      <p:pic>
        <p:nvPicPr>
          <p:cNvPr id="4" name="Picture 3"/>
          <p:cNvPicPr>
            <a:picLocks noChangeAspect="1"/>
          </p:cNvPicPr>
          <p:nvPr/>
        </p:nvPicPr>
        <p:blipFill rotWithShape="1">
          <a:blip r:embed="rId2"/>
          <a:srcRect t="17353" b="7239"/>
          <a:stretch/>
        </p:blipFill>
        <p:spPr>
          <a:xfrm>
            <a:off x="475027" y="1182683"/>
            <a:ext cx="4076700" cy="2377414"/>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rotWithShape="1">
          <a:blip r:embed="rId3"/>
          <a:srcRect t="17353" b="7239"/>
          <a:stretch/>
        </p:blipFill>
        <p:spPr>
          <a:xfrm>
            <a:off x="473155" y="4026924"/>
            <a:ext cx="4068776" cy="2465984"/>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4"/>
          <a:stretch>
            <a:fillRect/>
          </a:stretch>
        </p:blipFill>
        <p:spPr>
          <a:xfrm>
            <a:off x="4752115" y="836781"/>
            <a:ext cx="7324725" cy="2200275"/>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5"/>
          <a:stretch>
            <a:fillRect/>
          </a:stretch>
        </p:blipFill>
        <p:spPr>
          <a:xfrm>
            <a:off x="7100169" y="3505177"/>
            <a:ext cx="4976671" cy="2944583"/>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473155" y="3521128"/>
            <a:ext cx="1776768"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asp.net/</a:t>
            </a:r>
            <a:r>
              <a:rPr lang="en-US" dirty="0" err="1" smtClean="0">
                <a:gradFill>
                  <a:gsLst>
                    <a:gs pos="2917">
                      <a:schemeClr val="tx1"/>
                    </a:gs>
                    <a:gs pos="30000">
                      <a:schemeClr val="tx1"/>
                    </a:gs>
                  </a:gsLst>
                  <a:lin ang="5400000" scaled="0"/>
                </a:gradFill>
              </a:rPr>
              <a:t>vNext</a:t>
            </a:r>
            <a:endParaRPr lang="en-US" dirty="0" smtClean="0">
              <a:gradFill>
                <a:gsLst>
                  <a:gs pos="2917">
                    <a:schemeClr val="tx1"/>
                  </a:gs>
                  <a:gs pos="30000">
                    <a:schemeClr val="tx1"/>
                  </a:gs>
                </a:gsLst>
                <a:lin ang="5400000" scaled="0"/>
              </a:gradFill>
            </a:endParaRPr>
          </a:p>
        </p:txBody>
      </p:sp>
      <p:sp>
        <p:nvSpPr>
          <p:cNvPr id="18" name="TextBox 17"/>
          <p:cNvSpPr txBox="1"/>
          <p:nvPr/>
        </p:nvSpPr>
        <p:spPr>
          <a:xfrm>
            <a:off x="473155" y="6449760"/>
            <a:ext cx="2367892"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Scott Guthrie’s Blog</a:t>
            </a:r>
          </a:p>
        </p:txBody>
      </p:sp>
      <p:sp>
        <p:nvSpPr>
          <p:cNvPr id="19" name="TextBox 18"/>
          <p:cNvSpPr txBox="1"/>
          <p:nvPr/>
        </p:nvSpPr>
        <p:spPr>
          <a:xfrm>
            <a:off x="8599060" y="2960412"/>
            <a:ext cx="3477780" cy="544765"/>
          </a:xfrm>
          <a:prstGeom prst="rect">
            <a:avLst/>
          </a:prstGeom>
          <a:noFill/>
        </p:spPr>
        <p:txBody>
          <a:bodyPr wrap="square" lIns="182880" tIns="146304" rIns="182880" bIns="146304" rtlCol="0">
            <a:spAutoFit/>
          </a:bodyPr>
          <a:lstStyle/>
          <a:p>
            <a:pPr algn="r">
              <a:lnSpc>
                <a:spcPct val="90000"/>
              </a:lnSpc>
              <a:spcAft>
                <a:spcPts val="600"/>
              </a:spcAft>
            </a:pPr>
            <a:r>
              <a:rPr lang="en-US" dirty="0" smtClean="0">
                <a:gradFill>
                  <a:gsLst>
                    <a:gs pos="2917">
                      <a:schemeClr val="tx1"/>
                    </a:gs>
                    <a:gs pos="30000">
                      <a:schemeClr val="tx1"/>
                    </a:gs>
                  </a:gsLst>
                  <a:lin ang="5400000" scaled="0"/>
                </a:gradFill>
              </a:rPr>
              <a:t>MSDN Blogs, Feb 2015 Update</a:t>
            </a:r>
          </a:p>
        </p:txBody>
      </p:sp>
      <p:sp>
        <p:nvSpPr>
          <p:cNvPr id="20" name="TextBox 19"/>
          <p:cNvSpPr txBox="1"/>
          <p:nvPr/>
        </p:nvSpPr>
        <p:spPr>
          <a:xfrm>
            <a:off x="7772700" y="6446502"/>
            <a:ext cx="4304141" cy="544765"/>
          </a:xfrm>
          <a:prstGeom prst="rect">
            <a:avLst/>
          </a:prstGeom>
          <a:noFill/>
        </p:spPr>
        <p:txBody>
          <a:bodyPr wrap="square" lIns="182880" tIns="146304" rIns="182880" bIns="146304" rtlCol="0">
            <a:spAutoFit/>
          </a:bodyPr>
          <a:lstStyle/>
          <a:p>
            <a:pPr algn="r">
              <a:lnSpc>
                <a:spcPct val="90000"/>
              </a:lnSpc>
              <a:spcAft>
                <a:spcPts val="600"/>
              </a:spcAft>
            </a:pPr>
            <a:r>
              <a:rPr lang="en-US" dirty="0" err="1" smtClean="0">
                <a:gradFill>
                  <a:gsLst>
                    <a:gs pos="2917">
                      <a:schemeClr val="tx1"/>
                    </a:gs>
                    <a:gs pos="30000">
                      <a:schemeClr val="tx1"/>
                    </a:gs>
                  </a:gsLst>
                  <a:lin ang="5400000" scaled="0"/>
                </a:gradFill>
              </a:rPr>
              <a:t>dotnetConf</a:t>
            </a:r>
            <a:r>
              <a:rPr lang="en-US" dirty="0" smtClean="0">
                <a:gradFill>
                  <a:gsLst>
                    <a:gs pos="2917">
                      <a:schemeClr val="tx1"/>
                    </a:gs>
                    <a:gs pos="30000">
                      <a:schemeClr val="tx1"/>
                    </a:gs>
                  </a:gsLst>
                  <a:lin ang="5400000" scaled="0"/>
                </a:gradFill>
              </a:rPr>
              <a:t> 2015 on MSDN Ch9</a:t>
            </a:r>
          </a:p>
        </p:txBody>
      </p:sp>
      <p:pic>
        <p:nvPicPr>
          <p:cNvPr id="12" name="Picture 11"/>
          <p:cNvPicPr>
            <a:picLocks noChangeAspect="1"/>
          </p:cNvPicPr>
          <p:nvPr/>
        </p:nvPicPr>
        <p:blipFill>
          <a:blip r:embed="rId6"/>
          <a:stretch>
            <a:fillRect/>
          </a:stretch>
        </p:blipFill>
        <p:spPr>
          <a:xfrm>
            <a:off x="4742319" y="3145759"/>
            <a:ext cx="2019300" cy="828675"/>
          </a:xfrm>
          <a:prstGeom prst="rect">
            <a:avLst/>
          </a:prstGeom>
          <a:effectLst>
            <a:outerShdw blurRad="63500" sx="102000" sy="102000" algn="ctr" rotWithShape="0">
              <a:prstClr val="black">
                <a:alpha val="40000"/>
              </a:prstClr>
            </a:outerShdw>
          </a:effectLst>
        </p:spPr>
      </p:pic>
      <p:sp>
        <p:nvSpPr>
          <p:cNvPr id="22" name="TextBox 21"/>
          <p:cNvSpPr txBox="1"/>
          <p:nvPr/>
        </p:nvSpPr>
        <p:spPr>
          <a:xfrm>
            <a:off x="4656771" y="4002771"/>
            <a:ext cx="2308965"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BuildWindows.com</a:t>
            </a:r>
          </a:p>
        </p:txBody>
      </p:sp>
      <p:pic>
        <p:nvPicPr>
          <p:cNvPr id="2" name="Picture 1"/>
          <p:cNvPicPr>
            <a:picLocks noChangeAspect="1"/>
          </p:cNvPicPr>
          <p:nvPr/>
        </p:nvPicPr>
        <p:blipFill>
          <a:blip r:embed="rId7"/>
          <a:stretch>
            <a:fillRect/>
          </a:stretch>
        </p:blipFill>
        <p:spPr>
          <a:xfrm>
            <a:off x="3725761" y="4690429"/>
            <a:ext cx="3657600" cy="1533525"/>
          </a:xfrm>
          <a:prstGeom prst="rect">
            <a:avLst/>
          </a:prstGeom>
        </p:spPr>
      </p:pic>
      <p:sp>
        <p:nvSpPr>
          <p:cNvPr id="14" name="TextBox 13"/>
          <p:cNvSpPr txBox="1"/>
          <p:nvPr/>
        </p:nvSpPr>
        <p:spPr>
          <a:xfrm>
            <a:off x="4742319" y="6242253"/>
            <a:ext cx="1624484"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t>docs.asp.net</a:t>
            </a:r>
            <a:endParaRPr lang="en-US"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651540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7047" y="1182956"/>
            <a:ext cx="6346913" cy="3411574"/>
          </a:xfrm>
          <a:prstGeom prst="rect">
            <a:avLst/>
          </a:prstGeom>
        </p:spPr>
      </p:pic>
      <p:pic>
        <p:nvPicPr>
          <p:cNvPr id="6" name="Picture 5"/>
          <p:cNvPicPr>
            <a:picLocks noChangeAspect="1"/>
          </p:cNvPicPr>
          <p:nvPr/>
        </p:nvPicPr>
        <p:blipFill>
          <a:blip r:embed="rId3"/>
          <a:stretch>
            <a:fillRect/>
          </a:stretch>
        </p:blipFill>
        <p:spPr>
          <a:xfrm>
            <a:off x="5943920" y="2833110"/>
            <a:ext cx="5943535" cy="3906620"/>
          </a:xfrm>
          <a:prstGeom prst="rect">
            <a:avLst/>
          </a:prstGeom>
        </p:spPr>
      </p:pic>
      <p:sp>
        <p:nvSpPr>
          <p:cNvPr id="3" name="Title 2"/>
          <p:cNvSpPr>
            <a:spLocks noGrp="1"/>
          </p:cNvSpPr>
          <p:nvPr>
            <p:ph type="title"/>
          </p:nvPr>
        </p:nvSpPr>
        <p:spPr>
          <a:xfrm>
            <a:off x="1509129" y="295274"/>
            <a:ext cx="9418216" cy="917575"/>
          </a:xfrm>
        </p:spPr>
        <p:txBody>
          <a:bodyPr/>
          <a:lstStyle/>
          <a:p>
            <a:r>
              <a:rPr lang="en-US" dirty="0" smtClean="0"/>
              <a:t>Right-click </a:t>
            </a:r>
            <a:r>
              <a:rPr lang="en-US" dirty="0" smtClean="0">
                <a:sym typeface="Wingdings" panose="05000000000000000000" pitchFamily="2" charset="2"/>
              </a:rPr>
              <a:t> (</a:t>
            </a:r>
            <a:r>
              <a:rPr lang="en-US" dirty="0" smtClean="0"/>
              <a:t>Project) Properties</a:t>
            </a:r>
            <a:endParaRPr lang="en-US" dirty="0"/>
          </a:p>
        </p:txBody>
      </p:sp>
      <p:sp>
        <p:nvSpPr>
          <p:cNvPr id="7" name="TextBox 6"/>
          <p:cNvSpPr txBox="1"/>
          <p:nvPr/>
        </p:nvSpPr>
        <p:spPr>
          <a:xfrm>
            <a:off x="7681261" y="1407256"/>
            <a:ext cx="2789866" cy="10372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Application tab</a:t>
            </a: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Debug </a:t>
            </a:r>
            <a:r>
              <a:rPr lang="en-US" sz="2400" dirty="0" smtClean="0">
                <a:gradFill>
                  <a:gsLst>
                    <a:gs pos="2917">
                      <a:schemeClr val="tx1"/>
                    </a:gs>
                    <a:gs pos="30000">
                      <a:schemeClr val="tx1"/>
                    </a:gs>
                  </a:gsLst>
                  <a:lin ang="5400000" scaled="0"/>
                </a:gradFill>
              </a:rPr>
              <a:t>tab</a:t>
            </a:r>
          </a:p>
        </p:txBody>
      </p:sp>
      <p:sp>
        <p:nvSpPr>
          <p:cNvPr id="9" name="TextBox 8"/>
          <p:cNvSpPr txBox="1"/>
          <p:nvPr/>
        </p:nvSpPr>
        <p:spPr>
          <a:xfrm>
            <a:off x="1104509" y="5116980"/>
            <a:ext cx="446051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Use specific KRE/DNX version!</a:t>
            </a:r>
          </a:p>
        </p:txBody>
      </p:sp>
    </p:spTree>
    <p:extLst>
      <p:ext uri="{BB962C8B-B14F-4D97-AF65-F5344CB8AC3E}">
        <p14:creationId xmlns:p14="http://schemas.microsoft.com/office/powerpoint/2010/main" val="431390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0513" y="295274"/>
            <a:ext cx="10195448" cy="917575"/>
          </a:xfrm>
        </p:spPr>
        <p:txBody>
          <a:bodyPr/>
          <a:lstStyle/>
          <a:p>
            <a:r>
              <a:rPr lang="en-US" dirty="0" smtClean="0"/>
              <a:t>Choose CLR Type While Debugging</a:t>
            </a:r>
            <a:endParaRPr lang="en-US" dirty="0"/>
          </a:p>
        </p:txBody>
      </p:sp>
      <p:pic>
        <p:nvPicPr>
          <p:cNvPr id="5" name="Picture 4"/>
          <p:cNvPicPr>
            <a:picLocks noChangeAspect="1"/>
          </p:cNvPicPr>
          <p:nvPr/>
        </p:nvPicPr>
        <p:blipFill>
          <a:blip r:embed="rId2"/>
          <a:stretch>
            <a:fillRect/>
          </a:stretch>
        </p:blipFill>
        <p:spPr>
          <a:xfrm>
            <a:off x="2955469" y="2125677"/>
            <a:ext cx="6525536" cy="350568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1120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40960" y="295274"/>
            <a:ext cx="2354554" cy="917575"/>
          </a:xfrm>
        </p:spPr>
        <p:txBody>
          <a:bodyPr/>
          <a:lstStyle/>
          <a:p>
            <a:r>
              <a:rPr lang="en-US" dirty="0" smtClean="0"/>
              <a:t>DEMO</a:t>
            </a:r>
            <a:endParaRPr lang="en-US" dirty="0"/>
          </a:p>
        </p:txBody>
      </p:sp>
      <p:pic>
        <p:nvPicPr>
          <p:cNvPr id="2" name="Picture 1"/>
          <p:cNvPicPr>
            <a:picLocks noChangeAspect="1"/>
          </p:cNvPicPr>
          <p:nvPr/>
        </p:nvPicPr>
        <p:blipFill>
          <a:blip r:embed="rId2"/>
          <a:stretch>
            <a:fillRect/>
          </a:stretch>
        </p:blipFill>
        <p:spPr>
          <a:xfrm>
            <a:off x="549019" y="1230311"/>
            <a:ext cx="8098137" cy="4090325"/>
          </a:xfrm>
          <a:prstGeom prst="rect">
            <a:avLst/>
          </a:prstGeom>
        </p:spPr>
      </p:pic>
      <p:pic>
        <p:nvPicPr>
          <p:cNvPr id="4" name="Picture 3"/>
          <p:cNvPicPr>
            <a:picLocks noChangeAspect="1"/>
          </p:cNvPicPr>
          <p:nvPr/>
        </p:nvPicPr>
        <p:blipFill>
          <a:blip r:embed="rId3"/>
          <a:stretch>
            <a:fillRect/>
          </a:stretch>
        </p:blipFill>
        <p:spPr>
          <a:xfrm>
            <a:off x="4846652" y="1915528"/>
            <a:ext cx="6889450" cy="4690689"/>
          </a:xfrm>
          <a:prstGeom prst="rect">
            <a:avLst/>
          </a:prstGeom>
        </p:spPr>
      </p:pic>
    </p:spTree>
    <p:extLst>
      <p:ext uri="{BB962C8B-B14F-4D97-AF65-F5344CB8AC3E}">
        <p14:creationId xmlns:p14="http://schemas.microsoft.com/office/powerpoint/2010/main" val="178410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94921" y="295274"/>
            <a:ext cx="8046632" cy="917575"/>
          </a:xfrm>
        </p:spPr>
        <p:txBody>
          <a:bodyPr/>
          <a:lstStyle/>
          <a:p>
            <a:r>
              <a:rPr lang="en-US" dirty="0" smtClean="0"/>
              <a:t>Visual Studio Code: Preview </a:t>
            </a:r>
            <a:endParaRPr lang="en-US" dirty="0"/>
          </a:p>
        </p:txBody>
      </p:sp>
      <p:sp>
        <p:nvSpPr>
          <p:cNvPr id="5" name="TextBox 4"/>
          <p:cNvSpPr txBox="1"/>
          <p:nvPr/>
        </p:nvSpPr>
        <p:spPr>
          <a:xfrm>
            <a:off x="3163811" y="6373927"/>
            <a:ext cx="6108852"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Download: </a:t>
            </a:r>
            <a:r>
              <a:rPr lang="en-US" sz="2400" dirty="0">
                <a:gradFill>
                  <a:gsLst>
                    <a:gs pos="2917">
                      <a:schemeClr val="tx1"/>
                    </a:gs>
                    <a:gs pos="30000">
                      <a:schemeClr val="tx1"/>
                    </a:gs>
                  </a:gsLst>
                  <a:lin ang="5400000" scaled="0"/>
                </a:gradFill>
                <a:hlinkClick r:id="rId2"/>
              </a:rPr>
              <a:t>https://code.visualstudio.com</a:t>
            </a:r>
            <a:r>
              <a:rPr lang="en-US" sz="2400" dirty="0" smtClean="0">
                <a:gradFill>
                  <a:gsLst>
                    <a:gs pos="2917">
                      <a:schemeClr val="tx1"/>
                    </a:gs>
                    <a:gs pos="30000">
                      <a:schemeClr val="tx1"/>
                    </a:gs>
                  </a:gsLst>
                  <a:lin ang="5400000" scaled="0"/>
                </a:gradFill>
                <a:hlinkClick r:id="rId2"/>
              </a:rPr>
              <a:t>/</a:t>
            </a:r>
            <a:r>
              <a:rPr lang="en-US" sz="2400" dirty="0" smtClean="0">
                <a:gradFill>
                  <a:gsLst>
                    <a:gs pos="2917">
                      <a:schemeClr val="tx1"/>
                    </a:gs>
                    <a:gs pos="30000">
                      <a:schemeClr val="tx1"/>
                    </a:gs>
                  </a:gsLst>
                  <a:lin ang="5400000" scaled="0"/>
                </a:gradFill>
              </a:rPr>
              <a:t> </a:t>
            </a:r>
          </a:p>
        </p:txBody>
      </p:sp>
      <p:pic>
        <p:nvPicPr>
          <p:cNvPr id="7" name="Picture 6"/>
          <p:cNvPicPr>
            <a:picLocks noChangeAspect="1"/>
          </p:cNvPicPr>
          <p:nvPr/>
        </p:nvPicPr>
        <p:blipFill>
          <a:blip r:embed="rId3"/>
          <a:stretch>
            <a:fillRect/>
          </a:stretch>
        </p:blipFill>
        <p:spPr>
          <a:xfrm>
            <a:off x="5669603" y="1098274"/>
            <a:ext cx="6246772" cy="5237813"/>
          </a:xfrm>
          <a:prstGeom prst="rect">
            <a:avLst/>
          </a:prstGeom>
        </p:spPr>
      </p:pic>
      <p:pic>
        <p:nvPicPr>
          <p:cNvPr id="8" name="Picture 7"/>
          <p:cNvPicPr>
            <a:picLocks noChangeAspect="1"/>
          </p:cNvPicPr>
          <p:nvPr/>
        </p:nvPicPr>
        <p:blipFill>
          <a:blip r:embed="rId4"/>
          <a:stretch>
            <a:fillRect/>
          </a:stretch>
        </p:blipFill>
        <p:spPr>
          <a:xfrm>
            <a:off x="366141" y="1136114"/>
            <a:ext cx="4877697" cy="5199973"/>
          </a:xfrm>
          <a:prstGeom prst="rect">
            <a:avLst/>
          </a:prstGeom>
        </p:spPr>
      </p:pic>
    </p:spTree>
    <p:extLst>
      <p:ext uri="{BB962C8B-B14F-4D97-AF65-F5344CB8AC3E}">
        <p14:creationId xmlns:p14="http://schemas.microsoft.com/office/powerpoint/2010/main" val="3357705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6301" y="295274"/>
            <a:ext cx="8903872" cy="917575"/>
          </a:xfrm>
        </p:spPr>
        <p:txBody>
          <a:bodyPr/>
          <a:lstStyle/>
          <a:p>
            <a:r>
              <a:rPr lang="en-US" dirty="0" smtClean="0"/>
              <a:t>.NET Version Manager (DNVM)</a:t>
            </a:r>
            <a:endParaRPr lang="en-US" dirty="0"/>
          </a:p>
        </p:txBody>
      </p:sp>
      <p:pic>
        <p:nvPicPr>
          <p:cNvPr id="6" name="Picture 5"/>
          <p:cNvPicPr>
            <a:picLocks noChangeAspect="1"/>
          </p:cNvPicPr>
          <p:nvPr/>
        </p:nvPicPr>
        <p:blipFill>
          <a:blip r:embed="rId2"/>
          <a:stretch>
            <a:fillRect/>
          </a:stretch>
        </p:blipFill>
        <p:spPr>
          <a:xfrm>
            <a:off x="457580" y="1851360"/>
            <a:ext cx="5852096" cy="4115610"/>
          </a:xfrm>
          <a:prstGeom prst="rect">
            <a:avLst/>
          </a:prstGeom>
        </p:spPr>
      </p:pic>
      <p:sp>
        <p:nvSpPr>
          <p:cNvPr id="7" name="TextBox 6"/>
          <p:cNvSpPr txBox="1"/>
          <p:nvPr/>
        </p:nvSpPr>
        <p:spPr>
          <a:xfrm>
            <a:off x="6583993" y="2981218"/>
            <a:ext cx="5038880" cy="1855893"/>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hlinkClick r:id="rId3"/>
              </a:rPr>
              <a:t>https://github.com/aspnet/dnvm</a:t>
            </a:r>
            <a:r>
              <a:rPr lang="en-US" sz="2400" dirty="0" smtClean="0">
                <a:gradFill>
                  <a:gsLst>
                    <a:gs pos="2917">
                      <a:schemeClr val="tx1"/>
                    </a:gs>
                    <a:gs pos="30000">
                      <a:schemeClr val="tx1"/>
                    </a:gs>
                  </a:gsLst>
                  <a:lin ang="5400000" scaled="0"/>
                </a:gradFill>
                <a:hlinkClick r:id="rId3"/>
              </a:rPr>
              <a:t>/</a:t>
            </a:r>
            <a:r>
              <a:rPr lang="en-US" sz="2400" dirty="0" smtClean="0">
                <a:gradFill>
                  <a:gsLst>
                    <a:gs pos="2917">
                      <a:schemeClr val="tx1"/>
                    </a:gs>
                    <a:gs pos="30000">
                      <a:schemeClr val="tx1"/>
                    </a:gs>
                  </a:gsLst>
                  <a:lin ang="5400000" scaled="0"/>
                </a:gradFill>
              </a:rPr>
              <a:t> </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.NET SDK Version Manager</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Formerly KVM</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Get list of DNXs (aka KRE)</a:t>
            </a:r>
          </a:p>
        </p:txBody>
      </p:sp>
    </p:spTree>
    <p:extLst>
      <p:ext uri="{BB962C8B-B14F-4D97-AF65-F5344CB8AC3E}">
        <p14:creationId xmlns:p14="http://schemas.microsoft.com/office/powerpoint/2010/main" val="1927499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4294967295"/>
          </p:nvPr>
        </p:nvSpPr>
        <p:spPr>
          <a:xfrm>
            <a:off x="457579" y="1212849"/>
            <a:ext cx="11429875" cy="5576217"/>
          </a:xfrm>
          <a:prstGeom prst="rect">
            <a:avLst/>
          </a:prstGeom>
        </p:spPr>
        <p:txBody>
          <a:bodyPr>
            <a:noAutofit/>
          </a:bodyPr>
          <a:lstStyle/>
          <a:p>
            <a:r>
              <a:rPr lang="en-US" sz="2500" dirty="0" smtClean="0"/>
              <a:t>ASP.NET </a:t>
            </a:r>
            <a:r>
              <a:rPr lang="en-US" sz="2500" dirty="0" err="1" smtClean="0"/>
              <a:t>vNext</a:t>
            </a:r>
            <a:r>
              <a:rPr lang="en-US" sz="2500" dirty="0" smtClean="0"/>
              <a:t>: </a:t>
            </a:r>
            <a:r>
              <a:rPr lang="en-US" sz="2500" dirty="0" smtClean="0">
                <a:hlinkClick r:id="rId2"/>
              </a:rPr>
              <a:t>http</a:t>
            </a:r>
            <a:r>
              <a:rPr lang="en-US" sz="2500" dirty="0">
                <a:hlinkClick r:id="rId2"/>
              </a:rPr>
              <a:t>://asp.net/vnext</a:t>
            </a:r>
            <a:r>
              <a:rPr lang="en-US" sz="2500" dirty="0"/>
              <a:t> </a:t>
            </a:r>
          </a:p>
          <a:p>
            <a:r>
              <a:rPr lang="en-US" sz="2500" dirty="0" smtClean="0"/>
              <a:t>Intro: </a:t>
            </a:r>
            <a:r>
              <a:rPr lang="en-US" sz="2500" dirty="0" smtClean="0">
                <a:hlinkClick r:id="rId3"/>
              </a:rPr>
              <a:t>https</a:t>
            </a:r>
            <a:r>
              <a:rPr lang="en-US" sz="2500" dirty="0">
                <a:hlinkClick r:id="rId3"/>
              </a:rPr>
              <a:t>://weblogs.asp.net/scottgu/introducing-asp-net-5</a:t>
            </a:r>
            <a:r>
              <a:rPr lang="en-US" sz="2500" dirty="0"/>
              <a:t>  </a:t>
            </a:r>
          </a:p>
          <a:p>
            <a:r>
              <a:rPr lang="en-US" sz="2500" dirty="0" smtClean="0"/>
              <a:t>Feb 2015 Updates:  </a:t>
            </a:r>
            <a:r>
              <a:rPr lang="en-US" sz="2500" dirty="0" smtClean="0">
                <a:hlinkClick r:id="rId4"/>
              </a:rPr>
              <a:t>http</a:t>
            </a:r>
            <a:r>
              <a:rPr lang="en-US" sz="2500" dirty="0">
                <a:hlinkClick r:id="rId4"/>
              </a:rPr>
              <a:t>://blogs.msdn.com/b/webdev/archive/2015/02/23/aspnet-5-updates-for-feb-2015.aspx</a:t>
            </a:r>
            <a:r>
              <a:rPr lang="en-US" sz="2500" dirty="0"/>
              <a:t>  </a:t>
            </a:r>
          </a:p>
          <a:p>
            <a:r>
              <a:rPr lang="en-US" sz="2500" dirty="0" err="1" smtClean="0"/>
              <a:t>dotnetConf</a:t>
            </a:r>
            <a:r>
              <a:rPr lang="en-US" sz="2500" dirty="0" smtClean="0"/>
              <a:t> March 2015: </a:t>
            </a:r>
            <a:r>
              <a:rPr lang="en-US" sz="2500" dirty="0" smtClean="0">
                <a:hlinkClick r:id="rId5"/>
              </a:rPr>
              <a:t>https</a:t>
            </a:r>
            <a:r>
              <a:rPr lang="en-US" sz="2500" dirty="0">
                <a:hlinkClick r:id="rId5"/>
              </a:rPr>
              <a:t>://channel9.msdn.com/Events/dotnetConf/2015</a:t>
            </a:r>
            <a:r>
              <a:rPr lang="en-US" sz="2500" dirty="0"/>
              <a:t> </a:t>
            </a:r>
            <a:endParaRPr lang="en-US" sz="2500" dirty="0" smtClean="0"/>
          </a:p>
          <a:p>
            <a:r>
              <a:rPr lang="en-US" sz="2500" dirty="0" smtClean="0"/>
              <a:t>Build 2015: </a:t>
            </a:r>
            <a:r>
              <a:rPr lang="en-US" sz="2500" dirty="0" smtClean="0">
                <a:hlinkClick r:id="rId6"/>
              </a:rPr>
              <a:t>https</a:t>
            </a:r>
            <a:r>
              <a:rPr lang="en-US" sz="2500" dirty="0">
                <a:hlinkClick r:id="rId6"/>
              </a:rPr>
              <a:t>://</a:t>
            </a:r>
            <a:r>
              <a:rPr lang="en-US" sz="2500" dirty="0" smtClean="0">
                <a:hlinkClick r:id="rId6"/>
              </a:rPr>
              <a:t>channel9.msdn.com/Events/Build/2015</a:t>
            </a:r>
            <a:r>
              <a:rPr lang="en-US" sz="2500" dirty="0" smtClean="0"/>
              <a:t> </a:t>
            </a:r>
          </a:p>
          <a:p>
            <a:r>
              <a:rPr lang="en-US" sz="2500" dirty="0" smtClean="0"/>
              <a:t>Understanding .NET 2015:  </a:t>
            </a:r>
            <a:r>
              <a:rPr lang="en-US" sz="2500" dirty="0" smtClean="0">
                <a:hlinkClick r:id="rId7"/>
              </a:rPr>
              <a:t>http</a:t>
            </a:r>
            <a:r>
              <a:rPr lang="en-US" sz="2500" dirty="0">
                <a:hlinkClick r:id="rId7"/>
              </a:rPr>
              <a:t>://</a:t>
            </a:r>
            <a:r>
              <a:rPr lang="en-US" sz="2500" dirty="0" smtClean="0">
                <a:hlinkClick r:id="rId7"/>
              </a:rPr>
              <a:t>blogs.msdn.com/b/bethmassi/archive/2015/02/25/understanding-net-2015.aspx</a:t>
            </a:r>
            <a:r>
              <a:rPr lang="en-US" sz="2500" dirty="0" smtClean="0"/>
              <a:t> </a:t>
            </a:r>
            <a:endParaRPr lang="en-US" sz="2500" dirty="0" smtClean="0">
              <a:hlinkClick r:id="rId8"/>
            </a:endParaRPr>
          </a:p>
          <a:p>
            <a:r>
              <a:rPr lang="en-US" sz="2500" dirty="0" smtClean="0"/>
              <a:t>Grunt &amp; Bower: </a:t>
            </a:r>
            <a:r>
              <a:rPr lang="en-US" sz="2500" dirty="0" smtClean="0">
                <a:hlinkClick r:id="rId8"/>
              </a:rPr>
              <a:t>http</a:t>
            </a:r>
            <a:r>
              <a:rPr lang="en-US" sz="2500" dirty="0">
                <a:hlinkClick r:id="rId8"/>
              </a:rPr>
              <a:t>://</a:t>
            </a:r>
            <a:r>
              <a:rPr lang="en-US" sz="2500" dirty="0" smtClean="0">
                <a:hlinkClick r:id="rId8"/>
              </a:rPr>
              <a:t>www.asp.net/vnext/overview/aspnet-vnext/grunt-and-bower-in-visual-studio-2015</a:t>
            </a:r>
            <a:r>
              <a:rPr lang="en-US" sz="2500" dirty="0" smtClean="0"/>
              <a:t> </a:t>
            </a:r>
          </a:p>
          <a:p>
            <a:r>
              <a:rPr lang="en-US" sz="2500" dirty="0" smtClean="0"/>
              <a:t>Tutorial: </a:t>
            </a:r>
            <a:r>
              <a:rPr lang="en-US" sz="2500" dirty="0" smtClean="0">
                <a:hlinkClick r:id="rId9"/>
              </a:rPr>
              <a:t>http</a:t>
            </a:r>
            <a:r>
              <a:rPr lang="en-US" sz="2500" dirty="0">
                <a:hlinkClick r:id="rId9"/>
              </a:rPr>
              <a:t>://</a:t>
            </a:r>
            <a:r>
              <a:rPr lang="en-US" sz="2500" dirty="0" smtClean="0">
                <a:hlinkClick r:id="rId9"/>
              </a:rPr>
              <a:t>www.asp.net/vnext/overview/aspnet-vnext/vc</a:t>
            </a:r>
            <a:endParaRPr lang="en-US" sz="2500" dirty="0" smtClean="0"/>
          </a:p>
          <a:p>
            <a:r>
              <a:rPr lang="en-US" sz="2500" dirty="0" smtClean="0"/>
              <a:t>Additional Tutorials: See Starter Web Project Template</a:t>
            </a:r>
            <a:endParaRPr lang="en-US" sz="2500" dirty="0"/>
          </a:p>
        </p:txBody>
      </p:sp>
    </p:spTree>
    <p:extLst>
      <p:ext uri="{BB962C8B-B14F-4D97-AF65-F5344CB8AC3E}">
        <p14:creationId xmlns:p14="http://schemas.microsoft.com/office/powerpoint/2010/main" val="220092663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 </a:t>
            </a:r>
            <a:endParaRPr lang="en-US" dirty="0"/>
          </a:p>
        </p:txBody>
      </p:sp>
      <p:sp>
        <p:nvSpPr>
          <p:cNvPr id="3" name="Content Placeholder 2"/>
          <p:cNvSpPr>
            <a:spLocks noGrp="1"/>
          </p:cNvSpPr>
          <p:nvPr>
            <p:ph idx="4294967295"/>
          </p:nvPr>
        </p:nvSpPr>
        <p:spPr>
          <a:xfrm>
            <a:off x="457579" y="1394165"/>
            <a:ext cx="11706623" cy="5486340"/>
          </a:xfrm>
          <a:prstGeom prst="rect">
            <a:avLst/>
          </a:prstGeom>
        </p:spPr>
        <p:txBody>
          <a:bodyPr>
            <a:normAutofit/>
          </a:bodyPr>
          <a:lstStyle/>
          <a:p>
            <a:r>
              <a:rPr lang="en-US" sz="2800" dirty="0" smtClean="0"/>
              <a:t>ASP.NET Identity: </a:t>
            </a:r>
            <a:r>
              <a:rPr lang="en-US" sz="2800" dirty="0" smtClean="0">
                <a:hlinkClick r:id="rId2"/>
              </a:rPr>
              <a:t>http</a:t>
            </a:r>
            <a:r>
              <a:rPr lang="en-US" sz="2800" dirty="0">
                <a:hlinkClick r:id="rId2"/>
              </a:rPr>
              <a:t>://www.asp.net/identity/overview/getting-started/introduction-to-aspnet-identity</a:t>
            </a:r>
            <a:r>
              <a:rPr lang="en-US" sz="2800" dirty="0"/>
              <a:t> </a:t>
            </a:r>
            <a:endParaRPr lang="en-US" sz="2800" dirty="0" smtClean="0"/>
          </a:p>
          <a:p>
            <a:endParaRPr lang="en-US" sz="2800" dirty="0" smtClean="0"/>
          </a:p>
          <a:p>
            <a:r>
              <a:rPr lang="en-US" sz="2800" dirty="0" smtClean="0"/>
              <a:t>KRE, KVM, KPM: </a:t>
            </a:r>
            <a:r>
              <a:rPr lang="en-US" sz="2800" dirty="0" smtClean="0">
                <a:hlinkClick r:id="rId3"/>
              </a:rPr>
              <a:t>http</a:t>
            </a:r>
            <a:r>
              <a:rPr lang="en-US" sz="2800" dirty="0">
                <a:hlinkClick r:id="rId3"/>
              </a:rPr>
              <a:t>://gunnarpeipman.com/2014/10/asp-net-5-what-are-kre-kvm-kpm</a:t>
            </a:r>
            <a:r>
              <a:rPr lang="en-US" sz="2800" dirty="0" smtClean="0">
                <a:hlinkClick r:id="rId3"/>
              </a:rPr>
              <a:t>/</a:t>
            </a:r>
            <a:r>
              <a:rPr lang="en-US" sz="2800" dirty="0" smtClean="0"/>
              <a:t> </a:t>
            </a:r>
          </a:p>
          <a:p>
            <a:endParaRPr lang="en-US" sz="2800" dirty="0" smtClean="0"/>
          </a:p>
          <a:p>
            <a:r>
              <a:rPr lang="en-US" sz="2800" dirty="0" smtClean="0"/>
              <a:t>Grunt, JS Task Runner: </a:t>
            </a:r>
            <a:r>
              <a:rPr lang="en-US" sz="2800" dirty="0">
                <a:hlinkClick r:id="rId4"/>
              </a:rPr>
              <a:t>http://gruntjs.com</a:t>
            </a:r>
            <a:r>
              <a:rPr lang="en-US" sz="2800" dirty="0" smtClean="0">
                <a:hlinkClick r:id="rId4"/>
              </a:rPr>
              <a:t>/</a:t>
            </a:r>
            <a:r>
              <a:rPr lang="en-US" sz="2800" dirty="0" smtClean="0"/>
              <a:t> </a:t>
            </a:r>
          </a:p>
          <a:p>
            <a:r>
              <a:rPr lang="en-US" sz="2800" dirty="0" smtClean="0"/>
              <a:t>Gulp, Workflow Automation: </a:t>
            </a:r>
            <a:r>
              <a:rPr lang="en-US" sz="2800" dirty="0">
                <a:hlinkClick r:id="rId5"/>
              </a:rPr>
              <a:t>http://gulpjs.com</a:t>
            </a:r>
            <a:r>
              <a:rPr lang="en-US" sz="2800" dirty="0" smtClean="0">
                <a:hlinkClick r:id="rId5"/>
              </a:rPr>
              <a:t>/</a:t>
            </a:r>
            <a:r>
              <a:rPr lang="en-US" sz="2800" dirty="0" smtClean="0"/>
              <a:t> </a:t>
            </a:r>
          </a:p>
          <a:p>
            <a:r>
              <a:rPr lang="en-US" sz="2800" dirty="0" smtClean="0"/>
              <a:t>Bower, Package Manager: </a:t>
            </a:r>
            <a:r>
              <a:rPr lang="en-US" sz="2800" dirty="0">
                <a:hlinkClick r:id="rId6"/>
              </a:rPr>
              <a:t>http://bower.io</a:t>
            </a:r>
            <a:r>
              <a:rPr lang="en-US" sz="2800" dirty="0" smtClean="0">
                <a:hlinkClick r:id="rId6"/>
              </a:rPr>
              <a:t>/</a:t>
            </a:r>
            <a:r>
              <a:rPr lang="en-US" sz="2800" dirty="0" smtClean="0"/>
              <a:t> </a:t>
            </a:r>
          </a:p>
          <a:p>
            <a:r>
              <a:rPr lang="en-US" sz="2800" dirty="0" err="1" smtClean="0"/>
              <a:t>npm</a:t>
            </a:r>
            <a:r>
              <a:rPr lang="en-US" sz="2800" dirty="0" smtClean="0"/>
              <a:t>, Node </a:t>
            </a:r>
            <a:r>
              <a:rPr lang="en-US" sz="2800" dirty="0"/>
              <a:t>Package Manager: </a:t>
            </a:r>
            <a:r>
              <a:rPr lang="en-US" sz="2800" dirty="0">
                <a:hlinkClick r:id="rId7"/>
              </a:rPr>
              <a:t>https://www.npmjs.com</a:t>
            </a:r>
            <a:r>
              <a:rPr lang="en-US" sz="2800" dirty="0" smtClean="0">
                <a:hlinkClick r:id="rId7"/>
              </a:rPr>
              <a:t>/</a:t>
            </a:r>
            <a:r>
              <a:rPr lang="en-US" sz="2800" dirty="0" smtClean="0"/>
              <a:t>  </a:t>
            </a:r>
          </a:p>
          <a:p>
            <a:endParaRPr lang="en-US" sz="2800" dirty="0" smtClean="0"/>
          </a:p>
        </p:txBody>
      </p:sp>
    </p:spTree>
    <p:extLst>
      <p:ext uri="{BB962C8B-B14F-4D97-AF65-F5344CB8AC3E}">
        <p14:creationId xmlns:p14="http://schemas.microsoft.com/office/powerpoint/2010/main" val="335002646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77" y="373075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04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48" y="2765750"/>
            <a:ext cx="9143900" cy="1554463"/>
          </a:xfrm>
        </p:spPr>
        <p:txBody>
          <a:bodyPr/>
          <a:lstStyle/>
          <a:p>
            <a:pPr algn="ctr"/>
            <a:r>
              <a:rPr lang="en-US" sz="8800" dirty="0" smtClean="0"/>
              <a:t>Q &amp; A</a:t>
            </a:r>
            <a:endParaRPr lang="en-US" sz="8800" dirty="0"/>
          </a:p>
        </p:txBody>
      </p:sp>
    </p:spTree>
    <p:extLst>
      <p:ext uri="{BB962C8B-B14F-4D97-AF65-F5344CB8AC3E}">
        <p14:creationId xmlns:p14="http://schemas.microsoft.com/office/powerpoint/2010/main" val="854912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77" y="373075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491947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546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355" y="1313808"/>
            <a:ext cx="11479763" cy="5060119"/>
          </a:xfrm>
          <a:prstGeom prst="rect">
            <a:avLst/>
          </a:prstGeom>
        </p:spPr>
      </p:pic>
      <p:sp>
        <p:nvSpPr>
          <p:cNvPr id="3" name="Title 2"/>
          <p:cNvSpPr>
            <a:spLocks noGrp="1"/>
          </p:cNvSpPr>
          <p:nvPr>
            <p:ph type="title"/>
          </p:nvPr>
        </p:nvSpPr>
        <p:spPr>
          <a:xfrm>
            <a:off x="914775" y="295274"/>
            <a:ext cx="10606924" cy="917575"/>
          </a:xfrm>
        </p:spPr>
        <p:txBody>
          <a:bodyPr/>
          <a:lstStyle/>
          <a:p>
            <a:r>
              <a:rPr lang="en-US" dirty="0" smtClean="0"/>
              <a:t>.NET Across Windows/Web Platforms</a:t>
            </a:r>
            <a:endParaRPr lang="en-US" dirty="0"/>
          </a:p>
        </p:txBody>
      </p:sp>
      <p:sp>
        <p:nvSpPr>
          <p:cNvPr id="5" name="TextBox 4"/>
          <p:cNvSpPr txBox="1"/>
          <p:nvPr/>
        </p:nvSpPr>
        <p:spPr>
          <a:xfrm>
            <a:off x="159332" y="6373927"/>
            <a:ext cx="122771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Source: </a:t>
            </a:r>
            <a:r>
              <a:rPr lang="en-US" sz="2400" dirty="0">
                <a:gradFill>
                  <a:gsLst>
                    <a:gs pos="2917">
                      <a:schemeClr val="tx1"/>
                    </a:gs>
                    <a:gs pos="30000">
                      <a:schemeClr val="tx1"/>
                    </a:gs>
                  </a:gsLst>
                  <a:lin ang="5400000" scaled="0"/>
                </a:gradFill>
                <a:hlinkClick r:id="rId3"/>
              </a:rPr>
              <a:t>http://</a:t>
            </a:r>
            <a:r>
              <a:rPr lang="en-US" sz="2400" dirty="0" smtClean="0">
                <a:gradFill>
                  <a:gsLst>
                    <a:gs pos="2917">
                      <a:schemeClr val="tx1"/>
                    </a:gs>
                    <a:gs pos="30000">
                      <a:schemeClr val="tx1"/>
                    </a:gs>
                  </a:gsLst>
                  <a:lin ang="5400000" scaled="0"/>
                </a:gradFill>
                <a:hlinkClick r:id="rId3"/>
              </a:rPr>
              <a:t>blogs.msdn.com/b/dotnet/archive/2014/12/04/introducing-net-core.aspx</a:t>
            </a:r>
            <a:r>
              <a:rPr lang="en-US" sz="24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888426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3"/>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4"/>
              </a:rPr>
              <a:t>@shahedC</a:t>
            </a:r>
            <a:r>
              <a:rPr lang="en-US" sz="2448" dirty="0" smtClean="0"/>
              <a:t> </a:t>
            </a:r>
            <a:endParaRPr lang="en-US" sz="2448"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9165" y="1179173"/>
            <a:ext cx="8778144" cy="463617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424180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9134" y="295274"/>
            <a:ext cx="8778207" cy="917575"/>
          </a:xfrm>
        </p:spPr>
        <p:txBody>
          <a:bodyPr/>
          <a:lstStyle/>
          <a:p>
            <a:r>
              <a:rPr lang="en-US" dirty="0" smtClean="0"/>
              <a:t>Evolution of ASP and ASP .NET</a:t>
            </a:r>
            <a:endParaRPr lang="en-US" dirty="0"/>
          </a:p>
        </p:txBody>
      </p:sp>
      <p:grpSp>
        <p:nvGrpSpPr>
          <p:cNvPr id="5" name="Group 4"/>
          <p:cNvGrpSpPr/>
          <p:nvPr/>
        </p:nvGrpSpPr>
        <p:grpSpPr>
          <a:xfrm>
            <a:off x="2057762" y="1302726"/>
            <a:ext cx="8320950" cy="5050653"/>
            <a:chOff x="457580" y="1302726"/>
            <a:chExt cx="8320950" cy="5050653"/>
          </a:xfrm>
        </p:grpSpPr>
        <p:sp>
          <p:nvSpPr>
            <p:cNvPr id="20" name="Rounded Rectangle 19"/>
            <p:cNvSpPr/>
            <p:nvPr/>
          </p:nvSpPr>
          <p:spPr bwMode="auto">
            <a:xfrm>
              <a:off x="4846652" y="5143162"/>
              <a:ext cx="1737342" cy="12102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ASP.NET</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Web API</a:t>
              </a:r>
            </a:p>
          </p:txBody>
        </p:sp>
        <p:sp>
          <p:nvSpPr>
            <p:cNvPr id="4" name="Rounded Rectangle 3"/>
            <p:cNvSpPr/>
            <p:nvPr/>
          </p:nvSpPr>
          <p:spPr bwMode="auto">
            <a:xfrm>
              <a:off x="457580" y="1302726"/>
              <a:ext cx="1737342" cy="210309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Active Server Pages</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(Classic ASP)</a:t>
              </a:r>
            </a:p>
          </p:txBody>
        </p:sp>
        <p:sp>
          <p:nvSpPr>
            <p:cNvPr id="12" name="Rounded Rectangle 11"/>
            <p:cNvSpPr/>
            <p:nvPr/>
          </p:nvSpPr>
          <p:spPr bwMode="auto">
            <a:xfrm>
              <a:off x="2652116" y="1302727"/>
              <a:ext cx="1737342" cy="358606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ASP.NET</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(Web Forms)</a:t>
              </a:r>
            </a:p>
          </p:txBody>
        </p:sp>
        <p:sp>
          <p:nvSpPr>
            <p:cNvPr id="15" name="Rounded Rectangle 14"/>
            <p:cNvSpPr/>
            <p:nvPr/>
          </p:nvSpPr>
          <p:spPr bwMode="auto">
            <a:xfrm>
              <a:off x="4846652" y="1302726"/>
              <a:ext cx="1737342" cy="210309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ASP.NET</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MVC</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1/2/3/4/5</a:t>
              </a:r>
            </a:p>
          </p:txBody>
        </p:sp>
        <p:sp>
          <p:nvSpPr>
            <p:cNvPr id="17" name="Rounded Rectangle 16"/>
            <p:cNvSpPr/>
            <p:nvPr/>
          </p:nvSpPr>
          <p:spPr bwMode="auto">
            <a:xfrm>
              <a:off x="4846652" y="3678578"/>
              <a:ext cx="1737342" cy="121021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ASP.NET</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Web Pages</a:t>
              </a:r>
            </a:p>
          </p:txBody>
        </p:sp>
        <p:sp>
          <p:nvSpPr>
            <p:cNvPr id="18" name="Rounded Rectangle 17"/>
            <p:cNvSpPr/>
            <p:nvPr/>
          </p:nvSpPr>
          <p:spPr bwMode="auto">
            <a:xfrm>
              <a:off x="7041188" y="1302726"/>
              <a:ext cx="1737342" cy="505065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ASP.NET</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MVC</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6</a:t>
              </a: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Unified MVC, Web API and Web Pages</a:t>
              </a:r>
            </a:p>
          </p:txBody>
        </p:sp>
      </p:grpSp>
    </p:spTree>
    <p:extLst>
      <p:ext uri="{BB962C8B-B14F-4D97-AF65-F5344CB8AC3E}">
        <p14:creationId xmlns:p14="http://schemas.microsoft.com/office/powerpoint/2010/main" val="3876106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360" y="295274"/>
            <a:ext cx="7863754" cy="917575"/>
          </a:xfrm>
        </p:spPr>
        <p:txBody>
          <a:bodyPr/>
          <a:lstStyle/>
          <a:p>
            <a:r>
              <a:rPr lang="en-US" dirty="0" smtClean="0"/>
              <a:t>Names &amp; Version Numbers</a:t>
            </a:r>
            <a:endParaRPr lang="en-US" dirty="0"/>
          </a:p>
        </p:txBody>
      </p:sp>
      <p:grpSp>
        <p:nvGrpSpPr>
          <p:cNvPr id="2" name="Group 1"/>
          <p:cNvGrpSpPr/>
          <p:nvPr/>
        </p:nvGrpSpPr>
        <p:grpSpPr>
          <a:xfrm>
            <a:off x="1316439" y="1485603"/>
            <a:ext cx="9803596" cy="4297634"/>
            <a:chOff x="1900981" y="1485603"/>
            <a:chExt cx="9803596" cy="4297634"/>
          </a:xfrm>
        </p:grpSpPr>
        <p:sp>
          <p:nvSpPr>
            <p:cNvPr id="4" name="Rounded Rectangle 3"/>
            <p:cNvSpPr/>
            <p:nvPr/>
          </p:nvSpPr>
          <p:spPr bwMode="auto">
            <a:xfrm rot="19996717">
              <a:off x="1900981" y="1485603"/>
              <a:ext cx="1737342"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5400" dirty="0" smtClean="0">
                  <a:gradFill>
                    <a:gsLst>
                      <a:gs pos="0">
                        <a:srgbClr val="FFFFFF"/>
                      </a:gs>
                      <a:gs pos="100000">
                        <a:srgbClr val="FFFFFF"/>
                      </a:gs>
                    </a:gsLst>
                    <a:lin ang="5400000" scaled="0"/>
                  </a:gradFill>
                  <a:ea typeface="Segoe UI" pitchFamily="34" charset="0"/>
                  <a:cs typeface="Segoe UI" pitchFamily="34" charset="0"/>
                </a:rPr>
                <a:t>C# 6.0</a:t>
              </a:r>
            </a:p>
          </p:txBody>
        </p:sp>
        <p:sp>
          <p:nvSpPr>
            <p:cNvPr id="12" name="Rounded Rectangle 11"/>
            <p:cNvSpPr/>
            <p:nvPr/>
          </p:nvSpPr>
          <p:spPr bwMode="auto">
            <a:xfrm>
              <a:off x="4386994" y="4387424"/>
              <a:ext cx="2196999" cy="139581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.NET Framework 4.6</a:t>
              </a:r>
            </a:p>
          </p:txBody>
        </p:sp>
        <p:sp>
          <p:nvSpPr>
            <p:cNvPr id="15" name="Rounded Rectangle 14"/>
            <p:cNvSpPr/>
            <p:nvPr/>
          </p:nvSpPr>
          <p:spPr bwMode="auto">
            <a:xfrm>
              <a:off x="4386994" y="2484438"/>
              <a:ext cx="4557254" cy="177910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ASP.NET 5</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(runs on .NET Core 5 or .NET Framework 4.5.2+)</a:t>
              </a:r>
            </a:p>
          </p:txBody>
        </p:sp>
        <p:sp>
          <p:nvSpPr>
            <p:cNvPr id="17" name="Rounded Rectangle 16"/>
            <p:cNvSpPr/>
            <p:nvPr/>
          </p:nvSpPr>
          <p:spPr bwMode="auto">
            <a:xfrm rot="1600541">
              <a:off x="9692919" y="1485605"/>
              <a:ext cx="2011658" cy="1280146"/>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ASP.NET </a:t>
              </a:r>
            </a:p>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MVC 6</a:t>
              </a:r>
            </a:p>
          </p:txBody>
        </p:sp>
        <p:sp>
          <p:nvSpPr>
            <p:cNvPr id="18" name="Rounded Rectangle 17"/>
            <p:cNvSpPr/>
            <p:nvPr/>
          </p:nvSpPr>
          <p:spPr bwMode="auto">
            <a:xfrm>
              <a:off x="6739922" y="4387423"/>
              <a:ext cx="2204326" cy="139581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.NET Core 5</a:t>
              </a:r>
            </a:p>
          </p:txBody>
        </p:sp>
      </p:grpSp>
      <p:sp>
        <p:nvSpPr>
          <p:cNvPr id="10" name="Rounded Rectangle 9"/>
          <p:cNvSpPr/>
          <p:nvPr/>
        </p:nvSpPr>
        <p:spPr bwMode="auto">
          <a:xfrm rot="20681468">
            <a:off x="9534528" y="3619174"/>
            <a:ext cx="2011658" cy="114850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err="1" smtClean="0">
                <a:gradFill>
                  <a:gsLst>
                    <a:gs pos="0">
                      <a:srgbClr val="FFFFFF"/>
                    </a:gs>
                    <a:gs pos="100000">
                      <a:srgbClr val="FFFFFF"/>
                    </a:gs>
                  </a:gsLst>
                  <a:lin ang="5400000" scaled="0"/>
                </a:gradFill>
                <a:ea typeface="Segoe UI" pitchFamily="34" charset="0"/>
                <a:cs typeface="Segoe UI" pitchFamily="34" charset="0"/>
              </a:rPr>
              <a:t>SignalR</a:t>
            </a:r>
            <a:r>
              <a:rPr lang="en-US" sz="3200" dirty="0" smtClean="0">
                <a:gradFill>
                  <a:gsLst>
                    <a:gs pos="0">
                      <a:srgbClr val="FFFFFF"/>
                    </a:gs>
                    <a:gs pos="100000">
                      <a:srgbClr val="FFFFFF"/>
                    </a:gs>
                  </a:gsLst>
                  <a:lin ang="5400000" scaled="0"/>
                </a:gradFill>
                <a:ea typeface="Segoe UI" pitchFamily="34" charset="0"/>
                <a:cs typeface="Segoe UI" pitchFamily="34" charset="0"/>
              </a:rPr>
              <a:t> 3</a:t>
            </a:r>
          </a:p>
        </p:txBody>
      </p:sp>
    </p:spTree>
    <p:extLst>
      <p:ext uri="{BB962C8B-B14F-4D97-AF65-F5344CB8AC3E}">
        <p14:creationId xmlns:p14="http://schemas.microsoft.com/office/powerpoint/2010/main" val="134079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027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970" y="1851360"/>
            <a:ext cx="10058353" cy="2743170"/>
          </a:xfrm>
        </p:spPr>
        <p:txBody>
          <a:bodyPr/>
          <a:lstStyle/>
          <a:p>
            <a:pPr algn="ctr"/>
            <a:r>
              <a:rPr lang="en-US" sz="8800" dirty="0" smtClean="0"/>
              <a:t>.NET Framework </a:t>
            </a:r>
            <a:br>
              <a:rPr lang="en-US" sz="8800" dirty="0" smtClean="0"/>
            </a:br>
            <a:r>
              <a:rPr lang="en-US" sz="8800" dirty="0" smtClean="0"/>
              <a:t>&amp; .NET Core</a:t>
            </a:r>
            <a:endParaRPr lang="en-US" sz="8800" dirty="0"/>
          </a:p>
        </p:txBody>
      </p:sp>
    </p:spTree>
    <p:extLst>
      <p:ext uri="{BB962C8B-B14F-4D97-AF65-F5344CB8AC3E}">
        <p14:creationId xmlns:p14="http://schemas.microsoft.com/office/powerpoint/2010/main" val="247561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1_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cbf749eb-5fb0-4c75-b7cd-eb7d18649fd5"/>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23727</TotalTime>
  <Words>1736</Words>
  <Application>Microsoft Office PowerPoint</Application>
  <PresentationFormat>Custom</PresentationFormat>
  <Paragraphs>472</Paragraphs>
  <Slides>50</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ＭＳ Ｐゴシック</vt:lpstr>
      <vt:lpstr>Segoe UI</vt:lpstr>
      <vt:lpstr>Segoe UI Light</vt:lpstr>
      <vt:lpstr>Wingdings</vt:lpstr>
      <vt:lpstr>MSVID_White_16x9_2012-08-18</vt:lpstr>
      <vt:lpstr>1_MSVID_White_16x9_2012-08-18</vt:lpstr>
      <vt:lpstr>ASP .NET 5 (aka ASP .NET vNext)</vt:lpstr>
      <vt:lpstr>Agenda</vt:lpstr>
      <vt:lpstr>Introduction</vt:lpstr>
      <vt:lpstr>Sources</vt:lpstr>
      <vt:lpstr>.NET Across Windows/Web Platforms</vt:lpstr>
      <vt:lpstr>Evolution of ASP and ASP .NET</vt:lpstr>
      <vt:lpstr>Names &amp; Version Numbers</vt:lpstr>
      <vt:lpstr>Agenda</vt:lpstr>
      <vt:lpstr>.NET Framework  &amp; .NET Core</vt:lpstr>
      <vt:lpstr>.NET 2015: High-Level Overview</vt:lpstr>
      <vt:lpstr>.NET Core &amp; App Models</vt:lpstr>
      <vt:lpstr>Compilation Process</vt:lpstr>
      <vt:lpstr>What About .NET Framework 4.6?</vt:lpstr>
      <vt:lpstr>ASP .NET 5.0</vt:lpstr>
      <vt:lpstr>ASP.NET 5.0 Overview</vt:lpstr>
      <vt:lpstr>ASP.NET 5.0 Summary</vt:lpstr>
      <vt:lpstr>Relevant XKCD Comic</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ASP.NET 5.0 Features</vt:lpstr>
      <vt:lpstr>How about Entity Framework?</vt:lpstr>
      <vt:lpstr>Visual Studio 2015</vt:lpstr>
      <vt:lpstr>File  New Project  Web</vt:lpstr>
      <vt:lpstr>Select a Template</vt:lpstr>
      <vt:lpstr>Startup.cs Configuration</vt:lpstr>
      <vt:lpstr>project.json</vt:lpstr>
      <vt:lpstr>Right-click  (Project) Properties</vt:lpstr>
      <vt:lpstr>Choose CLR Type While Debugging</vt:lpstr>
      <vt:lpstr>DEMO</vt:lpstr>
      <vt:lpstr>Visual Studio Code: Preview </vt:lpstr>
      <vt:lpstr>.NET Version Manager (DNVM)</vt:lpstr>
      <vt:lpstr>References</vt:lpstr>
      <vt:lpstr>Other Resources </vt:lpstr>
      <vt:lpstr>Agenda</vt:lpstr>
      <vt:lpstr>Q &amp; A</vt:lpstr>
      <vt:lpstr>Agenda</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403</cp:revision>
  <dcterms:created xsi:type="dcterms:W3CDTF">2012-05-22T07:38:31Z</dcterms:created>
  <dcterms:modified xsi:type="dcterms:W3CDTF">2015-11-17T21:16:37Z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