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1"/>
    <p:sldMasterId id="2147483714" r:id="rId2"/>
    <p:sldMasterId id="2147483798" r:id="rId3"/>
    <p:sldMasterId id="2147483734" r:id="rId4"/>
    <p:sldMasterId id="2147483741" r:id="rId5"/>
    <p:sldMasterId id="2147483748" r:id="rId6"/>
    <p:sldMasterId id="2147483758" r:id="rId7"/>
  </p:sldMasterIdLst>
  <p:notesMasterIdLst>
    <p:notesMasterId r:id="rId31"/>
  </p:notesMasterIdLst>
  <p:sldIdLst>
    <p:sldId id="353" r:id="rId8"/>
    <p:sldId id="354" r:id="rId9"/>
    <p:sldId id="355" r:id="rId10"/>
    <p:sldId id="356" r:id="rId11"/>
    <p:sldId id="357" r:id="rId12"/>
    <p:sldId id="358" r:id="rId13"/>
    <p:sldId id="360" r:id="rId14"/>
    <p:sldId id="322" r:id="rId15"/>
    <p:sldId id="297" r:id="rId16"/>
    <p:sldId id="314" r:id="rId17"/>
    <p:sldId id="323" r:id="rId18"/>
    <p:sldId id="361" r:id="rId19"/>
    <p:sldId id="340" r:id="rId20"/>
    <p:sldId id="350" r:id="rId21"/>
    <p:sldId id="344" r:id="rId22"/>
    <p:sldId id="348" r:id="rId23"/>
    <p:sldId id="341" r:id="rId24"/>
    <p:sldId id="342" r:id="rId25"/>
    <p:sldId id="343" r:id="rId26"/>
    <p:sldId id="351" r:id="rId27"/>
    <p:sldId id="352" r:id="rId28"/>
    <p:sldId id="349" r:id="rId29"/>
    <p:sldId id="31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620"/>
    <a:srgbClr val="FFEB8E"/>
    <a:srgbClr val="48BAE7"/>
    <a:srgbClr val="FFFFFF"/>
    <a:srgbClr val="000000"/>
    <a:srgbClr val="46B4B2"/>
    <a:srgbClr val="009C90"/>
    <a:srgbClr val="FFC000"/>
    <a:srgbClr val="BDCD2C"/>
    <a:srgbClr val="3C4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8" autoAdjust="0"/>
    <p:restoredTop sz="88024" autoAdjust="0"/>
  </p:normalViewPr>
  <p:slideViewPr>
    <p:cSldViewPr snapToGrid="0">
      <p:cViewPr>
        <p:scale>
          <a:sx n="50" d="100"/>
          <a:sy n="50" d="100"/>
        </p:scale>
        <p:origin x="1020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0FE3-7537-4D15-A9F5-FDF1805FD5F8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7A6-C0E7-47DF-97C2-CA9B1127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40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3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  <a:p>
            <a:endParaRPr lang="en-US" dirty="0"/>
          </a:p>
          <a:p>
            <a:r>
              <a:rPr lang="en-US" dirty="0"/>
              <a:t>Microsoft email:</a:t>
            </a:r>
            <a:r>
              <a:rPr lang="en-US" baseline="0" dirty="0"/>
              <a:t> shchowd@microsoft.com</a:t>
            </a:r>
          </a:p>
          <a:p>
            <a:r>
              <a:rPr lang="en-US" baseline="0" dirty="0"/>
              <a:t>Personal Twitter: @shahedC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 Blog: WakeUpAndCode.com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8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5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4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30383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8770515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7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46413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3175" indent="0">
              <a:spcBef>
                <a:spcPts val="0"/>
              </a:spcBef>
              <a:buSzPct val="80000"/>
              <a:buFont typeface="Arial" pitchFamily="34" charset="0"/>
              <a:buNone/>
              <a:defRPr sz="20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258888" indent="-40322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963" indent="-34607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513" indent="-33655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70731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con" descr="Ones-and-zero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" y="4928556"/>
            <a:ext cx="2714605" cy="1972396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194768"/>
            <a:ext cx="12192001" cy="1081833"/>
          </a:xfrm>
          <a:prstGeom prst="rect">
            <a:avLst/>
          </a:prstGeom>
        </p:spPr>
        <p:txBody>
          <a:bodyPr/>
          <a:lstStyle>
            <a:lvl1pPr algn="ctr"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-1588" y="32766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kern="1200" cap="none" spc="-102" baseline="0" dirty="0">
                <a:ln w="3175">
                  <a:noFill/>
                </a:ln>
                <a:solidFill>
                  <a:srgbClr val="FFFF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1215858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3C454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6263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54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433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13230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99102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313139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3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960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2858845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617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BDCD2C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2761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52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2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040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2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73707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8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9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4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8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06916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5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31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3229571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7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31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2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42463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150" y="3765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Topic/Title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829" y="5363109"/>
            <a:ext cx="5911921" cy="81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63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1D4380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73" r:id="rId3"/>
    <p:sldLayoutId id="2147483720" r:id="rId4"/>
    <p:sldLayoutId id="2147483779" r:id="rId5"/>
    <p:sldLayoutId id="2147483721" r:id="rId6"/>
    <p:sldLayoutId id="2147483726" r:id="rId7"/>
    <p:sldLayoutId id="2147483722" r:id="rId8"/>
    <p:sldLayoutId id="2147483784" r:id="rId9"/>
    <p:sldLayoutId id="21474838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4E-1F91-49DA-A204-28A383D68637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5" r:id="rId3"/>
    <p:sldLayoutId id="2147483737" r:id="rId4"/>
    <p:sldLayoutId id="2147483781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71B0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0171B0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76" r:id="rId3"/>
    <p:sldLayoutId id="2147483744" r:id="rId4"/>
    <p:sldLayoutId id="2147483782" r:id="rId5"/>
    <p:sldLayoutId id="2147483745" r:id="rId6"/>
    <p:sldLayoutId id="2147483746" r:id="rId7"/>
    <p:sldLayoutId id="214748374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89FD7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289FD7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77" r:id="rId3"/>
    <p:sldLayoutId id="2147483751" r:id="rId4"/>
    <p:sldLayoutId id="2147483783" r:id="rId5"/>
    <p:sldLayoutId id="2147483752" r:id="rId6"/>
    <p:sldLayoutId id="2147483753" r:id="rId7"/>
    <p:sldLayoutId id="214748375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617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617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617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78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cs.asp.net/en/latest/client-side/angular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docs.asp.net/en/latest/client-side/knockou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github.com/aspnet/Docs/tree/master/aspnet/client-side/angular/sample/AngularSampl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hchowd@microsoft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://twitter.com/shahed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ASP.NET Core*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A Quick Overview of ASP.NET Core RC2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3140" y="5715000"/>
            <a:ext cx="402886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* aka ASP.NET 5 before RC1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ASP .NET Architecture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2073724" y="4891425"/>
            <a:ext cx="8154709" cy="1466556"/>
          </a:xfrm>
          <a:prstGeom prst="rect">
            <a:avLst/>
          </a:prstGeom>
          <a:solidFill>
            <a:srgbClr val="1D438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ASP.NET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2073725" y="3338166"/>
            <a:ext cx="2002975" cy="1445732"/>
          </a:xfrm>
          <a:prstGeom prst="rect">
            <a:avLst/>
          </a:prstGeom>
          <a:solidFill>
            <a:srgbClr val="80B94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Web Forms</a:t>
            </a:r>
            <a:endParaRPr lang="en-US" sz="2800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2073725" y="1702496"/>
            <a:ext cx="5401251" cy="1528146"/>
          </a:xfrm>
          <a:prstGeom prst="rect">
            <a:avLst/>
          </a:prstGeom>
          <a:solidFill>
            <a:srgbClr val="46B4B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Sites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4216400" y="3338166"/>
            <a:ext cx="4648199" cy="1445732"/>
          </a:xfrm>
          <a:prstGeom prst="rect">
            <a:avLst/>
          </a:prstGeom>
          <a:solidFill>
            <a:srgbClr val="80B94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MVC</a:t>
            </a:r>
            <a:r>
              <a:rPr lang="en-US" sz="2800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 + Web Pages + </a:t>
            </a:r>
            <a:r>
              <a:rPr lang="en-US" sz="2800" b="1" u="sng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Web API</a:t>
            </a:r>
            <a:endParaRPr lang="en-US" sz="2800" u="sng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8957366" y="3338166"/>
            <a:ext cx="1271068" cy="1445732"/>
          </a:xfrm>
          <a:prstGeom prst="rect">
            <a:avLst/>
          </a:prstGeom>
          <a:solidFill>
            <a:srgbClr val="80B94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spc="-5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SignalR</a:t>
            </a:r>
            <a:endParaRPr lang="en-US" sz="2800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gray">
          <a:xfrm>
            <a:off x="7580635" y="1702497"/>
            <a:ext cx="2647799" cy="1528146"/>
          </a:xfrm>
          <a:prstGeom prst="rect">
            <a:avLst/>
          </a:prstGeom>
          <a:solidFill>
            <a:srgbClr val="46B4B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Services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981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Model-View-Controller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1981200" y="4308882"/>
            <a:ext cx="2743200" cy="1466556"/>
          </a:xfrm>
          <a:prstGeom prst="rect">
            <a:avLst/>
          </a:prstGeom>
          <a:solidFill>
            <a:srgbClr val="1D438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View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7467608" y="4308882"/>
            <a:ext cx="2743200" cy="1466556"/>
          </a:xfrm>
          <a:prstGeom prst="rect">
            <a:avLst/>
          </a:prstGeom>
          <a:solidFill>
            <a:srgbClr val="80B94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Model</a:t>
            </a:r>
            <a:endParaRPr lang="en-US" sz="5400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3352800" y="1931649"/>
            <a:ext cx="5486400" cy="1528146"/>
          </a:xfrm>
          <a:prstGeom prst="rect">
            <a:avLst/>
          </a:prstGeom>
          <a:solidFill>
            <a:srgbClr val="46B4B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Controller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5604487" y="11309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669378">
            <a:off x="5041000" y="37044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206537">
            <a:off x="6383719" y="37044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04487" y="50430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36006" y="964273"/>
            <a:ext cx="145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EB8E"/>
                </a:solidFill>
              </a:rPr>
              <a:t>Request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23192" y="3709180"/>
            <a:ext cx="134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EB8E"/>
                </a:solidFill>
              </a:rPr>
              <a:t>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4610" y="3709180"/>
            <a:ext cx="134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EB8E"/>
                </a:solidFill>
              </a:rPr>
              <a:t>Update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48032" y="5513828"/>
            <a:ext cx="248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EB8E"/>
                </a:solidFill>
              </a:rPr>
              <a:t>Get Data From</a:t>
            </a:r>
          </a:p>
        </p:txBody>
      </p:sp>
    </p:spTree>
    <p:extLst>
      <p:ext uri="{BB962C8B-B14F-4D97-AF65-F5344CB8AC3E}">
        <p14:creationId xmlns:p14="http://schemas.microsoft.com/office/powerpoint/2010/main" val="28624253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196" y="1367247"/>
            <a:ext cx="7629931" cy="42019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0211" y="289957"/>
            <a:ext cx="7731579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File </a:t>
            </a:r>
            <a:r>
              <a:rPr lang="en-US" dirty="0">
                <a:sym typeface="Wingdings" panose="05000000000000000000" pitchFamily="2" charset="2"/>
              </a:rPr>
              <a:t> New Project  Web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303" y="2759185"/>
            <a:ext cx="4296867" cy="125819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marL="336145" indent="-336145">
              <a:lnSpc>
                <a:spcPct val="90000"/>
              </a:lnSpc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196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Web App (4.x)</a:t>
            </a:r>
          </a:p>
          <a:p>
            <a:pPr marL="336145" indent="-336145">
              <a:lnSpc>
                <a:spcPct val="90000"/>
              </a:lnSpc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196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Core Web App (.NET Core)</a:t>
            </a:r>
          </a:p>
          <a:p>
            <a:pPr marL="336145" indent="-336145">
              <a:lnSpc>
                <a:spcPct val="90000"/>
              </a:lnSpc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 sz="196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Core Web App (.NET framework)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2171699"/>
            <a:ext cx="3754582" cy="79317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4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5" y="1069581"/>
            <a:ext cx="6848475" cy="534111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ASP.NET MVC Web Project Template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7467600" y="5372100"/>
            <a:ext cx="4469476" cy="103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</a:rPr>
              <a:t>* Subject t rename with the release of RC2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2431" y="1922318"/>
            <a:ext cx="990600" cy="9525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3733" y="1189494"/>
            <a:ext cx="3722750" cy="185589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ASP. NET Core Templates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Empty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Web API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Web Application </a:t>
            </a:r>
          </a:p>
        </p:txBody>
      </p:sp>
    </p:spTree>
    <p:extLst>
      <p:ext uri="{BB962C8B-B14F-4D97-AF65-F5344CB8AC3E}">
        <p14:creationId xmlns:p14="http://schemas.microsoft.com/office/powerpoint/2010/main" val="4005458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4364"/>
          <a:stretch/>
        </p:blipFill>
        <p:spPr>
          <a:xfrm>
            <a:off x="250306" y="1361381"/>
            <a:ext cx="11626692" cy="494416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Project Files and Configuration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176654" y="2138991"/>
            <a:ext cx="494940" cy="39034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4956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Tag Helpers: Evolution of HTML Forms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96" y="1805974"/>
            <a:ext cx="6858000" cy="1819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246" y="3420868"/>
            <a:ext cx="5581650" cy="1905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9698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Tag Helpers in Views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6" y="976498"/>
            <a:ext cx="10029272" cy="563385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33650" y="2209800"/>
            <a:ext cx="7239000" cy="7429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52750" y="3317174"/>
            <a:ext cx="6172200" cy="56902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14700" y="4065070"/>
            <a:ext cx="6172200" cy="90697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686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5" y="1069581"/>
            <a:ext cx="6848475" cy="534111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ASP.NET Web API </a:t>
            </a:r>
            <a:r>
              <a:rPr lang="en-US" sz="4800" b="1"/>
              <a:t>Project Template</a:t>
            </a:r>
            <a:endParaRPr lang="en-US" sz="4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104900" y="1962150"/>
            <a:ext cx="781050" cy="685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894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Consuming Web APIs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1038306" y="2782871"/>
            <a:ext cx="2743200" cy="1982577"/>
          </a:xfrm>
          <a:prstGeom prst="rect">
            <a:avLst/>
          </a:prstGeom>
          <a:solidFill>
            <a:srgbClr val="1D438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MVC App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8405876" y="2906470"/>
            <a:ext cx="2743200" cy="1735377"/>
          </a:xfrm>
          <a:prstGeom prst="rect">
            <a:avLst/>
          </a:prstGeom>
          <a:solidFill>
            <a:srgbClr val="80B94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HTML5 App</a:t>
            </a:r>
            <a:endParaRPr lang="en-US" sz="5400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4966887" y="1196471"/>
            <a:ext cx="2256305" cy="1528146"/>
          </a:xfrm>
          <a:prstGeom prst="rect">
            <a:avLst/>
          </a:prstGeom>
          <a:solidFill>
            <a:srgbClr val="46B4B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Web API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604487" y="36105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669378">
            <a:off x="4079885" y="3075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206537">
            <a:off x="6976086" y="31213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4722091" y="4568426"/>
            <a:ext cx="2743200" cy="1982577"/>
          </a:xfrm>
          <a:prstGeom prst="rect">
            <a:avLst/>
          </a:prstGeom>
          <a:solidFill>
            <a:srgbClr val="E9862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5712" tIns="45712" rIns="45712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99" b="1" kern="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Segoe UI" pitchFamily="34" charset="0"/>
                <a:cs typeface="Segoe UI" pitchFamily="34" charset="0"/>
              </a:rPr>
              <a:t>Mobile App</a:t>
            </a:r>
            <a:endParaRPr lang="en-US" sz="5399" kern="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anose="020B0502040204020203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0857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JavaScript Frameworks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250306" y="5438022"/>
            <a:ext cx="11686770" cy="51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hlinkClick r:id="rId4"/>
              </a:rPr>
              <a:t>https://docs.asp.net/en/latest/client-side/knockout.html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1902" y="2188017"/>
            <a:ext cx="10028196" cy="1371429"/>
            <a:chOff x="928987" y="2188017"/>
            <a:chExt cx="10028196" cy="13714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691" y="2188017"/>
              <a:ext cx="4863492" cy="137142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87" y="2325967"/>
              <a:ext cx="3762900" cy="1095528"/>
            </a:xfrm>
            <a:prstGeom prst="rect">
              <a:avLst/>
            </a:prstGeom>
          </p:spPr>
        </p:pic>
      </p:grpSp>
      <p:sp>
        <p:nvSpPr>
          <p:cNvPr id="6" name="Text Placeholder 4"/>
          <p:cNvSpPr txBox="1">
            <a:spLocks/>
          </p:cNvSpPr>
          <p:nvPr/>
        </p:nvSpPr>
        <p:spPr>
          <a:xfrm>
            <a:off x="250306" y="5953495"/>
            <a:ext cx="11686770" cy="51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hlinkClick r:id="rId7"/>
              </a:rPr>
              <a:t>https://docs.asp.net/en/latest/client-side/angular.html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5890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310" y="1277604"/>
            <a:ext cx="8437377" cy="4951368"/>
            <a:chOff x="2017310" y="1277604"/>
            <a:chExt cx="8437377" cy="4951368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320102" y="5042545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API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2017310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Active Server Pages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(Classic ASP)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168706" y="1277605"/>
              <a:ext cx="1983189" cy="35155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(Web Forms)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320102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MVC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1/2/3/4/5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320102" y="3606752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Pages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8471498" y="1277604"/>
              <a:ext cx="1983189" cy="495136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MVC 6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Unified MVC, Web API and Web Pages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17310" y="1277604"/>
            <a:ext cx="8437377" cy="4951368"/>
            <a:chOff x="2017310" y="1277604"/>
            <a:chExt cx="8437377" cy="4951368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320102" y="5042545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API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017310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Active Server Pages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(Classic ASP)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168706" y="1277605"/>
              <a:ext cx="1983189" cy="35155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(Web Forms)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320102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MVC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1/2/3/4/5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6320102" y="3606752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Pages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471498" y="1277604"/>
              <a:ext cx="1983189" cy="495136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strike="sngStrike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MVC 6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Core MVC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Unified MVC, Web API and Web Pages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178" y="289957"/>
            <a:ext cx="8605646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ASP and ASP .NET</a:t>
            </a:r>
          </a:p>
        </p:txBody>
      </p:sp>
    </p:spTree>
    <p:extLst>
      <p:ext uri="{BB962C8B-B14F-4D97-AF65-F5344CB8AC3E}">
        <p14:creationId xmlns:p14="http://schemas.microsoft.com/office/powerpoint/2010/main" val="2791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Controller -&gt; View -&gt; Web API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380935" y="6266697"/>
            <a:ext cx="11686770" cy="515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hlinkClick r:id="rId4"/>
              </a:rPr>
              <a:t>https://github.com/aspnet/Docs/tree/master/aspnet/client-side/angular/sample/AngularSample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06" y="976498"/>
            <a:ext cx="5372100" cy="5057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057" y="1254635"/>
            <a:ext cx="7000875" cy="473392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45755" y="2669097"/>
            <a:ext cx="2811301" cy="107014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172201" y="2890157"/>
            <a:ext cx="3608614" cy="24492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800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Angular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48" y="584612"/>
            <a:ext cx="6460737" cy="569477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70899" y="3431998"/>
            <a:ext cx="3932530" cy="92773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6" y="1465766"/>
            <a:ext cx="6353175" cy="4324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460627" y="3431998"/>
            <a:ext cx="4991815" cy="19336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54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Web API Controller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8" y="1466355"/>
            <a:ext cx="8172450" cy="5124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551" y="1058937"/>
            <a:ext cx="6105525" cy="3057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2141699" y="3477984"/>
            <a:ext cx="2152716" cy="34290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203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093" y="6207164"/>
            <a:ext cx="7660407" cy="45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Email: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rgbClr val="505050"/>
                </a:solidFill>
                <a:hlinkClick r:id="rId3"/>
              </a:rPr>
              <a:t>shchowd@microsoft.com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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Twitter: </a:t>
            </a:r>
            <a:r>
              <a:rPr lang="en-US" sz="2399" dirty="0">
                <a:solidFill>
                  <a:srgbClr val="505050"/>
                </a:solidFill>
                <a:hlinkClick r:id="rId4"/>
              </a:rPr>
              <a:t>@shahedC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0" y="1157073"/>
            <a:ext cx="8603343" cy="454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27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0561" y="1353513"/>
            <a:ext cx="9851318" cy="4316526"/>
            <a:chOff x="1290561" y="1353513"/>
            <a:chExt cx="9851318" cy="4316526"/>
          </a:xfrm>
        </p:grpSpPr>
        <p:grpSp>
          <p:nvGrpSpPr>
            <p:cNvPr id="2" name="Group 1"/>
            <p:cNvGrpSpPr/>
            <p:nvPr/>
          </p:nvGrpSpPr>
          <p:grpSpPr>
            <a:xfrm>
              <a:off x="1290561" y="1353513"/>
              <a:ext cx="9452315" cy="4316526"/>
              <a:chOff x="1900981" y="1380156"/>
              <a:chExt cx="9641853" cy="4403081"/>
            </a:xfrm>
          </p:grpSpPr>
          <p:sp>
            <p:nvSpPr>
              <p:cNvPr id="4" name="Rounded Rectangle 3"/>
              <p:cNvSpPr/>
              <p:nvPr/>
            </p:nvSpPr>
            <p:spPr bwMode="auto">
              <a:xfrm rot="19996717">
                <a:off x="1900981" y="1485603"/>
                <a:ext cx="1737342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94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C# 6.0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4115613" y="4387424"/>
                <a:ext cx="2331838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Framework 4.6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4115612" y="2484438"/>
                <a:ext cx="4828636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 5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(runs on .NET Core 5 or .NET Framework 4.5.2+)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 rot="1600541">
                <a:off x="9248151" y="1380156"/>
                <a:ext cx="2294683" cy="2067800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 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MVC 6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6564043" y="4387424"/>
                <a:ext cx="2380206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Core 5</a:t>
                </a:r>
              </a:p>
            </p:txBody>
          </p:sp>
        </p:grpSp>
        <p:sp>
          <p:nvSpPr>
            <p:cNvPr id="10" name="Rounded Rectangle 9"/>
            <p:cNvSpPr/>
            <p:nvPr/>
          </p:nvSpPr>
          <p:spPr bwMode="auto">
            <a:xfrm rot="20681468">
              <a:off x="9169766" y="4018108"/>
              <a:ext cx="1972113" cy="1125930"/>
            </a:xfrm>
            <a:prstGeom prst="roundRect">
              <a:avLst/>
            </a:prstGeom>
            <a:solidFill>
              <a:srgbClr val="80B94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137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SignalR</a:t>
              </a:r>
              <a:r>
                <a:rPr lang="en-US" sz="313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0561" y="1354834"/>
            <a:ext cx="9762650" cy="4315205"/>
            <a:chOff x="1290561" y="1354834"/>
            <a:chExt cx="9762650" cy="4315205"/>
          </a:xfrm>
        </p:grpSpPr>
        <p:grpSp>
          <p:nvGrpSpPr>
            <p:cNvPr id="13" name="Group 12"/>
            <p:cNvGrpSpPr/>
            <p:nvPr/>
          </p:nvGrpSpPr>
          <p:grpSpPr>
            <a:xfrm>
              <a:off x="1290561" y="1354834"/>
              <a:ext cx="9452002" cy="4315205"/>
              <a:chOff x="1900981" y="1381504"/>
              <a:chExt cx="9641534" cy="4401733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 rot="19996717">
                <a:off x="1900981" y="1485603"/>
                <a:ext cx="1737342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94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C# 6.0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4115613" y="4387424"/>
                <a:ext cx="2331838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Framework 4.6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4115612" y="2484438"/>
                <a:ext cx="4828636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</a:t>
                </a:r>
                <a:r>
                  <a:rPr lang="en-US" sz="2353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 5 </a:t>
                </a: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Core 1.0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(runs on .NET Core</a:t>
                </a:r>
                <a:r>
                  <a:rPr lang="en-US" sz="2353" strike="sngStrike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en-US" sz="2353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5</a:t>
                </a:r>
                <a:r>
                  <a:rPr lang="en-US" sz="2353" strike="sngStrike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1.0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or .NET Framework 4.5.2+)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 rot="1600541">
                <a:off x="9253833" y="1381504"/>
                <a:ext cx="2288682" cy="2067800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 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MVC 6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Core MVC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6564043" y="4387424"/>
                <a:ext cx="2380206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.NET Core 5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Core 1.0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 bwMode="auto">
            <a:xfrm rot="20681468">
              <a:off x="9081098" y="4018108"/>
              <a:ext cx="1972113" cy="1125930"/>
            </a:xfrm>
            <a:prstGeom prst="roundRect">
              <a:avLst/>
            </a:prstGeom>
            <a:solidFill>
              <a:srgbClr val="80B94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137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SignalR</a:t>
              </a:r>
              <a:r>
                <a:rPr lang="en-US" sz="313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3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1416" y="289957"/>
            <a:ext cx="7709169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Names &amp; Version Numbers</a:t>
            </a:r>
          </a:p>
        </p:txBody>
      </p:sp>
    </p:spTree>
    <p:extLst>
      <p:ext uri="{BB962C8B-B14F-4D97-AF65-F5344CB8AC3E}">
        <p14:creationId xmlns:p14="http://schemas.microsoft.com/office/powerpoint/2010/main" val="41911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4"/>
          <a:stretch/>
        </p:blipFill>
        <p:spPr>
          <a:xfrm>
            <a:off x="627867" y="1189491"/>
            <a:ext cx="10725243" cy="51080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867" y="289955"/>
            <a:ext cx="10725243" cy="899537"/>
          </a:xfrm>
        </p:spPr>
        <p:txBody>
          <a:bodyPr>
            <a:normAutofit/>
          </a:bodyPr>
          <a:lstStyle/>
          <a:p>
            <a:r>
              <a:rPr lang="en-US" dirty="0"/>
              <a:t>ASP.NET Core High-Level Overview</a:t>
            </a:r>
          </a:p>
        </p:txBody>
      </p:sp>
    </p:spTree>
    <p:extLst>
      <p:ext uri="{BB962C8B-B14F-4D97-AF65-F5344CB8AC3E}">
        <p14:creationId xmlns:p14="http://schemas.microsoft.com/office/powerpoint/2010/main" val="403540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2652" y="289955"/>
            <a:ext cx="5826698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Compilation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92" y="1382390"/>
            <a:ext cx="8277619" cy="4704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9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0180" y="289957"/>
            <a:ext cx="9591641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About .NET Framework 4.6?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4336" y="1189494"/>
            <a:ext cx="10983329" cy="5380021"/>
            <a:chOff x="616453" y="1212849"/>
            <a:chExt cx="11203568" cy="54879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12876"/>
            <a:stretch/>
          </p:blipFill>
          <p:spPr>
            <a:xfrm>
              <a:off x="616453" y="1212849"/>
              <a:ext cx="11203568" cy="54879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009376" y="3889582"/>
              <a:ext cx="676369" cy="704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167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0440" y="289957"/>
            <a:ext cx="8471121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How about Entity Framework?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08827" y="1189494"/>
            <a:ext cx="9174347" cy="5158051"/>
            <a:chOff x="1508827" y="1189494"/>
            <a:chExt cx="9174347" cy="51580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8827" y="1189494"/>
              <a:ext cx="9174347" cy="5158051"/>
            </a:xfrm>
            <a:prstGeom prst="rect">
              <a:avLst/>
            </a:prstGeom>
          </p:spPr>
        </p:pic>
        <p:sp>
          <p:nvSpPr>
            <p:cNvPr id="2" name="Can 1"/>
            <p:cNvSpPr/>
            <p:nvPr/>
          </p:nvSpPr>
          <p:spPr bwMode="auto">
            <a:xfrm>
              <a:off x="8841531" y="5061143"/>
              <a:ext cx="896425" cy="1192245"/>
            </a:xfrm>
            <a:prstGeom prst="can">
              <a:avLst/>
            </a:prstGeom>
            <a:solidFill>
              <a:srgbClr val="B6DF89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rPr>
                <a:t>DB</a:t>
              </a:r>
            </a:p>
          </p:txBody>
        </p:sp>
        <p:sp>
          <p:nvSpPr>
            <p:cNvPr id="5" name="Cloud 4"/>
            <p:cNvSpPr/>
            <p:nvPr/>
          </p:nvSpPr>
          <p:spPr bwMode="auto">
            <a:xfrm>
              <a:off x="8471765" y="3713393"/>
              <a:ext cx="1635958" cy="896425"/>
            </a:xfrm>
            <a:prstGeom prst="cloud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rPr>
                <a:t>ORM</a:t>
              </a:r>
            </a:p>
          </p:txBody>
        </p:sp>
        <p:sp>
          <p:nvSpPr>
            <p:cNvPr id="6" name="Flowchart: Multidocument 5"/>
            <p:cNvSpPr/>
            <p:nvPr/>
          </p:nvSpPr>
          <p:spPr bwMode="auto">
            <a:xfrm>
              <a:off x="8426680" y="2089032"/>
              <a:ext cx="1726130" cy="1173037"/>
            </a:xfrm>
            <a:prstGeom prst="flowChartMultidocument">
              <a:avLst/>
            </a:prstGeom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accent6">
                  <a:lumMod val="50000"/>
                  <a:lumOff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1"/>
                  </a:solidFill>
                  <a:ea typeface="Segoe UI" pitchFamily="34" charset="0"/>
                  <a:cs typeface="Segoe UI" pitchFamily="34" charset="0"/>
                </a:rPr>
                <a:t>Entities in Code</a:t>
              </a:r>
            </a:p>
          </p:txBody>
        </p:sp>
        <p:sp>
          <p:nvSpPr>
            <p:cNvPr id="7" name="Down Arrow 6"/>
            <p:cNvSpPr/>
            <p:nvPr/>
          </p:nvSpPr>
          <p:spPr bwMode="auto">
            <a:xfrm>
              <a:off x="9270096" y="3262069"/>
              <a:ext cx="235579" cy="45132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 bwMode="auto">
            <a:xfrm flipV="1">
              <a:off x="8847593" y="3262069"/>
              <a:ext cx="235579" cy="45132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flipV="1">
              <a:off x="9390832" y="4609819"/>
              <a:ext cx="235579" cy="45132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Down Arrow 14"/>
            <p:cNvSpPr/>
            <p:nvPr/>
          </p:nvSpPr>
          <p:spPr bwMode="auto">
            <a:xfrm>
              <a:off x="8968329" y="4609819"/>
              <a:ext cx="235579" cy="45132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28189" y="3229411"/>
              <a:ext cx="84796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421E5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Core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18103" y="4556981"/>
              <a:ext cx="239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421E57"/>
                  </a:solidFill>
                </a:rPr>
                <a:t>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69872" y="5061143"/>
              <a:ext cx="146957" cy="310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65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ASP.NET Core*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MVC and Web API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3140" y="5715000"/>
            <a:ext cx="402886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* aka ASP.NET 5 before RC1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559471"/>
              </p:ext>
            </p:extLst>
          </p:nvPr>
        </p:nvGraphicFramePr>
        <p:xfrm>
          <a:off x="421864" y="549905"/>
          <a:ext cx="11218756" cy="5852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21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3600" dirty="0"/>
                        <a:t>Agenda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ASP.NET Architecture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4171483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Model-View-Controller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ASP.NET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MVC Web Project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2126619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Tag Helpers in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Views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110112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ASP.NET Web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API Project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Consuming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Web API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789311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JavaScript Frameworks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76252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30114"/>
      </p:ext>
    </p:extLst>
  </p:cSld>
  <p:clrMapOvr>
    <a:masterClrMapping/>
  </p:clrMapOvr>
</p:sld>
</file>

<file path=ppt/theme/theme1.xml><?xml version="1.0" encoding="utf-8"?>
<a:theme xmlns:a="http://schemas.openxmlformats.org/drawingml/2006/main" name="De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89F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 Medium">
  <a:themeElements>
    <a:clrScheme name="Custom 3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re Grap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zur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zure 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zure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411</Words>
  <Application>Microsoft Office PowerPoint</Application>
  <PresentationFormat>Widescreen</PresentationFormat>
  <Paragraphs>155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ASP.NET Core*</vt:lpstr>
      <vt:lpstr>Evolution of ASP and ASP .NET</vt:lpstr>
      <vt:lpstr>Names &amp; Version Numbers</vt:lpstr>
      <vt:lpstr>ASP.NET Core High-Level Overview</vt:lpstr>
      <vt:lpstr>Compilation Process</vt:lpstr>
      <vt:lpstr>What About .NET Framework 4.6?</vt:lpstr>
      <vt:lpstr>How about Entity Framework?</vt:lpstr>
      <vt:lpstr>ASP.NET Core*</vt:lpstr>
      <vt:lpstr>PowerPoint Presentation</vt:lpstr>
      <vt:lpstr>ASP .NET Architecture</vt:lpstr>
      <vt:lpstr>Model-View-Controller</vt:lpstr>
      <vt:lpstr>File  New Project  Web</vt:lpstr>
      <vt:lpstr>ASP.NET MVC Web Project Template</vt:lpstr>
      <vt:lpstr>Project Files and Configuration</vt:lpstr>
      <vt:lpstr>Tag Helpers: Evolution of HTML Forms</vt:lpstr>
      <vt:lpstr>Tag Helpers in Views</vt:lpstr>
      <vt:lpstr>ASP.NET Web API Project Template</vt:lpstr>
      <vt:lpstr>Consuming Web APIs</vt:lpstr>
      <vt:lpstr>JavaScript Frameworks</vt:lpstr>
      <vt:lpstr>Controller -&gt; View -&gt; Web API</vt:lpstr>
      <vt:lpstr>Angular App</vt:lpstr>
      <vt:lpstr>Web API Controller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2014-06-19T07:13:47Z</dcterms:created>
  <dcterms:modified xsi:type="dcterms:W3CDTF">2016-05-22T18:34:31Z</dcterms:modified>
</cp:coreProperties>
</file>