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5" r:id="rId1"/>
    <p:sldMasterId id="2147483714" r:id="rId2"/>
    <p:sldMasterId id="2147483798" r:id="rId3"/>
    <p:sldMasterId id="2147483734" r:id="rId4"/>
    <p:sldMasterId id="2147483741" r:id="rId5"/>
    <p:sldMasterId id="2147483748" r:id="rId6"/>
    <p:sldMasterId id="2147483758" r:id="rId7"/>
    <p:sldMasterId id="2147483811" r:id="rId8"/>
    <p:sldMasterId id="2147483823" r:id="rId9"/>
  </p:sldMasterIdLst>
  <p:notesMasterIdLst>
    <p:notesMasterId r:id="rId105"/>
  </p:notesMasterIdLst>
  <p:sldIdLst>
    <p:sldId id="353" r:id="rId10"/>
    <p:sldId id="360" r:id="rId11"/>
    <p:sldId id="361" r:id="rId12"/>
    <p:sldId id="446" r:id="rId13"/>
    <p:sldId id="445" r:id="rId14"/>
    <p:sldId id="363" r:id="rId15"/>
    <p:sldId id="440" r:id="rId16"/>
    <p:sldId id="495" r:id="rId17"/>
    <p:sldId id="354" r:id="rId18"/>
    <p:sldId id="355" r:id="rId19"/>
    <p:sldId id="407" r:id="rId20"/>
    <p:sldId id="366" r:id="rId21"/>
    <p:sldId id="367" r:id="rId22"/>
    <p:sldId id="442" r:id="rId23"/>
    <p:sldId id="357" r:id="rId24"/>
    <p:sldId id="358" r:id="rId25"/>
    <p:sldId id="410" r:id="rId26"/>
    <p:sldId id="369" r:id="rId27"/>
    <p:sldId id="370" r:id="rId28"/>
    <p:sldId id="371" r:id="rId29"/>
    <p:sldId id="468" r:id="rId30"/>
    <p:sldId id="463" r:id="rId31"/>
    <p:sldId id="467" r:id="rId32"/>
    <p:sldId id="466" r:id="rId33"/>
    <p:sldId id="464" r:id="rId34"/>
    <p:sldId id="465" r:id="rId35"/>
    <p:sldId id="429" r:id="rId36"/>
    <p:sldId id="443" r:id="rId37"/>
    <p:sldId id="444" r:id="rId38"/>
    <p:sldId id="457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3" r:id="rId53"/>
    <p:sldId id="388" r:id="rId54"/>
    <p:sldId id="487" r:id="rId55"/>
    <p:sldId id="493" r:id="rId56"/>
    <p:sldId id="420" r:id="rId57"/>
    <p:sldId id="421" r:id="rId58"/>
    <p:sldId id="422" r:id="rId59"/>
    <p:sldId id="423" r:id="rId60"/>
    <p:sldId id="459" r:id="rId61"/>
    <p:sldId id="488" r:id="rId62"/>
    <p:sldId id="489" r:id="rId63"/>
    <p:sldId id="460" r:id="rId64"/>
    <p:sldId id="469" r:id="rId65"/>
    <p:sldId id="461" r:id="rId66"/>
    <p:sldId id="453" r:id="rId67"/>
    <p:sldId id="424" r:id="rId68"/>
    <p:sldId id="425" r:id="rId69"/>
    <p:sldId id="426" r:id="rId70"/>
    <p:sldId id="486" r:id="rId71"/>
    <p:sldId id="427" r:id="rId72"/>
    <p:sldId id="428" r:id="rId73"/>
    <p:sldId id="430" r:id="rId74"/>
    <p:sldId id="432" r:id="rId75"/>
    <p:sldId id="433" r:id="rId76"/>
    <p:sldId id="419" r:id="rId77"/>
    <p:sldId id="455" r:id="rId78"/>
    <p:sldId id="456" r:id="rId79"/>
    <p:sldId id="405" r:id="rId80"/>
    <p:sldId id="454" r:id="rId81"/>
    <p:sldId id="364" r:id="rId82"/>
    <p:sldId id="435" r:id="rId83"/>
    <p:sldId id="439" r:id="rId84"/>
    <p:sldId id="484" r:id="rId85"/>
    <p:sldId id="485" r:id="rId86"/>
    <p:sldId id="434" r:id="rId87"/>
    <p:sldId id="490" r:id="rId88"/>
    <p:sldId id="492" r:id="rId89"/>
    <p:sldId id="462" r:id="rId90"/>
    <p:sldId id="447" r:id="rId91"/>
    <p:sldId id="412" r:id="rId92"/>
    <p:sldId id="451" r:id="rId93"/>
    <p:sldId id="458" r:id="rId94"/>
    <p:sldId id="436" r:id="rId95"/>
    <p:sldId id="491" r:id="rId96"/>
    <p:sldId id="496" r:id="rId97"/>
    <p:sldId id="448" r:id="rId98"/>
    <p:sldId id="450" r:id="rId99"/>
    <p:sldId id="399" r:id="rId100"/>
    <p:sldId id="400" r:id="rId101"/>
    <p:sldId id="402" r:id="rId102"/>
    <p:sldId id="406" r:id="rId103"/>
    <p:sldId id="404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21676C1-B9CC-41DF-A165-8F0F30A20403}">
          <p14:sldIdLst>
            <p14:sldId id="353"/>
            <p14:sldId id="360"/>
          </p14:sldIdLst>
        </p14:section>
        <p14:section name="Intro" id="{D9BD6159-F6AD-4E83-8A9A-54848F364906}">
          <p14:sldIdLst>
            <p14:sldId id="361"/>
            <p14:sldId id="446"/>
            <p14:sldId id="445"/>
            <p14:sldId id="363"/>
            <p14:sldId id="440"/>
            <p14:sldId id="495"/>
            <p14:sldId id="354"/>
            <p14:sldId id="355"/>
            <p14:sldId id="407"/>
            <p14:sldId id="366"/>
          </p14:sldIdLst>
        </p14:section>
        <p14:section name=".NET Framework + Core" id="{D0DB4BCB-04C8-41E6-8D5D-A402714EC31A}">
          <p14:sldIdLst>
            <p14:sldId id="367"/>
            <p14:sldId id="442"/>
            <p14:sldId id="357"/>
            <p14:sldId id="358"/>
          </p14:sldIdLst>
        </p14:section>
        <p14:section name="ASP.NET Core" id="{D3FCA269-9226-4FDD-8F06-9B7F6B59492D}">
          <p14:sldIdLst>
            <p14:sldId id="410"/>
            <p14:sldId id="369"/>
            <p14:sldId id="370"/>
            <p14:sldId id="371"/>
          </p14:sldIdLst>
        </p14:section>
        <p14:section name="MVC Code in Action" id="{61DEF488-53A6-49C7-A2AE-6D7F4BBAE08C}">
          <p14:sldIdLst>
            <p14:sldId id="468"/>
            <p14:sldId id="463"/>
            <p14:sldId id="467"/>
            <p14:sldId id="466"/>
            <p14:sldId id="464"/>
            <p14:sldId id="465"/>
            <p14:sldId id="429"/>
            <p14:sldId id="443"/>
            <p14:sldId id="444"/>
            <p14:sldId id="457"/>
          </p14:sldIdLst>
        </p14:section>
        <p14:section name="2.1 What's New" id="{107FAC35-2EBD-40CA-8451-00A7505EE709}">
          <p14:sldIdLst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</p14:sldIdLst>
        </p14:section>
        <p14:section name="Entity Framework" id="{EB6FFCE3-D04D-4D5D-AB44-D17620795FA6}">
          <p14:sldIdLst>
            <p14:sldId id="388"/>
            <p14:sldId id="487"/>
            <p14:sldId id="493"/>
          </p14:sldIdLst>
        </p14:section>
        <p14:section name="VS2017 + VS Code" id="{33822092-CBC5-45ED-BA82-96CC1DB4B92C}">
          <p14:sldIdLst>
            <p14:sldId id="420"/>
            <p14:sldId id="421"/>
            <p14:sldId id="422"/>
            <p14:sldId id="423"/>
            <p14:sldId id="459"/>
            <p14:sldId id="488"/>
            <p14:sldId id="489"/>
            <p14:sldId id="460"/>
            <p14:sldId id="469"/>
            <p14:sldId id="461"/>
            <p14:sldId id="453"/>
            <p14:sldId id="424"/>
            <p14:sldId id="425"/>
            <p14:sldId id="426"/>
            <p14:sldId id="486"/>
            <p14:sldId id="427"/>
            <p14:sldId id="428"/>
            <p14:sldId id="430"/>
            <p14:sldId id="432"/>
            <p14:sldId id="433"/>
            <p14:sldId id="419"/>
            <p14:sldId id="455"/>
            <p14:sldId id="456"/>
            <p14:sldId id="405"/>
          </p14:sldIdLst>
        </p14:section>
        <p14:section name="References" id="{9369ADF6-22B5-4594-807B-42C4660D5B99}">
          <p14:sldIdLst>
            <p14:sldId id="454"/>
            <p14:sldId id="364"/>
            <p14:sldId id="435"/>
            <p14:sldId id="439"/>
            <p14:sldId id="484"/>
            <p14:sldId id="485"/>
            <p14:sldId id="434"/>
            <p14:sldId id="490"/>
            <p14:sldId id="492"/>
            <p14:sldId id="462"/>
            <p14:sldId id="447"/>
            <p14:sldId id="412"/>
            <p14:sldId id="451"/>
            <p14:sldId id="458"/>
            <p14:sldId id="436"/>
            <p14:sldId id="491"/>
            <p14:sldId id="496"/>
          </p14:sldIdLst>
        </p14:section>
        <p14:section name="Wrapup" id="{114EA49F-C51E-4FB1-9F0E-870099196E42}">
          <p14:sldIdLst>
            <p14:sldId id="448"/>
            <p14:sldId id="450"/>
            <p14:sldId id="399"/>
            <p14:sldId id="400"/>
            <p14:sldId id="402"/>
            <p14:sldId id="406"/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0000"/>
    <a:srgbClr val="421E57"/>
    <a:srgbClr val="E98620"/>
    <a:srgbClr val="FFEB8E"/>
    <a:srgbClr val="48BAE7"/>
    <a:srgbClr val="FFFFFF"/>
    <a:srgbClr val="46B4B2"/>
    <a:srgbClr val="009C9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87743" autoAdjust="0"/>
  </p:normalViewPr>
  <p:slideViewPr>
    <p:cSldViewPr snapToGrid="0">
      <p:cViewPr>
        <p:scale>
          <a:sx n="75" d="100"/>
          <a:sy n="75" d="100"/>
        </p:scale>
        <p:origin x="609" y="4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07" Type="http://schemas.openxmlformats.org/officeDocument/2006/relationships/viewProps" Target="viewProps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theme" Target="theme/theme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tableStyles" Target="tableStyles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90FE3-7537-4D15-A9F5-FDF1805FD5F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C67A6-C0E7-47DF-97C2-CA9B1127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1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79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8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75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Variables, Operators &amp; Loops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75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9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08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4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74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67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3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32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23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53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0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4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5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0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90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3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0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88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7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7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9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19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6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04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91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556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3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45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63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679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4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14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88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92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81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2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9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411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66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07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99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137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71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06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88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5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23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164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016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100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74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54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28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39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629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727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8/6/2018 12:22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26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9E9FC-B671-424D-AD31-3E8C5FC94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69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8/6/2018 12:22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208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20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082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667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47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191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23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39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650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519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678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165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46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138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233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514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010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562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370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185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9748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06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626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24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3508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  <a:p>
            <a:endParaRPr lang="en-US" dirty="0"/>
          </a:p>
          <a:p>
            <a:r>
              <a:rPr lang="en-US" dirty="0"/>
              <a:t>Microsoft email:</a:t>
            </a:r>
            <a:r>
              <a:rPr lang="en-US" baseline="0" dirty="0"/>
              <a:t> shchowd@microsoft.com</a:t>
            </a:r>
          </a:p>
          <a:p>
            <a:r>
              <a:rPr lang="en-US" baseline="0" dirty="0"/>
              <a:t>Personal Twitter: @shahedC</a:t>
            </a:r>
            <a:endParaRPr lang="en-US" dirty="0"/>
          </a:p>
          <a:p>
            <a:endParaRPr lang="en-US" dirty="0"/>
          </a:p>
          <a:p>
            <a:r>
              <a:rPr lang="en-US" dirty="0"/>
              <a:t>Dev Blog: WakeUpAndCode.com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303830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98770515"/>
              </p:ext>
            </p:extLst>
          </p:nvPr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76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1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7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9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con" descr="Ones-and-zeroes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9" y="4928556"/>
            <a:ext cx="2714605" cy="1972396"/>
          </a:xfrm>
          <a:prstGeom prst="rect">
            <a:avLst/>
          </a:prstGeom>
        </p:spPr>
      </p:pic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0" y="2194768"/>
            <a:ext cx="12192001" cy="1081833"/>
          </a:xfrm>
          <a:prstGeom prst="rect">
            <a:avLst/>
          </a:prstGeom>
        </p:spPr>
        <p:txBody>
          <a:bodyPr/>
          <a:lstStyle>
            <a:lvl1pPr algn="ctr">
              <a:defRPr lang="en-US" sz="5400" b="0" kern="1200" cap="none" spc="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-1588" y="3276600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200" b="0" kern="1200" cap="none" spc="-102" baseline="0" dirty="0">
                <a:ln w="3175">
                  <a:noFill/>
                </a:ln>
                <a:solidFill>
                  <a:srgbClr val="FFFF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12158585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88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17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3C454F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62634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8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2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44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52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0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54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43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9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1323066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289FD7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991024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2313139"/>
              </p:ext>
            </p:extLst>
          </p:nvPr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/>
                        <a:t>Content</a:t>
                      </a:r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93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98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38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2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6960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2858845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41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259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617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BDCD2C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127618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52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92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4040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52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73707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8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191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4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83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9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289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289FD7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1069162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531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36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3229571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0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7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731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2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78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98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425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97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4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07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66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46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27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9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8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46288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48" y="4863467"/>
            <a:ext cx="12190352" cy="199453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51633" y="5253375"/>
            <a:ext cx="2596555" cy="1146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2" y="470066"/>
            <a:ext cx="1423303" cy="303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599824" y="4863467"/>
            <a:ext cx="4592176" cy="19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22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599824" y="4985515"/>
            <a:ext cx="4592176" cy="1872486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233488" y="291069"/>
            <a:ext cx="2689274" cy="452654"/>
          </a:xfrm>
        </p:spPr>
        <p:txBody>
          <a:bodyPr/>
          <a:lstStyle>
            <a:lvl1pPr marL="0" marR="0" indent="0" algn="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77180" y="5923422"/>
            <a:ext cx="1601979" cy="651821"/>
          </a:xfrm>
          <a:prstGeom prst="rect">
            <a:avLst/>
          </a:prstGeom>
        </p:spPr>
        <p:txBody>
          <a:bodyPr wrap="none" lIns="179285" tIns="143428" rIns="179285" bIns="143428">
            <a:spAutoFit/>
          </a:bodyPr>
          <a:lstStyle/>
          <a:p>
            <a:r>
              <a:rPr lang="en-US" sz="2353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353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353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6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044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266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53" indent="0">
              <a:buFont typeface="Wingdings" panose="05000000000000000000" pitchFamily="2" charset="2"/>
              <a:buNone/>
              <a:defRPr sz="2353" b="0"/>
            </a:lvl2pPr>
            <a:lvl3pPr marL="441968" indent="0">
              <a:buFont typeface="Wingdings" panose="05000000000000000000" pitchFamily="2" charset="2"/>
              <a:buNone/>
              <a:tabLst/>
              <a:defRPr sz="2157" b="0"/>
            </a:lvl3pPr>
            <a:lvl4pPr marL="639608" indent="0">
              <a:buFont typeface="Wingdings" panose="05000000000000000000" pitchFamily="2" charset="2"/>
              <a:buNone/>
              <a:defRPr sz="2157" b="0"/>
            </a:lvl4pPr>
            <a:lvl5pPr marL="837250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53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96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60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250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217" marR="0" lvl="0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04217" marR="0" lvl="1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217" marR="0" lvl="2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217" marR="0" lvl="3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217" marR="0" lvl="4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18020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85554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16452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697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4246363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723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336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2225866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0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8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320828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66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6150" y="37658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Topic/Title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829" y="5363109"/>
            <a:ext cx="5911921" cy="81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8632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kern="1200">
          <a:solidFill>
            <a:srgbClr val="1D4380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289FD7"/>
                </a:solidFill>
                <a:latin typeface="+mj-lt"/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6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73" r:id="rId3"/>
    <p:sldLayoutId id="2147483720" r:id="rId4"/>
    <p:sldLayoutId id="2147483779" r:id="rId5"/>
    <p:sldLayoutId id="2147483721" r:id="rId6"/>
    <p:sldLayoutId id="2147483726" r:id="rId7"/>
    <p:sldLayoutId id="2147483722" r:id="rId8"/>
    <p:sldLayoutId id="214748381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BE4E-1F91-49DA-A204-28A383D68637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6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617081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617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617081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75" r:id="rId3"/>
    <p:sldLayoutId id="2147483737" r:id="rId4"/>
    <p:sldLayoutId id="2147483781" r:id="rId5"/>
    <p:sldLayoutId id="2147483738" r:id="rId6"/>
    <p:sldLayoutId id="2147483739" r:id="rId7"/>
    <p:sldLayoutId id="214748374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171B0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0171B0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6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76" r:id="rId3"/>
    <p:sldLayoutId id="2147483744" r:id="rId4"/>
    <p:sldLayoutId id="2147483782" r:id="rId5"/>
    <p:sldLayoutId id="2147483745" r:id="rId6"/>
    <p:sldLayoutId id="2147483746" r:id="rId7"/>
    <p:sldLayoutId id="214748374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289FD7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617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289FD7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2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77" r:id="rId3"/>
    <p:sldLayoutId id="2147483751" r:id="rId4"/>
    <p:sldLayoutId id="2147483783" r:id="rId5"/>
    <p:sldLayoutId id="2147483752" r:id="rId6"/>
    <p:sldLayoutId id="2147483753" r:id="rId7"/>
    <p:sldLayoutId id="214748375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61708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61708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708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1708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170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617081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617081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4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78" r:id="rId3"/>
    <p:sldLayoutId id="2147483761" r:id="rId4"/>
    <p:sldLayoutId id="2147483762" r:id="rId5"/>
    <p:sldLayoutId id="2147483763" r:id="rId6"/>
    <p:sldLayoutId id="21474837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D5B8E-D8C5-4D84-BA13-A6CBEAD737F9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2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4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dotnet/csharp/whats-new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xkcd.com/303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ishambinateya.com/welcome-razor-page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aspnet/core/mvc/razor-pag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sdn.microsoft.com/webdev/2018/02/27/asp-net-core-2-1-0-preview1-getting-started-with-signal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sp.ne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s://app.pluralsight.com/library/courses/entity-framework-core-2-getting-started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icrosoft.com/net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isualstudio.com/vs/preview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isualstudio.com/download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icrosoft.com/net/download/dotnet-core/sdk-2.1.300-preview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icrosoft.com/net/download/dotnet-core/sdk-2.1.300-rc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sdn.microsoft.com/webdev/2018/02/27/asp-net-core-2-1-0-preview1-using-asp-net-core-previews-on-azure-app-service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de.visualstudio.com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logs.msdn.com/b/dotnet/archive/2014/12/04/introducing-net-core.aspx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visualstudio/2016/11/18/live-unit-testing-visual-studio-2017-rc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aspnet/core/migration/mvc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dotnet/cl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otnet/core/tools/?tabs=netcore2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pp-service/scripts/app-service-cli-deploy-github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s.msdn.microsoft.com/webdev/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s://www.hanselman.com/blog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nel9.msdn.com/Events/Visual-Studio/Visual-Studio-2017-Launch?sort=viewed&amp;direction=asc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Events/Build/2017/b8048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Shows/On-NET/NET-Core-21-Roadmap-PT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Shows/On-NET/NET-Core-21-Roadmap-PT2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uild.microsoft.com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events/Build/2018/BRK215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dotnet/2018/05/07/net-core-3-and-support-for-windows-desktop-applications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events/Build/2018/BRK2147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--lYHxrsLsc" TargetMode="External"/><Relationship Id="rId4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otnetconf.net/" TargetMode="External"/><Relationship Id="rId5" Type="http://schemas.openxmlformats.org/officeDocument/2006/relationships/hyperlink" Target="https://channel9.msdn.com/" TargetMode="Externa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hyperlink" Target="https://blogs.msdn.microsoft.com/webdev/2017/02/07/asp-net-documentation-now-on-docs-microsoft-com/" TargetMode="External"/><Relationship Id="rId4" Type="http://schemas.openxmlformats.org/officeDocument/2006/relationships/hyperlink" Target="https://docs.microsoft.com/en-us/aspnet/core/tutorials/first-mvc-app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7/08/14/announcing-asp-net-core-2-0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8/02/02/asp-net-core-2-1-roadmap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dotnet/core/blob/master/roadmap.md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8/05/07/asp-net-core-2-1-0-rc1-now-available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dotnet/2018/05/30/announcing-net-core-2-1/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nicestack.io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channel9.msdn.com/" TargetMode="External"/><Relationship Id="rId3" Type="http://schemas.openxmlformats.org/officeDocument/2006/relationships/hyperlink" Target="http://www.asp.net/" TargetMode="External"/><Relationship Id="rId7" Type="http://schemas.openxmlformats.org/officeDocument/2006/relationships/hyperlink" Target="http://www.dotnetconf.net/" TargetMode="External"/><Relationship Id="rId12" Type="http://schemas.openxmlformats.org/officeDocument/2006/relationships/hyperlink" Target="https://github.com/dotnet/core/blob/master/roadmap.md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nselman.com/blog" TargetMode="External"/><Relationship Id="rId11" Type="http://schemas.openxmlformats.org/officeDocument/2006/relationships/hyperlink" Target="https://github.com/aspnet/Home/wiki/Roadmap" TargetMode="External"/><Relationship Id="rId5" Type="http://schemas.openxmlformats.org/officeDocument/2006/relationships/hyperlink" Target="https://blogs.msdn.microsoft.com/webdev" TargetMode="External"/><Relationship Id="rId10" Type="http://schemas.openxmlformats.org/officeDocument/2006/relationships/hyperlink" Target="https://docs.microsoft.com/en-us/dotnet/articles/csharp/csharp-7" TargetMode="External"/><Relationship Id="rId4" Type="http://schemas.openxmlformats.org/officeDocument/2006/relationships/hyperlink" Target="https://www.microsoft.com/net" TargetMode="External"/><Relationship Id="rId9" Type="http://schemas.openxmlformats.org/officeDocument/2006/relationships/hyperlink" Target="https://docs.microsoft.com/en-us/aspnet/core/tutorials/first-mvc-app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otnet/cli" TargetMode="External"/><Relationship Id="rId3" Type="http://schemas.openxmlformats.org/officeDocument/2006/relationships/hyperlink" Target="http://www.hishambinateya.com/welcome-razor-pages" TargetMode="External"/><Relationship Id="rId7" Type="http://schemas.openxmlformats.org/officeDocument/2006/relationships/hyperlink" Target="https://code.visualstudio.com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microsoft.com/en-us/aspnet/core/migration/mvc" TargetMode="External"/><Relationship Id="rId5" Type="http://schemas.openxmlformats.org/officeDocument/2006/relationships/hyperlink" Target="https://blogs.msdn.microsoft.com/visualstudio/2016/11/18/live-unit-testing-visual-studio-2017-rc" TargetMode="External"/><Relationship Id="rId4" Type="http://schemas.openxmlformats.org/officeDocument/2006/relationships/hyperlink" Target="https://docs.microsoft.com/en-us/aspnet/core/mvc/razor-pages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shchowd@microsoft.com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hyperlink" Target="http://twitter.com/shahed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57" y="723520"/>
            <a:ext cx="12192001" cy="1765042"/>
          </a:xfrm>
        </p:spPr>
        <p:txBody>
          <a:bodyPr>
            <a:noAutofit/>
          </a:bodyPr>
          <a:lstStyle/>
          <a:p>
            <a:r>
              <a:rPr lang="en-US" sz="8000" dirty="0"/>
              <a:t>ASP.NET Core 2.1</a:t>
            </a:r>
            <a:endParaRPr lang="en-US" sz="8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799" y="3666936"/>
            <a:ext cx="5584371" cy="2048064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Shahed Chowdhuri</a:t>
            </a:r>
          </a:p>
          <a:p>
            <a:pPr algn="l"/>
            <a:r>
              <a:rPr lang="en-US" sz="2800" dirty="0"/>
              <a:t>Sr. Technical Evangelist @ Microsoft</a:t>
            </a:r>
          </a:p>
          <a:p>
            <a:pPr algn="l"/>
            <a:r>
              <a:rPr lang="en-US" sz="2800" dirty="0"/>
              <a:t>@</a:t>
            </a:r>
            <a:r>
              <a:rPr lang="en-US" sz="2800" dirty="0" err="1"/>
              <a:t>shahedC</a:t>
            </a:r>
            <a:endParaRPr lang="en-US" sz="2800" dirty="0"/>
          </a:p>
          <a:p>
            <a:pPr algn="l"/>
            <a:r>
              <a:rPr lang="en-US" sz="2800" dirty="0"/>
              <a:t>WakeUpAndCode.com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757" y="2182397"/>
            <a:ext cx="12219757" cy="895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 dirty="0"/>
              <a:t>Cross-Platform Web Apps</a:t>
            </a:r>
          </a:p>
        </p:txBody>
      </p:sp>
    </p:spTree>
    <p:extLst>
      <p:ext uri="{BB962C8B-B14F-4D97-AF65-F5344CB8AC3E}">
        <p14:creationId xmlns:p14="http://schemas.microsoft.com/office/powerpoint/2010/main" val="23039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90561" y="1456887"/>
            <a:ext cx="9851318" cy="4213152"/>
            <a:chOff x="1290561" y="1456887"/>
            <a:chExt cx="9851318" cy="4213152"/>
          </a:xfrm>
        </p:grpSpPr>
        <p:grpSp>
          <p:nvGrpSpPr>
            <p:cNvPr id="2" name="Group 1"/>
            <p:cNvGrpSpPr/>
            <p:nvPr/>
          </p:nvGrpSpPr>
          <p:grpSpPr>
            <a:xfrm>
              <a:off x="1290561" y="1456887"/>
              <a:ext cx="4457097" cy="4213152"/>
              <a:chOff x="1900981" y="1485603"/>
              <a:chExt cx="4546470" cy="4297634"/>
            </a:xfrm>
          </p:grpSpPr>
          <p:sp>
            <p:nvSpPr>
              <p:cNvPr id="4" name="Rounded Rectangle 3"/>
              <p:cNvSpPr/>
              <p:nvPr/>
            </p:nvSpPr>
            <p:spPr bwMode="auto">
              <a:xfrm rot="19996717">
                <a:off x="1900981" y="1485603"/>
                <a:ext cx="1737342" cy="1779103"/>
              </a:xfrm>
              <a:prstGeom prst="roundRect">
                <a:avLst/>
              </a:prstGeom>
              <a:solidFill>
                <a:srgbClr val="80B94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29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C# 6.0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4115613" y="4387424"/>
                <a:ext cx="2331838" cy="1395813"/>
              </a:xfrm>
              <a:prstGeom prst="roundRect">
                <a:avLst/>
              </a:prstGeom>
              <a:solidFill>
                <a:srgbClr val="80B94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53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.NET Framework 4.6</a:t>
                </a:r>
              </a:p>
            </p:txBody>
          </p:sp>
        </p:grpSp>
        <p:sp>
          <p:nvSpPr>
            <p:cNvPr id="10" name="Rounded Rectangle 9"/>
            <p:cNvSpPr/>
            <p:nvPr/>
          </p:nvSpPr>
          <p:spPr bwMode="auto">
            <a:xfrm rot="20681468">
              <a:off x="9169766" y="4018108"/>
              <a:ext cx="1972113" cy="1125930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137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SignalR</a:t>
              </a:r>
              <a:r>
                <a:rPr lang="en-US" sz="3137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0561" y="1456887"/>
            <a:ext cx="4457096" cy="4213152"/>
            <a:chOff x="1900981" y="1485603"/>
            <a:chExt cx="4546470" cy="4297634"/>
          </a:xfrm>
        </p:grpSpPr>
        <p:sp>
          <p:nvSpPr>
            <p:cNvPr id="16" name="Rounded Rectangle 15"/>
            <p:cNvSpPr/>
            <p:nvPr/>
          </p:nvSpPr>
          <p:spPr bwMode="auto">
            <a:xfrm rot="19996717">
              <a:off x="1900981" y="1485603"/>
              <a:ext cx="1737342" cy="1779103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29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C# 7.x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4115613" y="4387424"/>
              <a:ext cx="2331838" cy="1395813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.NET Framework 4.7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1416" y="289957"/>
            <a:ext cx="7709169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Names &amp; Version Numbers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5270F6E3-EB4B-4B26-A007-97A3BB593686}"/>
              </a:ext>
            </a:extLst>
          </p:cNvPr>
          <p:cNvSpPr/>
          <p:nvPr/>
        </p:nvSpPr>
        <p:spPr bwMode="auto">
          <a:xfrm>
            <a:off x="3461657" y="2436087"/>
            <a:ext cx="4733715" cy="1744130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ASP.NET Core 2.x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(runs on .NET Core 2.x)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or .NET Framework 4.5.2+)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A30E6EFB-39A2-44E5-9CA4-A08FB49DF056}"/>
              </a:ext>
            </a:extLst>
          </p:cNvPr>
          <p:cNvSpPr/>
          <p:nvPr/>
        </p:nvSpPr>
        <p:spPr bwMode="auto">
          <a:xfrm rot="1600541">
            <a:off x="8498872" y="1354834"/>
            <a:ext cx="2243691" cy="2027152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3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ASP.NET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3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Core MVC</a:t>
            </a: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CCC59540-2F4D-49B2-BBF4-B7F53145A36E}"/>
              </a:ext>
            </a:extLst>
          </p:cNvPr>
          <p:cNvSpPr/>
          <p:nvPr/>
        </p:nvSpPr>
        <p:spPr bwMode="auto">
          <a:xfrm>
            <a:off x="5861957" y="4301665"/>
            <a:ext cx="2333416" cy="1368374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.NET Core 2.x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20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09" y="1189494"/>
            <a:ext cx="9292390" cy="4800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851" y="289957"/>
            <a:ext cx="5596298" cy="899537"/>
          </a:xfrm>
        </p:spPr>
        <p:txBody>
          <a:bodyPr>
            <a:normAutofit/>
          </a:bodyPr>
          <a:lstStyle/>
          <a:p>
            <a:r>
              <a:rPr lang="en-US" dirty="0"/>
              <a:t>C# 7.x in VS2017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5571" y="6297777"/>
            <a:ext cx="643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https://docs.microsoft.com/en-us/dotnet/csharp/whats-new/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8656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42020512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2492548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.NET Framework </a:t>
            </a:r>
            <a:br>
              <a:rPr lang="en-US" sz="8627" dirty="0"/>
            </a:br>
            <a:r>
              <a:rPr lang="en-US" sz="8627" dirty="0"/>
              <a:t>&amp; .NET Core</a:t>
            </a:r>
          </a:p>
        </p:txBody>
      </p:sp>
    </p:spTree>
    <p:extLst>
      <p:ext uri="{BB962C8B-B14F-4D97-AF65-F5344CB8AC3E}">
        <p14:creationId xmlns:p14="http://schemas.microsoft.com/office/powerpoint/2010/main" val="295085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blog.west-wind.com/images/2016/ASP.NET%20Core%20Overview/AspNetCoreToday.png">
            <a:extLst>
              <a:ext uri="{FF2B5EF4-FFF2-40B4-BE49-F238E27FC236}">
                <a16:creationId xmlns:a16="http://schemas.microsoft.com/office/drawing/2014/main" id="{7BCBDD73-2C97-4FFA-9C3F-2FF36C81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38" y="1189489"/>
            <a:ext cx="9759324" cy="54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867" y="289955"/>
            <a:ext cx="10725243" cy="899537"/>
          </a:xfrm>
        </p:spPr>
        <p:txBody>
          <a:bodyPr>
            <a:normAutofit/>
          </a:bodyPr>
          <a:lstStyle/>
          <a:p>
            <a:r>
              <a:rPr lang="en-US" dirty="0"/>
              <a:t>ASP.NET Core High-Level Overview</a:t>
            </a:r>
          </a:p>
        </p:txBody>
      </p:sp>
    </p:spTree>
    <p:extLst>
      <p:ext uri="{BB962C8B-B14F-4D97-AF65-F5344CB8AC3E}">
        <p14:creationId xmlns:p14="http://schemas.microsoft.com/office/powerpoint/2010/main" val="1003957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2652" y="289955"/>
            <a:ext cx="5826698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Compilation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92" y="1382390"/>
            <a:ext cx="8277619" cy="4704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95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0180" y="289957"/>
            <a:ext cx="9591641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About .NET Framework 4.6+?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4336" y="1189494"/>
            <a:ext cx="10983329" cy="5380021"/>
            <a:chOff x="604336" y="1189494"/>
            <a:chExt cx="10983329" cy="5380021"/>
          </a:xfrm>
        </p:grpSpPr>
        <p:grpSp>
          <p:nvGrpSpPr>
            <p:cNvPr id="5" name="Group 4"/>
            <p:cNvGrpSpPr/>
            <p:nvPr/>
          </p:nvGrpSpPr>
          <p:grpSpPr>
            <a:xfrm>
              <a:off x="604336" y="1189494"/>
              <a:ext cx="10983329" cy="5380021"/>
              <a:chOff x="616453" y="1212849"/>
              <a:chExt cx="11203568" cy="548790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t="12876"/>
              <a:stretch/>
            </p:blipFill>
            <p:spPr>
              <a:xfrm>
                <a:off x="616453" y="1212849"/>
                <a:ext cx="11203568" cy="54879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009376" y="3889582"/>
                <a:ext cx="676369" cy="704948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8460180" y="4405289"/>
              <a:ext cx="775405" cy="307777"/>
            </a:xfrm>
            <a:prstGeom prst="rect">
              <a:avLst/>
            </a:prstGeom>
            <a:solidFill>
              <a:srgbClr val="421E57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Core  is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C43E202C-5E78-4BCB-87B4-C5218F9A5C44}"/>
              </a:ext>
            </a:extLst>
          </p:cNvPr>
          <p:cNvSpPr/>
          <p:nvPr/>
        </p:nvSpPr>
        <p:spPr>
          <a:xfrm>
            <a:off x="9966036" y="1838036"/>
            <a:ext cx="1256146" cy="110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4.7</a:t>
            </a:r>
          </a:p>
        </p:txBody>
      </p:sp>
    </p:spTree>
    <p:extLst>
      <p:ext uri="{BB962C8B-B14F-4D97-AF65-F5344CB8AC3E}">
        <p14:creationId xmlns:p14="http://schemas.microsoft.com/office/powerpoint/2010/main" val="22016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ASP .NET Core</a:t>
            </a:r>
          </a:p>
        </p:txBody>
      </p:sp>
    </p:spTree>
    <p:extLst>
      <p:ext uri="{BB962C8B-B14F-4D97-AF65-F5344CB8AC3E}">
        <p14:creationId xmlns:p14="http://schemas.microsoft.com/office/powerpoint/2010/main" val="43761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1840" y="289955"/>
            <a:ext cx="7688320" cy="899537"/>
          </a:xfrm>
        </p:spPr>
        <p:txBody>
          <a:bodyPr>
            <a:normAutofit/>
          </a:bodyPr>
          <a:lstStyle/>
          <a:p>
            <a:r>
              <a:rPr lang="en-US" dirty="0"/>
              <a:t>ASP.NET Core Features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68388" y="1233981"/>
            <a:ext cx="9455224" cy="5315968"/>
            <a:chOff x="1368388" y="1233981"/>
            <a:chExt cx="9455224" cy="53159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388" y="1233981"/>
              <a:ext cx="9455224" cy="531596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8287" y="1447800"/>
              <a:ext cx="1114425" cy="533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2712" y="1447800"/>
              <a:ext cx="1114425" cy="533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358" y="1447800"/>
              <a:ext cx="1114425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821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6136" y="289955"/>
            <a:ext cx="6599749" cy="899537"/>
          </a:xfrm>
        </p:spPr>
        <p:txBody>
          <a:bodyPr>
            <a:normAutofit fontScale="90000"/>
          </a:bodyPr>
          <a:lstStyle/>
          <a:p>
            <a:r>
              <a:rPr lang="en-US"/>
              <a:t>ASP.NET Core </a:t>
            </a:r>
            <a:r>
              <a:rPr lang="en-US" dirty="0"/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761" y="2603047"/>
            <a:ext cx="142875" cy="2476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AB7406-6B97-4138-BAF7-766B676E6F69}"/>
              </a:ext>
            </a:extLst>
          </p:cNvPr>
          <p:cNvGrpSpPr/>
          <p:nvPr/>
        </p:nvGrpSpPr>
        <p:grpSpPr>
          <a:xfrm>
            <a:off x="647558" y="1367246"/>
            <a:ext cx="10896884" cy="5073474"/>
            <a:chOff x="647558" y="1367246"/>
            <a:chExt cx="10896884" cy="50734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7188"/>
            <a:stretch/>
          </p:blipFill>
          <p:spPr>
            <a:xfrm>
              <a:off x="647558" y="1367246"/>
              <a:ext cx="10896884" cy="50734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588" y="1757851"/>
              <a:ext cx="9984173" cy="6853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FC72E3-16DC-456D-A4D4-4FA02612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1483" y="1367246"/>
              <a:ext cx="1027953" cy="10922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AD5750-4962-439B-972A-7429E443D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465" y="2620975"/>
            <a:ext cx="215601" cy="2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1528074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46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234" y="289957"/>
            <a:ext cx="6633533" cy="899537"/>
          </a:xfrm>
        </p:spPr>
        <p:txBody>
          <a:bodyPr/>
          <a:lstStyle/>
          <a:p>
            <a:r>
              <a:rPr lang="en-US" dirty="0"/>
              <a:t>Relevant XKCD Comic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6" y="1456887"/>
            <a:ext cx="5141349" cy="4481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9952" y="5987229"/>
            <a:ext cx="4452097" cy="615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Source: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https://xkcd.com/303/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768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ASP .NET Core MVC</a:t>
            </a:r>
          </a:p>
        </p:txBody>
      </p:sp>
    </p:spTree>
    <p:extLst>
      <p:ext uri="{BB962C8B-B14F-4D97-AF65-F5344CB8AC3E}">
        <p14:creationId xmlns:p14="http://schemas.microsoft.com/office/powerpoint/2010/main" val="94362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Web App Basics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100368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7FC4A3E-35ED-40F1-89C2-1DE65C416732}"/>
              </a:ext>
            </a:extLst>
          </p:cNvPr>
          <p:cNvGrpSpPr/>
          <p:nvPr/>
        </p:nvGrpSpPr>
        <p:grpSpPr>
          <a:xfrm>
            <a:off x="783978" y="1751211"/>
            <a:ext cx="10275480" cy="4420990"/>
            <a:chOff x="5939631" y="5409598"/>
            <a:chExt cx="11887200" cy="452288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F5197F3-B4F5-42C5-BBB4-94728707FD5E}"/>
                </a:ext>
              </a:extLst>
            </p:cNvPr>
            <p:cNvSpPr/>
            <p:nvPr/>
          </p:nvSpPr>
          <p:spPr>
            <a:xfrm>
              <a:off x="9216231" y="5598527"/>
              <a:ext cx="4038600" cy="1201405"/>
            </a:xfrm>
            <a:prstGeom prst="roundRect">
              <a:avLst/>
            </a:prstGeom>
            <a:solidFill>
              <a:srgbClr val="F37021"/>
            </a:solidFill>
            <a:ln>
              <a:noFill/>
            </a:ln>
          </p:spPr>
          <p:txBody>
            <a:bodyPr lIns="182765" tIns="182765" rIns="182765" bIns="182765" anchor="ctr" anchorCtr="0">
              <a:no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rial"/>
                  <a:cs typeface="Arial"/>
                </a:rPr>
                <a:t>Controller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CC8939C-6388-4773-8E14-C3E1115613A1}"/>
                </a:ext>
              </a:extLst>
            </p:cNvPr>
            <p:cNvSpPr/>
            <p:nvPr/>
          </p:nvSpPr>
          <p:spPr>
            <a:xfrm>
              <a:off x="9220322" y="8001337"/>
              <a:ext cx="4038600" cy="1201405"/>
            </a:xfrm>
            <a:prstGeom prst="roundRect">
              <a:avLst/>
            </a:prstGeom>
            <a:solidFill>
              <a:srgbClr val="EE2D4A"/>
            </a:solidFill>
            <a:ln>
              <a:noFill/>
            </a:ln>
          </p:spPr>
          <p:txBody>
            <a:bodyPr lIns="182765" tIns="182765" rIns="182765" bIns="182765" anchor="ctr" anchorCtr="0">
              <a:noAutofit/>
            </a:bodyPr>
            <a:lstStyle/>
            <a:p>
              <a:pPr algn="ctr"/>
              <a:r>
                <a:rPr lang="en-US" sz="5595" dirty="0">
                  <a:solidFill>
                    <a:schemeClr val="bg1"/>
                  </a:solidFill>
                </a:rPr>
                <a:t>Model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7A872E3-81D7-46F7-916F-7DCE3A788E93}"/>
                </a:ext>
              </a:extLst>
            </p:cNvPr>
            <p:cNvSpPr/>
            <p:nvPr/>
          </p:nvSpPr>
          <p:spPr>
            <a:xfrm>
              <a:off x="13788231" y="6799932"/>
              <a:ext cx="4038600" cy="1201405"/>
            </a:xfrm>
            <a:prstGeom prst="roundRect">
              <a:avLst/>
            </a:prstGeom>
            <a:solidFill>
              <a:srgbClr val="4285F4"/>
            </a:solidFill>
            <a:ln>
              <a:noFill/>
            </a:ln>
          </p:spPr>
          <p:txBody>
            <a:bodyPr lIns="182765" tIns="182765" rIns="182765" bIns="182765" anchor="ctr" anchorCtr="0">
              <a:noAutofit/>
            </a:bodyPr>
            <a:lstStyle/>
            <a:p>
              <a:pPr algn="ctr"/>
              <a:r>
                <a:rPr lang="en-US" sz="5595" dirty="0">
                  <a:solidFill>
                    <a:schemeClr val="bg1"/>
                  </a:solidFill>
                </a:rPr>
                <a:t>View</a:t>
              </a:r>
            </a:p>
          </p:txBody>
        </p:sp>
        <p:cxnSp>
          <p:nvCxnSpPr>
            <p:cNvPr id="57" name="Shape 229">
              <a:extLst>
                <a:ext uri="{FF2B5EF4-FFF2-40B4-BE49-F238E27FC236}">
                  <a16:creationId xmlns:a16="http://schemas.microsoft.com/office/drawing/2014/main" id="{6B0813E5-98BC-4FBA-8B39-26E4624C5ECA}"/>
                </a:ext>
              </a:extLst>
            </p:cNvPr>
            <p:cNvCxnSpPr>
              <a:cxnSpLocks/>
            </p:cNvCxnSpPr>
            <p:nvPr/>
          </p:nvCxnSpPr>
          <p:spPr>
            <a:xfrm>
              <a:off x="5939631" y="6199229"/>
              <a:ext cx="3200400" cy="0"/>
            </a:xfrm>
            <a:prstGeom prst="straightConnector1">
              <a:avLst/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</p:cxnSp>
        <p:cxnSp>
          <p:nvCxnSpPr>
            <p:cNvPr id="58" name="Shape 229">
              <a:extLst>
                <a:ext uri="{FF2B5EF4-FFF2-40B4-BE49-F238E27FC236}">
                  <a16:creationId xmlns:a16="http://schemas.microsoft.com/office/drawing/2014/main" id="{2BF9DFBE-3DC2-49C4-979B-456BF6D73317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231" y="6682914"/>
              <a:ext cx="0" cy="1201405"/>
            </a:xfrm>
            <a:prstGeom prst="straightConnector1">
              <a:avLst/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</p:cxn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1C3FFF9A-AEE0-4604-8E8D-E65B15C55719}"/>
                </a:ext>
              </a:extLst>
            </p:cNvPr>
            <p:cNvSpPr/>
            <p:nvPr/>
          </p:nvSpPr>
          <p:spPr>
            <a:xfrm>
              <a:off x="11334089" y="6485549"/>
              <a:ext cx="3841484" cy="2280901"/>
            </a:xfrm>
            <a:prstGeom prst="arc">
              <a:avLst>
                <a:gd name="adj1" fmla="val 730267"/>
                <a:gd name="adj2" fmla="val 5452777"/>
              </a:avLst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0C0914-A395-4EA3-96B4-BDE65E5716C5}"/>
                </a:ext>
              </a:extLst>
            </p:cNvPr>
            <p:cNvSpPr txBox="1"/>
            <p:nvPr/>
          </p:nvSpPr>
          <p:spPr>
            <a:xfrm>
              <a:off x="6334752" y="5624978"/>
              <a:ext cx="2423451" cy="472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User Requests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BC8722-FC33-4E9C-9F33-951EEA41A9FF}"/>
                </a:ext>
              </a:extLst>
            </p:cNvPr>
            <p:cNvSpPr txBox="1"/>
            <p:nvPr/>
          </p:nvSpPr>
          <p:spPr>
            <a:xfrm>
              <a:off x="9469033" y="7022070"/>
              <a:ext cx="1512626" cy="85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Updates</a:t>
              </a:r>
            </a:p>
            <a:p>
              <a:r>
                <a:rPr lang="en-US" sz="2400" dirty="0"/>
                <a:t>Model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191E874-AD01-454E-91C7-6A21942DB9CB}"/>
                </a:ext>
              </a:extLst>
            </p:cNvPr>
            <p:cNvSpPr txBox="1"/>
            <p:nvPr/>
          </p:nvSpPr>
          <p:spPr>
            <a:xfrm>
              <a:off x="14456059" y="8507671"/>
              <a:ext cx="947987" cy="85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Gets</a:t>
              </a:r>
            </a:p>
            <a:p>
              <a:r>
                <a:rPr lang="en-US" sz="2400" dirty="0"/>
                <a:t>Data</a:t>
              </a:r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1A1576FB-3476-48B0-B957-7DE01BB256F9}"/>
                </a:ext>
              </a:extLst>
            </p:cNvPr>
            <p:cNvSpPr/>
            <p:nvPr/>
          </p:nvSpPr>
          <p:spPr>
            <a:xfrm rot="16200000">
              <a:off x="11199102" y="5324049"/>
              <a:ext cx="3841484" cy="5375375"/>
            </a:xfrm>
            <a:prstGeom prst="arc">
              <a:avLst>
                <a:gd name="adj1" fmla="val 242237"/>
                <a:gd name="adj2" fmla="val 3525486"/>
              </a:avLst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F85C60-C4CC-4B7A-BAC2-BC73C6981211}"/>
                </a:ext>
              </a:extLst>
            </p:cNvPr>
            <p:cNvSpPr txBox="1"/>
            <p:nvPr/>
          </p:nvSpPr>
          <p:spPr>
            <a:xfrm>
              <a:off x="14375025" y="5409598"/>
              <a:ext cx="1512626" cy="85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Updates</a:t>
              </a:r>
            </a:p>
            <a:p>
              <a:r>
                <a:rPr lang="en-US" sz="2400" dirty="0"/>
                <a:t>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155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(Web) Controllers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1003680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HumanController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Controller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private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readonly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ApplicationDbContext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_context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HumanController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ApplicationDbContext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context)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GET: Human, Human/Details/5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 id)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GET: Human/Create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POST: Human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ValidateAntiForgeryToken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([Bind("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Id,FirstName,LastName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")] Human human)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GET: Human/Edit/5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 id)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POST: Human/Edit/5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ValidateAntiForgeryToken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id, [Bind("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Id,FirstName,LastName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")] Human human) {}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4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(API) Controllers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1003680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ValuesController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Controller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IEnumerable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&lt;string&gt;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("{id}", Name = "Get")]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string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void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FromBody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]string value) {} 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("{id}")]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void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id,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FromBody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]string value)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ApiWithActions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HttpDelete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("{id}")]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void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id) {}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56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(Web) Views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0382786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@model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NiceStackWeb.Models.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ViewData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["Title"] = "Details";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&lt;h2&gt;Details&lt;/h2&gt;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&lt;div&gt;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&lt;h4&gt;Human&lt;/h4&gt;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&lt;dl class="dl-horizontal"&gt;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Html.DisplayNameFor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 =&gt;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model.FirstName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Html.DisplayFor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 =&gt;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model.FirstName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...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&lt;/dl&gt;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&lt;/div&gt;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&lt;div&gt;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&lt;a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asp-action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="Edit"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asp-route-id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Model.Id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"&gt;Edit&lt;/a&gt; |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&lt;a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asp-action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="Index"&gt;Back to List&lt;/a&gt;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4253883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0382786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System.ComponentModel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System.ComponentModel.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DataAnnotations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get; set; }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DisplayName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("First Name")]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string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get; set; }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DisplayName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("First Name")]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LastName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get; set; 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20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8300" y="289957"/>
            <a:ext cx="6781800" cy="899537"/>
          </a:xfrm>
        </p:spPr>
        <p:txBody>
          <a:bodyPr>
            <a:normAutofit/>
          </a:bodyPr>
          <a:lstStyle/>
          <a:p>
            <a:r>
              <a:rPr lang="en-US" dirty="0"/>
              <a:t>New Razor Pages!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19822"/>
            <a:ext cx="11099800" cy="52563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219450" y="3422650"/>
            <a:ext cx="1714500" cy="63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19400" y="3689350"/>
            <a:ext cx="2533650" cy="190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84650" y="3990790"/>
            <a:ext cx="108585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73450" y="4285880"/>
            <a:ext cx="17970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05150" y="4597400"/>
            <a:ext cx="1079500" cy="123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95700" y="5586809"/>
            <a:ext cx="3429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19800" y="5885259"/>
            <a:ext cx="3429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19400" y="6183709"/>
            <a:ext cx="514350" cy="11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847975" y="6496050"/>
            <a:ext cx="1431925" cy="51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-2619726" y="3523733"/>
            <a:ext cx="5822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http://www.hishambinateya.com/welcome-razor-pages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462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7050" y="289957"/>
            <a:ext cx="6057900" cy="899537"/>
          </a:xfrm>
        </p:spPr>
        <p:txBody>
          <a:bodyPr>
            <a:normAutofit/>
          </a:bodyPr>
          <a:lstStyle/>
          <a:p>
            <a:r>
              <a:rPr lang="en-US" dirty="0"/>
              <a:t>Intro to Razor Pages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89495"/>
            <a:ext cx="8191500" cy="49983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62183" y="6276377"/>
            <a:ext cx="6667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https://docs.microsoft.com/en-us/aspnet/core/mvc/razor-pages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5271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8" y="1197901"/>
            <a:ext cx="10838824" cy="49899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708" y="289957"/>
            <a:ext cx="4032584" cy="899537"/>
          </a:xfrm>
        </p:spPr>
        <p:txBody>
          <a:bodyPr>
            <a:normAutofit/>
          </a:bodyPr>
          <a:lstStyle/>
          <a:p>
            <a:r>
              <a:rPr lang="en-US" dirty="0"/>
              <a:t>Razor Syntax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4868" y="3118585"/>
            <a:ext cx="2396690" cy="17132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8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340" y="2801510"/>
            <a:ext cx="6185325" cy="1523906"/>
          </a:xfrm>
        </p:spPr>
        <p:txBody>
          <a:bodyPr/>
          <a:lstStyle/>
          <a:p>
            <a:pPr algn="ctr"/>
            <a:r>
              <a:rPr lang="en-US" sz="8627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089235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SignalR</a:t>
            </a:r>
            <a:r>
              <a:rPr lang="en-US" dirty="0"/>
              <a:t> in ASP.NET Core </a:t>
            </a:r>
            <a:r>
              <a:rPr lang="en-US"/>
              <a:t>2.1 (Stable!)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90AC21-9E3A-476A-A224-E74C99D76ACA}"/>
              </a:ext>
            </a:extLst>
          </p:cNvPr>
          <p:cNvSpPr/>
          <p:nvPr/>
        </p:nvSpPr>
        <p:spPr>
          <a:xfrm>
            <a:off x="197224" y="6279341"/>
            <a:ext cx="11797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https://blogs.msdn.microsoft.com/webdev/2018/02/27/asp-net-core-2-1-0-preview1-getting-started-with-signalr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0382786" cy="51608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Microsoft.AspNetCore.SignalR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namespace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SignalRTutorial.Hubs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[Authorize]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class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ChatHub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Hub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public override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OnConnectedAsync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await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Clients.All.SendAsync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Context.User.Identity.Name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"joined");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public override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OnDisconnectedAsync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(Exception ex)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await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Clients.All.SendAsync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Context.User.Identity.Name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"left");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(string message)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await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Clients.All.SendAsync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SendMessage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Context.User.Identity.Name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message);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99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288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FA552983-1229-4690-886B-0D7157E0D0C1}"/>
              </a:ext>
            </a:extLst>
          </p:cNvPr>
          <p:cNvSpPr/>
          <p:nvPr/>
        </p:nvSpPr>
        <p:spPr bwMode="auto">
          <a:xfrm>
            <a:off x="968528" y="2390666"/>
            <a:ext cx="5629475" cy="27584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Real-time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web development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New Typescript client, </a:t>
            </a:r>
            <a:r>
              <a:rPr kumimoji="0" lang="en-US" sz="2353" b="0" i="0" u="none" strike="sng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jQuery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Built-in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sz="2353" kern="0" baseline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Hub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protocols:</a:t>
            </a:r>
          </a:p>
          <a:p>
            <a:pPr marL="793345" lvl="1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JSON-based</a:t>
            </a:r>
            <a:r>
              <a:rPr kumimoji="0" lang="en-US" sz="2353" b="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for text</a:t>
            </a:r>
          </a:p>
          <a:p>
            <a:pPr marL="793345" lvl="1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baseline="0" noProof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MessagePack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for binary</a:t>
            </a:r>
          </a:p>
          <a:p>
            <a:pPr marL="336145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 scale-out model </a:t>
            </a:r>
          </a:p>
          <a:p>
            <a:pPr marL="793345" lvl="1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Stick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y sessions required*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76D60D49-094E-4EBA-A357-4D2DF2F12861}"/>
              </a:ext>
            </a:extLst>
          </p:cNvPr>
          <p:cNvSpPr/>
          <p:nvPr/>
        </p:nvSpPr>
        <p:spPr bwMode="auto">
          <a:xfrm>
            <a:off x="5331012" y="2769990"/>
            <a:ext cx="6753412" cy="321843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*</a:t>
            </a:r>
            <a:r>
              <a:rPr lang="en-US" sz="2353" i="1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required when using </a:t>
            </a:r>
            <a:r>
              <a:rPr lang="en-US" sz="2353" i="1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WebSockets</a:t>
            </a:r>
            <a:r>
              <a:rPr lang="en-US" sz="2353" i="1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unless </a:t>
            </a:r>
            <a:r>
              <a:rPr lang="en-US" sz="2353" i="1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skipNegotiation</a:t>
            </a:r>
            <a:r>
              <a:rPr lang="en-US" sz="2353" i="1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flag is set to true</a:t>
            </a:r>
          </a:p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353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 connection = new 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signalR.HubConnectionBuilder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withUrl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("/chat",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skipNegotiation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true,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transport: 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signalR.HttpTransportType.WebSockets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.build();</a:t>
            </a:r>
            <a:endParaRPr kumimoji="0" lang="en-US" sz="2353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F4D5A73E-BDD6-4C11-BF9D-7FA409CF0D63}"/>
              </a:ext>
            </a:extLst>
          </p:cNvPr>
          <p:cNvSpPr/>
          <p:nvPr/>
        </p:nvSpPr>
        <p:spPr bwMode="auto">
          <a:xfrm>
            <a:off x="3626388" y="2563195"/>
            <a:ext cx="5391466" cy="136706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UseHttpsRedirection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by default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HSTS protocol support (non-dev)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&gt;dotnet dev-certs https --trust</a:t>
            </a:r>
          </a:p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263A07B2-4B76-4326-BA02-5E2CFF9B8D5C}"/>
              </a:ext>
            </a:extLst>
          </p:cNvPr>
          <p:cNvSpPr/>
          <p:nvPr/>
        </p:nvSpPr>
        <p:spPr bwMode="auto">
          <a:xfrm>
            <a:off x="4901051" y="2745922"/>
            <a:ext cx="5208608" cy="106442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ApiController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attribute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Auto model validation</a:t>
            </a:r>
          </a:p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6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634CB72A-308F-436F-8482-E66685D4CCDF}"/>
              </a:ext>
            </a:extLst>
          </p:cNvPr>
          <p:cNvSpPr/>
          <p:nvPr/>
        </p:nvSpPr>
        <p:spPr bwMode="auto">
          <a:xfrm>
            <a:off x="6096000" y="2692926"/>
            <a:ext cx="5208608" cy="106442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Rich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Swagger support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Easier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API documentation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7D73FFF0-3127-45F6-A6F7-A9D46D5F8836}"/>
              </a:ext>
            </a:extLst>
          </p:cNvPr>
          <p:cNvSpPr/>
          <p:nvPr/>
        </p:nvSpPr>
        <p:spPr bwMode="auto">
          <a:xfrm>
            <a:off x="2106706" y="4216705"/>
            <a:ext cx="5208608" cy="141107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type </a:t>
            </a:r>
            <a:r>
              <a:rPr kumimoji="0" lang="en-US" sz="2353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Indicate response type for any action result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D7A498E4-4EDB-4908-928B-62AB128F868E}"/>
              </a:ext>
            </a:extLst>
          </p:cNvPr>
          <p:cNvSpPr/>
          <p:nvPr/>
        </p:nvSpPr>
        <p:spPr bwMode="auto">
          <a:xfrm>
            <a:off x="3451097" y="4257213"/>
            <a:ext cx="5208608" cy="141107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HttpClient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as a service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Register,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configure, consume </a:t>
            </a:r>
            <a:r>
              <a:rPr kumimoji="0" lang="en-US" sz="2353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HttpClient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instances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EE5065C3-F46E-4D0D-BD41-D3E7B09E1D27}"/>
              </a:ext>
            </a:extLst>
          </p:cNvPr>
          <p:cNvSpPr/>
          <p:nvPr/>
        </p:nvSpPr>
        <p:spPr bwMode="auto">
          <a:xfrm>
            <a:off x="6294661" y="4328575"/>
            <a:ext cx="5208608" cy="14708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ASP.NET Core (native IIS) Module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Hooks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into IIS pipeline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Performance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3D4A5AE2-ECA7-469C-8114-840CFFEF5852}"/>
              </a:ext>
            </a:extLst>
          </p:cNvPr>
          <p:cNvSpPr/>
          <p:nvPr/>
        </p:nvSpPr>
        <p:spPr bwMode="auto">
          <a:xfrm>
            <a:off x="2031573" y="3381034"/>
            <a:ext cx="5208608" cy="14708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Default UI implemented in a library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Available</a:t>
            </a:r>
            <a:r>
              <a:rPr kumimoji="0" lang="en-US" sz="2353" b="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as NuGet package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Enable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via Startup class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ADB84-8271-441F-BE49-CFDC97472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52" y="1541363"/>
            <a:ext cx="10297777" cy="51408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ASP.NET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4121049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Info and Downloads: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http://www.asp.net/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610764" y="5772727"/>
            <a:ext cx="2826327" cy="102135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2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25E82BC9-9DA4-46C9-973A-E8D204A9B752}"/>
              </a:ext>
            </a:extLst>
          </p:cNvPr>
          <p:cNvSpPr/>
          <p:nvPr/>
        </p:nvSpPr>
        <p:spPr bwMode="auto">
          <a:xfrm>
            <a:off x="2718949" y="3393391"/>
            <a:ext cx="5208608" cy="14708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Compliance for EU General 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Data Protection Regulation </a:t>
            </a:r>
            <a:r>
              <a:rPr lang="en-US" sz="2353" kern="0" noProof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reqts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Request user consent for info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2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4283CF9E-F8DB-4DFD-9C01-AAECE51DCA6B}"/>
              </a:ext>
            </a:extLst>
          </p:cNvPr>
          <p:cNvSpPr/>
          <p:nvPr/>
        </p:nvSpPr>
        <p:spPr bwMode="auto">
          <a:xfrm>
            <a:off x="2654738" y="4398544"/>
            <a:ext cx="5208608" cy="111162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Mix authentication schemes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e.g. Bearer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tokens, cookie </a:t>
            </a:r>
            <a:r>
              <a:rPr kumimoji="0" lang="en-US" sz="2353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3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88BC69E2-F1A1-459F-AC73-9941675F1966}"/>
              </a:ext>
            </a:extLst>
          </p:cNvPr>
          <p:cNvSpPr/>
          <p:nvPr/>
        </p:nvSpPr>
        <p:spPr bwMode="auto">
          <a:xfrm>
            <a:off x="5071612" y="3568353"/>
            <a:ext cx="5208608" cy="121557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Compiled during build process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Improved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startup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01061F90-4C47-4589-8DB8-3E10160B4875}"/>
              </a:ext>
            </a:extLst>
          </p:cNvPr>
          <p:cNvSpPr/>
          <p:nvPr/>
        </p:nvSpPr>
        <p:spPr bwMode="auto">
          <a:xfrm>
            <a:off x="6684246" y="3567102"/>
            <a:ext cx="5208608" cy="129023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Razor UI as class library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Share across projects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Share as </a:t>
            </a:r>
            <a:r>
              <a:rPr lang="en-US" sz="2353" kern="0" noProof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Nuget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package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D1853B10-2874-4995-9FFE-CF932B733D98}"/>
              </a:ext>
            </a:extLst>
          </p:cNvPr>
          <p:cNvSpPr/>
          <p:nvPr/>
        </p:nvSpPr>
        <p:spPr bwMode="auto">
          <a:xfrm>
            <a:off x="6096000" y="4642923"/>
            <a:ext cx="5208608" cy="121557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 end-to-end testing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e.g.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routing, filters, controllers, actions, views and pages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0440" y="289957"/>
            <a:ext cx="8471121" cy="899537"/>
          </a:xfrm>
        </p:spPr>
        <p:txBody>
          <a:bodyPr>
            <a:normAutofit/>
          </a:bodyPr>
          <a:lstStyle/>
          <a:p>
            <a:r>
              <a:rPr lang="en-US" dirty="0"/>
              <a:t>How about Entity Framework?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27" y="1189494"/>
            <a:ext cx="9174347" cy="5158051"/>
          </a:xfrm>
          <a:prstGeom prst="rect">
            <a:avLst/>
          </a:prstGeom>
        </p:spPr>
      </p:pic>
      <p:sp>
        <p:nvSpPr>
          <p:cNvPr id="2" name="Can 1"/>
          <p:cNvSpPr/>
          <p:nvPr/>
        </p:nvSpPr>
        <p:spPr bwMode="auto">
          <a:xfrm>
            <a:off x="8841531" y="5061143"/>
            <a:ext cx="896425" cy="1192245"/>
          </a:xfrm>
          <a:prstGeom prst="can">
            <a:avLst/>
          </a:prstGeom>
          <a:solidFill>
            <a:srgbClr val="B6DF8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DB</a:t>
            </a:r>
          </a:p>
        </p:txBody>
      </p:sp>
      <p:sp>
        <p:nvSpPr>
          <p:cNvPr id="5" name="Cloud 4"/>
          <p:cNvSpPr/>
          <p:nvPr/>
        </p:nvSpPr>
        <p:spPr bwMode="auto">
          <a:xfrm>
            <a:off x="8471765" y="3713393"/>
            <a:ext cx="1635958" cy="896425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ORM</a:t>
            </a:r>
          </a:p>
        </p:txBody>
      </p:sp>
      <p:sp>
        <p:nvSpPr>
          <p:cNvPr id="6" name="Flowchart: Multidocument 5"/>
          <p:cNvSpPr/>
          <p:nvPr/>
        </p:nvSpPr>
        <p:spPr bwMode="auto">
          <a:xfrm>
            <a:off x="8426680" y="2089032"/>
            <a:ext cx="1726130" cy="1173037"/>
          </a:xfrm>
          <a:prstGeom prst="flowChartMultidocumen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Entities in Code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9270096" y="326206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flipV="1">
            <a:off x="8847593" y="326206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9390832" y="460981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8968329" y="460981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8189" y="3229411"/>
            <a:ext cx="8479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1E5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8103" y="4556981"/>
            <a:ext cx="2391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21E57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9872" y="5061143"/>
            <a:ext cx="146957" cy="310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64433-6222-4631-AC78-04EFA13FCE4C}"/>
              </a:ext>
            </a:extLst>
          </p:cNvPr>
          <p:cNvSpPr txBox="1"/>
          <p:nvPr/>
        </p:nvSpPr>
        <p:spPr>
          <a:xfrm>
            <a:off x="5831544" y="5005727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4.6+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2FE70-19C1-4599-8108-CA6E6B2108CB}"/>
              </a:ext>
            </a:extLst>
          </p:cNvPr>
          <p:cNvSpPr txBox="1"/>
          <p:nvPr/>
        </p:nvSpPr>
        <p:spPr>
          <a:xfrm>
            <a:off x="4395290" y="2675550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4.6+</a:t>
            </a:r>
          </a:p>
        </p:txBody>
      </p:sp>
    </p:spTree>
    <p:extLst>
      <p:ext uri="{BB962C8B-B14F-4D97-AF65-F5344CB8AC3E}">
        <p14:creationId xmlns:p14="http://schemas.microsoft.com/office/powerpoint/2010/main" val="2851308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CE76EF2-948F-4618-B807-AE86DC2C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04"/>
            <a:ext cx="12192000" cy="68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8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929C1C-A285-48AB-952D-3E4F4FA75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27" y="1054345"/>
            <a:ext cx="9174347" cy="53700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0440" y="289957"/>
            <a:ext cx="8471121" cy="899537"/>
          </a:xfrm>
        </p:spPr>
        <p:txBody>
          <a:bodyPr>
            <a:normAutofit/>
          </a:bodyPr>
          <a:lstStyle/>
          <a:p>
            <a:r>
              <a:rPr lang="en-US" dirty="0"/>
              <a:t>Pluralsight Course by Julie </a:t>
            </a:r>
            <a:r>
              <a:rPr lang="en-US" dirty="0" err="1"/>
              <a:t>Lerman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F4F55C-D868-4E10-B0C5-2AFB2AA96E4B}"/>
              </a:ext>
            </a:extLst>
          </p:cNvPr>
          <p:cNvSpPr/>
          <p:nvPr/>
        </p:nvSpPr>
        <p:spPr>
          <a:xfrm>
            <a:off x="2074229" y="6383377"/>
            <a:ext cx="8043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https://app.pluralsight.com/library/courses/entity-framework-core-2-getting-started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641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686" y="2165748"/>
            <a:ext cx="9860627" cy="2526505"/>
          </a:xfrm>
        </p:spPr>
        <p:txBody>
          <a:bodyPr>
            <a:normAutofit/>
          </a:bodyPr>
          <a:lstStyle/>
          <a:p>
            <a:pPr algn="ctr"/>
            <a:r>
              <a:rPr lang="en-US" sz="8627" dirty="0"/>
              <a:t>Visual Studio 2017 </a:t>
            </a:r>
            <a:br>
              <a:rPr lang="en-US" sz="8627" dirty="0"/>
            </a:br>
            <a:r>
              <a:rPr lang="en-US" sz="8627" dirty="0"/>
              <a:t>&amp; VS Code</a:t>
            </a:r>
          </a:p>
        </p:txBody>
      </p:sp>
    </p:spTree>
    <p:extLst>
      <p:ext uri="{BB962C8B-B14F-4D97-AF65-F5344CB8AC3E}">
        <p14:creationId xmlns:p14="http://schemas.microsoft.com/office/powerpoint/2010/main" val="886855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0211" y="289957"/>
            <a:ext cx="7731579" cy="899537"/>
          </a:xfrm>
        </p:spPr>
        <p:txBody>
          <a:bodyPr>
            <a:normAutofit/>
          </a:bodyPr>
          <a:lstStyle/>
          <a:p>
            <a:r>
              <a:rPr lang="en-US" dirty="0"/>
              <a:t>New Installer!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189494"/>
            <a:ext cx="8441796" cy="471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33" y="1976894"/>
            <a:ext cx="8441797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87E32-4D79-452D-8930-99DA1A69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5" y="1541362"/>
            <a:ext cx="8863106" cy="51878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.NET for Cross-Platform Dev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5319391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.NET Info + Download: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https://www.microsoft.com/net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129159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288" y="1367247"/>
            <a:ext cx="7641189" cy="4937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0211" y="289957"/>
            <a:ext cx="7731579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File </a:t>
            </a:r>
            <a:r>
              <a:rPr lang="en-US" dirty="0">
                <a:sym typeface="Wingdings" panose="05000000000000000000" pitchFamily="2" charset="2"/>
              </a:rPr>
              <a:t> New Project  Web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303" y="2759185"/>
            <a:ext cx="3398287" cy="909699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 marL="336145" indent="-336145">
              <a:lnSpc>
                <a:spcPct val="90000"/>
              </a:lnSpc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ASP .NET Core Web App</a:t>
            </a:r>
          </a:p>
          <a:p>
            <a:pPr marL="336145" indent="-336145">
              <a:lnSpc>
                <a:spcPct val="90000"/>
              </a:lnSpc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Web App (4.x) </a:t>
            </a:r>
          </a:p>
        </p:txBody>
      </p:sp>
    </p:spTree>
    <p:extLst>
      <p:ext uri="{BB962C8B-B14F-4D97-AF65-F5344CB8AC3E}">
        <p14:creationId xmlns:p14="http://schemas.microsoft.com/office/powerpoint/2010/main" val="520462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2D8D1-0623-4446-B4B1-21834DA1A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4" y="1189491"/>
            <a:ext cx="7844837" cy="55132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811" y="289957"/>
            <a:ext cx="504233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Select a Template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3741" y="1189494"/>
            <a:ext cx="3998259" cy="553997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1.0 , 1.1, 2.0 or 2.1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Empty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API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App (Razor)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App (MVC)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Angular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React.js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React.js &amp; Redux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Razor Class Library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Other settings: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Authentication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Docker Support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874" y="1487055"/>
            <a:ext cx="3447102" cy="4895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6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88884-09DF-4CD9-81AA-3738E3B2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5133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071" y="289957"/>
            <a:ext cx="11211859" cy="899537"/>
          </a:xfrm>
        </p:spPr>
        <p:txBody>
          <a:bodyPr>
            <a:normAutofit/>
          </a:bodyPr>
          <a:lstStyle/>
          <a:p>
            <a:r>
              <a:rPr lang="en-US" dirty="0"/>
              <a:t>VS 2017 Preview with ASP.NET Core 2.1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0064" y="6345105"/>
            <a:ext cx="449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https://www.visualstudio.com/vs/preview/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2217272" y="3339894"/>
            <a:ext cx="2510116" cy="4482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9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DEA7F-A571-478B-AE4E-9188603E2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5133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1718" y="289957"/>
            <a:ext cx="9508564" cy="899537"/>
          </a:xfrm>
        </p:spPr>
        <p:txBody>
          <a:bodyPr>
            <a:normAutofit/>
          </a:bodyPr>
          <a:lstStyle/>
          <a:p>
            <a:r>
              <a:rPr lang="en-US" dirty="0"/>
              <a:t>VS 2017 15.7 + ASP.NET Core 2.1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0064" y="6345105"/>
            <a:ext cx="449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https://www.visualstudio.com/downloads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2217273" y="3179482"/>
            <a:ext cx="1632792" cy="24802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3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B0C4E-6E12-4C92-8C51-0C37A6384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1745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7695" y="289957"/>
            <a:ext cx="9496611" cy="899537"/>
          </a:xfrm>
        </p:spPr>
        <p:txBody>
          <a:bodyPr>
            <a:normAutofit/>
          </a:bodyPr>
          <a:lstStyle/>
          <a:p>
            <a:r>
              <a:rPr lang="en-US" dirty="0"/>
              <a:t>.NET Core SDK 2.1.300-preview1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6090" y="6383377"/>
            <a:ext cx="799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https://www.microsoft.com/net/download/dotnet-core/sdk-2.1.300-preview1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8310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59935-8086-46B9-80A8-49B1867F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1745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4812" y="289957"/>
            <a:ext cx="6762376" cy="899537"/>
          </a:xfrm>
        </p:spPr>
        <p:txBody>
          <a:bodyPr>
            <a:normAutofit/>
          </a:bodyPr>
          <a:lstStyle/>
          <a:p>
            <a:r>
              <a:rPr lang="en-US" dirty="0"/>
              <a:t>.NET Core SDK 2.1 RC1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6090" y="6383377"/>
            <a:ext cx="7397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https://www.microsoft.com/net/download/dotnet-core/sdk-2.1.300-rc1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68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FB510-6BEB-427D-989A-3ADF5FB71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4" y="1158897"/>
            <a:ext cx="7856790" cy="5542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810" y="289957"/>
            <a:ext cx="11502503" cy="899537"/>
          </a:xfrm>
        </p:spPr>
        <p:txBody>
          <a:bodyPr>
            <a:normAutofit/>
          </a:bodyPr>
          <a:lstStyle/>
          <a:p>
            <a:r>
              <a:rPr lang="en-US" dirty="0"/>
              <a:t>Select a Template (VS 2017 15.7)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4648" y="1189494"/>
            <a:ext cx="3417352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Includes: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ASP .NET Core 2.1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2706" y="1464235"/>
            <a:ext cx="1819408" cy="13442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2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295" y="289957"/>
            <a:ext cx="11325411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Runtime Extension on Azure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989" y="6297777"/>
            <a:ext cx="119260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hlinkClick r:id="rId3"/>
              </a:rPr>
              <a:t>https://blogs.msdn.microsoft.com/webdev/2018/02/27/asp-net-core-2-1-0-preview1-using-asp-net-core-previews-on-azure-app-service/</a:t>
            </a:r>
            <a:r>
              <a:rPr lang="en-US" sz="15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A1257-C0DC-470A-B8D4-EC7536EE5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" y="1422400"/>
            <a:ext cx="9651786" cy="3228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59267-505C-4D5C-B2B5-1AEA2B657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34" y="2784792"/>
            <a:ext cx="6111289" cy="34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45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37" y="1189494"/>
            <a:ext cx="10153365" cy="50596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7716" y="289957"/>
            <a:ext cx="5816569" cy="899537"/>
          </a:xfrm>
        </p:spPr>
        <p:txBody>
          <a:bodyPr>
            <a:normAutofit/>
          </a:bodyPr>
          <a:lstStyle/>
          <a:p>
            <a:r>
              <a:rPr lang="en-US" dirty="0"/>
              <a:t>Visual Studio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1618" y="6249116"/>
            <a:ext cx="5988765" cy="615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Download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https://code.visualstudio.com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229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22" y="1367245"/>
            <a:ext cx="10141357" cy="51972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Startup.cs</a:t>
            </a:r>
            <a:r>
              <a:rPr lang="en-US" dirty="0"/>
              <a:t>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14008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3" y="1288468"/>
            <a:ext cx="11254095" cy="49606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6793" y="289957"/>
            <a:ext cx="1039841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.NET Across Windows/Web Platforms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01" y="6249116"/>
            <a:ext cx="12035800" cy="615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Source: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http://blogs.msdn.com/b/dotnet/archive/2014/12/04/introducing-net-core.aspx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825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87" y="1076359"/>
            <a:ext cx="10572426" cy="54916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5190" y="289957"/>
            <a:ext cx="3501621" cy="899537"/>
          </a:xfrm>
        </p:spPr>
        <p:txBody>
          <a:bodyPr/>
          <a:lstStyle/>
          <a:p>
            <a:r>
              <a:rPr lang="en-US" strike="sngStrike" dirty="0" err="1">
                <a:solidFill>
                  <a:srgbClr val="FFC000"/>
                </a:solidFill>
              </a:rPr>
              <a:t>project.json</a:t>
            </a:r>
            <a:endParaRPr lang="en-US" strike="sngStrik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02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dirty="0" err="1"/>
              <a:t>csproj</a:t>
            </a:r>
            <a:r>
              <a:rPr lang="en-US" dirty="0"/>
              <a:t> project file 2.0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19E536-5B70-463B-975B-4E5634D0F95A}"/>
              </a:ext>
            </a:extLst>
          </p:cNvPr>
          <p:cNvGrpSpPr/>
          <p:nvPr/>
        </p:nvGrpSpPr>
        <p:grpSpPr>
          <a:xfrm>
            <a:off x="1311056" y="1367245"/>
            <a:ext cx="9569889" cy="5197287"/>
            <a:chOff x="358941" y="1367245"/>
            <a:chExt cx="9569889" cy="51972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41" y="1367245"/>
              <a:ext cx="9569889" cy="51972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79338" y="4090737"/>
              <a:ext cx="3572231" cy="2983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27395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62D07F-272A-444A-9EC0-D1E0BF73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41" y="1189494"/>
            <a:ext cx="9847754" cy="54623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dirty="0" err="1"/>
              <a:t>csproj</a:t>
            </a:r>
            <a:r>
              <a:rPr lang="en-US" dirty="0"/>
              <a:t> project file 2.1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9812" y="3986306"/>
            <a:ext cx="4577976" cy="5856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693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1189494"/>
            <a:ext cx="7551543" cy="525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6" y="1392318"/>
            <a:ext cx="7428474" cy="51537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9463" y="289957"/>
            <a:ext cx="923307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Right-click </a:t>
            </a:r>
            <a:r>
              <a:rPr lang="en-US" dirty="0">
                <a:sym typeface="Wingdings" panose="05000000000000000000" pitchFamily="2" charset="2"/>
              </a:rPr>
              <a:t> (</a:t>
            </a:r>
            <a:r>
              <a:rPr lang="en-US" dirty="0"/>
              <a:t>Project) Properties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67037" y="1727690"/>
            <a:ext cx="7398139" cy="5130309"/>
            <a:chOff x="1667037" y="1727690"/>
            <a:chExt cx="7398139" cy="51303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7037" y="1727690"/>
              <a:ext cx="7398139" cy="51303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283242" y="4783756"/>
              <a:ext cx="3070459" cy="2791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923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54" y="1879992"/>
            <a:ext cx="11693291" cy="36060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8487" y="289957"/>
            <a:ext cx="9995027" cy="899537"/>
          </a:xfrm>
        </p:spPr>
        <p:txBody>
          <a:bodyPr>
            <a:normAutofit/>
          </a:bodyPr>
          <a:lstStyle/>
          <a:p>
            <a:r>
              <a:rPr lang="en-US" dirty="0"/>
              <a:t>Choose Profile While Debugging</a:t>
            </a:r>
          </a:p>
        </p:txBody>
      </p:sp>
    </p:spTree>
    <p:extLst>
      <p:ext uri="{BB962C8B-B14F-4D97-AF65-F5344CB8AC3E}">
        <p14:creationId xmlns:p14="http://schemas.microsoft.com/office/powerpoint/2010/main" val="1912934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40" y="1189494"/>
            <a:ext cx="8151720" cy="52080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23043" y="289957"/>
            <a:ext cx="4945915" cy="899537"/>
          </a:xfrm>
        </p:spPr>
        <p:txBody>
          <a:bodyPr>
            <a:normAutofit/>
          </a:bodyPr>
          <a:lstStyle/>
          <a:p>
            <a:r>
              <a:rPr lang="en-US" dirty="0"/>
              <a:t>Live Unit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20947" y="6397537"/>
            <a:ext cx="10550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https://blogs.msdn.microsoft.com/visualstudio/2016/11/18/live-unit-testing-visual-studio-2017-rc/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31418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1866" y="289957"/>
            <a:ext cx="2308268" cy="899537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383" y="1189494"/>
            <a:ext cx="7923234" cy="52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1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13" y="1189494"/>
            <a:ext cx="8681974" cy="49546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Migrating from MVC to MVC Core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8450" y="6258965"/>
            <a:ext cx="651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https://docs.microsoft.com/en-us/aspnet/core/migration/mvc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9882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326800"/>
            <a:ext cx="9774446" cy="48707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885" y="331713"/>
            <a:ext cx="8728841" cy="89953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dotnet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/cli on GitHub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48728" y="1326800"/>
            <a:ext cx="1858544" cy="427844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This repo contains the .NET Core command-line (CLI) tools, used for building .NET Core apps and libraries.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144" y="6127401"/>
            <a:ext cx="5916385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GitHub: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https://github.com/dotnet/cli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2835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.NET Core 2.x CLI Commands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CC2D06-49D2-434F-8C9E-600357EF0541}"/>
              </a:ext>
            </a:extLst>
          </p:cNvPr>
          <p:cNvSpPr/>
          <p:nvPr/>
        </p:nvSpPr>
        <p:spPr>
          <a:xfrm>
            <a:off x="1296128" y="6229989"/>
            <a:ext cx="9599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https://docs.microsoft.com/en-us/dotnet/core/tools/?tabs=netcore2x</a:t>
            </a:r>
            <a:r>
              <a:rPr lang="en-US" sz="24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53ECB-6DDC-4F30-96CF-2FFA06883E71}"/>
              </a:ext>
            </a:extLst>
          </p:cNvPr>
          <p:cNvSpPr/>
          <p:nvPr/>
        </p:nvSpPr>
        <p:spPr>
          <a:xfrm>
            <a:off x="353290" y="1615851"/>
            <a:ext cx="11557816" cy="138499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--version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--info</a:t>
            </a:r>
          </a:p>
          <a:p>
            <a:r>
              <a:rPr lang="en-US" sz="2800" dirty="0">
                <a:solidFill>
                  <a:srgbClr val="FFFF00"/>
                </a:solidFill>
                <a:highlight>
                  <a:srgbClr val="000080"/>
                </a:highlight>
              </a:rPr>
              <a:t>&gt;</a:t>
            </a:r>
            <a:r>
              <a:rPr lang="en-US" sz="2800" dirty="0" err="1">
                <a:solidFill>
                  <a:srgbClr val="92D050"/>
                </a:solidFill>
                <a:highlight>
                  <a:srgbClr val="000080"/>
                </a:highlight>
              </a:rPr>
              <a:t>dotnet</a:t>
            </a:r>
            <a:r>
              <a:rPr lang="en-US" sz="2800" dirty="0">
                <a:solidFill>
                  <a:srgbClr val="92D050"/>
                </a:solidFill>
                <a:highlight>
                  <a:srgbClr val="000080"/>
                </a:highlight>
              </a:rPr>
              <a:t> new &lt;TEMPLATE&gt; --</a:t>
            </a:r>
            <a:r>
              <a:rPr lang="en-US" sz="2800" dirty="0" err="1">
                <a:solidFill>
                  <a:srgbClr val="92D050"/>
                </a:solidFill>
                <a:highlight>
                  <a:srgbClr val="000080"/>
                </a:highlight>
              </a:rPr>
              <a:t>auth</a:t>
            </a:r>
            <a:r>
              <a:rPr lang="en-US" sz="2800" dirty="0">
                <a:solidFill>
                  <a:srgbClr val="92D050"/>
                </a:solidFill>
                <a:highlight>
                  <a:srgbClr val="000080"/>
                </a:highlight>
              </a:rPr>
              <a:t> &lt;AUTH_TYPE&gt; -o &lt;OUTPUT_DIR&gt;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3356CD-81B2-4A14-9277-24862A245385}"/>
              </a:ext>
            </a:extLst>
          </p:cNvPr>
          <p:cNvSpPr/>
          <p:nvPr/>
        </p:nvSpPr>
        <p:spPr>
          <a:xfrm>
            <a:off x="353290" y="3612585"/>
            <a:ext cx="11557816" cy="2246769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new console -o </a:t>
            </a:r>
            <a:r>
              <a:rPr lang="en-US" sz="2800" dirty="0" err="1">
                <a:solidFill>
                  <a:srgbClr val="92D050"/>
                </a:solidFill>
              </a:rPr>
              <a:t>MyConsoleApp</a:t>
            </a:r>
            <a:r>
              <a:rPr lang="en-US" sz="2800">
                <a:solidFill>
                  <a:srgbClr val="92D050"/>
                </a:solidFill>
              </a:rPr>
              <a:t> </a:t>
            </a:r>
            <a:endParaRPr lang="en-US" sz="2800" dirty="0">
              <a:solidFill>
                <a:srgbClr val="92D050"/>
              </a:solidFill>
            </a:endParaRP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new </a:t>
            </a:r>
            <a:r>
              <a:rPr lang="en-US" sz="2800" dirty="0" err="1">
                <a:solidFill>
                  <a:srgbClr val="92D050"/>
                </a:solidFill>
              </a:rPr>
              <a:t>mvc</a:t>
            </a:r>
            <a:r>
              <a:rPr lang="en-US" sz="2800" dirty="0">
                <a:solidFill>
                  <a:srgbClr val="92D050"/>
                </a:solidFill>
              </a:rPr>
              <a:t> --</a:t>
            </a:r>
            <a:r>
              <a:rPr lang="en-US" sz="2800" dirty="0" err="1">
                <a:solidFill>
                  <a:srgbClr val="92D050"/>
                </a:solidFill>
              </a:rPr>
              <a:t>auth</a:t>
            </a:r>
            <a:r>
              <a:rPr lang="en-US" sz="2800" dirty="0">
                <a:solidFill>
                  <a:srgbClr val="92D050"/>
                </a:solidFill>
              </a:rPr>
              <a:t> Individual -o </a:t>
            </a:r>
            <a:r>
              <a:rPr lang="en-US" sz="2800" dirty="0" err="1">
                <a:solidFill>
                  <a:srgbClr val="92D050"/>
                </a:solidFill>
              </a:rPr>
              <a:t>MyMvcWebApp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restore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build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run</a:t>
            </a:r>
            <a:endParaRPr lang="en-US" sz="2800" dirty="0">
              <a:solidFill>
                <a:srgbClr val="92D050"/>
              </a:solidFill>
              <a:highlight>
                <a:srgbClr val="00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BABBE-0D35-4084-990C-35CEBF8F19B2}"/>
              </a:ext>
            </a:extLst>
          </p:cNvPr>
          <p:cNvSpPr/>
          <p:nvPr/>
        </p:nvSpPr>
        <p:spPr>
          <a:xfrm>
            <a:off x="3729317" y="2972206"/>
            <a:ext cx="8303022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/>
              <a:t>&lt;TEMPLATE&gt; = web | </a:t>
            </a:r>
            <a:r>
              <a:rPr lang="en-US" sz="2000" dirty="0" err="1"/>
              <a:t>mvc</a:t>
            </a:r>
            <a:r>
              <a:rPr lang="en-US" sz="2000" dirty="0"/>
              <a:t> | razor | angular | react | </a:t>
            </a:r>
            <a:r>
              <a:rPr lang="en-US" sz="2000" dirty="0" err="1"/>
              <a:t>webapi</a:t>
            </a:r>
            <a:endParaRPr lang="en-US" sz="2000" dirty="0"/>
          </a:p>
          <a:p>
            <a:r>
              <a:rPr lang="en-US" sz="2000" dirty="0"/>
              <a:t>&lt;AUTH_TYPE&gt; for </a:t>
            </a:r>
            <a:r>
              <a:rPr lang="en-US" sz="2000" dirty="0" err="1"/>
              <a:t>mvc,razor</a:t>
            </a:r>
            <a:r>
              <a:rPr lang="en-US" sz="2000" dirty="0"/>
              <a:t> = None | Individual | </a:t>
            </a:r>
            <a:r>
              <a:rPr lang="en-US" sz="2000" dirty="0" err="1"/>
              <a:t>SingleOrg</a:t>
            </a:r>
            <a:r>
              <a:rPr lang="en-US" sz="2000" dirty="0"/>
              <a:t> | Windows</a:t>
            </a:r>
          </a:p>
        </p:txBody>
      </p:sp>
    </p:spTree>
    <p:extLst>
      <p:ext uri="{BB962C8B-B14F-4D97-AF65-F5344CB8AC3E}">
        <p14:creationId xmlns:p14="http://schemas.microsoft.com/office/powerpoint/2010/main" val="11067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1" y="289957"/>
            <a:ext cx="11655840" cy="899537"/>
          </a:xfrm>
        </p:spPr>
        <p:txBody>
          <a:bodyPr/>
          <a:lstStyle/>
          <a:p>
            <a:pPr>
              <a:defRPr/>
            </a:pPr>
            <a:r>
              <a:rPr lang="en-US" dirty="0"/>
              <a:t>.NET Standard in 2017 and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303" y="4773623"/>
            <a:ext cx="11539832" cy="1731909"/>
          </a:xfrm>
          <a:prstGeom prst="rect">
            <a:avLst/>
          </a:prstGeom>
        </p:spPr>
        <p:txBody>
          <a:bodyPr wrap="square" lIns="179285" tIns="143428" rIns="179285" bIns="143428">
            <a:spAutoFit/>
          </a:bodyPr>
          <a:lstStyle/>
          <a:p>
            <a:pPr defTabSz="913678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sz="2353" dirty="0">
                <a:gradFill>
                  <a:gsLst>
                    <a:gs pos="59477">
                      <a:srgbClr val="0078D7"/>
                    </a:gs>
                    <a:gs pos="49000">
                      <a:srgbClr val="0078D7"/>
                    </a:gs>
                  </a:gsLst>
                  <a:lin ang="5400000" scaled="0"/>
                </a:gradFill>
                <a:latin typeface="Segoe UI Semilight"/>
                <a:cs typeface="Segoe UI Semibold" panose="020B0702040204020203" pitchFamily="34" charset="0"/>
              </a:rPr>
              <a:t>.NET Standard allows sharing code, binaries, and skills between .NET client, </a:t>
            </a:r>
            <a:br>
              <a:rPr lang="en-US" sz="2353" dirty="0">
                <a:gradFill>
                  <a:gsLst>
                    <a:gs pos="59477">
                      <a:srgbClr val="0078D7"/>
                    </a:gs>
                    <a:gs pos="49000">
                      <a:srgbClr val="0078D7"/>
                    </a:gs>
                  </a:gsLst>
                  <a:lin ang="5400000" scaled="0"/>
                </a:gradFill>
                <a:latin typeface="Segoe UI Semilight"/>
                <a:cs typeface="Segoe UI Semibold" panose="020B0702040204020203" pitchFamily="34" charset="0"/>
              </a:rPr>
            </a:br>
            <a:r>
              <a:rPr lang="en-US" sz="2353" dirty="0">
                <a:gradFill>
                  <a:gsLst>
                    <a:gs pos="59477">
                      <a:srgbClr val="0078D7"/>
                    </a:gs>
                    <a:gs pos="49000">
                      <a:srgbClr val="0078D7"/>
                    </a:gs>
                  </a:gsLst>
                  <a:lin ang="5400000" scaled="0"/>
                </a:gradFill>
                <a:latin typeface="Segoe UI Semilight"/>
                <a:cs typeface="Segoe UI Semibold" panose="020B0702040204020203" pitchFamily="34" charset="0"/>
              </a:rPr>
              <a:t>server, and all flavors</a:t>
            </a:r>
          </a:p>
          <a:p>
            <a:pPr defTabSz="913678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sz="1765" dirty="0">
                <a:gradFill>
                  <a:gsLst>
                    <a:gs pos="0">
                      <a:srgbClr val="505050"/>
                    </a:gs>
                    <a:gs pos="13072">
                      <a:srgbClr val="505050"/>
                    </a:gs>
                  </a:gsLst>
                  <a:lin ang="5400000" scaled="0"/>
                </a:gradFill>
                <a:latin typeface="Segoe UI"/>
              </a:rPr>
              <a:t>.NET Standard provides a specification for any platform to implement</a:t>
            </a:r>
          </a:p>
          <a:p>
            <a:pPr defTabSz="913678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sz="1765" dirty="0">
                <a:gradFill>
                  <a:gsLst>
                    <a:gs pos="0">
                      <a:srgbClr val="505050"/>
                    </a:gs>
                    <a:gs pos="13072">
                      <a:srgbClr val="505050"/>
                    </a:gs>
                  </a:gsLst>
                  <a:lin ang="5400000" scaled="0"/>
                </a:gradFill>
                <a:latin typeface="Segoe UI"/>
              </a:rPr>
              <a:t>All .NET runtimes provided by Microsoft implement the standard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9271" y="1456887"/>
            <a:ext cx="9509173" cy="3137487"/>
            <a:chOff x="274670" y="1485604"/>
            <a:chExt cx="9699852" cy="32004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74735" y="1485604"/>
              <a:ext cx="1508760" cy="123444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WINDOWS</a:t>
              </a:r>
            </a:p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DESKTOP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83628" y="1485604"/>
              <a:ext cx="1508760" cy="1234440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WINDOWS </a:t>
              </a:r>
              <a:b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</a:b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29165" y="1485604"/>
              <a:ext cx="1508760" cy="123444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CLOUD MICROSERVICES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938091" y="1485604"/>
              <a:ext cx="1508760" cy="1234440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IOS, </a:t>
              </a:r>
              <a:b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</a:b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ANDROID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74670" y="2765750"/>
              <a:ext cx="7726680" cy="1920240"/>
              <a:chOff x="274670" y="2765750"/>
              <a:chExt cx="7726680" cy="192024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74670" y="2765750"/>
                <a:ext cx="7726680" cy="192024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lIns="179234" tIns="143387" rIns="179234" bIns="143387" rtlCol="0" anchor="t" anchorCtr="0">
                <a:noAutofit/>
              </a:bodyPr>
              <a:lstStyle>
                <a:defPPr>
                  <a:defRPr lang="en-US"/>
                </a:defPPr>
                <a:lvl1pPr algn="ctr" defTabSz="914224">
                  <a:lnSpc>
                    <a:spcPct val="90000"/>
                  </a:lnSpc>
                  <a:defRPr sz="2000" kern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bold" panose="020B0702040204020203" pitchFamily="34" charset="0"/>
                    <a:cs typeface="Segoe UI Semibold" panose="020B0702040204020203" pitchFamily="34" charset="0"/>
                  </a:defRPr>
                </a:lvl1pPr>
              </a:lstStyle>
              <a:p>
                <a:pPr defTabSz="913873">
                  <a:defRPr/>
                </a:pPr>
                <a:r>
                  <a:rPr lang="en-US" sz="1765" b="1" dirty="0">
                    <a:gradFill>
                      <a:gsLst>
                        <a:gs pos="0">
                          <a:srgbClr val="505050"/>
                        </a:gs>
                        <a:gs pos="14679">
                          <a:srgbClr val="505050"/>
                        </a:gs>
                      </a:gsLst>
                      <a:lin ang="5400000" scaled="1"/>
                    </a:gradFill>
                    <a:latin typeface="Segoe UI"/>
                  </a:rPr>
                  <a:t>.NET STANDARD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11830" y="3497262"/>
                <a:ext cx="7452360" cy="105156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lIns="179234" tIns="143387" rIns="179234" bIns="143387" rtlCol="0" anchor="t" anchorCtr="0">
                <a:noAutofit/>
              </a:bodyPr>
              <a:lstStyle>
                <a:defPPr>
                  <a:defRPr lang="en-US"/>
                </a:defPPr>
                <a:lvl1pPr algn="ctr" defTabSz="914224">
                  <a:lnSpc>
                    <a:spcPct val="90000"/>
                  </a:lnSpc>
                  <a:defRPr sz="1600" b="1" kern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cs typeface="Segoe UI Semilight" panose="020B0402040204020203" pitchFamily="34" charset="0"/>
                  </a:defRPr>
                </a:lvl1pPr>
              </a:lstStyle>
              <a:p>
                <a:pPr defTabSz="913678">
                  <a:defRPr/>
                </a:pPr>
                <a:r>
                  <a:rPr lang="en-US" sz="1371" dirty="0">
                    <a:gradFill>
                      <a:gsLst>
                        <a:gs pos="44000">
                          <a:srgbClr val="FFFFFF"/>
                        </a:gs>
                        <a:gs pos="34000">
                          <a:srgbClr val="FFFFFF"/>
                        </a:gs>
                      </a:gsLst>
                      <a:lin ang="5400000" scaled="1"/>
                    </a:gradFill>
                    <a:latin typeface="Segoe UI"/>
                  </a:rPr>
                  <a:t>INFRASTRUCTURE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94710" y="3954457"/>
                <a:ext cx="2313432" cy="457200"/>
              </a:xfrm>
              <a:prstGeom prst="rect">
                <a:avLst/>
              </a:prstGeom>
              <a:solidFill>
                <a:srgbClr val="D2D2D2"/>
              </a:solidFill>
            </p:spPr>
            <p:txBody>
              <a:bodyPr wrap="square" lIns="179234" tIns="143387" rIns="179234" bIns="143387" rtlCol="0" anchor="ctr">
                <a:noAutofit/>
              </a:bodyPr>
              <a:lstStyle/>
              <a:p>
                <a:pPr algn="ctr" defTabSz="895870">
                  <a:lnSpc>
                    <a:spcPct val="90000"/>
                  </a:lnSpc>
                  <a:defRPr/>
                </a:pPr>
                <a:r>
                  <a:rPr lang="en-US" sz="980" b="1" kern="0" dirty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latin typeface="Segoe UI"/>
                    <a:cs typeface="Segoe UI Semilight" panose="020B0402040204020203" pitchFamily="34" charset="0"/>
                  </a:rPr>
                  <a:t>COMPILERS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56910" y="3954457"/>
                <a:ext cx="2313432" cy="457200"/>
              </a:xfrm>
              <a:prstGeom prst="rect">
                <a:avLst/>
              </a:prstGeom>
              <a:solidFill>
                <a:srgbClr val="D2D2D2"/>
              </a:solidFill>
            </p:spPr>
            <p:txBody>
              <a:bodyPr wrap="square" lIns="179234" tIns="143387" rIns="179234" bIns="143387" rtlCol="0" anchor="ctr">
                <a:noAutofit/>
              </a:bodyPr>
              <a:lstStyle/>
              <a:p>
                <a:pPr algn="ctr" defTabSz="895870">
                  <a:lnSpc>
                    <a:spcPct val="90000"/>
                  </a:lnSpc>
                  <a:defRPr/>
                </a:pPr>
                <a:r>
                  <a:rPr lang="en-US" sz="980" b="1" kern="0" dirty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latin typeface="Segoe UI"/>
                    <a:cs typeface="Segoe UI Semilight" panose="020B0402040204020203" pitchFamily="34" charset="0"/>
                  </a:rPr>
                  <a:t>LANGUAGES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19110" y="3954457"/>
                <a:ext cx="2362200" cy="457200"/>
              </a:xfrm>
              <a:prstGeom prst="rect">
                <a:avLst/>
              </a:prstGeom>
              <a:solidFill>
                <a:srgbClr val="D2D2D2"/>
              </a:solidFill>
            </p:spPr>
            <p:txBody>
              <a:bodyPr wrap="square" lIns="179234" tIns="143387" rIns="179234" bIns="143387" rtlCol="0" anchor="ctr">
                <a:noAutofit/>
              </a:bodyPr>
              <a:lstStyle/>
              <a:p>
                <a:pPr algn="ctr" defTabSz="895870">
                  <a:lnSpc>
                    <a:spcPct val="90000"/>
                  </a:lnSpc>
                  <a:defRPr/>
                </a:pPr>
                <a:r>
                  <a:rPr lang="en-US" sz="980" b="1" kern="0" dirty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latin typeface="Segoe UI"/>
                    <a:cs typeface="Segoe UI Semilight" panose="020B0402040204020203" pitchFamily="34" charset="0"/>
                  </a:rPr>
                  <a:t>RUNTIME COMPONENTS</a:t>
                </a:r>
              </a:p>
            </p:txBody>
          </p:sp>
        </p:grpSp>
        <p:sp>
          <p:nvSpPr>
            <p:cNvPr id="37" name="Rectangle 36"/>
            <p:cNvSpPr/>
            <p:nvPr/>
          </p:nvSpPr>
          <p:spPr bwMode="auto">
            <a:xfrm>
              <a:off x="6492554" y="1485604"/>
              <a:ext cx="1508760" cy="1234440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1111">
                        <a:srgbClr val="EAEAEA">
                          <a:lumMod val="10000"/>
                        </a:srgbClr>
                      </a:gs>
                      <a:gs pos="25000">
                        <a:srgbClr val="EAEAEA">
                          <a:lumMod val="10000"/>
                        </a:srgbClr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GAMES/</a:t>
              </a:r>
              <a:br>
                <a:rPr lang="en-US" sz="1175" b="1" kern="0" dirty="0">
                  <a:gradFill>
                    <a:gsLst>
                      <a:gs pos="11111">
                        <a:srgbClr val="EAEAEA">
                          <a:lumMod val="10000"/>
                        </a:srgbClr>
                      </a:gs>
                      <a:gs pos="25000">
                        <a:srgbClr val="EAEAEA">
                          <a:lumMod val="10000"/>
                        </a:srgbClr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</a:br>
              <a:r>
                <a:rPr lang="en-US" sz="1175" b="1" kern="0" dirty="0">
                  <a:gradFill>
                    <a:gsLst>
                      <a:gs pos="11111">
                        <a:srgbClr val="EAEAEA">
                          <a:lumMod val="10000"/>
                        </a:srgbClr>
                      </a:gs>
                      <a:gs pos="25000">
                        <a:srgbClr val="EAEAEA">
                          <a:lumMod val="10000"/>
                        </a:srgbClr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3D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046997" y="1485604"/>
              <a:ext cx="1927525" cy="3200400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79234" tIns="143387" rIns="179234" bIns="143387" numCol="1" rtlCol="0" anchor="t" anchorCtr="0" compatLnSpc="1">
              <a:prstTxWarp prst="textNoShape">
                <a:avLst/>
              </a:prstTxWarp>
            </a:bodyPr>
            <a:lstStyle/>
            <a:p>
              <a:pPr defTabSz="894277">
                <a:lnSpc>
                  <a:spcPct val="90000"/>
                </a:lnSpc>
                <a:defRPr/>
              </a:pPr>
              <a:r>
                <a:rPr lang="en-US" sz="1961" kern="0">
                  <a:gradFill>
                    <a:gsLst>
                      <a:gs pos="14679">
                        <a:srgbClr val="FFFFFF"/>
                      </a:gs>
                      <a:gs pos="38000">
                        <a:srgbClr val="FFFFFF"/>
                      </a:gs>
                    </a:gsLst>
                    <a:lin ang="5400000" scaled="1"/>
                  </a:gradFill>
                  <a:latin typeface="Segoe UI Light"/>
                </a:rPr>
                <a:t>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225776" y="1636170"/>
            <a:ext cx="1266125" cy="966098"/>
            <a:chOff x="9978881" y="2155803"/>
            <a:chExt cx="1291513" cy="985470"/>
          </a:xfrm>
        </p:grpSpPr>
        <p:sp>
          <p:nvSpPr>
            <p:cNvPr id="38" name="TextBox 37"/>
            <p:cNvSpPr txBox="1"/>
            <p:nvPr/>
          </p:nvSpPr>
          <p:spPr>
            <a:xfrm>
              <a:off x="9978881" y="2663452"/>
              <a:ext cx="1291513" cy="477821"/>
            </a:xfrm>
            <a:prstGeom prst="rect">
              <a:avLst/>
            </a:prstGeom>
            <a:noFill/>
          </p:spPr>
          <p:txBody>
            <a:bodyPr wrap="square" lIns="87868" tIns="137824" rIns="87868" bIns="137824" rtlCol="0">
              <a:spAutoFit/>
            </a:bodyPr>
            <a:lstStyle/>
            <a:p>
              <a:pPr algn="ctr" defTabSz="861086">
                <a:lnSpc>
                  <a:spcPct val="90000"/>
                </a:lnSpc>
                <a:defRPr/>
              </a:pPr>
              <a:r>
                <a:rPr lang="en-US" sz="1372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latin typeface="Segoe UI"/>
                  <a:cs typeface="Segoe UI Semilight" panose="020B0402040204020203" pitchFamily="34" charset="0"/>
                </a:rPr>
                <a:t>Visual Studio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6608" y="2155803"/>
              <a:ext cx="576058" cy="576058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939231" y="3697925"/>
            <a:ext cx="1839215" cy="967889"/>
            <a:chOff x="9688241" y="4333244"/>
            <a:chExt cx="1876095" cy="987297"/>
          </a:xfrm>
        </p:grpSpPr>
        <p:sp>
          <p:nvSpPr>
            <p:cNvPr id="41" name="TextBox 40"/>
            <p:cNvSpPr txBox="1"/>
            <p:nvPr/>
          </p:nvSpPr>
          <p:spPr>
            <a:xfrm>
              <a:off x="9688241" y="4833037"/>
              <a:ext cx="1876095" cy="487504"/>
            </a:xfrm>
            <a:prstGeom prst="rect">
              <a:avLst/>
            </a:prstGeom>
            <a:noFill/>
          </p:spPr>
          <p:txBody>
            <a:bodyPr wrap="square" lIns="87868" tIns="137824" rIns="87868" bIns="137824" rtlCol="0">
              <a:spAutoFit/>
            </a:bodyPr>
            <a:lstStyle/>
            <a:p>
              <a:pPr algn="ctr" defTabSz="861086">
                <a:lnSpc>
                  <a:spcPct val="90000"/>
                </a:lnSpc>
                <a:defRPr/>
              </a:pPr>
              <a:r>
                <a:rPr lang="en-US" sz="1372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latin typeface="Segoe UI"/>
                  <a:cs typeface="Segoe UI Semilight" panose="020B0402040204020203" pitchFamily="34" charset="0"/>
                </a:rPr>
                <a:t>Visual Studio Code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954" y="4333244"/>
              <a:ext cx="552297" cy="55229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931501" y="2622227"/>
            <a:ext cx="1854672" cy="1006320"/>
            <a:chOff x="9680357" y="3308706"/>
            <a:chExt cx="1891862" cy="1026499"/>
          </a:xfrm>
        </p:grpSpPr>
        <p:sp>
          <p:nvSpPr>
            <p:cNvPr id="44" name="TextBox 43"/>
            <p:cNvSpPr txBox="1"/>
            <p:nvPr/>
          </p:nvSpPr>
          <p:spPr>
            <a:xfrm>
              <a:off x="9680357" y="3847701"/>
              <a:ext cx="1891862" cy="487504"/>
            </a:xfrm>
            <a:prstGeom prst="rect">
              <a:avLst/>
            </a:prstGeom>
            <a:noFill/>
          </p:spPr>
          <p:txBody>
            <a:bodyPr wrap="square" lIns="0" tIns="137824" rIns="89642" bIns="137824" rtlCol="0">
              <a:spAutoFit/>
            </a:bodyPr>
            <a:lstStyle/>
            <a:p>
              <a:pPr marL="14007" algn="ctr" defTabSz="861086">
                <a:lnSpc>
                  <a:spcPct val="90000"/>
                </a:lnSpc>
                <a:defRPr/>
              </a:pPr>
              <a:r>
                <a:rPr lang="en-US" sz="1372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latin typeface="Segoe UI"/>
                  <a:cs typeface="Segoe UI Semilight" panose="020B0402040204020203" pitchFamily="34" charset="0"/>
                </a:rPr>
                <a:t>Visual Studio for Mac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86" b="90000" l="22467" r="783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89429" y="3308706"/>
              <a:ext cx="1097043" cy="660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7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CLI Commands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CC2D06-49D2-434F-8C9E-600357EF0541}"/>
              </a:ext>
            </a:extLst>
          </p:cNvPr>
          <p:cNvSpPr/>
          <p:nvPr/>
        </p:nvSpPr>
        <p:spPr>
          <a:xfrm>
            <a:off x="866395" y="6318564"/>
            <a:ext cx="1045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https://docs.microsoft.com/en-us/azure/app-service/scripts/app-service-cli-deploy-github</a:t>
            </a:r>
            <a:r>
              <a:rPr lang="en-US" sz="20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53ECB-6DDC-4F30-96CF-2FFA06883E71}"/>
              </a:ext>
            </a:extLst>
          </p:cNvPr>
          <p:cNvSpPr/>
          <p:nvPr/>
        </p:nvSpPr>
        <p:spPr>
          <a:xfrm>
            <a:off x="179633" y="1436568"/>
            <a:ext cx="11852706" cy="156966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login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group create -l &lt;REGION&gt; -n &lt;RSG&gt;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appservice</a:t>
            </a:r>
            <a:r>
              <a:rPr lang="en-US" sz="2400" dirty="0">
                <a:solidFill>
                  <a:srgbClr val="92D050"/>
                </a:solidFill>
              </a:rPr>
              <a:t> plan create -g &lt;RSG&gt; -n &lt;ASP&gt; --</a:t>
            </a:r>
            <a:r>
              <a:rPr lang="en-US" sz="2400" dirty="0" err="1">
                <a:solidFill>
                  <a:srgbClr val="92D050"/>
                </a:solidFill>
              </a:rPr>
              <a:t>sku</a:t>
            </a:r>
            <a:r>
              <a:rPr lang="en-US" sz="2400" dirty="0">
                <a:solidFill>
                  <a:srgbClr val="92D050"/>
                </a:solidFill>
              </a:rPr>
              <a:t> &lt;PLAN&gt; </a:t>
            </a:r>
            <a:r>
              <a:rPr lang="en-US" sz="2400" i="1" dirty="0">
                <a:solidFill>
                  <a:srgbClr val="92D050"/>
                </a:solidFill>
              </a:rPr>
              <a:t>(e.g. F1)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webapp</a:t>
            </a:r>
            <a:r>
              <a:rPr lang="en-US" sz="2400" dirty="0">
                <a:solidFill>
                  <a:srgbClr val="92D050"/>
                </a:solidFill>
              </a:rPr>
              <a:t> create -g &lt;RSG&gt; -p &lt;ASP&gt; -n &lt;APP&gt;</a:t>
            </a:r>
            <a:endParaRPr lang="en-US" sz="2400" dirty="0">
              <a:solidFill>
                <a:srgbClr val="92D050"/>
              </a:solidFill>
              <a:highlight>
                <a:srgbClr val="00008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3356CD-81B2-4A14-9277-24862A245385}"/>
              </a:ext>
            </a:extLst>
          </p:cNvPr>
          <p:cNvSpPr/>
          <p:nvPr/>
        </p:nvSpPr>
        <p:spPr>
          <a:xfrm>
            <a:off x="179633" y="3294430"/>
            <a:ext cx="11852706" cy="267765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&gt;git </a:t>
            </a:r>
            <a:r>
              <a:rPr lang="en-US" sz="2400" dirty="0" err="1">
                <a:solidFill>
                  <a:srgbClr val="92D050"/>
                </a:solidFill>
              </a:rPr>
              <a:t>init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&gt;git add .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&gt;git commit -m "&lt;COMMIT MESSAGE&gt;“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webapp</a:t>
            </a:r>
            <a:r>
              <a:rPr lang="en-US" sz="2400" dirty="0">
                <a:solidFill>
                  <a:srgbClr val="92D050"/>
                </a:solidFill>
              </a:rPr>
              <a:t> deployment user set --user-name &lt;USER&gt;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webapp</a:t>
            </a:r>
            <a:r>
              <a:rPr lang="en-US" sz="2400" dirty="0">
                <a:solidFill>
                  <a:srgbClr val="92D050"/>
                </a:solidFill>
              </a:rPr>
              <a:t> deployment source config-local-git -g &lt;RSG&gt; -n &lt;APP&gt; --out </a:t>
            </a:r>
            <a:r>
              <a:rPr lang="en-US" sz="2400" dirty="0" err="1">
                <a:solidFill>
                  <a:srgbClr val="92D050"/>
                </a:solidFill>
              </a:rPr>
              <a:t>tsv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&gt;git remote add azure &lt;GIT URL&gt;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&gt;git push azure master</a:t>
            </a:r>
            <a:endParaRPr lang="en-US" sz="2400" dirty="0">
              <a:solidFill>
                <a:srgbClr val="92D050"/>
              </a:solidFill>
              <a:highlight>
                <a:srgbClr val="00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BABBE-0D35-4084-990C-35CEBF8F19B2}"/>
              </a:ext>
            </a:extLst>
          </p:cNvPr>
          <p:cNvSpPr/>
          <p:nvPr/>
        </p:nvSpPr>
        <p:spPr>
          <a:xfrm>
            <a:off x="3729317" y="2974269"/>
            <a:ext cx="830302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n-NO" sz="2000" dirty="0"/>
              <a:t>RESULT </a:t>
            </a:r>
            <a:r>
              <a:rPr lang="nn-NO" sz="2000" dirty="0">
                <a:sym typeface="Wingdings" panose="05000000000000000000" pitchFamily="2" charset="2"/>
              </a:rPr>
              <a:t></a:t>
            </a:r>
            <a:r>
              <a:rPr lang="nn-NO" sz="2000" dirty="0"/>
              <a:t> http://&lt;APP&gt;.azurewebsites.net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8BFC1-8319-43A6-8E18-9103BA2D0447}"/>
              </a:ext>
            </a:extLst>
          </p:cNvPr>
          <p:cNvSpPr/>
          <p:nvPr/>
        </p:nvSpPr>
        <p:spPr>
          <a:xfrm>
            <a:off x="3729317" y="5816081"/>
            <a:ext cx="830302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n-NO" sz="2000" dirty="0"/>
              <a:t>GIT URL </a:t>
            </a:r>
            <a:r>
              <a:rPr lang="nn-NO" sz="2000" dirty="0">
                <a:sym typeface="Wingdings" panose="05000000000000000000" pitchFamily="2" charset="2"/>
              </a:rPr>
              <a:t></a:t>
            </a:r>
            <a:r>
              <a:rPr lang="nn-NO" sz="2000" dirty="0"/>
              <a:t> https://&lt;USER&gt;@&lt;APP&gt;.scm.azurewebsites.net/&lt;APP&gt;.git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0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48252081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2492548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40" y="3657900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338" y="2247920"/>
            <a:ext cx="6185325" cy="23621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627" dirty="0"/>
              <a:t>References</a:t>
            </a:r>
            <a:br>
              <a:rPr lang="en-US" sz="8627" dirty="0"/>
            </a:br>
            <a:r>
              <a:rPr lang="en-US" sz="8627" dirty="0"/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2992131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7F85A-A686-4401-B2C5-7CF74F70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34" y="3743751"/>
            <a:ext cx="9469847" cy="27843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Blog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1701" y="6393365"/>
            <a:ext cx="5755086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Scott </a:t>
            </a:r>
            <a:r>
              <a:rPr lang="en-US" sz="16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Hanselman’s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Blog: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https://www.hanselman.com/blog/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13" y="1564190"/>
            <a:ext cx="8181975" cy="28479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854" y="1030107"/>
            <a:ext cx="6536904" cy="534083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.NET Web Dev Blog: </a:t>
            </a:r>
            <a:r>
              <a:rPr lang="en-US" sz="1765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6"/>
              </a:rPr>
              <a:t>https://blogs.msdn.microsoft.com/webdev/</a:t>
            </a:r>
            <a:r>
              <a:rPr lang="en-US" sz="1765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691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Studio 2017 Launch Videos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6853" y="6258965"/>
            <a:ext cx="10938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https://channel9.msdn.com/Events/Visual-Studio/Visual-Studio-2017-Launch?sort=viewed&amp;direction=asc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317" y="1187405"/>
            <a:ext cx="7941365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56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571EA5-3527-41A4-9053-F882478F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02" y="1187405"/>
            <a:ext cx="10158995" cy="50715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Build 2017: ASP .NET Core 2.0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6736" y="6258965"/>
            <a:ext cx="5718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https://channel9.msdn.com/Events/Build/2017/b8048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256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965B8-3477-4511-9F31-3280B5C7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43" y="1185345"/>
            <a:ext cx="8650913" cy="50636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6920" y="289957"/>
            <a:ext cx="8758161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.NET Core 2.1 Roadmap PT.1</a:t>
            </a:r>
          </a:p>
        </p:txBody>
      </p:sp>
      <p:sp>
        <p:nvSpPr>
          <p:cNvPr id="4" name="Rectangle 3"/>
          <p:cNvSpPr/>
          <p:nvPr/>
        </p:nvSpPr>
        <p:spPr>
          <a:xfrm>
            <a:off x="2320684" y="6258965"/>
            <a:ext cx="757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https://channel9.msdn.com/Shows/On-NET/NET-Core-21-Roadmap-PT1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8597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965B8-3477-4511-9F31-3280B5C7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43" y="1185345"/>
            <a:ext cx="8650913" cy="50636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6920" y="289957"/>
            <a:ext cx="8758161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.NET Core 2.1 Roadmap PT.2</a:t>
            </a:r>
          </a:p>
        </p:txBody>
      </p:sp>
      <p:sp>
        <p:nvSpPr>
          <p:cNvPr id="4" name="Rectangle 3"/>
          <p:cNvSpPr/>
          <p:nvPr/>
        </p:nvSpPr>
        <p:spPr>
          <a:xfrm>
            <a:off x="2320684" y="6258965"/>
            <a:ext cx="757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https://channel9.msdn.com/Shows/On-NET/NET-Core-21-Roadmap-PT2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4262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B97E9C-D631-41EB-9E79-FF15B335C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4665"/>
          <a:stretch/>
        </p:blipFill>
        <p:spPr>
          <a:xfrm>
            <a:off x="463853" y="1211482"/>
            <a:ext cx="10962421" cy="54756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Build Conference 2018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78782" y="766705"/>
            <a:ext cx="2839225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http://build.microsoft.com</a:t>
            </a: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27489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11B5C-2434-42FB-B283-FEC44FA3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9" y="1187404"/>
            <a:ext cx="8701239" cy="5093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Build 2018: ASP .NET Core 2.1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7882" y="6258965"/>
            <a:ext cx="5877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https://channel9.msdn.com/events/Build/2018/BRK2151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8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0679D65-15B3-409C-BF9C-2C613B58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1" y="289957"/>
            <a:ext cx="11655840" cy="899537"/>
          </a:xfrm>
        </p:spPr>
        <p:txBody>
          <a:bodyPr/>
          <a:lstStyle/>
          <a:p>
            <a:pPr>
              <a:defRPr/>
            </a:pPr>
            <a:r>
              <a:rPr lang="en-US" dirty="0"/>
              <a:t>.NET 3.0 in 2019 and Beyond…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85ADC2-5509-4CE2-A484-194AAD020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5"/>
          <a:stretch/>
        </p:blipFill>
        <p:spPr>
          <a:xfrm>
            <a:off x="376518" y="1120039"/>
            <a:ext cx="7266888" cy="5143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95E44A-01C8-461E-860E-F0EBDE7B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80919" r="6863"/>
          <a:stretch/>
        </p:blipFill>
        <p:spPr>
          <a:xfrm>
            <a:off x="6096000" y="1719271"/>
            <a:ext cx="5400215" cy="1084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FF7260-E84F-4CB0-BCF3-C435D2350028}"/>
              </a:ext>
            </a:extLst>
          </p:cNvPr>
          <p:cNvSpPr/>
          <p:nvPr/>
        </p:nvSpPr>
        <p:spPr>
          <a:xfrm>
            <a:off x="376518" y="6321077"/>
            <a:ext cx="11655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https://blogs.msdn.microsoft.com/dotnet/2018/05/07/net-core-3-and-support-for-windows-desktop-applications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9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F6E25-A4CF-44B9-911A-D1A26E82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9" y="1187404"/>
            <a:ext cx="8701239" cy="50931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SignalR</a:t>
            </a:r>
            <a:r>
              <a:rPr lang="en-US" dirty="0"/>
              <a:t> for ASP .NET Core 2.1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7882" y="6258965"/>
            <a:ext cx="5877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https://channel9.msdn.com/events/Build/2018/BRK2147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0274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36F5D-2B9A-465B-9E95-45407012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36" y="1186895"/>
            <a:ext cx="8663526" cy="507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5637C-789B-4835-9A62-F95CF915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237" y="1187405"/>
            <a:ext cx="8663526" cy="5071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93927" y="289957"/>
            <a:ext cx="6204147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Jeff Fritz on YouTube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4525" y="6258965"/>
            <a:ext cx="52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https://www.youtube.com/watch?v=--lYHxrsLsc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542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E9D743-2EEF-4C85-864A-FD32F60A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13" y="1571884"/>
            <a:ext cx="10340894" cy="2974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AE06C-EA5D-4B8B-BD23-73E0A824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00" y="2355354"/>
            <a:ext cx="7143750" cy="40450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Other Video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34080" y="6346744"/>
            <a:ext cx="4592782" cy="5112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MSDN Channel 9: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5"/>
              </a:rPr>
              <a:t>https://channel9.msdn.com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3845589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.NET Conf: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6"/>
              </a:rPr>
              <a:t>http://www.dotnetconf.net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795626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9FBA43-1A0A-4778-B2CB-79687A5C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1" y="1572047"/>
            <a:ext cx="6755734" cy="28479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Docs + Tutorials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1019" y="6367018"/>
            <a:ext cx="7507384" cy="5112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Tutorials: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https://docs.microsoft.com/en-us/aspnet/core/tutorials/first-mvc-app/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10903419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Docs: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5"/>
              </a:rPr>
              <a:t>https://blogs.msdn.microsoft.com/webdev/2017/02/07/asp-net-documentation-now-on-docs-microsoft-com/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A83FC-0A2D-4B89-A740-04322D320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641" y="3545389"/>
            <a:ext cx="9431823" cy="28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13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D8C17-0C84-4EDC-9D45-3380D4B3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0" y="1233630"/>
            <a:ext cx="10181059" cy="4756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6874" y="289957"/>
            <a:ext cx="689956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2.0 Release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1824" y="6297777"/>
            <a:ext cx="896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https://blogs.msdn.microsoft.com/webdev/2017/08/14/announcing-asp-net-core-2-0/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699327" y="3309642"/>
            <a:ext cx="2888857" cy="5664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41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E966F-AD06-47A0-9DEF-23BF2306E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100" y="1189494"/>
            <a:ext cx="8681800" cy="5081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5496" y="289957"/>
            <a:ext cx="7281008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 Roadmap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5100" y="6297777"/>
            <a:ext cx="8681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https://blogs.msdn.microsoft.com/webdev/2018/02/02/asp-net-core-2-1-roadmap/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755099" y="2940424"/>
            <a:ext cx="6199583" cy="4123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0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DB0B9-6D84-411F-A5B2-67995DEF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53" y="1180453"/>
            <a:ext cx="8711694" cy="50992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851" y="289957"/>
            <a:ext cx="5596298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.NET Core Roadmap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9065" y="6297777"/>
            <a:ext cx="617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https://github.com/dotnet/core/blob/master/roadmap.md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2838893" y="3108935"/>
            <a:ext cx="2876106" cy="8995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766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27DFD-682F-4294-B848-324B3AA9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4" y="1233630"/>
            <a:ext cx="8574812" cy="5019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6874" y="289957"/>
            <a:ext cx="6899564" cy="899537"/>
          </a:xfrm>
        </p:spPr>
        <p:txBody>
          <a:bodyPr>
            <a:normAutofit/>
          </a:bodyPr>
          <a:lstStyle/>
          <a:p>
            <a:r>
              <a:rPr lang="en-US" dirty="0"/>
              <a:t>ASP.NET Core 2.1 RC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8634" y="6297777"/>
            <a:ext cx="979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https://blogs.msdn.microsoft.com/webdev/2018/05/07/asp-net-core-2-1-0-rc1-now-available/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699328" y="3089836"/>
            <a:ext cx="3524108" cy="369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15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8331F-37A0-47AB-AF0D-788A9041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4" y="1233630"/>
            <a:ext cx="8574814" cy="5019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5623" y="289957"/>
            <a:ext cx="7160815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 Released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9368" y="6297777"/>
            <a:ext cx="8413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https://blogs.msdn.microsoft.com/dotnet/2018/05/30/announcing-net-core-2-1/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982972" y="3089835"/>
            <a:ext cx="3240464" cy="4773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273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54317-53AC-4862-9FC7-BDF3D5C5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Stack…?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D70AF-B08C-4FE3-8129-4E3576F3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4282-434E-41D4-9582-783D542A7B6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7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7310" y="1277604"/>
            <a:ext cx="6285981" cy="4951368"/>
            <a:chOff x="2017310" y="1277604"/>
            <a:chExt cx="6285981" cy="4951368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320102" y="5042545"/>
              <a:ext cx="1983189" cy="118642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Web API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017310" y="1277604"/>
              <a:ext cx="1983189" cy="206175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Active Server Pages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(Classic ASP)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168706" y="1277605"/>
              <a:ext cx="1983189" cy="351557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endParaRP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(Web Forms)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320102" y="1277604"/>
              <a:ext cx="1983189" cy="206175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endParaRP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MVC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1/2/3/4/5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320102" y="3606752"/>
              <a:ext cx="1983189" cy="118642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Web Pages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3178" y="289957"/>
            <a:ext cx="8605646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ASP and ASP .NET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8471498" y="1277604"/>
            <a:ext cx="1983189" cy="49513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ASP.NET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Core MVC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Unified MVC, Web API and Razor Web Pages</a:t>
            </a:r>
          </a:p>
        </p:txBody>
      </p:sp>
    </p:spTree>
    <p:extLst>
      <p:ext uri="{BB962C8B-B14F-4D97-AF65-F5344CB8AC3E}">
        <p14:creationId xmlns:p14="http://schemas.microsoft.com/office/powerpoint/2010/main" val="2791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54317-53AC-4862-9FC7-BDF3D5C5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Stack!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11EB4-9A96-4E5F-885E-36AB49F2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.NET</a:t>
            </a:r>
          </a:p>
          <a:p>
            <a:r>
              <a:rPr lang="en-US" dirty="0"/>
              <a:t>IIS </a:t>
            </a:r>
            <a:r>
              <a:rPr lang="en-US"/>
              <a:t>(optional)</a:t>
            </a:r>
            <a:endParaRPr lang="en-US" dirty="0"/>
          </a:p>
          <a:p>
            <a:r>
              <a:rPr lang="en-US" dirty="0"/>
              <a:t>C#</a:t>
            </a:r>
          </a:p>
          <a:p>
            <a:r>
              <a:rPr lang="en-US" dirty="0"/>
              <a:t>Entity Framework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nicestack.io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D70AF-B08C-4FE3-8129-4E3576F3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4282-434E-41D4-9582-783D542A7B68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D661-AFF3-4314-880B-C9D72BF15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32" y="1644072"/>
            <a:ext cx="6742865" cy="48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01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51" y="0"/>
            <a:ext cx="11079822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8743" y="1129533"/>
            <a:ext cx="11573526" cy="5466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/>
              <a:t>ASP .NET: </a:t>
            </a:r>
            <a:r>
              <a:rPr lang="en-US" sz="2000" dirty="0">
                <a:hlinkClick r:id="rId3"/>
              </a:rPr>
              <a:t>http://www.asp.net</a:t>
            </a:r>
            <a:endParaRPr lang="en-US" sz="2000" dirty="0"/>
          </a:p>
          <a:p>
            <a:r>
              <a:rPr lang="nl-NL" sz="2000" dirty="0"/>
              <a:t>.NET Core: </a:t>
            </a:r>
            <a:r>
              <a:rPr lang="nl-NL" sz="2000" dirty="0">
                <a:hlinkClick r:id="rId4"/>
              </a:rPr>
              <a:t>https://www.microsoft.com/net</a:t>
            </a:r>
            <a:endParaRPr lang="nl-NL" sz="2000" dirty="0"/>
          </a:p>
          <a:p>
            <a:r>
              <a:rPr lang="nl-NL" sz="2000" dirty="0"/>
              <a:t>.NET Web Dev Blog: </a:t>
            </a:r>
            <a:r>
              <a:rPr lang="nl-NL" sz="2000" dirty="0">
                <a:hlinkClick r:id="rId5"/>
              </a:rPr>
              <a:t>https://blogs.msdn.microsoft.com/webdev</a:t>
            </a:r>
            <a:endParaRPr lang="nl-NL" sz="2000" dirty="0"/>
          </a:p>
          <a:p>
            <a:r>
              <a:rPr lang="sv-SE" sz="2000" dirty="0"/>
              <a:t>Scott Hanselman’s Blog: </a:t>
            </a:r>
            <a:r>
              <a:rPr lang="sv-SE" sz="2000" dirty="0">
                <a:hlinkClick r:id="rId6"/>
              </a:rPr>
              <a:t>https://www.hanselman.com/blog</a:t>
            </a:r>
            <a:endParaRPr lang="sv-SE" sz="2000" dirty="0"/>
          </a:p>
          <a:p>
            <a:endParaRPr lang="sv-SE" sz="2000" dirty="0"/>
          </a:p>
          <a:p>
            <a:r>
              <a:rPr lang="nl-NL" sz="2000" dirty="0"/>
              <a:t>.NET Conf: </a:t>
            </a:r>
            <a:r>
              <a:rPr lang="nl-NL" sz="2000" dirty="0">
                <a:hlinkClick r:id="rId7"/>
              </a:rPr>
              <a:t>http://www.dotnetconf.net</a:t>
            </a:r>
            <a:r>
              <a:rPr lang="nl-NL" sz="2000" dirty="0"/>
              <a:t>  </a:t>
            </a:r>
          </a:p>
          <a:p>
            <a:r>
              <a:rPr lang="nl-NL" sz="2000" dirty="0"/>
              <a:t>MSDN Channel 9: </a:t>
            </a:r>
            <a:r>
              <a:rPr lang="nl-NL" sz="2000" dirty="0">
                <a:hlinkClick r:id="rId8"/>
              </a:rPr>
              <a:t>https://channel9.msdn.com</a:t>
            </a:r>
            <a:endParaRPr lang="nl-NL" sz="2000" dirty="0"/>
          </a:p>
          <a:p>
            <a:endParaRPr lang="nl-NL" sz="2000" dirty="0"/>
          </a:p>
          <a:p>
            <a:r>
              <a:rPr lang="it-IT" sz="2000" dirty="0"/>
              <a:t>Tutorials: </a:t>
            </a:r>
            <a:r>
              <a:rPr lang="it-IT" sz="2000" dirty="0">
                <a:hlinkClick r:id="rId9"/>
              </a:rPr>
              <a:t>https://docs.microsoft.com/en-us/aspnet/core/tutorials/first-mvc-app</a:t>
            </a:r>
            <a:r>
              <a:rPr lang="it-IT" sz="2000" dirty="0"/>
              <a:t> </a:t>
            </a:r>
          </a:p>
          <a:p>
            <a:r>
              <a:rPr lang="nl-NL" sz="2000" dirty="0"/>
              <a:t>C# 7: </a:t>
            </a:r>
            <a:r>
              <a:rPr lang="nl-NL" sz="2000" dirty="0">
                <a:hlinkClick r:id="rId10"/>
              </a:rPr>
              <a:t>https://docs.microsoft.com/en-us/dotnet/articles/csharp/csharp-7</a:t>
            </a:r>
            <a:r>
              <a:rPr lang="nl-NL" sz="2000" dirty="0"/>
              <a:t> </a:t>
            </a:r>
          </a:p>
          <a:p>
            <a:endParaRPr lang="nl-NL" sz="2000" dirty="0"/>
          </a:p>
          <a:p>
            <a:r>
              <a:rPr lang="fr-FR" sz="2000" dirty="0"/>
              <a:t>ASP.NET </a:t>
            </a:r>
            <a:r>
              <a:rPr lang="fr-FR" sz="2000" dirty="0" err="1"/>
              <a:t>Core</a:t>
            </a:r>
            <a:r>
              <a:rPr lang="fr-FR" sz="2000" dirty="0"/>
              <a:t> Roadmap: </a:t>
            </a:r>
            <a:r>
              <a:rPr lang="fr-FR" sz="2000" dirty="0">
                <a:hlinkClick r:id="rId11"/>
              </a:rPr>
              <a:t>https://github.com/aspnet/Home/wiki/Roadmap</a:t>
            </a:r>
            <a:endParaRPr lang="fr-FR" sz="2000" dirty="0"/>
          </a:p>
          <a:p>
            <a:r>
              <a:rPr lang="nl-NL" sz="2000" dirty="0"/>
              <a:t>.NET Core Roadmap: </a:t>
            </a:r>
            <a:r>
              <a:rPr lang="nl-NL" sz="2000" dirty="0">
                <a:hlinkClick r:id="rId12"/>
              </a:rPr>
              <a:t>https://github.com/dotnet/core/blob/master/roadmap.md</a:t>
            </a:r>
            <a:r>
              <a:rPr lang="nl-N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8342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3715" y="1798820"/>
            <a:ext cx="11775892" cy="49469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New Razor Pages: </a:t>
            </a:r>
            <a:r>
              <a:rPr lang="en-US" sz="2400" dirty="0">
                <a:hlinkClick r:id="rId3"/>
              </a:rPr>
              <a:t>http://www.hishambinateya.com/welcome-razor-pages</a:t>
            </a:r>
            <a:r>
              <a:rPr lang="en-US" sz="2400" dirty="0"/>
              <a:t> </a:t>
            </a:r>
          </a:p>
          <a:p>
            <a:r>
              <a:rPr lang="en-US" sz="2400" dirty="0"/>
              <a:t>Intro to Razor: </a:t>
            </a:r>
            <a:r>
              <a:rPr lang="en-US" sz="2400" dirty="0">
                <a:hlinkClick r:id="rId4"/>
              </a:rPr>
              <a:t>https://docs.microsoft.com/en-us/aspnet/core/mvc/razor-pages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Live Unit Testing: </a:t>
            </a:r>
            <a:r>
              <a:rPr lang="en-US" sz="2400" dirty="0">
                <a:hlinkClick r:id="rId5"/>
              </a:rPr>
              <a:t>https://blogs.msdn.microsoft.com/visualstudio/2016/11/18/live-unit-testing-visual-studio-2017-rc</a:t>
            </a:r>
            <a:endParaRPr lang="en-US" sz="2400" dirty="0"/>
          </a:p>
          <a:p>
            <a:r>
              <a:rPr lang="en-US" sz="2400" dirty="0"/>
              <a:t>Migrating from MVC to MVC Core: </a:t>
            </a:r>
            <a:r>
              <a:rPr lang="en-US" sz="2400" dirty="0">
                <a:hlinkClick r:id="rId6"/>
              </a:rPr>
              <a:t>https://docs.microsoft.com/en-us/aspnet/core/migration/mvc</a:t>
            </a:r>
            <a:r>
              <a:rPr lang="en-US" sz="2400" dirty="0"/>
              <a:t>  </a:t>
            </a:r>
          </a:p>
          <a:p>
            <a:endParaRPr lang="en-US" sz="2400" dirty="0"/>
          </a:p>
          <a:p>
            <a:r>
              <a:rPr lang="en-US" sz="2400" dirty="0"/>
              <a:t> Visual Studio Code: </a:t>
            </a:r>
            <a:r>
              <a:rPr lang="en-US" sz="2400" dirty="0">
                <a:hlinkClick r:id="rId7"/>
              </a:rPr>
              <a:t>https://code.visualstudio.com</a:t>
            </a:r>
            <a:endParaRPr lang="en-US" sz="2400" dirty="0"/>
          </a:p>
          <a:p>
            <a:r>
              <a:rPr lang="en-US" sz="2400" dirty="0" err="1"/>
              <a:t>dotnet</a:t>
            </a:r>
            <a:r>
              <a:rPr lang="en-US" sz="2400" dirty="0"/>
              <a:t>/cli on GitHub: </a:t>
            </a:r>
            <a:r>
              <a:rPr lang="en-US" sz="2400" dirty="0">
                <a:hlinkClick r:id="rId8"/>
              </a:rPr>
              <a:t>https://github.com/dotnet/cli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1258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283" y="2711868"/>
            <a:ext cx="8964150" cy="1523906"/>
          </a:xfrm>
        </p:spPr>
        <p:txBody>
          <a:bodyPr/>
          <a:lstStyle/>
          <a:p>
            <a:pPr algn="ctr"/>
            <a:r>
              <a:rPr lang="en-US" sz="8627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6681554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966617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2492548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40" y="3657900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4823253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5797" y="6207164"/>
            <a:ext cx="7660407" cy="459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914180"/>
            <a:r>
              <a:rPr lang="en-US" sz="2399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Email:</a:t>
            </a:r>
            <a:r>
              <a:rPr lang="en-US" sz="2399" dirty="0">
                <a:solidFill>
                  <a:srgbClr val="505050"/>
                </a:solidFill>
              </a:rPr>
              <a:t> </a:t>
            </a:r>
            <a:r>
              <a:rPr lang="en-US" sz="2399" dirty="0">
                <a:solidFill>
                  <a:srgbClr val="505050"/>
                </a:solidFill>
                <a:hlinkClick r:id="rId3"/>
              </a:rPr>
              <a:t>shchowd@microsoft.com</a:t>
            </a:r>
            <a:r>
              <a:rPr lang="en-US" sz="2399" dirty="0">
                <a:solidFill>
                  <a:srgbClr val="505050"/>
                </a:solidFill>
              </a:rPr>
              <a:t> </a:t>
            </a:r>
            <a:r>
              <a:rPr lang="en-US" sz="2399" dirty="0">
                <a:solidFill>
                  <a:schemeClr val="tx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2399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Twitter: </a:t>
            </a:r>
            <a:r>
              <a:rPr lang="en-US" sz="2399" dirty="0">
                <a:solidFill>
                  <a:srgbClr val="505050"/>
                </a:solidFill>
                <a:hlinkClick r:id="rId4"/>
              </a:rPr>
              <a:t>@shahedC</a:t>
            </a:r>
            <a:r>
              <a:rPr lang="en-US" sz="2399" dirty="0">
                <a:solidFill>
                  <a:srgbClr val="50505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022C0-1FC6-4B32-B4B9-1143BAD60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630" y="116868"/>
            <a:ext cx="7458740" cy="60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96980"/>
      </p:ext>
    </p:extLst>
  </p:cSld>
  <p:clrMapOvr>
    <a:masterClrMapping/>
  </p:clrMapOvr>
</p:sld>
</file>

<file path=ppt/theme/theme1.xml><?xml version="1.0" encoding="utf-8"?>
<a:theme xmlns:a="http://schemas.openxmlformats.org/drawingml/2006/main" name="Deck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89F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zure Medium">
  <a:themeElements>
    <a:clrScheme name="Custom 3">
      <a:dk1>
        <a:srgbClr val="00B0F0"/>
      </a:dk1>
      <a:lt1>
        <a:srgbClr val="FFFFFF"/>
      </a:lt1>
      <a:dk2>
        <a:srgbClr val="44546A"/>
      </a:dk2>
      <a:lt2>
        <a:srgbClr val="FFFFFF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zure Grap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zure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zure 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zure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3837</Words>
  <Application>Microsoft Office PowerPoint</Application>
  <PresentationFormat>Widescreen</PresentationFormat>
  <Paragraphs>870</Paragraphs>
  <Slides>95</Slides>
  <Notes>95</Notes>
  <HiddenSlides>6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95</vt:i4>
      </vt:variant>
    </vt:vector>
  </HeadingPairs>
  <TitlesOfParts>
    <vt:vector size="115" baseType="lpstr">
      <vt:lpstr>ＭＳ Ｐゴシック</vt:lpstr>
      <vt:lpstr>Arial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Wingdings</vt:lpstr>
      <vt:lpstr>Deck Title Slide</vt:lpstr>
      <vt:lpstr>Azure Medium</vt:lpstr>
      <vt:lpstr>Custom Design</vt:lpstr>
      <vt:lpstr>Azure Graphite</vt:lpstr>
      <vt:lpstr>Azure Dark</vt:lpstr>
      <vt:lpstr>Azure Basic</vt:lpstr>
      <vt:lpstr>Azure Noir</vt:lpstr>
      <vt:lpstr>Office Theme</vt:lpstr>
      <vt:lpstr>5-50111_Build 2017_LIGHT GRAY TEMPLATE</vt:lpstr>
      <vt:lpstr>ASP.NET Core 2.1</vt:lpstr>
      <vt:lpstr>Agenda</vt:lpstr>
      <vt:lpstr>Introduction</vt:lpstr>
      <vt:lpstr>ASP.NET</vt:lpstr>
      <vt:lpstr>.NET for Cross-Platform Dev</vt:lpstr>
      <vt:lpstr>.NET Across Windows/Web Platforms</vt:lpstr>
      <vt:lpstr>.NET Standard in 2017 and 2018</vt:lpstr>
      <vt:lpstr>.NET 3.0 in 2019 and Beyond…</vt:lpstr>
      <vt:lpstr>Evolution of ASP and ASP .NET</vt:lpstr>
      <vt:lpstr>Names &amp; Version Numbers</vt:lpstr>
      <vt:lpstr>C# 7.x in VS2017</vt:lpstr>
      <vt:lpstr>Agenda</vt:lpstr>
      <vt:lpstr>.NET Framework  &amp; .NET Core</vt:lpstr>
      <vt:lpstr>ASP.NET Core High-Level Overview</vt:lpstr>
      <vt:lpstr>Compilation Process</vt:lpstr>
      <vt:lpstr>What About .NET Framework 4.6+?</vt:lpstr>
      <vt:lpstr>ASP .NET Core</vt:lpstr>
      <vt:lpstr>ASP.NET Core Features</vt:lpstr>
      <vt:lpstr>ASP.NET Core Summary</vt:lpstr>
      <vt:lpstr>Relevant XKCD Comic</vt:lpstr>
      <vt:lpstr>ASP .NET Core MVC</vt:lpstr>
      <vt:lpstr>MVC Web App Basics</vt:lpstr>
      <vt:lpstr>MVC (Web) Controllers</vt:lpstr>
      <vt:lpstr>MVC (API) Controllers</vt:lpstr>
      <vt:lpstr>MVC (Web) Views</vt:lpstr>
      <vt:lpstr>MVC Models</vt:lpstr>
      <vt:lpstr>New Razor Pages!</vt:lpstr>
      <vt:lpstr>Intro to Razor Pages</vt:lpstr>
      <vt:lpstr>Razor Syntax</vt:lpstr>
      <vt:lpstr>SignalR in ASP.NET Core 2.1 (Stable!) 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How about Entity Framework?</vt:lpstr>
      <vt:lpstr>PowerPoint Presentation</vt:lpstr>
      <vt:lpstr>Pluralsight Course by Julie Lerman</vt:lpstr>
      <vt:lpstr>Visual Studio 2017  &amp; VS Code</vt:lpstr>
      <vt:lpstr>New Installer!</vt:lpstr>
      <vt:lpstr>File  New Project  Web</vt:lpstr>
      <vt:lpstr>Select a Template</vt:lpstr>
      <vt:lpstr>VS 2017 Preview with ASP.NET Core 2.1 </vt:lpstr>
      <vt:lpstr>VS 2017 15.7 + ASP.NET Core 2.1 </vt:lpstr>
      <vt:lpstr>.NET Core SDK 2.1.300-preview1 </vt:lpstr>
      <vt:lpstr>.NET Core SDK 2.1 RC1</vt:lpstr>
      <vt:lpstr>Select a Template (VS 2017 15.7) </vt:lpstr>
      <vt:lpstr>ASP.NET Core Runtime Extension on Azure</vt:lpstr>
      <vt:lpstr>Visual Studio Code</vt:lpstr>
      <vt:lpstr>Startup.cs Configuration</vt:lpstr>
      <vt:lpstr>project.json</vt:lpstr>
      <vt:lpstr>.csproj project file 2.0</vt:lpstr>
      <vt:lpstr>.csproj project file 2.1</vt:lpstr>
      <vt:lpstr>Right-click  (Project) Properties</vt:lpstr>
      <vt:lpstr>Choose Profile While Debugging</vt:lpstr>
      <vt:lpstr>Live Unit Testing</vt:lpstr>
      <vt:lpstr>DEMO</vt:lpstr>
      <vt:lpstr>Migrating from MVC to MVC Core</vt:lpstr>
      <vt:lpstr>dotnet/cli on GitHub</vt:lpstr>
      <vt:lpstr>.NET Core 2.x CLI Commands</vt:lpstr>
      <vt:lpstr>Azure CLI Commands</vt:lpstr>
      <vt:lpstr>Agenda</vt:lpstr>
      <vt:lpstr>References &amp; Wrap-up</vt:lpstr>
      <vt:lpstr>Blog Sources</vt:lpstr>
      <vt:lpstr>Visual Studio 2017 Launch Videos</vt:lpstr>
      <vt:lpstr>Build 2017: ASP .NET Core 2.0 </vt:lpstr>
      <vt:lpstr>.NET Core 2.1 Roadmap PT.1</vt:lpstr>
      <vt:lpstr>.NET Core 2.1 Roadmap PT.2</vt:lpstr>
      <vt:lpstr>Build Conference 2018 </vt:lpstr>
      <vt:lpstr>Build 2018: ASP .NET Core 2.1 </vt:lpstr>
      <vt:lpstr>SignalR for ASP .NET Core 2.1 </vt:lpstr>
      <vt:lpstr>Jeff Fritz on YouTube </vt:lpstr>
      <vt:lpstr>Other Video Sources</vt:lpstr>
      <vt:lpstr>Docs + Tutorials</vt:lpstr>
      <vt:lpstr>ASP.NET Core 2.0 Release</vt:lpstr>
      <vt:lpstr>ASP.NET Core 2.1 Roadmap</vt:lpstr>
      <vt:lpstr>.NET Core Roadmap</vt:lpstr>
      <vt:lpstr>ASP.NET Core 2.1 RC</vt:lpstr>
      <vt:lpstr>ASP.NET Core 2.1 Released</vt:lpstr>
      <vt:lpstr>MEAN Stack…?</vt:lpstr>
      <vt:lpstr>NICE Stack!</vt:lpstr>
      <vt:lpstr>References</vt:lpstr>
      <vt:lpstr>Other Resources </vt:lpstr>
      <vt:lpstr>Q &amp; A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2014-06-19T07:13:47Z</dcterms:created>
  <dcterms:modified xsi:type="dcterms:W3CDTF">2018-08-06T16:25:57Z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Ref">
    <vt:lpwstr>https://api.informationprotection.azure.com/api/72f988bf-86f1-41af-91ab-2d7cd011db47</vt:lpwstr>
  </property>
  <property fmtid="{D5CDD505-2E9C-101B-9397-08002B2CF9AE}" pid="5" name="MSIP_Label_f42aa342-8706-4288-bd11-ebb85995028c_Owner">
    <vt:lpwstr>shchowd@microsoft.com</vt:lpwstr>
  </property>
  <property fmtid="{D5CDD505-2E9C-101B-9397-08002B2CF9AE}" pid="6" name="MSIP_Label_f42aa342-8706-4288-bd11-ebb85995028c_SetDate">
    <vt:lpwstr>2017-10-06T13:44:14.2659651-04:00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