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5" r:id="rId1"/>
    <p:sldMasterId id="2147483714" r:id="rId2"/>
    <p:sldMasterId id="2147483798" r:id="rId3"/>
    <p:sldMasterId id="2147483734" r:id="rId4"/>
    <p:sldMasterId id="2147483741" r:id="rId5"/>
    <p:sldMasterId id="2147483748" r:id="rId6"/>
    <p:sldMasterId id="2147483758" r:id="rId7"/>
    <p:sldMasterId id="2147483811" r:id="rId8"/>
    <p:sldMasterId id="2147483823" r:id="rId9"/>
  </p:sldMasterIdLst>
  <p:notesMasterIdLst>
    <p:notesMasterId r:id="rId86"/>
  </p:notesMasterIdLst>
  <p:sldIdLst>
    <p:sldId id="353" r:id="rId10"/>
    <p:sldId id="360" r:id="rId11"/>
    <p:sldId id="361" r:id="rId12"/>
    <p:sldId id="446" r:id="rId13"/>
    <p:sldId id="445" r:id="rId14"/>
    <p:sldId id="364" r:id="rId15"/>
    <p:sldId id="435" r:id="rId16"/>
    <p:sldId id="434" r:id="rId17"/>
    <p:sldId id="439" r:id="rId18"/>
    <p:sldId id="447" r:id="rId19"/>
    <p:sldId id="412" r:id="rId20"/>
    <p:sldId id="363" r:id="rId21"/>
    <p:sldId id="440" r:id="rId22"/>
    <p:sldId id="354" r:id="rId23"/>
    <p:sldId id="355" r:id="rId24"/>
    <p:sldId id="407" r:id="rId25"/>
    <p:sldId id="418" r:id="rId26"/>
    <p:sldId id="437" r:id="rId27"/>
    <p:sldId id="441" r:id="rId28"/>
    <p:sldId id="436" r:id="rId29"/>
    <p:sldId id="438" r:id="rId30"/>
    <p:sldId id="413" r:id="rId31"/>
    <p:sldId id="408" r:id="rId32"/>
    <p:sldId id="366" r:id="rId33"/>
    <p:sldId id="367" r:id="rId34"/>
    <p:sldId id="368" r:id="rId35"/>
    <p:sldId id="356" r:id="rId36"/>
    <p:sldId id="442" r:id="rId37"/>
    <p:sldId id="357" r:id="rId38"/>
    <p:sldId id="358" r:id="rId39"/>
    <p:sldId id="410" r:id="rId40"/>
    <p:sldId id="369"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83" r:id="rId55"/>
    <p:sldId id="384" r:id="rId56"/>
    <p:sldId id="385" r:id="rId57"/>
    <p:sldId id="386" r:id="rId58"/>
    <p:sldId id="387" r:id="rId59"/>
    <p:sldId id="388" r:id="rId60"/>
    <p:sldId id="420" r:id="rId61"/>
    <p:sldId id="421" r:id="rId62"/>
    <p:sldId id="422" r:id="rId63"/>
    <p:sldId id="423" r:id="rId64"/>
    <p:sldId id="424" r:id="rId65"/>
    <p:sldId id="425" r:id="rId66"/>
    <p:sldId id="426" r:id="rId67"/>
    <p:sldId id="427" r:id="rId68"/>
    <p:sldId id="428" r:id="rId69"/>
    <p:sldId id="429" r:id="rId70"/>
    <p:sldId id="443" r:id="rId71"/>
    <p:sldId id="444" r:id="rId72"/>
    <p:sldId id="430" r:id="rId73"/>
    <p:sldId id="432" r:id="rId74"/>
    <p:sldId id="433" r:id="rId75"/>
    <p:sldId id="397" r:id="rId76"/>
    <p:sldId id="398" r:id="rId77"/>
    <p:sldId id="409" r:id="rId78"/>
    <p:sldId id="419" r:id="rId79"/>
    <p:sldId id="405" r:id="rId80"/>
    <p:sldId id="399" r:id="rId81"/>
    <p:sldId id="400" r:id="rId82"/>
    <p:sldId id="402" r:id="rId83"/>
    <p:sldId id="406" r:id="rId84"/>
    <p:sldId id="40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21676C1-B9CC-41DF-A165-8F0F30A20403}">
          <p14:sldIdLst>
            <p14:sldId id="353"/>
            <p14:sldId id="360"/>
          </p14:sldIdLst>
        </p14:section>
        <p14:section name="Intro" id="{D9BD6159-F6AD-4E83-8A9A-54848F364906}">
          <p14:sldIdLst>
            <p14:sldId id="361"/>
            <p14:sldId id="446"/>
            <p14:sldId id="445"/>
            <p14:sldId id="364"/>
            <p14:sldId id="435"/>
            <p14:sldId id="434"/>
            <p14:sldId id="439"/>
            <p14:sldId id="447"/>
            <p14:sldId id="412"/>
            <p14:sldId id="363"/>
            <p14:sldId id="440"/>
            <p14:sldId id="354"/>
            <p14:sldId id="355"/>
            <p14:sldId id="407"/>
            <p14:sldId id="418"/>
            <p14:sldId id="437"/>
            <p14:sldId id="441"/>
            <p14:sldId id="436"/>
            <p14:sldId id="438"/>
            <p14:sldId id="413"/>
            <p14:sldId id="408"/>
            <p14:sldId id="366"/>
          </p14:sldIdLst>
        </p14:section>
        <p14:section name=".NET Framework + Core" id="{D0DB4BCB-04C8-41E6-8D5D-A402714EC31A}">
          <p14:sldIdLst>
            <p14:sldId id="367"/>
            <p14:sldId id="368"/>
            <p14:sldId id="356"/>
            <p14:sldId id="442"/>
            <p14:sldId id="357"/>
            <p14:sldId id="358"/>
          </p14:sldIdLst>
        </p14:section>
        <p14:section name="ASP.NET Core" id="{D3FCA269-9226-4FDD-8F06-9B7F6B59492D}">
          <p14:sldIdLst>
            <p14:sldId id="410"/>
            <p14:sldId id="369"/>
            <p14:sldId id="370"/>
            <p14:sldId id="371"/>
          </p14:sldIdLst>
        </p14:section>
        <p14:section name="Features in Detail" id="{B73690DB-7D25-4640-8090-77EF2102F257}">
          <p14:sldIdLst>
            <p14:sldId id="372"/>
            <p14:sldId id="373"/>
            <p14:sldId id="374"/>
            <p14:sldId id="375"/>
            <p14:sldId id="376"/>
            <p14:sldId id="377"/>
            <p14:sldId id="378"/>
            <p14:sldId id="379"/>
            <p14:sldId id="380"/>
            <p14:sldId id="381"/>
            <p14:sldId id="382"/>
            <p14:sldId id="383"/>
            <p14:sldId id="384"/>
            <p14:sldId id="385"/>
            <p14:sldId id="386"/>
            <p14:sldId id="387"/>
          </p14:sldIdLst>
        </p14:section>
        <p14:section name="Entity Framework" id="{EB6FFCE3-D04D-4D5D-AB44-D17620795FA6}">
          <p14:sldIdLst>
            <p14:sldId id="388"/>
          </p14:sldIdLst>
        </p14:section>
        <p14:section name="VS2017" id="{33822092-CBC5-45ED-BA82-96CC1DB4B92C}">
          <p14:sldIdLst>
            <p14:sldId id="420"/>
            <p14:sldId id="421"/>
            <p14:sldId id="422"/>
            <p14:sldId id="423"/>
            <p14:sldId id="424"/>
            <p14:sldId id="425"/>
            <p14:sldId id="426"/>
            <p14:sldId id="427"/>
            <p14:sldId id="428"/>
            <p14:sldId id="429"/>
            <p14:sldId id="443"/>
            <p14:sldId id="444"/>
            <p14:sldId id="430"/>
            <p14:sldId id="432"/>
            <p14:sldId id="433"/>
            <p14:sldId id="397"/>
            <p14:sldId id="398"/>
            <p14:sldId id="409"/>
            <p14:sldId id="419"/>
            <p14:sldId id="405"/>
          </p14:sldIdLst>
        </p14:section>
        <p14:section name="Wrapup" id="{114EA49F-C51E-4FB1-9F0E-870099196E42}">
          <p14:sldIdLst>
            <p14:sldId id="399"/>
            <p14:sldId id="400"/>
            <p14:sldId id="402"/>
            <p14:sldId id="406"/>
            <p14:sldId id="4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E57"/>
    <a:srgbClr val="E98620"/>
    <a:srgbClr val="FFEB8E"/>
    <a:srgbClr val="48BAE7"/>
    <a:srgbClr val="FFFFFF"/>
    <a:srgbClr val="000000"/>
    <a:srgbClr val="46B4B2"/>
    <a:srgbClr val="009C90"/>
    <a:srgbClr val="FFC000"/>
    <a:srgbClr val="BDC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7" autoAdjust="0"/>
    <p:restoredTop sz="87743" autoAdjust="0"/>
  </p:normalViewPr>
  <p:slideViewPr>
    <p:cSldViewPr snapToGrid="0">
      <p:cViewPr varScale="1">
        <p:scale>
          <a:sx n="52" d="100"/>
          <a:sy n="52" d="100"/>
        </p:scale>
        <p:origin x="942" y="3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dirty="0"/>
            <a:t>&gt; Visual Studio </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Wrap-up + 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dirty="0"/>
            <a:t>&gt; Visual Studio</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Wrap-up + 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dirty="0"/>
            <a:t>&gt; Visual Studio</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Wrap-up + 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a:t>&gt; Visual Studio</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Wrap-up + 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dirty="0"/>
            <a:t>&gt; Visual Studio </a:t>
          </a:r>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Wrap-up + 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dirty="0"/>
            <a:t>&gt; Visual Studio</a:t>
          </a:r>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Wrap-up + 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dirty="0"/>
            <a:t>&gt; Visual Studio</a:t>
          </a:r>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Wrap-up + 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a:t>&gt; Visual Studio</a:t>
          </a:r>
          <a:endParaRPr lang="en-US" sz="2400" kern="1200" dirty="0"/>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Wrap-up + 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90FE3-7537-4D15-A9F5-FDF1805FD5F8}" type="datetimeFigureOut">
              <a:rPr lang="en-US" smtClean="0"/>
              <a:t>8/7/2017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C67A6-C0E7-47DF-97C2-CA9B11275397}" type="slidenum">
              <a:rPr lang="en-US" smtClean="0"/>
              <a:t>‹#›</a:t>
            </a:fld>
            <a:endParaRPr lang="en-US"/>
          </a:p>
        </p:txBody>
      </p:sp>
    </p:spTree>
    <p:extLst>
      <p:ext uri="{BB962C8B-B14F-4D97-AF65-F5344CB8AC3E}">
        <p14:creationId xmlns:p14="http://schemas.microsoft.com/office/powerpoint/2010/main" val="381831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416923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ASP .NET 5.0</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52</a:t>
            </a:fld>
            <a:endParaRPr lang="en-US"/>
          </a:p>
        </p:txBody>
      </p:sp>
    </p:spTree>
    <p:extLst>
      <p:ext uri="{BB962C8B-B14F-4D97-AF65-F5344CB8AC3E}">
        <p14:creationId xmlns:p14="http://schemas.microsoft.com/office/powerpoint/2010/main" val="131608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71</a:t>
            </a:fld>
            <a:endParaRPr lang="en-US"/>
          </a:p>
        </p:txBody>
      </p:sp>
    </p:spTree>
    <p:extLst>
      <p:ext uri="{BB962C8B-B14F-4D97-AF65-F5344CB8AC3E}">
        <p14:creationId xmlns:p14="http://schemas.microsoft.com/office/powerpoint/2010/main" val="2689812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Topics</a:t>
            </a:r>
          </a:p>
        </p:txBody>
      </p:sp>
      <p:sp>
        <p:nvSpPr>
          <p:cNvPr id="4" name="Slide Number Placeholder 3"/>
          <p:cNvSpPr>
            <a:spLocks noGrp="1"/>
          </p:cNvSpPr>
          <p:nvPr>
            <p:ph type="sldNum" sz="quarter" idx="10"/>
          </p:nvPr>
        </p:nvSpPr>
        <p:spPr/>
        <p:txBody>
          <a:bodyPr/>
          <a:lstStyle/>
          <a:p>
            <a:fld id="{C93EEC66-7BF3-4CAD-9E14-6F7448A6E41E}" type="slidenum">
              <a:rPr lang="en-US" smtClean="0"/>
              <a:t>74</a:t>
            </a:fld>
            <a:endParaRPr lang="en-US"/>
          </a:p>
        </p:txBody>
      </p:sp>
    </p:spTree>
    <p:extLst>
      <p:ext uri="{BB962C8B-B14F-4D97-AF65-F5344CB8AC3E}">
        <p14:creationId xmlns:p14="http://schemas.microsoft.com/office/powerpoint/2010/main" val="421254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75</a:t>
            </a:fld>
            <a:endParaRPr lang="en-US"/>
          </a:p>
        </p:txBody>
      </p:sp>
    </p:spTree>
    <p:extLst>
      <p:ext uri="{BB962C8B-B14F-4D97-AF65-F5344CB8AC3E}">
        <p14:creationId xmlns:p14="http://schemas.microsoft.com/office/powerpoint/2010/main" val="2252035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5889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3841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E9FC-B671-424D-AD31-3E8C5FC948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4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14</a:t>
            </a:fld>
            <a:endParaRPr lang="en-US"/>
          </a:p>
        </p:txBody>
      </p:sp>
    </p:spTree>
    <p:extLst>
      <p:ext uri="{BB962C8B-B14F-4D97-AF65-F5344CB8AC3E}">
        <p14:creationId xmlns:p14="http://schemas.microsoft.com/office/powerpoint/2010/main" val="275351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24</a:t>
            </a:fld>
            <a:endParaRPr lang="en-US"/>
          </a:p>
        </p:txBody>
      </p:sp>
    </p:spTree>
    <p:extLst>
      <p:ext uri="{BB962C8B-B14F-4D97-AF65-F5344CB8AC3E}">
        <p14:creationId xmlns:p14="http://schemas.microsoft.com/office/powerpoint/2010/main" val="404567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Variables, Operators &amp; Loops</a:t>
            </a:r>
          </a:p>
        </p:txBody>
      </p:sp>
      <p:sp>
        <p:nvSpPr>
          <p:cNvPr id="4" name="Slide Number Placeholder 3"/>
          <p:cNvSpPr>
            <a:spLocks noGrp="1"/>
          </p:cNvSpPr>
          <p:nvPr>
            <p:ph type="sldNum" sz="quarter" idx="10"/>
          </p:nvPr>
        </p:nvSpPr>
        <p:spPr/>
        <p:txBody>
          <a:bodyPr/>
          <a:lstStyle/>
          <a:p>
            <a:fld id="{C93EEC66-7BF3-4CAD-9E14-6F7448A6E41E}" type="slidenum">
              <a:rPr lang="en-US" smtClean="0"/>
              <a:t>25</a:t>
            </a:fld>
            <a:endParaRPr lang="en-US"/>
          </a:p>
        </p:txBody>
      </p:sp>
    </p:spTree>
    <p:extLst>
      <p:ext uri="{BB962C8B-B14F-4D97-AF65-F5344CB8AC3E}">
        <p14:creationId xmlns:p14="http://schemas.microsoft.com/office/powerpoint/2010/main" val="2286275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ASP .NET 5.0</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31</a:t>
            </a:fld>
            <a:endParaRPr lang="en-US"/>
          </a:p>
        </p:txBody>
      </p:sp>
    </p:spTree>
    <p:extLst>
      <p:ext uri="{BB962C8B-B14F-4D97-AF65-F5344CB8AC3E}">
        <p14:creationId xmlns:p14="http://schemas.microsoft.com/office/powerpoint/2010/main" val="206407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20414A0-939B-4E03-8776-58BEE98B026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8/7/2017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4707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51</a:t>
            </a:fld>
            <a:endParaRPr lang="en-US"/>
          </a:p>
        </p:txBody>
      </p:sp>
    </p:spTree>
    <p:extLst>
      <p:ext uri="{BB962C8B-B14F-4D97-AF65-F5344CB8AC3E}">
        <p14:creationId xmlns:p14="http://schemas.microsoft.com/office/powerpoint/2010/main" val="2308718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303830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2598770515"/>
              </p:ext>
            </p:extLst>
          </p:nvPr>
        </p:nvGraphicFramePr>
        <p:xfrm>
          <a:off x="584200" y="1476596"/>
          <a:ext cx="11056420" cy="4320392"/>
        </p:xfrm>
        <a:graphic>
          <a:graphicData uri="http://schemas.openxmlformats.org/drawingml/2006/table">
            <a:tbl>
              <a:tblPr firstRow="1" bandRow="1">
                <a:tableStyleId>{5C22544A-7EE6-4342-B048-85BDC9FD1C3A}</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8876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00751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775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51869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sp>
        <p:nvSpPr>
          <p:cNvPr id="9" name="Title"/>
          <p:cNvSpPr>
            <a:spLocks noGrp="1"/>
          </p:cNvSpPr>
          <p:nvPr>
            <p:ph type="title" hasCustomPrompt="1"/>
          </p:nvPr>
        </p:nvSpPr>
        <p:spPr>
          <a:xfrm>
            <a:off x="0" y="2194768"/>
            <a:ext cx="12192001"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92000"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21215858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61BE4E-1F91-49DA-A204-28A383D68637}"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25452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1BE4E-1F91-49DA-A204-28A383D68637}"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52600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61BE4E-1F91-49DA-A204-28A383D68637}"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643343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61BE4E-1F91-49DA-A204-28A383D68637}"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4277188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61BE4E-1F91-49DA-A204-28A383D68637}" type="datetimeFigureOut">
              <a:rPr lang="en-US" smtClean="0"/>
              <a:t>8/7/2017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8642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171B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3C454F"/>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6263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61BE4E-1F91-49DA-A204-28A383D68637}" type="datetimeFigureOut">
              <a:rPr lang="en-US" smtClean="0"/>
              <a:t>8/7/2017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45033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1BE4E-1F91-49DA-A204-28A383D68637}" type="datetimeFigureOut">
              <a:rPr lang="en-US" smtClean="0"/>
              <a:t>8/7/2017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115122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61BE4E-1F91-49DA-A204-28A383D68637}"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181644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61BE4E-1F91-49DA-A204-28A383D68637}"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917852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1BE4E-1F91-49DA-A204-28A383D68637}"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623730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1BE4E-1F91-49DA-A204-28A383D68637}"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653054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47433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166289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1323066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42447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D438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289FD7"/>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991024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822313139"/>
              </p:ext>
            </p:extLst>
          </p:nvPr>
        </p:nvGraphicFramePr>
        <p:xfrm>
          <a:off x="584200" y="1476596"/>
          <a:ext cx="11056420" cy="4320392"/>
        </p:xfrm>
        <a:graphic>
          <a:graphicData uri="http://schemas.openxmlformats.org/drawingml/2006/table">
            <a:tbl>
              <a:tblPr firstRow="1" bandRow="1">
                <a:tableStyleId>{21E4AEA4-8DFA-4A89-87EB-49C32662AFE0}</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extLst>
                  <a:ext uri="{0D108BD9-81ED-4DB2-BD59-A6C34878D82A}">
                    <a16:rowId xmlns:a16="http://schemas.microsoft.com/office/drawing/2014/main" val="10000"/>
                  </a:ext>
                </a:extLst>
              </a:tr>
              <a:tr h="1225319">
                <a:tc>
                  <a:txBody>
                    <a:bodyPr/>
                    <a:lstStyle/>
                    <a:p>
                      <a:r>
                        <a:rPr lang="en-US" sz="1600" dirty="0"/>
                        <a:t>Content</a:t>
                      </a:r>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1893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3C454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794198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3C45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538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569442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06960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257876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2858845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227641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nvGraphicFramePr>
        <p:xfrm>
          <a:off x="584200" y="1476596"/>
          <a:ext cx="11056420" cy="4320392"/>
        </p:xfrm>
        <a:graphic>
          <a:graphicData uri="http://schemas.openxmlformats.org/drawingml/2006/table">
            <a:tbl>
              <a:tblPr firstRow="1" bandRow="1">
                <a:tableStyleId>{5C22544A-7EE6-4342-B048-85BDC9FD1C3A}</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4259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1D438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6019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61708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BDCD2C"/>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127618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1D438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652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218792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44040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754852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737077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6419584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nvGraphicFramePr>
        <p:xfrm>
          <a:off x="584200" y="1476596"/>
          <a:ext cx="11056420" cy="4320392"/>
        </p:xfrm>
        <a:graphic>
          <a:graphicData uri="http://schemas.openxmlformats.org/drawingml/2006/table">
            <a:tbl>
              <a:tblPr firstRow="1" bandRow="1">
                <a:tableStyleId>{5C22544A-7EE6-4342-B048-85BDC9FD1C3A}</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26191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481524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183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92459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lvl1pPr>
              <a:defRPr>
                <a:solidFill>
                  <a:srgbClr val="289FD7"/>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289FD7"/>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1069162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69531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995736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3229571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84240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738047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31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462822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6D5B8E-D8C5-4D84-BA13-A6CBEAD737F9}"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3331278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D5B8E-D8C5-4D84-BA13-A6CBEAD737F9}"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4294898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6D5B8E-D8C5-4D84-BA13-A6CBEAD737F9}"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7015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78425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6D5B8E-D8C5-4D84-BA13-A6CBEAD737F9}"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976197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6D5B8E-D8C5-4D84-BA13-A6CBEAD737F9}" type="datetimeFigureOut">
              <a:rPr lang="en-US" smtClean="0"/>
              <a:t>8/7/2017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083654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D5B8E-D8C5-4D84-BA13-A6CBEAD737F9}" type="datetimeFigureOut">
              <a:rPr lang="en-US" smtClean="0"/>
              <a:t>8/7/2017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153470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D5B8E-D8C5-4D84-BA13-A6CBEAD737F9}" type="datetimeFigureOut">
              <a:rPr lang="en-US" smtClean="0"/>
              <a:t>8/7/2017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231066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6D5B8E-D8C5-4D84-BA13-A6CBEAD737F9}"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3858746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6D5B8E-D8C5-4D84-BA13-A6CBEAD737F9}"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040332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D5B8E-D8C5-4D84-BA13-A6CBEAD737F9}"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55499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D5B8E-D8C5-4D84-BA13-A6CBEAD737F9}"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5606489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462884"/>
          </a:xfrm>
          <a:prstGeom prst="rect">
            <a:avLst/>
          </a:prstGeom>
        </p:spPr>
      </p:pic>
      <p:sp>
        <p:nvSpPr>
          <p:cNvPr id="8" name="Rectangle 7"/>
          <p:cNvSpPr/>
          <p:nvPr userDrawn="1"/>
        </p:nvSpPr>
        <p:spPr bwMode="auto">
          <a:xfrm>
            <a:off x="1648" y="4863467"/>
            <a:ext cx="12190352" cy="199453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1633" y="5253375"/>
            <a:ext cx="2596555" cy="1146975"/>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1632" y="470066"/>
            <a:ext cx="1423303" cy="303612"/>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599824" y="4863467"/>
            <a:ext cx="4592176" cy="1994533"/>
          </a:xfrm>
          <a:prstGeom prst="rect">
            <a:avLst/>
          </a:prstGeom>
        </p:spPr>
      </p:pic>
    </p:spTree>
    <p:extLst>
      <p:ext uri="{BB962C8B-B14F-4D97-AF65-F5344CB8AC3E}">
        <p14:creationId xmlns:p14="http://schemas.microsoft.com/office/powerpoint/2010/main" val="1985322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599824" y="4985515"/>
            <a:ext cx="4592176" cy="1872486"/>
          </a:xfrm>
          <a:prstGeom prst="rect">
            <a:avLst/>
          </a:prstGeom>
        </p:spPr>
      </p:pic>
      <p:sp>
        <p:nvSpPr>
          <p:cNvPr id="8" name="Text Placeholder 3"/>
          <p:cNvSpPr>
            <a:spLocks noGrp="1"/>
          </p:cNvSpPr>
          <p:nvPr>
            <p:ph type="body" sz="quarter" idx="15" hasCustomPrompt="1"/>
          </p:nvPr>
        </p:nvSpPr>
        <p:spPr>
          <a:xfrm>
            <a:off x="9233488" y="291069"/>
            <a:ext cx="2689274" cy="452654"/>
          </a:xfrm>
        </p:spPr>
        <p:txBody>
          <a:bodyPr/>
          <a:lstStyle>
            <a:lvl1pPr marL="0" marR="0" indent="0" algn="r" defTabSz="914367" rtl="0" eaLnBrk="1" fontAlgn="auto" latinLnBrk="0" hangingPunct="1">
              <a:lnSpc>
                <a:spcPct val="90000"/>
              </a:lnSpc>
              <a:spcBef>
                <a:spcPct val="20000"/>
              </a:spcBef>
              <a:spcAft>
                <a:spcPts val="0"/>
              </a:spcAft>
              <a:buClrTx/>
              <a:buSzPct val="90000"/>
              <a:buFont typeface="Arial" pitchFamily="34" charset="0"/>
              <a:buNone/>
              <a:tabLst/>
              <a:defRPr lang="en-US" sz="1961"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77180" y="5923422"/>
            <a:ext cx="1601979" cy="651821"/>
          </a:xfrm>
          <a:prstGeom prst="rect">
            <a:avLst/>
          </a:prstGeom>
        </p:spPr>
        <p:txBody>
          <a:bodyPr wrap="none" lIns="179285" tIns="143428" rIns="179285" bIns="143428">
            <a:spAutoFit/>
          </a:bodyPr>
          <a:lstStyle/>
          <a:p>
            <a:r>
              <a:rPr lang="en-US" sz="2353" dirty="0">
                <a:gradFill>
                  <a:gsLst>
                    <a:gs pos="2597">
                      <a:schemeClr val="tx1"/>
                    </a:gs>
                    <a:gs pos="18182">
                      <a:schemeClr val="tx1"/>
                    </a:gs>
                  </a:gsLst>
                  <a:lin ang="5400000" scaled="1"/>
                </a:gradFill>
              </a:rPr>
              <a:t>#</a:t>
            </a:r>
            <a:r>
              <a:rPr lang="en-US" sz="2353" dirty="0" err="1">
                <a:gradFill>
                  <a:gsLst>
                    <a:gs pos="2597">
                      <a:schemeClr val="tx1"/>
                    </a:gs>
                    <a:gs pos="18182">
                      <a:schemeClr val="tx1"/>
                    </a:gs>
                  </a:gsLst>
                  <a:lin ang="5400000" scaled="1"/>
                </a:gradFill>
              </a:rPr>
              <a:t>MSBuild</a:t>
            </a:r>
            <a:endParaRPr lang="en-US" sz="2353"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4167146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545904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70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77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98002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359989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44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018020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855543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16452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697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9925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4246363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723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336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50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037540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1668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320828"/>
          </a:xfrm>
        </p:spPr>
        <p:txBody>
          <a:bodyPr>
            <a:spAutoFit/>
          </a:bodyPr>
          <a:lstStyle>
            <a:lvl1pPr>
              <a:defRPr sz="3921">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6633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784561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emf"/><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emf"/><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emf"/><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1.emf"/><Relationship Id="rId4" Type="http://schemas.openxmlformats.org/officeDocument/2006/relationships/slideLayout" Target="../slideLayouts/slideLayout4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3.e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9.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89F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6150" y="3765871"/>
            <a:ext cx="10515600" cy="1325563"/>
          </a:xfrm>
          <a:prstGeom prst="rect">
            <a:avLst/>
          </a:prstGeom>
        </p:spPr>
        <p:txBody>
          <a:bodyPr vert="horz" lIns="91440" tIns="45720" rIns="91440" bIns="45720" rtlCol="0" anchor="t">
            <a:noAutofit/>
          </a:bodyPr>
          <a:lstStyle/>
          <a:p>
            <a:r>
              <a:rPr lang="en-US" dirty="0"/>
              <a:t>Topic/Title</a:t>
            </a:r>
          </a:p>
        </p:txBody>
      </p:sp>
      <p:sp>
        <p:nvSpPr>
          <p:cNvPr id="3" name="Text Placeholder 2"/>
          <p:cNvSpPr>
            <a:spLocks noGrp="1"/>
          </p:cNvSpPr>
          <p:nvPr>
            <p:ph type="body" idx="1"/>
          </p:nvPr>
        </p:nvSpPr>
        <p:spPr>
          <a:xfrm>
            <a:off x="5739829" y="5363109"/>
            <a:ext cx="5911921" cy="813853"/>
          </a:xfrm>
          <a:prstGeom prst="rect">
            <a:avLst/>
          </a:prstGeom>
        </p:spPr>
        <p:txBody>
          <a:bodyPr vert="horz" lIns="91440" tIns="45720" rIns="91440" bIns="45720" rtlCol="0">
            <a:normAutofit/>
          </a:bodyPr>
          <a:lstStyle/>
          <a:p>
            <a:pPr lvl="0"/>
            <a:r>
              <a:rPr lang="en-US" dirty="0"/>
              <a:t>Presenter Name</a:t>
            </a:r>
          </a:p>
          <a:p>
            <a:pPr lvl="0"/>
            <a:r>
              <a:rPr lang="en-US" dirty="0"/>
              <a:t>Title</a:t>
            </a:r>
          </a:p>
        </p:txBody>
      </p:sp>
    </p:spTree>
    <p:extLst>
      <p:ext uri="{BB962C8B-B14F-4D97-AF65-F5344CB8AC3E}">
        <p14:creationId xmlns:p14="http://schemas.microsoft.com/office/powerpoint/2010/main" val="388632737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lgn="r" defTabSz="914400" rtl="0" eaLnBrk="1" latinLnBrk="0" hangingPunct="1">
        <a:lnSpc>
          <a:spcPct val="90000"/>
        </a:lnSpc>
        <a:spcBef>
          <a:spcPct val="0"/>
        </a:spcBef>
        <a:buNone/>
        <a:defRPr sz="9600" kern="1200">
          <a:solidFill>
            <a:schemeClr val="bg1"/>
          </a:solidFill>
          <a:latin typeface="Segoe UI Light" panose="020B0502040204020203" pitchFamily="34" charset="0"/>
          <a:ea typeface="+mj-ea"/>
          <a:cs typeface="Segoe UI Light" panose="020B0502040204020203" pitchFamily="34" charset="0"/>
        </a:defRPr>
      </a:lvl1pPr>
    </p:titleStyle>
    <p:bodyStyle>
      <a:lvl1pPr marL="0" indent="0" algn="r" defTabSz="914400" rtl="0" eaLnBrk="1" latinLnBrk="0" hangingPunct="1">
        <a:lnSpc>
          <a:spcPct val="90000"/>
        </a:lnSpc>
        <a:spcBef>
          <a:spcPts val="1000"/>
        </a:spcBef>
        <a:buFont typeface="Arial" panose="020B0604020202020204" pitchFamily="34" charset="0"/>
        <a:buNone/>
        <a:defRPr sz="1800" b="0" kern="1200">
          <a:solidFill>
            <a:srgbClr val="1D4380"/>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71B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 y="0"/>
            <a:ext cx="123290" cy="6858000"/>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sz="2000">
                <a:solidFill>
                  <a:srgbClr val="289FD7"/>
                </a:solidFill>
                <a:latin typeface="+mj-lt"/>
              </a:defRPr>
            </a:lvl1pPr>
          </a:lstStyle>
          <a:p>
            <a:fld id="{0D099E2A-118A-4377-8F98-2DF40BCBA9FE}" type="slidenum">
              <a:rPr lang="en-US" smtClean="0"/>
              <a:pPr/>
              <a:t>‹#›</a:t>
            </a:fld>
            <a:endParaRPr lang="en-US"/>
          </a:p>
        </p:txBody>
      </p:sp>
    </p:spTree>
    <p:extLst>
      <p:ext uri="{BB962C8B-B14F-4D97-AF65-F5344CB8AC3E}">
        <p14:creationId xmlns:p14="http://schemas.microsoft.com/office/powerpoint/2010/main" val="35374696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73" r:id="rId3"/>
    <p:sldLayoutId id="2147483720" r:id="rId4"/>
    <p:sldLayoutId id="2147483779" r:id="rId5"/>
    <p:sldLayoutId id="2147483721" r:id="rId6"/>
    <p:sldLayoutId id="2147483726" r:id="rId7"/>
    <p:sldLayoutId id="2147483722" r:id="rId8"/>
    <p:sldLayoutId id="2147483810" r:id="rId9"/>
  </p:sldLayoutIdLst>
  <p:hf hdr="0" ftr="0" dt="0"/>
  <p:txStyles>
    <p:titleStyle>
      <a:lvl1pPr algn="l" defTabSz="914400" rtl="0" eaLnBrk="1" latinLnBrk="0" hangingPunct="1">
        <a:lnSpc>
          <a:spcPct val="90000"/>
        </a:lnSpc>
        <a:spcBef>
          <a:spcPct val="0"/>
        </a:spcBef>
        <a:buNone/>
        <a:defRPr sz="5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1BE4E-1F91-49DA-A204-28A383D68637}" type="datetimeFigureOut">
              <a:rPr lang="en-US" smtClean="0"/>
              <a:t>8/7/2017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9EE40-9F35-411C-8984-5CAB3ACA7ADD}" type="slidenum">
              <a:rPr lang="en-US" smtClean="0"/>
              <a:t>‹#›</a:t>
            </a:fld>
            <a:endParaRPr lang="en-US"/>
          </a:p>
        </p:txBody>
      </p:sp>
    </p:spTree>
    <p:extLst>
      <p:ext uri="{BB962C8B-B14F-4D97-AF65-F5344CB8AC3E}">
        <p14:creationId xmlns:p14="http://schemas.microsoft.com/office/powerpoint/2010/main" val="393456730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C454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617081"/>
                </a:solidFill>
              </a:rPr>
              <a:t>Microsoft Azure</a:t>
            </a:r>
          </a:p>
        </p:txBody>
      </p:sp>
      <p:sp>
        <p:nvSpPr>
          <p:cNvPr id="15" name="Rectangle 14"/>
          <p:cNvSpPr/>
          <p:nvPr userDrawn="1"/>
        </p:nvSpPr>
        <p:spPr>
          <a:xfrm>
            <a:off x="1" y="0"/>
            <a:ext cx="123290" cy="6858000"/>
          </a:xfrm>
          <a:prstGeom prst="rect">
            <a:avLst/>
          </a:prstGeom>
          <a:solidFill>
            <a:srgbClr val="617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617081"/>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26515862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75" r:id="rId3"/>
    <p:sldLayoutId id="2147483737" r:id="rId4"/>
    <p:sldLayoutId id="2147483781" r:id="rId5"/>
    <p:sldLayoutId id="2147483738" r:id="rId6"/>
    <p:sldLayoutId id="2147483739" r:id="rId7"/>
    <p:sldLayoutId id="2147483740" r:id="rId8"/>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D43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0171B0"/>
                </a:solidFill>
              </a:rPr>
              <a:t>Microsoft Azure</a:t>
            </a:r>
          </a:p>
        </p:txBody>
      </p:sp>
      <p:sp>
        <p:nvSpPr>
          <p:cNvPr id="15" name="Rectangle 14"/>
          <p:cNvSpPr/>
          <p:nvPr userDrawn="1"/>
        </p:nvSpPr>
        <p:spPr>
          <a:xfrm>
            <a:off x="1" y="0"/>
            <a:ext cx="123290" cy="6858000"/>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0171B0"/>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78736854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76" r:id="rId3"/>
    <p:sldLayoutId id="2147483744" r:id="rId4"/>
    <p:sldLayoutId id="2147483782" r:id="rId5"/>
    <p:sldLayoutId id="2147483745" r:id="rId6"/>
    <p:sldLayoutId id="2147483746" r:id="rId7"/>
    <p:sldLayoutId id="2147483747" r:id="rId8"/>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289FD7"/>
                </a:solidFill>
              </a:rPr>
              <a:t>Microsoft Azure</a:t>
            </a:r>
          </a:p>
        </p:txBody>
      </p:sp>
      <p:sp>
        <p:nvSpPr>
          <p:cNvPr id="15" name="Rectangle 14"/>
          <p:cNvSpPr/>
          <p:nvPr userDrawn="1"/>
        </p:nvSpPr>
        <p:spPr>
          <a:xfrm>
            <a:off x="1" y="0"/>
            <a:ext cx="123290" cy="6858000"/>
          </a:xfrm>
          <a:prstGeom prst="rect">
            <a:avLst/>
          </a:prstGeom>
          <a:solidFill>
            <a:srgbClr val="617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289FD7"/>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116902548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77" r:id="rId3"/>
    <p:sldLayoutId id="2147483751" r:id="rId4"/>
    <p:sldLayoutId id="2147483783" r:id="rId5"/>
    <p:sldLayoutId id="2147483752" r:id="rId6"/>
    <p:sldLayoutId id="2147483753" r:id="rId7"/>
    <p:sldLayoutId id="2147483754" r:id="rId8"/>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61708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61708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61708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61708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61708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617081"/>
                </a:solidFill>
              </a:rPr>
              <a:t>Microsoft Azure</a:t>
            </a:r>
          </a:p>
        </p:txBody>
      </p:sp>
      <p:sp>
        <p:nvSpPr>
          <p:cNvPr id="15" name="Rectangle 14"/>
          <p:cNvSpPr/>
          <p:nvPr userDrawn="1"/>
        </p:nvSpPr>
        <p:spPr>
          <a:xfrm>
            <a:off x="1" y="0"/>
            <a:ext cx="123290" cy="6858000"/>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617081"/>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41941421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78" r:id="rId3"/>
    <p:sldLayoutId id="2147483761" r:id="rId4"/>
    <p:sldLayoutId id="2147483762" r:id="rId5"/>
    <p:sldLayoutId id="2147483763" r:id="rId6"/>
    <p:sldLayoutId id="2147483764" r:id="rId7"/>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D5B8E-D8C5-4D84-BA13-A6CBEAD737F9}" type="datetimeFigureOut">
              <a:rPr lang="en-US" smtClean="0"/>
              <a:t>8/7/2017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6DC12-DC60-4FC3-945C-9CE77A625257}" type="slidenum">
              <a:rPr lang="en-US" smtClean="0"/>
              <a:t>‹#›</a:t>
            </a:fld>
            <a:endParaRPr lang="en-US"/>
          </a:p>
        </p:txBody>
      </p:sp>
    </p:spTree>
    <p:extLst>
      <p:ext uri="{BB962C8B-B14F-4D97-AF65-F5344CB8AC3E}">
        <p14:creationId xmlns:p14="http://schemas.microsoft.com/office/powerpoint/2010/main" val="187102869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92784764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channel9.msdn.com/" TargetMode="External"/><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www.dotnetconf.ne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cs.microsoft.com/en-us/aspnet/core/tutorials/first-mvc-app/"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https://blogs.msdn.microsoft.com/webdev/2017/02/07/asp-net-documentation-now-on-docs-microsoft-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blogs.msdn.com/b/dotnet/archive/2014/12/04/introducing-net-core.aspx"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docs.microsoft.com/en-us/dotnet/articles/csharp/csharp-7"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github.com/aspnet/Home/wiki/Roadmap"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blogs.msdn.microsoft.com/dotnet/2017/01/30/january-2017-update-for-asp-net-core-1-1/"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blogs.msdn.microsoft.com/webdev/2017/06/28/introducing-asp-net-core-2-0-preview-2/"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dotnet/core/blob/master/roadmap.md"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dotnet/corefx/milestone/4"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blogs.msdn.microsoft.com/dotnet/2017/03/07/announcing-net-core-tools-1-0/"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hanselman.com/blog/AnUpdateOnASPNETCore10RC2.aspx"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s://xkcd.com/303/"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hyperlink" Target="http://www.asp.net/"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hyperlink" Target="https://www.microsoft.com/net"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hyperlink" Target="https://www.hanselman.com/blog/"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hyperlink" Target="https://blogs.msdn.microsoft.com/webdev/" TargetMode="Externa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hishambinateya.com/welcome-razor-pages"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docs.microsoft.com/en-us/aspnet/core/mvc/razor-pages"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blogs.msdn.microsoft.com/visualstudio/2016/11/18/live-unit-testing-visual-studio-2017-rc/" TargetMode="Externa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docs.microsoft.com/en-us/aspnet/core/migration/mvc"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code.visualstudio.com/"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github.com/aspnet/dnvm"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hannel9.msdn.com/Events/Visual-Studio/Visual-Studio-2017-Launch?sort=viewed&amp;direction=asc"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github.com/dotnet/cli"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2.xml.rels><?xml version="1.0" encoding="UTF-8" standalone="yes"?>
<Relationships xmlns="http://schemas.openxmlformats.org/package/2006/relationships"><Relationship Id="rId8" Type="http://schemas.openxmlformats.org/officeDocument/2006/relationships/hyperlink" Target="https://docs.microsoft.com/en-us/aspnet/core/tutorials/first-mvc-app" TargetMode="External"/><Relationship Id="rId3" Type="http://schemas.openxmlformats.org/officeDocument/2006/relationships/hyperlink" Target="https://www.microsoft.com/net" TargetMode="External"/><Relationship Id="rId7" Type="http://schemas.openxmlformats.org/officeDocument/2006/relationships/hyperlink" Target="https://channel9.msdn.com/" TargetMode="External"/><Relationship Id="rId2" Type="http://schemas.openxmlformats.org/officeDocument/2006/relationships/hyperlink" Target="http://www.asp.net/" TargetMode="External"/><Relationship Id="rId1" Type="http://schemas.openxmlformats.org/officeDocument/2006/relationships/slideLayout" Target="../slideLayouts/slideLayout7.xml"/><Relationship Id="rId6" Type="http://schemas.openxmlformats.org/officeDocument/2006/relationships/hyperlink" Target="http://www.dotnetconf.net/" TargetMode="External"/><Relationship Id="rId11" Type="http://schemas.openxmlformats.org/officeDocument/2006/relationships/hyperlink" Target="https://github.com/dotnet/core/blob/master/roadmap.md" TargetMode="External"/><Relationship Id="rId5" Type="http://schemas.openxmlformats.org/officeDocument/2006/relationships/hyperlink" Target="https://www.hanselman.com/blog" TargetMode="External"/><Relationship Id="rId10" Type="http://schemas.openxmlformats.org/officeDocument/2006/relationships/hyperlink" Target="https://github.com/aspnet/Home/wiki/Roadmap" TargetMode="External"/><Relationship Id="rId4" Type="http://schemas.openxmlformats.org/officeDocument/2006/relationships/hyperlink" Target="https://blogs.msdn.microsoft.com/webdev" TargetMode="External"/><Relationship Id="rId9" Type="http://schemas.openxmlformats.org/officeDocument/2006/relationships/hyperlink" Target="https://docs.microsoft.com/en-us/dotnet/articles/csharp/csharp-7"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docs.microsoft.com/en-us/aspnet/core/mvc/razor-pages" TargetMode="External"/><Relationship Id="rId7" Type="http://schemas.openxmlformats.org/officeDocument/2006/relationships/hyperlink" Target="https://github.com/dotnet/cli" TargetMode="External"/><Relationship Id="rId2" Type="http://schemas.openxmlformats.org/officeDocument/2006/relationships/hyperlink" Target="http://www.hishambinateya.com/welcome-razor-pages" TargetMode="External"/><Relationship Id="rId1" Type="http://schemas.openxmlformats.org/officeDocument/2006/relationships/slideLayout" Target="../slideLayouts/slideLayout7.xml"/><Relationship Id="rId6" Type="http://schemas.openxmlformats.org/officeDocument/2006/relationships/hyperlink" Target="https://code.visualstudio.com/" TargetMode="External"/><Relationship Id="rId5" Type="http://schemas.openxmlformats.org/officeDocument/2006/relationships/hyperlink" Target="https://docs.microsoft.com/en-us/aspnet/core/migration/mvc" TargetMode="External"/><Relationship Id="rId4" Type="http://schemas.openxmlformats.org/officeDocument/2006/relationships/hyperlink" Target="https://blogs.msdn.microsoft.com/visualstudio/2016/11/18/live-unit-testing-visual-studio-2017-rc"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6.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hyperlink" Target="http://twitter.com/shahedc"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build.microsoft.com/"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channel9.msdn.com/Events/Build/2017/b8048"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7" y="723520"/>
            <a:ext cx="12192001" cy="1765042"/>
          </a:xfrm>
        </p:spPr>
        <p:txBody>
          <a:bodyPr>
            <a:noAutofit/>
          </a:bodyPr>
          <a:lstStyle/>
          <a:p>
            <a:r>
              <a:rPr lang="en-US" sz="8000" dirty="0"/>
              <a:t>ASP.NET Core 2.0</a:t>
            </a:r>
            <a:endParaRPr lang="en-US" sz="8000" dirty="0">
              <a:solidFill>
                <a:schemeClr val="tx2">
                  <a:lumMod val="40000"/>
                  <a:lumOff val="60000"/>
                </a:schemeClr>
              </a:solidFill>
            </a:endParaRPr>
          </a:p>
        </p:txBody>
      </p:sp>
      <p:sp>
        <p:nvSpPr>
          <p:cNvPr id="3" name="Text Placeholder 2"/>
          <p:cNvSpPr>
            <a:spLocks noGrp="1"/>
          </p:cNvSpPr>
          <p:nvPr>
            <p:ph type="body" sz="quarter" idx="10"/>
          </p:nvPr>
        </p:nvSpPr>
        <p:spPr>
          <a:xfrm>
            <a:off x="685799" y="3666936"/>
            <a:ext cx="5584371" cy="2048064"/>
          </a:xfrm>
        </p:spPr>
        <p:txBody>
          <a:bodyPr>
            <a:noAutofit/>
          </a:bodyPr>
          <a:lstStyle/>
          <a:p>
            <a:pPr algn="l"/>
            <a:r>
              <a:rPr lang="en-US" sz="2800" dirty="0"/>
              <a:t>Shahed Chowdhuri</a:t>
            </a:r>
          </a:p>
          <a:p>
            <a:pPr algn="l"/>
            <a:r>
              <a:rPr lang="en-US" sz="2800" dirty="0"/>
              <a:t>Sr. Technical Evangelist @ Microsoft</a:t>
            </a:r>
          </a:p>
          <a:p>
            <a:pPr algn="l"/>
            <a:r>
              <a:rPr lang="en-US" sz="2800" dirty="0"/>
              <a:t>@</a:t>
            </a:r>
            <a:r>
              <a:rPr lang="en-US" sz="2800" dirty="0" err="1"/>
              <a:t>shahedC</a:t>
            </a:r>
            <a:endParaRPr lang="en-US" sz="2800" dirty="0"/>
          </a:p>
          <a:p>
            <a:pPr algn="l"/>
            <a:r>
              <a:rPr lang="en-US" sz="2800" dirty="0"/>
              <a:t>WakeUpAndCode.com </a:t>
            </a:r>
          </a:p>
        </p:txBody>
      </p:sp>
      <p:sp>
        <p:nvSpPr>
          <p:cNvPr id="5" name="Title 1"/>
          <p:cNvSpPr txBox="1">
            <a:spLocks/>
          </p:cNvSpPr>
          <p:nvPr/>
        </p:nvSpPr>
        <p:spPr>
          <a:xfrm>
            <a:off x="-27757" y="2182397"/>
            <a:ext cx="12219757" cy="8953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5400" b="0" kern="1200" cap="none" spc="0" baseline="0" dirty="0" smtClean="0">
                <a:ln w="3175">
                  <a:noFill/>
                </a:ln>
                <a:solidFill>
                  <a:schemeClr val="bg1"/>
                </a:solidFill>
                <a:effectLst/>
                <a:latin typeface="+mj-lt"/>
                <a:ea typeface="+mn-ea"/>
                <a:cs typeface="Segoe UI" pitchFamily="34" charset="0"/>
              </a:defRPr>
            </a:lvl1pPr>
          </a:lstStyle>
          <a:p>
            <a:r>
              <a:rPr lang="en-US" sz="3600" dirty="0"/>
              <a:t>The Future of Web Apps</a:t>
            </a:r>
          </a:p>
        </p:txBody>
      </p:sp>
    </p:spTree>
    <p:extLst>
      <p:ext uri="{BB962C8B-B14F-4D97-AF65-F5344CB8AC3E}">
        <p14:creationId xmlns:p14="http://schemas.microsoft.com/office/powerpoint/2010/main" val="230390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713" y="1564190"/>
            <a:ext cx="9610092" cy="2847975"/>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Other Video Sources</a:t>
            </a:r>
          </a:p>
        </p:txBody>
      </p:sp>
      <p:sp>
        <p:nvSpPr>
          <p:cNvPr id="16" name="TextBox 15"/>
          <p:cNvSpPr txBox="1"/>
          <p:nvPr/>
        </p:nvSpPr>
        <p:spPr>
          <a:xfrm>
            <a:off x="7134080" y="6346744"/>
            <a:ext cx="4592782" cy="511256"/>
          </a:xfrm>
          <a:prstGeom prst="rect">
            <a:avLst/>
          </a:prstGeom>
          <a:noFill/>
        </p:spPr>
        <p:txBody>
          <a:bodyPr wrap="squar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MSDN Channel 9: </a:t>
            </a:r>
            <a:r>
              <a:rPr lang="en-US" sz="1600" dirty="0">
                <a:solidFill>
                  <a:schemeClr val="tx1">
                    <a:lumMod val="20000"/>
                    <a:lumOff val="80000"/>
                  </a:schemeClr>
                </a:solidFill>
                <a:hlinkClick r:id="rId3"/>
              </a:rPr>
              <a:t>https://channel9.msdn.com</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
        <p:nvSpPr>
          <p:cNvPr id="21" name="TextBox 20"/>
          <p:cNvSpPr txBox="1"/>
          <p:nvPr/>
        </p:nvSpPr>
        <p:spPr>
          <a:xfrm>
            <a:off x="463854" y="1030107"/>
            <a:ext cx="4288018"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.NET Conf 2017: </a:t>
            </a:r>
            <a:r>
              <a:rPr lang="en-US" sz="1600" dirty="0">
                <a:solidFill>
                  <a:schemeClr val="tx1">
                    <a:lumMod val="20000"/>
                    <a:lumOff val="80000"/>
                  </a:schemeClr>
                </a:solidFill>
                <a:hlinkClick r:id="rId4"/>
              </a:rPr>
              <a:t>http://www.dotnetconf.net</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pic>
        <p:nvPicPr>
          <p:cNvPr id="5" name="Picture 4"/>
          <p:cNvPicPr>
            <a:picLocks noChangeAspect="1"/>
          </p:cNvPicPr>
          <p:nvPr/>
        </p:nvPicPr>
        <p:blipFill>
          <a:blip r:embed="rId5"/>
          <a:stretch>
            <a:fillRect/>
          </a:stretch>
        </p:blipFill>
        <p:spPr>
          <a:xfrm>
            <a:off x="4521200" y="2355354"/>
            <a:ext cx="7205662" cy="4038012"/>
          </a:xfrm>
          <a:prstGeom prst="rect">
            <a:avLst/>
          </a:prstGeom>
        </p:spPr>
      </p:pic>
    </p:spTree>
    <p:extLst>
      <p:ext uri="{BB962C8B-B14F-4D97-AF65-F5344CB8AC3E}">
        <p14:creationId xmlns:p14="http://schemas.microsoft.com/office/powerpoint/2010/main" val="3979562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9FBA43-1A0A-4778-B2CB-79687A5C3417}"/>
              </a:ext>
            </a:extLst>
          </p:cNvPr>
          <p:cNvPicPr>
            <a:picLocks noChangeAspect="1"/>
          </p:cNvPicPr>
          <p:nvPr/>
        </p:nvPicPr>
        <p:blipFill>
          <a:blip r:embed="rId2"/>
          <a:stretch>
            <a:fillRect/>
          </a:stretch>
        </p:blipFill>
        <p:spPr>
          <a:xfrm>
            <a:off x="620281" y="1572047"/>
            <a:ext cx="6755734" cy="2847976"/>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Docs + Tutorials</a:t>
            </a:r>
          </a:p>
        </p:txBody>
      </p:sp>
      <p:sp>
        <p:nvSpPr>
          <p:cNvPr id="16" name="TextBox 15"/>
          <p:cNvSpPr txBox="1"/>
          <p:nvPr/>
        </p:nvSpPr>
        <p:spPr>
          <a:xfrm>
            <a:off x="4221019" y="6367018"/>
            <a:ext cx="7507384" cy="511256"/>
          </a:xfrm>
          <a:prstGeom prst="rect">
            <a:avLst/>
          </a:prstGeom>
          <a:noFill/>
        </p:spPr>
        <p:txBody>
          <a:bodyPr wrap="squar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Tutorials: </a:t>
            </a:r>
            <a:r>
              <a:rPr lang="en-US" sz="1600" dirty="0">
                <a:solidFill>
                  <a:schemeClr val="tx1">
                    <a:lumMod val="20000"/>
                    <a:lumOff val="80000"/>
                  </a:schemeClr>
                </a:solidFill>
                <a:hlinkClick r:id="rId3"/>
              </a:rPr>
              <a:t>https://docs.microsoft.com/en-us/aspnet/core/tutorials/first-mvc-app/</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
        <p:nvSpPr>
          <p:cNvPr id="21" name="TextBox 20"/>
          <p:cNvSpPr txBox="1"/>
          <p:nvPr/>
        </p:nvSpPr>
        <p:spPr>
          <a:xfrm>
            <a:off x="463854" y="1030107"/>
            <a:ext cx="10903419"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Docs: </a:t>
            </a:r>
            <a:r>
              <a:rPr lang="en-US" sz="1600" dirty="0">
                <a:solidFill>
                  <a:schemeClr val="tx1">
                    <a:lumMod val="20000"/>
                    <a:lumOff val="80000"/>
                  </a:schemeClr>
                </a:solidFill>
                <a:hlinkClick r:id="rId4"/>
              </a:rPr>
              <a:t>https://blogs.msdn.microsoft.com/webdev/2017/02/07/asp-net-documentation-now-on-docs-microsoft-com/</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pic>
        <p:nvPicPr>
          <p:cNvPr id="8" name="Picture 7">
            <a:extLst>
              <a:ext uri="{FF2B5EF4-FFF2-40B4-BE49-F238E27FC236}">
                <a16:creationId xmlns:a16="http://schemas.microsoft.com/office/drawing/2014/main" id="{6A4A83FC-0A2D-4B89-A740-04322D320138}"/>
              </a:ext>
            </a:extLst>
          </p:cNvPr>
          <p:cNvPicPr>
            <a:picLocks noChangeAspect="1"/>
          </p:cNvPicPr>
          <p:nvPr/>
        </p:nvPicPr>
        <p:blipFill>
          <a:blip r:embed="rId5"/>
          <a:stretch>
            <a:fillRect/>
          </a:stretch>
        </p:blipFill>
        <p:spPr>
          <a:xfrm>
            <a:off x="2357641" y="3545389"/>
            <a:ext cx="9431823" cy="2821629"/>
          </a:xfrm>
          <a:prstGeom prst="rect">
            <a:avLst/>
          </a:prstGeom>
        </p:spPr>
      </p:pic>
    </p:spTree>
    <p:extLst>
      <p:ext uri="{BB962C8B-B14F-4D97-AF65-F5344CB8AC3E}">
        <p14:creationId xmlns:p14="http://schemas.microsoft.com/office/powerpoint/2010/main" val="1276813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53" y="1288468"/>
            <a:ext cx="11254095" cy="4960648"/>
          </a:xfrm>
          <a:prstGeom prst="rect">
            <a:avLst/>
          </a:prstGeom>
        </p:spPr>
      </p:pic>
      <p:sp>
        <p:nvSpPr>
          <p:cNvPr id="3" name="Title 2"/>
          <p:cNvSpPr>
            <a:spLocks noGrp="1"/>
          </p:cNvSpPr>
          <p:nvPr>
            <p:ph type="title"/>
          </p:nvPr>
        </p:nvSpPr>
        <p:spPr>
          <a:xfrm>
            <a:off x="896793" y="289957"/>
            <a:ext cx="10398414" cy="899537"/>
          </a:xfrm>
        </p:spPr>
        <p:txBody>
          <a:bodyPr>
            <a:normAutofit fontScale="90000"/>
          </a:bodyPr>
          <a:lstStyle/>
          <a:p>
            <a:r>
              <a:rPr lang="en-US" dirty="0"/>
              <a:t>.NET Across Windows/Web Platforms</a:t>
            </a:r>
          </a:p>
        </p:txBody>
      </p:sp>
      <p:sp>
        <p:nvSpPr>
          <p:cNvPr id="5" name="TextBox 4"/>
          <p:cNvSpPr txBox="1"/>
          <p:nvPr/>
        </p:nvSpPr>
        <p:spPr>
          <a:xfrm>
            <a:off x="156201" y="6249116"/>
            <a:ext cx="12035800" cy="615522"/>
          </a:xfrm>
          <a:prstGeom prst="rect">
            <a:avLst/>
          </a:prstGeom>
          <a:noFill/>
        </p:spPr>
        <p:txBody>
          <a:bodyPr wrap="none" lIns="179285" tIns="143428" rIns="179285" bIns="143428" rtlCol="0">
            <a:spAutoFit/>
          </a:bodyPr>
          <a:lstStyle/>
          <a:p>
            <a:pPr>
              <a:lnSpc>
                <a:spcPct val="90000"/>
              </a:lnSpc>
              <a:spcAft>
                <a:spcPts val="588"/>
              </a:spcAft>
            </a:pPr>
            <a:r>
              <a:rPr lang="en-US" sz="2353" dirty="0">
                <a:gradFill>
                  <a:gsLst>
                    <a:gs pos="2917">
                      <a:schemeClr val="tx1"/>
                    </a:gs>
                    <a:gs pos="30000">
                      <a:schemeClr val="tx1"/>
                    </a:gs>
                  </a:gsLst>
                  <a:lin ang="5400000" scaled="0"/>
                </a:gradFill>
              </a:rPr>
              <a:t>Source: </a:t>
            </a:r>
            <a:r>
              <a:rPr lang="en-US" sz="2353" dirty="0">
                <a:gradFill>
                  <a:gsLst>
                    <a:gs pos="2917">
                      <a:schemeClr val="tx1"/>
                    </a:gs>
                    <a:gs pos="30000">
                      <a:schemeClr val="tx1"/>
                    </a:gs>
                  </a:gsLst>
                  <a:lin ang="5400000" scaled="0"/>
                </a:gradFill>
                <a:hlinkClick r:id="rId3"/>
              </a:rPr>
              <a:t>http://blogs.msdn.com/b/dotnet/archive/2014/12/04/introducing-net-core.aspx</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51382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1" y="289957"/>
            <a:ext cx="11655840" cy="899537"/>
          </a:xfrm>
        </p:spPr>
        <p:txBody>
          <a:bodyPr/>
          <a:lstStyle/>
          <a:p>
            <a:pPr>
              <a:defRPr/>
            </a:pPr>
            <a:r>
              <a:rPr lang="en-US" dirty="0"/>
              <a:t>.NET Standard in 2017</a:t>
            </a:r>
          </a:p>
        </p:txBody>
      </p:sp>
      <p:sp>
        <p:nvSpPr>
          <p:cNvPr id="9" name="Rectangle 8"/>
          <p:cNvSpPr/>
          <p:nvPr/>
        </p:nvSpPr>
        <p:spPr>
          <a:xfrm>
            <a:off x="269303" y="4773623"/>
            <a:ext cx="11539832" cy="1731909"/>
          </a:xfrm>
          <a:prstGeom prst="rect">
            <a:avLst/>
          </a:prstGeom>
        </p:spPr>
        <p:txBody>
          <a:bodyPr wrap="square" lIns="179285" tIns="143428" rIns="179285" bIns="143428">
            <a:spAutoFit/>
          </a:bodyPr>
          <a:lstStyle/>
          <a:p>
            <a:pPr defTabSz="913678">
              <a:lnSpc>
                <a:spcPct val="90000"/>
              </a:lnSpc>
              <a:spcBef>
                <a:spcPts val="1176"/>
              </a:spcBef>
              <a:defRPr/>
            </a:pPr>
            <a:r>
              <a:rPr lang="en-US" sz="2353" dirty="0">
                <a:gradFill>
                  <a:gsLst>
                    <a:gs pos="59477">
                      <a:srgbClr val="0078D7"/>
                    </a:gs>
                    <a:gs pos="49000">
                      <a:srgbClr val="0078D7"/>
                    </a:gs>
                  </a:gsLst>
                  <a:lin ang="5400000" scaled="0"/>
                </a:gradFill>
                <a:latin typeface="Segoe UI Semilight"/>
                <a:cs typeface="Segoe UI Semibold" panose="020B0702040204020203" pitchFamily="34" charset="0"/>
              </a:rPr>
              <a:t>.NET Standard allows sharing code, binaries, and skills between .NET client, </a:t>
            </a:r>
            <a:br>
              <a:rPr lang="en-US" sz="2353" dirty="0">
                <a:gradFill>
                  <a:gsLst>
                    <a:gs pos="59477">
                      <a:srgbClr val="0078D7"/>
                    </a:gs>
                    <a:gs pos="49000">
                      <a:srgbClr val="0078D7"/>
                    </a:gs>
                  </a:gsLst>
                  <a:lin ang="5400000" scaled="0"/>
                </a:gradFill>
                <a:latin typeface="Segoe UI Semilight"/>
                <a:cs typeface="Segoe UI Semibold" panose="020B0702040204020203" pitchFamily="34" charset="0"/>
              </a:rPr>
            </a:br>
            <a:r>
              <a:rPr lang="en-US" sz="2353" dirty="0">
                <a:gradFill>
                  <a:gsLst>
                    <a:gs pos="59477">
                      <a:srgbClr val="0078D7"/>
                    </a:gs>
                    <a:gs pos="49000">
                      <a:srgbClr val="0078D7"/>
                    </a:gs>
                  </a:gsLst>
                  <a:lin ang="5400000" scaled="0"/>
                </a:gradFill>
                <a:latin typeface="Segoe UI Semilight"/>
                <a:cs typeface="Segoe UI Semibold" panose="020B0702040204020203" pitchFamily="34" charset="0"/>
              </a:rPr>
              <a:t>server, and all flavors</a:t>
            </a:r>
          </a:p>
          <a:p>
            <a:pPr defTabSz="913678">
              <a:lnSpc>
                <a:spcPct val="90000"/>
              </a:lnSpc>
              <a:spcBef>
                <a:spcPts val="1176"/>
              </a:spcBef>
              <a:defRPr/>
            </a:pPr>
            <a:r>
              <a:rPr lang="en-US" sz="1765" dirty="0">
                <a:gradFill>
                  <a:gsLst>
                    <a:gs pos="0">
                      <a:srgbClr val="505050"/>
                    </a:gs>
                    <a:gs pos="13072">
                      <a:srgbClr val="505050"/>
                    </a:gs>
                  </a:gsLst>
                  <a:lin ang="5400000" scaled="0"/>
                </a:gradFill>
                <a:latin typeface="Segoe UI"/>
              </a:rPr>
              <a:t>.NET Standard provides a specification for any platform to implement</a:t>
            </a:r>
          </a:p>
          <a:p>
            <a:pPr defTabSz="913678">
              <a:lnSpc>
                <a:spcPct val="90000"/>
              </a:lnSpc>
              <a:spcBef>
                <a:spcPts val="1176"/>
              </a:spcBef>
              <a:defRPr/>
            </a:pPr>
            <a:r>
              <a:rPr lang="en-US" sz="1765" dirty="0">
                <a:gradFill>
                  <a:gsLst>
                    <a:gs pos="0">
                      <a:srgbClr val="505050"/>
                    </a:gs>
                    <a:gs pos="13072">
                      <a:srgbClr val="505050"/>
                    </a:gs>
                  </a:gsLst>
                  <a:lin ang="5400000" scaled="0"/>
                </a:gradFill>
                <a:latin typeface="Segoe UI"/>
              </a:rPr>
              <a:t>All .NET runtimes provided by Microsoft implement the standard</a:t>
            </a:r>
          </a:p>
        </p:txBody>
      </p:sp>
      <p:grpSp>
        <p:nvGrpSpPr>
          <p:cNvPr id="17" name="Group 16"/>
          <p:cNvGrpSpPr/>
          <p:nvPr/>
        </p:nvGrpSpPr>
        <p:grpSpPr>
          <a:xfrm>
            <a:off x="269271" y="1456887"/>
            <a:ext cx="9509173" cy="3137487"/>
            <a:chOff x="274670" y="1485604"/>
            <a:chExt cx="9699852" cy="3200400"/>
          </a:xfrm>
        </p:grpSpPr>
        <p:sp>
          <p:nvSpPr>
            <p:cNvPr id="12" name="Rectangle 11"/>
            <p:cNvSpPr/>
            <p:nvPr/>
          </p:nvSpPr>
          <p:spPr bwMode="auto">
            <a:xfrm>
              <a:off x="274735" y="1485604"/>
              <a:ext cx="1508760" cy="1234440"/>
            </a:xfrm>
            <a:prstGeom prst="rect">
              <a:avLst/>
            </a:prstGeom>
            <a:solidFill>
              <a:schemeClr val="accent1"/>
            </a:solidFill>
            <a:ln w="25400" cap="flat" cmpd="sng" algn="ctr">
              <a:noFill/>
              <a:prstDash val="solid"/>
              <a:headEnd type="none" w="med" len="med"/>
              <a:tailEnd type="none" w="med" len="med"/>
            </a:ln>
            <a:effectLst/>
          </p:spPr>
          <p:txBody>
            <a:bodyPr vert="horz" wrap="square" lIns="89630" tIns="143387" rIns="89630" bIns="143387" numCol="1" rtlCol="0" anchor="ctr" anchorCtr="0" compatLnSpc="1">
              <a:prstTxWarp prst="textNoShape">
                <a:avLst/>
              </a:prstTxWarp>
            </a:bodyPr>
            <a:lstStyle/>
            <a:p>
              <a:pPr algn="ctr" defTabSz="895870">
                <a:lnSpc>
                  <a:spcPct val="90000"/>
                </a:lnSpc>
                <a:defRPr/>
              </a:pPr>
              <a:r>
                <a:rPr lang="en-US" sz="1175" b="1" kern="0" dirty="0">
                  <a:gradFill>
                    <a:gsLst>
                      <a:gs pos="1250">
                        <a:srgbClr val="FFFFFF"/>
                      </a:gs>
                      <a:gs pos="100000">
                        <a:srgbClr val="FFFFFF"/>
                      </a:gs>
                    </a:gsLst>
                    <a:lin ang="5400000" scaled="0"/>
                  </a:gradFill>
                  <a:latin typeface="Segoe UI"/>
                  <a:cs typeface="Segoe UI Semibold" panose="020B0702040204020203" pitchFamily="34" charset="0"/>
                </a:rPr>
                <a:t>WINDOWS</a:t>
              </a:r>
            </a:p>
            <a:p>
              <a:pPr algn="ctr" defTabSz="895870">
                <a:lnSpc>
                  <a:spcPct val="90000"/>
                </a:lnSpc>
                <a:defRPr/>
              </a:pPr>
              <a:r>
                <a:rPr lang="en-US" sz="1175" b="1" kern="0" dirty="0">
                  <a:gradFill>
                    <a:gsLst>
                      <a:gs pos="1250">
                        <a:srgbClr val="FFFFFF"/>
                      </a:gs>
                      <a:gs pos="100000">
                        <a:srgbClr val="FFFFFF"/>
                      </a:gs>
                    </a:gsLst>
                    <a:lin ang="5400000" scaled="0"/>
                  </a:gradFill>
                  <a:latin typeface="Segoe UI"/>
                  <a:cs typeface="Segoe UI Semibold" panose="020B0702040204020203" pitchFamily="34" charset="0"/>
                </a:rPr>
                <a:t>DESKTOP</a:t>
              </a:r>
            </a:p>
          </p:txBody>
        </p:sp>
        <p:sp>
          <p:nvSpPr>
            <p:cNvPr id="13" name="Rectangle 12"/>
            <p:cNvSpPr/>
            <p:nvPr/>
          </p:nvSpPr>
          <p:spPr bwMode="auto">
            <a:xfrm>
              <a:off x="3383628" y="1485604"/>
              <a:ext cx="1508760" cy="1234440"/>
            </a:xfrm>
            <a:prstGeom prst="rect">
              <a:avLst/>
            </a:prstGeom>
            <a:solidFill>
              <a:schemeClr val="accent3"/>
            </a:solidFill>
            <a:ln w="25400" cap="flat" cmpd="sng" algn="ctr">
              <a:noFill/>
              <a:prstDash val="solid"/>
              <a:headEnd type="none" w="med" len="med"/>
              <a:tailEnd type="none" w="med" len="med"/>
            </a:ln>
            <a:effectLst/>
          </p:spPr>
          <p:txBody>
            <a:bodyPr vert="horz" wrap="square" lIns="89630" tIns="143387" rIns="89630" bIns="143387" numCol="1" rtlCol="0" anchor="ctr" anchorCtr="0" compatLnSpc="1">
              <a:prstTxWarp prst="textNoShape">
                <a:avLst/>
              </a:prstTxWarp>
            </a:bodyPr>
            <a:lstStyle/>
            <a:p>
              <a:pPr algn="ctr" defTabSz="895870">
                <a:lnSpc>
                  <a:spcPct val="90000"/>
                </a:lnSpc>
                <a:defRPr/>
              </a:pPr>
              <a:r>
                <a:rPr lang="en-US" sz="1175" b="1" kern="0" dirty="0">
                  <a:gradFill>
                    <a:gsLst>
                      <a:gs pos="1250">
                        <a:srgbClr val="FFFFFF"/>
                      </a:gs>
                      <a:gs pos="100000">
                        <a:srgbClr val="FFFFFF"/>
                      </a:gs>
                    </a:gsLst>
                    <a:lin ang="5400000" scaled="0"/>
                  </a:gradFill>
                  <a:latin typeface="Segoe UI"/>
                  <a:cs typeface="Segoe UI Semibold" panose="020B0702040204020203" pitchFamily="34" charset="0"/>
                </a:rPr>
                <a:t>WINDOWS </a:t>
              </a:r>
              <a:br>
                <a:rPr lang="en-US" sz="1175" b="1" kern="0" dirty="0">
                  <a:gradFill>
                    <a:gsLst>
                      <a:gs pos="1250">
                        <a:srgbClr val="FFFFFF"/>
                      </a:gs>
                      <a:gs pos="100000">
                        <a:srgbClr val="FFFFFF"/>
                      </a:gs>
                    </a:gsLst>
                    <a:lin ang="5400000" scaled="0"/>
                  </a:gradFill>
                  <a:latin typeface="Segoe UI"/>
                  <a:cs typeface="Segoe UI Semibold" panose="020B0702040204020203" pitchFamily="34" charset="0"/>
                </a:rPr>
              </a:br>
              <a:r>
                <a:rPr lang="en-US" sz="1175" b="1" kern="0" dirty="0">
                  <a:gradFill>
                    <a:gsLst>
                      <a:gs pos="1250">
                        <a:srgbClr val="FFFFFF"/>
                      </a:gs>
                      <a:gs pos="100000">
                        <a:srgbClr val="FFFFFF"/>
                      </a:gs>
                    </a:gsLst>
                    <a:lin ang="5400000" scaled="0"/>
                  </a:gradFill>
                  <a:latin typeface="Segoe UI"/>
                  <a:cs typeface="Segoe UI Semibold" panose="020B0702040204020203" pitchFamily="34" charset="0"/>
                </a:rPr>
                <a:t>UWP</a:t>
              </a:r>
            </a:p>
          </p:txBody>
        </p:sp>
        <p:sp>
          <p:nvSpPr>
            <p:cNvPr id="11" name="Rectangle 10"/>
            <p:cNvSpPr/>
            <p:nvPr/>
          </p:nvSpPr>
          <p:spPr bwMode="auto">
            <a:xfrm>
              <a:off x="1829165" y="1485604"/>
              <a:ext cx="1508760" cy="1234440"/>
            </a:xfrm>
            <a:prstGeom prst="rect">
              <a:avLst/>
            </a:prstGeom>
            <a:solidFill>
              <a:schemeClr val="accent2"/>
            </a:solidFill>
            <a:ln w="25400" cap="flat" cmpd="sng" algn="ctr">
              <a:noFill/>
              <a:prstDash val="solid"/>
              <a:headEnd type="none" w="med" len="med"/>
              <a:tailEnd type="none" w="med" len="med"/>
            </a:ln>
            <a:effectLst/>
          </p:spPr>
          <p:txBody>
            <a:bodyPr vert="horz" wrap="square" lIns="89630" tIns="143387" rIns="89630" bIns="143387" numCol="1" rtlCol="0" anchor="ctr" anchorCtr="0" compatLnSpc="1">
              <a:prstTxWarp prst="textNoShape">
                <a:avLst/>
              </a:prstTxWarp>
            </a:bodyPr>
            <a:lstStyle/>
            <a:p>
              <a:pPr algn="ctr" defTabSz="895870">
                <a:lnSpc>
                  <a:spcPct val="90000"/>
                </a:lnSpc>
                <a:defRPr/>
              </a:pPr>
              <a:r>
                <a:rPr lang="en-US" sz="1175" b="1" kern="0" dirty="0">
                  <a:gradFill>
                    <a:gsLst>
                      <a:gs pos="1250">
                        <a:srgbClr val="FFFFFF"/>
                      </a:gs>
                      <a:gs pos="100000">
                        <a:srgbClr val="FFFFFF"/>
                      </a:gs>
                    </a:gsLst>
                    <a:lin ang="5400000" scaled="0"/>
                  </a:gradFill>
                  <a:latin typeface="Segoe UI"/>
                  <a:cs typeface="Segoe UI Semibold" panose="020B0702040204020203" pitchFamily="34" charset="0"/>
                </a:rPr>
                <a:t>CLOUD MICROSERVICES</a:t>
              </a:r>
            </a:p>
          </p:txBody>
        </p:sp>
        <p:sp>
          <p:nvSpPr>
            <p:cNvPr id="19" name="Rectangle 18"/>
            <p:cNvSpPr/>
            <p:nvPr/>
          </p:nvSpPr>
          <p:spPr bwMode="auto">
            <a:xfrm>
              <a:off x="4938091" y="1485604"/>
              <a:ext cx="1508760" cy="1234440"/>
            </a:xfrm>
            <a:prstGeom prst="rect">
              <a:avLst/>
            </a:prstGeom>
            <a:solidFill>
              <a:schemeClr val="accent4"/>
            </a:solidFill>
            <a:ln w="25400" cap="flat" cmpd="sng" algn="ctr">
              <a:noFill/>
              <a:prstDash val="solid"/>
              <a:headEnd type="none" w="med" len="med"/>
              <a:tailEnd type="none" w="med" len="med"/>
            </a:ln>
            <a:effectLst/>
          </p:spPr>
          <p:txBody>
            <a:bodyPr vert="horz" wrap="square" lIns="89630" tIns="143387" rIns="89630" bIns="143387" numCol="1" rtlCol="0" anchor="ctr" anchorCtr="0" compatLnSpc="1">
              <a:prstTxWarp prst="textNoShape">
                <a:avLst/>
              </a:prstTxWarp>
            </a:bodyPr>
            <a:lstStyle/>
            <a:p>
              <a:pPr algn="ctr" defTabSz="895870">
                <a:lnSpc>
                  <a:spcPct val="90000"/>
                </a:lnSpc>
                <a:defRPr/>
              </a:pPr>
              <a:r>
                <a:rPr lang="en-US" sz="1175" b="1" kern="0" dirty="0">
                  <a:gradFill>
                    <a:gsLst>
                      <a:gs pos="1250">
                        <a:srgbClr val="FFFFFF"/>
                      </a:gs>
                      <a:gs pos="100000">
                        <a:srgbClr val="FFFFFF"/>
                      </a:gs>
                    </a:gsLst>
                    <a:lin ang="5400000" scaled="0"/>
                  </a:gradFill>
                  <a:latin typeface="Segoe UI"/>
                  <a:cs typeface="Segoe UI Semibold" panose="020B0702040204020203" pitchFamily="34" charset="0"/>
                </a:rPr>
                <a:t>IOS, </a:t>
              </a:r>
              <a:br>
                <a:rPr lang="en-US" sz="1175" b="1" kern="0" dirty="0">
                  <a:gradFill>
                    <a:gsLst>
                      <a:gs pos="1250">
                        <a:srgbClr val="FFFFFF"/>
                      </a:gs>
                      <a:gs pos="100000">
                        <a:srgbClr val="FFFFFF"/>
                      </a:gs>
                    </a:gsLst>
                    <a:lin ang="5400000" scaled="0"/>
                  </a:gradFill>
                  <a:latin typeface="Segoe UI"/>
                  <a:cs typeface="Segoe UI Semibold" panose="020B0702040204020203" pitchFamily="34" charset="0"/>
                </a:rPr>
              </a:br>
              <a:r>
                <a:rPr lang="en-US" sz="1175" b="1" kern="0" dirty="0">
                  <a:gradFill>
                    <a:gsLst>
                      <a:gs pos="1250">
                        <a:srgbClr val="FFFFFF"/>
                      </a:gs>
                      <a:gs pos="100000">
                        <a:srgbClr val="FFFFFF"/>
                      </a:gs>
                    </a:gsLst>
                    <a:lin ang="5400000" scaled="0"/>
                  </a:gradFill>
                  <a:latin typeface="Segoe UI"/>
                  <a:cs typeface="Segoe UI Semibold" panose="020B0702040204020203" pitchFamily="34" charset="0"/>
                </a:rPr>
                <a:t>ANDROID</a:t>
              </a:r>
            </a:p>
          </p:txBody>
        </p:sp>
        <p:grpSp>
          <p:nvGrpSpPr>
            <p:cNvPr id="16" name="Group 15"/>
            <p:cNvGrpSpPr/>
            <p:nvPr/>
          </p:nvGrpSpPr>
          <p:grpSpPr>
            <a:xfrm>
              <a:off x="274670" y="2765750"/>
              <a:ext cx="7726680" cy="1920240"/>
              <a:chOff x="274670" y="2765750"/>
              <a:chExt cx="7726680" cy="1920240"/>
            </a:xfrm>
          </p:grpSpPr>
          <p:sp>
            <p:nvSpPr>
              <p:cNvPr id="10" name="TextBox 9"/>
              <p:cNvSpPr txBox="1"/>
              <p:nvPr/>
            </p:nvSpPr>
            <p:spPr>
              <a:xfrm>
                <a:off x="274670" y="2765750"/>
                <a:ext cx="7726680" cy="1920240"/>
              </a:xfrm>
              <a:prstGeom prst="rect">
                <a:avLst/>
              </a:prstGeom>
              <a:solidFill>
                <a:schemeClr val="accent6"/>
              </a:solidFill>
            </p:spPr>
            <p:txBody>
              <a:bodyPr wrap="square" lIns="179234" tIns="143387" rIns="179234" bIns="143387" rtlCol="0" anchor="t" anchorCtr="0">
                <a:noAutofit/>
              </a:bodyPr>
              <a:lstStyle>
                <a:defPPr>
                  <a:defRPr lang="en-US"/>
                </a:defPPr>
                <a:lvl1pPr algn="ctr" defTabSz="914224">
                  <a:lnSpc>
                    <a:spcPct val="90000"/>
                  </a:lnSpc>
                  <a:defRPr sz="2000" kern="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defRPr>
                </a:lvl1pPr>
              </a:lstStyle>
              <a:p>
                <a:pPr defTabSz="913873">
                  <a:defRPr/>
                </a:pPr>
                <a:r>
                  <a:rPr lang="en-US" sz="1765" b="1" dirty="0">
                    <a:gradFill>
                      <a:gsLst>
                        <a:gs pos="0">
                          <a:srgbClr val="505050"/>
                        </a:gs>
                        <a:gs pos="14679">
                          <a:srgbClr val="505050"/>
                        </a:gs>
                      </a:gsLst>
                      <a:lin ang="5400000" scaled="1"/>
                    </a:gradFill>
                    <a:latin typeface="Segoe UI"/>
                  </a:rPr>
                  <a:t>.NET STANDARD</a:t>
                </a:r>
              </a:p>
            </p:txBody>
          </p:sp>
          <p:sp>
            <p:nvSpPr>
              <p:cNvPr id="31" name="TextBox 30"/>
              <p:cNvSpPr txBox="1"/>
              <p:nvPr/>
            </p:nvSpPr>
            <p:spPr>
              <a:xfrm>
                <a:off x="411830" y="3497262"/>
                <a:ext cx="7452360" cy="1051560"/>
              </a:xfrm>
              <a:prstGeom prst="rect">
                <a:avLst/>
              </a:prstGeom>
              <a:solidFill>
                <a:schemeClr val="bg1">
                  <a:lumMod val="50000"/>
                </a:schemeClr>
              </a:solidFill>
            </p:spPr>
            <p:txBody>
              <a:bodyPr wrap="square" lIns="179234" tIns="143387" rIns="179234" bIns="143387" rtlCol="0" anchor="t" anchorCtr="0">
                <a:noAutofit/>
              </a:bodyPr>
              <a:lstStyle>
                <a:defPPr>
                  <a:defRPr lang="en-US"/>
                </a:defPPr>
                <a:lvl1pPr algn="ctr" defTabSz="914224">
                  <a:lnSpc>
                    <a:spcPct val="90000"/>
                  </a:lnSpc>
                  <a:defRPr sz="1600" b="1" kern="0">
                    <a:gradFill>
                      <a:gsLst>
                        <a:gs pos="2804">
                          <a:srgbClr val="505050"/>
                        </a:gs>
                        <a:gs pos="26000">
                          <a:srgbClr val="505050"/>
                        </a:gs>
                      </a:gsLst>
                      <a:lin ang="5400000" scaled="1"/>
                    </a:gradFill>
                    <a:cs typeface="Segoe UI Semilight" panose="020B0402040204020203" pitchFamily="34" charset="0"/>
                  </a:defRPr>
                </a:lvl1pPr>
              </a:lstStyle>
              <a:p>
                <a:pPr defTabSz="913678">
                  <a:defRPr/>
                </a:pPr>
                <a:r>
                  <a:rPr lang="en-US" sz="1371" dirty="0">
                    <a:gradFill>
                      <a:gsLst>
                        <a:gs pos="44000">
                          <a:srgbClr val="FFFFFF"/>
                        </a:gs>
                        <a:gs pos="34000">
                          <a:srgbClr val="FFFFFF"/>
                        </a:gs>
                      </a:gsLst>
                      <a:lin ang="5400000" scaled="1"/>
                    </a:gradFill>
                    <a:latin typeface="Segoe UI"/>
                  </a:rPr>
                  <a:t>INFRASTRUCTURE</a:t>
                </a:r>
              </a:p>
            </p:txBody>
          </p:sp>
          <p:sp>
            <p:nvSpPr>
              <p:cNvPr id="32" name="TextBox 31"/>
              <p:cNvSpPr txBox="1"/>
              <p:nvPr/>
            </p:nvSpPr>
            <p:spPr>
              <a:xfrm>
                <a:off x="594710" y="3954457"/>
                <a:ext cx="2313432" cy="457200"/>
              </a:xfrm>
              <a:prstGeom prst="rect">
                <a:avLst/>
              </a:prstGeom>
              <a:solidFill>
                <a:srgbClr val="D2D2D2"/>
              </a:solidFill>
            </p:spPr>
            <p:txBody>
              <a:bodyPr wrap="square" lIns="179234" tIns="143387" rIns="179234" bIns="143387" rtlCol="0" anchor="ctr">
                <a:noAutofit/>
              </a:bodyPr>
              <a:lstStyle/>
              <a:p>
                <a:pPr algn="ctr" defTabSz="895870">
                  <a:lnSpc>
                    <a:spcPct val="90000"/>
                  </a:lnSpc>
                  <a:defRPr/>
                </a:pPr>
                <a:r>
                  <a:rPr lang="en-US" sz="980" b="1" kern="0" dirty="0">
                    <a:gradFill>
                      <a:gsLst>
                        <a:gs pos="2804">
                          <a:srgbClr val="505050"/>
                        </a:gs>
                        <a:gs pos="26000">
                          <a:srgbClr val="505050"/>
                        </a:gs>
                      </a:gsLst>
                      <a:lin ang="5400000" scaled="1"/>
                    </a:gradFill>
                    <a:latin typeface="Segoe UI"/>
                    <a:cs typeface="Segoe UI Semilight" panose="020B0402040204020203" pitchFamily="34" charset="0"/>
                  </a:rPr>
                  <a:t>COMPILERS</a:t>
                </a:r>
              </a:p>
            </p:txBody>
          </p:sp>
          <p:sp>
            <p:nvSpPr>
              <p:cNvPr id="33" name="TextBox 32"/>
              <p:cNvSpPr txBox="1"/>
              <p:nvPr/>
            </p:nvSpPr>
            <p:spPr>
              <a:xfrm>
                <a:off x="2956910" y="3954457"/>
                <a:ext cx="2313432" cy="457200"/>
              </a:xfrm>
              <a:prstGeom prst="rect">
                <a:avLst/>
              </a:prstGeom>
              <a:solidFill>
                <a:srgbClr val="D2D2D2"/>
              </a:solidFill>
            </p:spPr>
            <p:txBody>
              <a:bodyPr wrap="square" lIns="179234" tIns="143387" rIns="179234" bIns="143387" rtlCol="0" anchor="ctr">
                <a:noAutofit/>
              </a:bodyPr>
              <a:lstStyle/>
              <a:p>
                <a:pPr algn="ctr" defTabSz="895870">
                  <a:lnSpc>
                    <a:spcPct val="90000"/>
                  </a:lnSpc>
                  <a:defRPr/>
                </a:pPr>
                <a:r>
                  <a:rPr lang="en-US" sz="980" b="1" kern="0" dirty="0">
                    <a:gradFill>
                      <a:gsLst>
                        <a:gs pos="2804">
                          <a:srgbClr val="505050"/>
                        </a:gs>
                        <a:gs pos="26000">
                          <a:srgbClr val="505050"/>
                        </a:gs>
                      </a:gsLst>
                      <a:lin ang="5400000" scaled="1"/>
                    </a:gradFill>
                    <a:latin typeface="Segoe UI"/>
                    <a:cs typeface="Segoe UI Semilight" panose="020B0402040204020203" pitchFamily="34" charset="0"/>
                  </a:rPr>
                  <a:t>LANGUAGES</a:t>
                </a:r>
              </a:p>
            </p:txBody>
          </p:sp>
          <p:sp>
            <p:nvSpPr>
              <p:cNvPr id="34" name="TextBox 33"/>
              <p:cNvSpPr txBox="1"/>
              <p:nvPr/>
            </p:nvSpPr>
            <p:spPr>
              <a:xfrm>
                <a:off x="5319110" y="3954457"/>
                <a:ext cx="2362200" cy="457200"/>
              </a:xfrm>
              <a:prstGeom prst="rect">
                <a:avLst/>
              </a:prstGeom>
              <a:solidFill>
                <a:srgbClr val="D2D2D2"/>
              </a:solidFill>
            </p:spPr>
            <p:txBody>
              <a:bodyPr wrap="square" lIns="179234" tIns="143387" rIns="179234" bIns="143387" rtlCol="0" anchor="ctr">
                <a:noAutofit/>
              </a:bodyPr>
              <a:lstStyle/>
              <a:p>
                <a:pPr algn="ctr" defTabSz="895870">
                  <a:lnSpc>
                    <a:spcPct val="90000"/>
                  </a:lnSpc>
                  <a:defRPr/>
                </a:pPr>
                <a:r>
                  <a:rPr lang="en-US" sz="980" b="1" kern="0" dirty="0">
                    <a:gradFill>
                      <a:gsLst>
                        <a:gs pos="2804">
                          <a:srgbClr val="505050"/>
                        </a:gs>
                        <a:gs pos="26000">
                          <a:srgbClr val="505050"/>
                        </a:gs>
                      </a:gsLst>
                      <a:lin ang="5400000" scaled="1"/>
                    </a:gradFill>
                    <a:latin typeface="Segoe UI"/>
                    <a:cs typeface="Segoe UI Semilight" panose="020B0402040204020203" pitchFamily="34" charset="0"/>
                  </a:rPr>
                  <a:t>RUNTIME COMPONENTS</a:t>
                </a:r>
              </a:p>
            </p:txBody>
          </p:sp>
        </p:grpSp>
        <p:sp>
          <p:nvSpPr>
            <p:cNvPr id="37" name="Rectangle 36"/>
            <p:cNvSpPr/>
            <p:nvPr/>
          </p:nvSpPr>
          <p:spPr bwMode="auto">
            <a:xfrm>
              <a:off x="6492554" y="1485604"/>
              <a:ext cx="1508760" cy="1234440"/>
            </a:xfrm>
            <a:prstGeom prst="rect">
              <a:avLst/>
            </a:prstGeom>
            <a:solidFill>
              <a:schemeClr val="accent5"/>
            </a:solidFill>
            <a:ln w="25400" cap="flat" cmpd="sng" algn="ctr">
              <a:noFill/>
              <a:prstDash val="solid"/>
              <a:headEnd type="none" w="med" len="med"/>
              <a:tailEnd type="none" w="med" len="med"/>
            </a:ln>
            <a:effectLst/>
          </p:spPr>
          <p:txBody>
            <a:bodyPr vert="horz" wrap="square" lIns="89630" tIns="143387" rIns="89630" bIns="143387" numCol="1" rtlCol="0" anchor="ctr" anchorCtr="0" compatLnSpc="1">
              <a:prstTxWarp prst="textNoShape">
                <a:avLst/>
              </a:prstTxWarp>
            </a:bodyPr>
            <a:lstStyle/>
            <a:p>
              <a:pPr algn="ctr" defTabSz="895870">
                <a:lnSpc>
                  <a:spcPct val="90000"/>
                </a:lnSpc>
                <a:defRPr/>
              </a:pPr>
              <a:r>
                <a:rPr lang="en-US" sz="1175" b="1" kern="0" dirty="0">
                  <a:gradFill>
                    <a:gsLst>
                      <a:gs pos="11111">
                        <a:srgbClr val="EAEAEA">
                          <a:lumMod val="10000"/>
                        </a:srgbClr>
                      </a:gs>
                      <a:gs pos="25000">
                        <a:srgbClr val="EAEAEA">
                          <a:lumMod val="10000"/>
                        </a:srgbClr>
                      </a:gs>
                    </a:gsLst>
                    <a:lin ang="5400000" scaled="0"/>
                  </a:gradFill>
                  <a:latin typeface="Segoe UI"/>
                  <a:cs typeface="Segoe UI Semibold" panose="020B0702040204020203" pitchFamily="34" charset="0"/>
                </a:rPr>
                <a:t>GAMES/</a:t>
              </a:r>
              <a:br>
                <a:rPr lang="en-US" sz="1175" b="1" kern="0" dirty="0">
                  <a:gradFill>
                    <a:gsLst>
                      <a:gs pos="11111">
                        <a:srgbClr val="EAEAEA">
                          <a:lumMod val="10000"/>
                        </a:srgbClr>
                      </a:gs>
                      <a:gs pos="25000">
                        <a:srgbClr val="EAEAEA">
                          <a:lumMod val="10000"/>
                        </a:srgbClr>
                      </a:gs>
                    </a:gsLst>
                    <a:lin ang="5400000" scaled="0"/>
                  </a:gradFill>
                  <a:latin typeface="Segoe UI"/>
                  <a:cs typeface="Segoe UI Semibold" panose="020B0702040204020203" pitchFamily="34" charset="0"/>
                </a:rPr>
              </a:br>
              <a:r>
                <a:rPr lang="en-US" sz="1175" b="1" kern="0" dirty="0">
                  <a:gradFill>
                    <a:gsLst>
                      <a:gs pos="11111">
                        <a:srgbClr val="EAEAEA">
                          <a:lumMod val="10000"/>
                        </a:srgbClr>
                      </a:gs>
                      <a:gs pos="25000">
                        <a:srgbClr val="EAEAEA">
                          <a:lumMod val="10000"/>
                        </a:srgbClr>
                      </a:gs>
                    </a:gsLst>
                    <a:lin ang="5400000" scaled="0"/>
                  </a:gradFill>
                  <a:latin typeface="Segoe UI"/>
                  <a:cs typeface="Segoe UI Semibold" panose="020B0702040204020203" pitchFamily="34" charset="0"/>
                </a:rPr>
                <a:t>3D</a:t>
              </a:r>
            </a:p>
          </p:txBody>
        </p:sp>
        <p:sp>
          <p:nvSpPr>
            <p:cNvPr id="36" name="Rectangle 35"/>
            <p:cNvSpPr/>
            <p:nvPr/>
          </p:nvSpPr>
          <p:spPr bwMode="auto">
            <a:xfrm>
              <a:off x="8046997" y="1485604"/>
              <a:ext cx="1927525" cy="3200400"/>
            </a:xfrm>
            <a:prstGeom prst="rect">
              <a:avLst/>
            </a:prstGeom>
            <a:solidFill>
              <a:schemeClr val="accent6"/>
            </a:solidFill>
            <a:ln w="25400" cap="flat" cmpd="sng" algn="ctr">
              <a:noFill/>
              <a:prstDash val="solid"/>
              <a:headEnd type="none" w="med" len="med"/>
              <a:tailEnd type="none" w="med" len="med"/>
            </a:ln>
            <a:effectLst/>
          </p:spPr>
          <p:txBody>
            <a:bodyPr vert="horz" wrap="square" lIns="179234" tIns="143387" rIns="179234" bIns="143387" numCol="1" rtlCol="0" anchor="t" anchorCtr="0" compatLnSpc="1">
              <a:prstTxWarp prst="textNoShape">
                <a:avLst/>
              </a:prstTxWarp>
            </a:bodyPr>
            <a:lstStyle/>
            <a:p>
              <a:pPr defTabSz="894277">
                <a:lnSpc>
                  <a:spcPct val="90000"/>
                </a:lnSpc>
                <a:defRPr/>
              </a:pPr>
              <a:r>
                <a:rPr lang="en-US" sz="1961" kern="0">
                  <a:gradFill>
                    <a:gsLst>
                      <a:gs pos="14679">
                        <a:srgbClr val="FFFFFF"/>
                      </a:gs>
                      <a:gs pos="38000">
                        <a:srgbClr val="FFFFFF"/>
                      </a:gs>
                    </a:gsLst>
                    <a:lin ang="5400000" scaled="1"/>
                  </a:gradFill>
                  <a:latin typeface="Segoe UI Light"/>
                </a:rPr>
                <a:t> </a:t>
              </a:r>
            </a:p>
          </p:txBody>
        </p:sp>
      </p:grpSp>
      <p:grpSp>
        <p:nvGrpSpPr>
          <p:cNvPr id="35" name="Group 34"/>
          <p:cNvGrpSpPr/>
          <p:nvPr/>
        </p:nvGrpSpPr>
        <p:grpSpPr>
          <a:xfrm>
            <a:off x="8225776" y="1636170"/>
            <a:ext cx="1266125" cy="966098"/>
            <a:chOff x="9978881" y="2155803"/>
            <a:chExt cx="1291513" cy="985470"/>
          </a:xfrm>
        </p:grpSpPr>
        <p:sp>
          <p:nvSpPr>
            <p:cNvPr id="38" name="TextBox 37"/>
            <p:cNvSpPr txBox="1"/>
            <p:nvPr/>
          </p:nvSpPr>
          <p:spPr>
            <a:xfrm>
              <a:off x="9978881" y="2663452"/>
              <a:ext cx="1291513" cy="477821"/>
            </a:xfrm>
            <a:prstGeom prst="rect">
              <a:avLst/>
            </a:prstGeom>
            <a:noFill/>
          </p:spPr>
          <p:txBody>
            <a:bodyPr wrap="square" lIns="87868" tIns="137824" rIns="87868" bIns="137824" rtlCol="0">
              <a:spAutoFit/>
            </a:bodyPr>
            <a:lstStyle/>
            <a:p>
              <a:pPr algn="ctr" defTabSz="861086">
                <a:lnSpc>
                  <a:spcPct val="90000"/>
                </a:lnSpc>
                <a:defRPr/>
              </a:pPr>
              <a:r>
                <a:rPr lang="en-US" sz="1372" kern="0">
                  <a:gradFill>
                    <a:gsLst>
                      <a:gs pos="2804">
                        <a:srgbClr val="505050"/>
                      </a:gs>
                      <a:gs pos="26000">
                        <a:srgbClr val="505050"/>
                      </a:gs>
                    </a:gsLst>
                    <a:lin ang="5400000" scaled="1"/>
                  </a:gradFill>
                  <a:latin typeface="Segoe UI"/>
                  <a:cs typeface="Segoe UI Semilight" panose="020B0402040204020203" pitchFamily="34" charset="0"/>
                </a:rPr>
                <a:t>Visual Studio</a:t>
              </a:r>
            </a:p>
          </p:txBody>
        </p:sp>
        <p:pic>
          <p:nvPicPr>
            <p:cNvPr id="39" name="Picture 3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36608" y="2155803"/>
              <a:ext cx="576058" cy="576058"/>
            </a:xfrm>
            <a:prstGeom prst="rect">
              <a:avLst/>
            </a:prstGeom>
          </p:spPr>
        </p:pic>
      </p:grpSp>
      <p:grpSp>
        <p:nvGrpSpPr>
          <p:cNvPr id="40" name="Group 39"/>
          <p:cNvGrpSpPr/>
          <p:nvPr/>
        </p:nvGrpSpPr>
        <p:grpSpPr>
          <a:xfrm>
            <a:off x="7939231" y="3697925"/>
            <a:ext cx="1839215" cy="967889"/>
            <a:chOff x="9688241" y="4333244"/>
            <a:chExt cx="1876095" cy="987297"/>
          </a:xfrm>
        </p:grpSpPr>
        <p:sp>
          <p:nvSpPr>
            <p:cNvPr id="41" name="TextBox 40"/>
            <p:cNvSpPr txBox="1"/>
            <p:nvPr/>
          </p:nvSpPr>
          <p:spPr>
            <a:xfrm>
              <a:off x="9688241" y="4833037"/>
              <a:ext cx="1876095" cy="487504"/>
            </a:xfrm>
            <a:prstGeom prst="rect">
              <a:avLst/>
            </a:prstGeom>
            <a:noFill/>
          </p:spPr>
          <p:txBody>
            <a:bodyPr wrap="square" lIns="87868" tIns="137824" rIns="87868" bIns="137824" rtlCol="0">
              <a:spAutoFit/>
            </a:bodyPr>
            <a:lstStyle/>
            <a:p>
              <a:pPr algn="ctr" defTabSz="861086">
                <a:lnSpc>
                  <a:spcPct val="90000"/>
                </a:lnSpc>
                <a:defRPr/>
              </a:pPr>
              <a:r>
                <a:rPr lang="en-US" sz="1372" kern="0">
                  <a:gradFill>
                    <a:gsLst>
                      <a:gs pos="2804">
                        <a:srgbClr val="505050"/>
                      </a:gs>
                      <a:gs pos="26000">
                        <a:srgbClr val="505050"/>
                      </a:gs>
                    </a:gsLst>
                    <a:lin ang="5400000" scaled="1"/>
                  </a:gradFill>
                  <a:latin typeface="Segoe UI"/>
                  <a:cs typeface="Segoe UI Semilight" panose="020B0402040204020203" pitchFamily="34" charset="0"/>
                </a:rPr>
                <a:t>Visual Studio Code</a:t>
              </a:r>
            </a:p>
          </p:txBody>
        </p:sp>
        <p:pic>
          <p:nvPicPr>
            <p:cNvPr id="42" name="Picture 41"/>
            <p:cNvPicPr>
              <a:picLocks noChangeAspect="1"/>
            </p:cNvPicPr>
            <p:nvPr/>
          </p:nvPicPr>
          <p:blipFill>
            <a:blip r:embed="rId4"/>
            <a:stretch>
              <a:fillRect/>
            </a:stretch>
          </p:blipFill>
          <p:spPr>
            <a:xfrm>
              <a:off x="10372954" y="4333244"/>
              <a:ext cx="552297" cy="552297"/>
            </a:xfrm>
            <a:prstGeom prst="rect">
              <a:avLst/>
            </a:prstGeom>
          </p:spPr>
        </p:pic>
      </p:grpSp>
      <p:grpSp>
        <p:nvGrpSpPr>
          <p:cNvPr id="43" name="Group 42"/>
          <p:cNvGrpSpPr/>
          <p:nvPr/>
        </p:nvGrpSpPr>
        <p:grpSpPr>
          <a:xfrm>
            <a:off x="7931501" y="2622227"/>
            <a:ext cx="1854672" cy="1006320"/>
            <a:chOff x="9680357" y="3308706"/>
            <a:chExt cx="1891862" cy="1026499"/>
          </a:xfrm>
        </p:grpSpPr>
        <p:sp>
          <p:nvSpPr>
            <p:cNvPr id="44" name="TextBox 43"/>
            <p:cNvSpPr txBox="1"/>
            <p:nvPr/>
          </p:nvSpPr>
          <p:spPr>
            <a:xfrm>
              <a:off x="9680357" y="3847701"/>
              <a:ext cx="1891862" cy="487504"/>
            </a:xfrm>
            <a:prstGeom prst="rect">
              <a:avLst/>
            </a:prstGeom>
            <a:noFill/>
          </p:spPr>
          <p:txBody>
            <a:bodyPr wrap="square" lIns="0" tIns="137824" rIns="89642" bIns="137824" rtlCol="0">
              <a:spAutoFit/>
            </a:bodyPr>
            <a:lstStyle/>
            <a:p>
              <a:pPr marL="14007" algn="ctr" defTabSz="861086">
                <a:lnSpc>
                  <a:spcPct val="90000"/>
                </a:lnSpc>
                <a:defRPr/>
              </a:pPr>
              <a:r>
                <a:rPr lang="en-US" sz="1372" kern="0">
                  <a:gradFill>
                    <a:gsLst>
                      <a:gs pos="2804">
                        <a:srgbClr val="505050"/>
                      </a:gs>
                      <a:gs pos="26000">
                        <a:srgbClr val="505050"/>
                      </a:gs>
                    </a:gsLst>
                    <a:lin ang="5400000" scaled="1"/>
                  </a:gradFill>
                  <a:latin typeface="Segoe UI"/>
                  <a:cs typeface="Segoe UI Semilight" panose="020B0402040204020203" pitchFamily="34" charset="0"/>
                </a:rPr>
                <a:t>Visual Studio for Mac</a:t>
              </a:r>
            </a:p>
          </p:txBody>
        </p:sp>
        <p:pic>
          <p:nvPicPr>
            <p:cNvPr id="45" name="Picture 44"/>
            <p:cNvPicPr>
              <a:picLocks noChangeAspect="1"/>
            </p:cNvPicPr>
            <p:nvPr/>
          </p:nvPicPr>
          <p:blipFill>
            <a:blip r:embed="rId5">
              <a:extLst>
                <a:ext uri="{BEBA8EAE-BF5A-486C-A8C5-ECC9F3942E4B}">
                  <a14:imgProps xmlns:a14="http://schemas.microsoft.com/office/drawing/2010/main">
                    <a14:imgLayer r:embed="rId6">
                      <a14:imgEffect>
                        <a14:backgroundRemoval t="4286" b="90000" l="22467" r="78394"/>
                      </a14:imgEffect>
                    </a14:imgLayer>
                  </a14:imgProps>
                </a:ext>
              </a:extLst>
            </a:blip>
            <a:stretch>
              <a:fillRect/>
            </a:stretch>
          </p:blipFill>
          <p:spPr>
            <a:xfrm>
              <a:off x="10089429" y="3308706"/>
              <a:ext cx="1097043" cy="660743"/>
            </a:xfrm>
            <a:prstGeom prst="rect">
              <a:avLst/>
            </a:prstGeom>
          </p:spPr>
        </p:pic>
      </p:grpSp>
    </p:spTree>
    <p:extLst>
      <p:ext uri="{BB962C8B-B14F-4D97-AF65-F5344CB8AC3E}">
        <p14:creationId xmlns:p14="http://schemas.microsoft.com/office/powerpoint/2010/main" val="2691794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17310" y="1277604"/>
            <a:ext cx="6285981" cy="4951368"/>
            <a:chOff x="2017310" y="1277604"/>
            <a:chExt cx="6285981" cy="4951368"/>
          </a:xfrm>
        </p:grpSpPr>
        <p:sp>
          <p:nvSpPr>
            <p:cNvPr id="20" name="Rounded Rectangle 19"/>
            <p:cNvSpPr/>
            <p:nvPr/>
          </p:nvSpPr>
          <p:spPr bwMode="auto">
            <a:xfrm>
              <a:off x="6320102" y="5042545"/>
              <a:ext cx="1983189" cy="1186427"/>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API</a:t>
              </a:r>
            </a:p>
          </p:txBody>
        </p:sp>
        <p:sp>
          <p:nvSpPr>
            <p:cNvPr id="4" name="Rounded Rectangle 3"/>
            <p:cNvSpPr/>
            <p:nvPr/>
          </p:nvSpPr>
          <p:spPr bwMode="auto">
            <a:xfrm>
              <a:off x="2017310" y="1277604"/>
              <a:ext cx="1983189" cy="2061755"/>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Active Server Pages</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(Classic ASP)</a:t>
              </a:r>
            </a:p>
          </p:txBody>
        </p:sp>
        <p:sp>
          <p:nvSpPr>
            <p:cNvPr id="12" name="Rounded Rectangle 11"/>
            <p:cNvSpPr/>
            <p:nvPr/>
          </p:nvSpPr>
          <p:spPr bwMode="auto">
            <a:xfrm>
              <a:off x="4168706" y="1277605"/>
              <a:ext cx="1983189" cy="3515574"/>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Forms)</a:t>
              </a:r>
            </a:p>
          </p:txBody>
        </p:sp>
        <p:sp>
          <p:nvSpPr>
            <p:cNvPr id="15" name="Rounded Rectangle 14"/>
            <p:cNvSpPr/>
            <p:nvPr/>
          </p:nvSpPr>
          <p:spPr bwMode="auto">
            <a:xfrm>
              <a:off x="6320102" y="1277604"/>
              <a:ext cx="1983189" cy="2061755"/>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MVC</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1/2/3/4/5</a:t>
              </a:r>
            </a:p>
          </p:txBody>
        </p:sp>
        <p:sp>
          <p:nvSpPr>
            <p:cNvPr id="17" name="Rounded Rectangle 16"/>
            <p:cNvSpPr/>
            <p:nvPr/>
          </p:nvSpPr>
          <p:spPr bwMode="auto">
            <a:xfrm>
              <a:off x="6320102" y="3606752"/>
              <a:ext cx="1983189" cy="1186427"/>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Pages</a:t>
              </a:r>
            </a:p>
          </p:txBody>
        </p:sp>
      </p:grpSp>
      <p:sp>
        <p:nvSpPr>
          <p:cNvPr id="3" name="Title 2"/>
          <p:cNvSpPr>
            <a:spLocks noGrp="1"/>
          </p:cNvSpPr>
          <p:nvPr>
            <p:ph type="title"/>
          </p:nvPr>
        </p:nvSpPr>
        <p:spPr>
          <a:xfrm>
            <a:off x="1793178" y="289957"/>
            <a:ext cx="8605646" cy="899537"/>
          </a:xfrm>
        </p:spPr>
        <p:txBody>
          <a:bodyPr>
            <a:normAutofit fontScale="90000"/>
          </a:bodyPr>
          <a:lstStyle/>
          <a:p>
            <a:r>
              <a:rPr lang="en-US" dirty="0"/>
              <a:t>Evolution of ASP and ASP .NET</a:t>
            </a:r>
          </a:p>
        </p:txBody>
      </p:sp>
      <p:sp>
        <p:nvSpPr>
          <p:cNvPr id="23" name="Rounded Rectangle 22"/>
          <p:cNvSpPr/>
          <p:nvPr/>
        </p:nvSpPr>
        <p:spPr bwMode="auto">
          <a:xfrm>
            <a:off x="8471498" y="1277604"/>
            <a:ext cx="1983189" cy="4951368"/>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Core MVC</a:t>
            </a:r>
          </a:p>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Unified MVC, Web API and Razor Web Pages</a:t>
            </a:r>
          </a:p>
        </p:txBody>
      </p:sp>
    </p:spTree>
    <p:extLst>
      <p:ext uri="{BB962C8B-B14F-4D97-AF65-F5344CB8AC3E}">
        <p14:creationId xmlns:p14="http://schemas.microsoft.com/office/powerpoint/2010/main" val="27918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90561" y="1456887"/>
            <a:ext cx="9851318" cy="4213152"/>
            <a:chOff x="1290561" y="1456887"/>
            <a:chExt cx="9851318" cy="4213152"/>
          </a:xfrm>
        </p:grpSpPr>
        <p:grpSp>
          <p:nvGrpSpPr>
            <p:cNvPr id="2" name="Group 1"/>
            <p:cNvGrpSpPr/>
            <p:nvPr/>
          </p:nvGrpSpPr>
          <p:grpSpPr>
            <a:xfrm>
              <a:off x="1290561" y="1456887"/>
              <a:ext cx="4457097" cy="4213152"/>
              <a:chOff x="1900981" y="1485603"/>
              <a:chExt cx="4546470" cy="4297634"/>
            </a:xfrm>
          </p:grpSpPr>
          <p:sp>
            <p:nvSpPr>
              <p:cNvPr id="4" name="Rounded Rectangle 3"/>
              <p:cNvSpPr/>
              <p:nvPr/>
            </p:nvSpPr>
            <p:spPr bwMode="auto">
              <a:xfrm rot="19996717">
                <a:off x="1900981" y="1485603"/>
                <a:ext cx="1737342" cy="177910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5294" dirty="0">
                    <a:gradFill>
                      <a:gsLst>
                        <a:gs pos="0">
                          <a:srgbClr val="FFFFFF"/>
                        </a:gs>
                        <a:gs pos="100000">
                          <a:srgbClr val="FFFFFF"/>
                        </a:gs>
                      </a:gsLst>
                      <a:lin ang="5400000" scaled="0"/>
                    </a:gradFill>
                    <a:ea typeface="Segoe UI" pitchFamily="34" charset="0"/>
                    <a:cs typeface="Segoe UI" pitchFamily="34" charset="0"/>
                  </a:rPr>
                  <a:t>C# 6.0</a:t>
                </a:r>
              </a:p>
            </p:txBody>
          </p:sp>
          <p:sp>
            <p:nvSpPr>
              <p:cNvPr id="12" name="Rounded Rectangle 11"/>
              <p:cNvSpPr/>
              <p:nvPr/>
            </p:nvSpPr>
            <p:spPr bwMode="auto">
              <a:xfrm>
                <a:off x="4115613" y="4387424"/>
                <a:ext cx="2331838" cy="139581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.NET Framework 4.6</a:t>
                </a:r>
              </a:p>
            </p:txBody>
          </p:sp>
        </p:grpSp>
        <p:sp>
          <p:nvSpPr>
            <p:cNvPr id="10" name="Rounded Rectangle 9"/>
            <p:cNvSpPr/>
            <p:nvPr/>
          </p:nvSpPr>
          <p:spPr bwMode="auto">
            <a:xfrm rot="20681468">
              <a:off x="9169766" y="4018108"/>
              <a:ext cx="1972113" cy="1125930"/>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3137" dirty="0" err="1">
                  <a:gradFill>
                    <a:gsLst>
                      <a:gs pos="0">
                        <a:srgbClr val="FFFFFF"/>
                      </a:gs>
                      <a:gs pos="100000">
                        <a:srgbClr val="FFFFFF"/>
                      </a:gs>
                    </a:gsLst>
                    <a:lin ang="5400000" scaled="0"/>
                  </a:gradFill>
                  <a:ea typeface="Segoe UI" pitchFamily="34" charset="0"/>
                  <a:cs typeface="Segoe UI" pitchFamily="34" charset="0"/>
                </a:rPr>
                <a:t>SignalR</a:t>
              </a:r>
              <a:r>
                <a:rPr lang="en-US" sz="3137" dirty="0">
                  <a:gradFill>
                    <a:gsLst>
                      <a:gs pos="0">
                        <a:srgbClr val="FFFFFF"/>
                      </a:gs>
                      <a:gs pos="100000">
                        <a:srgbClr val="FFFFFF"/>
                      </a:gs>
                    </a:gsLst>
                    <a:lin ang="5400000" scaled="0"/>
                  </a:gradFill>
                  <a:ea typeface="Segoe UI" pitchFamily="34" charset="0"/>
                  <a:cs typeface="Segoe UI" pitchFamily="34" charset="0"/>
                </a:rPr>
                <a:t> 3</a:t>
              </a:r>
            </a:p>
          </p:txBody>
        </p:sp>
      </p:grpSp>
      <p:grpSp>
        <p:nvGrpSpPr>
          <p:cNvPr id="13" name="Group 12"/>
          <p:cNvGrpSpPr/>
          <p:nvPr/>
        </p:nvGrpSpPr>
        <p:grpSpPr>
          <a:xfrm>
            <a:off x="1290561" y="1456887"/>
            <a:ext cx="4457096" cy="4213152"/>
            <a:chOff x="1900981" y="1485603"/>
            <a:chExt cx="4546470" cy="4297634"/>
          </a:xfrm>
        </p:grpSpPr>
        <p:sp>
          <p:nvSpPr>
            <p:cNvPr id="16" name="Rounded Rectangle 15"/>
            <p:cNvSpPr/>
            <p:nvPr/>
          </p:nvSpPr>
          <p:spPr bwMode="auto">
            <a:xfrm rot="19996717">
              <a:off x="1900981" y="1485603"/>
              <a:ext cx="1737342" cy="177910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5294" dirty="0">
                  <a:gradFill>
                    <a:gsLst>
                      <a:gs pos="0">
                        <a:srgbClr val="FFFFFF"/>
                      </a:gs>
                      <a:gs pos="100000">
                        <a:srgbClr val="FFFFFF"/>
                      </a:gs>
                    </a:gsLst>
                    <a:lin ang="5400000" scaled="0"/>
                  </a:gradFill>
                  <a:ea typeface="Segoe UI" pitchFamily="34" charset="0"/>
                  <a:cs typeface="Segoe UI" pitchFamily="34" charset="0"/>
                </a:rPr>
                <a:t>C# 7.0</a:t>
              </a:r>
            </a:p>
          </p:txBody>
        </p:sp>
        <p:sp>
          <p:nvSpPr>
            <p:cNvPr id="19" name="Rounded Rectangle 18"/>
            <p:cNvSpPr/>
            <p:nvPr/>
          </p:nvSpPr>
          <p:spPr bwMode="auto">
            <a:xfrm>
              <a:off x="4115613" y="4387424"/>
              <a:ext cx="2331838" cy="139581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.NET Framework 4.7</a:t>
              </a:r>
            </a:p>
          </p:txBody>
        </p:sp>
      </p:grpSp>
      <p:sp>
        <p:nvSpPr>
          <p:cNvPr id="3" name="Title 2"/>
          <p:cNvSpPr>
            <a:spLocks noGrp="1"/>
          </p:cNvSpPr>
          <p:nvPr>
            <p:ph type="title"/>
          </p:nvPr>
        </p:nvSpPr>
        <p:spPr>
          <a:xfrm>
            <a:off x="2241416" y="289957"/>
            <a:ext cx="7709169" cy="899537"/>
          </a:xfrm>
        </p:spPr>
        <p:txBody>
          <a:bodyPr>
            <a:normAutofit fontScale="90000"/>
          </a:bodyPr>
          <a:lstStyle/>
          <a:p>
            <a:r>
              <a:rPr lang="en-US" dirty="0"/>
              <a:t>Names &amp; Version Numbers</a:t>
            </a:r>
          </a:p>
        </p:txBody>
      </p:sp>
      <p:sp>
        <p:nvSpPr>
          <p:cNvPr id="23" name="Rounded Rectangle 19">
            <a:extLst>
              <a:ext uri="{FF2B5EF4-FFF2-40B4-BE49-F238E27FC236}">
                <a16:creationId xmlns:a16="http://schemas.microsoft.com/office/drawing/2014/main" id="{5270F6E3-EB4B-4B26-A007-97A3BB593686}"/>
              </a:ext>
            </a:extLst>
          </p:cNvPr>
          <p:cNvSpPr/>
          <p:nvPr/>
        </p:nvSpPr>
        <p:spPr bwMode="auto">
          <a:xfrm>
            <a:off x="3461657" y="2436087"/>
            <a:ext cx="4733715" cy="1744130"/>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ASP.NET Core 2.0</a:t>
            </a: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(runs on .NET Core 2.x</a:t>
            </a: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or .NET Framework 4.5.2+)</a:t>
            </a:r>
          </a:p>
        </p:txBody>
      </p:sp>
      <p:sp>
        <p:nvSpPr>
          <p:cNvPr id="25" name="Rounded Rectangle 20">
            <a:extLst>
              <a:ext uri="{FF2B5EF4-FFF2-40B4-BE49-F238E27FC236}">
                <a16:creationId xmlns:a16="http://schemas.microsoft.com/office/drawing/2014/main" id="{A30E6EFB-39A2-44E5-9CA4-A08FB49DF056}"/>
              </a:ext>
            </a:extLst>
          </p:cNvPr>
          <p:cNvSpPr/>
          <p:nvPr/>
        </p:nvSpPr>
        <p:spPr bwMode="auto">
          <a:xfrm rot="1600541">
            <a:off x="8498872" y="1354834"/>
            <a:ext cx="2243691" cy="2027152"/>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ea typeface="Segoe UI" pitchFamily="34" charset="0"/>
                <a:cs typeface="Segoe UI" pitchFamily="34" charset="0"/>
              </a:rPr>
              <a:t>ASP.NET </a:t>
            </a:r>
          </a:p>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ea typeface="Segoe UI" pitchFamily="34" charset="0"/>
                <a:cs typeface="Segoe UI" pitchFamily="34" charset="0"/>
              </a:rPr>
              <a:t>Core MVC</a:t>
            </a:r>
          </a:p>
        </p:txBody>
      </p:sp>
      <p:sp>
        <p:nvSpPr>
          <p:cNvPr id="26" name="Rounded Rectangle 21">
            <a:extLst>
              <a:ext uri="{FF2B5EF4-FFF2-40B4-BE49-F238E27FC236}">
                <a16:creationId xmlns:a16="http://schemas.microsoft.com/office/drawing/2014/main" id="{CCC59540-2F4D-49B2-BBF4-B7F53145A36E}"/>
              </a:ext>
            </a:extLst>
          </p:cNvPr>
          <p:cNvSpPr/>
          <p:nvPr/>
        </p:nvSpPr>
        <p:spPr bwMode="auto">
          <a:xfrm>
            <a:off x="5861957" y="4301665"/>
            <a:ext cx="2333416" cy="1368374"/>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.NET Core 2.x</a:t>
            </a:r>
          </a:p>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91120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609" y="1189494"/>
            <a:ext cx="9292390" cy="4800600"/>
          </a:xfrm>
          <a:prstGeom prst="rect">
            <a:avLst/>
          </a:prstGeom>
        </p:spPr>
      </p:pic>
      <p:sp>
        <p:nvSpPr>
          <p:cNvPr id="3" name="Title 2"/>
          <p:cNvSpPr>
            <a:spLocks noGrp="1"/>
          </p:cNvSpPr>
          <p:nvPr>
            <p:ph type="title"/>
          </p:nvPr>
        </p:nvSpPr>
        <p:spPr>
          <a:xfrm>
            <a:off x="3297851" y="289957"/>
            <a:ext cx="5596298" cy="899537"/>
          </a:xfrm>
        </p:spPr>
        <p:txBody>
          <a:bodyPr>
            <a:normAutofit/>
          </a:bodyPr>
          <a:lstStyle/>
          <a:p>
            <a:r>
              <a:rPr lang="en-US" dirty="0"/>
              <a:t>C# 7.0 in VS2017</a:t>
            </a:r>
          </a:p>
        </p:txBody>
      </p:sp>
      <p:sp>
        <p:nvSpPr>
          <p:cNvPr id="6" name="Rectangle 5"/>
          <p:cNvSpPr/>
          <p:nvPr/>
        </p:nvSpPr>
        <p:spPr>
          <a:xfrm>
            <a:off x="2655571" y="6297777"/>
            <a:ext cx="6880858" cy="369332"/>
          </a:xfrm>
          <a:prstGeom prst="rect">
            <a:avLst/>
          </a:prstGeom>
        </p:spPr>
        <p:txBody>
          <a:bodyPr wrap="none">
            <a:spAutoFit/>
          </a:bodyPr>
          <a:lstStyle/>
          <a:p>
            <a:r>
              <a:rPr lang="en-US" dirty="0">
                <a:hlinkClick r:id="rId3"/>
              </a:rPr>
              <a:t>https://docs.microsoft.com/en-us/dotnet/articles/csharp/csharp-7</a:t>
            </a:r>
            <a:r>
              <a:rPr lang="en-US" dirty="0"/>
              <a:t> </a:t>
            </a:r>
          </a:p>
        </p:txBody>
      </p:sp>
    </p:spTree>
    <p:extLst>
      <p:ext uri="{BB962C8B-B14F-4D97-AF65-F5344CB8AC3E}">
        <p14:creationId xmlns:p14="http://schemas.microsoft.com/office/powerpoint/2010/main" val="1138656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0E3D6-73A7-4F7F-8BA2-7F77AE5528A1}"/>
              </a:ext>
            </a:extLst>
          </p:cNvPr>
          <p:cNvPicPr>
            <a:picLocks noChangeAspect="1"/>
          </p:cNvPicPr>
          <p:nvPr/>
        </p:nvPicPr>
        <p:blipFill>
          <a:blip r:embed="rId2"/>
          <a:stretch>
            <a:fillRect/>
          </a:stretch>
        </p:blipFill>
        <p:spPr>
          <a:xfrm>
            <a:off x="1356283" y="1171178"/>
            <a:ext cx="9652913" cy="4818915"/>
          </a:xfrm>
          <a:prstGeom prst="rect">
            <a:avLst/>
          </a:prstGeom>
        </p:spPr>
      </p:pic>
      <p:sp>
        <p:nvSpPr>
          <p:cNvPr id="3" name="Title 2"/>
          <p:cNvSpPr>
            <a:spLocks noGrp="1"/>
          </p:cNvSpPr>
          <p:nvPr>
            <p:ph type="title"/>
          </p:nvPr>
        </p:nvSpPr>
        <p:spPr>
          <a:xfrm>
            <a:off x="2835564" y="289957"/>
            <a:ext cx="6520873" cy="899537"/>
          </a:xfrm>
        </p:spPr>
        <p:txBody>
          <a:bodyPr>
            <a:normAutofit fontScale="90000"/>
          </a:bodyPr>
          <a:lstStyle/>
          <a:p>
            <a:r>
              <a:rPr lang="en-US" dirty="0"/>
              <a:t>ASP.NET Core Roadmap</a:t>
            </a:r>
          </a:p>
        </p:txBody>
      </p:sp>
      <p:sp>
        <p:nvSpPr>
          <p:cNvPr id="6" name="Rectangle 5"/>
          <p:cNvSpPr/>
          <p:nvPr/>
        </p:nvSpPr>
        <p:spPr>
          <a:xfrm>
            <a:off x="3540685" y="6297777"/>
            <a:ext cx="5173147" cy="369332"/>
          </a:xfrm>
          <a:prstGeom prst="rect">
            <a:avLst/>
          </a:prstGeom>
        </p:spPr>
        <p:txBody>
          <a:bodyPr wrap="none">
            <a:spAutoFit/>
          </a:bodyPr>
          <a:lstStyle/>
          <a:p>
            <a:r>
              <a:rPr lang="en-US" dirty="0">
                <a:hlinkClick r:id="rId3"/>
              </a:rPr>
              <a:t>https://github.com/aspnet/Home/wiki/Roadmap</a:t>
            </a:r>
            <a:r>
              <a:rPr lang="en-US" dirty="0"/>
              <a:t> </a:t>
            </a:r>
          </a:p>
        </p:txBody>
      </p:sp>
      <p:sp>
        <p:nvSpPr>
          <p:cNvPr id="8" name="Rounded Rectangle 4"/>
          <p:cNvSpPr/>
          <p:nvPr/>
        </p:nvSpPr>
        <p:spPr>
          <a:xfrm>
            <a:off x="1524000" y="3426691"/>
            <a:ext cx="2697018" cy="21797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902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6283" y="1233630"/>
            <a:ext cx="9527814" cy="4756464"/>
          </a:xfrm>
          <a:prstGeom prst="rect">
            <a:avLst/>
          </a:prstGeom>
        </p:spPr>
      </p:pic>
      <p:sp>
        <p:nvSpPr>
          <p:cNvPr id="3" name="Title 2"/>
          <p:cNvSpPr>
            <a:spLocks noGrp="1"/>
          </p:cNvSpPr>
          <p:nvPr>
            <p:ph type="title"/>
          </p:nvPr>
        </p:nvSpPr>
        <p:spPr>
          <a:xfrm>
            <a:off x="2456874" y="289957"/>
            <a:ext cx="6899564" cy="899537"/>
          </a:xfrm>
        </p:spPr>
        <p:txBody>
          <a:bodyPr>
            <a:normAutofit fontScale="90000"/>
          </a:bodyPr>
          <a:lstStyle/>
          <a:p>
            <a:r>
              <a:rPr lang="en-US" dirty="0"/>
              <a:t>ASP.NET Core 1.1 Update</a:t>
            </a:r>
          </a:p>
        </p:txBody>
      </p:sp>
      <p:sp>
        <p:nvSpPr>
          <p:cNvPr id="6" name="Rectangle 5"/>
          <p:cNvSpPr/>
          <p:nvPr/>
        </p:nvSpPr>
        <p:spPr>
          <a:xfrm>
            <a:off x="1000791" y="6297777"/>
            <a:ext cx="10190418" cy="369332"/>
          </a:xfrm>
          <a:prstGeom prst="rect">
            <a:avLst/>
          </a:prstGeom>
        </p:spPr>
        <p:txBody>
          <a:bodyPr wrap="none">
            <a:spAutoFit/>
          </a:bodyPr>
          <a:lstStyle/>
          <a:p>
            <a:r>
              <a:rPr lang="en-US" dirty="0">
                <a:hlinkClick r:id="rId3"/>
              </a:rPr>
              <a:t>https://blogs.msdn.microsoft.com/dotnet/2017/01/30/january-2017-update-for-asp-net-core-1-1/</a:t>
            </a:r>
            <a:r>
              <a:rPr lang="en-US" dirty="0"/>
              <a:t> </a:t>
            </a:r>
          </a:p>
        </p:txBody>
      </p:sp>
      <p:sp>
        <p:nvSpPr>
          <p:cNvPr id="8" name="Rounded Rectangle 4"/>
          <p:cNvSpPr/>
          <p:nvPr/>
        </p:nvSpPr>
        <p:spPr>
          <a:xfrm>
            <a:off x="1356283" y="3916218"/>
            <a:ext cx="5072225" cy="508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651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88618A-65DF-4624-84A8-962055078170}"/>
              </a:ext>
            </a:extLst>
          </p:cNvPr>
          <p:cNvPicPr>
            <a:picLocks noChangeAspect="1"/>
          </p:cNvPicPr>
          <p:nvPr/>
        </p:nvPicPr>
        <p:blipFill>
          <a:blip r:embed="rId2"/>
          <a:stretch>
            <a:fillRect/>
          </a:stretch>
        </p:blipFill>
        <p:spPr>
          <a:xfrm>
            <a:off x="1356283" y="1233630"/>
            <a:ext cx="9527816" cy="4756464"/>
          </a:xfrm>
          <a:prstGeom prst="rect">
            <a:avLst/>
          </a:prstGeom>
        </p:spPr>
      </p:pic>
      <p:sp>
        <p:nvSpPr>
          <p:cNvPr id="3" name="Title 2"/>
          <p:cNvSpPr>
            <a:spLocks noGrp="1"/>
          </p:cNvSpPr>
          <p:nvPr>
            <p:ph type="title"/>
          </p:nvPr>
        </p:nvSpPr>
        <p:spPr>
          <a:xfrm>
            <a:off x="2456874" y="289957"/>
            <a:ext cx="6899564" cy="899537"/>
          </a:xfrm>
        </p:spPr>
        <p:txBody>
          <a:bodyPr>
            <a:normAutofit fontScale="90000"/>
          </a:bodyPr>
          <a:lstStyle/>
          <a:p>
            <a:r>
              <a:rPr lang="en-US" dirty="0"/>
              <a:t>ASP.NET Core 2.0 Update</a:t>
            </a:r>
          </a:p>
        </p:txBody>
      </p:sp>
      <p:sp>
        <p:nvSpPr>
          <p:cNvPr id="6" name="Rectangle 5"/>
          <p:cNvSpPr/>
          <p:nvPr/>
        </p:nvSpPr>
        <p:spPr>
          <a:xfrm>
            <a:off x="1000791" y="6297777"/>
            <a:ext cx="10190418" cy="369332"/>
          </a:xfrm>
          <a:prstGeom prst="rect">
            <a:avLst/>
          </a:prstGeom>
        </p:spPr>
        <p:txBody>
          <a:bodyPr wrap="none">
            <a:spAutoFit/>
          </a:bodyPr>
          <a:lstStyle/>
          <a:p>
            <a:r>
              <a:rPr lang="en-US" dirty="0">
                <a:hlinkClick r:id="rId3"/>
              </a:rPr>
              <a:t>https://blogs.msdn.microsoft.com/webdev/2017/06/28/introducing-asp-net-core-2-0-preview-2/</a:t>
            </a:r>
            <a:r>
              <a:rPr lang="en-US" dirty="0"/>
              <a:t> </a:t>
            </a:r>
          </a:p>
        </p:txBody>
      </p:sp>
      <p:sp>
        <p:nvSpPr>
          <p:cNvPr id="8" name="Rounded Rectangle 4"/>
          <p:cNvSpPr/>
          <p:nvPr/>
        </p:nvSpPr>
        <p:spPr>
          <a:xfrm>
            <a:off x="1191491" y="3694545"/>
            <a:ext cx="5394036" cy="7481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2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53348685"/>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601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0F82A-4E0C-49C9-BA86-9CF80784463F}"/>
              </a:ext>
            </a:extLst>
          </p:cNvPr>
          <p:cNvPicPr>
            <a:picLocks noChangeAspect="1"/>
          </p:cNvPicPr>
          <p:nvPr/>
        </p:nvPicPr>
        <p:blipFill>
          <a:blip r:embed="rId2"/>
          <a:stretch>
            <a:fillRect/>
          </a:stretch>
        </p:blipFill>
        <p:spPr>
          <a:xfrm>
            <a:off x="1287886" y="1189494"/>
            <a:ext cx="9616227" cy="4800600"/>
          </a:xfrm>
          <a:prstGeom prst="rect">
            <a:avLst/>
          </a:prstGeom>
        </p:spPr>
      </p:pic>
      <p:sp>
        <p:nvSpPr>
          <p:cNvPr id="3" name="Title 2"/>
          <p:cNvSpPr>
            <a:spLocks noGrp="1"/>
          </p:cNvSpPr>
          <p:nvPr>
            <p:ph type="title"/>
          </p:nvPr>
        </p:nvSpPr>
        <p:spPr>
          <a:xfrm>
            <a:off x="3297851" y="289957"/>
            <a:ext cx="5596298" cy="899537"/>
          </a:xfrm>
        </p:spPr>
        <p:txBody>
          <a:bodyPr>
            <a:normAutofit fontScale="90000"/>
          </a:bodyPr>
          <a:lstStyle/>
          <a:p>
            <a:r>
              <a:rPr lang="en-US" dirty="0"/>
              <a:t>.NET Core Roadmap</a:t>
            </a:r>
          </a:p>
        </p:txBody>
      </p:sp>
      <p:sp>
        <p:nvSpPr>
          <p:cNvPr id="6" name="Rectangle 5"/>
          <p:cNvSpPr/>
          <p:nvPr/>
        </p:nvSpPr>
        <p:spPr>
          <a:xfrm>
            <a:off x="3009065" y="6297777"/>
            <a:ext cx="6173870" cy="369332"/>
          </a:xfrm>
          <a:prstGeom prst="rect">
            <a:avLst/>
          </a:prstGeom>
        </p:spPr>
        <p:txBody>
          <a:bodyPr wrap="none">
            <a:spAutoFit/>
          </a:bodyPr>
          <a:lstStyle/>
          <a:p>
            <a:r>
              <a:rPr lang="en-US" dirty="0">
                <a:hlinkClick r:id="rId3"/>
              </a:rPr>
              <a:t>https://github.com/dotnet/core/blob/master/roadmap.md</a:t>
            </a:r>
            <a:r>
              <a:rPr lang="en-US" dirty="0"/>
              <a:t> </a:t>
            </a:r>
          </a:p>
        </p:txBody>
      </p:sp>
      <p:sp>
        <p:nvSpPr>
          <p:cNvPr id="8" name="Rounded Rectangle 4"/>
          <p:cNvSpPr/>
          <p:nvPr/>
        </p:nvSpPr>
        <p:spPr>
          <a:xfrm>
            <a:off x="1810325" y="3426691"/>
            <a:ext cx="6696366" cy="1173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47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2497A-E989-4691-92D9-DBDA219DA909}"/>
              </a:ext>
            </a:extLst>
          </p:cNvPr>
          <p:cNvPicPr>
            <a:picLocks noChangeAspect="1"/>
          </p:cNvPicPr>
          <p:nvPr/>
        </p:nvPicPr>
        <p:blipFill>
          <a:blip r:embed="rId2"/>
          <a:stretch>
            <a:fillRect/>
          </a:stretch>
        </p:blipFill>
        <p:spPr>
          <a:xfrm>
            <a:off x="1356282" y="1189494"/>
            <a:ext cx="9616226" cy="4800600"/>
          </a:xfrm>
          <a:prstGeom prst="rect">
            <a:avLst/>
          </a:prstGeom>
        </p:spPr>
      </p:pic>
      <p:sp>
        <p:nvSpPr>
          <p:cNvPr id="3" name="Title 2"/>
          <p:cNvSpPr>
            <a:spLocks noGrp="1"/>
          </p:cNvSpPr>
          <p:nvPr>
            <p:ph type="title"/>
          </p:nvPr>
        </p:nvSpPr>
        <p:spPr>
          <a:xfrm>
            <a:off x="2627980" y="289957"/>
            <a:ext cx="6936040" cy="899537"/>
          </a:xfrm>
        </p:spPr>
        <p:txBody>
          <a:bodyPr>
            <a:normAutofit fontScale="90000"/>
          </a:bodyPr>
          <a:lstStyle/>
          <a:p>
            <a:r>
              <a:rPr lang="en-US" dirty="0"/>
              <a:t>.NET Core 2.0 (Q3 2017)</a:t>
            </a:r>
          </a:p>
        </p:txBody>
      </p:sp>
      <p:sp>
        <p:nvSpPr>
          <p:cNvPr id="6" name="Rectangle 5"/>
          <p:cNvSpPr/>
          <p:nvPr/>
        </p:nvSpPr>
        <p:spPr>
          <a:xfrm>
            <a:off x="3632601" y="6297777"/>
            <a:ext cx="4926798" cy="369332"/>
          </a:xfrm>
          <a:prstGeom prst="rect">
            <a:avLst/>
          </a:prstGeom>
        </p:spPr>
        <p:txBody>
          <a:bodyPr wrap="none">
            <a:spAutoFit/>
          </a:bodyPr>
          <a:lstStyle/>
          <a:p>
            <a:r>
              <a:rPr lang="en-US" dirty="0">
                <a:hlinkClick r:id="rId3"/>
              </a:rPr>
              <a:t>https://github.com/dotnet/corefx/milestone/4</a:t>
            </a:r>
            <a:r>
              <a:rPr lang="en-US" dirty="0"/>
              <a:t> </a:t>
            </a:r>
          </a:p>
        </p:txBody>
      </p:sp>
      <p:sp>
        <p:nvSpPr>
          <p:cNvPr id="8" name="Rounded Rectangle 4"/>
          <p:cNvSpPr/>
          <p:nvPr/>
        </p:nvSpPr>
        <p:spPr>
          <a:xfrm>
            <a:off x="1477819" y="4322617"/>
            <a:ext cx="6650182" cy="7389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396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BE4284-6A1F-4441-AB4D-73FC7F14A436}"/>
              </a:ext>
            </a:extLst>
          </p:cNvPr>
          <p:cNvPicPr>
            <a:picLocks noChangeAspect="1"/>
          </p:cNvPicPr>
          <p:nvPr/>
        </p:nvPicPr>
        <p:blipFill>
          <a:blip r:embed="rId2"/>
          <a:stretch>
            <a:fillRect/>
          </a:stretch>
        </p:blipFill>
        <p:spPr>
          <a:xfrm>
            <a:off x="423192" y="1135248"/>
            <a:ext cx="9693609" cy="4839232"/>
          </a:xfrm>
          <a:prstGeom prst="rect">
            <a:avLst/>
          </a:prstGeom>
        </p:spPr>
      </p:pic>
      <p:sp>
        <p:nvSpPr>
          <p:cNvPr id="4" name="Slide Number Placeholder 3"/>
          <p:cNvSpPr>
            <a:spLocks noGrp="1"/>
          </p:cNvSpPr>
          <p:nvPr>
            <p:ph type="sldNum" sz="quarter" idx="12"/>
          </p:nvPr>
        </p:nvSpPr>
        <p:spPr/>
        <p:txBody>
          <a:bodyPr/>
          <a:lstStyle/>
          <a:p>
            <a:fld id="{0A164282-434E-41D4-9582-783D542A7B68}" type="slidenum">
              <a:rPr lang="en-US" smtClean="0"/>
              <a:t>22</a:t>
            </a:fld>
            <a:endParaRPr lang="en-US"/>
          </a:p>
        </p:txBody>
      </p:sp>
      <p:sp>
        <p:nvSpPr>
          <p:cNvPr id="5" name="Rectangle 4"/>
          <p:cNvSpPr/>
          <p:nvPr/>
        </p:nvSpPr>
        <p:spPr>
          <a:xfrm>
            <a:off x="424542" y="5975010"/>
            <a:ext cx="10994571" cy="369332"/>
          </a:xfrm>
          <a:prstGeom prst="rect">
            <a:avLst/>
          </a:prstGeom>
        </p:spPr>
        <p:txBody>
          <a:bodyPr wrap="square">
            <a:spAutoFit/>
          </a:bodyPr>
          <a:lstStyle/>
          <a:p>
            <a:r>
              <a:rPr lang="en-US" dirty="0">
                <a:hlinkClick r:id="rId3"/>
              </a:rPr>
              <a:t>https://blogs.msdn.microsoft.com/dotnet/2017/03/07/announcing-net-core-tools-1-0/</a:t>
            </a:r>
            <a:r>
              <a:rPr lang="en-US" dirty="0"/>
              <a:t> </a:t>
            </a:r>
          </a:p>
        </p:txBody>
      </p:sp>
      <p:sp>
        <p:nvSpPr>
          <p:cNvPr id="9" name="Title 2"/>
          <p:cNvSpPr txBox="1">
            <a:spLocks/>
          </p:cNvSpPr>
          <p:nvPr/>
        </p:nvSpPr>
        <p:spPr>
          <a:xfrm>
            <a:off x="272142" y="289957"/>
            <a:ext cx="11634108" cy="89953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kern="1200">
                <a:solidFill>
                  <a:schemeClr val="bg1"/>
                </a:solidFill>
                <a:latin typeface="+mj-lt"/>
                <a:ea typeface="+mj-ea"/>
                <a:cs typeface="+mj-cs"/>
              </a:defRPr>
            </a:lvl1pPr>
          </a:lstStyle>
          <a:p>
            <a:r>
              <a:rPr lang="en-US" dirty="0"/>
              <a:t>Announcing .NET Core Tools 1.0 in VS2017</a:t>
            </a:r>
          </a:p>
        </p:txBody>
      </p:sp>
    </p:spTree>
    <p:extLst>
      <p:ext uri="{BB962C8B-B14F-4D97-AF65-F5344CB8AC3E}">
        <p14:creationId xmlns:p14="http://schemas.microsoft.com/office/powerpoint/2010/main" val="2129529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785257" y="289957"/>
            <a:ext cx="8621486" cy="899537"/>
          </a:xfrm>
        </p:spPr>
        <p:txBody>
          <a:bodyPr>
            <a:normAutofit fontScale="90000"/>
          </a:bodyPr>
          <a:lstStyle/>
          <a:p>
            <a:r>
              <a:rPr lang="en-US" dirty="0"/>
              <a:t>.NET Standard Library + Tooling</a:t>
            </a:r>
          </a:p>
        </p:txBody>
      </p:sp>
      <p:sp>
        <p:nvSpPr>
          <p:cNvPr id="6" name="Rectangle 5"/>
          <p:cNvSpPr/>
          <p:nvPr/>
        </p:nvSpPr>
        <p:spPr>
          <a:xfrm>
            <a:off x="2009818" y="6297777"/>
            <a:ext cx="8172365" cy="369332"/>
          </a:xfrm>
          <a:prstGeom prst="rect">
            <a:avLst/>
          </a:prstGeom>
        </p:spPr>
        <p:txBody>
          <a:bodyPr wrap="none">
            <a:spAutoFit/>
          </a:bodyPr>
          <a:lstStyle/>
          <a:p>
            <a:r>
              <a:rPr lang="en-US" dirty="0">
                <a:solidFill>
                  <a:schemeClr val="tx1">
                    <a:lumMod val="20000"/>
                    <a:lumOff val="80000"/>
                  </a:schemeClr>
                </a:solidFill>
              </a:rPr>
              <a:t>Source:</a:t>
            </a:r>
            <a:r>
              <a:rPr lang="en-US" dirty="0"/>
              <a:t> </a:t>
            </a:r>
            <a:r>
              <a:rPr lang="en-US" dirty="0">
                <a:hlinkClick r:id="rId2"/>
              </a:rPr>
              <a:t>http://www.hanselman.com/blog/AnUpdateOnASPNETCore10RC2.aspx</a:t>
            </a:r>
            <a:r>
              <a:rPr 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09" y="1189494"/>
            <a:ext cx="9316134" cy="5119677"/>
          </a:xfrm>
          <a:prstGeom prst="rect">
            <a:avLst/>
          </a:prstGeom>
        </p:spPr>
      </p:pic>
    </p:spTree>
    <p:extLst>
      <p:ext uri="{BB962C8B-B14F-4D97-AF65-F5344CB8AC3E}">
        <p14:creationId xmlns:p14="http://schemas.microsoft.com/office/powerpoint/2010/main" val="2008262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85520485"/>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2492548"/>
            <a:ext cx="896425" cy="89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47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001" y="1815453"/>
            <a:ext cx="9860627" cy="2689245"/>
          </a:xfrm>
        </p:spPr>
        <p:txBody>
          <a:bodyPr/>
          <a:lstStyle/>
          <a:p>
            <a:pPr algn="ctr"/>
            <a:r>
              <a:rPr lang="en-US" sz="8627" dirty="0"/>
              <a:t>.NET Framework </a:t>
            </a:r>
            <a:br>
              <a:rPr lang="en-US" sz="8627" dirty="0"/>
            </a:br>
            <a:r>
              <a:rPr lang="en-US" sz="8627" dirty="0"/>
              <a:t>&amp; .NET Core</a:t>
            </a:r>
          </a:p>
        </p:txBody>
      </p:sp>
    </p:spTree>
    <p:extLst>
      <p:ext uri="{BB962C8B-B14F-4D97-AF65-F5344CB8AC3E}">
        <p14:creationId xmlns:p14="http://schemas.microsoft.com/office/powerpoint/2010/main" val="2950851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68" y="1189492"/>
            <a:ext cx="10690466" cy="5108035"/>
          </a:xfrm>
          <a:prstGeom prst="rect">
            <a:avLst/>
          </a:prstGeom>
        </p:spPr>
      </p:pic>
      <p:sp>
        <p:nvSpPr>
          <p:cNvPr id="3" name="Title 2"/>
          <p:cNvSpPr>
            <a:spLocks noGrp="1"/>
          </p:cNvSpPr>
          <p:nvPr>
            <p:ph type="title"/>
          </p:nvPr>
        </p:nvSpPr>
        <p:spPr>
          <a:xfrm>
            <a:off x="1165718" y="289955"/>
            <a:ext cx="9860565" cy="899537"/>
          </a:xfrm>
        </p:spPr>
        <p:txBody>
          <a:bodyPr>
            <a:normAutofit fontScale="90000"/>
          </a:bodyPr>
          <a:lstStyle/>
          <a:p>
            <a:r>
              <a:rPr lang="en-US" dirty="0"/>
              <a:t>.NET in 2015: High-Level Overview</a:t>
            </a:r>
          </a:p>
        </p:txBody>
      </p:sp>
    </p:spTree>
    <p:extLst>
      <p:ext uri="{BB962C8B-B14F-4D97-AF65-F5344CB8AC3E}">
        <p14:creationId xmlns:p14="http://schemas.microsoft.com/office/powerpoint/2010/main" val="45009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164"/>
          <a:stretch/>
        </p:blipFill>
        <p:spPr>
          <a:xfrm>
            <a:off x="627867" y="1189491"/>
            <a:ext cx="10725243" cy="5108035"/>
          </a:xfrm>
          <a:prstGeom prst="rect">
            <a:avLst/>
          </a:prstGeom>
        </p:spPr>
      </p:pic>
      <p:sp>
        <p:nvSpPr>
          <p:cNvPr id="3" name="Title 2"/>
          <p:cNvSpPr>
            <a:spLocks noGrp="1"/>
          </p:cNvSpPr>
          <p:nvPr>
            <p:ph type="title"/>
          </p:nvPr>
        </p:nvSpPr>
        <p:spPr>
          <a:xfrm>
            <a:off x="627867" y="289955"/>
            <a:ext cx="10725243" cy="899537"/>
          </a:xfrm>
        </p:spPr>
        <p:txBody>
          <a:bodyPr>
            <a:normAutofit/>
          </a:bodyPr>
          <a:lstStyle/>
          <a:p>
            <a:r>
              <a:rPr lang="en-US" dirty="0"/>
              <a:t>ASP.NET Core High-Level Overview</a:t>
            </a:r>
          </a:p>
        </p:txBody>
      </p:sp>
    </p:spTree>
    <p:extLst>
      <p:ext uri="{BB962C8B-B14F-4D97-AF65-F5344CB8AC3E}">
        <p14:creationId xmlns:p14="http://schemas.microsoft.com/office/powerpoint/2010/main" val="4035401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eblog.west-wind.com/images/2016/ASP.NET%20Core%20Overview/AspNetCoreToday.png">
            <a:extLst>
              <a:ext uri="{FF2B5EF4-FFF2-40B4-BE49-F238E27FC236}">
                <a16:creationId xmlns:a16="http://schemas.microsoft.com/office/drawing/2014/main" id="{7BCBDD73-2C97-4FFA-9C3F-2FF36C81D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338" y="1189489"/>
            <a:ext cx="9759324" cy="54422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27867" y="289955"/>
            <a:ext cx="10725243" cy="899537"/>
          </a:xfrm>
        </p:spPr>
        <p:txBody>
          <a:bodyPr>
            <a:normAutofit/>
          </a:bodyPr>
          <a:lstStyle/>
          <a:p>
            <a:r>
              <a:rPr lang="en-US" dirty="0"/>
              <a:t>ASP.NET Core High-Level Overview</a:t>
            </a:r>
          </a:p>
        </p:txBody>
      </p:sp>
    </p:spTree>
    <p:extLst>
      <p:ext uri="{BB962C8B-B14F-4D97-AF65-F5344CB8AC3E}">
        <p14:creationId xmlns:p14="http://schemas.microsoft.com/office/powerpoint/2010/main" val="1003957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2652" y="289955"/>
            <a:ext cx="5826698" cy="899537"/>
          </a:xfrm>
        </p:spPr>
        <p:txBody>
          <a:bodyPr>
            <a:normAutofit fontScale="90000"/>
          </a:bodyPr>
          <a:lstStyle/>
          <a:p>
            <a:r>
              <a:rPr lang="en-US" dirty="0"/>
              <a:t>Compilation Process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2" y="1382390"/>
            <a:ext cx="8277619" cy="47046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1895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340" y="2801510"/>
            <a:ext cx="6185325" cy="1523906"/>
          </a:xfrm>
        </p:spPr>
        <p:txBody>
          <a:bodyPr/>
          <a:lstStyle/>
          <a:p>
            <a:pPr algn="ctr"/>
            <a:r>
              <a:rPr lang="en-US" sz="8627" dirty="0"/>
              <a:t>Introduction</a:t>
            </a:r>
          </a:p>
        </p:txBody>
      </p:sp>
    </p:spTree>
    <p:extLst>
      <p:ext uri="{BB962C8B-B14F-4D97-AF65-F5344CB8AC3E}">
        <p14:creationId xmlns:p14="http://schemas.microsoft.com/office/powerpoint/2010/main" val="3089235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0180" y="289957"/>
            <a:ext cx="9591641" cy="899537"/>
          </a:xfrm>
        </p:spPr>
        <p:txBody>
          <a:bodyPr>
            <a:normAutofit fontScale="90000"/>
          </a:bodyPr>
          <a:lstStyle/>
          <a:p>
            <a:r>
              <a:rPr lang="en-US" dirty="0"/>
              <a:t>What About .NET Framework 4.6+?</a:t>
            </a:r>
          </a:p>
        </p:txBody>
      </p:sp>
      <p:grpSp>
        <p:nvGrpSpPr>
          <p:cNvPr id="7" name="Group 6"/>
          <p:cNvGrpSpPr/>
          <p:nvPr/>
        </p:nvGrpSpPr>
        <p:grpSpPr>
          <a:xfrm>
            <a:off x="604336" y="1189494"/>
            <a:ext cx="10983329" cy="5380021"/>
            <a:chOff x="604336" y="1189494"/>
            <a:chExt cx="10983329" cy="5380021"/>
          </a:xfrm>
        </p:grpSpPr>
        <p:grpSp>
          <p:nvGrpSpPr>
            <p:cNvPr id="5" name="Group 4"/>
            <p:cNvGrpSpPr/>
            <p:nvPr/>
          </p:nvGrpSpPr>
          <p:grpSpPr>
            <a:xfrm>
              <a:off x="604336" y="1189494"/>
              <a:ext cx="10983329" cy="5380021"/>
              <a:chOff x="616453" y="1212849"/>
              <a:chExt cx="11203568" cy="5487902"/>
            </a:xfrm>
          </p:grpSpPr>
          <p:pic>
            <p:nvPicPr>
              <p:cNvPr id="10" name="Picture 9"/>
              <p:cNvPicPr>
                <a:picLocks noChangeAspect="1"/>
              </p:cNvPicPr>
              <p:nvPr/>
            </p:nvPicPr>
            <p:blipFill rotWithShape="1">
              <a:blip r:embed="rId2"/>
              <a:srcRect t="12876"/>
              <a:stretch/>
            </p:blipFill>
            <p:spPr>
              <a:xfrm>
                <a:off x="616453" y="1212849"/>
                <a:ext cx="11203568" cy="548790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flipH="1">
                <a:off x="11009376" y="3889582"/>
                <a:ext cx="676369" cy="704948"/>
              </a:xfrm>
              <a:prstGeom prst="rect">
                <a:avLst/>
              </a:prstGeom>
            </p:spPr>
          </p:pic>
        </p:grpSp>
        <p:sp>
          <p:nvSpPr>
            <p:cNvPr id="2" name="TextBox 1"/>
            <p:cNvSpPr txBox="1"/>
            <p:nvPr/>
          </p:nvSpPr>
          <p:spPr>
            <a:xfrm>
              <a:off x="8460180" y="4405289"/>
              <a:ext cx="775405" cy="307777"/>
            </a:xfrm>
            <a:prstGeom prst="rect">
              <a:avLst/>
            </a:prstGeom>
            <a:solidFill>
              <a:srgbClr val="421E57"/>
            </a:solidFill>
          </p:spPr>
          <p:txBody>
            <a:bodyPr wrap="none" rtlCol="0">
              <a:spAutoFit/>
            </a:bodyPr>
            <a:lstStyle/>
            <a:p>
              <a:r>
                <a:rPr lang="en-US" sz="1400" dirty="0">
                  <a:solidFill>
                    <a:schemeClr val="bg1"/>
                  </a:solidFill>
                </a:rPr>
                <a:t>Core  is</a:t>
              </a:r>
            </a:p>
          </p:txBody>
        </p:sp>
      </p:grpSp>
      <p:sp>
        <p:nvSpPr>
          <p:cNvPr id="6" name="Oval 5">
            <a:extLst>
              <a:ext uri="{FF2B5EF4-FFF2-40B4-BE49-F238E27FC236}">
                <a16:creationId xmlns:a16="http://schemas.microsoft.com/office/drawing/2014/main" id="{C43E202C-5E78-4BCB-87B4-C5218F9A5C44}"/>
              </a:ext>
            </a:extLst>
          </p:cNvPr>
          <p:cNvSpPr/>
          <p:nvPr/>
        </p:nvSpPr>
        <p:spPr>
          <a:xfrm>
            <a:off x="9966036" y="1838036"/>
            <a:ext cx="1256146" cy="1108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4.7</a:t>
            </a:r>
          </a:p>
        </p:txBody>
      </p:sp>
    </p:spTree>
    <p:extLst>
      <p:ext uri="{BB962C8B-B14F-4D97-AF65-F5344CB8AC3E}">
        <p14:creationId xmlns:p14="http://schemas.microsoft.com/office/powerpoint/2010/main" val="22016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001" y="1815453"/>
            <a:ext cx="9860627" cy="2689245"/>
          </a:xfrm>
        </p:spPr>
        <p:txBody>
          <a:bodyPr/>
          <a:lstStyle/>
          <a:p>
            <a:pPr algn="ctr"/>
            <a:r>
              <a:rPr lang="en-US" sz="8627" dirty="0"/>
              <a:t>ASP .NET Core</a:t>
            </a:r>
          </a:p>
        </p:txBody>
      </p:sp>
    </p:spTree>
    <p:extLst>
      <p:ext uri="{BB962C8B-B14F-4D97-AF65-F5344CB8AC3E}">
        <p14:creationId xmlns:p14="http://schemas.microsoft.com/office/powerpoint/2010/main" val="437611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1840" y="289955"/>
            <a:ext cx="7688320" cy="899537"/>
          </a:xfrm>
        </p:spPr>
        <p:txBody>
          <a:bodyPr>
            <a:normAutofit/>
          </a:bodyPr>
          <a:lstStyle/>
          <a:p>
            <a:r>
              <a:rPr lang="en-US" dirty="0"/>
              <a:t>ASP.NET Core Features</a:t>
            </a:r>
          </a:p>
        </p:txBody>
      </p:sp>
      <p:grpSp>
        <p:nvGrpSpPr>
          <p:cNvPr id="8" name="Group 7"/>
          <p:cNvGrpSpPr/>
          <p:nvPr/>
        </p:nvGrpSpPr>
        <p:grpSpPr>
          <a:xfrm>
            <a:off x="1368388" y="1233981"/>
            <a:ext cx="9455224" cy="5315968"/>
            <a:chOff x="1368388" y="1233981"/>
            <a:chExt cx="9455224" cy="5315968"/>
          </a:xfrm>
        </p:grpSpPr>
        <p:pic>
          <p:nvPicPr>
            <p:cNvPr id="5" name="Picture 4"/>
            <p:cNvPicPr>
              <a:picLocks noChangeAspect="1"/>
            </p:cNvPicPr>
            <p:nvPr/>
          </p:nvPicPr>
          <p:blipFill>
            <a:blip r:embed="rId2"/>
            <a:stretch>
              <a:fillRect/>
            </a:stretch>
          </p:blipFill>
          <p:spPr>
            <a:xfrm>
              <a:off x="1368388" y="1233981"/>
              <a:ext cx="9455224" cy="5315968"/>
            </a:xfrm>
            <a:prstGeom prst="rect">
              <a:avLst/>
            </a:prstGeom>
          </p:spPr>
        </p:pic>
        <p:pic>
          <p:nvPicPr>
            <p:cNvPr id="2" name="Picture 1"/>
            <p:cNvPicPr>
              <a:picLocks noChangeAspect="1"/>
            </p:cNvPicPr>
            <p:nvPr/>
          </p:nvPicPr>
          <p:blipFill>
            <a:blip r:embed="rId3"/>
            <a:stretch>
              <a:fillRect/>
            </a:stretch>
          </p:blipFill>
          <p:spPr>
            <a:xfrm>
              <a:off x="1538287" y="1447800"/>
              <a:ext cx="1114425" cy="533400"/>
            </a:xfrm>
            <a:prstGeom prst="rect">
              <a:avLst/>
            </a:prstGeom>
          </p:spPr>
        </p:pic>
        <p:pic>
          <p:nvPicPr>
            <p:cNvPr id="4" name="Picture 3"/>
            <p:cNvPicPr>
              <a:picLocks noChangeAspect="1"/>
            </p:cNvPicPr>
            <p:nvPr/>
          </p:nvPicPr>
          <p:blipFill>
            <a:blip r:embed="rId3"/>
            <a:stretch>
              <a:fillRect/>
            </a:stretch>
          </p:blipFill>
          <p:spPr>
            <a:xfrm>
              <a:off x="2652712" y="1447800"/>
              <a:ext cx="1114425" cy="533400"/>
            </a:xfrm>
            <a:prstGeom prst="rect">
              <a:avLst/>
            </a:prstGeom>
          </p:spPr>
        </p:pic>
        <p:pic>
          <p:nvPicPr>
            <p:cNvPr id="6" name="Picture 5"/>
            <p:cNvPicPr>
              <a:picLocks noChangeAspect="1"/>
            </p:cNvPicPr>
            <p:nvPr/>
          </p:nvPicPr>
          <p:blipFill>
            <a:blip r:embed="rId3"/>
            <a:stretch>
              <a:fillRect/>
            </a:stretch>
          </p:blipFill>
          <p:spPr>
            <a:xfrm>
              <a:off x="3579358" y="1447800"/>
              <a:ext cx="1114425" cy="533400"/>
            </a:xfrm>
            <a:prstGeom prst="rect">
              <a:avLst/>
            </a:prstGeom>
          </p:spPr>
        </p:pic>
      </p:grpSp>
    </p:spTree>
    <p:extLst>
      <p:ext uri="{BB962C8B-B14F-4D97-AF65-F5344CB8AC3E}">
        <p14:creationId xmlns:p14="http://schemas.microsoft.com/office/powerpoint/2010/main" val="1818821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36136" y="289955"/>
            <a:ext cx="6599749" cy="899537"/>
          </a:xfrm>
        </p:spPr>
        <p:txBody>
          <a:bodyPr>
            <a:normAutofit fontScale="90000"/>
          </a:bodyPr>
          <a:lstStyle/>
          <a:p>
            <a:r>
              <a:rPr lang="en-US"/>
              <a:t>ASP.NET Core </a:t>
            </a:r>
            <a:r>
              <a:rPr lang="en-US" dirty="0"/>
              <a:t>Summary</a:t>
            </a:r>
          </a:p>
        </p:txBody>
      </p:sp>
      <p:pic>
        <p:nvPicPr>
          <p:cNvPr id="4" name="Picture 3"/>
          <p:cNvPicPr>
            <a:picLocks noChangeAspect="1"/>
          </p:cNvPicPr>
          <p:nvPr/>
        </p:nvPicPr>
        <p:blipFill rotWithShape="1">
          <a:blip r:embed="rId2"/>
          <a:srcRect t="17188"/>
          <a:stretch/>
        </p:blipFill>
        <p:spPr>
          <a:xfrm>
            <a:off x="647558" y="1367246"/>
            <a:ext cx="10896884" cy="5073474"/>
          </a:xfrm>
          <a:prstGeom prst="rect">
            <a:avLst/>
          </a:prstGeom>
        </p:spPr>
      </p:pic>
      <p:pic>
        <p:nvPicPr>
          <p:cNvPr id="2" name="Picture 1"/>
          <p:cNvPicPr>
            <a:picLocks noChangeAspect="1"/>
          </p:cNvPicPr>
          <p:nvPr/>
        </p:nvPicPr>
        <p:blipFill>
          <a:blip r:embed="rId3"/>
          <a:stretch>
            <a:fillRect/>
          </a:stretch>
        </p:blipFill>
        <p:spPr>
          <a:xfrm>
            <a:off x="11053761" y="2603047"/>
            <a:ext cx="142875" cy="247650"/>
          </a:xfrm>
          <a:prstGeom prst="rect">
            <a:avLst/>
          </a:prstGeom>
        </p:spPr>
      </p:pic>
      <p:pic>
        <p:nvPicPr>
          <p:cNvPr id="5" name="Picture 4"/>
          <p:cNvPicPr>
            <a:picLocks noChangeAspect="1"/>
          </p:cNvPicPr>
          <p:nvPr/>
        </p:nvPicPr>
        <p:blipFill>
          <a:blip r:embed="rId4"/>
          <a:stretch>
            <a:fillRect/>
          </a:stretch>
        </p:blipFill>
        <p:spPr>
          <a:xfrm>
            <a:off x="1069588" y="1739923"/>
            <a:ext cx="9984173" cy="685370"/>
          </a:xfrm>
          <a:prstGeom prst="rect">
            <a:avLst/>
          </a:prstGeom>
        </p:spPr>
      </p:pic>
    </p:spTree>
    <p:extLst>
      <p:ext uri="{BB962C8B-B14F-4D97-AF65-F5344CB8AC3E}">
        <p14:creationId xmlns:p14="http://schemas.microsoft.com/office/powerpoint/2010/main" val="3707296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79234" y="289957"/>
            <a:ext cx="6633533" cy="899537"/>
          </a:xfrm>
        </p:spPr>
        <p:txBody>
          <a:bodyPr/>
          <a:lstStyle/>
          <a:p>
            <a:r>
              <a:rPr lang="en-US" dirty="0"/>
              <a:t>Relevant XKCD Comic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326" y="1456887"/>
            <a:ext cx="5141349" cy="4481563"/>
          </a:xfrm>
          <a:prstGeom prst="rect">
            <a:avLst/>
          </a:prstGeom>
        </p:spPr>
      </p:pic>
      <p:sp>
        <p:nvSpPr>
          <p:cNvPr id="5" name="TextBox 4"/>
          <p:cNvSpPr txBox="1"/>
          <p:nvPr/>
        </p:nvSpPr>
        <p:spPr>
          <a:xfrm>
            <a:off x="3869952" y="5987229"/>
            <a:ext cx="4452097" cy="615522"/>
          </a:xfrm>
          <a:prstGeom prst="rect">
            <a:avLst/>
          </a:prstGeom>
          <a:noFill/>
        </p:spPr>
        <p:txBody>
          <a:bodyPr wrap="none" lIns="179285" tIns="143428" rIns="179285" bIns="143428" rtlCol="0">
            <a:spAutoFit/>
          </a:bodyPr>
          <a:lstStyle/>
          <a:p>
            <a:pPr>
              <a:lnSpc>
                <a:spcPct val="90000"/>
              </a:lnSpc>
              <a:spcAft>
                <a:spcPts val="588"/>
              </a:spcAft>
            </a:pPr>
            <a:r>
              <a:rPr lang="en-US" sz="2353" dirty="0">
                <a:gradFill>
                  <a:gsLst>
                    <a:gs pos="2917">
                      <a:schemeClr val="tx1"/>
                    </a:gs>
                    <a:gs pos="30000">
                      <a:schemeClr val="tx1"/>
                    </a:gs>
                  </a:gsLst>
                  <a:lin ang="5400000" scaled="0"/>
                </a:gradFill>
              </a:rPr>
              <a:t>Source: </a:t>
            </a:r>
            <a:r>
              <a:rPr lang="en-US" sz="2353" dirty="0">
                <a:gradFill>
                  <a:gsLst>
                    <a:gs pos="2917">
                      <a:schemeClr val="tx1"/>
                    </a:gs>
                    <a:gs pos="30000">
                      <a:schemeClr val="tx1"/>
                    </a:gs>
                  </a:gsLst>
                  <a:lin ang="5400000" scaled="0"/>
                </a:gradFill>
                <a:hlinkClick r:id="rId3"/>
              </a:rPr>
              <a:t>https://xkcd.com/303/</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3980768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7" name="Rounded Rectangle 6"/>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Tree>
    <p:extLst>
      <p:ext uri="{BB962C8B-B14F-4D97-AF65-F5344CB8AC3E}">
        <p14:creationId xmlns:p14="http://schemas.microsoft.com/office/powerpoint/2010/main" val="342379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27" name="Rounded Rectangle 26"/>
          <p:cNvSpPr/>
          <p:nvPr/>
        </p:nvSpPr>
        <p:spPr bwMode="auto">
          <a:xfrm>
            <a:off x="1059507" y="3108782"/>
            <a:ext cx="5629475"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.NET Core or full .NET Framework</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.NET Core is cross-platform</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Deploy Core runtime with app</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No need for unused features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5" name="Title 2"/>
          <p:cNvSpPr txBox="1">
            <a:spLocks/>
          </p:cNvSpPr>
          <p:nvPr/>
        </p:nvSpPr>
        <p:spPr>
          <a:xfrm>
            <a:off x="2571750" y="289955"/>
            <a:ext cx="6684113" cy="8995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ASP.NET Core Features in Detail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1657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694667" y="2983911"/>
            <a:ext cx="5612096"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Unified:</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MVC</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Web API</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Web Pages</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46283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30089" y="1337889"/>
            <a:ext cx="5612096" cy="900227"/>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HTML Helpers in your views! </a:t>
            </a:r>
          </a:p>
        </p:txBody>
      </p:sp>
      <p:pic>
        <p:nvPicPr>
          <p:cNvPr id="2" name="Picture 1"/>
          <p:cNvPicPr>
            <a:picLocks noChangeAspect="1"/>
          </p:cNvPicPr>
          <p:nvPr/>
        </p:nvPicPr>
        <p:blipFill>
          <a:blip r:embed="rId2"/>
          <a:stretch>
            <a:fillRect/>
          </a:stretch>
        </p:blipFill>
        <p:spPr>
          <a:xfrm>
            <a:off x="251664" y="2971529"/>
            <a:ext cx="6723186" cy="178351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5284398" y="4554677"/>
            <a:ext cx="5471926" cy="1867552"/>
          </a:xfrm>
          <a:prstGeom prst="rect">
            <a:avLst/>
          </a:prstGeom>
          <a:effectLst>
            <a:outerShdw blurRad="63500" sx="102000" sy="102000" algn="ctr" rotWithShape="0">
              <a:prstClr val="black">
                <a:alpha val="40000"/>
              </a:prstClr>
            </a:outerShdw>
          </a:effectLst>
        </p:spPr>
      </p:pic>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6377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6329780" y="2685597"/>
            <a:ext cx="5612096" cy="3215819"/>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Edit code</a:t>
            </a: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Save changes</a:t>
            </a: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Refresh browser</a:t>
            </a: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See changes!</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Compiled language with benefits of interpreted language!</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95954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ADB84-8271-441F-BE49-CFDC97472CDC}"/>
              </a:ext>
            </a:extLst>
          </p:cNvPr>
          <p:cNvPicPr>
            <a:picLocks noChangeAspect="1"/>
          </p:cNvPicPr>
          <p:nvPr/>
        </p:nvPicPr>
        <p:blipFill>
          <a:blip r:embed="rId2"/>
          <a:stretch>
            <a:fillRect/>
          </a:stretch>
        </p:blipFill>
        <p:spPr>
          <a:xfrm>
            <a:off x="463852" y="1541363"/>
            <a:ext cx="10297777" cy="5140844"/>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ASP.NET Core 2.0</a:t>
            </a:r>
          </a:p>
        </p:txBody>
      </p:sp>
      <p:sp>
        <p:nvSpPr>
          <p:cNvPr id="21" name="TextBox 20"/>
          <p:cNvSpPr txBox="1"/>
          <p:nvPr/>
        </p:nvSpPr>
        <p:spPr>
          <a:xfrm>
            <a:off x="463854" y="1030107"/>
            <a:ext cx="4121049"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Info and Downloads: </a:t>
            </a:r>
            <a:r>
              <a:rPr lang="en-US" sz="1600" dirty="0">
                <a:solidFill>
                  <a:schemeClr val="tx1">
                    <a:lumMod val="20000"/>
                    <a:lumOff val="80000"/>
                  </a:schemeClr>
                </a:solidFill>
                <a:hlinkClick r:id="rId3"/>
              </a:rPr>
              <a:t>http://www.asp.net/</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
        <p:nvSpPr>
          <p:cNvPr id="8" name="Rectangle: Rounded Corners 7"/>
          <p:cNvSpPr/>
          <p:nvPr/>
        </p:nvSpPr>
        <p:spPr>
          <a:xfrm>
            <a:off x="7610764" y="5772727"/>
            <a:ext cx="2826327" cy="10213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321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3289894" y="2978623"/>
            <a:ext cx="5612096"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Bower </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 client-side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pkg</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mgr</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endParaRP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e.g. JS, CSS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Grunt &amp; Gulp  task runners</a:t>
            </a: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compile LESS/</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CoffeeScript</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Typescipt</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endParaRP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run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JSLint</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endParaRP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minify JS files</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34205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5639809" y="2557652"/>
            <a:ext cx="5612096"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Manage dependencies with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NuGet</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packages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Edit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project.json</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file (?)</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Enjoy IntelliSense!</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pic>
        <p:nvPicPr>
          <p:cNvPr id="2" name="Picture 1"/>
          <p:cNvPicPr>
            <a:picLocks noChangeAspect="1"/>
          </p:cNvPicPr>
          <p:nvPr/>
        </p:nvPicPr>
        <p:blipFill>
          <a:blip r:embed="rId2"/>
          <a:stretch>
            <a:fillRect/>
          </a:stretch>
        </p:blipFill>
        <p:spPr>
          <a:xfrm>
            <a:off x="2219352" y="4628489"/>
            <a:ext cx="9537842" cy="1773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4699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288036" y="2100898"/>
            <a:ext cx="4770230" cy="2055821"/>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Configuration in code</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Edit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Startup.cs</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file</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No need to use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Web.config</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Use JSON, XML,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env</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vars</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pic>
        <p:nvPicPr>
          <p:cNvPr id="6" name="Picture 5"/>
          <p:cNvPicPr>
            <a:picLocks noChangeAspect="1"/>
          </p:cNvPicPr>
          <p:nvPr/>
        </p:nvPicPr>
        <p:blipFill>
          <a:blip r:embed="rId2"/>
          <a:stretch>
            <a:fillRect/>
          </a:stretch>
        </p:blipFill>
        <p:spPr>
          <a:xfrm>
            <a:off x="1715150" y="4023498"/>
            <a:ext cx="9890368" cy="18779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48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4646577" y="4306972"/>
            <a:ext cx="4945441" cy="2198218"/>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minimalistic DI container</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replace with others</a:t>
            </a: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Autofac</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Ninject</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etc</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use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FromServices</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attribute</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10463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948043" y="2202860"/>
            <a:ext cx="3819271" cy="2847449"/>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New HTTP pipeline</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modular</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add components as needed</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no longer dependent on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System.Web</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grpSp>
        <p:nvGrpSpPr>
          <p:cNvPr id="6" name="Group 5"/>
          <p:cNvGrpSpPr/>
          <p:nvPr/>
        </p:nvGrpSpPr>
        <p:grpSpPr>
          <a:xfrm>
            <a:off x="5089485" y="2040308"/>
            <a:ext cx="6928020" cy="3347646"/>
            <a:chOff x="5089485" y="2040308"/>
            <a:chExt cx="6928020" cy="3347646"/>
          </a:xfrm>
        </p:grpSpPr>
        <p:pic>
          <p:nvPicPr>
            <p:cNvPr id="3" name="Picture 2"/>
            <p:cNvPicPr>
              <a:picLocks noChangeAspect="1"/>
            </p:cNvPicPr>
            <p:nvPr/>
          </p:nvPicPr>
          <p:blipFill>
            <a:blip r:embed="rId2"/>
            <a:stretch>
              <a:fillRect/>
            </a:stretch>
          </p:blipFill>
          <p:spPr>
            <a:xfrm>
              <a:off x="5089486" y="2040308"/>
              <a:ext cx="6928019" cy="88883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5089485" y="2983909"/>
              <a:ext cx="6928019" cy="2404045"/>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427830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5989096" y="4444347"/>
            <a:ext cx="3333997" cy="1422880"/>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GitHub!</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315225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5989096" y="4585544"/>
            <a:ext cx="4265489" cy="1975072"/>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defTabSz="914102" fontAlgn="base">
              <a:lnSpc>
                <a:spcPct val="90000"/>
              </a:lnSpc>
              <a:spcBef>
                <a:spcPct val="0"/>
              </a:spcBef>
              <a:spcAft>
                <a:spcPct val="0"/>
              </a:spcAft>
              <a:defRPr/>
            </a:pPr>
            <a:r>
              <a:rPr lang="en-US" sz="2353" kern="0" dirty="0">
                <a:solidFill>
                  <a:schemeClr val="tx1"/>
                </a:solidFill>
                <a:ea typeface="Segoe UI" pitchFamily="34" charset="0"/>
                <a:cs typeface="Segoe UI" pitchFamily="34" charset="0"/>
              </a:rPr>
              <a:t>Post-RC2</a:t>
            </a: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Tooling Changes </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894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2062133" y="3966849"/>
            <a:ext cx="4867305" cy="2304464"/>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ASP.NET Core Preview Templates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Empty</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Starter Web</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Web API</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41403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3793715" y="3807907"/>
            <a:ext cx="5185648" cy="2556784"/>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Open ID Connect</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OAuth2</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Template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auth</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logic based on OWIN and Open ID Connect (not WIF)</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45228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3616431" y="4047727"/>
            <a:ext cx="4745330" cy="2055821"/>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More granular control (than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HttpClientHandler</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over individual aspects of HTTP</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redirects,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auth</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cookies,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etc</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23898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68FF1A-BBF7-4826-8E4B-7BE56D4E47B6}"/>
              </a:ext>
            </a:extLst>
          </p:cNvPr>
          <p:cNvPicPr>
            <a:picLocks noChangeAspect="1"/>
          </p:cNvPicPr>
          <p:nvPr/>
        </p:nvPicPr>
        <p:blipFill>
          <a:blip r:embed="rId2"/>
          <a:stretch>
            <a:fillRect/>
          </a:stretch>
        </p:blipFill>
        <p:spPr>
          <a:xfrm>
            <a:off x="947111" y="1541363"/>
            <a:ext cx="10297779" cy="5140844"/>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.NET Core for Cross-Platform Dev</a:t>
            </a:r>
          </a:p>
        </p:txBody>
      </p:sp>
      <p:sp>
        <p:nvSpPr>
          <p:cNvPr id="21" name="TextBox 20"/>
          <p:cNvSpPr txBox="1"/>
          <p:nvPr/>
        </p:nvSpPr>
        <p:spPr>
          <a:xfrm>
            <a:off x="463854" y="1030107"/>
            <a:ext cx="4214921"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.NET Core: </a:t>
            </a:r>
            <a:r>
              <a:rPr lang="en-US" sz="1600" dirty="0">
                <a:solidFill>
                  <a:schemeClr val="tx1">
                    <a:lumMod val="20000"/>
                    <a:lumOff val="80000"/>
                  </a:schemeClr>
                </a:solidFill>
                <a:hlinkClick r:id="rId3"/>
              </a:rPr>
              <a:t>https://www.microsoft.com/net</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712915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ounded Rectangle 23"/>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8"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3508870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0440" y="289957"/>
            <a:ext cx="8471121" cy="899537"/>
          </a:xfrm>
        </p:spPr>
        <p:txBody>
          <a:bodyPr>
            <a:normAutofit/>
          </a:bodyPr>
          <a:lstStyle/>
          <a:p>
            <a:r>
              <a:rPr lang="en-US" dirty="0"/>
              <a:t>How about Entity Framework?</a:t>
            </a:r>
          </a:p>
        </p:txBody>
      </p:sp>
      <p:pic>
        <p:nvPicPr>
          <p:cNvPr id="4" name="Picture 3"/>
          <p:cNvPicPr>
            <a:picLocks noChangeAspect="1"/>
          </p:cNvPicPr>
          <p:nvPr/>
        </p:nvPicPr>
        <p:blipFill>
          <a:blip r:embed="rId3"/>
          <a:stretch>
            <a:fillRect/>
          </a:stretch>
        </p:blipFill>
        <p:spPr>
          <a:xfrm>
            <a:off x="1508827" y="1189494"/>
            <a:ext cx="9174347" cy="5158051"/>
          </a:xfrm>
          <a:prstGeom prst="rect">
            <a:avLst/>
          </a:prstGeom>
        </p:spPr>
      </p:pic>
      <p:sp>
        <p:nvSpPr>
          <p:cNvPr id="2" name="Can 1"/>
          <p:cNvSpPr/>
          <p:nvPr/>
        </p:nvSpPr>
        <p:spPr bwMode="auto">
          <a:xfrm>
            <a:off x="8841531" y="5061143"/>
            <a:ext cx="896425" cy="1192245"/>
          </a:xfrm>
          <a:prstGeom prst="can">
            <a:avLst/>
          </a:prstGeom>
          <a:solidFill>
            <a:srgbClr val="B6DF8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1"/>
                </a:solidFill>
                <a:ea typeface="Segoe UI" pitchFamily="34" charset="0"/>
                <a:cs typeface="Segoe UI" pitchFamily="34" charset="0"/>
              </a:rPr>
              <a:t>DB</a:t>
            </a:r>
          </a:p>
        </p:txBody>
      </p:sp>
      <p:sp>
        <p:nvSpPr>
          <p:cNvPr id="5" name="Cloud 4"/>
          <p:cNvSpPr/>
          <p:nvPr/>
        </p:nvSpPr>
        <p:spPr bwMode="auto">
          <a:xfrm>
            <a:off x="8471765" y="3713393"/>
            <a:ext cx="1635958" cy="896425"/>
          </a:xfrm>
          <a:prstGeom prst="cloud">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1"/>
                </a:solidFill>
                <a:ea typeface="Segoe UI" pitchFamily="34" charset="0"/>
                <a:cs typeface="Segoe UI" pitchFamily="34" charset="0"/>
              </a:rPr>
              <a:t>ORM</a:t>
            </a:r>
          </a:p>
        </p:txBody>
      </p:sp>
      <p:sp>
        <p:nvSpPr>
          <p:cNvPr id="6" name="Flowchart: Multidocument 5"/>
          <p:cNvSpPr/>
          <p:nvPr/>
        </p:nvSpPr>
        <p:spPr bwMode="auto">
          <a:xfrm>
            <a:off x="8426680" y="2089032"/>
            <a:ext cx="1726130" cy="1173037"/>
          </a:xfrm>
          <a:prstGeom prst="flowChartMultidocument">
            <a:avLst/>
          </a:prstGeom>
          <a:solidFill>
            <a:schemeClr val="accent6">
              <a:lumMod val="10000"/>
              <a:lumOff val="90000"/>
            </a:schemeClr>
          </a:solidFill>
          <a:ln>
            <a:solidFill>
              <a:schemeClr val="accent6">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1"/>
                </a:solidFill>
                <a:ea typeface="Segoe UI" pitchFamily="34" charset="0"/>
                <a:cs typeface="Segoe UI" pitchFamily="34" charset="0"/>
              </a:rPr>
              <a:t>Entities in Code</a:t>
            </a:r>
          </a:p>
        </p:txBody>
      </p:sp>
      <p:sp>
        <p:nvSpPr>
          <p:cNvPr id="7" name="Down Arrow 6"/>
          <p:cNvSpPr/>
          <p:nvPr/>
        </p:nvSpPr>
        <p:spPr bwMode="auto">
          <a:xfrm>
            <a:off x="9270096" y="326206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Down Arrow 8"/>
          <p:cNvSpPr/>
          <p:nvPr/>
        </p:nvSpPr>
        <p:spPr bwMode="auto">
          <a:xfrm flipV="1">
            <a:off x="8847593" y="326206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Down Arrow 13"/>
          <p:cNvSpPr/>
          <p:nvPr/>
        </p:nvSpPr>
        <p:spPr bwMode="auto">
          <a:xfrm flipV="1">
            <a:off x="9390832" y="460981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Down Arrow 14"/>
          <p:cNvSpPr/>
          <p:nvPr/>
        </p:nvSpPr>
        <p:spPr bwMode="auto">
          <a:xfrm>
            <a:off x="8968329" y="460981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4328189" y="3229411"/>
            <a:ext cx="847967" cy="461665"/>
          </a:xfrm>
          <a:prstGeom prst="rect">
            <a:avLst/>
          </a:prstGeom>
          <a:solidFill>
            <a:schemeClr val="bg1"/>
          </a:solidFill>
        </p:spPr>
        <p:txBody>
          <a:bodyPr wrap="square" rtlCol="0">
            <a:spAutoFit/>
          </a:bodyPr>
          <a:lstStyle/>
          <a:p>
            <a:r>
              <a:rPr lang="en-US" sz="2400" b="1" dirty="0">
                <a:solidFill>
                  <a:srgbClr val="421E57"/>
                </a:solidFill>
                <a:latin typeface="Segoe UI Semibold" panose="020B0702040204020203" pitchFamily="34" charset="0"/>
                <a:cs typeface="Segoe UI Semibold" panose="020B0702040204020203" pitchFamily="34" charset="0"/>
              </a:rPr>
              <a:t>Core</a:t>
            </a:r>
          </a:p>
        </p:txBody>
      </p:sp>
      <p:sp>
        <p:nvSpPr>
          <p:cNvPr id="12" name="TextBox 11"/>
          <p:cNvSpPr txBox="1"/>
          <p:nvPr/>
        </p:nvSpPr>
        <p:spPr>
          <a:xfrm>
            <a:off x="5818103" y="4556981"/>
            <a:ext cx="239168" cy="307777"/>
          </a:xfrm>
          <a:prstGeom prst="rect">
            <a:avLst/>
          </a:prstGeom>
          <a:solidFill>
            <a:schemeClr val="bg1"/>
          </a:solidFill>
        </p:spPr>
        <p:txBody>
          <a:bodyPr wrap="none" rtlCol="0">
            <a:spAutoFit/>
          </a:bodyPr>
          <a:lstStyle/>
          <a:p>
            <a:r>
              <a:rPr lang="en-US" sz="1400" dirty="0">
                <a:solidFill>
                  <a:srgbClr val="421E57"/>
                </a:solidFill>
              </a:rPr>
              <a:t>)</a:t>
            </a:r>
          </a:p>
        </p:txBody>
      </p:sp>
      <p:sp>
        <p:nvSpPr>
          <p:cNvPr id="8" name="Rectangle 7"/>
          <p:cNvSpPr/>
          <p:nvPr/>
        </p:nvSpPr>
        <p:spPr>
          <a:xfrm>
            <a:off x="3869872" y="5061143"/>
            <a:ext cx="146957" cy="310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B364433-6222-4631-AC78-04EFA13FCE4C}"/>
              </a:ext>
            </a:extLst>
          </p:cNvPr>
          <p:cNvSpPr txBox="1"/>
          <p:nvPr/>
        </p:nvSpPr>
        <p:spPr>
          <a:xfrm>
            <a:off x="5831544" y="5005727"/>
            <a:ext cx="591829" cy="369332"/>
          </a:xfrm>
          <a:prstGeom prst="rect">
            <a:avLst/>
          </a:prstGeom>
          <a:solidFill>
            <a:schemeClr val="bg1"/>
          </a:solidFill>
        </p:spPr>
        <p:txBody>
          <a:bodyPr wrap="none" rtlCol="0">
            <a:spAutoFit/>
          </a:bodyPr>
          <a:lstStyle/>
          <a:p>
            <a:r>
              <a:rPr lang="en-US" dirty="0">
                <a:solidFill>
                  <a:schemeClr val="tx1">
                    <a:lumMod val="50000"/>
                    <a:lumOff val="50000"/>
                  </a:schemeClr>
                </a:solidFill>
              </a:rPr>
              <a:t>4.6+</a:t>
            </a:r>
          </a:p>
        </p:txBody>
      </p:sp>
      <p:sp>
        <p:nvSpPr>
          <p:cNvPr id="17" name="TextBox 16">
            <a:extLst>
              <a:ext uri="{FF2B5EF4-FFF2-40B4-BE49-F238E27FC236}">
                <a16:creationId xmlns:a16="http://schemas.microsoft.com/office/drawing/2014/main" id="{ECA2FE70-19C1-4599-8108-CA6E6B2108CB}"/>
              </a:ext>
            </a:extLst>
          </p:cNvPr>
          <p:cNvSpPr txBox="1"/>
          <p:nvPr/>
        </p:nvSpPr>
        <p:spPr>
          <a:xfrm>
            <a:off x="4395290" y="2675550"/>
            <a:ext cx="591829" cy="369332"/>
          </a:xfrm>
          <a:prstGeom prst="rect">
            <a:avLst/>
          </a:prstGeom>
          <a:solidFill>
            <a:schemeClr val="bg1"/>
          </a:solidFill>
        </p:spPr>
        <p:txBody>
          <a:bodyPr wrap="none" rtlCol="0">
            <a:spAutoFit/>
          </a:bodyPr>
          <a:lstStyle/>
          <a:p>
            <a:r>
              <a:rPr lang="en-US" dirty="0">
                <a:solidFill>
                  <a:schemeClr val="tx1">
                    <a:lumMod val="50000"/>
                    <a:lumOff val="50000"/>
                  </a:schemeClr>
                </a:solidFill>
              </a:rPr>
              <a:t>4.6+</a:t>
            </a:r>
          </a:p>
        </p:txBody>
      </p:sp>
    </p:spTree>
    <p:extLst>
      <p:ext uri="{BB962C8B-B14F-4D97-AF65-F5344CB8AC3E}">
        <p14:creationId xmlns:p14="http://schemas.microsoft.com/office/powerpoint/2010/main" val="2851308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687" y="2667048"/>
            <a:ext cx="9860627" cy="1523906"/>
          </a:xfrm>
        </p:spPr>
        <p:txBody>
          <a:bodyPr/>
          <a:lstStyle/>
          <a:p>
            <a:pPr algn="ctr"/>
            <a:r>
              <a:rPr lang="en-US" sz="8627" dirty="0"/>
              <a:t>Visual Studio 2017</a:t>
            </a:r>
          </a:p>
        </p:txBody>
      </p:sp>
    </p:spTree>
    <p:extLst>
      <p:ext uri="{BB962C8B-B14F-4D97-AF65-F5344CB8AC3E}">
        <p14:creationId xmlns:p14="http://schemas.microsoft.com/office/powerpoint/2010/main" val="886855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30211" y="289957"/>
            <a:ext cx="7731579" cy="899537"/>
          </a:xfrm>
        </p:spPr>
        <p:txBody>
          <a:bodyPr>
            <a:normAutofit/>
          </a:bodyPr>
          <a:lstStyle/>
          <a:p>
            <a:r>
              <a:rPr lang="en-US" dirty="0"/>
              <a:t>New Installer!</a:t>
            </a:r>
          </a:p>
        </p:txBody>
      </p:sp>
      <p:pic>
        <p:nvPicPr>
          <p:cNvPr id="5" name="Picture 4"/>
          <p:cNvPicPr>
            <a:picLocks noChangeAspect="1"/>
          </p:cNvPicPr>
          <p:nvPr/>
        </p:nvPicPr>
        <p:blipFill>
          <a:blip r:embed="rId2"/>
          <a:stretch>
            <a:fillRect/>
          </a:stretch>
        </p:blipFill>
        <p:spPr>
          <a:xfrm>
            <a:off x="321733" y="1189494"/>
            <a:ext cx="8441796" cy="4711700"/>
          </a:xfrm>
          <a:prstGeom prst="rect">
            <a:avLst/>
          </a:prstGeom>
        </p:spPr>
      </p:pic>
      <p:pic>
        <p:nvPicPr>
          <p:cNvPr id="6" name="Picture 5"/>
          <p:cNvPicPr>
            <a:picLocks noChangeAspect="1"/>
          </p:cNvPicPr>
          <p:nvPr/>
        </p:nvPicPr>
        <p:blipFill>
          <a:blip r:embed="rId3"/>
          <a:stretch>
            <a:fillRect/>
          </a:stretch>
        </p:blipFill>
        <p:spPr>
          <a:xfrm>
            <a:off x="2493433" y="1976894"/>
            <a:ext cx="8441797" cy="4711700"/>
          </a:xfrm>
          <a:prstGeom prst="rect">
            <a:avLst/>
          </a:prstGeom>
        </p:spPr>
      </p:pic>
    </p:spTree>
    <p:extLst>
      <p:ext uri="{BB962C8B-B14F-4D97-AF65-F5344CB8AC3E}">
        <p14:creationId xmlns:p14="http://schemas.microsoft.com/office/powerpoint/2010/main" val="16982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90288" y="1367247"/>
            <a:ext cx="7641189" cy="4937300"/>
          </a:xfrm>
          <a:prstGeom prst="rect">
            <a:avLst/>
          </a:prstGeom>
        </p:spPr>
      </p:pic>
      <p:sp>
        <p:nvSpPr>
          <p:cNvPr id="3" name="Title 2"/>
          <p:cNvSpPr>
            <a:spLocks noGrp="1"/>
          </p:cNvSpPr>
          <p:nvPr>
            <p:ph type="title"/>
          </p:nvPr>
        </p:nvSpPr>
        <p:spPr>
          <a:xfrm>
            <a:off x="2230211" y="289957"/>
            <a:ext cx="7731579" cy="899537"/>
          </a:xfrm>
        </p:spPr>
        <p:txBody>
          <a:bodyPr>
            <a:normAutofit fontScale="90000"/>
          </a:bodyPr>
          <a:lstStyle/>
          <a:p>
            <a:r>
              <a:rPr lang="en-US" dirty="0"/>
              <a:t>File </a:t>
            </a:r>
            <a:r>
              <a:rPr lang="en-US" dirty="0">
                <a:sym typeface="Wingdings" panose="05000000000000000000" pitchFamily="2" charset="2"/>
              </a:rPr>
              <a:t> New Project  Web</a:t>
            </a:r>
            <a:endParaRPr lang="en-US" dirty="0"/>
          </a:p>
        </p:txBody>
      </p:sp>
      <p:sp>
        <p:nvSpPr>
          <p:cNvPr id="11" name="TextBox 10"/>
          <p:cNvSpPr txBox="1"/>
          <p:nvPr/>
        </p:nvSpPr>
        <p:spPr>
          <a:xfrm>
            <a:off x="269303" y="2759185"/>
            <a:ext cx="3398287" cy="909699"/>
          </a:xfrm>
          <a:prstGeom prst="rect">
            <a:avLst/>
          </a:prstGeom>
          <a:noFill/>
        </p:spPr>
        <p:txBody>
          <a:bodyPr wrap="none" lIns="179285" tIns="143428" rIns="179285" bIns="143428" rtlCol="0">
            <a:spAutoFit/>
          </a:bodyPr>
          <a:lstStyle/>
          <a:p>
            <a:pPr marL="336145" indent="-336145">
              <a:lnSpc>
                <a:spcPct val="90000"/>
              </a:lnSpc>
              <a:spcAft>
                <a:spcPts val="588"/>
              </a:spcAft>
              <a:buFont typeface="Arial" panose="020B0604020202020204" pitchFamily="34" charset="0"/>
              <a:buChar char="•"/>
            </a:pPr>
            <a:r>
              <a:rPr lang="en-US" sz="1961" dirty="0">
                <a:solidFill>
                  <a:schemeClr val="tx1">
                    <a:lumMod val="20000"/>
                    <a:lumOff val="80000"/>
                  </a:schemeClr>
                </a:solidFill>
              </a:rPr>
              <a:t>ASP .NET Core Web App</a:t>
            </a:r>
          </a:p>
          <a:p>
            <a:pPr marL="336145" indent="-336145">
              <a:lnSpc>
                <a:spcPct val="90000"/>
              </a:lnSpc>
              <a:spcAft>
                <a:spcPts val="588"/>
              </a:spcAft>
              <a:buFont typeface="Arial" panose="020B0604020202020204" pitchFamily="34" charset="0"/>
              <a:buChar char="•"/>
            </a:pPr>
            <a:r>
              <a:rPr lang="en-US" sz="1961" dirty="0">
                <a:solidFill>
                  <a:schemeClr val="tx1">
                    <a:lumMod val="20000"/>
                    <a:lumOff val="80000"/>
                  </a:schemeClr>
                </a:solidFill>
              </a:rPr>
              <a:t>Web App (4.x) </a:t>
            </a:r>
          </a:p>
        </p:txBody>
      </p:sp>
    </p:spTree>
    <p:extLst>
      <p:ext uri="{BB962C8B-B14F-4D97-AF65-F5344CB8AC3E}">
        <p14:creationId xmlns:p14="http://schemas.microsoft.com/office/powerpoint/2010/main" val="520462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3035" y="1189493"/>
            <a:ext cx="8417482" cy="5492764"/>
          </a:xfrm>
          <a:prstGeom prst="rect">
            <a:avLst/>
          </a:prstGeom>
        </p:spPr>
      </p:pic>
      <p:sp>
        <p:nvSpPr>
          <p:cNvPr id="3" name="Title 2"/>
          <p:cNvSpPr>
            <a:spLocks noGrp="1"/>
          </p:cNvSpPr>
          <p:nvPr>
            <p:ph type="title"/>
          </p:nvPr>
        </p:nvSpPr>
        <p:spPr>
          <a:xfrm>
            <a:off x="500811" y="289957"/>
            <a:ext cx="5042334" cy="899537"/>
          </a:xfrm>
        </p:spPr>
        <p:txBody>
          <a:bodyPr>
            <a:normAutofit fontScale="90000"/>
          </a:bodyPr>
          <a:lstStyle/>
          <a:p>
            <a:r>
              <a:rPr lang="en-US" dirty="0"/>
              <a:t>Select a Template</a:t>
            </a:r>
          </a:p>
        </p:txBody>
      </p:sp>
      <p:sp>
        <p:nvSpPr>
          <p:cNvPr id="5" name="TextBox 4"/>
          <p:cNvSpPr txBox="1"/>
          <p:nvPr/>
        </p:nvSpPr>
        <p:spPr>
          <a:xfrm>
            <a:off x="8774648" y="1189494"/>
            <a:ext cx="3417352" cy="5130635"/>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accent4">
                    <a:lumMod val="20000"/>
                    <a:lumOff val="80000"/>
                  </a:schemeClr>
                </a:solidFill>
              </a:rPr>
              <a:t>1.0 , 1.1, 2.0 Templates</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Empty</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Web API</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Web App (Razor)</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Web App (MVC)</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Angular</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React.js</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React.js &amp; Redux</a:t>
            </a:r>
          </a:p>
          <a:p>
            <a:pPr marL="342900" indent="-342900">
              <a:lnSpc>
                <a:spcPct val="90000"/>
              </a:lnSpc>
              <a:spcAft>
                <a:spcPts val="600"/>
              </a:spcAft>
              <a:buFont typeface="Arial" panose="020B0604020202020204" pitchFamily="34" charset="0"/>
              <a:buChar char="•"/>
            </a:pPr>
            <a:endParaRPr lang="en-US" sz="2400" dirty="0">
              <a:solidFill>
                <a:schemeClr val="accent4">
                  <a:lumMod val="20000"/>
                  <a:lumOff val="80000"/>
                </a:schemeClr>
              </a:solidFill>
            </a:endParaRPr>
          </a:p>
          <a:p>
            <a:pPr>
              <a:lnSpc>
                <a:spcPct val="90000"/>
              </a:lnSpc>
              <a:spcAft>
                <a:spcPts val="600"/>
              </a:spcAft>
            </a:pPr>
            <a:r>
              <a:rPr lang="en-US" sz="2400" dirty="0">
                <a:solidFill>
                  <a:schemeClr val="accent4">
                    <a:lumMod val="20000"/>
                    <a:lumOff val="80000"/>
                  </a:schemeClr>
                </a:solidFill>
              </a:rPr>
              <a:t>Other settings:</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Authentication</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Docker Support  </a:t>
            </a:r>
          </a:p>
        </p:txBody>
      </p:sp>
      <p:sp>
        <p:nvSpPr>
          <p:cNvPr id="6" name="Rectangle 5"/>
          <p:cNvSpPr/>
          <p:nvPr/>
        </p:nvSpPr>
        <p:spPr>
          <a:xfrm>
            <a:off x="277874" y="1487055"/>
            <a:ext cx="3447102" cy="4895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746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942" y="1367245"/>
            <a:ext cx="10141357" cy="5197287"/>
          </a:xfrm>
          <a:prstGeom prst="rect">
            <a:avLst/>
          </a:prstGeom>
        </p:spPr>
      </p:pic>
      <p:sp>
        <p:nvSpPr>
          <p:cNvPr id="3" name="Title 2"/>
          <p:cNvSpPr>
            <a:spLocks noGrp="1"/>
          </p:cNvSpPr>
          <p:nvPr>
            <p:ph type="title"/>
          </p:nvPr>
        </p:nvSpPr>
        <p:spPr>
          <a:xfrm>
            <a:off x="2684021" y="289957"/>
            <a:ext cx="6823959" cy="899537"/>
          </a:xfrm>
        </p:spPr>
        <p:txBody>
          <a:bodyPr>
            <a:normAutofit fontScale="90000"/>
          </a:bodyPr>
          <a:lstStyle/>
          <a:p>
            <a:r>
              <a:rPr lang="en-US" dirty="0" err="1"/>
              <a:t>Startup.cs</a:t>
            </a:r>
            <a:r>
              <a:rPr lang="en-US" dirty="0"/>
              <a:t> Configuration</a:t>
            </a:r>
          </a:p>
        </p:txBody>
      </p:sp>
    </p:spTree>
    <p:extLst>
      <p:ext uri="{BB962C8B-B14F-4D97-AF65-F5344CB8AC3E}">
        <p14:creationId xmlns:p14="http://schemas.microsoft.com/office/powerpoint/2010/main" val="4140089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302" y="1209106"/>
            <a:ext cx="7888452" cy="5472072"/>
          </a:xfrm>
          <a:prstGeom prst="rect">
            <a:avLst/>
          </a:prstGeom>
          <a:effectLst>
            <a:outerShdw blurRad="63500" sx="102000" sy="102000" algn="ctr" rotWithShape="0">
              <a:prstClr val="black">
                <a:alpha val="40000"/>
              </a:prstClr>
            </a:outerShdw>
          </a:effectLst>
        </p:spPr>
      </p:pic>
      <p:sp>
        <p:nvSpPr>
          <p:cNvPr id="3" name="Title 2"/>
          <p:cNvSpPr>
            <a:spLocks noGrp="1"/>
          </p:cNvSpPr>
          <p:nvPr>
            <p:ph type="title"/>
          </p:nvPr>
        </p:nvSpPr>
        <p:spPr>
          <a:xfrm>
            <a:off x="4345190" y="289957"/>
            <a:ext cx="3501621" cy="899537"/>
          </a:xfrm>
        </p:spPr>
        <p:txBody>
          <a:bodyPr/>
          <a:lstStyle/>
          <a:p>
            <a:r>
              <a:rPr lang="en-US" strike="sngStrike" dirty="0" err="1">
                <a:solidFill>
                  <a:srgbClr val="FFC000"/>
                </a:solidFill>
              </a:rPr>
              <a:t>project.json</a:t>
            </a:r>
            <a:endParaRPr lang="en-US" strike="sngStrike" dirty="0">
              <a:solidFill>
                <a:srgbClr val="FFC000"/>
              </a:solidFill>
            </a:endParaRPr>
          </a:p>
        </p:txBody>
      </p:sp>
      <p:pic>
        <p:nvPicPr>
          <p:cNvPr id="4" name="Picture 3"/>
          <p:cNvPicPr>
            <a:picLocks noChangeAspect="1"/>
          </p:cNvPicPr>
          <p:nvPr/>
        </p:nvPicPr>
        <p:blipFill>
          <a:blip r:embed="rId3"/>
          <a:stretch>
            <a:fillRect/>
          </a:stretch>
        </p:blipFill>
        <p:spPr>
          <a:xfrm>
            <a:off x="269302" y="1189494"/>
            <a:ext cx="10572426" cy="5491684"/>
          </a:xfrm>
          <a:prstGeom prst="rect">
            <a:avLst/>
          </a:prstGeom>
        </p:spPr>
      </p:pic>
    </p:spTree>
    <p:extLst>
      <p:ext uri="{BB962C8B-B14F-4D97-AF65-F5344CB8AC3E}">
        <p14:creationId xmlns:p14="http://schemas.microsoft.com/office/powerpoint/2010/main" val="2051102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941" y="1367245"/>
            <a:ext cx="9569889" cy="5197287"/>
          </a:xfrm>
          <a:prstGeom prst="rect">
            <a:avLst/>
          </a:prstGeom>
        </p:spPr>
      </p:pic>
      <p:sp>
        <p:nvSpPr>
          <p:cNvPr id="3" name="Title 2"/>
          <p:cNvSpPr>
            <a:spLocks noGrp="1"/>
          </p:cNvSpPr>
          <p:nvPr>
            <p:ph type="title"/>
          </p:nvPr>
        </p:nvSpPr>
        <p:spPr>
          <a:xfrm>
            <a:off x="2684021" y="289957"/>
            <a:ext cx="6823959" cy="899537"/>
          </a:xfrm>
        </p:spPr>
        <p:txBody>
          <a:bodyPr>
            <a:normAutofit/>
          </a:bodyPr>
          <a:lstStyle/>
          <a:p>
            <a:r>
              <a:rPr lang="en-US" dirty="0"/>
              <a:t>.</a:t>
            </a:r>
            <a:r>
              <a:rPr lang="en-US" dirty="0" err="1"/>
              <a:t>csproj</a:t>
            </a:r>
            <a:r>
              <a:rPr lang="en-US" dirty="0"/>
              <a:t> project file</a:t>
            </a:r>
          </a:p>
        </p:txBody>
      </p:sp>
      <p:sp>
        <p:nvSpPr>
          <p:cNvPr id="5" name="Rectangle 4"/>
          <p:cNvSpPr/>
          <p:nvPr/>
        </p:nvSpPr>
        <p:spPr>
          <a:xfrm>
            <a:off x="3579338" y="4090737"/>
            <a:ext cx="3572231" cy="2983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739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699" y="1189494"/>
            <a:ext cx="7551543" cy="5250240"/>
          </a:xfrm>
          <a:prstGeom prst="rect">
            <a:avLst/>
          </a:prstGeom>
        </p:spPr>
      </p:pic>
      <p:pic>
        <p:nvPicPr>
          <p:cNvPr id="4" name="Picture 3"/>
          <p:cNvPicPr>
            <a:picLocks noChangeAspect="1"/>
          </p:cNvPicPr>
          <p:nvPr/>
        </p:nvPicPr>
        <p:blipFill>
          <a:blip r:embed="rId3"/>
          <a:stretch>
            <a:fillRect/>
          </a:stretch>
        </p:blipFill>
        <p:spPr>
          <a:xfrm>
            <a:off x="992606" y="1392318"/>
            <a:ext cx="7428474" cy="5153726"/>
          </a:xfrm>
          <a:prstGeom prst="rect">
            <a:avLst/>
          </a:prstGeom>
        </p:spPr>
      </p:pic>
      <p:sp>
        <p:nvSpPr>
          <p:cNvPr id="3" name="Title 2"/>
          <p:cNvSpPr>
            <a:spLocks noGrp="1"/>
          </p:cNvSpPr>
          <p:nvPr>
            <p:ph type="title"/>
          </p:nvPr>
        </p:nvSpPr>
        <p:spPr>
          <a:xfrm>
            <a:off x="1479463" y="289957"/>
            <a:ext cx="9233074" cy="899537"/>
          </a:xfrm>
        </p:spPr>
        <p:txBody>
          <a:bodyPr>
            <a:normAutofit fontScale="90000"/>
          </a:bodyPr>
          <a:lstStyle/>
          <a:p>
            <a:r>
              <a:rPr lang="en-US" dirty="0"/>
              <a:t>Right-click </a:t>
            </a:r>
            <a:r>
              <a:rPr lang="en-US" dirty="0">
                <a:sym typeface="Wingdings" panose="05000000000000000000" pitchFamily="2" charset="2"/>
              </a:rPr>
              <a:t> (</a:t>
            </a:r>
            <a:r>
              <a:rPr lang="en-US" dirty="0"/>
              <a:t>Project) Properties</a:t>
            </a:r>
          </a:p>
        </p:txBody>
      </p:sp>
      <p:grpSp>
        <p:nvGrpSpPr>
          <p:cNvPr id="8" name="Group 7"/>
          <p:cNvGrpSpPr/>
          <p:nvPr/>
        </p:nvGrpSpPr>
        <p:grpSpPr>
          <a:xfrm>
            <a:off x="1667037" y="1727690"/>
            <a:ext cx="7398139" cy="5130309"/>
            <a:chOff x="1667037" y="1727690"/>
            <a:chExt cx="7398139" cy="5130309"/>
          </a:xfrm>
        </p:grpSpPr>
        <p:pic>
          <p:nvPicPr>
            <p:cNvPr id="6" name="Picture 5"/>
            <p:cNvPicPr>
              <a:picLocks noChangeAspect="1"/>
            </p:cNvPicPr>
            <p:nvPr/>
          </p:nvPicPr>
          <p:blipFill>
            <a:blip r:embed="rId4"/>
            <a:stretch>
              <a:fillRect/>
            </a:stretch>
          </p:blipFill>
          <p:spPr>
            <a:xfrm>
              <a:off x="1667037" y="1727690"/>
              <a:ext cx="7398139" cy="5130309"/>
            </a:xfrm>
            <a:prstGeom prst="rect">
              <a:avLst/>
            </a:prstGeom>
          </p:spPr>
        </p:pic>
        <p:sp>
          <p:nvSpPr>
            <p:cNvPr id="10" name="Rectangle 9"/>
            <p:cNvSpPr/>
            <p:nvPr/>
          </p:nvSpPr>
          <p:spPr>
            <a:xfrm>
              <a:off x="4283242" y="4783756"/>
              <a:ext cx="3070459" cy="2791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923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1914" y="3742838"/>
            <a:ext cx="9437687" cy="2650527"/>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Blog Sources</a:t>
            </a:r>
          </a:p>
        </p:txBody>
      </p:sp>
      <p:sp>
        <p:nvSpPr>
          <p:cNvPr id="16" name="TextBox 15"/>
          <p:cNvSpPr txBox="1"/>
          <p:nvPr/>
        </p:nvSpPr>
        <p:spPr>
          <a:xfrm>
            <a:off x="3361701" y="6393365"/>
            <a:ext cx="5755086"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Scott </a:t>
            </a:r>
            <a:r>
              <a:rPr lang="en-US" sz="1600" dirty="0" err="1">
                <a:solidFill>
                  <a:schemeClr val="tx1">
                    <a:lumMod val="20000"/>
                    <a:lumOff val="80000"/>
                  </a:schemeClr>
                </a:solidFill>
              </a:rPr>
              <a:t>Hanselman’s</a:t>
            </a:r>
            <a:r>
              <a:rPr lang="en-US" sz="1600" dirty="0">
                <a:solidFill>
                  <a:schemeClr val="tx1">
                    <a:lumMod val="20000"/>
                    <a:lumOff val="80000"/>
                  </a:schemeClr>
                </a:solidFill>
              </a:rPr>
              <a:t> Blog: </a:t>
            </a:r>
            <a:r>
              <a:rPr lang="en-US" sz="1600" dirty="0">
                <a:solidFill>
                  <a:schemeClr val="tx1">
                    <a:lumMod val="20000"/>
                    <a:lumOff val="80000"/>
                  </a:schemeClr>
                </a:solidFill>
                <a:hlinkClick r:id="rId3"/>
              </a:rPr>
              <a:t>https://www.hanselman.com/blog/</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pic>
        <p:nvPicPr>
          <p:cNvPr id="9" name="Picture 8"/>
          <p:cNvPicPr>
            <a:picLocks noChangeAspect="1"/>
          </p:cNvPicPr>
          <p:nvPr/>
        </p:nvPicPr>
        <p:blipFill>
          <a:blip r:embed="rId4"/>
          <a:stretch>
            <a:fillRect/>
          </a:stretch>
        </p:blipFill>
        <p:spPr>
          <a:xfrm>
            <a:off x="605713" y="1564190"/>
            <a:ext cx="8181975" cy="2847975"/>
          </a:xfrm>
          <a:prstGeom prst="rect">
            <a:avLst/>
          </a:prstGeom>
        </p:spPr>
      </p:pic>
      <p:sp>
        <p:nvSpPr>
          <p:cNvPr id="21" name="TextBox 20"/>
          <p:cNvSpPr txBox="1"/>
          <p:nvPr/>
        </p:nvSpPr>
        <p:spPr>
          <a:xfrm>
            <a:off x="463854" y="1030107"/>
            <a:ext cx="6536904" cy="534083"/>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.NET Web Dev Blog: </a:t>
            </a:r>
            <a:r>
              <a:rPr lang="en-US" sz="1765" dirty="0">
                <a:gradFill>
                  <a:gsLst>
                    <a:gs pos="2917">
                      <a:schemeClr val="tx1"/>
                    </a:gs>
                    <a:gs pos="30000">
                      <a:schemeClr val="tx1"/>
                    </a:gs>
                  </a:gsLst>
                  <a:lin ang="5400000" scaled="0"/>
                </a:gradFill>
                <a:hlinkClick r:id="rId5"/>
              </a:rPr>
              <a:t>https://blogs.msdn.microsoft.com/webdev/</a:t>
            </a:r>
            <a:r>
              <a:rPr lang="en-US" sz="1765"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3747691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354" y="1879992"/>
            <a:ext cx="11693291" cy="3606015"/>
          </a:xfrm>
          <a:prstGeom prst="rect">
            <a:avLst/>
          </a:prstGeom>
        </p:spPr>
      </p:pic>
      <p:sp>
        <p:nvSpPr>
          <p:cNvPr id="3" name="Title 2"/>
          <p:cNvSpPr>
            <a:spLocks noGrp="1"/>
          </p:cNvSpPr>
          <p:nvPr>
            <p:ph type="title"/>
          </p:nvPr>
        </p:nvSpPr>
        <p:spPr>
          <a:xfrm>
            <a:off x="1098487" y="289957"/>
            <a:ext cx="9995027" cy="899537"/>
          </a:xfrm>
        </p:spPr>
        <p:txBody>
          <a:bodyPr>
            <a:normAutofit/>
          </a:bodyPr>
          <a:lstStyle/>
          <a:p>
            <a:r>
              <a:rPr lang="en-US" dirty="0"/>
              <a:t>Choose Profile While Debugging</a:t>
            </a:r>
          </a:p>
        </p:txBody>
      </p:sp>
    </p:spTree>
    <p:extLst>
      <p:ext uri="{BB962C8B-B14F-4D97-AF65-F5344CB8AC3E}">
        <p14:creationId xmlns:p14="http://schemas.microsoft.com/office/powerpoint/2010/main" val="1912934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8300" y="289957"/>
            <a:ext cx="6781800" cy="899537"/>
          </a:xfrm>
        </p:spPr>
        <p:txBody>
          <a:bodyPr>
            <a:normAutofit/>
          </a:bodyPr>
          <a:lstStyle/>
          <a:p>
            <a:r>
              <a:rPr lang="en-US" dirty="0"/>
              <a:t>New Razor Pages!</a:t>
            </a:r>
          </a:p>
        </p:txBody>
      </p:sp>
      <p:pic>
        <p:nvPicPr>
          <p:cNvPr id="2" name="Picture 1"/>
          <p:cNvPicPr>
            <a:picLocks noChangeAspect="1"/>
          </p:cNvPicPr>
          <p:nvPr/>
        </p:nvPicPr>
        <p:blipFill>
          <a:blip r:embed="rId2"/>
          <a:stretch>
            <a:fillRect/>
          </a:stretch>
        </p:blipFill>
        <p:spPr>
          <a:xfrm>
            <a:off x="533400" y="1319822"/>
            <a:ext cx="11099800" cy="5256396"/>
          </a:xfrm>
          <a:prstGeom prst="rect">
            <a:avLst/>
          </a:prstGeom>
        </p:spPr>
      </p:pic>
      <p:cxnSp>
        <p:nvCxnSpPr>
          <p:cNvPr id="6" name="Straight Connector 5"/>
          <p:cNvCxnSpPr/>
          <p:nvPr/>
        </p:nvCxnSpPr>
        <p:spPr>
          <a:xfrm>
            <a:off x="3219450" y="3422650"/>
            <a:ext cx="1714500" cy="63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3689350"/>
            <a:ext cx="2533650" cy="190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84650" y="3990790"/>
            <a:ext cx="1085850" cy="127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73450" y="4285880"/>
            <a:ext cx="17970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105150" y="4597400"/>
            <a:ext cx="1079500" cy="123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95700" y="5586809"/>
            <a:ext cx="3429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19800" y="5885259"/>
            <a:ext cx="3429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19400" y="6183709"/>
            <a:ext cx="514350" cy="11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847975" y="6496050"/>
            <a:ext cx="1431925" cy="51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16200000">
            <a:off x="-2619726" y="3523733"/>
            <a:ext cx="5822620" cy="369332"/>
          </a:xfrm>
          <a:prstGeom prst="rect">
            <a:avLst/>
          </a:prstGeom>
        </p:spPr>
        <p:txBody>
          <a:bodyPr wrap="none">
            <a:spAutoFit/>
          </a:bodyPr>
          <a:lstStyle/>
          <a:p>
            <a:r>
              <a:rPr lang="en-US" dirty="0">
                <a:hlinkClick r:id="rId3"/>
              </a:rPr>
              <a:t>http://www.hishambinateya.com/welcome-razor-pages</a:t>
            </a:r>
            <a:r>
              <a:rPr lang="en-US" dirty="0"/>
              <a:t> </a:t>
            </a:r>
          </a:p>
        </p:txBody>
      </p:sp>
    </p:spTree>
    <p:extLst>
      <p:ext uri="{BB962C8B-B14F-4D97-AF65-F5344CB8AC3E}">
        <p14:creationId xmlns:p14="http://schemas.microsoft.com/office/powerpoint/2010/main" val="2567734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67050" y="289957"/>
            <a:ext cx="6057900" cy="899537"/>
          </a:xfrm>
        </p:spPr>
        <p:txBody>
          <a:bodyPr>
            <a:normAutofit/>
          </a:bodyPr>
          <a:lstStyle/>
          <a:p>
            <a:r>
              <a:rPr lang="en-US" dirty="0"/>
              <a:t>Intro to Razor Pages</a:t>
            </a:r>
          </a:p>
        </p:txBody>
      </p:sp>
      <p:pic>
        <p:nvPicPr>
          <p:cNvPr id="17" name="Picture 16"/>
          <p:cNvPicPr>
            <a:picLocks noChangeAspect="1"/>
          </p:cNvPicPr>
          <p:nvPr/>
        </p:nvPicPr>
        <p:blipFill>
          <a:blip r:embed="rId2"/>
          <a:stretch>
            <a:fillRect/>
          </a:stretch>
        </p:blipFill>
        <p:spPr>
          <a:xfrm>
            <a:off x="2000250" y="1189495"/>
            <a:ext cx="8191500" cy="4998332"/>
          </a:xfrm>
          <a:prstGeom prst="rect">
            <a:avLst/>
          </a:prstGeom>
        </p:spPr>
      </p:pic>
      <p:sp>
        <p:nvSpPr>
          <p:cNvPr id="19" name="Rectangle 18"/>
          <p:cNvSpPr/>
          <p:nvPr/>
        </p:nvSpPr>
        <p:spPr>
          <a:xfrm>
            <a:off x="2762183" y="6276377"/>
            <a:ext cx="6667634" cy="369332"/>
          </a:xfrm>
          <a:prstGeom prst="rect">
            <a:avLst/>
          </a:prstGeom>
        </p:spPr>
        <p:txBody>
          <a:bodyPr wrap="square">
            <a:spAutoFit/>
          </a:bodyPr>
          <a:lstStyle/>
          <a:p>
            <a:r>
              <a:rPr lang="en-US" dirty="0">
                <a:hlinkClick r:id="rId3"/>
              </a:rPr>
              <a:t>https://docs.microsoft.com/en-us/aspnet/core/mvc/razor-pages</a:t>
            </a:r>
            <a:r>
              <a:rPr lang="en-US" dirty="0"/>
              <a:t> </a:t>
            </a:r>
          </a:p>
        </p:txBody>
      </p:sp>
    </p:spTree>
    <p:extLst>
      <p:ext uri="{BB962C8B-B14F-4D97-AF65-F5344CB8AC3E}">
        <p14:creationId xmlns:p14="http://schemas.microsoft.com/office/powerpoint/2010/main" val="2734203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6588" y="1197901"/>
            <a:ext cx="10838824" cy="4989925"/>
          </a:xfrm>
          <a:prstGeom prst="rect">
            <a:avLst/>
          </a:prstGeom>
        </p:spPr>
      </p:pic>
      <p:sp>
        <p:nvSpPr>
          <p:cNvPr id="3" name="Title 2"/>
          <p:cNvSpPr>
            <a:spLocks noGrp="1"/>
          </p:cNvSpPr>
          <p:nvPr>
            <p:ph type="title"/>
          </p:nvPr>
        </p:nvSpPr>
        <p:spPr>
          <a:xfrm>
            <a:off x="4079708" y="289957"/>
            <a:ext cx="4032584" cy="899537"/>
          </a:xfrm>
        </p:spPr>
        <p:txBody>
          <a:bodyPr>
            <a:normAutofit/>
          </a:bodyPr>
          <a:lstStyle/>
          <a:p>
            <a:r>
              <a:rPr lang="en-US" dirty="0"/>
              <a:t>Razor Syntax</a:t>
            </a:r>
          </a:p>
        </p:txBody>
      </p:sp>
      <p:sp>
        <p:nvSpPr>
          <p:cNvPr id="6" name="Rectangle 5"/>
          <p:cNvSpPr/>
          <p:nvPr/>
        </p:nvSpPr>
        <p:spPr>
          <a:xfrm>
            <a:off x="8864868" y="3118585"/>
            <a:ext cx="2396690" cy="17132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605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3340" y="1189494"/>
            <a:ext cx="8151720" cy="5208043"/>
          </a:xfrm>
          <a:prstGeom prst="rect">
            <a:avLst/>
          </a:prstGeom>
        </p:spPr>
      </p:pic>
      <p:sp>
        <p:nvSpPr>
          <p:cNvPr id="3" name="Title 2"/>
          <p:cNvSpPr>
            <a:spLocks noGrp="1"/>
          </p:cNvSpPr>
          <p:nvPr>
            <p:ph type="title"/>
          </p:nvPr>
        </p:nvSpPr>
        <p:spPr>
          <a:xfrm>
            <a:off x="3623043" y="289957"/>
            <a:ext cx="4945915" cy="899537"/>
          </a:xfrm>
        </p:spPr>
        <p:txBody>
          <a:bodyPr>
            <a:normAutofit/>
          </a:bodyPr>
          <a:lstStyle/>
          <a:p>
            <a:r>
              <a:rPr lang="en-US" dirty="0"/>
              <a:t>Live Unit Testing</a:t>
            </a:r>
          </a:p>
        </p:txBody>
      </p:sp>
      <p:sp>
        <p:nvSpPr>
          <p:cNvPr id="4" name="Rectangle 3"/>
          <p:cNvSpPr/>
          <p:nvPr/>
        </p:nvSpPr>
        <p:spPr>
          <a:xfrm>
            <a:off x="820947" y="6397537"/>
            <a:ext cx="10550106" cy="369332"/>
          </a:xfrm>
          <a:prstGeom prst="rect">
            <a:avLst/>
          </a:prstGeom>
        </p:spPr>
        <p:txBody>
          <a:bodyPr wrap="square">
            <a:spAutoFit/>
          </a:bodyPr>
          <a:lstStyle/>
          <a:p>
            <a:r>
              <a:rPr lang="en-US" dirty="0">
                <a:hlinkClick r:id="rId3"/>
              </a:rPr>
              <a:t>https://blogs.msdn.microsoft.com/visualstudio/2016/11/18/live-unit-testing-visual-studio-2017-rc/</a:t>
            </a:r>
            <a:r>
              <a:rPr lang="en-US" dirty="0"/>
              <a:t> </a:t>
            </a:r>
          </a:p>
        </p:txBody>
      </p:sp>
    </p:spTree>
    <p:extLst>
      <p:ext uri="{BB962C8B-B14F-4D97-AF65-F5344CB8AC3E}">
        <p14:creationId xmlns:p14="http://schemas.microsoft.com/office/powerpoint/2010/main" val="1103141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1866" y="289957"/>
            <a:ext cx="2308268" cy="899537"/>
          </a:xfrm>
        </p:spPr>
        <p:txBody>
          <a:bodyPr/>
          <a:lstStyle/>
          <a:p>
            <a:r>
              <a:rPr lang="en-US" dirty="0"/>
              <a:t>DEMO</a:t>
            </a:r>
          </a:p>
        </p:txBody>
      </p:sp>
      <p:pic>
        <p:nvPicPr>
          <p:cNvPr id="2" name="Picture 1"/>
          <p:cNvPicPr>
            <a:picLocks noChangeAspect="1"/>
          </p:cNvPicPr>
          <p:nvPr/>
        </p:nvPicPr>
        <p:blipFill>
          <a:blip r:embed="rId2"/>
          <a:stretch>
            <a:fillRect/>
          </a:stretch>
        </p:blipFill>
        <p:spPr>
          <a:xfrm>
            <a:off x="2134383" y="1189494"/>
            <a:ext cx="7923234" cy="5294853"/>
          </a:xfrm>
          <a:prstGeom prst="rect">
            <a:avLst/>
          </a:prstGeom>
        </p:spPr>
      </p:pic>
    </p:spTree>
    <p:extLst>
      <p:ext uri="{BB962C8B-B14F-4D97-AF65-F5344CB8AC3E}">
        <p14:creationId xmlns:p14="http://schemas.microsoft.com/office/powerpoint/2010/main" val="2737491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5013" y="1189494"/>
            <a:ext cx="8681974" cy="4954605"/>
          </a:xfrm>
          <a:prstGeom prst="rect">
            <a:avLst/>
          </a:prstGeom>
        </p:spPr>
      </p:pic>
      <p:sp>
        <p:nvSpPr>
          <p:cNvPr id="3" name="Title 2"/>
          <p:cNvSpPr>
            <a:spLocks noGrp="1"/>
          </p:cNvSpPr>
          <p:nvPr>
            <p:ph type="title"/>
          </p:nvPr>
        </p:nvSpPr>
        <p:spPr>
          <a:xfrm>
            <a:off x="1539875" y="289957"/>
            <a:ext cx="9112250" cy="899537"/>
          </a:xfrm>
        </p:spPr>
        <p:txBody>
          <a:bodyPr>
            <a:normAutofit fontScale="90000"/>
          </a:bodyPr>
          <a:lstStyle/>
          <a:p>
            <a:r>
              <a:rPr lang="en-US" dirty="0"/>
              <a:t>Migrating from MVC to MVC Core</a:t>
            </a:r>
          </a:p>
        </p:txBody>
      </p:sp>
      <p:sp>
        <p:nvSpPr>
          <p:cNvPr id="4" name="Rectangle 3"/>
          <p:cNvSpPr/>
          <p:nvPr/>
        </p:nvSpPr>
        <p:spPr>
          <a:xfrm>
            <a:off x="2838450" y="6258965"/>
            <a:ext cx="6515100" cy="369332"/>
          </a:xfrm>
          <a:prstGeom prst="rect">
            <a:avLst/>
          </a:prstGeom>
        </p:spPr>
        <p:txBody>
          <a:bodyPr wrap="square">
            <a:spAutoFit/>
          </a:bodyPr>
          <a:lstStyle/>
          <a:p>
            <a:r>
              <a:rPr lang="en-US" dirty="0">
                <a:hlinkClick r:id="rId3"/>
              </a:rPr>
              <a:t>https://docs.microsoft.com/en-us/aspnet/core/migration/mvc</a:t>
            </a:r>
            <a:r>
              <a:rPr lang="en-US" dirty="0"/>
              <a:t> </a:t>
            </a:r>
          </a:p>
        </p:txBody>
      </p:sp>
    </p:spTree>
    <p:extLst>
      <p:ext uri="{BB962C8B-B14F-4D97-AF65-F5344CB8AC3E}">
        <p14:creationId xmlns:p14="http://schemas.microsoft.com/office/powerpoint/2010/main" val="26789882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65837" y="1189494"/>
            <a:ext cx="10153365" cy="5059622"/>
          </a:xfrm>
          <a:prstGeom prst="rect">
            <a:avLst/>
          </a:prstGeom>
        </p:spPr>
      </p:pic>
      <p:sp>
        <p:nvSpPr>
          <p:cNvPr id="3" name="Title 2"/>
          <p:cNvSpPr>
            <a:spLocks noGrp="1"/>
          </p:cNvSpPr>
          <p:nvPr>
            <p:ph type="title"/>
          </p:nvPr>
        </p:nvSpPr>
        <p:spPr>
          <a:xfrm>
            <a:off x="3187716" y="289957"/>
            <a:ext cx="5816569" cy="899537"/>
          </a:xfrm>
        </p:spPr>
        <p:txBody>
          <a:bodyPr>
            <a:normAutofit/>
          </a:bodyPr>
          <a:lstStyle/>
          <a:p>
            <a:r>
              <a:rPr lang="en-US" dirty="0"/>
              <a:t>Visual Studio Code</a:t>
            </a:r>
          </a:p>
        </p:txBody>
      </p:sp>
      <p:sp>
        <p:nvSpPr>
          <p:cNvPr id="5" name="TextBox 4"/>
          <p:cNvSpPr txBox="1"/>
          <p:nvPr/>
        </p:nvSpPr>
        <p:spPr>
          <a:xfrm>
            <a:off x="3101618" y="6249116"/>
            <a:ext cx="5988765" cy="615522"/>
          </a:xfrm>
          <a:prstGeom prst="rect">
            <a:avLst/>
          </a:prstGeom>
          <a:noFill/>
        </p:spPr>
        <p:txBody>
          <a:bodyPr wrap="none" lIns="179285" tIns="143428" rIns="179285" bIns="143428" rtlCol="0">
            <a:spAutoFit/>
          </a:bodyPr>
          <a:lstStyle/>
          <a:p>
            <a:pPr>
              <a:lnSpc>
                <a:spcPct val="90000"/>
              </a:lnSpc>
              <a:spcAft>
                <a:spcPts val="588"/>
              </a:spcAft>
            </a:pPr>
            <a:r>
              <a:rPr lang="en-US" sz="2353" dirty="0">
                <a:solidFill>
                  <a:schemeClr val="tx1">
                    <a:lumMod val="20000"/>
                    <a:lumOff val="80000"/>
                  </a:schemeClr>
                </a:solidFill>
              </a:rPr>
              <a:t>Download</a:t>
            </a:r>
            <a:r>
              <a:rPr lang="en-US" sz="2353" dirty="0">
                <a:gradFill>
                  <a:gsLst>
                    <a:gs pos="2917">
                      <a:schemeClr val="tx1"/>
                    </a:gs>
                    <a:gs pos="30000">
                      <a:schemeClr val="tx1"/>
                    </a:gs>
                  </a:gsLst>
                  <a:lin ang="5400000" scaled="0"/>
                </a:gradFill>
              </a:rPr>
              <a:t>: </a:t>
            </a:r>
            <a:r>
              <a:rPr lang="en-US" sz="2353" dirty="0">
                <a:gradFill>
                  <a:gsLst>
                    <a:gs pos="2917">
                      <a:schemeClr val="tx1"/>
                    </a:gs>
                    <a:gs pos="30000">
                      <a:schemeClr val="tx1"/>
                    </a:gs>
                  </a:gsLst>
                  <a:lin ang="5400000" scaled="0"/>
                </a:gradFill>
                <a:hlinkClick r:id="rId3"/>
              </a:rPr>
              <a:t>https://code.visualstudio.com</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029872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31580" y="289957"/>
            <a:ext cx="8728841" cy="899537"/>
          </a:xfrm>
        </p:spPr>
        <p:txBody>
          <a:bodyPr>
            <a:normAutofit fontScale="90000"/>
          </a:bodyPr>
          <a:lstStyle/>
          <a:p>
            <a:r>
              <a:rPr lang="en-US" dirty="0"/>
              <a:t>.NET Version Manager (DNVM)</a:t>
            </a:r>
          </a:p>
        </p:txBody>
      </p:sp>
      <p:sp>
        <p:nvSpPr>
          <p:cNvPr id="7" name="TextBox 6"/>
          <p:cNvSpPr txBox="1"/>
          <p:nvPr/>
        </p:nvSpPr>
        <p:spPr>
          <a:xfrm>
            <a:off x="8360228" y="2535832"/>
            <a:ext cx="3526972" cy="2382538"/>
          </a:xfrm>
          <a:prstGeom prst="rect">
            <a:avLst/>
          </a:prstGeom>
          <a:noFill/>
        </p:spPr>
        <p:txBody>
          <a:bodyPr wrap="square" lIns="179285" tIns="143428" rIns="179285" bIns="143428" rtlCol="0">
            <a:spAutoFit/>
          </a:bodyPr>
          <a:lstStyle/>
          <a:p>
            <a:pPr marL="336145" indent="-336145">
              <a:lnSpc>
                <a:spcPct val="90000"/>
              </a:lnSpc>
              <a:spcAft>
                <a:spcPts val="588"/>
              </a:spcAft>
              <a:buFont typeface="Arial" panose="020B0604020202020204" pitchFamily="34" charset="0"/>
              <a:buChar char="•"/>
            </a:pPr>
            <a:r>
              <a:rPr lang="en-US" sz="2800" dirty="0">
                <a:solidFill>
                  <a:schemeClr val="tx1">
                    <a:lumMod val="20000"/>
                    <a:lumOff val="80000"/>
                  </a:schemeClr>
                </a:solidFill>
              </a:rPr>
              <a:t>.NET SDK Version Manager</a:t>
            </a:r>
          </a:p>
          <a:p>
            <a:pPr marL="336145" indent="-336145">
              <a:lnSpc>
                <a:spcPct val="90000"/>
              </a:lnSpc>
              <a:spcAft>
                <a:spcPts val="588"/>
              </a:spcAft>
              <a:buFont typeface="Arial" panose="020B0604020202020204" pitchFamily="34" charset="0"/>
              <a:buChar char="•"/>
            </a:pPr>
            <a:r>
              <a:rPr lang="en-US" sz="2800" dirty="0">
                <a:solidFill>
                  <a:schemeClr val="tx1">
                    <a:lumMod val="20000"/>
                    <a:lumOff val="80000"/>
                  </a:schemeClr>
                </a:solidFill>
              </a:rPr>
              <a:t>Formerly KVM</a:t>
            </a:r>
          </a:p>
          <a:p>
            <a:pPr marL="336145" indent="-336145">
              <a:lnSpc>
                <a:spcPct val="90000"/>
              </a:lnSpc>
              <a:spcAft>
                <a:spcPts val="588"/>
              </a:spcAft>
              <a:buFont typeface="Arial" panose="020B0604020202020204" pitchFamily="34" charset="0"/>
              <a:buChar char="•"/>
            </a:pPr>
            <a:r>
              <a:rPr lang="en-US" sz="2800" dirty="0">
                <a:solidFill>
                  <a:schemeClr val="tx1">
                    <a:lumMod val="20000"/>
                    <a:lumOff val="80000"/>
                  </a:schemeClr>
                </a:solidFill>
              </a:rPr>
              <a:t>Get list of DNXs (aka KRE)</a:t>
            </a:r>
          </a:p>
        </p:txBody>
      </p:sp>
      <p:pic>
        <p:nvPicPr>
          <p:cNvPr id="2" name="Picture 1"/>
          <p:cNvPicPr>
            <a:picLocks noChangeAspect="1"/>
          </p:cNvPicPr>
          <p:nvPr/>
        </p:nvPicPr>
        <p:blipFill>
          <a:blip r:embed="rId2"/>
          <a:stretch>
            <a:fillRect/>
          </a:stretch>
        </p:blipFill>
        <p:spPr>
          <a:xfrm>
            <a:off x="391886" y="1326801"/>
            <a:ext cx="7848600" cy="4800600"/>
          </a:xfrm>
          <a:prstGeom prst="rect">
            <a:avLst/>
          </a:prstGeom>
        </p:spPr>
      </p:pic>
      <p:sp>
        <p:nvSpPr>
          <p:cNvPr id="8" name="TextBox 7"/>
          <p:cNvSpPr txBox="1"/>
          <p:nvPr/>
        </p:nvSpPr>
        <p:spPr>
          <a:xfrm>
            <a:off x="272144" y="6127401"/>
            <a:ext cx="5916385" cy="615516"/>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chemeClr val="tx1">
                    <a:lumMod val="20000"/>
                    <a:lumOff val="80000"/>
                  </a:schemeClr>
                </a:solidFill>
              </a:rPr>
              <a:t>GitHub: </a:t>
            </a:r>
            <a:r>
              <a:rPr lang="en-US" sz="2353" dirty="0">
                <a:gradFill>
                  <a:gsLst>
                    <a:gs pos="2917">
                      <a:schemeClr val="tx1"/>
                    </a:gs>
                    <a:gs pos="30000">
                      <a:schemeClr val="tx1"/>
                    </a:gs>
                  </a:gsLst>
                  <a:lin ang="5400000" scaled="0"/>
                </a:gradFill>
                <a:hlinkClick r:id="rId3"/>
              </a:rPr>
              <a:t>https://github.com/aspnet/dnvm</a:t>
            </a:r>
            <a:r>
              <a:rPr lang="en-US" sz="2353" dirty="0">
                <a:gradFill>
                  <a:gsLst>
                    <a:gs pos="2917">
                      <a:schemeClr val="tx1"/>
                    </a:gs>
                    <a:gs pos="30000">
                      <a:schemeClr val="tx1"/>
                    </a:gs>
                  </a:gsLst>
                  <a:lin ang="5400000" scaled="0"/>
                </a:gradFill>
              </a:rPr>
              <a:t> </a:t>
            </a:r>
          </a:p>
        </p:txBody>
      </p:sp>
      <p:sp>
        <p:nvSpPr>
          <p:cNvPr id="6" name="TextBox 5"/>
          <p:cNvSpPr txBox="1"/>
          <p:nvPr/>
        </p:nvSpPr>
        <p:spPr>
          <a:xfrm rot="20467466">
            <a:off x="108438" y="1004827"/>
            <a:ext cx="1483548" cy="369332"/>
          </a:xfrm>
          <a:prstGeom prst="rect">
            <a:avLst/>
          </a:prstGeom>
          <a:solidFill>
            <a:schemeClr val="accent6">
              <a:lumMod val="75000"/>
            </a:schemeClr>
          </a:solidFill>
        </p:spPr>
        <p:txBody>
          <a:bodyPr wrap="none" rtlCol="0">
            <a:spAutoFit/>
          </a:bodyPr>
          <a:lstStyle/>
          <a:p>
            <a:r>
              <a:rPr lang="en-US" b="1" dirty="0">
                <a:solidFill>
                  <a:srgbClr val="FFFF00"/>
                </a:solidFill>
              </a:rPr>
              <a:t>(OBSOLETE)</a:t>
            </a:r>
          </a:p>
        </p:txBody>
      </p:sp>
    </p:spTree>
    <p:extLst>
      <p:ext uri="{BB962C8B-B14F-4D97-AF65-F5344CB8AC3E}">
        <p14:creationId xmlns:p14="http://schemas.microsoft.com/office/powerpoint/2010/main" val="3295731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53618" y="289957"/>
            <a:ext cx="9284764" cy="899537"/>
          </a:xfrm>
        </p:spPr>
        <p:txBody>
          <a:bodyPr>
            <a:normAutofit fontScale="90000"/>
          </a:bodyPr>
          <a:lstStyle/>
          <a:p>
            <a:r>
              <a:rPr lang="en-US" dirty="0"/>
              <a:t>Tooling Changes and </a:t>
            </a:r>
            <a:r>
              <a:rPr lang="en-US" dirty="0" err="1"/>
              <a:t>NETStandard</a:t>
            </a:r>
            <a:r>
              <a:rPr lang="en-US" dirty="0"/>
              <a:t> </a:t>
            </a:r>
          </a:p>
        </p:txBody>
      </p:sp>
      <p:pic>
        <p:nvPicPr>
          <p:cNvPr id="4" name="Picture 3"/>
          <p:cNvPicPr>
            <a:picLocks noChangeAspect="1"/>
          </p:cNvPicPr>
          <p:nvPr/>
        </p:nvPicPr>
        <p:blipFill>
          <a:blip r:embed="rId2"/>
          <a:stretch>
            <a:fillRect/>
          </a:stretch>
        </p:blipFill>
        <p:spPr>
          <a:xfrm>
            <a:off x="933450" y="1189494"/>
            <a:ext cx="10325100" cy="5600700"/>
          </a:xfrm>
          <a:prstGeom prst="rect">
            <a:avLst/>
          </a:prstGeom>
        </p:spPr>
      </p:pic>
      <p:sp>
        <p:nvSpPr>
          <p:cNvPr id="5" name="Rounded Rectangle 4"/>
          <p:cNvSpPr/>
          <p:nvPr/>
        </p:nvSpPr>
        <p:spPr>
          <a:xfrm>
            <a:off x="3135086" y="2318657"/>
            <a:ext cx="2367643" cy="3918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111828" y="4440127"/>
            <a:ext cx="6248400" cy="3768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111828" y="5411676"/>
            <a:ext cx="2721429" cy="3918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12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9875" y="289957"/>
            <a:ext cx="9112250" cy="899537"/>
          </a:xfrm>
        </p:spPr>
        <p:txBody>
          <a:bodyPr>
            <a:normAutofit fontScale="90000"/>
          </a:bodyPr>
          <a:lstStyle/>
          <a:p>
            <a:r>
              <a:rPr lang="en-US" dirty="0"/>
              <a:t>Visual Studio 2017 Launch Videos</a:t>
            </a:r>
          </a:p>
        </p:txBody>
      </p:sp>
      <p:sp>
        <p:nvSpPr>
          <p:cNvPr id="4" name="Rectangle 3"/>
          <p:cNvSpPr/>
          <p:nvPr/>
        </p:nvSpPr>
        <p:spPr>
          <a:xfrm>
            <a:off x="626853" y="6258965"/>
            <a:ext cx="10938294" cy="369332"/>
          </a:xfrm>
          <a:prstGeom prst="rect">
            <a:avLst/>
          </a:prstGeom>
        </p:spPr>
        <p:txBody>
          <a:bodyPr wrap="square">
            <a:spAutoFit/>
          </a:bodyPr>
          <a:lstStyle/>
          <a:p>
            <a:r>
              <a:rPr lang="en-US" dirty="0">
                <a:hlinkClick r:id="rId2"/>
              </a:rPr>
              <a:t>https://channel9.msdn.com/Events/Visual-Studio/Visual-Studio-2017-Launch?sort=viewed&amp;direction=asc</a:t>
            </a:r>
            <a:r>
              <a:rPr lang="en-US" dirty="0"/>
              <a:t> </a:t>
            </a:r>
          </a:p>
        </p:txBody>
      </p:sp>
      <p:pic>
        <p:nvPicPr>
          <p:cNvPr id="5" name="Picture 4"/>
          <p:cNvPicPr>
            <a:picLocks noChangeAspect="1"/>
          </p:cNvPicPr>
          <p:nvPr/>
        </p:nvPicPr>
        <p:blipFill>
          <a:blip r:embed="rId3"/>
          <a:stretch>
            <a:fillRect/>
          </a:stretch>
        </p:blipFill>
        <p:spPr>
          <a:xfrm>
            <a:off x="2125317" y="1187405"/>
            <a:ext cx="7941365" cy="5073650"/>
          </a:xfrm>
          <a:prstGeom prst="rect">
            <a:avLst/>
          </a:prstGeom>
        </p:spPr>
      </p:pic>
    </p:spTree>
    <p:extLst>
      <p:ext uri="{BB962C8B-B14F-4D97-AF65-F5344CB8AC3E}">
        <p14:creationId xmlns:p14="http://schemas.microsoft.com/office/powerpoint/2010/main" val="3770185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1886" y="1326800"/>
            <a:ext cx="9774446" cy="4870799"/>
          </a:xfrm>
          <a:prstGeom prst="rect">
            <a:avLst/>
          </a:prstGeom>
        </p:spPr>
      </p:pic>
      <p:sp>
        <p:nvSpPr>
          <p:cNvPr id="3" name="Title 2"/>
          <p:cNvSpPr>
            <a:spLocks noGrp="1"/>
          </p:cNvSpPr>
          <p:nvPr>
            <p:ph type="title"/>
          </p:nvPr>
        </p:nvSpPr>
        <p:spPr>
          <a:xfrm>
            <a:off x="391885" y="331713"/>
            <a:ext cx="8728841" cy="899537"/>
          </a:xfrm>
        </p:spPr>
        <p:txBody>
          <a:bodyPr>
            <a:normAutofit/>
          </a:bodyPr>
          <a:lstStyle/>
          <a:p>
            <a:r>
              <a:rPr lang="en-US" dirty="0" err="1">
                <a:solidFill>
                  <a:schemeClr val="tx1">
                    <a:lumMod val="20000"/>
                    <a:lumOff val="80000"/>
                  </a:schemeClr>
                </a:solidFill>
              </a:rPr>
              <a:t>dotnet</a:t>
            </a:r>
            <a:r>
              <a:rPr lang="en-US" dirty="0">
                <a:solidFill>
                  <a:schemeClr val="tx1">
                    <a:lumMod val="20000"/>
                    <a:lumOff val="80000"/>
                  </a:schemeClr>
                </a:solidFill>
              </a:rPr>
              <a:t>/cli on GitHub</a:t>
            </a:r>
            <a:endParaRPr lang="en-US" dirty="0"/>
          </a:p>
        </p:txBody>
      </p:sp>
      <p:sp>
        <p:nvSpPr>
          <p:cNvPr id="7" name="TextBox 6"/>
          <p:cNvSpPr txBox="1"/>
          <p:nvPr/>
        </p:nvSpPr>
        <p:spPr>
          <a:xfrm>
            <a:off x="10148728" y="1326800"/>
            <a:ext cx="1858544" cy="4278442"/>
          </a:xfrm>
          <a:prstGeom prst="rect">
            <a:avLst/>
          </a:prstGeom>
          <a:noFill/>
        </p:spPr>
        <p:txBody>
          <a:bodyPr wrap="square" lIns="179285" tIns="143428" rIns="179285" bIns="143428" rtlCol="0">
            <a:spAutoFit/>
          </a:bodyPr>
          <a:lstStyle/>
          <a:p>
            <a:pPr>
              <a:lnSpc>
                <a:spcPct val="90000"/>
              </a:lnSpc>
              <a:spcAft>
                <a:spcPts val="588"/>
              </a:spcAft>
            </a:pPr>
            <a:r>
              <a:rPr lang="en-US" sz="2400" dirty="0">
                <a:solidFill>
                  <a:schemeClr val="tx1">
                    <a:lumMod val="20000"/>
                    <a:lumOff val="80000"/>
                  </a:schemeClr>
                </a:solidFill>
              </a:rPr>
              <a:t>This repo contains the .NET Core command-line (CLI) tools, used for building .NET Core apps and libraries.</a:t>
            </a:r>
          </a:p>
        </p:txBody>
      </p:sp>
      <p:sp>
        <p:nvSpPr>
          <p:cNvPr id="8" name="TextBox 7"/>
          <p:cNvSpPr txBox="1"/>
          <p:nvPr/>
        </p:nvSpPr>
        <p:spPr>
          <a:xfrm>
            <a:off x="272144" y="6127401"/>
            <a:ext cx="5916385" cy="615516"/>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chemeClr val="tx1">
                    <a:lumMod val="20000"/>
                    <a:lumOff val="80000"/>
                  </a:schemeClr>
                </a:solidFill>
              </a:rPr>
              <a:t>GitHub: </a:t>
            </a:r>
            <a:r>
              <a:rPr lang="en-US" sz="2353" dirty="0">
                <a:gradFill>
                  <a:gsLst>
                    <a:gs pos="2917">
                      <a:schemeClr val="tx1"/>
                    </a:gs>
                    <a:gs pos="30000">
                      <a:schemeClr val="tx1"/>
                    </a:gs>
                  </a:gsLst>
                  <a:lin ang="5400000" scaled="0"/>
                </a:gradFill>
                <a:hlinkClick r:id="rId3"/>
              </a:rPr>
              <a:t>https://github.com/dotnet/cli</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2828359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62120005"/>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2492548"/>
            <a:ext cx="896425" cy="896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0340" y="3657900"/>
            <a:ext cx="896425" cy="89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96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51" y="0"/>
            <a:ext cx="11079822" cy="1325563"/>
          </a:xfrm>
        </p:spPr>
        <p:txBody>
          <a:bodyPr/>
          <a:lstStyle/>
          <a:p>
            <a:r>
              <a:rPr lang="en-US" dirty="0"/>
              <a:t>References</a:t>
            </a:r>
          </a:p>
        </p:txBody>
      </p:sp>
      <p:sp>
        <p:nvSpPr>
          <p:cNvPr id="3" name="Content Placeholder 2"/>
          <p:cNvSpPr>
            <a:spLocks noGrp="1"/>
          </p:cNvSpPr>
          <p:nvPr>
            <p:ph idx="4294967295"/>
          </p:nvPr>
        </p:nvSpPr>
        <p:spPr>
          <a:xfrm>
            <a:off x="208743" y="1129533"/>
            <a:ext cx="11573526" cy="5466600"/>
          </a:xfrm>
          <a:prstGeom prst="rect">
            <a:avLst/>
          </a:prstGeom>
        </p:spPr>
        <p:txBody>
          <a:bodyPr>
            <a:noAutofit/>
          </a:bodyPr>
          <a:lstStyle/>
          <a:p>
            <a:r>
              <a:rPr lang="en-US" sz="2000" dirty="0"/>
              <a:t>ASP .NET: </a:t>
            </a:r>
            <a:r>
              <a:rPr lang="en-US" sz="2000" dirty="0">
                <a:hlinkClick r:id="rId2"/>
              </a:rPr>
              <a:t>http://www.asp.net</a:t>
            </a:r>
            <a:endParaRPr lang="en-US" sz="2000" dirty="0"/>
          </a:p>
          <a:p>
            <a:r>
              <a:rPr lang="nl-NL" sz="2000" dirty="0"/>
              <a:t>.NET Core: </a:t>
            </a:r>
            <a:r>
              <a:rPr lang="nl-NL" sz="2000" dirty="0">
                <a:hlinkClick r:id="rId3"/>
              </a:rPr>
              <a:t>https://www.microsoft.com/net</a:t>
            </a:r>
            <a:endParaRPr lang="nl-NL" sz="2000" dirty="0"/>
          </a:p>
          <a:p>
            <a:r>
              <a:rPr lang="nl-NL" sz="2000" dirty="0"/>
              <a:t>.NET Web Dev Blog: </a:t>
            </a:r>
            <a:r>
              <a:rPr lang="nl-NL" sz="2000" dirty="0">
                <a:hlinkClick r:id="rId4"/>
              </a:rPr>
              <a:t>https://blogs.msdn.microsoft.com/webdev</a:t>
            </a:r>
            <a:endParaRPr lang="nl-NL" sz="2000" dirty="0"/>
          </a:p>
          <a:p>
            <a:r>
              <a:rPr lang="sv-SE" sz="2000" dirty="0"/>
              <a:t>Scott Hanselman’s Blog: </a:t>
            </a:r>
            <a:r>
              <a:rPr lang="sv-SE" sz="2000" dirty="0">
                <a:hlinkClick r:id="rId5"/>
              </a:rPr>
              <a:t>https://www.hanselman.com/blog</a:t>
            </a:r>
            <a:endParaRPr lang="sv-SE" sz="2000" dirty="0"/>
          </a:p>
          <a:p>
            <a:endParaRPr lang="sv-SE" sz="2000" dirty="0"/>
          </a:p>
          <a:p>
            <a:r>
              <a:rPr lang="nl-NL" sz="2000" dirty="0"/>
              <a:t>.NET Conf: </a:t>
            </a:r>
            <a:r>
              <a:rPr lang="nl-NL" sz="2000" dirty="0">
                <a:hlinkClick r:id="rId6"/>
              </a:rPr>
              <a:t>http://www.dotnetconf.net</a:t>
            </a:r>
            <a:r>
              <a:rPr lang="nl-NL" sz="2000" dirty="0"/>
              <a:t>  </a:t>
            </a:r>
          </a:p>
          <a:p>
            <a:r>
              <a:rPr lang="nl-NL" sz="2000" dirty="0"/>
              <a:t>MSDN Channel 9: </a:t>
            </a:r>
            <a:r>
              <a:rPr lang="nl-NL" sz="2000" dirty="0">
                <a:hlinkClick r:id="rId7"/>
              </a:rPr>
              <a:t>https://channel9.msdn.com</a:t>
            </a:r>
            <a:endParaRPr lang="nl-NL" sz="2000" dirty="0"/>
          </a:p>
          <a:p>
            <a:endParaRPr lang="nl-NL" sz="2000" dirty="0"/>
          </a:p>
          <a:p>
            <a:r>
              <a:rPr lang="it-IT" sz="2000" dirty="0"/>
              <a:t>Tutorials: </a:t>
            </a:r>
            <a:r>
              <a:rPr lang="it-IT" sz="2000" dirty="0">
                <a:hlinkClick r:id="rId8"/>
              </a:rPr>
              <a:t>https://docs.microsoft.com/en-us/aspnet/core/tutorials/first-mvc-app</a:t>
            </a:r>
            <a:r>
              <a:rPr lang="it-IT" sz="2000" dirty="0"/>
              <a:t> </a:t>
            </a:r>
          </a:p>
          <a:p>
            <a:r>
              <a:rPr lang="nl-NL" sz="2000" dirty="0"/>
              <a:t>C# 7: </a:t>
            </a:r>
            <a:r>
              <a:rPr lang="nl-NL" sz="2000" dirty="0">
                <a:hlinkClick r:id="rId9"/>
              </a:rPr>
              <a:t>https://docs.microsoft.com/en-us/dotnet/articles/csharp/csharp-7</a:t>
            </a:r>
            <a:r>
              <a:rPr lang="nl-NL" sz="2000" dirty="0"/>
              <a:t> </a:t>
            </a:r>
          </a:p>
          <a:p>
            <a:endParaRPr lang="nl-NL" sz="2000" dirty="0"/>
          </a:p>
          <a:p>
            <a:r>
              <a:rPr lang="fr-FR" sz="2000" dirty="0"/>
              <a:t>ASP.NET </a:t>
            </a:r>
            <a:r>
              <a:rPr lang="fr-FR" sz="2000" dirty="0" err="1"/>
              <a:t>Core</a:t>
            </a:r>
            <a:r>
              <a:rPr lang="fr-FR" sz="2000" dirty="0"/>
              <a:t> Roadmap: </a:t>
            </a:r>
            <a:r>
              <a:rPr lang="fr-FR" sz="2000" dirty="0">
                <a:hlinkClick r:id="rId10"/>
              </a:rPr>
              <a:t>https://github.com/aspnet/Home/wiki/Roadmap</a:t>
            </a:r>
            <a:endParaRPr lang="fr-FR" sz="2000" dirty="0"/>
          </a:p>
          <a:p>
            <a:r>
              <a:rPr lang="nl-NL" sz="2000" dirty="0"/>
              <a:t>.NET Core Roadmap: </a:t>
            </a:r>
            <a:r>
              <a:rPr lang="nl-NL" sz="2000" dirty="0">
                <a:hlinkClick r:id="rId11"/>
              </a:rPr>
              <a:t>https://github.com/dotnet/core/blob/master/roadmap.md</a:t>
            </a:r>
            <a:r>
              <a:rPr lang="nl-NL" sz="2000" dirty="0"/>
              <a:t> </a:t>
            </a:r>
          </a:p>
        </p:txBody>
      </p:sp>
    </p:spTree>
    <p:extLst>
      <p:ext uri="{BB962C8B-B14F-4D97-AF65-F5344CB8AC3E}">
        <p14:creationId xmlns:p14="http://schemas.microsoft.com/office/powerpoint/2010/main" val="1611834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 </a:t>
            </a:r>
          </a:p>
        </p:txBody>
      </p:sp>
      <p:sp>
        <p:nvSpPr>
          <p:cNvPr id="3" name="Content Placeholder 2"/>
          <p:cNvSpPr>
            <a:spLocks noGrp="1"/>
          </p:cNvSpPr>
          <p:nvPr>
            <p:ph idx="4294967295"/>
          </p:nvPr>
        </p:nvSpPr>
        <p:spPr>
          <a:xfrm>
            <a:off x="253715" y="1798820"/>
            <a:ext cx="11775892" cy="4946916"/>
          </a:xfrm>
          <a:prstGeom prst="rect">
            <a:avLst/>
          </a:prstGeom>
        </p:spPr>
        <p:txBody>
          <a:bodyPr>
            <a:normAutofit/>
          </a:bodyPr>
          <a:lstStyle/>
          <a:p>
            <a:r>
              <a:rPr lang="en-US" sz="2400" dirty="0"/>
              <a:t>New Razor Pages: </a:t>
            </a:r>
            <a:r>
              <a:rPr lang="en-US" sz="2400" dirty="0">
                <a:hlinkClick r:id="rId2"/>
              </a:rPr>
              <a:t>http://www.hishambinateya.com/welcome-razor-pages</a:t>
            </a:r>
            <a:r>
              <a:rPr lang="en-US" sz="2400" dirty="0"/>
              <a:t> </a:t>
            </a:r>
          </a:p>
          <a:p>
            <a:r>
              <a:rPr lang="en-US" sz="2400" dirty="0"/>
              <a:t>Intro to Razor: </a:t>
            </a:r>
            <a:r>
              <a:rPr lang="en-US" sz="2400" dirty="0">
                <a:hlinkClick r:id="rId3"/>
              </a:rPr>
              <a:t>https://docs.microsoft.com/en-us/aspnet/core/mvc/razor-pages</a:t>
            </a:r>
            <a:endParaRPr lang="en-US" sz="2400" dirty="0"/>
          </a:p>
          <a:p>
            <a:endParaRPr lang="en-US" sz="2400" dirty="0"/>
          </a:p>
          <a:p>
            <a:r>
              <a:rPr lang="en-US" sz="2400" dirty="0"/>
              <a:t>Live Unit Testing: </a:t>
            </a:r>
            <a:r>
              <a:rPr lang="en-US" sz="2400" dirty="0">
                <a:hlinkClick r:id="rId4"/>
              </a:rPr>
              <a:t>https://blogs.msdn.microsoft.com/visualstudio/2016/11/18/live-unit-testing-visual-studio-2017-rc</a:t>
            </a:r>
            <a:endParaRPr lang="en-US" sz="2400" dirty="0"/>
          </a:p>
          <a:p>
            <a:r>
              <a:rPr lang="en-US" sz="2400" dirty="0"/>
              <a:t>Migrating from MVC to MVC Core: </a:t>
            </a:r>
            <a:r>
              <a:rPr lang="en-US" sz="2400" dirty="0">
                <a:hlinkClick r:id="rId5"/>
              </a:rPr>
              <a:t>https://docs.microsoft.com/en-us/aspnet/core/migration/mvc</a:t>
            </a:r>
            <a:r>
              <a:rPr lang="en-US" sz="2400" dirty="0"/>
              <a:t>  </a:t>
            </a:r>
          </a:p>
          <a:p>
            <a:endParaRPr lang="en-US" sz="2400" dirty="0"/>
          </a:p>
          <a:p>
            <a:r>
              <a:rPr lang="en-US" sz="2400" dirty="0"/>
              <a:t> Visual Studio Code: </a:t>
            </a:r>
            <a:r>
              <a:rPr lang="en-US" sz="2400" dirty="0">
                <a:hlinkClick r:id="rId6"/>
              </a:rPr>
              <a:t>https://code.visualstudio.com</a:t>
            </a:r>
            <a:endParaRPr lang="en-US" sz="2400" dirty="0"/>
          </a:p>
          <a:p>
            <a:r>
              <a:rPr lang="en-US" sz="2400" dirty="0" err="1"/>
              <a:t>dotnet</a:t>
            </a:r>
            <a:r>
              <a:rPr lang="en-US" sz="2400" dirty="0"/>
              <a:t>/cli on GitHub: </a:t>
            </a:r>
            <a:r>
              <a:rPr lang="en-US" sz="2400" dirty="0">
                <a:hlinkClick r:id="rId7"/>
              </a:rPr>
              <a:t>https://github.com/dotnet/cli</a:t>
            </a:r>
            <a:r>
              <a:rPr lang="en-US" sz="2400" dirty="0"/>
              <a:t> </a:t>
            </a:r>
          </a:p>
        </p:txBody>
      </p:sp>
    </p:spTree>
    <p:extLst>
      <p:ext uri="{BB962C8B-B14F-4D97-AF65-F5344CB8AC3E}">
        <p14:creationId xmlns:p14="http://schemas.microsoft.com/office/powerpoint/2010/main" val="3394125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283" y="2711868"/>
            <a:ext cx="8964150" cy="1523906"/>
          </a:xfrm>
        </p:spPr>
        <p:txBody>
          <a:bodyPr/>
          <a:lstStyle/>
          <a:p>
            <a:pPr algn="ctr"/>
            <a:r>
              <a:rPr lang="en-US" sz="8627" dirty="0"/>
              <a:t>Q &amp; A</a:t>
            </a:r>
          </a:p>
        </p:txBody>
      </p:sp>
    </p:spTree>
    <p:extLst>
      <p:ext uri="{BB962C8B-B14F-4D97-AF65-F5344CB8AC3E}">
        <p14:creationId xmlns:p14="http://schemas.microsoft.com/office/powerpoint/2010/main" val="3668155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212185542"/>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2492548"/>
            <a:ext cx="896425" cy="896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0340" y="3657900"/>
            <a:ext cx="896425" cy="896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4823253"/>
            <a:ext cx="896425" cy="89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75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5093" y="6207164"/>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180"/>
            <a:r>
              <a:rPr lang="en-US" sz="2399" dirty="0">
                <a:solidFill>
                  <a:schemeClr val="tx1">
                    <a:lumMod val="20000"/>
                    <a:lumOff val="80000"/>
                  </a:schemeClr>
                </a:solidFill>
              </a:rPr>
              <a:t>Email:</a:t>
            </a:r>
            <a:r>
              <a:rPr lang="en-US" sz="2399" dirty="0">
                <a:solidFill>
                  <a:srgbClr val="505050"/>
                </a:solidFill>
              </a:rPr>
              <a:t> </a:t>
            </a:r>
            <a:r>
              <a:rPr lang="en-US" sz="2399" dirty="0">
                <a:solidFill>
                  <a:srgbClr val="505050"/>
                </a:solidFill>
                <a:hlinkClick r:id="rId3"/>
              </a:rPr>
              <a:t>shchowd@microsoft.com</a:t>
            </a:r>
            <a:r>
              <a:rPr lang="en-US" sz="2399" dirty="0">
                <a:solidFill>
                  <a:srgbClr val="505050"/>
                </a:solidFill>
              </a:rPr>
              <a:t> </a:t>
            </a:r>
            <a:r>
              <a:rPr lang="en-US" sz="2399" dirty="0">
                <a:solidFill>
                  <a:schemeClr val="tx1">
                    <a:lumMod val="20000"/>
                    <a:lumOff val="80000"/>
                  </a:schemeClr>
                </a:solidFill>
                <a:sym typeface="Wingdings" panose="05000000000000000000" pitchFamily="2" charset="2"/>
              </a:rPr>
              <a:t></a:t>
            </a:r>
            <a:r>
              <a:rPr lang="en-US" sz="2399" dirty="0">
                <a:solidFill>
                  <a:schemeClr val="tx1">
                    <a:lumMod val="20000"/>
                    <a:lumOff val="80000"/>
                  </a:schemeClr>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330" y="1157073"/>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839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854" y="1211483"/>
            <a:ext cx="10968428" cy="5475644"/>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Build Conference </a:t>
            </a:r>
          </a:p>
        </p:txBody>
      </p:sp>
      <p:sp>
        <p:nvSpPr>
          <p:cNvPr id="15" name="TextBox 14"/>
          <p:cNvSpPr txBox="1"/>
          <p:nvPr/>
        </p:nvSpPr>
        <p:spPr>
          <a:xfrm>
            <a:off x="8878782" y="766705"/>
            <a:ext cx="2839225" cy="511256"/>
          </a:xfrm>
          <a:prstGeom prst="rect">
            <a:avLst/>
          </a:prstGeom>
          <a:noFill/>
        </p:spPr>
        <p:txBody>
          <a:bodyPr wrap="none" lIns="179285" tIns="143428" rIns="179285" bIns="143428" rtlCol="0">
            <a:spAutoFit/>
          </a:bodyPr>
          <a:lstStyle/>
          <a:p>
            <a:pPr>
              <a:lnSpc>
                <a:spcPct val="90000"/>
              </a:lnSpc>
              <a:spcAft>
                <a:spcPts val="588"/>
              </a:spcAft>
            </a:pPr>
            <a:r>
              <a:rPr lang="en-US" sz="1600" dirty="0">
                <a:gradFill>
                  <a:gsLst>
                    <a:gs pos="2917">
                      <a:schemeClr val="tx1"/>
                    </a:gs>
                    <a:gs pos="30000">
                      <a:schemeClr val="tx1"/>
                    </a:gs>
                  </a:gsLst>
                  <a:lin ang="5400000" scaled="0"/>
                </a:gradFill>
                <a:hlinkClick r:id="rId3"/>
              </a:rPr>
              <a:t>http://build.microsoft.com</a:t>
            </a:r>
            <a:r>
              <a:rPr lang="en-US" sz="16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51274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71EA5-3527-41A4-9053-F882478F7F72}"/>
              </a:ext>
            </a:extLst>
          </p:cNvPr>
          <p:cNvPicPr>
            <a:picLocks noChangeAspect="1"/>
          </p:cNvPicPr>
          <p:nvPr/>
        </p:nvPicPr>
        <p:blipFill>
          <a:blip r:embed="rId2"/>
          <a:stretch>
            <a:fillRect/>
          </a:stretch>
        </p:blipFill>
        <p:spPr>
          <a:xfrm>
            <a:off x="1016502" y="1187405"/>
            <a:ext cx="10158995" cy="5071560"/>
          </a:xfrm>
          <a:prstGeom prst="rect">
            <a:avLst/>
          </a:prstGeom>
        </p:spPr>
      </p:pic>
      <p:sp>
        <p:nvSpPr>
          <p:cNvPr id="3" name="Title 2"/>
          <p:cNvSpPr>
            <a:spLocks noGrp="1"/>
          </p:cNvSpPr>
          <p:nvPr>
            <p:ph type="title"/>
          </p:nvPr>
        </p:nvSpPr>
        <p:spPr>
          <a:xfrm>
            <a:off x="1539875" y="289957"/>
            <a:ext cx="9112250" cy="899537"/>
          </a:xfrm>
        </p:spPr>
        <p:txBody>
          <a:bodyPr>
            <a:normAutofit/>
          </a:bodyPr>
          <a:lstStyle/>
          <a:p>
            <a:pPr algn="ctr"/>
            <a:r>
              <a:rPr lang="en-US" dirty="0"/>
              <a:t>Build 2017: ASP .NET Core 2.0 </a:t>
            </a:r>
          </a:p>
        </p:txBody>
      </p:sp>
      <p:sp>
        <p:nvSpPr>
          <p:cNvPr id="4" name="Rectangle 3"/>
          <p:cNvSpPr/>
          <p:nvPr/>
        </p:nvSpPr>
        <p:spPr>
          <a:xfrm>
            <a:off x="3236736" y="6258965"/>
            <a:ext cx="5718529" cy="369332"/>
          </a:xfrm>
          <a:prstGeom prst="rect">
            <a:avLst/>
          </a:prstGeom>
        </p:spPr>
        <p:txBody>
          <a:bodyPr wrap="square">
            <a:spAutoFit/>
          </a:bodyPr>
          <a:lstStyle/>
          <a:p>
            <a:r>
              <a:rPr lang="en-US" dirty="0">
                <a:hlinkClick r:id="rId3"/>
              </a:rPr>
              <a:t>https://channel9.msdn.com/Events/Build/2017/b8048</a:t>
            </a:r>
            <a:r>
              <a:rPr lang="en-US" dirty="0"/>
              <a:t> </a:t>
            </a:r>
          </a:p>
        </p:txBody>
      </p:sp>
    </p:spTree>
    <p:extLst>
      <p:ext uri="{BB962C8B-B14F-4D97-AF65-F5344CB8AC3E}">
        <p14:creationId xmlns:p14="http://schemas.microsoft.com/office/powerpoint/2010/main" val="1081925602"/>
      </p:ext>
    </p:extLst>
  </p:cSld>
  <p:clrMapOvr>
    <a:masterClrMapping/>
  </p:clrMapOvr>
</p:sld>
</file>

<file path=ppt/theme/theme1.xml><?xml version="1.0" encoding="utf-8"?>
<a:theme xmlns:a="http://schemas.openxmlformats.org/drawingml/2006/main" name="Deck 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89FD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e Medium">
  <a:themeElements>
    <a:clrScheme name="Custom 3">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zure Grap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zure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zure Basi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zure Noi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potx" id="{5417D3E2-C3A5-48BF-8802-FB8B38AE9E9C}" vid="{3B9D3600-BA2F-499E-9B74-B0493B08579C}"/>
    </a:ext>
  </a:extLst>
</a:theme>
</file>

<file path=docProps/app.xml><?xml version="1.0" encoding="utf-8"?>
<Properties xmlns="http://schemas.openxmlformats.org/officeDocument/2006/extended-properties" xmlns:vt="http://schemas.openxmlformats.org/officeDocument/2006/docPropsVTypes">
  <Template/>
  <TotalTime>0</TotalTime>
  <Words>2465</Words>
  <Application>Microsoft Office PowerPoint</Application>
  <PresentationFormat>Widescreen</PresentationFormat>
  <Paragraphs>561</Paragraphs>
  <Slides>76</Slides>
  <Notes>14</Notes>
  <HiddenSlides>21</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76</vt:i4>
      </vt:variant>
    </vt:vector>
  </HeadingPairs>
  <TitlesOfParts>
    <vt:vector size="95" baseType="lpstr">
      <vt:lpstr>ＭＳ Ｐゴシック</vt:lpstr>
      <vt:lpstr>Arial</vt:lpstr>
      <vt:lpstr>Calibri</vt:lpstr>
      <vt:lpstr>Calibri Light</vt:lpstr>
      <vt:lpstr>Consolas</vt:lpstr>
      <vt:lpstr>Segoe UI</vt:lpstr>
      <vt:lpstr>Segoe UI Light</vt:lpstr>
      <vt:lpstr>Segoe UI Semibold</vt:lpstr>
      <vt:lpstr>Segoe UI Semilight</vt:lpstr>
      <vt:lpstr>Wingdings</vt:lpstr>
      <vt:lpstr>Deck Title Slide</vt:lpstr>
      <vt:lpstr>Azure Medium</vt:lpstr>
      <vt:lpstr>Custom Design</vt:lpstr>
      <vt:lpstr>Azure Graphite</vt:lpstr>
      <vt:lpstr>Azure Dark</vt:lpstr>
      <vt:lpstr>Azure Basic</vt:lpstr>
      <vt:lpstr>Azure Noir</vt:lpstr>
      <vt:lpstr>Office Theme</vt:lpstr>
      <vt:lpstr>5-50111_Build 2017_LIGHT GRAY TEMPLATE</vt:lpstr>
      <vt:lpstr>ASP.NET Core 2.0</vt:lpstr>
      <vt:lpstr>Agenda</vt:lpstr>
      <vt:lpstr>Introduction</vt:lpstr>
      <vt:lpstr>ASP.NET Core 2.0</vt:lpstr>
      <vt:lpstr>.NET Core for Cross-Platform Dev</vt:lpstr>
      <vt:lpstr>Blog Sources</vt:lpstr>
      <vt:lpstr>Visual Studio 2017 Launch Videos</vt:lpstr>
      <vt:lpstr>Build Conference </vt:lpstr>
      <vt:lpstr>Build 2017: ASP .NET Core 2.0 </vt:lpstr>
      <vt:lpstr>Other Video Sources</vt:lpstr>
      <vt:lpstr>Docs + Tutorials</vt:lpstr>
      <vt:lpstr>.NET Across Windows/Web Platforms</vt:lpstr>
      <vt:lpstr>.NET Standard in 2017</vt:lpstr>
      <vt:lpstr>Evolution of ASP and ASP .NET</vt:lpstr>
      <vt:lpstr>Names &amp; Version Numbers</vt:lpstr>
      <vt:lpstr>C# 7.0 in VS2017</vt:lpstr>
      <vt:lpstr>ASP.NET Core Roadmap</vt:lpstr>
      <vt:lpstr>ASP.NET Core 1.1 Update</vt:lpstr>
      <vt:lpstr>ASP.NET Core 2.0 Update</vt:lpstr>
      <vt:lpstr>.NET Core Roadmap</vt:lpstr>
      <vt:lpstr>.NET Core 2.0 (Q3 2017)</vt:lpstr>
      <vt:lpstr>PowerPoint Presentation</vt:lpstr>
      <vt:lpstr>.NET Standard Library + Tooling</vt:lpstr>
      <vt:lpstr>Agenda</vt:lpstr>
      <vt:lpstr>.NET Framework  &amp; .NET Core</vt:lpstr>
      <vt:lpstr>.NET in 2015: High-Level Overview</vt:lpstr>
      <vt:lpstr>ASP.NET Core High-Level Overview</vt:lpstr>
      <vt:lpstr>ASP.NET Core High-Level Overview</vt:lpstr>
      <vt:lpstr>Compilation Process</vt:lpstr>
      <vt:lpstr>What About .NET Framework 4.6+?</vt:lpstr>
      <vt:lpstr>ASP .NET Core</vt:lpstr>
      <vt:lpstr>ASP.NET Core Features</vt:lpstr>
      <vt:lpstr>ASP.NET Core Summary</vt:lpstr>
      <vt:lpstr>Relevant XKCD Comic</vt:lpstr>
      <vt:lpstr>ASP.NET Core Features in Detail</vt:lpstr>
      <vt:lpstr>PowerPoint Presentation</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How about Entity Framework?</vt:lpstr>
      <vt:lpstr>Visual Studio 2017</vt:lpstr>
      <vt:lpstr>New Installer!</vt:lpstr>
      <vt:lpstr>File  New Project  Web</vt:lpstr>
      <vt:lpstr>Select a Template</vt:lpstr>
      <vt:lpstr>Startup.cs Configuration</vt:lpstr>
      <vt:lpstr>project.json</vt:lpstr>
      <vt:lpstr>.csproj project file</vt:lpstr>
      <vt:lpstr>Right-click  (Project) Properties</vt:lpstr>
      <vt:lpstr>Choose Profile While Debugging</vt:lpstr>
      <vt:lpstr>New Razor Pages!</vt:lpstr>
      <vt:lpstr>Intro to Razor Pages</vt:lpstr>
      <vt:lpstr>Razor Syntax</vt:lpstr>
      <vt:lpstr>Live Unit Testing</vt:lpstr>
      <vt:lpstr>DEMO</vt:lpstr>
      <vt:lpstr>Migrating from MVC to MVC Core</vt:lpstr>
      <vt:lpstr>Visual Studio Code</vt:lpstr>
      <vt:lpstr>.NET Version Manager (DNVM)</vt:lpstr>
      <vt:lpstr>Tooling Changes and NETStandard </vt:lpstr>
      <vt:lpstr>dotnet/cli on GitHub</vt:lpstr>
      <vt:lpstr>Agenda</vt:lpstr>
      <vt:lpstr>References</vt:lpstr>
      <vt:lpstr>Other Resources </vt:lpstr>
      <vt:lpstr>Q &amp; A</vt:lpstr>
      <vt:lpstr>Agenda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2014-06-19T07:13:47Z</dcterms:created>
  <dcterms:modified xsi:type="dcterms:W3CDTF">2017-08-08T03:13:29Z</dcterms:modified>
</cp:coreProperties>
</file>