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8"/>
    <p:sldMasterId id="2147485002" r:id="rId9"/>
    <p:sldMasterId id="2147485019" r:id="rId10"/>
    <p:sldMasterId id="2147485056" r:id="rId11"/>
  </p:sldMasterIdLst>
  <p:notesMasterIdLst>
    <p:notesMasterId r:id="rId58"/>
  </p:notesMasterIdLst>
  <p:handoutMasterIdLst>
    <p:handoutMasterId r:id="rId59"/>
  </p:handoutMasterIdLst>
  <p:sldIdLst>
    <p:sldId id="1711" r:id="rId12"/>
    <p:sldId id="1630" r:id="rId13"/>
    <p:sldId id="1596" r:id="rId14"/>
    <p:sldId id="1545" r:id="rId15"/>
    <p:sldId id="1615" r:id="rId16"/>
    <p:sldId id="1701" r:id="rId17"/>
    <p:sldId id="1702" r:id="rId18"/>
    <p:sldId id="1600" r:id="rId19"/>
    <p:sldId id="1616" r:id="rId20"/>
    <p:sldId id="1653" r:id="rId21"/>
    <p:sldId id="1656" r:id="rId22"/>
    <p:sldId id="1678" r:id="rId23"/>
    <p:sldId id="1679" r:id="rId24"/>
    <p:sldId id="1680" r:id="rId25"/>
    <p:sldId id="1681" r:id="rId26"/>
    <p:sldId id="1696" r:id="rId27"/>
    <p:sldId id="1706" r:id="rId28"/>
    <p:sldId id="1707" r:id="rId29"/>
    <p:sldId id="1709" r:id="rId30"/>
    <p:sldId id="1710" r:id="rId31"/>
    <p:sldId id="1669" r:id="rId32"/>
    <p:sldId id="1670" r:id="rId33"/>
    <p:sldId id="1695" r:id="rId34"/>
    <p:sldId id="1634" r:id="rId35"/>
    <p:sldId id="1675" r:id="rId36"/>
    <p:sldId id="1676" r:id="rId37"/>
    <p:sldId id="1677" r:id="rId38"/>
    <p:sldId id="1692" r:id="rId39"/>
    <p:sldId id="1693" r:id="rId40"/>
    <p:sldId id="1610" r:id="rId41"/>
    <p:sldId id="1694" r:id="rId42"/>
    <p:sldId id="1625" r:id="rId43"/>
    <p:sldId id="1665" r:id="rId44"/>
    <p:sldId id="1691" r:id="rId45"/>
    <p:sldId id="1617" r:id="rId46"/>
    <p:sldId id="1664" r:id="rId47"/>
    <p:sldId id="1668" r:id="rId48"/>
    <p:sldId id="1718" r:id="rId49"/>
    <p:sldId id="1712" r:id="rId50"/>
    <p:sldId id="1713" r:id="rId51"/>
    <p:sldId id="1714" r:id="rId52"/>
    <p:sldId id="1715" r:id="rId53"/>
    <p:sldId id="1716" r:id="rId54"/>
    <p:sldId id="1717" r:id="rId55"/>
    <p:sldId id="1697" r:id="rId56"/>
    <p:sldId id="1633" r:id="rId57"/>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711"/>
          </p14:sldIdLst>
        </p14:section>
        <p14:section name="Why the cloud?" id="{7863C747-087E-4A2D-B131-CABEF2B06BE5}">
          <p14:sldIdLst>
            <p14:sldId id="1630"/>
            <p14:sldId id="1596"/>
          </p14:sldIdLst>
        </p14:section>
        <p14:section name="About Microsoft Azure" id="{B2862A4A-788A-430D-85B9-F318FEE9D4AE}">
          <p14:sldIdLst>
            <p14:sldId id="1545"/>
            <p14:sldId id="1615"/>
            <p14:sldId id="1701"/>
            <p14:sldId id="1702"/>
          </p14:sldIdLst>
        </p14:section>
        <p14:section name="Demo Azure Portal" id="{81CD7928-76A5-4B02-B209-04FDFAACCC9B}">
          <p14:sldIdLst>
            <p14:sldId id="1600"/>
          </p14:sldIdLst>
        </p14:section>
        <p14:section name="Azure Services" id="{B6848D49-90B9-4784-8705-EE51253D6762}">
          <p14:sldIdLst>
            <p14:sldId id="1616"/>
            <p14:sldId id="1653"/>
          </p14:sldIdLst>
        </p14:section>
        <p14:section name="Azure App Service" id="{996A4491-5849-4F40-BCB6-0ACE2D31C1AB}">
          <p14:sldIdLst>
            <p14:sldId id="1656"/>
            <p14:sldId id="1678"/>
            <p14:sldId id="1679"/>
            <p14:sldId id="1680"/>
            <p14:sldId id="1681"/>
            <p14:sldId id="1696"/>
          </p14:sldIdLst>
        </p14:section>
        <p14:section name="APIs" id="{97506C2A-B3A0-4912-8E32-18372F2A8975}">
          <p14:sldIdLst>
            <p14:sldId id="1706"/>
            <p14:sldId id="1707"/>
            <p14:sldId id="1709"/>
            <p14:sldId id="1710"/>
          </p14:sldIdLst>
        </p14:section>
        <p14:section name="Data + Analytics" id="{53E3EFA5-1082-4371-9B33-2758A47D21F8}">
          <p14:sldIdLst>
            <p14:sldId id="1669"/>
            <p14:sldId id="1670"/>
          </p14:sldIdLst>
        </p14:section>
        <p14:section name="Data etc" id="{EBDFF665-A287-411C-83C4-FB2F1FD3025F}">
          <p14:sldIdLst>
            <p14:sldId id="1695"/>
            <p14:sldId id="1634"/>
            <p14:sldId id="1675"/>
            <p14:sldId id="1676"/>
            <p14:sldId id="1677"/>
          </p14:sldIdLst>
        </p14:section>
        <p14:section name="Big Data Insights" id="{1962681A-ABF5-4D5F-8CB3-65D483FAC973}">
          <p14:sldIdLst>
            <p14:sldId id="1692"/>
            <p14:sldId id="1693"/>
          </p14:sldIdLst>
        </p14:section>
        <p14:section name="More Azure - AD, Media, IoT, Factor &amp; Stream, Fabric" id="{AE95F46A-0F83-47CF-9808-D49DA7FEACBD}">
          <p14:sldIdLst>
            <p14:sldId id="1610"/>
            <p14:sldId id="1694"/>
            <p14:sldId id="1625"/>
          </p14:sldIdLst>
        </p14:section>
        <p14:section name="Infrastructure" id="{09F72829-58D0-458A-8F97-25DEDC115D0D}">
          <p14:sldIdLst>
            <p14:sldId id="1665"/>
            <p14:sldId id="1691"/>
            <p14:sldId id="1617"/>
          </p14:sldIdLst>
        </p14:section>
        <p14:section name="What's New" id="{B1D9A079-81C4-46BD-BEAA-FAB665012334}">
          <p14:sldIdLst>
            <p14:sldId id="1664"/>
            <p14:sldId id="1668"/>
            <p14:sldId id="1718"/>
          </p14:sldIdLst>
        </p14:section>
        <p14:section name="Key Scenarios" id="{F7983C2A-7528-45DB-A96D-01C38A713B87}">
          <p14:sldIdLst>
            <p14:sldId id="1712"/>
            <p14:sldId id="1713"/>
            <p14:sldId id="1714"/>
            <p14:sldId id="1715"/>
            <p14:sldId id="1716"/>
            <p14:sldId id="1717"/>
          </p14:sldIdLst>
        </p14:section>
        <p14:section name="Contact" id="{002726CB-E1BF-4A37-9136-317A955E7929}">
          <p14:sldIdLst>
            <p14:sldId id="1697"/>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3992" autoAdjust="0"/>
  </p:normalViewPr>
  <p:slideViewPr>
    <p:cSldViewPr>
      <p:cViewPr varScale="1">
        <p:scale>
          <a:sx n="69" d="100"/>
          <a:sy n="69" d="100"/>
        </p:scale>
        <p:origin x="282" y="24"/>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10/12/2016 9:37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10/12/2016 9:37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lvl="1">
              <a:buClr>
                <a:schemeClr val="tx1"/>
              </a:buClr>
            </a:pPr>
            <a:r>
              <a:rPr lang="en-US" sz="900" baseline="0" dirty="0">
                <a:solidFill>
                  <a:schemeClr val="tx1"/>
                </a:solidFill>
              </a:rPr>
              <a:t>Create </a:t>
            </a:r>
            <a:r>
              <a:rPr lang="en-US" sz="2800" baseline="0" dirty="0">
                <a:solidFill>
                  <a:schemeClr val="tx1"/>
                </a:solidFill>
              </a:rPr>
              <a:t>f</a:t>
            </a:r>
            <a:r>
              <a:rPr lang="en-US" sz="2800" dirty="0">
                <a:solidFill>
                  <a:schemeClr val="tx1"/>
                </a:solidFill>
              </a:rPr>
              <a:t>ull Dev,</a:t>
            </a:r>
            <a:r>
              <a:rPr lang="en-US" sz="2800" baseline="0" dirty="0">
                <a:solidFill>
                  <a:schemeClr val="tx1"/>
                </a:solidFill>
              </a:rPr>
              <a:t> Test, Staging and Production </a:t>
            </a:r>
            <a:r>
              <a:rPr lang="en-US" sz="2800" dirty="0">
                <a:solidFill>
                  <a:schemeClr val="tx1"/>
                </a:solidFill>
              </a:rPr>
              <a:t>environments in minutes</a:t>
            </a:r>
          </a:p>
          <a:p>
            <a:pPr lvl="1">
              <a:buClr>
                <a:schemeClr val="tx1"/>
              </a:buClr>
            </a:pPr>
            <a:r>
              <a:rPr lang="en-US" sz="2800" baseline="0" dirty="0">
                <a:solidFill>
                  <a:schemeClr val="tx1"/>
                </a:solidFill>
              </a:rPr>
              <a:t>Availability of Visual Studio Online(VSO)</a:t>
            </a:r>
            <a:r>
              <a:rPr lang="en-US" sz="2800" dirty="0">
                <a:solidFill>
                  <a:schemeClr val="tx1"/>
                </a:solidFill>
              </a:rPr>
              <a:t> integration with build option available</a:t>
            </a:r>
          </a:p>
          <a:p>
            <a:pPr lvl="1">
              <a:buClr>
                <a:schemeClr val="tx1"/>
              </a:buClr>
            </a:pPr>
            <a:r>
              <a:rPr lang="en-US" sz="2800" dirty="0"/>
              <a:t>Validate web app changes in a staging or test deployment slot before swapping it with the production slot</a:t>
            </a:r>
          </a:p>
          <a:p>
            <a:pPr marL="212960" marR="0" lvl="1" indent="-105818" algn="l" defTabSz="914274" rtl="0" eaLnBrk="1" fontAlgn="auto" latinLnBrk="0" hangingPunct="1">
              <a:lnSpc>
                <a:spcPct val="90000"/>
              </a:lnSpc>
              <a:spcBef>
                <a:spcPts val="0"/>
              </a:spcBef>
              <a:spcAft>
                <a:spcPts val="333"/>
              </a:spcAft>
              <a:buClr>
                <a:schemeClr val="tx1"/>
              </a:buClr>
              <a:buSzTx/>
              <a:buFont typeface="Arial" pitchFamily="34" charset="0"/>
              <a:buChar char="•"/>
              <a:tabLst/>
              <a:defRPr/>
            </a:pPr>
            <a:r>
              <a:rPr lang="en-US" sz="2800" dirty="0"/>
              <a:t>Swap to get your "last known good site" instantaneously</a:t>
            </a:r>
            <a:r>
              <a:rPr lang="en-US" sz="2800" baseline="0" dirty="0"/>
              <a:t> if there is a problem with a new deployment in production </a:t>
            </a:r>
            <a:endParaRPr lang="en-US" sz="2800" dirty="0"/>
          </a:p>
          <a:p>
            <a:pPr lvl="1">
              <a:buClr>
                <a:schemeClr val="tx1"/>
              </a:buClr>
            </a:pPr>
            <a:r>
              <a:rPr lang="en-US" sz="2800" dirty="0">
                <a:solidFill>
                  <a:schemeClr val="tx1"/>
                </a:solidFill>
              </a:rPr>
              <a:t>Swapping</a:t>
            </a:r>
            <a:r>
              <a:rPr lang="en-US" sz="2800" baseline="0" dirty="0">
                <a:solidFill>
                  <a:schemeClr val="tx1"/>
                </a:solidFill>
              </a:rPr>
              <a:t> to production from staging as opposed to direct deployment eliminates downtime </a:t>
            </a:r>
          </a:p>
          <a:p>
            <a:pPr lvl="1">
              <a:buClr>
                <a:schemeClr val="tx1"/>
              </a:buClr>
            </a:pPr>
            <a:r>
              <a:rPr lang="en-US" sz="2800" dirty="0"/>
              <a:t>Dev,</a:t>
            </a:r>
            <a:r>
              <a:rPr lang="en-US" sz="2800" baseline="0" dirty="0"/>
              <a:t> Test, </a:t>
            </a:r>
            <a:r>
              <a:rPr lang="en-US" sz="2800" dirty="0"/>
              <a:t>Staging</a:t>
            </a:r>
            <a:r>
              <a:rPr lang="en-US" sz="2800" baseline="0" dirty="0"/>
              <a:t> and Production d</a:t>
            </a:r>
            <a:r>
              <a:rPr lang="en-US" sz="2800" dirty="0"/>
              <a:t>eployment</a:t>
            </a:r>
            <a:r>
              <a:rPr lang="en-US" sz="2800" baseline="0" dirty="0"/>
              <a:t> </a:t>
            </a:r>
            <a:r>
              <a:rPr lang="en-US" sz="2800" dirty="0"/>
              <a:t>workflow can be automated when pre-swap validation isn’t needed</a:t>
            </a:r>
            <a:endParaRPr lang="en-US" sz="2800" baseline="0" dirty="0">
              <a:solidFill>
                <a:schemeClr val="tx1"/>
              </a:solidFill>
            </a:endParaRPr>
          </a:p>
          <a:p>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10/12/2016 9:37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11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4400" dirty="0">
                <a:solidFill>
                  <a:schemeClr val="tx1"/>
                </a:solidFill>
              </a:rPr>
              <a:t>Speaker</a:t>
            </a:r>
            <a:r>
              <a:rPr lang="en-US" sz="4400" baseline="0" dirty="0">
                <a:solidFill>
                  <a:schemeClr val="tx1"/>
                </a:solidFill>
              </a:rPr>
              <a:t> notes:</a:t>
            </a:r>
          </a:p>
          <a:p>
            <a:pPr>
              <a:buClr>
                <a:schemeClr val="tx1"/>
              </a:buClr>
            </a:pPr>
            <a:endParaRPr lang="en-US" sz="4400" dirty="0">
              <a:solidFill>
                <a:schemeClr val="tx1"/>
              </a:solidFill>
            </a:endParaRPr>
          </a:p>
          <a:p>
            <a:pPr>
              <a:buClr>
                <a:schemeClr val="tx1"/>
              </a:buClr>
            </a:pPr>
            <a:r>
              <a:rPr lang="en-US" sz="4400" dirty="0">
                <a:solidFill>
                  <a:schemeClr val="tx1"/>
                </a:solidFill>
              </a:rPr>
              <a:t>Lift and Shift</a:t>
            </a:r>
          </a:p>
          <a:p>
            <a:pPr lvl="1">
              <a:buClr>
                <a:schemeClr val="tx1"/>
              </a:buClr>
            </a:pPr>
            <a:r>
              <a:rPr lang="en-US" sz="2800" b="1" dirty="0">
                <a:solidFill>
                  <a:schemeClr val="tx1"/>
                </a:solidFill>
              </a:rPr>
              <a:t>T</a:t>
            </a:r>
            <a:r>
              <a:rPr lang="en-US" sz="2800" dirty="0">
                <a:solidFill>
                  <a:schemeClr val="tx1"/>
                </a:solidFill>
              </a:rPr>
              <a:t>ake existing work loads and run them in a certified instance. Emphasize</a:t>
            </a:r>
            <a:r>
              <a:rPr lang="en-US" sz="2800" baseline="0" dirty="0">
                <a:solidFill>
                  <a:schemeClr val="tx1"/>
                </a:solidFill>
              </a:rPr>
              <a:t> image mobility and Azure Files to help move applications that require SMB shared folders very easily to Azure.</a:t>
            </a:r>
            <a:endParaRPr lang="en-US" sz="2800" dirty="0">
              <a:solidFill>
                <a:schemeClr val="tx1"/>
              </a:solidFill>
            </a:endParaRPr>
          </a:p>
          <a:p>
            <a:pPr>
              <a:buClr>
                <a:schemeClr val="tx1"/>
              </a:buClr>
            </a:pPr>
            <a:r>
              <a:rPr lang="en-US" sz="4400" dirty="0">
                <a:solidFill>
                  <a:schemeClr val="tx1"/>
                </a:solidFill>
              </a:rPr>
              <a:t>Storage</a:t>
            </a:r>
          </a:p>
          <a:p>
            <a:pPr lvl="1">
              <a:buClr>
                <a:schemeClr val="tx1"/>
              </a:buClr>
            </a:pPr>
            <a:r>
              <a:rPr lang="en-US" sz="2800" b="1" dirty="0">
                <a:solidFill>
                  <a:schemeClr val="tx1"/>
                </a:solidFill>
              </a:rPr>
              <a:t>Archive </a:t>
            </a:r>
            <a:r>
              <a:rPr lang="en-US" sz="2800" b="0" dirty="0">
                <a:solidFill>
                  <a:schemeClr val="tx1"/>
                </a:solidFill>
              </a:rPr>
              <a:t>k</a:t>
            </a:r>
            <a:r>
              <a:rPr lang="en-US" sz="2800" dirty="0">
                <a:solidFill>
                  <a:schemeClr val="tx1"/>
                </a:solidFill>
              </a:rPr>
              <a:t>ey data in inexpensive cloud storage. Mention</a:t>
            </a:r>
            <a:r>
              <a:rPr lang="en-US" sz="2800" baseline="0" dirty="0">
                <a:solidFill>
                  <a:schemeClr val="tx1"/>
                </a:solidFill>
              </a:rPr>
              <a:t> corporate finance databases, industry compliance documents and other key data can be inexpensively archived to Azure storage.</a:t>
            </a:r>
            <a:endParaRPr lang="en-US" sz="28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94919F-9FC7-4638-A41A-3D980986B2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64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endParaRPr lang="en-US" baseline="0" dirty="0"/>
          </a:p>
          <a:p>
            <a:r>
              <a:rPr lang="en-US" b="1" dirty="0">
                <a:effectLst/>
              </a:rPr>
              <a:t>Iterative exploration</a:t>
            </a:r>
          </a:p>
          <a:p>
            <a:endParaRPr lang="en-US" b="1" dirty="0">
              <a:effectLst/>
            </a:endParaRPr>
          </a:p>
          <a:p>
            <a:r>
              <a:rPr lang="en-US" dirty="0">
                <a:effectLst/>
              </a:rPr>
              <a:t>The source data files(log files, email messages, tweets, and more) are loaded into the cluster, processed by one or more queries within </a:t>
            </a:r>
            <a:r>
              <a:rPr lang="en-US" dirty="0" err="1">
                <a:effectLst/>
              </a:rPr>
              <a:t>HDInsight</a:t>
            </a:r>
            <a:r>
              <a:rPr lang="en-US" dirty="0">
                <a:effectLst/>
              </a:rPr>
              <a:t>, and the output is consumed by the chosen reporting and visualization tools. The cycle repeats using the same data until useful insights have been found, or it becomes clear that there is no useful information available from the data—in which case you might choose to restart the process with a different source dataset.</a:t>
            </a:r>
          </a:p>
          <a:p>
            <a:endParaRPr lang="en-US" b="1" dirty="0">
              <a:effectLst/>
            </a:endParaRPr>
          </a:p>
          <a:p>
            <a:endParaRPr lang="en-US" b="0" dirty="0">
              <a:effectLst/>
            </a:endParaRPr>
          </a:p>
          <a:p>
            <a:endParaRPr lang="en-US" b="0" dirty="0">
              <a:effectLst/>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10/12/2016 9:37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398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dirty="0">
                <a:solidFill>
                  <a:srgbClr val="002060"/>
                </a:solidFill>
              </a:rPr>
              <a:t>Identity as a Service; </a:t>
            </a:r>
            <a:r>
              <a:rPr lang="en-US" sz="900" b="0" i="0" kern="1200" dirty="0">
                <a:solidFill>
                  <a:schemeClr val="tx1"/>
                </a:solidFill>
                <a:effectLst/>
                <a:latin typeface="Segoe UI Light" pitchFamily="34" charset="0"/>
                <a:ea typeface="+mn-ea"/>
                <a:cs typeface="+mn-cs"/>
              </a:rPr>
              <a:t>Control and protect</a:t>
            </a:r>
            <a:r>
              <a:rPr lang="en-US" sz="900" b="0" i="0" kern="1200" baseline="0" dirty="0">
                <a:solidFill>
                  <a:schemeClr val="tx1"/>
                </a:solidFill>
                <a:effectLst/>
                <a:latin typeface="Segoe UI Light" pitchFamily="34" charset="0"/>
                <a:ea typeface="+mn-ea"/>
                <a:cs typeface="+mn-cs"/>
              </a:rPr>
              <a:t> your apps, data and services in Azure together with assets in non-MS cloud using a single AD account.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i="0" kern="1200" dirty="0">
                <a:solidFill>
                  <a:schemeClr val="tx1"/>
                </a:solidFill>
                <a:effectLst/>
                <a:latin typeface="Segoe UI Light" pitchFamily="34" charset="0"/>
                <a:ea typeface="+mn-ea"/>
                <a:cs typeface="+mn-cs"/>
              </a:rPr>
              <a:t>Consolidate</a:t>
            </a:r>
            <a:r>
              <a:rPr lang="en-US" sz="900" b="0" i="0" kern="1200" baseline="0" dirty="0">
                <a:solidFill>
                  <a:schemeClr val="tx1"/>
                </a:solidFill>
                <a:effectLst/>
                <a:latin typeface="Segoe UI Light" pitchFamily="34" charset="0"/>
                <a:ea typeface="+mn-ea"/>
                <a:cs typeface="+mn-cs"/>
              </a:rPr>
              <a:t> all your identities using </a:t>
            </a:r>
            <a:r>
              <a:rPr lang="en-US" sz="900" b="0" i="0" kern="1200" dirty="0">
                <a:solidFill>
                  <a:schemeClr val="tx1"/>
                </a:solidFill>
                <a:effectLst/>
                <a:latin typeface="Segoe UI Light" pitchFamily="34" charset="0"/>
                <a:ea typeface="+mn-ea"/>
                <a:cs typeface="+mn-cs"/>
              </a:rPr>
              <a:t>one</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account for single sign-on to any cloud and on-premises services, using your</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favorite device, including iOS, Mac OS X, Android, and Windows devices.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kern="1200" baseline="0" dirty="0">
                <a:solidFill>
                  <a:schemeClr val="tx1"/>
                </a:solidFill>
                <a:effectLst/>
                <a:latin typeface="Segoe UI Light" pitchFamily="34" charset="0"/>
                <a:ea typeface="+mn-ea"/>
                <a:cs typeface="+mn-cs"/>
              </a:rPr>
              <a:t>As a developer you must also need to understand implications of extending your credentials in on-premises Active Directory to Azure Active Directory to protect your assets in on-premises and in the cloud.</a:t>
            </a:r>
            <a:endParaRPr lang="en-US" sz="900" dirty="0">
              <a:solidFill>
                <a:schemeClr val="tx1"/>
              </a:solidFill>
            </a:endParaRPr>
          </a:p>
          <a:p>
            <a:pPr marL="171450" indent="-171450">
              <a:buFont typeface="Arial" panose="020B0604020202020204" pitchFamily="34" charset="0"/>
              <a:buChar char="•"/>
            </a:pPr>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10/12/2016 9:37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9228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You can easily move your existing IIS</a:t>
            </a:r>
            <a:r>
              <a:rPr lang="en-US" sz="900" kern="1200" baseline="0" dirty="0">
                <a:solidFill>
                  <a:schemeClr val="tx1"/>
                </a:solidFill>
                <a:effectLst/>
                <a:latin typeface="Segoe UI Light" pitchFamily="34" charset="0"/>
                <a:ea typeface="+mn-ea"/>
                <a:cs typeface="+mn-cs"/>
              </a:rPr>
              <a:t> based web apps including SQL Server databases </a:t>
            </a:r>
            <a:r>
              <a:rPr lang="en-US" sz="900" kern="1200" dirty="0">
                <a:solidFill>
                  <a:schemeClr val="tx1"/>
                </a:solidFill>
                <a:effectLst/>
                <a:latin typeface="Segoe UI Light" pitchFamily="34" charset="0"/>
                <a:ea typeface="+mn-ea"/>
                <a:cs typeface="+mn-cs"/>
              </a:rPr>
              <a:t> to Azure App Service easily with a</a:t>
            </a:r>
            <a:r>
              <a:rPr lang="en-US" sz="900" kern="1200" baseline="0" dirty="0">
                <a:solidFill>
                  <a:schemeClr val="tx1"/>
                </a:solidFill>
                <a:effectLst/>
                <a:latin typeface="Segoe UI Light" pitchFamily="34" charset="0"/>
                <a:ea typeface="+mn-ea"/>
                <a:cs typeface="+mn-cs"/>
              </a:rPr>
              <a:t> migration tool provided by Microsoft called Azure App Service Migration Assistant.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If your open source web app’s framework is supported on App Service, the languages and frameworks needed by your application are configured for you automatically. Migrate an existing application or create a new one from the Application Gallery.</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kern="120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baseline="0" dirty="0">
                <a:solidFill>
                  <a:schemeClr val="tx1"/>
                </a:solidFill>
                <a:effectLst/>
                <a:latin typeface="Segoe UI Light" pitchFamily="34" charset="0"/>
                <a:ea typeface="+mn-ea"/>
                <a:cs typeface="+mn-cs"/>
              </a:rPr>
              <a:t>Consider using Azure Cloud Services or </a:t>
            </a:r>
            <a:r>
              <a:rPr lang="en-US" sz="900" kern="1200" baseline="0" dirty="0" err="1">
                <a:solidFill>
                  <a:schemeClr val="tx1"/>
                </a:solidFill>
                <a:effectLst/>
                <a:latin typeface="Segoe UI Light" pitchFamily="34" charset="0"/>
                <a:ea typeface="+mn-ea"/>
                <a:cs typeface="+mn-cs"/>
              </a:rPr>
              <a:t>IaaS</a:t>
            </a:r>
            <a:r>
              <a:rPr lang="en-US" sz="900" kern="1200" baseline="0" dirty="0">
                <a:solidFill>
                  <a:schemeClr val="tx1"/>
                </a:solidFill>
                <a:effectLst/>
                <a:latin typeface="Segoe UI Light" pitchFamily="34" charset="0"/>
                <a:ea typeface="+mn-ea"/>
                <a:cs typeface="+mn-cs"/>
              </a:rPr>
              <a:t> Virtual Machines if you  are unable to migrate your application via Migration Assistant or your open source web app’s framework isn’t supported on App Service.</a:t>
            </a:r>
            <a:endParaRPr lang="en-US" sz="900" kern="1200" dirty="0">
              <a:solidFill>
                <a:schemeClr val="tx1"/>
              </a:solidFill>
              <a:effectLst/>
              <a:latin typeface="Segoe UI Light" pitchFamily="34" charset="0"/>
              <a:ea typeface="+mn-ea"/>
              <a:cs typeface="+mn-cs"/>
            </a:endParaRPr>
          </a:p>
          <a:p>
            <a:endParaRPr lang="en-US" sz="900" kern="1200" baseline="0" dirty="0">
              <a:solidFill>
                <a:schemeClr val="tx1"/>
              </a:solidFill>
              <a:effectLst/>
              <a:latin typeface="Segoe UI Light" pitchFamily="34" charset="0"/>
              <a:ea typeface="+mn-ea"/>
              <a:cs typeface="+mn-cs"/>
            </a:endParaRPr>
          </a:p>
          <a:p>
            <a:r>
              <a:rPr lang="en-US" sz="900" kern="1200" baseline="0" dirty="0">
                <a:solidFill>
                  <a:schemeClr val="tx1"/>
                </a:solidFill>
                <a:effectLst/>
                <a:latin typeface="Segoe UI Light" pitchFamily="34" charset="0"/>
                <a:ea typeface="+mn-ea"/>
                <a:cs typeface="+mn-cs"/>
              </a:rPr>
              <a:t>Other notes:</a:t>
            </a:r>
          </a:p>
          <a:p>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Windows Server 2003 will reach end of support on July 14th 2015. If you are currently hosting your websites on an IIS server that is Windows Server 2003, Web Apps is a low-risk, low-cost, and low-friction way to keep your websites online, and Web Apps Migration Assistant can help automate the migration process for you. </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aseline="0" dirty="0"/>
              <a:t>Moving to Web Apps require less time and IT expertise to configure and secure your apps compared to apps running in VM environment.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Web Apps require no </a:t>
            </a:r>
            <a:r>
              <a:rPr lang="en-US" sz="900" kern="1200" dirty="0">
                <a:solidFill>
                  <a:schemeClr val="tx1"/>
                </a:solidFill>
                <a:effectLst/>
                <a:latin typeface="Segoe UI Light" pitchFamily="34" charset="0"/>
                <a:ea typeface="+mn-ea"/>
                <a:cs typeface="+mn-cs"/>
              </a:rPr>
              <a:t>maintenance effort on your part to patch, update, and manage underlying</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VM environment.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endParaRPr lang="en-US" baseline="0" dirty="0"/>
          </a:p>
          <a:p>
            <a:r>
              <a:rPr lang="en-US" sz="900" dirty="0">
                <a:solidFill>
                  <a:schemeClr val="tx1"/>
                </a:solidFill>
              </a:rPr>
              <a:t> </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10/12/2016 9:37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5473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610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10/12/2016 9:37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10/12/2016 9:37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5397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10/12/2016 9:37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5895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8</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sz="900" b="0" i="0" kern="1200" dirty="0">
                <a:solidFill>
                  <a:schemeClr val="tx1"/>
                </a:solidFill>
                <a:effectLst/>
                <a:latin typeface="Segoe UI Light" pitchFamily="34" charset="0"/>
                <a:ea typeface="+mn-ea"/>
                <a:cs typeface="+mn-cs"/>
              </a:rPr>
              <a:t>How is HA achieved?</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At any one time, three database replicas are running—one </a:t>
            </a:r>
            <a:r>
              <a:rPr lang="en-US" sz="900" b="0" i="1" kern="1200" dirty="0">
                <a:solidFill>
                  <a:schemeClr val="tx1"/>
                </a:solidFill>
                <a:effectLst/>
                <a:latin typeface="Segoe UI Light" pitchFamily="34" charset="0"/>
                <a:ea typeface="+mn-ea"/>
                <a:cs typeface="+mn-cs"/>
              </a:rPr>
              <a:t>primary replica</a:t>
            </a:r>
            <a:r>
              <a:rPr lang="en-US" sz="900" b="0" i="0" kern="1200" dirty="0">
                <a:solidFill>
                  <a:schemeClr val="tx1"/>
                </a:solidFill>
                <a:effectLst/>
                <a:latin typeface="Segoe UI Light" pitchFamily="34" charset="0"/>
                <a:ea typeface="+mn-ea"/>
                <a:cs typeface="+mn-cs"/>
              </a:rPr>
              <a:t> and two or more </a:t>
            </a:r>
            <a:r>
              <a:rPr lang="en-US" sz="900" b="0" i="1" kern="1200" dirty="0">
                <a:solidFill>
                  <a:schemeClr val="tx1"/>
                </a:solidFill>
                <a:effectLst/>
                <a:latin typeface="Segoe UI Light" pitchFamily="34" charset="0"/>
                <a:ea typeface="+mn-ea"/>
                <a:cs typeface="+mn-cs"/>
              </a:rPr>
              <a:t>secondary replicas</a:t>
            </a:r>
            <a:r>
              <a:rPr lang="en-US" sz="900" b="0" i="0" kern="1200" dirty="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10/12/2016 9:37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425164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10/12/2016 9:37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a:t>
            </a:r>
            <a:r>
              <a:rPr lang="en-US" baseline="0" dirty="0"/>
              <a:t> Notes</a:t>
            </a:r>
          </a:p>
          <a:p>
            <a:pPr marL="171450" indent="-171450">
              <a:buFontTx/>
              <a:buChar char="•"/>
            </a:pPr>
            <a:r>
              <a:rPr lang="en-US" baseline="0" dirty="0"/>
              <a:t>Azure Mobile Services is a Backend-as-a-Service</a:t>
            </a:r>
          </a:p>
          <a:p>
            <a:pPr marL="171450" indent="-171450">
              <a:buFontTx/>
              <a:buChar char="•"/>
            </a:pPr>
            <a:r>
              <a:rPr lang="en-US" baseline="0" dirty="0"/>
              <a:t>Instead of you having to design, build, test, deploy, manage, and upgrade your whole backend, we do it for you</a:t>
            </a:r>
          </a:p>
          <a:p>
            <a:pPr marL="171450" indent="-171450">
              <a:buFontTx/>
              <a:buChar char="•"/>
            </a:pPr>
            <a:r>
              <a:rPr lang="en-US" baseline="0" dirty="0"/>
              <a:t>Features of Mobile Services</a:t>
            </a:r>
          </a:p>
          <a:p>
            <a:pPr marL="628650" lvl="1" indent="-171450">
              <a:buFontTx/>
              <a:buChar char="•"/>
            </a:pPr>
            <a:r>
              <a:rPr lang="en-US" baseline="0" dirty="0"/>
              <a:t>Storage – SQL DB</a:t>
            </a:r>
          </a:p>
          <a:p>
            <a:pPr marL="628650" lvl="1" indent="-171450">
              <a:buFontTx/>
              <a:buChar char="•"/>
            </a:pPr>
            <a:r>
              <a:rPr lang="en-US" baseline="0" dirty="0"/>
              <a:t>Authentication – built in support for social providers w/ ability to custom </a:t>
            </a:r>
            <a:r>
              <a:rPr lang="en-US" baseline="0" dirty="0" err="1"/>
              <a:t>auth</a:t>
            </a:r>
            <a:endParaRPr lang="en-US" baseline="0" dirty="0"/>
          </a:p>
          <a:p>
            <a:pPr marL="628650" lvl="1" indent="-171450">
              <a:buFontTx/>
              <a:buChar char="•"/>
            </a:pPr>
            <a:r>
              <a:rPr lang="en-US" baseline="0" dirty="0"/>
              <a:t>Backend logic – data validation, logical flows, </a:t>
            </a:r>
            <a:r>
              <a:rPr lang="en-US" baseline="0" dirty="0" err="1"/>
              <a:t>etc</a:t>
            </a:r>
            <a:endParaRPr lang="en-US" baseline="0" dirty="0"/>
          </a:p>
          <a:p>
            <a:pPr marL="628650" lvl="1" indent="-171450">
              <a:buFontTx/>
              <a:buChar char="•"/>
            </a:pPr>
            <a:r>
              <a:rPr lang="en-US" baseline="0" dirty="0"/>
              <a:t>Push Notifications – across all major mobile platforms</a:t>
            </a:r>
          </a:p>
          <a:p>
            <a:pPr marL="628650" lvl="1" indent="-171450">
              <a:buFontTx/>
              <a:buChar char="•"/>
            </a:pPr>
            <a:r>
              <a:rPr lang="en-US" baseline="0" dirty="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32</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05626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10/12/2016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018" y="1122363"/>
            <a:ext cx="11031571" cy="2387600"/>
          </a:xfrm>
        </p:spPr>
        <p:txBody>
          <a:bodyPr anchor="b"/>
          <a:lstStyle>
            <a:lvl1pPr algn="l">
              <a:defRPr sz="5998"/>
            </a:lvl1pPr>
          </a:lstStyle>
          <a:p>
            <a:r>
              <a:rPr lang="en-US" dirty="0"/>
              <a:t>Click to edit Master title style</a:t>
            </a:r>
          </a:p>
        </p:txBody>
      </p:sp>
      <p:sp>
        <p:nvSpPr>
          <p:cNvPr id="3" name="Subtitle 2"/>
          <p:cNvSpPr>
            <a:spLocks noGrp="1"/>
          </p:cNvSpPr>
          <p:nvPr>
            <p:ph type="subTitle" idx="1"/>
          </p:nvPr>
        </p:nvSpPr>
        <p:spPr>
          <a:xfrm>
            <a:off x="606018" y="3602038"/>
            <a:ext cx="11031571" cy="1655762"/>
          </a:xfrm>
        </p:spPr>
        <p:txBody>
          <a:bodyPr>
            <a:normAutofit/>
          </a:bodyPr>
          <a:lstStyle>
            <a:lvl1pPr marL="0" indent="0" algn="l">
              <a:buNone/>
              <a:defRPr sz="35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610765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538418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652" y="2111604"/>
            <a:ext cx="11076937"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242" y="1534096"/>
            <a:ext cx="11077864" cy="437594"/>
          </a:xfrm>
        </p:spPr>
        <p:txBody>
          <a:bodyPr>
            <a:normAutofit/>
          </a:bodyPr>
          <a:lstStyle>
            <a:lvl1pPr marL="0" indent="0">
              <a:buFontTx/>
              <a:buNone/>
              <a:defRPr sz="1999"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621308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787977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652" y="416497"/>
            <a:ext cx="11076937" cy="922110"/>
          </a:xfrm>
        </p:spPr>
        <p:txBody>
          <a:bodyPr>
            <a:normAutofit/>
          </a:bodyPr>
          <a:lstStyle>
            <a:lvl1pPr>
              <a:defRPr sz="4399"/>
            </a:lvl1p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nvPr>
        </p:nvGraphicFramePr>
        <p:xfrm>
          <a:off x="584048" y="1476596"/>
          <a:ext cx="11053541" cy="4320392"/>
        </p:xfrm>
        <a:graphic>
          <a:graphicData uri="http://schemas.openxmlformats.org/drawingml/2006/table">
            <a:tbl>
              <a:tblPr firstRow="1" bandRow="1">
                <a:tableStyleId>{5C22544A-7EE6-4342-B048-85BDC9FD1C3A}</a:tableStyleId>
              </a:tblPr>
              <a:tblGrid>
                <a:gridCol w="2763385">
                  <a:extLst>
                    <a:ext uri="{9D8B030D-6E8A-4147-A177-3AD203B41FA5}">
                      <a16:colId xmlns:a16="http://schemas.microsoft.com/office/drawing/2014/main" val="20000"/>
                    </a:ext>
                  </a:extLst>
                </a:gridCol>
                <a:gridCol w="2763385">
                  <a:extLst>
                    <a:ext uri="{9D8B030D-6E8A-4147-A177-3AD203B41FA5}">
                      <a16:colId xmlns:a16="http://schemas.microsoft.com/office/drawing/2014/main" val="20001"/>
                    </a:ext>
                  </a:extLst>
                </a:gridCol>
                <a:gridCol w="2763385">
                  <a:extLst>
                    <a:ext uri="{9D8B030D-6E8A-4147-A177-3AD203B41FA5}">
                      <a16:colId xmlns:a16="http://schemas.microsoft.com/office/drawing/2014/main" val="20002"/>
                    </a:ext>
                  </a:extLst>
                </a:gridCol>
                <a:gridCol w="276338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3545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1095"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1599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20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653" y="457200"/>
            <a:ext cx="4210130" cy="1936679"/>
          </a:xfrm>
        </p:spPr>
        <p:txBody>
          <a:bodyPr anchor="b">
            <a:noAutofit/>
          </a:bodyPr>
          <a:lstStyle>
            <a:lvl1pPr>
              <a:defRPr sz="3999"/>
            </a:lvl1pPr>
          </a:lstStyle>
          <a:p>
            <a:r>
              <a:rPr lang="en-US"/>
              <a:t>Click to edit Master title style</a:t>
            </a:r>
          </a:p>
        </p:txBody>
      </p:sp>
      <p:sp>
        <p:nvSpPr>
          <p:cNvPr id="3" name="Content Placeholder 2"/>
          <p:cNvSpPr>
            <a:spLocks noGrp="1"/>
          </p:cNvSpPr>
          <p:nvPr>
            <p:ph idx="1"/>
          </p:nvPr>
        </p:nvSpPr>
        <p:spPr>
          <a:xfrm>
            <a:off x="5181838" y="987426"/>
            <a:ext cx="6455750" cy="4873625"/>
          </a:xfrm>
        </p:spPr>
        <p:txBody>
          <a:bodyPr/>
          <a:lstStyle>
            <a:lvl1pPr>
              <a:defRPr sz="3199">
                <a:latin typeface="+mj-lt"/>
              </a:defRPr>
            </a:lvl1pPr>
            <a:lvl2pPr>
              <a:defRPr sz="2799">
                <a:latin typeface="+mj-lt"/>
              </a:defRPr>
            </a:lvl2pPr>
            <a:lvl3pPr>
              <a:defRPr sz="2399">
                <a:latin typeface="+mj-lt"/>
              </a:defRPr>
            </a:lvl3pPr>
            <a:lvl4pPr>
              <a:defRPr sz="1999">
                <a:latin typeface="+mj-lt"/>
              </a:defRPr>
            </a:lvl4pPr>
            <a:lvl5pPr>
              <a:defRPr sz="1999">
                <a:latin typeface="+mj-lt"/>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653" y="2604071"/>
            <a:ext cx="4210130" cy="326491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04961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2" y="4928556"/>
            <a:ext cx="2713898" cy="1972396"/>
          </a:xfrm>
          <a:prstGeom prst="rect">
            <a:avLst/>
          </a:prstGeom>
        </p:spPr>
      </p:pic>
      <p:sp>
        <p:nvSpPr>
          <p:cNvPr id="9" name="Title"/>
          <p:cNvSpPr>
            <a:spLocks noGrp="1"/>
          </p:cNvSpPr>
          <p:nvPr>
            <p:ph type="title" hasCustomPrompt="1"/>
          </p:nvPr>
        </p:nvSpPr>
        <p:spPr>
          <a:xfrm>
            <a:off x="0" y="2194769"/>
            <a:ext cx="12188826" cy="1081833"/>
          </a:xfrm>
          <a:prstGeom prst="rect">
            <a:avLst/>
          </a:prstGeom>
        </p:spPr>
        <p:txBody>
          <a:bodyPr/>
          <a:lstStyle>
            <a:lvl1pPr algn="ctr">
              <a:defRPr lang="en-US" sz="5398"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199"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25218579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1.emf"/><Relationship Id="rId5" Type="http://schemas.openxmlformats.org/officeDocument/2006/relationships/slideLayout" Target="../slideLayouts/slideLayout88.xml"/><Relationship Id="rId10"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652" y="416497"/>
            <a:ext cx="1107693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652" y="1876997"/>
            <a:ext cx="11076937"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516" y="-1916710"/>
            <a:ext cx="1916211" cy="1916710"/>
          </a:xfrm>
          <a:prstGeom prst="rect">
            <a:avLst/>
          </a:prstGeom>
        </p:spPr>
      </p:pic>
      <p:sp>
        <p:nvSpPr>
          <p:cNvPr id="8" name="Rectangle 7"/>
          <p:cNvSpPr/>
          <p:nvPr userDrawn="1"/>
        </p:nvSpPr>
        <p:spPr>
          <a:xfrm>
            <a:off x="2515517" y="-1299953"/>
            <a:ext cx="848192"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p:cNvSpPr/>
          <p:nvPr userDrawn="1"/>
        </p:nvSpPr>
        <p:spPr>
          <a:xfrm>
            <a:off x="3467376" y="-1299953"/>
            <a:ext cx="848192"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p:cNvSpPr/>
          <p:nvPr userDrawn="1"/>
        </p:nvSpPr>
        <p:spPr>
          <a:xfrm>
            <a:off x="4466358" y="-1299953"/>
            <a:ext cx="848192"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Rectangle 10"/>
          <p:cNvSpPr/>
          <p:nvPr userDrawn="1"/>
        </p:nvSpPr>
        <p:spPr>
          <a:xfrm>
            <a:off x="5399368" y="-1299953"/>
            <a:ext cx="848192"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p:cNvSpPr/>
          <p:nvPr userDrawn="1"/>
        </p:nvSpPr>
        <p:spPr>
          <a:xfrm>
            <a:off x="6332378" y="-1299953"/>
            <a:ext cx="848192"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userDrawn="1"/>
        </p:nvSpPr>
        <p:spPr>
          <a:xfrm>
            <a:off x="7303085" y="-1299953"/>
            <a:ext cx="848192"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userDrawn="1"/>
        </p:nvSpPr>
        <p:spPr>
          <a:xfrm>
            <a:off x="1" y="0"/>
            <a:ext cx="123258"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Slide Number Placeholder 17"/>
          <p:cNvSpPr>
            <a:spLocks noGrp="1"/>
          </p:cNvSpPr>
          <p:nvPr>
            <p:ph type="sldNum" sz="quarter" idx="4"/>
          </p:nvPr>
        </p:nvSpPr>
        <p:spPr>
          <a:xfrm>
            <a:off x="8895103" y="6274159"/>
            <a:ext cx="2742486" cy="365125"/>
          </a:xfrm>
          <a:prstGeom prst="rect">
            <a:avLst/>
          </a:prstGeom>
        </p:spPr>
        <p:txBody>
          <a:bodyPr vert="horz" lIns="91440" tIns="45720" rIns="91440" bIns="45720" rtlCol="0" anchor="ctr"/>
          <a:lstStyle>
            <a:lvl1pPr algn="r">
              <a:defRPr sz="1999">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926272239"/>
      </p:ext>
    </p:extLst>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 id="2147485064" r:id="rId8"/>
    <p:sldLayoutId id="2147485065" r:id="rId9"/>
  </p:sldLayoutIdLst>
  <p:hf hdr="0" ftr="0" dt="0"/>
  <p:txStyles>
    <p:titleStyle>
      <a:lvl1pPr algn="l" defTabSz="914126" rtl="0" eaLnBrk="1" latinLnBrk="0" hangingPunct="1">
        <a:lnSpc>
          <a:spcPct val="90000"/>
        </a:lnSpc>
        <a:spcBef>
          <a:spcPct val="0"/>
        </a:spcBef>
        <a:buNone/>
        <a:defRPr sz="5398"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5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31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7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zure.microsoft.com/en-us/services/app-service/web/"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azure.microsoft.com/en-us/services/app-service/mobile/"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zure.microsoft.com/en-us/services/app-service/logic/"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azure.microsoft.com/en-us/services/app-service/api/"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zure.microsoft.com/en-us/services/notification-hubs/"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dev.office.com/getting-started/office365apis"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cognitive-services/"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crosoft.com/cognitive-services/en-us/web-language-model-api" TargetMode="Externa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dev.botframework.com/"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azure.microsoft.com/en-us/services/hdinsight/"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azure.microsoft.com/en-us/services/machine-learning/"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azure.microsoft.com/en-us/services/media-services/" TargetMode="Externa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www.microsoft.com/en-us/server-cloud/internet-of-things/azure-iot-suite.aspx" TargetMode="External"/><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hyperlink" Target="https://azure.microsoft.com/en-us/services/virtual-machines/" TargetMode="Externa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customXml" Target="../../customXml/item4.xml"/><Relationship Id="rId7" Type="http://schemas.openxmlformats.org/officeDocument/2006/relationships/image" Target="../media/image71.emf"/><Relationship Id="rId12" Type="http://schemas.openxmlformats.org/officeDocument/2006/relationships/image" Target="../media/image76.png"/><Relationship Id="rId2" Type="http://schemas.openxmlformats.org/officeDocument/2006/relationships/customXml" Target="../../customXml/item5.xml"/><Relationship Id="rId1" Type="http://schemas.openxmlformats.org/officeDocument/2006/relationships/customXml" Target="../../customXml/item6.xml"/><Relationship Id="rId6" Type="http://schemas.openxmlformats.org/officeDocument/2006/relationships/image" Target="../media/image70.emf"/><Relationship Id="rId11" Type="http://schemas.openxmlformats.org/officeDocument/2006/relationships/image" Target="../media/image75.emf"/><Relationship Id="rId5" Type="http://schemas.openxmlformats.org/officeDocument/2006/relationships/notesSlide" Target="../notesSlides/notesSlide10.xml"/><Relationship Id="rId10" Type="http://schemas.openxmlformats.org/officeDocument/2006/relationships/image" Target="../media/image74.emf"/><Relationship Id="rId4" Type="http://schemas.openxmlformats.org/officeDocument/2006/relationships/slideLayout" Target="../slideLayouts/slideLayout16.xml"/><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1.xml"/><Relationship Id="rId7" Type="http://schemas.openxmlformats.org/officeDocument/2006/relationships/image" Target="../media/image80.png"/><Relationship Id="rId2" Type="http://schemas.openxmlformats.org/officeDocument/2006/relationships/slideLayout" Target="../slideLayouts/slideLayout25.xml"/><Relationship Id="rId1" Type="http://schemas.openxmlformats.org/officeDocument/2006/relationships/customXml" Target="../../customXml/item3.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emf"/><Relationship Id="rId9"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79.emf"/><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5.xml"/><Relationship Id="rId1" Type="http://schemas.openxmlformats.org/officeDocument/2006/relationships/slideLayout" Target="../slideLayouts/slideLayout71.xml"/><Relationship Id="rId5" Type="http://schemas.openxmlformats.org/officeDocument/2006/relationships/image" Target="../media/image102.jpg"/><Relationship Id="rId4" Type="http://schemas.openxmlformats.org/officeDocument/2006/relationships/hyperlink" Target="http://twitter.com/shahedc"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twitter.com/PaulSpain/status/715564339114053632" TargetMode="Externa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aka.ms/AzureComplia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microsoft.com/en-us/TrustCenter/Compliance/HIPA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Azure: PaaS vs IaaS</a:t>
            </a:r>
          </a:p>
        </p:txBody>
      </p:sp>
      <p:sp>
        <p:nvSpPr>
          <p:cNvPr id="3" name="Text Placeholder 2"/>
          <p:cNvSpPr>
            <a:spLocks noGrp="1"/>
          </p:cNvSpPr>
          <p:nvPr>
            <p:ph type="body" sz="quarter" idx="10"/>
          </p:nvPr>
        </p:nvSpPr>
        <p:spPr/>
        <p:txBody>
          <a:bodyPr/>
          <a:lstStyle/>
          <a:p>
            <a:r>
              <a:rPr lang="en-US" dirty="0"/>
              <a:t>Shahed Chowdhuri</a:t>
            </a:r>
          </a:p>
          <a:p>
            <a:r>
              <a:rPr lang="en-US" dirty="0"/>
              <a:t>Sr. Technical Evangelist @ Microsoft</a:t>
            </a:r>
          </a:p>
        </p:txBody>
      </p:sp>
    </p:spTree>
    <p:extLst>
      <p:ext uri="{BB962C8B-B14F-4D97-AF65-F5344CB8AC3E}">
        <p14:creationId xmlns:p14="http://schemas.microsoft.com/office/powerpoint/2010/main" val="19877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Web Apps</a:t>
            </a:r>
          </a:p>
        </p:txBody>
      </p:sp>
      <p:sp>
        <p:nvSpPr>
          <p:cNvPr id="4" name="TextBox 3"/>
          <p:cNvSpPr txBox="1"/>
          <p:nvPr/>
        </p:nvSpPr>
        <p:spPr>
          <a:xfrm>
            <a:off x="536575" y="6019800"/>
            <a:ext cx="876329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2"/>
              </a:rPr>
              <a:t>https://azure.microsoft.com/en-us/services/app-service/web/</a:t>
            </a:r>
            <a:r>
              <a:rPr lang="en-US" sz="2400" dirty="0">
                <a:gradFill>
                  <a:gsLst>
                    <a:gs pos="2917">
                      <a:schemeClr val="tx1"/>
                    </a:gs>
                    <a:gs pos="30000">
                      <a:schemeClr val="tx1"/>
                    </a:gs>
                  </a:gsLst>
                  <a:lin ang="5400000" scaled="0"/>
                </a:gradFill>
              </a:rPr>
              <a:t> </a:t>
            </a:r>
          </a:p>
        </p:txBody>
      </p:sp>
      <p:pic>
        <p:nvPicPr>
          <p:cNvPr id="5" name="Picture 4"/>
          <p:cNvPicPr>
            <a:picLocks noChangeAspect="1"/>
          </p:cNvPicPr>
          <p:nvPr/>
        </p:nvPicPr>
        <p:blipFill>
          <a:blip r:embed="rId3"/>
          <a:stretch>
            <a:fillRect/>
          </a:stretch>
        </p:blipFill>
        <p:spPr>
          <a:xfrm>
            <a:off x="536575" y="1152525"/>
            <a:ext cx="8086725" cy="4867275"/>
          </a:xfrm>
          <a:prstGeom prst="rect">
            <a:avLst/>
          </a:prstGeom>
        </p:spPr>
      </p:pic>
      <p:sp>
        <p:nvSpPr>
          <p:cNvPr id="6" name="TextBox 5"/>
          <p:cNvSpPr txBox="1"/>
          <p:nvPr/>
        </p:nvSpPr>
        <p:spPr>
          <a:xfrm>
            <a:off x="9457565" y="1152525"/>
            <a:ext cx="1896994"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Languages:</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Python</a:t>
            </a:r>
          </a:p>
        </p:txBody>
      </p:sp>
    </p:spTree>
    <p:extLst>
      <p:ext uri="{BB962C8B-B14F-4D97-AF65-F5344CB8AC3E}">
        <p14:creationId xmlns:p14="http://schemas.microsoft.com/office/powerpoint/2010/main" val="201622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Mobile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https://azure.microsoft.com/en-us/services/app-service/mobile/</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p:txBody>
      </p:sp>
    </p:spTree>
    <p:extLst>
      <p:ext uri="{BB962C8B-B14F-4D97-AF65-F5344CB8AC3E}">
        <p14:creationId xmlns:p14="http://schemas.microsoft.com/office/powerpoint/2010/main" val="365799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319" y="114735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Logic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https://azure.microsoft.com/en-us/services/app-service/logic/</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05562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Integrate</a:t>
            </a:r>
          </a:p>
          <a:p>
            <a:pPr marL="342900" indent="-342900">
              <a:lnSpc>
                <a:spcPct val="90000"/>
              </a:lnSpc>
              <a:spcAft>
                <a:spcPts val="600"/>
              </a:spcAft>
              <a:buFont typeface="Arial" panose="020B0604020202020204" pitchFamily="34" charset="0"/>
              <a:buChar char="•"/>
            </a:pPr>
            <a:r>
              <a:rPr lang="en-US" sz="2400" dirty="0">
                <a:solidFill>
                  <a:schemeClr val="bg1"/>
                </a:solidFill>
              </a:rPr>
              <a:t>Automate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p:txBody>
      </p:sp>
    </p:spTree>
    <p:extLst>
      <p:ext uri="{BB962C8B-B14F-4D97-AF65-F5344CB8AC3E}">
        <p14:creationId xmlns:p14="http://schemas.microsoft.com/office/powerpoint/2010/main" val="49848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API Apps</a:t>
            </a:r>
          </a:p>
        </p:txBody>
      </p:sp>
      <p:sp>
        <p:nvSpPr>
          <p:cNvPr id="4" name="TextBox 3"/>
          <p:cNvSpPr txBox="1"/>
          <p:nvPr/>
        </p:nvSpPr>
        <p:spPr>
          <a:xfrm>
            <a:off x="536575" y="6019800"/>
            <a:ext cx="861408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https://azure.microsoft.com/en-us/services/app-service/api/</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664558"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Expose</a:t>
            </a:r>
          </a:p>
          <a:p>
            <a:pPr marL="342900" indent="-342900">
              <a:lnSpc>
                <a:spcPct val="90000"/>
              </a:lnSpc>
              <a:spcAft>
                <a:spcPts val="600"/>
              </a:spcAft>
              <a:buFont typeface="Arial" panose="020B0604020202020204" pitchFamily="34" charset="0"/>
              <a:buChar char="•"/>
            </a:pPr>
            <a:r>
              <a:rPr lang="en-US" sz="2400" dirty="0">
                <a:solidFill>
                  <a:schemeClr val="bg1"/>
                </a:solidFill>
              </a:rPr>
              <a:t>Secure</a:t>
            </a:r>
          </a:p>
          <a:p>
            <a:pPr marL="342900" indent="-342900">
              <a:lnSpc>
                <a:spcPct val="90000"/>
              </a:lnSpc>
              <a:spcAft>
                <a:spcPts val="600"/>
              </a:spcAft>
              <a:buFont typeface="Arial" panose="020B0604020202020204" pitchFamily="34" charset="0"/>
              <a:buChar char="•"/>
            </a:pPr>
            <a:r>
              <a:rPr lang="en-US" sz="2400" dirty="0">
                <a:solidFill>
                  <a:schemeClr val="bg1"/>
                </a:solidFill>
              </a:rPr>
              <a:t>Share</a:t>
            </a:r>
          </a:p>
        </p:txBody>
      </p:sp>
    </p:spTree>
    <p:extLst>
      <p:ext uri="{BB962C8B-B14F-4D97-AF65-F5344CB8AC3E}">
        <p14:creationId xmlns:p14="http://schemas.microsoft.com/office/powerpoint/2010/main" val="62367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6575" y="115252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Notification Hubs</a:t>
            </a:r>
          </a:p>
        </p:txBody>
      </p:sp>
      <p:sp>
        <p:nvSpPr>
          <p:cNvPr id="4" name="TextBox 3"/>
          <p:cNvSpPr txBox="1"/>
          <p:nvPr/>
        </p:nvSpPr>
        <p:spPr>
          <a:xfrm>
            <a:off x="536575" y="6019800"/>
            <a:ext cx="87428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https://azure.microsoft.com/en-us/services/notification-hubs/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Kindle</a:t>
            </a:r>
          </a:p>
        </p:txBody>
      </p:sp>
    </p:spTree>
    <p:extLst>
      <p:ext uri="{BB962C8B-B14F-4D97-AF65-F5344CB8AC3E}">
        <p14:creationId xmlns:p14="http://schemas.microsoft.com/office/powerpoint/2010/main" val="41882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5624" y="1134665"/>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Office365 API</a:t>
            </a:r>
          </a:p>
        </p:txBody>
      </p:sp>
      <p:sp>
        <p:nvSpPr>
          <p:cNvPr id="4" name="TextBox 3"/>
          <p:cNvSpPr txBox="1"/>
          <p:nvPr/>
        </p:nvSpPr>
        <p:spPr>
          <a:xfrm>
            <a:off x="536575" y="6019800"/>
            <a:ext cx="735034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http://dev.office.com/getting-started/office365apis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1943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Mail</a:t>
            </a:r>
          </a:p>
          <a:p>
            <a:pPr marL="342900" indent="-342900">
              <a:lnSpc>
                <a:spcPct val="90000"/>
              </a:lnSpc>
              <a:spcAft>
                <a:spcPts val="600"/>
              </a:spcAft>
              <a:buFont typeface="Arial" panose="020B0604020202020204" pitchFamily="34" charset="0"/>
              <a:buChar char="•"/>
            </a:pPr>
            <a:r>
              <a:rPr lang="en-US" sz="2400" dirty="0">
                <a:solidFill>
                  <a:schemeClr val="bg1"/>
                </a:solidFill>
              </a:rPr>
              <a:t>Calendar</a:t>
            </a:r>
          </a:p>
          <a:p>
            <a:pPr marL="342900" indent="-342900">
              <a:lnSpc>
                <a:spcPct val="90000"/>
              </a:lnSpc>
              <a:spcAft>
                <a:spcPts val="600"/>
              </a:spcAft>
              <a:buFont typeface="Arial" panose="020B0604020202020204" pitchFamily="34" charset="0"/>
              <a:buChar char="•"/>
            </a:pPr>
            <a:r>
              <a:rPr lang="en-US" sz="2400" dirty="0">
                <a:solidFill>
                  <a:schemeClr val="bg1"/>
                </a:solidFill>
              </a:rPr>
              <a:t>Contacts</a:t>
            </a:r>
          </a:p>
          <a:p>
            <a:pPr marL="342900" indent="-342900">
              <a:lnSpc>
                <a:spcPct val="90000"/>
              </a:lnSpc>
              <a:spcAft>
                <a:spcPts val="600"/>
              </a:spcAft>
              <a:buFont typeface="Arial" panose="020B0604020202020204" pitchFamily="34" charset="0"/>
              <a:buChar char="•"/>
            </a:pPr>
            <a:r>
              <a:rPr lang="en-US" sz="2400" dirty="0">
                <a:solidFill>
                  <a:schemeClr val="bg1"/>
                </a:solidFill>
              </a:rPr>
              <a:t>Files</a:t>
            </a:r>
          </a:p>
        </p:txBody>
      </p:sp>
    </p:spTree>
    <p:extLst>
      <p:ext uri="{BB962C8B-B14F-4D97-AF65-F5344CB8AC3E}">
        <p14:creationId xmlns:p14="http://schemas.microsoft.com/office/powerpoint/2010/main" val="37249332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423" y="1131252"/>
            <a:ext cx="10138393" cy="509888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Cognitive Services</a:t>
            </a:r>
          </a:p>
        </p:txBody>
      </p:sp>
      <p:sp>
        <p:nvSpPr>
          <p:cNvPr id="5" name="TextBox 4"/>
          <p:cNvSpPr txBox="1"/>
          <p:nvPr/>
        </p:nvSpPr>
        <p:spPr>
          <a:xfrm>
            <a:off x="199667" y="6230136"/>
            <a:ext cx="67805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https://www.microsoft.com/cognitive-services/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171308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13" y="1159156"/>
            <a:ext cx="10082908" cy="5070980"/>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Natural Language Processing </a:t>
            </a:r>
          </a:p>
        </p:txBody>
      </p:sp>
      <p:sp>
        <p:nvSpPr>
          <p:cNvPr id="5" name="TextBox 4"/>
          <p:cNvSpPr txBox="1"/>
          <p:nvPr/>
        </p:nvSpPr>
        <p:spPr>
          <a:xfrm>
            <a:off x="74612" y="6230136"/>
            <a:ext cx="934230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https://www.microsoft.com/cognitive-services/en-us/web-language-model-api</a:t>
            </a:r>
            <a:r>
              <a:rPr lang="en-US" sz="2000" dirty="0"/>
              <a:t> </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409298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400" y="1159156"/>
            <a:ext cx="10151197" cy="510532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Bot Framework </a:t>
            </a:r>
          </a:p>
        </p:txBody>
      </p:sp>
      <p:sp>
        <p:nvSpPr>
          <p:cNvPr id="5" name="TextBox 4"/>
          <p:cNvSpPr txBox="1"/>
          <p:nvPr/>
        </p:nvSpPr>
        <p:spPr>
          <a:xfrm>
            <a:off x="199667" y="6230136"/>
            <a:ext cx="46959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https://dev.botframework.com/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2818148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6575" y="288925"/>
            <a:ext cx="11652250" cy="900113"/>
          </a:xfrm>
          <a:prstGeom prst="rect">
            <a:avLst/>
          </a:prstGeom>
        </p:spPr>
        <p:txBody>
          <a:bodyPr/>
          <a:lstStyle/>
          <a:p>
            <a:r>
              <a:rPr lang="en-US" dirty="0">
                <a:solidFill>
                  <a:schemeClr val="tx1"/>
                </a:solidFill>
              </a:rPr>
              <a:t>Database Options</a:t>
            </a:r>
          </a:p>
        </p:txBody>
      </p:sp>
      <p:grpSp>
        <p:nvGrpSpPr>
          <p:cNvPr id="13" name="Group 12"/>
          <p:cNvGrpSpPr/>
          <p:nvPr/>
        </p:nvGrpSpPr>
        <p:grpSpPr>
          <a:xfrm>
            <a:off x="1633326" y="1485604"/>
            <a:ext cx="8978789" cy="3546972"/>
            <a:chOff x="1633326" y="1485604"/>
            <a:chExt cx="8978789" cy="3546972"/>
          </a:xfrm>
        </p:grpSpPr>
        <p:grpSp>
          <p:nvGrpSpPr>
            <p:cNvPr id="14" name="Group 13"/>
            <p:cNvGrpSpPr/>
            <p:nvPr/>
          </p:nvGrpSpPr>
          <p:grpSpPr>
            <a:xfrm>
              <a:off x="7283167" y="1485604"/>
              <a:ext cx="3328948" cy="3546972"/>
              <a:chOff x="7262148" y="1852952"/>
              <a:chExt cx="3328948" cy="3546972"/>
            </a:xfrm>
          </p:grpSpPr>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997" y="1852952"/>
                <a:ext cx="16192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stretch>
                <a:fillRect/>
              </a:stretch>
            </p:blipFill>
            <p:spPr>
              <a:xfrm>
                <a:off x="7498383" y="3268217"/>
                <a:ext cx="2856479" cy="814120"/>
              </a:xfrm>
              <a:prstGeom prst="rect">
                <a:avLst/>
              </a:prstGeom>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148" y="4082337"/>
                <a:ext cx="3328948" cy="131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33326" y="1748344"/>
              <a:ext cx="5171248" cy="2919704"/>
              <a:chOff x="1633326" y="1748344"/>
              <a:chExt cx="5171248" cy="2919704"/>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326" y="1748344"/>
                <a:ext cx="3076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1824360" y="3586809"/>
                <a:ext cx="4834614" cy="1081239"/>
              </a:xfrm>
              <a:prstGeom prst="rect">
                <a:avLst/>
              </a:prstGeom>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945" y="2058474"/>
                <a:ext cx="1892629" cy="12738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p:cNvSpPr txBox="1"/>
          <p:nvPr/>
        </p:nvSpPr>
        <p:spPr>
          <a:xfrm>
            <a:off x="4889298" y="3298905"/>
            <a:ext cx="2036455"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DocumentDB</a:t>
            </a:r>
            <a:r>
              <a:rPr lang="en-US" sz="2000" dirty="0">
                <a:gradFill>
                  <a:gsLst>
                    <a:gs pos="2917">
                      <a:schemeClr val="tx1"/>
                    </a:gs>
                    <a:gs pos="30000">
                      <a:schemeClr val="tx1"/>
                    </a:gs>
                  </a:gsLst>
                  <a:lin ang="5400000" scaled="0"/>
                </a:gradFill>
              </a:rPr>
              <a:t>}</a:t>
            </a:r>
          </a:p>
        </p:txBody>
      </p:sp>
      <p:sp>
        <p:nvSpPr>
          <p:cNvPr id="23" name="TextBox 22"/>
          <p:cNvSpPr txBox="1"/>
          <p:nvPr/>
        </p:nvSpPr>
        <p:spPr>
          <a:xfrm>
            <a:off x="8270394" y="4723949"/>
            <a:ext cx="165494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HDInsight</a:t>
            </a:r>
            <a:r>
              <a:rPr lang="en-US" sz="2000" dirty="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360102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SQL Database</a:t>
            </a: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a:latin typeface="Segoe UI (Body)"/>
              </a:rPr>
              <a:t>Fully managed SQL Server database technology as a service</a:t>
            </a:r>
          </a:p>
          <a:p>
            <a:pPr marL="336076" lvl="1" indent="-336076"/>
            <a:r>
              <a:rPr lang="en-US" sz="2800" spc="-51" dirty="0"/>
              <a:t>Ideal for simple and complex applications</a:t>
            </a:r>
            <a:endParaRPr lang="en-US" sz="2800" dirty="0">
              <a:latin typeface="Segoe UI (Body)"/>
            </a:endParaRPr>
          </a:p>
          <a:p>
            <a:pPr marL="336076" lvl="1" indent="-336076"/>
            <a:r>
              <a:rPr lang="en-US" sz="2800" spc="-51" dirty="0"/>
              <a:t>Enterprise-ready with automatic support for 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4" y="114236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HDInsight: Big Data with Hadoop</a:t>
            </a:r>
          </a:p>
        </p:txBody>
      </p:sp>
      <p:sp>
        <p:nvSpPr>
          <p:cNvPr id="4" name="TextBox 3"/>
          <p:cNvSpPr txBox="1"/>
          <p:nvPr/>
        </p:nvSpPr>
        <p:spPr>
          <a:xfrm>
            <a:off x="536575" y="6019800"/>
            <a:ext cx="777302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https://azure.microsoft.com/en-us/services/hdinsight/</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42194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Develop:</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TextBox 6"/>
          <p:cNvSpPr txBox="1"/>
          <p:nvPr/>
        </p:nvSpPr>
        <p:spPr>
          <a:xfrm>
            <a:off x="9422299" y="3469262"/>
            <a:ext cx="196752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p:txBody>
      </p:sp>
    </p:spTree>
    <p:extLst>
      <p:ext uri="{BB962C8B-B14F-4D97-AF65-F5344CB8AC3E}">
        <p14:creationId xmlns:p14="http://schemas.microsoft.com/office/powerpoint/2010/main" val="33975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6573" y="1151584"/>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Machine Learning (Predictive Analytics)</a:t>
            </a:r>
          </a:p>
        </p:txBody>
      </p:sp>
      <p:sp>
        <p:nvSpPr>
          <p:cNvPr id="4" name="TextBox 3"/>
          <p:cNvSpPr txBox="1"/>
          <p:nvPr/>
        </p:nvSpPr>
        <p:spPr>
          <a:xfrm>
            <a:off x="536575" y="6019800"/>
            <a:ext cx="87951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https://azure.microsoft.com/en-us/services/machine-learning/</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70219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Model</a:t>
            </a:r>
          </a:p>
          <a:p>
            <a:pPr marL="342900" indent="-342900">
              <a:lnSpc>
                <a:spcPct val="90000"/>
              </a:lnSpc>
              <a:spcAft>
                <a:spcPts val="600"/>
              </a:spcAft>
              <a:buFont typeface="Arial" panose="020B0604020202020204" pitchFamily="34" charset="0"/>
              <a:buChar char="•"/>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Expand</a:t>
            </a:r>
          </a:p>
        </p:txBody>
      </p:sp>
    </p:spTree>
    <p:extLst>
      <p:ext uri="{BB962C8B-B14F-4D97-AF65-F5344CB8AC3E}">
        <p14:creationId xmlns:p14="http://schemas.microsoft.com/office/powerpoint/2010/main" val="76492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On Demand Media Services</a:t>
            </a:r>
          </a:p>
          <a:p>
            <a:r>
              <a:rPr lang="en-US" sz="3200" dirty="0"/>
              <a:t>Video-on-demand</a:t>
            </a:r>
          </a:p>
          <a:p>
            <a:pPr lvl="1"/>
            <a:r>
              <a:rPr lang="en-US" sz="1800" dirty="0"/>
              <a:t>Ingest</a:t>
            </a:r>
          </a:p>
          <a:p>
            <a:pPr lvl="1"/>
            <a:r>
              <a:rPr lang="en-US" sz="1800" dirty="0"/>
              <a:t>Encode</a:t>
            </a:r>
          </a:p>
          <a:p>
            <a:pPr lvl="1"/>
            <a:r>
              <a:rPr lang="en-US" sz="1800" dirty="0"/>
              <a:t>Package</a:t>
            </a:r>
          </a:p>
          <a:p>
            <a:pPr lvl="1"/>
            <a:r>
              <a:rPr lang="en-US" sz="1800" dirty="0"/>
              <a:t>Encrypt</a:t>
            </a:r>
          </a:p>
          <a:p>
            <a:pPr lvl="1"/>
            <a:r>
              <a:rPr lang="en-US" sz="1800" dirty="0"/>
              <a:t>Delivery</a:t>
            </a:r>
          </a:p>
          <a:p>
            <a:r>
              <a:rPr lang="en-US" sz="3200" dirty="0"/>
              <a:t>Live Streaming Support</a:t>
            </a:r>
          </a:p>
          <a:p>
            <a:r>
              <a:rPr lang="en-US" sz="3200" dirty="0"/>
              <a:t>Office 365 Integration</a:t>
            </a:r>
          </a:p>
          <a:p>
            <a:r>
              <a:rPr lang="en-US" sz="3200" dirty="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a:t>Azure Media Services</a:t>
            </a:r>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435713" y="4343400"/>
            <a:ext cx="43736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
        <p:nvSpPr>
          <p:cNvPr id="9" name="TextBox 8"/>
          <p:cNvSpPr txBox="1"/>
          <p:nvPr/>
        </p:nvSpPr>
        <p:spPr>
          <a:xfrm>
            <a:off x="536575" y="6019800"/>
            <a:ext cx="85291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https://azure.microsoft.com/en-us/services/media-services/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204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3" y="115064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err="1"/>
              <a:t>IoT</a:t>
            </a:r>
            <a:r>
              <a:rPr lang="en-US" dirty="0"/>
              <a:t> (Internet of Things)</a:t>
            </a:r>
          </a:p>
        </p:txBody>
      </p:sp>
      <p:sp>
        <p:nvSpPr>
          <p:cNvPr id="4" name="TextBox 3"/>
          <p:cNvSpPr txBox="1"/>
          <p:nvPr/>
        </p:nvSpPr>
        <p:spPr>
          <a:xfrm>
            <a:off x="450295" y="6019800"/>
            <a:ext cx="10063717"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hlinkClick r:id="rId3"/>
              </a:rPr>
              <a:t>http://www.microsoft.com/en-us/server-cloud/internet-of-things/azure-iot-suite.aspx</a:t>
            </a:r>
            <a:r>
              <a:rPr lang="en-US" sz="2000" dirty="0">
                <a:gradFill>
                  <a:gsLst>
                    <a:gs pos="2917">
                      <a:schemeClr val="tx1"/>
                    </a:gs>
                    <a:gs pos="30000">
                      <a:schemeClr val="tx1"/>
                    </a:gs>
                  </a:gsLst>
                  <a:lin ang="5400000" scaled="0"/>
                </a:gradFill>
              </a:rPr>
              <a:t> </a:t>
            </a:r>
          </a:p>
        </p:txBody>
      </p:sp>
      <p:sp>
        <p:nvSpPr>
          <p:cNvPr id="6" name="TextBox 5"/>
          <p:cNvSpPr txBox="1"/>
          <p:nvPr/>
        </p:nvSpPr>
        <p:spPr>
          <a:xfrm>
            <a:off x="9422299" y="1152524"/>
            <a:ext cx="1888979" cy="1855893"/>
          </a:xfrm>
          <a:prstGeom prst="rect">
            <a:avLst/>
          </a:prstGeom>
          <a:noFill/>
        </p:spPr>
        <p:txBody>
          <a:bodyPr wrap="none" lIns="182880" tIns="146304" rIns="182880" bIns="146304" rtlCol="0">
            <a:spAutoFit/>
          </a:bodyPr>
          <a:lstStyle/>
          <a:p>
            <a:pPr>
              <a:lnSpc>
                <a:spcPct val="90000"/>
              </a:lnSpc>
              <a:spcAft>
                <a:spcPts val="600"/>
              </a:spcAft>
            </a:pPr>
            <a:r>
              <a:rPr lang="en-US" sz="2400" dirty="0" err="1">
                <a:solidFill>
                  <a:schemeClr val="bg1"/>
                </a:solidFill>
              </a:rPr>
              <a:t>Iot</a:t>
            </a:r>
            <a:r>
              <a:rPr lang="en-US" sz="2400" dirty="0">
                <a:solidFill>
                  <a:schemeClr val="bg1"/>
                </a:solidFill>
              </a:rPr>
              <a:t> Suite: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Monitor</a:t>
            </a:r>
          </a:p>
          <a:p>
            <a:pPr marL="342900" indent="-342900">
              <a:lnSpc>
                <a:spcPct val="90000"/>
              </a:lnSpc>
              <a:spcAft>
                <a:spcPts val="600"/>
              </a:spcAft>
              <a:buFont typeface="Arial" panose="020B0604020202020204" pitchFamily="34" charset="0"/>
              <a:buChar char="•"/>
            </a:pPr>
            <a:r>
              <a:rPr lang="en-US" sz="2400" dirty="0">
                <a:solidFill>
                  <a:schemeClr val="bg1"/>
                </a:solidFill>
              </a:rPr>
              <a:t>Innovate</a:t>
            </a:r>
          </a:p>
        </p:txBody>
      </p:sp>
    </p:spTree>
    <p:extLst>
      <p:ext uri="{BB962C8B-B14F-4D97-AF65-F5344CB8AC3E}">
        <p14:creationId xmlns:p14="http://schemas.microsoft.com/office/powerpoint/2010/main" val="251820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a:solidFill>
                  <a:schemeClr val="bg1"/>
                </a:solidFill>
              </a:rPr>
              <a:t>Internet of Things</a:t>
            </a: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a:solidFill>
                    <a:schemeClr val="bg1"/>
                  </a:solidFill>
                </a:rPr>
                <a:t>Notification 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a:solidFill>
                    <a:schemeClr val="bg1"/>
                  </a:solidFill>
                </a:rPr>
                <a:t>Power 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575" y="1152523"/>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Virtual Machines</a:t>
            </a:r>
          </a:p>
        </p:txBody>
      </p:sp>
      <p:sp>
        <p:nvSpPr>
          <p:cNvPr id="4" name="TextBox 3"/>
          <p:cNvSpPr txBox="1"/>
          <p:nvPr/>
        </p:nvSpPr>
        <p:spPr>
          <a:xfrm>
            <a:off x="536575" y="6019800"/>
            <a:ext cx="87548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https://azure.microsoft.com/en-us/services/virtual-machines/</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746521"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Options: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a:p>
            <a:pPr marL="342900" indent="-342900">
              <a:lnSpc>
                <a:spcPct val="90000"/>
              </a:lnSpc>
              <a:spcAft>
                <a:spcPts val="600"/>
              </a:spcAft>
              <a:buFont typeface="Arial" panose="020B0604020202020204" pitchFamily="34" charset="0"/>
              <a:buChar char="•"/>
            </a:pPr>
            <a:r>
              <a:rPr lang="en-US" sz="2400" dirty="0">
                <a:solidFill>
                  <a:schemeClr val="bg1"/>
                </a:solidFill>
              </a:rPr>
              <a:t>Pre-configured</a:t>
            </a:r>
          </a:p>
        </p:txBody>
      </p:sp>
    </p:spTree>
    <p:extLst>
      <p:ext uri="{BB962C8B-B14F-4D97-AF65-F5344CB8AC3E}">
        <p14:creationId xmlns:p14="http://schemas.microsoft.com/office/powerpoint/2010/main" val="377496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mj-lt"/>
                </a:rPr>
                <a:t>Comprehensive </a:t>
              </a:r>
            </a:p>
            <a:p>
              <a:pPr defTabSz="1218317"/>
              <a:r>
                <a:rPr lang="en-US" sz="2000" dirty="0">
                  <a:solidFill>
                    <a:schemeClr val="tx1"/>
                  </a:solidFill>
                  <a:latin typeface="+mj-lt"/>
                </a:rPr>
                <a:t>Networking</a:t>
              </a: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a:t>Virtual Machines</a:t>
            </a:r>
          </a:p>
        </p:txBody>
      </p:sp>
    </p:spTree>
    <p:extLst>
      <p:ext uri="{BB962C8B-B14F-4D97-AF65-F5344CB8AC3E}">
        <p14:creationId xmlns:p14="http://schemas.microsoft.com/office/powerpoint/2010/main" val="160125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733" y="104790"/>
            <a:ext cx="11076937" cy="1325218"/>
          </a:xfrm>
        </p:spPr>
        <p:txBody>
          <a:bodyPr>
            <a:normAutofit/>
          </a:bodyPr>
          <a:lstStyle/>
          <a:p>
            <a:r>
              <a:rPr lang="en-US" dirty="0" err="1"/>
              <a:t>Xamarin</a:t>
            </a:r>
            <a:r>
              <a:rPr lang="en-US" dirty="0"/>
              <a:t>: Cross-Platform Mobile Apps</a:t>
            </a:r>
          </a:p>
        </p:txBody>
      </p:sp>
      <p:pic>
        <p:nvPicPr>
          <p:cNvPr id="15" name="Picture 14"/>
          <p:cNvPicPr>
            <a:picLocks noChangeAspect="1"/>
          </p:cNvPicPr>
          <p:nvPr/>
        </p:nvPicPr>
        <p:blipFill rotWithShape="1">
          <a:blip r:embed="rId2"/>
          <a:srcRect b="82677"/>
          <a:stretch/>
        </p:blipFill>
        <p:spPr>
          <a:xfrm>
            <a:off x="571350" y="1271634"/>
            <a:ext cx="10142238" cy="925787"/>
          </a:xfrm>
          <a:prstGeom prst="rect">
            <a:avLst/>
          </a:prstGeom>
        </p:spPr>
      </p:pic>
      <p:sp>
        <p:nvSpPr>
          <p:cNvPr id="16" name="TextBox 15"/>
          <p:cNvSpPr txBox="1"/>
          <p:nvPr/>
        </p:nvSpPr>
        <p:spPr>
          <a:xfrm>
            <a:off x="463733" y="5536651"/>
            <a:ext cx="10249855" cy="1199632"/>
          </a:xfrm>
          <a:prstGeom prst="rect">
            <a:avLst/>
          </a:prstGeom>
          <a:noFill/>
        </p:spPr>
        <p:txBody>
          <a:bodyPr wrap="square" rtlCol="0">
            <a:spAutoFit/>
          </a:bodyPr>
          <a:lstStyle>
            <a:defPPr>
              <a:defRPr lang="en-US"/>
            </a:defPPr>
            <a:lvl1pPr defTabSz="914180" fontAlgn="base">
              <a:spcBef>
                <a:spcPct val="0"/>
              </a:spcBef>
              <a:spcAft>
                <a:spcPct val="0"/>
              </a:spcAft>
              <a:defRPr sz="2399">
                <a:solidFill>
                  <a:schemeClr val="tx1">
                    <a:lumMod val="20000"/>
                    <a:lumOff val="80000"/>
                  </a:schemeClr>
                </a:solidFill>
                <a:latin typeface="Arial" panose="020B0604020202020204" pitchFamily="34" charset="0"/>
                <a:ea typeface="ＭＳ Ｐゴシック" panose="020B0600070205080204" pitchFamily="34" charset="-128"/>
              </a:defRPr>
            </a:lvl1pPr>
            <a:lvl2pPr fontAlgn="base">
              <a:spcBef>
                <a:spcPct val="0"/>
              </a:spcBef>
              <a:spcAft>
                <a:spcPct val="0"/>
              </a:spcAft>
              <a:defRPr sz="2400">
                <a:latin typeface="Arial" panose="020B0604020202020204" pitchFamily="34" charset="0"/>
                <a:ea typeface="ＭＳ Ｐゴシック" panose="020B0600070205080204" pitchFamily="34" charset="-128"/>
              </a:defRPr>
            </a:lvl2pPr>
            <a:lvl3pPr fontAlgn="base">
              <a:spcBef>
                <a:spcPct val="0"/>
              </a:spcBef>
              <a:spcAft>
                <a:spcPct val="0"/>
              </a:spcAft>
              <a:defRPr sz="2400">
                <a:latin typeface="Arial" panose="020B0604020202020204" pitchFamily="34" charset="0"/>
                <a:ea typeface="ＭＳ Ｐゴシック" panose="020B0600070205080204" pitchFamily="34" charset="-128"/>
              </a:defRPr>
            </a:lvl3pPr>
            <a:lvl4pPr fontAlgn="base">
              <a:spcBef>
                <a:spcPct val="0"/>
              </a:spcBef>
              <a:spcAft>
                <a:spcPct val="0"/>
              </a:spcAft>
              <a:defRPr sz="2400">
                <a:latin typeface="Arial" panose="020B0604020202020204" pitchFamily="34" charset="0"/>
                <a:ea typeface="ＭＳ Ｐゴシック" panose="020B0600070205080204" pitchFamily="34" charset="-128"/>
              </a:defRPr>
            </a:lvl4pPr>
            <a:lvl5pPr fontAlgn="base">
              <a:spcBef>
                <a:spcPct val="0"/>
              </a:spcBef>
              <a:spcAft>
                <a:spcPct val="0"/>
              </a:spcAft>
              <a:defRPr sz="2400">
                <a:latin typeface="Arial" panose="020B0604020202020204" pitchFamily="34" charset="0"/>
                <a:ea typeface="ＭＳ Ｐゴシック" panose="020B0600070205080204" pitchFamily="34" charset="-128"/>
              </a:defRPr>
            </a:lvl5pPr>
            <a:lvl6pPr>
              <a:defRPr sz="2400">
                <a:latin typeface="Arial" panose="020B0604020202020204" pitchFamily="34" charset="0"/>
                <a:ea typeface="ＭＳ Ｐゴシック" panose="020B0600070205080204" pitchFamily="34" charset="-128"/>
              </a:defRPr>
            </a:lvl6pPr>
            <a:lvl7pPr>
              <a:defRPr sz="2400">
                <a:latin typeface="Arial" panose="020B0604020202020204" pitchFamily="34" charset="0"/>
                <a:ea typeface="ＭＳ Ｐゴシック" panose="020B0600070205080204" pitchFamily="34" charset="-128"/>
              </a:defRPr>
            </a:lvl7pPr>
            <a:lvl8pPr>
              <a:defRPr sz="2400">
                <a:latin typeface="Arial" panose="020B0604020202020204" pitchFamily="34" charset="0"/>
                <a:ea typeface="ＭＳ Ｐゴシック" panose="020B0600070205080204" pitchFamily="34" charset="-128"/>
              </a:defRPr>
            </a:lvl8pPr>
            <a:lvl9pPr>
              <a:defRPr sz="2400">
                <a:latin typeface="Arial" panose="020B0604020202020204" pitchFamily="34" charset="0"/>
                <a:ea typeface="ＭＳ Ｐゴシック" panose="020B0600070205080204" pitchFamily="34" charset="-128"/>
              </a:defRPr>
            </a:lvl9pPr>
          </a:lstStyle>
          <a:p>
            <a:pPr defTabSz="913906"/>
            <a:r>
              <a:rPr lang="en-US" sz="2398" i="1" kern="0" dirty="0"/>
              <a:t>“Use the same language, APIs and data structures to </a:t>
            </a:r>
            <a:r>
              <a:rPr lang="en-US" sz="2398" b="1" i="1" kern="0" dirty="0">
                <a:solidFill>
                  <a:srgbClr val="FFFF00"/>
                </a:solidFill>
              </a:rPr>
              <a:t>share an average of 75% of app code</a:t>
            </a:r>
            <a:r>
              <a:rPr lang="en-US" sz="2398" i="1" kern="0" dirty="0"/>
              <a:t> across all mobile development platforms. Build user interfaces </a:t>
            </a:r>
            <a:r>
              <a:rPr lang="en-US" sz="2398" b="1" i="1" kern="0" dirty="0">
                <a:solidFill>
                  <a:srgbClr val="FFFF00"/>
                </a:solidFill>
              </a:rPr>
              <a:t>with </a:t>
            </a:r>
            <a:r>
              <a:rPr lang="en-US" sz="2398" b="1" i="1" kern="0" dirty="0" err="1">
                <a:solidFill>
                  <a:srgbClr val="FFFF00"/>
                </a:solidFill>
              </a:rPr>
              <a:t>Xamarin.Forms</a:t>
            </a:r>
            <a:r>
              <a:rPr lang="en-US" sz="2398" b="1" i="1" kern="0" dirty="0">
                <a:solidFill>
                  <a:srgbClr val="FFFF00"/>
                </a:solidFill>
              </a:rPr>
              <a:t> and share nearly 100%.</a:t>
            </a:r>
            <a:r>
              <a:rPr lang="en-US" sz="2398" i="1" kern="0" dirty="0"/>
              <a:t>”</a:t>
            </a:r>
          </a:p>
        </p:txBody>
      </p:sp>
      <p:grpSp>
        <p:nvGrpSpPr>
          <p:cNvPr id="2" name="Group 1"/>
          <p:cNvGrpSpPr/>
          <p:nvPr/>
        </p:nvGrpSpPr>
        <p:grpSpPr>
          <a:xfrm>
            <a:off x="571350" y="2197421"/>
            <a:ext cx="10142238" cy="3339230"/>
            <a:chOff x="571350" y="2197421"/>
            <a:chExt cx="10142238" cy="3339230"/>
          </a:xfrm>
        </p:grpSpPr>
        <p:pic>
          <p:nvPicPr>
            <p:cNvPr id="4" name="Picture 3"/>
            <p:cNvPicPr>
              <a:picLocks noChangeAspect="1"/>
            </p:cNvPicPr>
            <p:nvPr/>
          </p:nvPicPr>
          <p:blipFill rotWithShape="1">
            <a:blip r:embed="rId2"/>
            <a:srcRect t="37517"/>
            <a:stretch/>
          </p:blipFill>
          <p:spPr>
            <a:xfrm>
              <a:off x="571350" y="2197421"/>
              <a:ext cx="10142238" cy="3339230"/>
            </a:xfrm>
            <a:prstGeom prst="rect">
              <a:avLst/>
            </a:prstGeom>
          </p:spPr>
        </p:pic>
        <p:pic>
          <p:nvPicPr>
            <p:cNvPr id="6" name="Picture 5"/>
            <p:cNvPicPr>
              <a:picLocks noChangeAspect="1"/>
            </p:cNvPicPr>
            <p:nvPr/>
          </p:nvPicPr>
          <p:blipFill rotWithShape="1">
            <a:blip r:embed="rId2"/>
            <a:srcRect l="88265" t="51638" b="42290"/>
            <a:stretch/>
          </p:blipFill>
          <p:spPr>
            <a:xfrm>
              <a:off x="9066212" y="2952088"/>
              <a:ext cx="1190176" cy="324512"/>
            </a:xfrm>
            <a:prstGeom prst="rect">
              <a:avLst/>
            </a:prstGeom>
          </p:spPr>
        </p:pic>
      </p:grpSp>
    </p:spTree>
    <p:extLst>
      <p:ext uri="{BB962C8B-B14F-4D97-AF65-F5344CB8AC3E}">
        <p14:creationId xmlns:p14="http://schemas.microsoft.com/office/powerpoint/2010/main" val="1329903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Scenarios to Get Started with Microsoft Azure</a:t>
            </a:r>
          </a:p>
        </p:txBody>
      </p:sp>
    </p:spTree>
    <p:extLst>
      <p:ext uri="{BB962C8B-B14F-4D97-AF65-F5344CB8AC3E}">
        <p14:creationId xmlns:p14="http://schemas.microsoft.com/office/powerpoint/2010/main" val="7542138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a:solidFill>
                  <a:srgbClr val="FFFFFF"/>
                </a:solidFill>
                <a:latin typeface="Segoe UI Light"/>
              </a:rPr>
              <a:t>Azure</a:t>
            </a: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5649" y="5576546"/>
            <a:ext cx="8066963" cy="917575"/>
          </a:xfrm>
        </p:spPr>
        <p:txBody>
          <a:bodyPr>
            <a:noAutofit/>
          </a:bodyPr>
          <a:lstStyle/>
          <a:p>
            <a:r>
              <a:rPr lang="en-US" sz="4000" dirty="0"/>
              <a:t>Key Scenarios to get started with Microsoft Azure</a:t>
            </a:r>
          </a:p>
        </p:txBody>
      </p:sp>
      <p:sp>
        <p:nvSpPr>
          <p:cNvPr id="62" name="Freeform 61"/>
          <p:cNvSpPr/>
          <p:nvPr/>
        </p:nvSpPr>
        <p:spPr bwMode="auto">
          <a:xfrm flipH="1" flipV="1">
            <a:off x="2723408" y="2748394"/>
            <a:ext cx="3654580" cy="7100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3" name="Freeform 62"/>
          <p:cNvSpPr/>
          <p:nvPr/>
        </p:nvSpPr>
        <p:spPr bwMode="auto">
          <a:xfrm flipH="1" flipV="1">
            <a:off x="2793034" y="4114800"/>
            <a:ext cx="3697747" cy="167783"/>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 name="Group 8"/>
          <p:cNvGrpSpPr>
            <a:grpSpLocks noChangeAspect="1"/>
          </p:cNvGrpSpPr>
          <p:nvPr/>
        </p:nvGrpSpPr>
        <p:grpSpPr>
          <a:xfrm>
            <a:off x="1354429" y="141318"/>
            <a:ext cx="1801522" cy="4990318"/>
            <a:chOff x="2067582" y="44848"/>
            <a:chExt cx="1834547" cy="5062474"/>
          </a:xfrm>
        </p:grpSpPr>
        <p:sp>
          <p:nvSpPr>
            <p:cNvPr id="5" name="Rounded Rectangle 4"/>
            <p:cNvSpPr/>
            <p:nvPr/>
          </p:nvSpPr>
          <p:spPr bwMode="auto">
            <a:xfrm rot="5400000">
              <a:off x="436196" y="2166707"/>
              <a:ext cx="4572001" cy="1309230"/>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2297136" y="44848"/>
              <a:ext cx="1604993" cy="4850164"/>
              <a:chOff x="2297136" y="44848"/>
              <a:chExt cx="1604993" cy="4850164"/>
            </a:xfrm>
          </p:grpSpPr>
          <p:grpSp>
            <p:nvGrpSpPr>
              <p:cNvPr id="4" name="Group 3"/>
              <p:cNvGrpSpPr/>
              <p:nvPr/>
            </p:nvGrpSpPr>
            <p:grpSpPr>
              <a:xfrm>
                <a:off x="2297136" y="762000"/>
                <a:ext cx="838200" cy="952577"/>
                <a:chOff x="5899314" y="2304171"/>
                <a:chExt cx="838200" cy="952577"/>
              </a:xfrm>
            </p:grpSpPr>
            <p:pic>
              <p:nvPicPr>
                <p:cNvPr id="24" name="Picture 23"/>
                <p:cNvPicPr>
                  <a:picLocks noChangeAspect="1"/>
                </p:cNvPicPr>
                <p:nvPr>
                  <p:custDataLst>
                    <p:custData r:id="rId3"/>
                  </p:custDataLst>
                </p:nvPr>
              </p:nvPicPr>
              <p:blipFill>
                <a:blip r:embed="rId6"/>
                <a:stretch>
                  <a:fillRect/>
                </a:stretch>
              </p:blipFill>
              <p:spPr>
                <a:xfrm>
                  <a:off x="5975443" y="2304171"/>
                  <a:ext cx="699995" cy="735892"/>
                </a:xfrm>
                <a:prstGeom prst="rect">
                  <a:avLst/>
                </a:prstGeom>
              </p:spPr>
            </p:pic>
            <p:sp>
              <p:nvSpPr>
                <p:cNvPr id="35" name="TextBox 77"/>
                <p:cNvSpPr txBox="1"/>
                <p:nvPr/>
              </p:nvSpPr>
              <p:spPr>
                <a:xfrm>
                  <a:off x="5899314" y="3062849"/>
                  <a:ext cx="83820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Production</a:t>
                  </a:r>
                </a:p>
              </p:txBody>
            </p:sp>
          </p:grpSp>
          <p:grpSp>
            <p:nvGrpSpPr>
              <p:cNvPr id="43" name="Group 42"/>
              <p:cNvGrpSpPr/>
              <p:nvPr/>
            </p:nvGrpSpPr>
            <p:grpSpPr>
              <a:xfrm>
                <a:off x="2373265" y="2335469"/>
                <a:ext cx="699995" cy="953222"/>
                <a:chOff x="5975443" y="2304171"/>
                <a:chExt cx="699995" cy="953222"/>
              </a:xfrm>
            </p:grpSpPr>
            <p:pic>
              <p:nvPicPr>
                <p:cNvPr id="44" name="Picture 43"/>
                <p:cNvPicPr>
                  <a:picLocks noChangeAspect="1"/>
                </p:cNvPicPr>
                <p:nvPr>
                  <p:custDataLst>
                    <p:custData r:id="rId2"/>
                  </p:custDataLst>
                </p:nvPr>
              </p:nvPicPr>
              <p:blipFill>
                <a:blip r:embed="rId6"/>
                <a:stretch>
                  <a:fillRect/>
                </a:stretch>
              </p:blipFill>
              <p:spPr>
                <a:xfrm>
                  <a:off x="5975443" y="2304171"/>
                  <a:ext cx="699995" cy="735892"/>
                </a:xfrm>
                <a:prstGeom prst="rect">
                  <a:avLst/>
                </a:prstGeom>
              </p:spPr>
            </p:pic>
            <p:sp>
              <p:nvSpPr>
                <p:cNvPr id="45" name="TextBox 77"/>
                <p:cNvSpPr txBox="1"/>
                <p:nvPr/>
              </p:nvSpPr>
              <p:spPr>
                <a:xfrm>
                  <a:off x="6038991" y="3063494"/>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Staging</a:t>
                  </a:r>
                </a:p>
              </p:txBody>
            </p:sp>
          </p:grpSp>
          <p:grpSp>
            <p:nvGrpSpPr>
              <p:cNvPr id="46" name="Group 45"/>
              <p:cNvGrpSpPr/>
              <p:nvPr/>
            </p:nvGrpSpPr>
            <p:grpSpPr>
              <a:xfrm>
                <a:off x="2360613" y="3945048"/>
                <a:ext cx="844514" cy="949964"/>
                <a:chOff x="5962791" y="2304171"/>
                <a:chExt cx="844514" cy="949964"/>
              </a:xfrm>
            </p:grpSpPr>
            <p:pic>
              <p:nvPicPr>
                <p:cNvPr id="47" name="Picture 46"/>
                <p:cNvPicPr>
                  <a:picLocks noChangeAspect="1"/>
                </p:cNvPicPr>
                <p:nvPr>
                  <p:custDataLst>
                    <p:custData r:id="rId1"/>
                  </p:custDataLst>
                </p:nvPr>
              </p:nvPicPr>
              <p:blipFill>
                <a:blip r:embed="rId6"/>
                <a:stretch>
                  <a:fillRect/>
                </a:stretch>
              </p:blipFill>
              <p:spPr>
                <a:xfrm>
                  <a:off x="5975443" y="2304171"/>
                  <a:ext cx="699995" cy="735892"/>
                </a:xfrm>
                <a:prstGeom prst="rect">
                  <a:avLst/>
                </a:prstGeom>
              </p:spPr>
            </p:pic>
            <p:sp>
              <p:nvSpPr>
                <p:cNvPr id="48" name="TextBox 77"/>
                <p:cNvSpPr txBox="1"/>
                <p:nvPr/>
              </p:nvSpPr>
              <p:spPr>
                <a:xfrm>
                  <a:off x="5962791" y="3060236"/>
                  <a:ext cx="844514"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Dev/Test</a:t>
                  </a:r>
                </a:p>
              </p:txBody>
            </p:sp>
          </p:grpSp>
          <p:pic>
            <p:nvPicPr>
              <p:cNvPr id="56" name="Picture 55"/>
              <p:cNvPicPr>
                <a:picLocks noChangeAspect="1"/>
              </p:cNvPicPr>
              <p:nvPr/>
            </p:nvPicPr>
            <p:blipFill>
              <a:blip r:embed="rId7"/>
              <a:stretch>
                <a:fillRect/>
              </a:stretch>
            </p:blipFill>
            <p:spPr>
              <a:xfrm>
                <a:off x="2589165" y="1854214"/>
                <a:ext cx="331740" cy="357258"/>
              </a:xfrm>
              <a:prstGeom prst="rect">
                <a:avLst/>
              </a:prstGeom>
            </p:spPr>
          </p:pic>
          <p:pic>
            <p:nvPicPr>
              <p:cNvPr id="57" name="Picture 56"/>
              <p:cNvPicPr>
                <a:picLocks noChangeAspect="1"/>
              </p:cNvPicPr>
              <p:nvPr/>
            </p:nvPicPr>
            <p:blipFill>
              <a:blip r:embed="rId7"/>
              <a:stretch>
                <a:fillRect/>
              </a:stretch>
            </p:blipFill>
            <p:spPr>
              <a:xfrm>
                <a:off x="2556326" y="3424909"/>
                <a:ext cx="331740" cy="3572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929" y="44848"/>
                <a:ext cx="838200" cy="838200"/>
              </a:xfrm>
              <a:prstGeom prst="rect">
                <a:avLst/>
              </a:prstGeom>
              <a:noFill/>
              <a:ln>
                <a:noFill/>
              </a:ln>
              <a:effectLst>
                <a:outerShdw blurRad="50800" dist="38100" dir="5400000" algn="t" rotWithShape="0">
                  <a:schemeClr val="bg1">
                    <a:alpha val="40000"/>
                  </a:schemeClr>
                </a:outerShdw>
              </a:effectLst>
            </p:spPr>
          </p:pic>
        </p:grpSp>
      </p:grpSp>
      <p:sp>
        <p:nvSpPr>
          <p:cNvPr id="64" name="Freeform 63"/>
          <p:cNvSpPr/>
          <p:nvPr/>
        </p:nvSpPr>
        <p:spPr bwMode="auto">
          <a:xfrm rot="5400000" flipH="1">
            <a:off x="5732570" y="3527728"/>
            <a:ext cx="1469226" cy="4719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5" name="TextBox 77"/>
          <p:cNvSpPr txBox="1"/>
          <p:nvPr/>
        </p:nvSpPr>
        <p:spPr>
          <a:xfrm>
            <a:off x="4338719" y="402053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Test branch</a:t>
            </a:r>
          </a:p>
        </p:txBody>
      </p:sp>
      <p:sp>
        <p:nvSpPr>
          <p:cNvPr id="66" name="TextBox 77"/>
          <p:cNvSpPr txBox="1"/>
          <p:nvPr/>
        </p:nvSpPr>
        <p:spPr>
          <a:xfrm>
            <a:off x="4252190" y="2881075"/>
            <a:ext cx="1188896"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Master branch</a:t>
            </a:r>
          </a:p>
        </p:txBody>
      </p:sp>
      <p:sp>
        <p:nvSpPr>
          <p:cNvPr id="67" name="Freeform 66"/>
          <p:cNvSpPr/>
          <p:nvPr/>
        </p:nvSpPr>
        <p:spPr bwMode="auto">
          <a:xfrm rot="10800000" flipH="1">
            <a:off x="6491776" y="2770995"/>
            <a:ext cx="2298488"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8260" y="2420110"/>
            <a:ext cx="780290" cy="780290"/>
          </a:xfrm>
          <a:prstGeom prst="rect">
            <a:avLst/>
          </a:prstGeom>
        </p:spPr>
      </p:pic>
      <p:pic>
        <p:nvPicPr>
          <p:cNvPr id="58" name="Picture 57"/>
          <p:cNvPicPr>
            <a:picLocks noChangeAspect="1"/>
          </p:cNvPicPr>
          <p:nvPr/>
        </p:nvPicPr>
        <p:blipFill>
          <a:blip r:embed="rId10"/>
          <a:stretch>
            <a:fillRect/>
          </a:stretch>
        </p:blipFill>
        <p:spPr>
          <a:xfrm>
            <a:off x="8812032" y="1338486"/>
            <a:ext cx="663637" cy="556207"/>
          </a:xfrm>
          <a:prstGeom prst="rect">
            <a:avLst/>
          </a:prstGeom>
          <a:effectLst>
            <a:outerShdw blurRad="50800" dist="50800" dir="5400000" algn="ctr" rotWithShape="0">
              <a:srgbClr val="0072C6"/>
            </a:outerShdw>
          </a:effectLst>
        </p:spPr>
      </p:pic>
      <p:sp>
        <p:nvSpPr>
          <p:cNvPr id="59" name="TextBox 77"/>
          <p:cNvSpPr txBox="1"/>
          <p:nvPr/>
        </p:nvSpPr>
        <p:spPr>
          <a:xfrm>
            <a:off x="9252406" y="1362169"/>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Build</a:t>
            </a:r>
          </a:p>
        </p:txBody>
      </p:sp>
      <p:sp>
        <p:nvSpPr>
          <p:cNvPr id="60" name="TextBox 77"/>
          <p:cNvSpPr txBox="1"/>
          <p:nvPr/>
        </p:nvSpPr>
        <p:spPr>
          <a:xfrm>
            <a:off x="9547096" y="2429554"/>
            <a:ext cx="1924105" cy="387798"/>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Visual Studio </a:t>
            </a:r>
          </a:p>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Team Services</a:t>
            </a:r>
          </a:p>
        </p:txBody>
      </p:sp>
      <p:sp>
        <p:nvSpPr>
          <p:cNvPr id="61" name="TextBox 77"/>
          <p:cNvSpPr txBox="1"/>
          <p:nvPr/>
        </p:nvSpPr>
        <p:spPr>
          <a:xfrm>
            <a:off x="9686546" y="2856407"/>
            <a:ext cx="780775"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1" i="0" u="none" strike="noStrike" kern="1200" cap="none" spc="-50" normalizeH="0" baseline="0" noProof="0" dirty="0">
                <a:ln>
                  <a:noFill/>
                </a:ln>
                <a:solidFill>
                  <a:srgbClr val="002060"/>
                </a:solidFill>
                <a:effectLst/>
                <a:uLnTx/>
                <a:uFillTx/>
                <a:latin typeface="+mn-lt"/>
                <a:ea typeface="+mn-ea"/>
                <a:cs typeface="+mn-cs"/>
              </a:rPr>
              <a:t>GIT / TFS</a:t>
            </a:r>
          </a:p>
        </p:txBody>
      </p:sp>
      <p:sp>
        <p:nvSpPr>
          <p:cNvPr id="7" name="Arc 6"/>
          <p:cNvSpPr/>
          <p:nvPr/>
        </p:nvSpPr>
        <p:spPr>
          <a:xfrm rot="15298052">
            <a:off x="8451033" y="1915734"/>
            <a:ext cx="1075877" cy="634904"/>
          </a:xfrm>
          <a:prstGeom prst="arc">
            <a:avLst>
              <a:gd name="adj1" fmla="val 13619450"/>
              <a:gd name="adj2" fmla="val 20527924"/>
            </a:avLst>
          </a:prstGeom>
          <a:ln>
            <a:solidFill>
              <a:schemeClr val="tx1"/>
            </a:solidFill>
            <a:headEnd type="stealth" w="sm"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68" name="Arc 67"/>
          <p:cNvSpPr/>
          <p:nvPr/>
        </p:nvSpPr>
        <p:spPr>
          <a:xfrm rot="15504807" flipV="1">
            <a:off x="9043292" y="1752465"/>
            <a:ext cx="934584" cy="558903"/>
          </a:xfrm>
          <a:prstGeom prst="arc">
            <a:avLst>
              <a:gd name="adj1" fmla="val 11645508"/>
              <a:gd name="adj2" fmla="val 20702189"/>
            </a:avLst>
          </a:prstGeom>
          <a:ln>
            <a:solidFill>
              <a:schemeClr val="tx1"/>
            </a:solidFill>
            <a:headEnd type="none"/>
            <a:tail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71" name="TextBox 70"/>
          <p:cNvSpPr txBox="1"/>
          <p:nvPr/>
        </p:nvSpPr>
        <p:spPr>
          <a:xfrm>
            <a:off x="2782378" y="1055860"/>
            <a:ext cx="5993500"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Full Dev/Test environments </a:t>
            </a:r>
          </a:p>
        </p:txBody>
      </p:sp>
      <p:grpSp>
        <p:nvGrpSpPr>
          <p:cNvPr id="13" name="Group 12"/>
          <p:cNvGrpSpPr>
            <a:grpSpLocks noChangeAspect="1"/>
          </p:cNvGrpSpPr>
          <p:nvPr/>
        </p:nvGrpSpPr>
        <p:grpSpPr>
          <a:xfrm>
            <a:off x="8295263" y="3200400"/>
            <a:ext cx="1990149" cy="1931236"/>
            <a:chOff x="8278805" y="3271489"/>
            <a:chExt cx="1990149" cy="1931236"/>
          </a:xfrm>
        </p:grpSpPr>
        <p:grpSp>
          <p:nvGrpSpPr>
            <p:cNvPr id="10" name="Group 9"/>
            <p:cNvGrpSpPr>
              <a:grpSpLocks noChangeAspect="1"/>
            </p:cNvGrpSpPr>
            <p:nvPr/>
          </p:nvGrpSpPr>
          <p:grpSpPr>
            <a:xfrm>
              <a:off x="8278805" y="3271489"/>
              <a:ext cx="1990149" cy="1931236"/>
              <a:chOff x="8266689" y="3078548"/>
              <a:chExt cx="1990149" cy="1931236"/>
            </a:xfrm>
          </p:grpSpPr>
          <p:grpSp>
            <p:nvGrpSpPr>
              <p:cNvPr id="49" name="Group 48"/>
              <p:cNvGrpSpPr>
                <a:grpSpLocks noChangeAspect="1"/>
              </p:cNvGrpSpPr>
              <p:nvPr/>
            </p:nvGrpSpPr>
            <p:grpSpPr>
              <a:xfrm>
                <a:off x="8266689" y="3078548"/>
                <a:ext cx="1990149" cy="1763514"/>
                <a:chOff x="685800" y="3317319"/>
                <a:chExt cx="3132178" cy="2775489"/>
              </a:xfrm>
            </p:grpSpPr>
            <p:sp>
              <p:nvSpPr>
                <p:cNvPr id="50" name="Right Arrow 49"/>
                <p:cNvSpPr/>
                <p:nvPr/>
              </p:nvSpPr>
              <p:spPr>
                <a:xfrm rot="16200000">
                  <a:off x="1330871" y="4396659"/>
                  <a:ext cx="2590415" cy="431736"/>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sp>
              <p:nvSpPr>
                <p:cNvPr id="51" name="Right Arrow 50"/>
                <p:cNvSpPr/>
                <p:nvPr/>
              </p:nvSpPr>
              <p:spPr>
                <a:xfrm rot="16200000">
                  <a:off x="578251" y="4400541"/>
                  <a:ext cx="2590221" cy="424174"/>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pic>
              <p:nvPicPr>
                <p:cNvPr id="53" name="Picture 52"/>
                <p:cNvPicPr>
                  <a:picLocks noChangeAspect="1"/>
                </p:cNvPicPr>
                <p:nvPr/>
              </p:nvPicPr>
              <p:blipFill>
                <a:blip r:embed="rId11"/>
                <a:stretch>
                  <a:fillRect/>
                </a:stretch>
              </p:blipFill>
              <p:spPr>
                <a:xfrm>
                  <a:off x="685800" y="5029200"/>
                  <a:ext cx="3132178" cy="1063608"/>
                </a:xfrm>
                <a:prstGeom prst="rect">
                  <a:avLst/>
                </a:prstGeom>
              </p:spPr>
            </p:pic>
          </p:grpSp>
          <p:sp>
            <p:nvSpPr>
              <p:cNvPr id="69" name="TextBox 77"/>
              <p:cNvSpPr txBox="1"/>
              <p:nvPr/>
            </p:nvSpPr>
            <p:spPr>
              <a:xfrm rot="16200000">
                <a:off x="8909891" y="3484467"/>
                <a:ext cx="7110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Check-in</a:t>
                </a:r>
              </a:p>
            </p:txBody>
          </p:sp>
          <p:sp>
            <p:nvSpPr>
              <p:cNvPr id="70" name="TextBox 77"/>
              <p:cNvSpPr txBox="1"/>
              <p:nvPr/>
            </p:nvSpPr>
            <p:spPr>
              <a:xfrm>
                <a:off x="8730486" y="481588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Developers</a:t>
                </a:r>
              </a:p>
            </p:txBody>
          </p:sp>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327" y="4139184"/>
              <a:ext cx="356616" cy="356616"/>
            </a:xfrm>
            <a:prstGeom prst="rect">
              <a:avLst/>
            </a:prstGeom>
            <a:solidFill>
              <a:schemeClr val="bg1"/>
            </a:solidFill>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125" y="4139184"/>
              <a:ext cx="356616" cy="356616"/>
            </a:xfrm>
            <a:prstGeom prst="rect">
              <a:avLst/>
            </a:prstGeom>
            <a:solidFill>
              <a:schemeClr val="bg1"/>
            </a:solidFill>
          </p:spPr>
        </p:pic>
      </p:grpSp>
    </p:spTree>
    <p:extLst>
      <p:ext uri="{BB962C8B-B14F-4D97-AF65-F5344CB8AC3E}">
        <p14:creationId xmlns:p14="http://schemas.microsoft.com/office/powerpoint/2010/main" val="244215361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265612" y="3912001"/>
            <a:ext cx="3393153" cy="1004952"/>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Freeform 9"/>
          <p:cNvSpPr>
            <a:spLocks noChangeAspect="1"/>
          </p:cNvSpPr>
          <p:nvPr/>
        </p:nvSpPr>
        <p:spPr bwMode="auto">
          <a:xfrm>
            <a:off x="6671129" y="228600"/>
            <a:ext cx="5191954" cy="27609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w="31750">
            <a:solidFill>
              <a:srgbClr val="0078D7"/>
            </a:solidFill>
          </a:ln>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505050"/>
              </a:solidFill>
              <a:effectLst/>
              <a:uLnTx/>
              <a:uFillTx/>
            </a:endParaRPr>
          </a:p>
        </p:txBody>
      </p:sp>
      <p:sp>
        <p:nvSpPr>
          <p:cNvPr id="4" name="Rectangle 3"/>
          <p:cNvSpPr/>
          <p:nvPr/>
        </p:nvSpPr>
        <p:spPr>
          <a:xfrm>
            <a:off x="9514685" y="1141169"/>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11" name="Flowchart: Alternate Process 10"/>
          <p:cNvSpPr/>
          <p:nvPr/>
        </p:nvSpPr>
        <p:spPr>
          <a:xfrm>
            <a:off x="379412" y="990600"/>
            <a:ext cx="3833688" cy="2264049"/>
          </a:xfrm>
          <a:prstGeom prst="flowChartAlternateProcess">
            <a:avLst/>
          </a:prstGeom>
          <a:noFill/>
          <a:ln w="57150" cap="flat" cmpd="sng" algn="ctr">
            <a:solidFill>
              <a:srgbClr val="FFFFFF"/>
            </a:solidFill>
            <a:prstDash val="solid"/>
            <a:miter lim="800000"/>
          </a:ln>
          <a:effectLst/>
        </p:spPr>
        <p:txBody>
          <a:bodyPr rtlCol="0" anchor="ctr"/>
          <a:lstStyle/>
          <a:p>
            <a:pPr marL="0" marR="0" lvl="0" indent="0" algn="ctr"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latin typeface="Segoe UI"/>
              </a:rPr>
              <a:t> </a:t>
            </a:r>
          </a:p>
        </p:txBody>
      </p:sp>
      <p:sp>
        <p:nvSpPr>
          <p:cNvPr id="12" name="TextBox 11"/>
          <p:cNvSpPr txBox="1"/>
          <p:nvPr/>
        </p:nvSpPr>
        <p:spPr>
          <a:xfrm>
            <a:off x="545898" y="2474380"/>
            <a:ext cx="1202468" cy="635559"/>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Corporate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Network</a:t>
            </a:r>
          </a:p>
        </p:txBody>
      </p:sp>
      <p:sp>
        <p:nvSpPr>
          <p:cNvPr id="13" name="TextBox 12"/>
          <p:cNvSpPr txBox="1"/>
          <p:nvPr/>
        </p:nvSpPr>
        <p:spPr>
          <a:xfrm>
            <a:off x="713940" y="10791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 </a:t>
            </a:r>
          </a:p>
        </p:txBody>
      </p:sp>
      <p:pic>
        <p:nvPicPr>
          <p:cNvPr id="14" name="Picture 13"/>
          <p:cNvPicPr>
            <a:picLocks noChangeAspect="1"/>
          </p:cNvPicPr>
          <p:nvPr/>
        </p:nvPicPr>
        <p:blipFill>
          <a:blip r:embed="rId4">
            <a:biLevel thresh="25000"/>
          </a:blip>
          <a:stretch>
            <a:fillRect/>
          </a:stretch>
        </p:blipFill>
        <p:spPr>
          <a:xfrm>
            <a:off x="633287" y="1711922"/>
            <a:ext cx="517094" cy="802678"/>
          </a:xfrm>
          <a:prstGeom prst="rect">
            <a:avLst/>
          </a:prstGeom>
        </p:spPr>
      </p:pic>
      <p:sp>
        <p:nvSpPr>
          <p:cNvPr id="18" name="TextBox 311"/>
          <p:cNvSpPr txBox="1"/>
          <p:nvPr/>
        </p:nvSpPr>
        <p:spPr>
          <a:xfrm>
            <a:off x="1595150" y="2523764"/>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21" name="Title 2"/>
          <p:cNvSpPr>
            <a:spLocks noGrp="1"/>
          </p:cNvSpPr>
          <p:nvPr>
            <p:ph type="title"/>
          </p:nvPr>
        </p:nvSpPr>
        <p:spPr>
          <a:xfrm>
            <a:off x="2517955" y="5576546"/>
            <a:ext cx="8066963" cy="917575"/>
          </a:xfrm>
        </p:spPr>
        <p:txBody>
          <a:bodyPr>
            <a:noAutofit/>
          </a:bodyPr>
          <a:lstStyle/>
          <a:p>
            <a:pPr algn="l"/>
            <a:r>
              <a:rPr lang="en-US" sz="4000" dirty="0"/>
              <a:t>Key Scenarios to get started with Microsoft Azure</a:t>
            </a:r>
          </a:p>
        </p:txBody>
      </p:sp>
      <p:sp>
        <p:nvSpPr>
          <p:cNvPr id="23" name="Text Placeholder 1"/>
          <p:cNvSpPr txBox="1">
            <a:spLocks/>
          </p:cNvSpPr>
          <p:nvPr/>
        </p:nvSpPr>
        <p:spPr>
          <a:xfrm>
            <a:off x="109333" y="3539729"/>
            <a:ext cx="6316663" cy="1648281"/>
          </a:xfrm>
          <a:prstGeom prst="rect">
            <a:avLst/>
          </a:prstGeom>
        </p:spPr>
        <p:txBody>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336076" marR="0" lvl="0" indent="-336076" algn="l" defTabSz="914180"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24" name="Rectangle 23"/>
          <p:cNvSpPr/>
          <p:nvPr/>
        </p:nvSpPr>
        <p:spPr>
          <a:xfrm>
            <a:off x="4890627" y="1286462"/>
            <a:ext cx="160255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Lift and Shift</a:t>
            </a:r>
            <a:endParaRPr kumimoji="0" lang="en-US" sz="1800" b="0" i="0" u="none" strike="noStrike" kern="0" cap="none" spc="0" normalizeH="0" baseline="0" noProof="0" dirty="0">
              <a:ln>
                <a:noFill/>
              </a:ln>
              <a:solidFill>
                <a:schemeClr val="bg1"/>
              </a:solidFill>
              <a:effectLst/>
              <a:uLnTx/>
              <a:uFillTx/>
            </a:endParaRPr>
          </a:p>
        </p:txBody>
      </p:sp>
      <p:sp>
        <p:nvSpPr>
          <p:cNvPr id="25" name="Rectangle 24"/>
          <p:cNvSpPr/>
          <p:nvPr/>
        </p:nvSpPr>
        <p:spPr>
          <a:xfrm>
            <a:off x="7648089" y="3672858"/>
            <a:ext cx="6092825" cy="369332"/>
          </a:xfrm>
          <a:prstGeom prst="rect">
            <a:avLst/>
          </a:prstGeom>
        </p:spPr>
        <p:txBody>
          <a:bodyPr>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Archive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490" y="1865734"/>
            <a:ext cx="780290" cy="780290"/>
          </a:xfrm>
          <a:prstGeom prst="rect">
            <a:avLst/>
          </a:prstGeom>
        </p:spPr>
      </p:pic>
      <p:grpSp>
        <p:nvGrpSpPr>
          <p:cNvPr id="27" name="Group 26"/>
          <p:cNvGrpSpPr/>
          <p:nvPr>
            <p:custDataLst>
              <p:custData r:id="rId1"/>
            </p:custDataLst>
          </p:nvPr>
        </p:nvGrpSpPr>
        <p:grpSpPr>
          <a:xfrm>
            <a:off x="3178036" y="1201558"/>
            <a:ext cx="820044" cy="961228"/>
            <a:chOff x="1901403" y="1722829"/>
            <a:chExt cx="820044" cy="961228"/>
          </a:xfrm>
        </p:grpSpPr>
        <p:sp>
          <p:nvSpPr>
            <p:cNvPr id="19" name="Freeform 18"/>
            <p:cNvSpPr>
              <a:spLocks noChangeAspect="1" noEditPoints="1"/>
            </p:cNvSpPr>
            <p:nvPr/>
          </p:nvSpPr>
          <p:spPr bwMode="auto">
            <a:xfrm>
              <a:off x="1901403" y="1722829"/>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10" name="Picture 9"/>
            <p:cNvPicPr>
              <a:picLocks noChangeAspect="1"/>
            </p:cNvPicPr>
            <p:nvPr/>
          </p:nvPicPr>
          <p:blipFill>
            <a:blip r:embed="rId6">
              <a:biLevel thresh="50000"/>
            </a:blip>
            <a:stretch>
              <a:fillRect/>
            </a:stretch>
          </p:blipFill>
          <p:spPr>
            <a:xfrm>
              <a:off x="2226312" y="2041854"/>
              <a:ext cx="495135" cy="642203"/>
            </a:xfrm>
            <a:prstGeom prst="rect">
              <a:avLst/>
            </a:prstGeom>
            <a:noFill/>
            <a:ln w="63500">
              <a:noFill/>
            </a:ln>
            <a:effectLst>
              <a:outerShdw blurRad="50800" dist="38100" dir="10800000" algn="r" rotWithShape="0">
                <a:prstClr val="black">
                  <a:alpha val="40000"/>
                </a:prstClr>
              </a:outerShdw>
              <a:softEdge rad="0"/>
            </a:effectLst>
          </p:spPr>
        </p:pic>
      </p:grpSp>
      <p:sp>
        <p:nvSpPr>
          <p:cNvPr id="28" name="Freeform 27"/>
          <p:cNvSpPr>
            <a:spLocks noChangeAspect="1" noEditPoints="1"/>
          </p:cNvSpPr>
          <p:nvPr/>
        </p:nvSpPr>
        <p:spPr bwMode="auto">
          <a:xfrm>
            <a:off x="3193925" y="222536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025" y="1085444"/>
            <a:ext cx="780290" cy="780290"/>
          </a:xfrm>
          <a:prstGeom prst="rect">
            <a:avLst/>
          </a:prstGeom>
        </p:spPr>
      </p:pic>
      <p:pic>
        <p:nvPicPr>
          <p:cNvPr id="30" name="Picture 29"/>
          <p:cNvPicPr>
            <a:picLocks noChangeAspect="1"/>
          </p:cNvPicPr>
          <p:nvPr/>
        </p:nvPicPr>
        <p:blipFill>
          <a:blip r:embed="rId6">
            <a:biLevel thresh="50000"/>
          </a:blip>
          <a:stretch>
            <a:fillRect/>
          </a:stretch>
        </p:blipFill>
        <p:spPr>
          <a:xfrm>
            <a:off x="8830455" y="888118"/>
            <a:ext cx="495135" cy="651076"/>
          </a:xfrm>
          <a:prstGeom prst="rect">
            <a:avLst/>
          </a:prstGeom>
          <a:noFill/>
          <a:ln w="63500">
            <a:noFill/>
          </a:ln>
          <a:effectLst>
            <a:outerShdw blurRad="50800" dist="38100" dir="10800000" algn="r" rotWithShape="0">
              <a:prstClr val="black">
                <a:alpha val="40000"/>
              </a:prstClr>
            </a:outerShdw>
            <a:softEdge rad="0"/>
          </a:effectLst>
        </p:spPr>
      </p:pic>
      <p:cxnSp>
        <p:nvCxnSpPr>
          <p:cNvPr id="37" name="Straight Connector 36"/>
          <p:cNvCxnSpPr/>
          <p:nvPr/>
        </p:nvCxnSpPr>
        <p:spPr>
          <a:xfrm flipH="1" flipV="1">
            <a:off x="2986643" y="1828800"/>
            <a:ext cx="188584" cy="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79613" y="2435272"/>
            <a:ext cx="256866" cy="3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86643" y="1828800"/>
            <a:ext cx="1147" cy="61351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311"/>
          <p:cNvSpPr txBox="1"/>
          <p:nvPr/>
        </p:nvSpPr>
        <p:spPr>
          <a:xfrm>
            <a:off x="7587942" y="2013176"/>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60" name="TextBox 59"/>
          <p:cNvSpPr txBox="1"/>
          <p:nvPr/>
        </p:nvSpPr>
        <p:spPr>
          <a:xfrm>
            <a:off x="7406554" y="6525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a:t>
            </a:r>
          </a:p>
        </p:txBody>
      </p:sp>
      <p:cxnSp>
        <p:nvCxnSpPr>
          <p:cNvPr id="64" name="Straight Connector 63"/>
          <p:cNvCxnSpPr/>
          <p:nvPr/>
        </p:nvCxnSpPr>
        <p:spPr>
          <a:xfrm flipH="1">
            <a:off x="7693196" y="1520583"/>
            <a:ext cx="50262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3196" y="1520583"/>
            <a:ext cx="0" cy="3451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4161203" y="1672510"/>
            <a:ext cx="2974616" cy="509532"/>
          </a:xfrm>
          <a:prstGeom prst="arc">
            <a:avLst>
              <a:gd name="adj1" fmla="val 11287506"/>
              <a:gd name="adj2" fmla="val 21162513"/>
            </a:avLst>
          </a:prstGeom>
          <a:ln>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7" name="Group 76"/>
          <p:cNvGrpSpPr>
            <a:grpSpLocks noChangeAspect="1"/>
          </p:cNvGrpSpPr>
          <p:nvPr/>
        </p:nvGrpSpPr>
        <p:grpSpPr>
          <a:xfrm>
            <a:off x="9551421" y="2013176"/>
            <a:ext cx="905089" cy="805771"/>
            <a:chOff x="10220208" y="3863854"/>
            <a:chExt cx="1047610" cy="93265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8" y="3863854"/>
              <a:ext cx="682900" cy="655693"/>
            </a:xfrm>
            <a:prstGeom prst="rect">
              <a:avLst/>
            </a:prstGeom>
            <a:solidFill>
              <a:schemeClr val="bg1">
                <a:lumMod val="95000"/>
              </a:schemeClr>
            </a:solid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518" y="3988414"/>
              <a:ext cx="682900" cy="655693"/>
            </a:xfrm>
            <a:prstGeom prst="rect">
              <a:avLst/>
            </a:prstGeom>
            <a:solidFill>
              <a:schemeClr val="bg1">
                <a:lumMod val="95000"/>
              </a:schemeClr>
            </a:solid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918" y="4140814"/>
              <a:ext cx="682900" cy="655693"/>
            </a:xfrm>
            <a:prstGeom prst="rect">
              <a:avLst/>
            </a:prstGeom>
            <a:solidFill>
              <a:schemeClr val="bg1">
                <a:lumMod val="95000"/>
              </a:schemeClr>
            </a:solidFill>
          </p:spPr>
        </p:pic>
      </p:grpSp>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1782" y="4038303"/>
            <a:ext cx="576072" cy="576072"/>
          </a:xfrm>
          <a:prstGeom prst="rect">
            <a:avLst/>
          </a:prstGeom>
        </p:spPr>
      </p:pic>
      <p:pic>
        <p:nvPicPr>
          <p:cNvPr id="84" name="Picture 8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08" y="4038395"/>
            <a:ext cx="575980" cy="575980"/>
          </a:xfrm>
          <a:prstGeom prst="rect">
            <a:avLst/>
          </a:prstGeom>
        </p:spPr>
      </p:pic>
      <p:sp>
        <p:nvSpPr>
          <p:cNvPr id="86" name="TextBox 311"/>
          <p:cNvSpPr txBox="1"/>
          <p:nvPr/>
        </p:nvSpPr>
        <p:spPr>
          <a:xfrm>
            <a:off x="3845951" y="4575393"/>
            <a:ext cx="11084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PDF</a:t>
            </a:r>
          </a:p>
        </p:txBody>
      </p:sp>
      <p:sp>
        <p:nvSpPr>
          <p:cNvPr id="88" name="TextBox 311"/>
          <p:cNvSpPr txBox="1"/>
          <p:nvPr/>
        </p:nvSpPr>
        <p:spPr>
          <a:xfrm>
            <a:off x="4532160" y="4589415"/>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DOCX</a:t>
            </a:r>
          </a:p>
        </p:txBody>
      </p:sp>
      <p:sp>
        <p:nvSpPr>
          <p:cNvPr id="89" name="TextBox 311"/>
          <p:cNvSpPr txBox="1"/>
          <p:nvPr/>
        </p:nvSpPr>
        <p:spPr>
          <a:xfrm>
            <a:off x="5083495" y="4575393"/>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JPG</a:t>
            </a:r>
          </a:p>
        </p:txBody>
      </p:sp>
      <p:sp>
        <p:nvSpPr>
          <p:cNvPr id="91" name="TextBox 311"/>
          <p:cNvSpPr txBox="1"/>
          <p:nvPr/>
        </p:nvSpPr>
        <p:spPr>
          <a:xfrm>
            <a:off x="5819184" y="4558891"/>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VIDEO</a:t>
            </a:r>
          </a:p>
        </p:txBody>
      </p:sp>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888" y="4038395"/>
            <a:ext cx="575980" cy="575980"/>
          </a:xfrm>
          <a:prstGeom prst="rect">
            <a:avLst/>
          </a:prstGeom>
        </p:spPr>
      </p:pic>
      <p:pic>
        <p:nvPicPr>
          <p:cNvPr id="96" name="Picture 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489" y="4039007"/>
            <a:ext cx="575980" cy="575980"/>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318" y="4030710"/>
            <a:ext cx="575980" cy="575980"/>
          </a:xfrm>
          <a:prstGeom prst="rect">
            <a:avLst/>
          </a:prstGeom>
        </p:spPr>
      </p:pic>
      <p:sp>
        <p:nvSpPr>
          <p:cNvPr id="98" name="TextBox 311"/>
          <p:cNvSpPr txBox="1"/>
          <p:nvPr/>
        </p:nvSpPr>
        <p:spPr>
          <a:xfrm>
            <a:off x="6616212" y="4551993"/>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DB</a:t>
            </a:r>
          </a:p>
        </p:txBody>
      </p:sp>
      <p:sp>
        <p:nvSpPr>
          <p:cNvPr id="99" name="Arc 98"/>
          <p:cNvSpPr/>
          <p:nvPr/>
        </p:nvSpPr>
        <p:spPr>
          <a:xfrm rot="8666236">
            <a:off x="7355378" y="3061918"/>
            <a:ext cx="2883232" cy="940546"/>
          </a:xfrm>
          <a:prstGeom prst="arc">
            <a:avLst>
              <a:gd name="adj1" fmla="val 11568521"/>
              <a:gd name="adj2" fmla="val 21162513"/>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TextBox 311"/>
          <p:cNvSpPr txBox="1"/>
          <p:nvPr/>
        </p:nvSpPr>
        <p:spPr>
          <a:xfrm>
            <a:off x="9623304" y="2303116"/>
            <a:ext cx="16081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Storage</a:t>
            </a:r>
          </a:p>
        </p:txBody>
      </p:sp>
      <p:sp>
        <p:nvSpPr>
          <p:cNvPr id="116" name="Rectangle 115"/>
          <p:cNvSpPr/>
          <p:nvPr/>
        </p:nvSpPr>
        <p:spPr>
          <a:xfrm>
            <a:off x="8317857" y="3995282"/>
            <a:ext cx="2975943" cy="369332"/>
          </a:xfrm>
          <a:prstGeom prst="rect">
            <a:avLst/>
          </a:prstGeom>
        </p:spPr>
        <p:txBody>
          <a:bodyPr wrap="none">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0" i="0" u="none" strike="noStrike" kern="0" cap="none" spc="0" normalizeH="0" baseline="0" noProof="0" dirty="0">
                <a:ln>
                  <a:noFill/>
                </a:ln>
                <a:solidFill>
                  <a:schemeClr val="bg1"/>
                </a:solidFill>
                <a:effectLst/>
                <a:uLnTx/>
                <a:uFillTx/>
              </a:rPr>
              <a:t>key data inexpensively </a:t>
            </a:r>
          </a:p>
        </p:txBody>
      </p:sp>
    </p:spTree>
    <p:extLst>
      <p:ext uri="{BB962C8B-B14F-4D97-AF65-F5344CB8AC3E}">
        <p14:creationId xmlns:p14="http://schemas.microsoft.com/office/powerpoint/2010/main" val="255794967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ircular Arrow 36"/>
          <p:cNvSpPr>
            <a:spLocks/>
          </p:cNvSpPr>
          <p:nvPr/>
        </p:nvSpPr>
        <p:spPr bwMode="auto">
          <a:xfrm>
            <a:off x="3858625" y="228600"/>
            <a:ext cx="4216987" cy="3923317"/>
          </a:xfrm>
          <a:prstGeom prst="circularArrow">
            <a:avLst>
              <a:gd name="adj1" fmla="val 1989"/>
              <a:gd name="adj2" fmla="val 236455"/>
              <a:gd name="adj3" fmla="val 20323603"/>
              <a:gd name="adj4" fmla="val 10609299"/>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 name="Circular Arrow 35"/>
          <p:cNvSpPr>
            <a:spLocks/>
          </p:cNvSpPr>
          <p:nvPr/>
        </p:nvSpPr>
        <p:spPr bwMode="auto">
          <a:xfrm rot="11883020">
            <a:off x="3839056" y="742355"/>
            <a:ext cx="4255861" cy="3875261"/>
          </a:xfrm>
          <a:prstGeom prst="circularArrow">
            <a:avLst>
              <a:gd name="adj1" fmla="val 1989"/>
              <a:gd name="adj2" fmla="val 358372"/>
              <a:gd name="adj3" fmla="val 20323603"/>
              <a:gd name="adj4" fmla="val 11107266"/>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Title 2"/>
          <p:cNvSpPr>
            <a:spLocks noGrp="1"/>
          </p:cNvSpPr>
          <p:nvPr>
            <p:ph type="title"/>
          </p:nvPr>
        </p:nvSpPr>
        <p:spPr/>
        <p:txBody>
          <a:bodyPr>
            <a:noAutofit/>
          </a:bodyPr>
          <a:lstStyle/>
          <a:p>
            <a:r>
              <a:rPr lang="en-US" sz="4000" dirty="0"/>
              <a:t>Key Scenarios to get started with Microsoft Azure</a:t>
            </a:r>
          </a:p>
        </p:txBody>
      </p:sp>
      <p:sp>
        <p:nvSpPr>
          <p:cNvPr id="8" name="Rectangle 7"/>
          <p:cNvSpPr/>
          <p:nvPr/>
        </p:nvSpPr>
        <p:spPr bwMode="auto">
          <a:xfrm>
            <a:off x="4174781" y="1019555"/>
            <a:ext cx="2133600" cy="2819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343434"/>
                </a:solidFill>
                <a:effectLst/>
                <a:uLnTx/>
                <a:uFillTx/>
                <a:ea typeface="Segoe UI" pitchFamily="34" charset="0"/>
                <a:cs typeface="Segoe UI" pitchFamily="34" charset="0"/>
              </a:rPr>
              <a:t>HDInsight</a:t>
            </a: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1371600"/>
            <a:ext cx="780290" cy="780290"/>
          </a:xfrm>
          <a:prstGeom prst="rect">
            <a:avLst/>
          </a:prstGeom>
        </p:spPr>
      </p:pic>
      <p:grpSp>
        <p:nvGrpSpPr>
          <p:cNvPr id="16" name="Group 15"/>
          <p:cNvGrpSpPr/>
          <p:nvPr/>
        </p:nvGrpSpPr>
        <p:grpSpPr>
          <a:xfrm>
            <a:off x="5180012" y="2852732"/>
            <a:ext cx="1066800" cy="489365"/>
            <a:chOff x="7328739" y="2454091"/>
            <a:chExt cx="1066800" cy="489365"/>
          </a:xfrm>
        </p:grpSpPr>
        <p:sp>
          <p:nvSpPr>
            <p:cNvPr id="10" name="Rectangle 9"/>
            <p:cNvSpPr/>
            <p:nvPr/>
          </p:nvSpPr>
          <p:spPr bwMode="auto">
            <a:xfrm>
              <a:off x="7328739" y="2546978"/>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 name="TextBox 10"/>
            <p:cNvSpPr txBox="1"/>
            <p:nvPr/>
          </p:nvSpPr>
          <p:spPr>
            <a:xfrm>
              <a:off x="7328739" y="2454091"/>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Results</a:t>
              </a:r>
            </a:p>
          </p:txBody>
        </p:sp>
      </p:grpSp>
      <p:grpSp>
        <p:nvGrpSpPr>
          <p:cNvPr id="14" name="Group 13"/>
          <p:cNvGrpSpPr/>
          <p:nvPr/>
        </p:nvGrpSpPr>
        <p:grpSpPr>
          <a:xfrm>
            <a:off x="5120514" y="2209762"/>
            <a:ext cx="1066800" cy="489365"/>
            <a:chOff x="7417846" y="2032776"/>
            <a:chExt cx="1066800" cy="489365"/>
          </a:xfrm>
        </p:grpSpPr>
        <p:sp>
          <p:nvSpPr>
            <p:cNvPr id="13" name="Rectangle 12"/>
            <p:cNvSpPr/>
            <p:nvPr/>
          </p:nvSpPr>
          <p:spPr bwMode="auto">
            <a:xfrm>
              <a:off x="7460588" y="2125663"/>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TextBox 14"/>
            <p:cNvSpPr txBox="1"/>
            <p:nvPr/>
          </p:nvSpPr>
          <p:spPr>
            <a:xfrm>
              <a:off x="7417846" y="2032776"/>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Process</a:t>
              </a:r>
            </a:p>
          </p:txBody>
        </p:sp>
      </p:grpSp>
      <p:cxnSp>
        <p:nvCxnSpPr>
          <p:cNvPr id="18" name="Straight Arrow Connector 17"/>
          <p:cNvCxnSpPr/>
          <p:nvPr/>
        </p:nvCxnSpPr>
        <p:spPr>
          <a:xfrm>
            <a:off x="5976805" y="3097414"/>
            <a:ext cx="1260607"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157990" y="1618771"/>
            <a:ext cx="1323093" cy="1772837"/>
            <a:chOff x="8241884" y="1666999"/>
            <a:chExt cx="1323093" cy="1772837"/>
          </a:xfrm>
        </p:grpSpPr>
        <p:sp>
          <p:nvSpPr>
            <p:cNvPr id="21" name="Rectangle 20"/>
            <p:cNvSpPr/>
            <p:nvPr/>
          </p:nvSpPr>
          <p:spPr bwMode="auto">
            <a:xfrm>
              <a:off x="8322456" y="1698550"/>
              <a:ext cx="1161953" cy="1741286"/>
            </a:xfrm>
            <a:prstGeom prst="rect">
              <a:avLst/>
            </a:prstGeom>
            <a:solidFill>
              <a:schemeClr val="tx1">
                <a:lumMod val="20000"/>
                <a:lumOff val="80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sp>
          <p:nvSpPr>
            <p:cNvPr id="19" name="TextBox 18"/>
            <p:cNvSpPr txBox="1"/>
            <p:nvPr/>
          </p:nvSpPr>
          <p:spPr>
            <a:xfrm>
              <a:off x="8241884" y="1666999"/>
              <a:ext cx="1323093" cy="864852"/>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Visualization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and reporting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tools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86" y="2531851"/>
              <a:ext cx="780290" cy="780290"/>
            </a:xfrm>
            <a:prstGeom prst="rect">
              <a:avLst/>
            </a:prstGeom>
          </p:spPr>
        </p:pic>
      </p:grpSp>
      <p:sp>
        <p:nvSpPr>
          <p:cNvPr id="23" name="TextBox 22"/>
          <p:cNvSpPr txBox="1"/>
          <p:nvPr/>
        </p:nvSpPr>
        <p:spPr>
          <a:xfrm>
            <a:off x="6251284" y="2743200"/>
            <a:ext cx="88710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Output</a:t>
            </a:r>
          </a:p>
        </p:txBody>
      </p:sp>
      <p:cxnSp>
        <p:nvCxnSpPr>
          <p:cNvPr id="25" name="Straight Arrow Connector 24"/>
          <p:cNvCxnSpPr/>
          <p:nvPr/>
        </p:nvCxnSpPr>
        <p:spPr>
          <a:xfrm>
            <a:off x="2436812" y="2454444"/>
            <a:ext cx="2683702"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55396" y="2096032"/>
            <a:ext cx="75886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Input</a:t>
            </a:r>
          </a:p>
        </p:txBody>
      </p:sp>
      <p:cxnSp>
        <p:nvCxnSpPr>
          <p:cNvPr id="40" name="Straight Arrow Connector 39"/>
          <p:cNvCxnSpPr/>
          <p:nvPr/>
        </p:nvCxnSpPr>
        <p:spPr>
          <a:xfrm>
            <a:off x="5589954" y="2606241"/>
            <a:ext cx="0" cy="384117"/>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2160752" y="4722631"/>
            <a:ext cx="842416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43434"/>
                </a:solidFill>
                <a:effectLst/>
                <a:uLnTx/>
                <a:uFillTx/>
              </a:rPr>
              <a:t>Iterative exploration - </a:t>
            </a:r>
            <a:r>
              <a:rPr kumimoji="0" lang="en-US" sz="1800" b="0" i="0" u="none" strike="noStrike" kern="0" cap="none" spc="0" normalizeH="0" baseline="0" noProof="0" dirty="0">
                <a:ln>
                  <a:noFill/>
                </a:ln>
                <a:solidFill>
                  <a:srgbClr val="343434"/>
                </a:solidFill>
                <a:effectLst/>
                <a:uLnTx/>
                <a:uFillTx/>
              </a:rPr>
              <a:t>Process key data into business intelligence using Hadoop</a:t>
            </a:r>
            <a:endParaRPr kumimoji="0" lang="en-US" sz="1800" b="1" i="0" u="none" strike="noStrike" kern="0" cap="none" spc="0" normalizeH="0" baseline="0" noProof="0" dirty="0">
              <a:ln>
                <a:noFill/>
              </a:ln>
              <a:solidFill>
                <a:srgbClr val="343434"/>
              </a:solidFill>
              <a:effectLst/>
              <a:uLnTx/>
              <a:uFillTx/>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308" y="2089804"/>
            <a:ext cx="678901" cy="678901"/>
          </a:xfrm>
          <a:prstGeom prst="rect">
            <a:avLst/>
          </a:prstGeom>
          <a:solidFill>
            <a:schemeClr val="bg1"/>
          </a:solidFill>
        </p:spPr>
      </p:pic>
    </p:spTree>
    <p:extLst>
      <p:ext uri="{BB962C8B-B14F-4D97-AF65-F5344CB8AC3E}">
        <p14:creationId xmlns:p14="http://schemas.microsoft.com/office/powerpoint/2010/main" val="82770490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80"/>
          <p:cNvSpPr>
            <a:spLocks noChangeAspect="1"/>
          </p:cNvSpPr>
          <p:nvPr/>
        </p:nvSpPr>
        <p:spPr bwMode="black">
          <a:xfrm>
            <a:off x="4067945" y="1043957"/>
            <a:ext cx="4191279" cy="23153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sp>
        <p:nvSpPr>
          <p:cNvPr id="82" name="Freeform 81"/>
          <p:cNvSpPr/>
          <p:nvPr/>
        </p:nvSpPr>
        <p:spPr bwMode="auto">
          <a:xfrm>
            <a:off x="2911195" y="2222758"/>
            <a:ext cx="2693697" cy="62802"/>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83" name="Group 82"/>
          <p:cNvGrpSpPr/>
          <p:nvPr/>
        </p:nvGrpSpPr>
        <p:grpSpPr>
          <a:xfrm rot="900000">
            <a:off x="4168506" y="1826810"/>
            <a:ext cx="801928" cy="791897"/>
            <a:chOff x="3242937" y="2319398"/>
            <a:chExt cx="796924" cy="786956"/>
          </a:xfrm>
        </p:grpSpPr>
        <p:sp>
          <p:nvSpPr>
            <p:cNvPr id="84" name="Oval 83"/>
            <p:cNvSpPr/>
            <p:nvPr/>
          </p:nvSpPr>
          <p:spPr bwMode="auto">
            <a:xfrm>
              <a:off x="3247921" y="2319398"/>
              <a:ext cx="786956" cy="786956"/>
            </a:xfrm>
            <a:prstGeom prst="ellipse">
              <a:avLst/>
            </a:prstGeom>
            <a:solidFill>
              <a:srgbClr val="FFFFFF"/>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5" name="Freeform 84"/>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nvGrpSpPr>
          <p:cNvPr id="86" name="Group 85"/>
          <p:cNvGrpSpPr>
            <a:grpSpLocks noChangeAspect="1"/>
          </p:cNvGrpSpPr>
          <p:nvPr/>
        </p:nvGrpSpPr>
        <p:grpSpPr>
          <a:xfrm>
            <a:off x="4878812" y="3965912"/>
            <a:ext cx="2216091" cy="1263392"/>
            <a:chOff x="3063990" y="4892436"/>
            <a:chExt cx="2706624" cy="1543044"/>
          </a:xfrm>
        </p:grpSpPr>
        <p:sp>
          <p:nvSpPr>
            <p:cNvPr id="87" name="Rectangle 86"/>
            <p:cNvSpPr/>
            <p:nvPr/>
          </p:nvSpPr>
          <p:spPr bwMode="auto">
            <a:xfrm>
              <a:off x="3063990" y="4892436"/>
              <a:ext cx="2706624" cy="1543044"/>
            </a:xfrm>
            <a:prstGeom prst="rect">
              <a:avLst/>
            </a:prstGeom>
            <a:noFill/>
            <a:ln w="19050" cap="flat" cmpd="sng" algn="ctr">
              <a:no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8" name="TextBox 77"/>
            <p:cNvSpPr txBox="1"/>
            <p:nvPr/>
          </p:nvSpPr>
          <p:spPr>
            <a:xfrm>
              <a:off x="3366714" y="6154876"/>
              <a:ext cx="2106932" cy="23681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PCs and devices</a:t>
              </a:r>
            </a:p>
          </p:txBody>
        </p:sp>
        <p:sp>
          <p:nvSpPr>
            <p:cNvPr id="89" name="Freeform 88"/>
            <p:cNvSpPr>
              <a:spLocks noEditPoints="1"/>
            </p:cNvSpPr>
            <p:nvPr/>
          </p:nvSpPr>
          <p:spPr bwMode="auto">
            <a:xfrm>
              <a:off x="3788044"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0" name="Freeform 89"/>
            <p:cNvSpPr>
              <a:spLocks noEditPoints="1"/>
            </p:cNvSpPr>
            <p:nvPr/>
          </p:nvSpPr>
          <p:spPr bwMode="auto">
            <a:xfrm>
              <a:off x="5257762"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1" name="Freeform 90"/>
            <p:cNvSpPr>
              <a:spLocks noEditPoints="1"/>
            </p:cNvSpPr>
            <p:nvPr/>
          </p:nvSpPr>
          <p:spPr bwMode="auto">
            <a:xfrm>
              <a:off x="4559011"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pic>
          <p:nvPicPr>
            <p:cNvPr id="92" name="Picture 91"/>
            <p:cNvPicPr>
              <a:picLocks noChangeAspect="1"/>
            </p:cNvPicPr>
            <p:nvPr/>
          </p:nvPicPr>
          <p:blipFill rotWithShape="1">
            <a:blip r:embed="rId3">
              <a:extLst>
                <a:ext uri="{28A0092B-C50C-407E-A947-70E740481C1C}">
                  <a14:useLocalDpi xmlns:a14="http://schemas.microsoft.com/office/drawing/2010/main" val="0"/>
                </a:ext>
              </a:extLst>
            </a:blip>
            <a:srcRect t="1" r="1947" b="8924"/>
            <a:stretch/>
          </p:blipFill>
          <p:spPr>
            <a:xfrm>
              <a:off x="4315866" y="5335070"/>
              <a:ext cx="704088" cy="502920"/>
            </a:xfrm>
            <a:prstGeom prst="rect">
              <a:avLst/>
            </a:prstGeom>
          </p:spPr>
        </p:pic>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2" r="59168" b="8924"/>
            <a:stretch/>
          </p:blipFill>
          <p:spPr>
            <a:xfrm>
              <a:off x="5222104" y="5466632"/>
              <a:ext cx="228600" cy="392115"/>
            </a:xfrm>
            <a:prstGeom prst="rect">
              <a:avLst/>
            </a:prstGeom>
          </p:spPr>
        </p:pic>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t="1" r="53472" b="8924"/>
            <a:stretch/>
          </p:blipFill>
          <p:spPr>
            <a:xfrm>
              <a:off x="3716019" y="5331840"/>
              <a:ext cx="402472" cy="605833"/>
            </a:xfrm>
            <a:prstGeom prst="rect">
              <a:avLst/>
            </a:prstGeom>
          </p:spPr>
        </p:pic>
        <p:sp>
          <p:nvSpPr>
            <p:cNvPr id="95" name="Freeform 94"/>
            <p:cNvSpPr>
              <a:spLocks noEditPoints="1"/>
            </p:cNvSpPr>
            <p:nvPr/>
          </p:nvSpPr>
          <p:spPr bwMode="black">
            <a:xfrm>
              <a:off x="3360958"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96" name="Freeform 95"/>
          <p:cNvSpPr/>
          <p:nvPr/>
        </p:nvSpPr>
        <p:spPr bwMode="auto">
          <a:xfrm flipH="1">
            <a:off x="9056605" y="1836272"/>
            <a:ext cx="182966" cy="1973728"/>
          </a:xfrm>
          <a:custGeom>
            <a:avLst/>
            <a:gdLst>
              <a:gd name="connsiteX0" fmla="*/ 38100 w 180975"/>
              <a:gd name="connsiteY0" fmla="*/ 0 h 1666875"/>
              <a:gd name="connsiteX1" fmla="*/ 180975 w 180975"/>
              <a:gd name="connsiteY1" fmla="*/ 0 h 1666875"/>
              <a:gd name="connsiteX2" fmla="*/ 180975 w 180975"/>
              <a:gd name="connsiteY2" fmla="*/ 1666875 h 1666875"/>
              <a:gd name="connsiteX3" fmla="*/ 0 w 1809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80975" h="1666875">
                <a:moveTo>
                  <a:pt x="38100" y="0"/>
                </a:moveTo>
                <a:lnTo>
                  <a:pt x="180975" y="0"/>
                </a:lnTo>
                <a:lnTo>
                  <a:pt x="180975" y="1666875"/>
                </a:lnTo>
                <a:lnTo>
                  <a:pt x="0" y="1666875"/>
                </a:lnTo>
              </a:path>
            </a:pathLst>
          </a:custGeom>
          <a:noFill/>
          <a:ln w="22225" cap="flat" cmpd="sng" algn="ctr">
            <a:solidFill>
              <a:srgbClr val="0072C6"/>
            </a:solidFill>
            <a:prstDash val="solid"/>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7" name="Freeform 96"/>
          <p:cNvSpPr/>
          <p:nvPr/>
        </p:nvSpPr>
        <p:spPr bwMode="auto">
          <a:xfrm flipH="1" flipV="1">
            <a:off x="6645802" y="2222758"/>
            <a:ext cx="2277117" cy="83818"/>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8" name="Freeform 97"/>
          <p:cNvSpPr/>
          <p:nvPr/>
        </p:nvSpPr>
        <p:spPr bwMode="auto">
          <a:xfrm flipH="1" flipV="1">
            <a:off x="6399212" y="2031619"/>
            <a:ext cx="2561889"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9" name="Group 98"/>
          <p:cNvGrpSpPr/>
          <p:nvPr/>
        </p:nvGrpSpPr>
        <p:grpSpPr>
          <a:xfrm>
            <a:off x="9335075" y="714240"/>
            <a:ext cx="2598472" cy="3896089"/>
            <a:chOff x="9174813" y="1235154"/>
            <a:chExt cx="2598472" cy="3896089"/>
          </a:xfrm>
        </p:grpSpPr>
        <p:sp>
          <p:nvSpPr>
            <p:cNvPr id="101" name="Freeform 100"/>
            <p:cNvSpPr>
              <a:spLocks noChangeAspect="1"/>
            </p:cNvSpPr>
            <p:nvPr/>
          </p:nvSpPr>
          <p:spPr bwMode="black">
            <a:xfrm>
              <a:off x="9174813" y="1235154"/>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3" name="TextBox 66"/>
            <p:cNvSpPr txBox="1"/>
            <p:nvPr/>
          </p:nvSpPr>
          <p:spPr>
            <a:xfrm>
              <a:off x="9407750" y="2702551"/>
              <a:ext cx="1885342" cy="193899"/>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SaaS</a:t>
              </a:r>
            </a:p>
          </p:txBody>
        </p:sp>
        <p:sp>
          <p:nvSpPr>
            <p:cNvPr id="104" name="TextBox 70"/>
            <p:cNvSpPr txBox="1"/>
            <p:nvPr/>
          </p:nvSpPr>
          <p:spPr>
            <a:xfrm>
              <a:off x="9296955" y="4743445"/>
              <a:ext cx="2106932" cy="387798"/>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Azure </a:t>
              </a:r>
              <a:r>
                <a:rPr kumimoji="0" lang="en-US" sz="1400" b="0" i="0" u="none" strike="noStrike" kern="1200" cap="none" spc="-50" normalizeH="0" baseline="0" noProof="0">
                  <a:ln>
                    <a:noFill/>
                  </a:ln>
                  <a:solidFill>
                    <a:srgbClr val="002060"/>
                  </a:solidFill>
                  <a:effectLst/>
                  <a:uLnTx/>
                  <a:uFillTx/>
                  <a:latin typeface="+mn-lt"/>
                  <a:ea typeface="+mn-ea"/>
                  <a:cs typeface="+mn-cs"/>
                </a:rPr>
                <a:t>App Service and </a:t>
              </a:r>
              <a:r>
                <a:rPr kumimoji="0" lang="en-US" sz="1400" b="0" i="0" u="none" strike="noStrike" kern="1200" cap="none" spc="-50" normalizeH="0" baseline="0" noProof="0" dirty="0">
                  <a:ln>
                    <a:noFill/>
                  </a:ln>
                  <a:solidFill>
                    <a:srgbClr val="002060"/>
                  </a:solidFill>
                  <a:effectLst/>
                  <a:uLnTx/>
                  <a:uFillTx/>
                  <a:latin typeface="+mn-lt"/>
                  <a:ea typeface="+mn-ea"/>
                  <a:cs typeface="+mn-cs"/>
                </a:rPr>
                <a:t>Non-MS cloud-based apps</a:t>
              </a:r>
            </a:p>
          </p:txBody>
        </p:sp>
        <p:sp>
          <p:nvSpPr>
            <p:cNvPr id="105" name="Freeform 104"/>
            <p:cNvSpPr>
              <a:spLocks noChangeAspect="1"/>
            </p:cNvSpPr>
            <p:nvPr/>
          </p:nvSpPr>
          <p:spPr bwMode="black">
            <a:xfrm>
              <a:off x="9174813" y="3178567"/>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6" name="TextBox 146"/>
            <p:cNvSpPr txBox="1"/>
            <p:nvPr/>
          </p:nvSpPr>
          <p:spPr>
            <a:xfrm>
              <a:off x="9450055"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Custom </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LOB apps</a:t>
              </a:r>
            </a:p>
          </p:txBody>
        </p:sp>
        <p:sp>
          <p:nvSpPr>
            <p:cNvPr id="107" name="Rectangle 106"/>
            <p:cNvSpPr/>
            <p:nvPr/>
          </p:nvSpPr>
          <p:spPr bwMode="auto">
            <a:xfrm>
              <a:off x="9601293"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24" name="Picture 123"/>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14295" y="1562589"/>
              <a:ext cx="1110009" cy="384504"/>
            </a:xfrm>
            <a:prstGeom prst="rect">
              <a:avLst/>
            </a:prstGeom>
            <a:ln>
              <a:noFill/>
            </a:ln>
          </p:spPr>
        </p:pic>
        <p:grpSp>
          <p:nvGrpSpPr>
            <p:cNvPr id="109" name="Group 108"/>
            <p:cNvGrpSpPr/>
            <p:nvPr/>
          </p:nvGrpSpPr>
          <p:grpSpPr>
            <a:xfrm>
              <a:off x="9666829" y="3928967"/>
              <a:ext cx="717510" cy="308948"/>
              <a:chOff x="3096005" y="909698"/>
              <a:chExt cx="6564589" cy="2826597"/>
            </a:xfrm>
          </p:grpSpPr>
          <p:pic>
            <p:nvPicPr>
              <p:cNvPr id="118" name="Picture 117"/>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9" name="Picture 118"/>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20" name="Picture 119"/>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68217" y="909698"/>
                <a:ext cx="2592377" cy="2826597"/>
              </a:xfrm>
              <a:prstGeom prst="rect">
                <a:avLst/>
              </a:prstGeom>
              <a:ln>
                <a:solidFill>
                  <a:schemeClr val="bg2">
                    <a:lumMod val="90000"/>
                  </a:schemeClr>
                </a:solidFill>
              </a:ln>
            </p:spPr>
          </p:pic>
          <p:sp>
            <p:nvSpPr>
              <p:cNvPr id="121" name="Rectangle 120"/>
              <p:cNvSpPr/>
              <p:nvPr/>
            </p:nvSpPr>
            <p:spPr bwMode="auto">
              <a:xfrm>
                <a:off x="7564694" y="1703145"/>
                <a:ext cx="2041371" cy="1677772"/>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22" name="Freeform 121"/>
              <p:cNvSpPr>
                <a:spLocks noEditPoints="1"/>
              </p:cNvSpPr>
              <p:nvPr/>
            </p:nvSpPr>
            <p:spPr bwMode="auto">
              <a:xfrm>
                <a:off x="7710110" y="1628351"/>
                <a:ext cx="1389295" cy="1389291"/>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10" name="TextBox 71"/>
            <p:cNvSpPr txBox="1"/>
            <p:nvPr/>
          </p:nvSpPr>
          <p:spPr>
            <a:xfrm>
              <a:off x="10350422"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ISV/CSV</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apps</a:t>
              </a:r>
            </a:p>
          </p:txBody>
        </p:sp>
        <p:sp>
          <p:nvSpPr>
            <p:cNvPr id="111" name="Rectangle 110"/>
            <p:cNvSpPr/>
            <p:nvPr/>
          </p:nvSpPr>
          <p:spPr bwMode="auto">
            <a:xfrm>
              <a:off x="10501660"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12" name="Group 111"/>
            <p:cNvGrpSpPr/>
            <p:nvPr/>
          </p:nvGrpSpPr>
          <p:grpSpPr>
            <a:xfrm>
              <a:off x="10567196" y="3913360"/>
              <a:ext cx="712748" cy="299972"/>
              <a:chOff x="3096005" y="766908"/>
              <a:chExt cx="6521021" cy="2744475"/>
            </a:xfrm>
          </p:grpSpPr>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4" name="Picture 113"/>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15" name="Picture 114"/>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99964" y="766908"/>
                <a:ext cx="2517062" cy="2744475"/>
              </a:xfrm>
              <a:prstGeom prst="rect">
                <a:avLst/>
              </a:prstGeom>
              <a:ln>
                <a:solidFill>
                  <a:schemeClr val="bg2">
                    <a:lumMod val="90000"/>
                  </a:schemeClr>
                </a:solidFill>
              </a:ln>
            </p:spPr>
          </p:pic>
          <p:sp>
            <p:nvSpPr>
              <p:cNvPr id="116" name="Rectangle 115"/>
              <p:cNvSpPr/>
              <p:nvPr/>
            </p:nvSpPr>
            <p:spPr bwMode="auto">
              <a:xfrm>
                <a:off x="7572142" y="1488626"/>
                <a:ext cx="1747483" cy="1671651"/>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17" name="Freeform 116"/>
              <p:cNvSpPr>
                <a:spLocks noEditPoints="1"/>
              </p:cNvSpPr>
              <p:nvPr/>
            </p:nvSpPr>
            <p:spPr bwMode="auto">
              <a:xfrm>
                <a:off x="7667814" y="1606137"/>
                <a:ext cx="1372177" cy="1372173"/>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grpSp>
        <p:nvGrpSpPr>
          <p:cNvPr id="126" name="Group 125"/>
          <p:cNvGrpSpPr/>
          <p:nvPr/>
        </p:nvGrpSpPr>
        <p:grpSpPr>
          <a:xfrm>
            <a:off x="5155864" y="1520073"/>
            <a:ext cx="1742644" cy="1638834"/>
            <a:chOff x="4872551" y="2534458"/>
            <a:chExt cx="1742644" cy="1638834"/>
          </a:xfrm>
        </p:grpSpPr>
        <p:sp>
          <p:nvSpPr>
            <p:cNvPr id="127" name="Rectangle 126"/>
            <p:cNvSpPr/>
            <p:nvPr/>
          </p:nvSpPr>
          <p:spPr>
            <a:xfrm>
              <a:off x="4872551" y="3927071"/>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solidFill>
                      <a:srgbClr val="FFFFFF">
                        <a:alpha val="0"/>
                      </a:srgbClr>
                    </a:solidFill>
                  </a:ln>
                  <a:solidFill>
                    <a:srgbClr val="000000"/>
                  </a:solidFill>
                  <a:effectLst/>
                  <a:uLnTx/>
                  <a:uFillTx/>
                  <a:latin typeface="Segoe"/>
                  <a:ea typeface="+mn-ea"/>
                  <a:cs typeface="+mn-cs"/>
                </a:rPr>
                <a:t>Active Directory</a:t>
              </a:r>
            </a:p>
          </p:txBody>
        </p:sp>
        <p:grpSp>
          <p:nvGrpSpPr>
            <p:cNvPr id="128" name="Group 127"/>
            <p:cNvGrpSpPr/>
            <p:nvPr/>
          </p:nvGrpSpPr>
          <p:grpSpPr>
            <a:xfrm>
              <a:off x="5085223" y="2534458"/>
              <a:ext cx="1350118" cy="1163895"/>
              <a:chOff x="5148777" y="2688135"/>
              <a:chExt cx="1350118" cy="1163895"/>
            </a:xfrm>
          </p:grpSpPr>
          <p:sp>
            <p:nvSpPr>
              <p:cNvPr id="130" name="Isosceles Triangle 129"/>
              <p:cNvSpPr/>
              <p:nvPr/>
            </p:nvSpPr>
            <p:spPr bwMode="auto">
              <a:xfrm>
                <a:off x="5148777" y="2688135"/>
                <a:ext cx="1350118" cy="1163895"/>
              </a:xfrm>
              <a:prstGeom prst="triangle">
                <a:avLst/>
              </a:prstGeom>
              <a:solidFill>
                <a:srgbClr val="0072C6"/>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31" name="Picture 130" descr="Windows Azure Active Directory"/>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5396115" y="2977056"/>
                <a:ext cx="863508" cy="863508"/>
              </a:xfrm>
              <a:prstGeom prst="rect">
                <a:avLst/>
              </a:prstGeom>
              <a:noFill/>
              <a:ln>
                <a:noFill/>
              </a:ln>
            </p:spPr>
          </p:pic>
        </p:grpSp>
        <p:sp>
          <p:nvSpPr>
            <p:cNvPr id="129" name="Freeform 128"/>
            <p:cNvSpPr>
              <a:spLocks noEditPoints="1"/>
            </p:cNvSpPr>
            <p:nvPr/>
          </p:nvSpPr>
          <p:spPr bwMode="auto">
            <a:xfrm>
              <a:off x="4889638" y="3717056"/>
              <a:ext cx="1725557" cy="224596"/>
            </a:xfrm>
            <a:custGeom>
              <a:avLst/>
              <a:gdLst>
                <a:gd name="T0" fmla="*/ 0 w 1840"/>
                <a:gd name="T1" fmla="*/ 20 h 237"/>
                <a:gd name="T2" fmla="*/ 103 w 1840"/>
                <a:gd name="T3" fmla="*/ 183 h 237"/>
                <a:gd name="T4" fmla="*/ 179 w 1840"/>
                <a:gd name="T5" fmla="*/ 19 h 237"/>
                <a:gd name="T6" fmla="*/ 182 w 1840"/>
                <a:gd name="T7" fmla="*/ 54 h 237"/>
                <a:gd name="T8" fmla="*/ 95 w 1840"/>
                <a:gd name="T9" fmla="*/ 218 h 237"/>
                <a:gd name="T10" fmla="*/ 1088 w 1840"/>
                <a:gd name="T11" fmla="*/ 77 h 237"/>
                <a:gd name="T12" fmla="*/ 1029 w 1840"/>
                <a:gd name="T13" fmla="*/ 46 h 237"/>
                <a:gd name="T14" fmla="*/ 973 w 1840"/>
                <a:gd name="T15" fmla="*/ 41 h 237"/>
                <a:gd name="T16" fmla="*/ 1007 w 1840"/>
                <a:gd name="T17" fmla="*/ 7 h 237"/>
                <a:gd name="T18" fmla="*/ 923 w 1840"/>
                <a:gd name="T19" fmla="*/ 77 h 237"/>
                <a:gd name="T20" fmla="*/ 971 w 1840"/>
                <a:gd name="T21" fmla="*/ 221 h 237"/>
                <a:gd name="T22" fmla="*/ 1029 w 1840"/>
                <a:gd name="T23" fmla="*/ 189 h 237"/>
                <a:gd name="T24" fmla="*/ 1088 w 1840"/>
                <a:gd name="T25" fmla="*/ 200 h 237"/>
                <a:gd name="T26" fmla="*/ 1052 w 1840"/>
                <a:gd name="T27" fmla="*/ 97 h 237"/>
                <a:gd name="T28" fmla="*/ 1479 w 1840"/>
                <a:gd name="T29" fmla="*/ 183 h 237"/>
                <a:gd name="T30" fmla="*/ 1574 w 1840"/>
                <a:gd name="T31" fmla="*/ 221 h 237"/>
                <a:gd name="T32" fmla="*/ 1574 w 1840"/>
                <a:gd name="T33" fmla="*/ 83 h 237"/>
                <a:gd name="T34" fmla="*/ 1501 w 1840"/>
                <a:gd name="T35" fmla="*/ 162 h 237"/>
                <a:gd name="T36" fmla="*/ 1478 w 1840"/>
                <a:gd name="T37" fmla="*/ 81 h 237"/>
                <a:gd name="T38" fmla="*/ 1458 w 1840"/>
                <a:gd name="T39" fmla="*/ 221 h 237"/>
                <a:gd name="T40" fmla="*/ 1457 w 1840"/>
                <a:gd name="T41" fmla="*/ 88 h 237"/>
                <a:gd name="T42" fmla="*/ 1425 w 1840"/>
                <a:gd name="T43" fmla="*/ 97 h 237"/>
                <a:gd name="T44" fmla="*/ 692 w 1840"/>
                <a:gd name="T45" fmla="*/ 81 h 237"/>
                <a:gd name="T46" fmla="*/ 735 w 1840"/>
                <a:gd name="T47" fmla="*/ 190 h 237"/>
                <a:gd name="T48" fmla="*/ 671 w 1840"/>
                <a:gd name="T49" fmla="*/ 214 h 237"/>
                <a:gd name="T50" fmla="*/ 742 w 1840"/>
                <a:gd name="T51" fmla="*/ 151 h 237"/>
                <a:gd name="T52" fmla="*/ 716 w 1840"/>
                <a:gd name="T53" fmla="*/ 94 h 237"/>
                <a:gd name="T54" fmla="*/ 403 w 1840"/>
                <a:gd name="T55" fmla="*/ 79 h 237"/>
                <a:gd name="T56" fmla="*/ 403 w 1840"/>
                <a:gd name="T57" fmla="*/ 217 h 237"/>
                <a:gd name="T58" fmla="*/ 326 w 1840"/>
                <a:gd name="T59" fmla="*/ 174 h 237"/>
                <a:gd name="T60" fmla="*/ 407 w 1840"/>
                <a:gd name="T61" fmla="*/ 85 h 237"/>
                <a:gd name="T62" fmla="*/ 457 w 1840"/>
                <a:gd name="T63" fmla="*/ 149 h 237"/>
                <a:gd name="T64" fmla="*/ 509 w 1840"/>
                <a:gd name="T65" fmla="*/ 80 h 237"/>
                <a:gd name="T66" fmla="*/ 457 w 1840"/>
                <a:gd name="T67" fmla="*/ 105 h 237"/>
                <a:gd name="T68" fmla="*/ 1712 w 1840"/>
                <a:gd name="T69" fmla="*/ 81 h 237"/>
                <a:gd name="T70" fmla="*/ 1659 w 1840"/>
                <a:gd name="T71" fmla="*/ 104 h 237"/>
                <a:gd name="T72" fmla="*/ 1660 w 1840"/>
                <a:gd name="T73" fmla="*/ 221 h 237"/>
                <a:gd name="T74" fmla="*/ 1692 w 1840"/>
                <a:gd name="T75" fmla="*/ 96 h 237"/>
                <a:gd name="T76" fmla="*/ 270 w 1840"/>
                <a:gd name="T77" fmla="*/ 221 h 237"/>
                <a:gd name="T78" fmla="*/ 260 w 1840"/>
                <a:gd name="T79" fmla="*/ 11 h 237"/>
                <a:gd name="T80" fmla="*/ 260 w 1840"/>
                <a:gd name="T81" fmla="*/ 11 h 237"/>
                <a:gd name="T82" fmla="*/ 1284 w 1840"/>
                <a:gd name="T83" fmla="*/ 169 h 237"/>
                <a:gd name="T84" fmla="*/ 1178 w 1840"/>
                <a:gd name="T85" fmla="*/ 217 h 237"/>
                <a:gd name="T86" fmla="*/ 1226 w 1840"/>
                <a:gd name="T87" fmla="*/ 24 h 237"/>
                <a:gd name="T88" fmla="*/ 1329 w 1840"/>
                <a:gd name="T89" fmla="*/ 218 h 237"/>
                <a:gd name="T90" fmla="*/ 1205 w 1840"/>
                <a:gd name="T91" fmla="*/ 143 h 237"/>
                <a:gd name="T92" fmla="*/ 1826 w 1840"/>
                <a:gd name="T93" fmla="*/ 213 h 237"/>
                <a:gd name="T94" fmla="*/ 1801 w 1840"/>
                <a:gd name="T95" fmla="*/ 77 h 237"/>
                <a:gd name="T96" fmla="*/ 1790 w 1840"/>
                <a:gd name="T97" fmla="*/ 205 h 237"/>
                <a:gd name="T98" fmla="*/ 1816 w 1840"/>
                <a:gd name="T99" fmla="*/ 135 h 237"/>
                <a:gd name="T100" fmla="*/ 653 w 1840"/>
                <a:gd name="T101" fmla="*/ 147 h 237"/>
                <a:gd name="T102" fmla="*/ 516 w 1840"/>
                <a:gd name="T103" fmla="*/ 119 h 237"/>
                <a:gd name="T104" fmla="*/ 653 w 1840"/>
                <a:gd name="T105" fmla="*/ 147 h 237"/>
                <a:gd name="T106" fmla="*/ 539 w 1840"/>
                <a:gd name="T107" fmla="*/ 126 h 237"/>
                <a:gd name="T108" fmla="*/ 630 w 1840"/>
                <a:gd name="T109" fmla="*/ 151 h 237"/>
                <a:gd name="T110" fmla="*/ 777 w 1840"/>
                <a:gd name="T111" fmla="*/ 173 h 237"/>
                <a:gd name="T112" fmla="*/ 916 w 1840"/>
                <a:gd name="T113" fmla="*/ 135 h 237"/>
                <a:gd name="T114" fmla="*/ 810 w 1840"/>
                <a:gd name="T115" fmla="*/ 110 h 237"/>
                <a:gd name="T116" fmla="*/ 889 w 1840"/>
                <a:gd name="T117" fmla="*/ 1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37">
                  <a:moveTo>
                    <a:pt x="22" y="51"/>
                  </a:moveTo>
                  <a:cubicBezTo>
                    <a:pt x="22" y="108"/>
                    <a:pt x="22" y="164"/>
                    <a:pt x="22" y="221"/>
                  </a:cubicBezTo>
                  <a:cubicBezTo>
                    <a:pt x="15" y="221"/>
                    <a:pt x="8" y="221"/>
                    <a:pt x="0" y="221"/>
                  </a:cubicBezTo>
                  <a:cubicBezTo>
                    <a:pt x="0" y="154"/>
                    <a:pt x="0" y="87"/>
                    <a:pt x="0" y="20"/>
                  </a:cubicBezTo>
                  <a:cubicBezTo>
                    <a:pt x="10" y="20"/>
                    <a:pt x="20" y="19"/>
                    <a:pt x="29" y="20"/>
                  </a:cubicBezTo>
                  <a:cubicBezTo>
                    <a:pt x="30" y="20"/>
                    <a:pt x="32" y="22"/>
                    <a:pt x="33" y="23"/>
                  </a:cubicBezTo>
                  <a:cubicBezTo>
                    <a:pt x="48" y="57"/>
                    <a:pt x="63" y="91"/>
                    <a:pt x="78" y="126"/>
                  </a:cubicBezTo>
                  <a:cubicBezTo>
                    <a:pt x="86" y="145"/>
                    <a:pt x="94" y="164"/>
                    <a:pt x="103" y="183"/>
                  </a:cubicBezTo>
                  <a:cubicBezTo>
                    <a:pt x="103" y="183"/>
                    <a:pt x="103" y="183"/>
                    <a:pt x="104" y="182"/>
                  </a:cubicBezTo>
                  <a:cubicBezTo>
                    <a:pt x="124" y="136"/>
                    <a:pt x="145" y="89"/>
                    <a:pt x="166" y="42"/>
                  </a:cubicBezTo>
                  <a:cubicBezTo>
                    <a:pt x="168" y="36"/>
                    <a:pt x="171" y="29"/>
                    <a:pt x="174" y="23"/>
                  </a:cubicBezTo>
                  <a:cubicBezTo>
                    <a:pt x="175" y="20"/>
                    <a:pt x="176" y="19"/>
                    <a:pt x="179" y="19"/>
                  </a:cubicBezTo>
                  <a:cubicBezTo>
                    <a:pt x="188" y="20"/>
                    <a:pt x="197" y="19"/>
                    <a:pt x="205" y="19"/>
                  </a:cubicBezTo>
                  <a:cubicBezTo>
                    <a:pt x="205" y="87"/>
                    <a:pt x="205" y="154"/>
                    <a:pt x="205" y="221"/>
                  </a:cubicBezTo>
                  <a:cubicBezTo>
                    <a:pt x="198" y="221"/>
                    <a:pt x="190" y="221"/>
                    <a:pt x="182" y="221"/>
                  </a:cubicBezTo>
                  <a:cubicBezTo>
                    <a:pt x="182" y="164"/>
                    <a:pt x="182" y="107"/>
                    <a:pt x="182" y="54"/>
                  </a:cubicBezTo>
                  <a:cubicBezTo>
                    <a:pt x="164" y="97"/>
                    <a:pt x="143" y="143"/>
                    <a:pt x="123" y="189"/>
                  </a:cubicBezTo>
                  <a:cubicBezTo>
                    <a:pt x="119" y="199"/>
                    <a:pt x="114" y="208"/>
                    <a:pt x="110" y="218"/>
                  </a:cubicBezTo>
                  <a:cubicBezTo>
                    <a:pt x="109" y="222"/>
                    <a:pt x="105" y="221"/>
                    <a:pt x="102" y="221"/>
                  </a:cubicBezTo>
                  <a:cubicBezTo>
                    <a:pt x="99" y="222"/>
                    <a:pt x="97" y="222"/>
                    <a:pt x="95" y="218"/>
                  </a:cubicBezTo>
                  <a:cubicBezTo>
                    <a:pt x="73" y="168"/>
                    <a:pt x="50" y="118"/>
                    <a:pt x="28" y="68"/>
                  </a:cubicBezTo>
                  <a:cubicBezTo>
                    <a:pt x="26" y="63"/>
                    <a:pt x="24" y="57"/>
                    <a:pt x="22" y="51"/>
                  </a:cubicBezTo>
                  <a:close/>
                  <a:moveTo>
                    <a:pt x="1088" y="97"/>
                  </a:moveTo>
                  <a:cubicBezTo>
                    <a:pt x="1088" y="90"/>
                    <a:pt x="1088" y="84"/>
                    <a:pt x="1088" y="77"/>
                  </a:cubicBezTo>
                  <a:cubicBezTo>
                    <a:pt x="1076" y="77"/>
                    <a:pt x="1064" y="77"/>
                    <a:pt x="1052" y="77"/>
                  </a:cubicBezTo>
                  <a:cubicBezTo>
                    <a:pt x="1052" y="63"/>
                    <a:pt x="1052" y="49"/>
                    <a:pt x="1052" y="35"/>
                  </a:cubicBezTo>
                  <a:cubicBezTo>
                    <a:pt x="1045" y="37"/>
                    <a:pt x="1039" y="39"/>
                    <a:pt x="1032" y="41"/>
                  </a:cubicBezTo>
                  <a:cubicBezTo>
                    <a:pt x="1029" y="42"/>
                    <a:pt x="1029" y="43"/>
                    <a:pt x="1029" y="46"/>
                  </a:cubicBezTo>
                  <a:cubicBezTo>
                    <a:pt x="1029" y="52"/>
                    <a:pt x="1029" y="59"/>
                    <a:pt x="1029" y="65"/>
                  </a:cubicBezTo>
                  <a:cubicBezTo>
                    <a:pt x="1029" y="69"/>
                    <a:pt x="1029" y="73"/>
                    <a:pt x="1029" y="77"/>
                  </a:cubicBezTo>
                  <a:cubicBezTo>
                    <a:pt x="1009" y="77"/>
                    <a:pt x="990" y="77"/>
                    <a:pt x="970" y="77"/>
                  </a:cubicBezTo>
                  <a:cubicBezTo>
                    <a:pt x="971" y="65"/>
                    <a:pt x="971" y="53"/>
                    <a:pt x="973" y="41"/>
                  </a:cubicBezTo>
                  <a:cubicBezTo>
                    <a:pt x="975" y="30"/>
                    <a:pt x="983" y="25"/>
                    <a:pt x="994" y="25"/>
                  </a:cubicBezTo>
                  <a:cubicBezTo>
                    <a:pt x="999" y="25"/>
                    <a:pt x="1005" y="26"/>
                    <a:pt x="1010" y="27"/>
                  </a:cubicBezTo>
                  <a:cubicBezTo>
                    <a:pt x="1010" y="22"/>
                    <a:pt x="1010" y="15"/>
                    <a:pt x="1010" y="9"/>
                  </a:cubicBezTo>
                  <a:cubicBezTo>
                    <a:pt x="1010" y="8"/>
                    <a:pt x="1009" y="7"/>
                    <a:pt x="1007" y="7"/>
                  </a:cubicBezTo>
                  <a:cubicBezTo>
                    <a:pt x="982" y="0"/>
                    <a:pt x="957" y="11"/>
                    <a:pt x="950" y="38"/>
                  </a:cubicBezTo>
                  <a:cubicBezTo>
                    <a:pt x="948" y="46"/>
                    <a:pt x="948" y="54"/>
                    <a:pt x="948" y="62"/>
                  </a:cubicBezTo>
                  <a:cubicBezTo>
                    <a:pt x="947" y="67"/>
                    <a:pt x="947" y="72"/>
                    <a:pt x="947" y="77"/>
                  </a:cubicBezTo>
                  <a:cubicBezTo>
                    <a:pt x="939" y="77"/>
                    <a:pt x="931" y="77"/>
                    <a:pt x="923" y="77"/>
                  </a:cubicBezTo>
                  <a:cubicBezTo>
                    <a:pt x="923" y="84"/>
                    <a:pt x="923" y="90"/>
                    <a:pt x="923" y="97"/>
                  </a:cubicBezTo>
                  <a:cubicBezTo>
                    <a:pt x="932" y="97"/>
                    <a:pt x="939" y="97"/>
                    <a:pt x="948" y="97"/>
                  </a:cubicBezTo>
                  <a:cubicBezTo>
                    <a:pt x="948" y="139"/>
                    <a:pt x="948" y="180"/>
                    <a:pt x="948" y="221"/>
                  </a:cubicBezTo>
                  <a:cubicBezTo>
                    <a:pt x="956" y="221"/>
                    <a:pt x="963" y="221"/>
                    <a:pt x="971" y="221"/>
                  </a:cubicBezTo>
                  <a:cubicBezTo>
                    <a:pt x="971" y="180"/>
                    <a:pt x="971" y="139"/>
                    <a:pt x="971" y="97"/>
                  </a:cubicBezTo>
                  <a:cubicBezTo>
                    <a:pt x="990" y="97"/>
                    <a:pt x="1009" y="97"/>
                    <a:pt x="1029" y="97"/>
                  </a:cubicBezTo>
                  <a:cubicBezTo>
                    <a:pt x="1029" y="99"/>
                    <a:pt x="1029" y="101"/>
                    <a:pt x="1029" y="103"/>
                  </a:cubicBezTo>
                  <a:cubicBezTo>
                    <a:pt x="1029" y="132"/>
                    <a:pt x="1029" y="160"/>
                    <a:pt x="1029" y="189"/>
                  </a:cubicBezTo>
                  <a:cubicBezTo>
                    <a:pt x="1029" y="198"/>
                    <a:pt x="1032" y="207"/>
                    <a:pt x="1039" y="214"/>
                  </a:cubicBezTo>
                  <a:cubicBezTo>
                    <a:pt x="1048" y="225"/>
                    <a:pt x="1074" y="228"/>
                    <a:pt x="1086" y="221"/>
                  </a:cubicBezTo>
                  <a:cubicBezTo>
                    <a:pt x="1087" y="220"/>
                    <a:pt x="1088" y="219"/>
                    <a:pt x="1088" y="218"/>
                  </a:cubicBezTo>
                  <a:cubicBezTo>
                    <a:pt x="1089" y="212"/>
                    <a:pt x="1088" y="207"/>
                    <a:pt x="1088" y="200"/>
                  </a:cubicBezTo>
                  <a:cubicBezTo>
                    <a:pt x="1087" y="201"/>
                    <a:pt x="1086" y="202"/>
                    <a:pt x="1085" y="202"/>
                  </a:cubicBezTo>
                  <a:cubicBezTo>
                    <a:pt x="1068" y="210"/>
                    <a:pt x="1054" y="202"/>
                    <a:pt x="1052" y="185"/>
                  </a:cubicBezTo>
                  <a:cubicBezTo>
                    <a:pt x="1052" y="180"/>
                    <a:pt x="1052" y="175"/>
                    <a:pt x="1052" y="170"/>
                  </a:cubicBezTo>
                  <a:cubicBezTo>
                    <a:pt x="1052" y="146"/>
                    <a:pt x="1052" y="122"/>
                    <a:pt x="1052" y="97"/>
                  </a:cubicBezTo>
                  <a:cubicBezTo>
                    <a:pt x="1064" y="97"/>
                    <a:pt x="1076" y="97"/>
                    <a:pt x="1088" y="97"/>
                  </a:cubicBezTo>
                  <a:close/>
                  <a:moveTo>
                    <a:pt x="1478" y="81"/>
                  </a:moveTo>
                  <a:cubicBezTo>
                    <a:pt x="1478" y="108"/>
                    <a:pt x="1477" y="135"/>
                    <a:pt x="1478" y="162"/>
                  </a:cubicBezTo>
                  <a:cubicBezTo>
                    <a:pt x="1478" y="169"/>
                    <a:pt x="1478" y="176"/>
                    <a:pt x="1479" y="183"/>
                  </a:cubicBezTo>
                  <a:cubicBezTo>
                    <a:pt x="1483" y="202"/>
                    <a:pt x="1491" y="217"/>
                    <a:pt x="1510" y="222"/>
                  </a:cubicBezTo>
                  <a:cubicBezTo>
                    <a:pt x="1530" y="228"/>
                    <a:pt x="1550" y="227"/>
                    <a:pt x="1566" y="210"/>
                  </a:cubicBezTo>
                  <a:cubicBezTo>
                    <a:pt x="1569" y="207"/>
                    <a:pt x="1571" y="204"/>
                    <a:pt x="1574" y="199"/>
                  </a:cubicBezTo>
                  <a:cubicBezTo>
                    <a:pt x="1574" y="207"/>
                    <a:pt x="1574" y="214"/>
                    <a:pt x="1574" y="221"/>
                  </a:cubicBezTo>
                  <a:cubicBezTo>
                    <a:pt x="1582" y="221"/>
                    <a:pt x="1590" y="221"/>
                    <a:pt x="1597" y="221"/>
                  </a:cubicBezTo>
                  <a:cubicBezTo>
                    <a:pt x="1597" y="173"/>
                    <a:pt x="1597" y="125"/>
                    <a:pt x="1597" y="77"/>
                  </a:cubicBezTo>
                  <a:cubicBezTo>
                    <a:pt x="1589" y="77"/>
                    <a:pt x="1582" y="77"/>
                    <a:pt x="1574" y="77"/>
                  </a:cubicBezTo>
                  <a:cubicBezTo>
                    <a:pt x="1574" y="80"/>
                    <a:pt x="1574" y="81"/>
                    <a:pt x="1574" y="83"/>
                  </a:cubicBezTo>
                  <a:cubicBezTo>
                    <a:pt x="1574" y="109"/>
                    <a:pt x="1574" y="136"/>
                    <a:pt x="1574" y="162"/>
                  </a:cubicBezTo>
                  <a:cubicBezTo>
                    <a:pt x="1574" y="175"/>
                    <a:pt x="1570" y="187"/>
                    <a:pt x="1560" y="196"/>
                  </a:cubicBezTo>
                  <a:cubicBezTo>
                    <a:pt x="1541" y="214"/>
                    <a:pt x="1510" y="205"/>
                    <a:pt x="1504" y="180"/>
                  </a:cubicBezTo>
                  <a:cubicBezTo>
                    <a:pt x="1502" y="174"/>
                    <a:pt x="1501" y="168"/>
                    <a:pt x="1501" y="162"/>
                  </a:cubicBezTo>
                  <a:cubicBezTo>
                    <a:pt x="1501" y="136"/>
                    <a:pt x="1501" y="109"/>
                    <a:pt x="1501" y="83"/>
                  </a:cubicBezTo>
                  <a:cubicBezTo>
                    <a:pt x="1501" y="81"/>
                    <a:pt x="1501" y="79"/>
                    <a:pt x="1501" y="77"/>
                  </a:cubicBezTo>
                  <a:cubicBezTo>
                    <a:pt x="1493" y="77"/>
                    <a:pt x="1486" y="77"/>
                    <a:pt x="1478" y="77"/>
                  </a:cubicBezTo>
                  <a:cubicBezTo>
                    <a:pt x="1478" y="79"/>
                    <a:pt x="1478" y="80"/>
                    <a:pt x="1478" y="81"/>
                  </a:cubicBezTo>
                  <a:close/>
                  <a:moveTo>
                    <a:pt x="1421" y="103"/>
                  </a:moveTo>
                  <a:cubicBezTo>
                    <a:pt x="1395" y="139"/>
                    <a:pt x="1369" y="174"/>
                    <a:pt x="1343" y="210"/>
                  </a:cubicBezTo>
                  <a:cubicBezTo>
                    <a:pt x="1340" y="214"/>
                    <a:pt x="1339" y="217"/>
                    <a:pt x="1340" y="221"/>
                  </a:cubicBezTo>
                  <a:cubicBezTo>
                    <a:pt x="1380" y="221"/>
                    <a:pt x="1419" y="221"/>
                    <a:pt x="1458" y="221"/>
                  </a:cubicBezTo>
                  <a:cubicBezTo>
                    <a:pt x="1458" y="214"/>
                    <a:pt x="1458" y="208"/>
                    <a:pt x="1458" y="201"/>
                  </a:cubicBezTo>
                  <a:cubicBezTo>
                    <a:pt x="1430" y="201"/>
                    <a:pt x="1403" y="201"/>
                    <a:pt x="1375" y="201"/>
                  </a:cubicBezTo>
                  <a:cubicBezTo>
                    <a:pt x="1376" y="199"/>
                    <a:pt x="1377" y="198"/>
                    <a:pt x="1378" y="196"/>
                  </a:cubicBezTo>
                  <a:cubicBezTo>
                    <a:pt x="1404" y="160"/>
                    <a:pt x="1430" y="124"/>
                    <a:pt x="1457" y="88"/>
                  </a:cubicBezTo>
                  <a:cubicBezTo>
                    <a:pt x="1459" y="85"/>
                    <a:pt x="1460" y="81"/>
                    <a:pt x="1459" y="77"/>
                  </a:cubicBezTo>
                  <a:cubicBezTo>
                    <a:pt x="1422" y="77"/>
                    <a:pt x="1385" y="77"/>
                    <a:pt x="1348" y="77"/>
                  </a:cubicBezTo>
                  <a:cubicBezTo>
                    <a:pt x="1348" y="84"/>
                    <a:pt x="1348" y="90"/>
                    <a:pt x="1348" y="97"/>
                  </a:cubicBezTo>
                  <a:cubicBezTo>
                    <a:pt x="1374" y="97"/>
                    <a:pt x="1399" y="97"/>
                    <a:pt x="1425" y="97"/>
                  </a:cubicBezTo>
                  <a:cubicBezTo>
                    <a:pt x="1423" y="100"/>
                    <a:pt x="1422" y="101"/>
                    <a:pt x="1421" y="103"/>
                  </a:cubicBezTo>
                  <a:close/>
                  <a:moveTo>
                    <a:pt x="753" y="83"/>
                  </a:moveTo>
                  <a:cubicBezTo>
                    <a:pt x="753" y="81"/>
                    <a:pt x="752" y="80"/>
                    <a:pt x="750" y="79"/>
                  </a:cubicBezTo>
                  <a:cubicBezTo>
                    <a:pt x="731" y="72"/>
                    <a:pt x="711" y="71"/>
                    <a:pt x="692" y="81"/>
                  </a:cubicBezTo>
                  <a:cubicBezTo>
                    <a:pt x="665" y="96"/>
                    <a:pt x="664" y="136"/>
                    <a:pt x="691" y="150"/>
                  </a:cubicBezTo>
                  <a:cubicBezTo>
                    <a:pt x="696" y="153"/>
                    <a:pt x="701" y="155"/>
                    <a:pt x="706" y="158"/>
                  </a:cubicBezTo>
                  <a:cubicBezTo>
                    <a:pt x="714" y="162"/>
                    <a:pt x="721" y="166"/>
                    <a:pt x="728" y="170"/>
                  </a:cubicBezTo>
                  <a:cubicBezTo>
                    <a:pt x="735" y="174"/>
                    <a:pt x="737" y="181"/>
                    <a:pt x="735" y="190"/>
                  </a:cubicBezTo>
                  <a:cubicBezTo>
                    <a:pt x="734" y="197"/>
                    <a:pt x="729" y="202"/>
                    <a:pt x="722" y="203"/>
                  </a:cubicBezTo>
                  <a:cubicBezTo>
                    <a:pt x="705" y="207"/>
                    <a:pt x="690" y="204"/>
                    <a:pt x="677" y="195"/>
                  </a:cubicBezTo>
                  <a:cubicBezTo>
                    <a:pt x="675" y="194"/>
                    <a:pt x="673" y="193"/>
                    <a:pt x="671" y="191"/>
                  </a:cubicBezTo>
                  <a:cubicBezTo>
                    <a:pt x="671" y="199"/>
                    <a:pt x="671" y="207"/>
                    <a:pt x="671" y="214"/>
                  </a:cubicBezTo>
                  <a:cubicBezTo>
                    <a:pt x="671" y="215"/>
                    <a:pt x="673" y="217"/>
                    <a:pt x="674" y="218"/>
                  </a:cubicBezTo>
                  <a:cubicBezTo>
                    <a:pt x="683" y="222"/>
                    <a:pt x="692" y="224"/>
                    <a:pt x="702" y="225"/>
                  </a:cubicBezTo>
                  <a:cubicBezTo>
                    <a:pt x="715" y="225"/>
                    <a:pt x="728" y="224"/>
                    <a:pt x="740" y="217"/>
                  </a:cubicBezTo>
                  <a:cubicBezTo>
                    <a:pt x="765" y="203"/>
                    <a:pt x="767" y="166"/>
                    <a:pt x="742" y="151"/>
                  </a:cubicBezTo>
                  <a:cubicBezTo>
                    <a:pt x="736" y="147"/>
                    <a:pt x="729" y="144"/>
                    <a:pt x="722" y="140"/>
                  </a:cubicBezTo>
                  <a:cubicBezTo>
                    <a:pt x="716" y="137"/>
                    <a:pt x="710" y="135"/>
                    <a:pt x="704" y="131"/>
                  </a:cubicBezTo>
                  <a:cubicBezTo>
                    <a:pt x="697" y="126"/>
                    <a:pt x="694" y="118"/>
                    <a:pt x="696" y="109"/>
                  </a:cubicBezTo>
                  <a:cubicBezTo>
                    <a:pt x="698" y="101"/>
                    <a:pt x="706" y="95"/>
                    <a:pt x="716" y="94"/>
                  </a:cubicBezTo>
                  <a:cubicBezTo>
                    <a:pt x="729" y="93"/>
                    <a:pt x="741" y="96"/>
                    <a:pt x="753" y="104"/>
                  </a:cubicBezTo>
                  <a:cubicBezTo>
                    <a:pt x="753" y="96"/>
                    <a:pt x="753" y="89"/>
                    <a:pt x="753" y="83"/>
                  </a:cubicBezTo>
                  <a:close/>
                  <a:moveTo>
                    <a:pt x="407" y="85"/>
                  </a:moveTo>
                  <a:cubicBezTo>
                    <a:pt x="407" y="82"/>
                    <a:pt x="406" y="80"/>
                    <a:pt x="403" y="79"/>
                  </a:cubicBezTo>
                  <a:cubicBezTo>
                    <a:pt x="392" y="75"/>
                    <a:pt x="381" y="73"/>
                    <a:pt x="369" y="74"/>
                  </a:cubicBezTo>
                  <a:cubicBezTo>
                    <a:pt x="342" y="75"/>
                    <a:pt x="320" y="87"/>
                    <a:pt x="307" y="112"/>
                  </a:cubicBezTo>
                  <a:cubicBezTo>
                    <a:pt x="300" y="126"/>
                    <a:pt x="298" y="141"/>
                    <a:pt x="299" y="157"/>
                  </a:cubicBezTo>
                  <a:cubicBezTo>
                    <a:pt x="302" y="221"/>
                    <a:pt x="362" y="237"/>
                    <a:pt x="403" y="217"/>
                  </a:cubicBezTo>
                  <a:cubicBezTo>
                    <a:pt x="405" y="216"/>
                    <a:pt x="406" y="215"/>
                    <a:pt x="406" y="214"/>
                  </a:cubicBezTo>
                  <a:cubicBezTo>
                    <a:pt x="407" y="207"/>
                    <a:pt x="406" y="200"/>
                    <a:pt x="406" y="193"/>
                  </a:cubicBezTo>
                  <a:cubicBezTo>
                    <a:pt x="401" y="196"/>
                    <a:pt x="397" y="199"/>
                    <a:pt x="392" y="201"/>
                  </a:cubicBezTo>
                  <a:cubicBezTo>
                    <a:pt x="364" y="212"/>
                    <a:pt x="335" y="200"/>
                    <a:pt x="326" y="174"/>
                  </a:cubicBezTo>
                  <a:cubicBezTo>
                    <a:pt x="321" y="161"/>
                    <a:pt x="321" y="148"/>
                    <a:pt x="324" y="136"/>
                  </a:cubicBezTo>
                  <a:cubicBezTo>
                    <a:pt x="329" y="106"/>
                    <a:pt x="355" y="89"/>
                    <a:pt x="384" y="95"/>
                  </a:cubicBezTo>
                  <a:cubicBezTo>
                    <a:pt x="392" y="97"/>
                    <a:pt x="399" y="101"/>
                    <a:pt x="407" y="104"/>
                  </a:cubicBezTo>
                  <a:cubicBezTo>
                    <a:pt x="407" y="98"/>
                    <a:pt x="407" y="91"/>
                    <a:pt x="407" y="85"/>
                  </a:cubicBezTo>
                  <a:close/>
                  <a:moveTo>
                    <a:pt x="434" y="221"/>
                  </a:moveTo>
                  <a:cubicBezTo>
                    <a:pt x="441" y="221"/>
                    <a:pt x="449" y="221"/>
                    <a:pt x="457" y="221"/>
                  </a:cubicBezTo>
                  <a:cubicBezTo>
                    <a:pt x="457" y="219"/>
                    <a:pt x="457" y="217"/>
                    <a:pt x="457" y="216"/>
                  </a:cubicBezTo>
                  <a:cubicBezTo>
                    <a:pt x="457" y="194"/>
                    <a:pt x="457" y="171"/>
                    <a:pt x="457" y="149"/>
                  </a:cubicBezTo>
                  <a:cubicBezTo>
                    <a:pt x="457" y="135"/>
                    <a:pt x="459" y="122"/>
                    <a:pt x="467" y="110"/>
                  </a:cubicBezTo>
                  <a:cubicBezTo>
                    <a:pt x="473" y="101"/>
                    <a:pt x="480" y="96"/>
                    <a:pt x="491" y="96"/>
                  </a:cubicBezTo>
                  <a:cubicBezTo>
                    <a:pt x="497" y="96"/>
                    <a:pt x="503" y="98"/>
                    <a:pt x="509" y="99"/>
                  </a:cubicBezTo>
                  <a:cubicBezTo>
                    <a:pt x="509" y="93"/>
                    <a:pt x="509" y="87"/>
                    <a:pt x="509" y="80"/>
                  </a:cubicBezTo>
                  <a:cubicBezTo>
                    <a:pt x="509" y="77"/>
                    <a:pt x="508" y="76"/>
                    <a:pt x="505" y="75"/>
                  </a:cubicBezTo>
                  <a:cubicBezTo>
                    <a:pt x="486" y="72"/>
                    <a:pt x="470" y="80"/>
                    <a:pt x="461" y="97"/>
                  </a:cubicBezTo>
                  <a:cubicBezTo>
                    <a:pt x="460" y="100"/>
                    <a:pt x="459" y="102"/>
                    <a:pt x="457" y="105"/>
                  </a:cubicBezTo>
                  <a:cubicBezTo>
                    <a:pt x="457" y="105"/>
                    <a:pt x="457" y="105"/>
                    <a:pt x="457" y="105"/>
                  </a:cubicBezTo>
                  <a:cubicBezTo>
                    <a:pt x="457" y="96"/>
                    <a:pt x="457" y="87"/>
                    <a:pt x="457" y="77"/>
                  </a:cubicBezTo>
                  <a:cubicBezTo>
                    <a:pt x="449" y="77"/>
                    <a:pt x="442" y="77"/>
                    <a:pt x="434" y="77"/>
                  </a:cubicBezTo>
                  <a:cubicBezTo>
                    <a:pt x="434" y="125"/>
                    <a:pt x="434" y="173"/>
                    <a:pt x="434" y="221"/>
                  </a:cubicBezTo>
                  <a:close/>
                  <a:moveTo>
                    <a:pt x="1712" y="81"/>
                  </a:moveTo>
                  <a:cubicBezTo>
                    <a:pt x="1712" y="77"/>
                    <a:pt x="1711" y="76"/>
                    <a:pt x="1707" y="75"/>
                  </a:cubicBezTo>
                  <a:cubicBezTo>
                    <a:pt x="1688" y="72"/>
                    <a:pt x="1671" y="81"/>
                    <a:pt x="1663" y="100"/>
                  </a:cubicBezTo>
                  <a:cubicBezTo>
                    <a:pt x="1662" y="101"/>
                    <a:pt x="1661" y="103"/>
                    <a:pt x="1660" y="104"/>
                  </a:cubicBezTo>
                  <a:cubicBezTo>
                    <a:pt x="1660" y="104"/>
                    <a:pt x="1660" y="104"/>
                    <a:pt x="1659" y="104"/>
                  </a:cubicBezTo>
                  <a:cubicBezTo>
                    <a:pt x="1659" y="95"/>
                    <a:pt x="1659" y="86"/>
                    <a:pt x="1659" y="77"/>
                  </a:cubicBezTo>
                  <a:cubicBezTo>
                    <a:pt x="1652" y="77"/>
                    <a:pt x="1644" y="77"/>
                    <a:pt x="1637" y="77"/>
                  </a:cubicBezTo>
                  <a:cubicBezTo>
                    <a:pt x="1637" y="125"/>
                    <a:pt x="1637" y="173"/>
                    <a:pt x="1637" y="221"/>
                  </a:cubicBezTo>
                  <a:cubicBezTo>
                    <a:pt x="1644" y="221"/>
                    <a:pt x="1652" y="221"/>
                    <a:pt x="1660" y="221"/>
                  </a:cubicBezTo>
                  <a:cubicBezTo>
                    <a:pt x="1660" y="219"/>
                    <a:pt x="1660" y="217"/>
                    <a:pt x="1660" y="216"/>
                  </a:cubicBezTo>
                  <a:cubicBezTo>
                    <a:pt x="1660" y="192"/>
                    <a:pt x="1660" y="169"/>
                    <a:pt x="1660" y="146"/>
                  </a:cubicBezTo>
                  <a:cubicBezTo>
                    <a:pt x="1660" y="136"/>
                    <a:pt x="1661" y="126"/>
                    <a:pt x="1666" y="117"/>
                  </a:cubicBezTo>
                  <a:cubicBezTo>
                    <a:pt x="1671" y="105"/>
                    <a:pt x="1679" y="97"/>
                    <a:pt x="1692" y="96"/>
                  </a:cubicBezTo>
                  <a:cubicBezTo>
                    <a:pt x="1699" y="96"/>
                    <a:pt x="1705" y="98"/>
                    <a:pt x="1712" y="99"/>
                  </a:cubicBezTo>
                  <a:cubicBezTo>
                    <a:pt x="1712" y="94"/>
                    <a:pt x="1711" y="87"/>
                    <a:pt x="1712" y="81"/>
                  </a:cubicBezTo>
                  <a:close/>
                  <a:moveTo>
                    <a:pt x="248" y="221"/>
                  </a:moveTo>
                  <a:cubicBezTo>
                    <a:pt x="255" y="221"/>
                    <a:pt x="263" y="221"/>
                    <a:pt x="270" y="221"/>
                  </a:cubicBezTo>
                  <a:cubicBezTo>
                    <a:pt x="270" y="173"/>
                    <a:pt x="270" y="125"/>
                    <a:pt x="270" y="77"/>
                  </a:cubicBezTo>
                  <a:cubicBezTo>
                    <a:pt x="263" y="77"/>
                    <a:pt x="255" y="77"/>
                    <a:pt x="248" y="77"/>
                  </a:cubicBezTo>
                  <a:cubicBezTo>
                    <a:pt x="248" y="125"/>
                    <a:pt x="248" y="173"/>
                    <a:pt x="248" y="221"/>
                  </a:cubicBezTo>
                  <a:close/>
                  <a:moveTo>
                    <a:pt x="260" y="11"/>
                  </a:moveTo>
                  <a:cubicBezTo>
                    <a:pt x="251" y="10"/>
                    <a:pt x="244" y="17"/>
                    <a:pt x="244" y="26"/>
                  </a:cubicBezTo>
                  <a:cubicBezTo>
                    <a:pt x="244" y="34"/>
                    <a:pt x="250" y="41"/>
                    <a:pt x="259" y="41"/>
                  </a:cubicBezTo>
                  <a:cubicBezTo>
                    <a:pt x="268" y="41"/>
                    <a:pt x="274" y="34"/>
                    <a:pt x="275" y="26"/>
                  </a:cubicBezTo>
                  <a:cubicBezTo>
                    <a:pt x="275" y="17"/>
                    <a:pt x="268" y="11"/>
                    <a:pt x="260" y="11"/>
                  </a:cubicBezTo>
                  <a:close/>
                  <a:moveTo>
                    <a:pt x="1330" y="221"/>
                  </a:moveTo>
                  <a:cubicBezTo>
                    <a:pt x="1321" y="221"/>
                    <a:pt x="1313" y="222"/>
                    <a:pt x="1305" y="221"/>
                  </a:cubicBezTo>
                  <a:cubicBezTo>
                    <a:pt x="1304" y="221"/>
                    <a:pt x="1303" y="219"/>
                    <a:pt x="1302" y="217"/>
                  </a:cubicBezTo>
                  <a:cubicBezTo>
                    <a:pt x="1296" y="201"/>
                    <a:pt x="1290" y="185"/>
                    <a:pt x="1284" y="169"/>
                  </a:cubicBezTo>
                  <a:cubicBezTo>
                    <a:pt x="1283" y="166"/>
                    <a:pt x="1281" y="165"/>
                    <a:pt x="1278" y="165"/>
                  </a:cubicBezTo>
                  <a:cubicBezTo>
                    <a:pt x="1252" y="165"/>
                    <a:pt x="1227" y="165"/>
                    <a:pt x="1201" y="165"/>
                  </a:cubicBezTo>
                  <a:cubicBezTo>
                    <a:pt x="1198" y="165"/>
                    <a:pt x="1196" y="166"/>
                    <a:pt x="1195" y="169"/>
                  </a:cubicBezTo>
                  <a:cubicBezTo>
                    <a:pt x="1190" y="185"/>
                    <a:pt x="1184" y="201"/>
                    <a:pt x="1178" y="217"/>
                  </a:cubicBezTo>
                  <a:cubicBezTo>
                    <a:pt x="1177" y="220"/>
                    <a:pt x="1176" y="222"/>
                    <a:pt x="1173" y="221"/>
                  </a:cubicBezTo>
                  <a:cubicBezTo>
                    <a:pt x="1165" y="221"/>
                    <a:pt x="1158" y="221"/>
                    <a:pt x="1151" y="221"/>
                  </a:cubicBezTo>
                  <a:cubicBezTo>
                    <a:pt x="1151" y="219"/>
                    <a:pt x="1152" y="218"/>
                    <a:pt x="1152" y="216"/>
                  </a:cubicBezTo>
                  <a:cubicBezTo>
                    <a:pt x="1177" y="152"/>
                    <a:pt x="1201" y="88"/>
                    <a:pt x="1226" y="24"/>
                  </a:cubicBezTo>
                  <a:cubicBezTo>
                    <a:pt x="1227" y="21"/>
                    <a:pt x="1228" y="19"/>
                    <a:pt x="1232" y="19"/>
                  </a:cubicBezTo>
                  <a:cubicBezTo>
                    <a:pt x="1237" y="20"/>
                    <a:pt x="1243" y="20"/>
                    <a:pt x="1249" y="19"/>
                  </a:cubicBezTo>
                  <a:cubicBezTo>
                    <a:pt x="1251" y="19"/>
                    <a:pt x="1253" y="20"/>
                    <a:pt x="1254" y="23"/>
                  </a:cubicBezTo>
                  <a:cubicBezTo>
                    <a:pt x="1279" y="88"/>
                    <a:pt x="1304" y="153"/>
                    <a:pt x="1329" y="218"/>
                  </a:cubicBezTo>
                  <a:cubicBezTo>
                    <a:pt x="1329" y="219"/>
                    <a:pt x="1329" y="220"/>
                    <a:pt x="1330" y="221"/>
                  </a:cubicBezTo>
                  <a:close/>
                  <a:moveTo>
                    <a:pt x="1274" y="143"/>
                  </a:moveTo>
                  <a:cubicBezTo>
                    <a:pt x="1262" y="111"/>
                    <a:pt x="1251" y="79"/>
                    <a:pt x="1239" y="48"/>
                  </a:cubicBezTo>
                  <a:cubicBezTo>
                    <a:pt x="1228" y="79"/>
                    <a:pt x="1217" y="111"/>
                    <a:pt x="1205" y="143"/>
                  </a:cubicBezTo>
                  <a:cubicBezTo>
                    <a:pt x="1228" y="143"/>
                    <a:pt x="1251" y="143"/>
                    <a:pt x="1274" y="143"/>
                  </a:cubicBezTo>
                  <a:close/>
                  <a:moveTo>
                    <a:pt x="1830" y="190"/>
                  </a:moveTo>
                  <a:cubicBezTo>
                    <a:pt x="1830" y="196"/>
                    <a:pt x="1830" y="203"/>
                    <a:pt x="1830" y="209"/>
                  </a:cubicBezTo>
                  <a:cubicBezTo>
                    <a:pt x="1829" y="211"/>
                    <a:pt x="1828" y="212"/>
                    <a:pt x="1826" y="213"/>
                  </a:cubicBezTo>
                  <a:cubicBezTo>
                    <a:pt x="1810" y="223"/>
                    <a:pt x="1793" y="226"/>
                    <a:pt x="1774" y="225"/>
                  </a:cubicBezTo>
                  <a:cubicBezTo>
                    <a:pt x="1739" y="223"/>
                    <a:pt x="1718" y="199"/>
                    <a:pt x="1715" y="164"/>
                  </a:cubicBezTo>
                  <a:cubicBezTo>
                    <a:pt x="1713" y="144"/>
                    <a:pt x="1715" y="124"/>
                    <a:pt x="1725" y="106"/>
                  </a:cubicBezTo>
                  <a:cubicBezTo>
                    <a:pt x="1740" y="79"/>
                    <a:pt x="1771" y="67"/>
                    <a:pt x="1801" y="77"/>
                  </a:cubicBezTo>
                  <a:cubicBezTo>
                    <a:pt x="1824" y="84"/>
                    <a:pt x="1834" y="102"/>
                    <a:pt x="1838" y="124"/>
                  </a:cubicBezTo>
                  <a:cubicBezTo>
                    <a:pt x="1840" y="134"/>
                    <a:pt x="1840" y="144"/>
                    <a:pt x="1840" y="155"/>
                  </a:cubicBezTo>
                  <a:cubicBezTo>
                    <a:pt x="1806" y="155"/>
                    <a:pt x="1772" y="155"/>
                    <a:pt x="1739" y="155"/>
                  </a:cubicBezTo>
                  <a:cubicBezTo>
                    <a:pt x="1738" y="183"/>
                    <a:pt x="1754" y="208"/>
                    <a:pt x="1790" y="205"/>
                  </a:cubicBezTo>
                  <a:cubicBezTo>
                    <a:pt x="1797" y="204"/>
                    <a:pt x="1804" y="202"/>
                    <a:pt x="1811" y="200"/>
                  </a:cubicBezTo>
                  <a:cubicBezTo>
                    <a:pt x="1817" y="198"/>
                    <a:pt x="1823" y="194"/>
                    <a:pt x="1830" y="190"/>
                  </a:cubicBezTo>
                  <a:close/>
                  <a:moveTo>
                    <a:pt x="1739" y="135"/>
                  </a:moveTo>
                  <a:cubicBezTo>
                    <a:pt x="1764" y="135"/>
                    <a:pt x="1790" y="135"/>
                    <a:pt x="1816" y="135"/>
                  </a:cubicBezTo>
                  <a:cubicBezTo>
                    <a:pt x="1816" y="132"/>
                    <a:pt x="1816" y="129"/>
                    <a:pt x="1815" y="127"/>
                  </a:cubicBezTo>
                  <a:cubicBezTo>
                    <a:pt x="1814" y="111"/>
                    <a:pt x="1804" y="98"/>
                    <a:pt x="1791" y="95"/>
                  </a:cubicBezTo>
                  <a:cubicBezTo>
                    <a:pt x="1766" y="88"/>
                    <a:pt x="1739" y="109"/>
                    <a:pt x="1739" y="135"/>
                  </a:cubicBezTo>
                  <a:close/>
                  <a:moveTo>
                    <a:pt x="653" y="147"/>
                  </a:moveTo>
                  <a:cubicBezTo>
                    <a:pt x="653" y="167"/>
                    <a:pt x="649" y="185"/>
                    <a:pt x="637" y="200"/>
                  </a:cubicBezTo>
                  <a:cubicBezTo>
                    <a:pt x="621" y="220"/>
                    <a:pt x="600" y="226"/>
                    <a:pt x="576" y="225"/>
                  </a:cubicBezTo>
                  <a:cubicBezTo>
                    <a:pt x="537" y="223"/>
                    <a:pt x="513" y="193"/>
                    <a:pt x="511" y="158"/>
                  </a:cubicBezTo>
                  <a:cubicBezTo>
                    <a:pt x="511" y="145"/>
                    <a:pt x="512" y="132"/>
                    <a:pt x="516" y="119"/>
                  </a:cubicBezTo>
                  <a:cubicBezTo>
                    <a:pt x="525" y="91"/>
                    <a:pt x="549" y="75"/>
                    <a:pt x="580" y="74"/>
                  </a:cubicBezTo>
                  <a:cubicBezTo>
                    <a:pt x="598" y="73"/>
                    <a:pt x="615" y="76"/>
                    <a:pt x="629" y="88"/>
                  </a:cubicBezTo>
                  <a:cubicBezTo>
                    <a:pt x="644" y="101"/>
                    <a:pt x="651" y="118"/>
                    <a:pt x="653" y="138"/>
                  </a:cubicBezTo>
                  <a:cubicBezTo>
                    <a:pt x="653" y="141"/>
                    <a:pt x="653" y="145"/>
                    <a:pt x="653" y="147"/>
                  </a:cubicBezTo>
                  <a:close/>
                  <a:moveTo>
                    <a:pt x="630" y="151"/>
                  </a:moveTo>
                  <a:cubicBezTo>
                    <a:pt x="629" y="144"/>
                    <a:pt x="629" y="138"/>
                    <a:pt x="628" y="132"/>
                  </a:cubicBezTo>
                  <a:cubicBezTo>
                    <a:pt x="624" y="110"/>
                    <a:pt x="609" y="95"/>
                    <a:pt x="589" y="94"/>
                  </a:cubicBezTo>
                  <a:cubicBezTo>
                    <a:pt x="563" y="92"/>
                    <a:pt x="546" y="103"/>
                    <a:pt x="539" y="126"/>
                  </a:cubicBezTo>
                  <a:cubicBezTo>
                    <a:pt x="535" y="137"/>
                    <a:pt x="534" y="149"/>
                    <a:pt x="536" y="162"/>
                  </a:cubicBezTo>
                  <a:cubicBezTo>
                    <a:pt x="539" y="186"/>
                    <a:pt x="554" y="202"/>
                    <a:pt x="578" y="205"/>
                  </a:cubicBezTo>
                  <a:cubicBezTo>
                    <a:pt x="602" y="207"/>
                    <a:pt x="620" y="196"/>
                    <a:pt x="626" y="173"/>
                  </a:cubicBezTo>
                  <a:cubicBezTo>
                    <a:pt x="628" y="166"/>
                    <a:pt x="629" y="158"/>
                    <a:pt x="630" y="151"/>
                  </a:cubicBezTo>
                  <a:close/>
                  <a:moveTo>
                    <a:pt x="917" y="146"/>
                  </a:moveTo>
                  <a:cubicBezTo>
                    <a:pt x="917" y="161"/>
                    <a:pt x="915" y="176"/>
                    <a:pt x="908" y="189"/>
                  </a:cubicBezTo>
                  <a:cubicBezTo>
                    <a:pt x="894" y="215"/>
                    <a:pt x="871" y="226"/>
                    <a:pt x="842" y="225"/>
                  </a:cubicBezTo>
                  <a:cubicBezTo>
                    <a:pt x="809" y="224"/>
                    <a:pt x="784" y="205"/>
                    <a:pt x="777" y="173"/>
                  </a:cubicBezTo>
                  <a:cubicBezTo>
                    <a:pt x="773" y="155"/>
                    <a:pt x="773" y="136"/>
                    <a:pt x="780" y="118"/>
                  </a:cubicBezTo>
                  <a:cubicBezTo>
                    <a:pt x="786" y="100"/>
                    <a:pt x="798" y="87"/>
                    <a:pt x="816" y="79"/>
                  </a:cubicBezTo>
                  <a:cubicBezTo>
                    <a:pt x="830" y="74"/>
                    <a:pt x="844" y="73"/>
                    <a:pt x="858" y="74"/>
                  </a:cubicBezTo>
                  <a:cubicBezTo>
                    <a:pt x="893" y="78"/>
                    <a:pt x="912" y="103"/>
                    <a:pt x="916" y="135"/>
                  </a:cubicBezTo>
                  <a:cubicBezTo>
                    <a:pt x="916" y="139"/>
                    <a:pt x="916" y="142"/>
                    <a:pt x="917" y="146"/>
                  </a:cubicBezTo>
                  <a:close/>
                  <a:moveTo>
                    <a:pt x="890" y="126"/>
                  </a:moveTo>
                  <a:cubicBezTo>
                    <a:pt x="885" y="110"/>
                    <a:pt x="875" y="98"/>
                    <a:pt x="858" y="95"/>
                  </a:cubicBezTo>
                  <a:cubicBezTo>
                    <a:pt x="839" y="91"/>
                    <a:pt x="822" y="94"/>
                    <a:pt x="810" y="110"/>
                  </a:cubicBezTo>
                  <a:cubicBezTo>
                    <a:pt x="801" y="122"/>
                    <a:pt x="798" y="135"/>
                    <a:pt x="799" y="150"/>
                  </a:cubicBezTo>
                  <a:cubicBezTo>
                    <a:pt x="799" y="153"/>
                    <a:pt x="799" y="156"/>
                    <a:pt x="799" y="158"/>
                  </a:cubicBezTo>
                  <a:cubicBezTo>
                    <a:pt x="800" y="185"/>
                    <a:pt x="816" y="202"/>
                    <a:pt x="842" y="205"/>
                  </a:cubicBezTo>
                  <a:cubicBezTo>
                    <a:pt x="865" y="207"/>
                    <a:pt x="883" y="197"/>
                    <a:pt x="889" y="174"/>
                  </a:cubicBezTo>
                  <a:cubicBezTo>
                    <a:pt x="894" y="158"/>
                    <a:pt x="894" y="142"/>
                    <a:pt x="890" y="126"/>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32" name="Freeform 131"/>
          <p:cNvSpPr/>
          <p:nvPr/>
        </p:nvSpPr>
        <p:spPr bwMode="auto">
          <a:xfrm>
            <a:off x="6170612" y="3392446"/>
            <a:ext cx="0" cy="800100"/>
          </a:xfrm>
          <a:custGeom>
            <a:avLst/>
            <a:gdLst>
              <a:gd name="connsiteX0" fmla="*/ 0 w 0"/>
              <a:gd name="connsiteY0" fmla="*/ 800100 h 800100"/>
              <a:gd name="connsiteX1" fmla="*/ 0 w 0"/>
              <a:gd name="connsiteY1" fmla="*/ 0 h 800100"/>
            </a:gdLst>
            <a:ahLst/>
            <a:cxnLst>
              <a:cxn ang="0">
                <a:pos x="connsiteX0" y="connsiteY0"/>
              </a:cxn>
              <a:cxn ang="0">
                <a:pos x="connsiteX1" y="connsiteY1"/>
              </a:cxn>
            </a:cxnLst>
            <a:rect l="l" t="t" r="r" b="b"/>
            <a:pathLst>
              <a:path h="800100">
                <a:moveTo>
                  <a:pt x="0" y="800100"/>
                </a:moveTo>
                <a:lnTo>
                  <a:pt x="0"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145" name="Group 144"/>
          <p:cNvGrpSpPr/>
          <p:nvPr/>
        </p:nvGrpSpPr>
        <p:grpSpPr>
          <a:xfrm>
            <a:off x="396056" y="1547244"/>
            <a:ext cx="2444879" cy="1720268"/>
            <a:chOff x="272314" y="1276938"/>
            <a:chExt cx="2444879" cy="1720268"/>
          </a:xfrm>
          <a:solidFill>
            <a:schemeClr val="bg1"/>
          </a:solidFill>
        </p:grpSpPr>
        <p:grpSp>
          <p:nvGrpSpPr>
            <p:cNvPr id="146" name="Group 145"/>
            <p:cNvGrpSpPr/>
            <p:nvPr/>
          </p:nvGrpSpPr>
          <p:grpSpPr>
            <a:xfrm>
              <a:off x="272314" y="1276938"/>
              <a:ext cx="2444879" cy="1720268"/>
              <a:chOff x="218065" y="2298702"/>
              <a:chExt cx="2444879" cy="1720268"/>
            </a:xfrm>
            <a:grpFill/>
          </p:grpSpPr>
          <p:sp>
            <p:nvSpPr>
              <p:cNvPr id="148" name="Rectangle 147"/>
              <p:cNvSpPr/>
              <p:nvPr/>
            </p:nvSpPr>
            <p:spPr bwMode="auto">
              <a:xfrm>
                <a:off x="218065" y="2298702"/>
                <a:ext cx="2444879" cy="1720268"/>
              </a:xfrm>
              <a:prstGeom prst="rect">
                <a:avLst/>
              </a:prstGeom>
              <a:grpFill/>
              <a:ln w="19050" cap="flat" cmpd="sng" algn="ctr">
                <a:solidFill>
                  <a:srgbClr val="008272"/>
                </a:solid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49" name="Group 148"/>
              <p:cNvGrpSpPr/>
              <p:nvPr/>
            </p:nvGrpSpPr>
            <p:grpSpPr>
              <a:xfrm>
                <a:off x="591042" y="2587730"/>
                <a:ext cx="1698924" cy="1264672"/>
                <a:chOff x="888578" y="2805236"/>
                <a:chExt cx="1698924" cy="1264672"/>
              </a:xfrm>
              <a:grpFill/>
            </p:grpSpPr>
            <p:sp>
              <p:nvSpPr>
                <p:cNvPr id="150" name="Rectangle 149"/>
                <p:cNvSpPr/>
                <p:nvPr/>
              </p:nvSpPr>
              <p:spPr>
                <a:xfrm>
                  <a:off x="888578" y="3876009"/>
                  <a:ext cx="1698924" cy="193899"/>
                </a:xfrm>
                <a:prstGeom prst="rect">
                  <a:avLst/>
                </a:prstGeom>
                <a:grp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188F"/>
                      </a:solidFill>
                      <a:effectLst/>
                      <a:uLnTx/>
                      <a:uFillTx/>
                      <a:latin typeface="+mn-lt"/>
                      <a:ea typeface="+mn-ea"/>
                      <a:cs typeface="+mn-cs"/>
                    </a:rPr>
                    <a:t>Active Directory</a:t>
                  </a:r>
                </a:p>
              </p:txBody>
            </p:sp>
            <p:pic>
              <p:nvPicPr>
                <p:cNvPr id="151" name="Picture 1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474" y="2805236"/>
                  <a:ext cx="1043885" cy="690730"/>
                </a:xfrm>
                <a:prstGeom prst="rect">
                  <a:avLst/>
                </a:prstGeom>
                <a:grpFill/>
              </p:spPr>
            </p:pic>
          </p:grpSp>
        </p:gr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11" y="2256696"/>
              <a:ext cx="1701437" cy="399929"/>
            </a:xfrm>
            <a:prstGeom prst="rect">
              <a:avLst/>
            </a:prstGeom>
            <a:grpFill/>
          </p:spPr>
        </p:pic>
      </p:grpSp>
      <p:pic>
        <p:nvPicPr>
          <p:cNvPr id="153" name="Picture 152" descr="C:\Users\Jaspal Mann\AppData\Roaming\Skype\My Skype Received Files\sl.png"/>
          <p:cNvPicPr>
            <a:picLocks noChangeAspect="1" noChangeArrowheads="1"/>
          </p:cNvPicPr>
          <p:nvPr/>
        </p:nvPicPr>
        <p:blipFill>
          <a:blip r:embed="rId9"/>
          <a:srcRect/>
          <a:stretch>
            <a:fillRect/>
          </a:stretch>
        </p:blipFill>
        <p:spPr bwMode="auto">
          <a:xfrm>
            <a:off x="9752087" y="1555070"/>
            <a:ext cx="463940" cy="320540"/>
          </a:xfrm>
          <a:prstGeom prst="rect">
            <a:avLst/>
          </a:prstGeom>
          <a:noFill/>
        </p:spPr>
      </p:pic>
      <p:pic>
        <p:nvPicPr>
          <p:cNvPr id="3078" name="Picture 6" descr="S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8643" y="1583976"/>
            <a:ext cx="474477" cy="2372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1717" y="1522251"/>
            <a:ext cx="296977" cy="296977"/>
          </a:xfrm>
          <a:prstGeom prst="rect">
            <a:avLst/>
          </a:prstGeom>
        </p:spPr>
      </p:pic>
      <p:pic>
        <p:nvPicPr>
          <p:cNvPr id="1036" name="Picture 10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9500" y="2785145"/>
            <a:ext cx="482367" cy="482367"/>
          </a:xfrm>
          <a:prstGeom prst="rect">
            <a:avLst/>
          </a:prstGeom>
        </p:spPr>
      </p:pic>
      <p:sp>
        <p:nvSpPr>
          <p:cNvPr id="1038" name="TextBox 1037"/>
          <p:cNvSpPr txBox="1"/>
          <p:nvPr/>
        </p:nvSpPr>
        <p:spPr>
          <a:xfrm>
            <a:off x="1762963" y="3698859"/>
            <a:ext cx="2296463" cy="1280351"/>
          </a:xfrm>
          <a:prstGeom prst="rect">
            <a:avLst/>
          </a:prstGeom>
          <a:solidFill>
            <a:srgbClr val="0075CC"/>
          </a:solidFill>
          <a:ln>
            <a:noFill/>
          </a:ln>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Synchronize and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consolidate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identities</a:t>
            </a:r>
          </a:p>
        </p:txBody>
      </p:sp>
      <p:sp>
        <p:nvSpPr>
          <p:cNvPr id="164" name="Title 2"/>
          <p:cNvSpPr>
            <a:spLocks noGrp="1"/>
          </p:cNvSpPr>
          <p:nvPr>
            <p:ph type="title"/>
          </p:nvPr>
        </p:nvSpPr>
        <p:spPr>
          <a:xfrm>
            <a:off x="2517955" y="5576546"/>
            <a:ext cx="8066963" cy="917575"/>
          </a:xfrm>
        </p:spPr>
        <p:txBody>
          <a:bodyPr>
            <a:noAutofit/>
          </a:bodyPr>
          <a:lstStyle/>
          <a:p>
            <a:pPr algn="l"/>
            <a:r>
              <a:rPr lang="en-US" sz="4000" dirty="0">
                <a:solidFill>
                  <a:srgbClr val="92D050"/>
                </a:solidFill>
              </a:rPr>
              <a:t>Key Scenarios to get started with Microsoft Azure</a:t>
            </a:r>
          </a:p>
        </p:txBody>
      </p:sp>
      <p:sp>
        <p:nvSpPr>
          <p:cNvPr id="1040" name="TextBox 1039"/>
          <p:cNvSpPr txBox="1"/>
          <p:nvPr/>
        </p:nvSpPr>
        <p:spPr>
          <a:xfrm>
            <a:off x="274638" y="253988"/>
            <a:ext cx="4419351"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Identity as a Service</a:t>
            </a:r>
          </a:p>
        </p:txBody>
      </p:sp>
    </p:spTree>
    <p:extLst>
      <p:ext uri="{BB962C8B-B14F-4D97-AF65-F5344CB8AC3E}">
        <p14:creationId xmlns:p14="http://schemas.microsoft.com/office/powerpoint/2010/main" val="388334141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spect="1"/>
          </p:cNvSpPr>
          <p:nvPr/>
        </p:nvSpPr>
        <p:spPr bwMode="auto">
          <a:xfrm>
            <a:off x="296592" y="1468293"/>
            <a:ext cx="3533464" cy="2979738"/>
          </a:xfrm>
          <a:prstGeom prst="rect">
            <a:avLst/>
          </a:prstGeom>
          <a:noFill/>
          <a:ln w="254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extBox 53"/>
          <p:cNvSpPr txBox="1"/>
          <p:nvPr/>
        </p:nvSpPr>
        <p:spPr>
          <a:xfrm>
            <a:off x="2741612" y="1644029"/>
            <a:ext cx="1853882" cy="95410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Microsoft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SQL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Server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93" y="1738469"/>
            <a:ext cx="780290" cy="780290"/>
          </a:xfrm>
          <a:prstGeom prst="rect">
            <a:avLst/>
          </a:prstGeom>
          <a:noFill/>
        </p:spPr>
      </p:pic>
      <p:grpSp>
        <p:nvGrpSpPr>
          <p:cNvPr id="21" name="Group 20"/>
          <p:cNvGrpSpPr/>
          <p:nvPr/>
        </p:nvGrpSpPr>
        <p:grpSpPr>
          <a:xfrm>
            <a:off x="2279668" y="1738469"/>
            <a:ext cx="780290" cy="897410"/>
            <a:chOff x="5693588" y="1828800"/>
            <a:chExt cx="780290" cy="8974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88" y="1828800"/>
              <a:ext cx="780290" cy="780290"/>
            </a:xfrm>
            <a:prstGeom prst="rect">
              <a:avLst/>
            </a:prstGeom>
          </p:spPr>
        </p:pic>
        <p:pic>
          <p:nvPicPr>
            <p:cNvPr id="75" name="Picture 74"/>
            <p:cNvPicPr>
              <a:picLocks noChangeAspect="1"/>
            </p:cNvPicPr>
            <p:nvPr/>
          </p:nvPicPr>
          <p:blipFill>
            <a:blip r:embed="rId5">
              <a:biLevel thresh="50000"/>
            </a:blip>
            <a:stretch>
              <a:fillRect/>
            </a:stretch>
          </p:blipFill>
          <p:spPr>
            <a:xfrm>
              <a:off x="5978743" y="2084007"/>
              <a:ext cx="495135" cy="642203"/>
            </a:xfrm>
            <a:prstGeom prst="rect">
              <a:avLst/>
            </a:prstGeom>
            <a:noFill/>
            <a:ln w="63500">
              <a:noFill/>
            </a:ln>
            <a:effectLst>
              <a:outerShdw blurRad="330200" dist="38100" dir="10800000" algn="r" rotWithShape="0">
                <a:prstClr val="black">
                  <a:alpha val="38000"/>
                </a:prstClr>
              </a:outerShdw>
              <a:softEdge rad="0"/>
            </a:effectLst>
          </p:spPr>
        </p:pic>
      </p:gr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46" y="3270718"/>
            <a:ext cx="780290" cy="780290"/>
          </a:xfrm>
          <a:prstGeom prst="rect">
            <a:avLst/>
          </a:prstGeom>
          <a:noFill/>
        </p:spPr>
      </p:pic>
      <p:grpSp>
        <p:nvGrpSpPr>
          <p:cNvPr id="20" name="Group 19"/>
          <p:cNvGrpSpPr/>
          <p:nvPr/>
        </p:nvGrpSpPr>
        <p:grpSpPr>
          <a:xfrm>
            <a:off x="2359468" y="3270718"/>
            <a:ext cx="763586" cy="903418"/>
            <a:chOff x="5818506" y="3111412"/>
            <a:chExt cx="763586" cy="903418"/>
          </a:xfrm>
        </p:grpSpPr>
        <p:sp>
          <p:nvSpPr>
            <p:cNvPr id="76" name="Freeform 75"/>
            <p:cNvSpPr>
              <a:spLocks noChangeAspect="1" noEditPoints="1"/>
            </p:cNvSpPr>
            <p:nvPr/>
          </p:nvSpPr>
          <p:spPr bwMode="auto">
            <a:xfrm>
              <a:off x="5818506" y="311141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40000"/>
                <a:lumOff val="60000"/>
              </a:schemeClr>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18" name="Rectangle 17"/>
            <p:cNvSpPr/>
            <p:nvPr/>
          </p:nvSpPr>
          <p:spPr bwMode="auto">
            <a:xfrm>
              <a:off x="6025164" y="3581400"/>
              <a:ext cx="448714"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Oval 18"/>
            <p:cNvSpPr/>
            <p:nvPr/>
          </p:nvSpPr>
          <p:spPr bwMode="auto">
            <a:xfrm>
              <a:off x="6083733" y="3374750"/>
              <a:ext cx="390145" cy="1575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012" y="3374750"/>
              <a:ext cx="640080" cy="640080"/>
            </a:xfrm>
            <a:prstGeom prst="rect">
              <a:avLst/>
            </a:prstGeom>
            <a:noFill/>
            <a:effectLst>
              <a:outerShdw blurRad="50800" dist="38100" dir="2700000" algn="tl" rotWithShape="0">
                <a:prstClr val="black">
                  <a:alpha val="40000"/>
                </a:prstClr>
              </a:outerShdw>
            </a:effectLst>
          </p:spPr>
        </p:pic>
      </p:gr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89" y="3709640"/>
            <a:ext cx="293869" cy="352642"/>
          </a:xfrm>
          <a:prstGeom prst="rect">
            <a:avLst/>
          </a:prstGeom>
        </p:spPr>
      </p:pic>
      <p:grpSp>
        <p:nvGrpSpPr>
          <p:cNvPr id="22" name="Group 21"/>
          <p:cNvGrpSpPr>
            <a:grpSpLocks noChangeAspect="1"/>
          </p:cNvGrpSpPr>
          <p:nvPr/>
        </p:nvGrpSpPr>
        <p:grpSpPr>
          <a:xfrm>
            <a:off x="736164" y="2120064"/>
            <a:ext cx="372582" cy="404332"/>
            <a:chOff x="4590951" y="2814172"/>
            <a:chExt cx="646432" cy="604516"/>
          </a:xfrm>
        </p:grpSpPr>
        <p:sp>
          <p:nvSpPr>
            <p:cNvPr id="81" name="Freeform 80"/>
            <p:cNvSpPr>
              <a:spLocks/>
            </p:cNvSpPr>
            <p:nvPr/>
          </p:nvSpPr>
          <p:spPr bwMode="auto">
            <a:xfrm>
              <a:off x="4877552" y="2814172"/>
              <a:ext cx="359831" cy="297240"/>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2" name="Freeform 81"/>
            <p:cNvSpPr>
              <a:spLocks/>
            </p:cNvSpPr>
            <p:nvPr/>
          </p:nvSpPr>
          <p:spPr bwMode="auto">
            <a:xfrm>
              <a:off x="4590951" y="2863171"/>
              <a:ext cx="275239" cy="248242"/>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3" name="Freeform 82"/>
            <p:cNvSpPr>
              <a:spLocks/>
            </p:cNvSpPr>
            <p:nvPr/>
          </p:nvSpPr>
          <p:spPr bwMode="auto">
            <a:xfrm>
              <a:off x="4877552" y="3122039"/>
              <a:ext cx="359831" cy="296649"/>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4" name="Freeform 83"/>
            <p:cNvSpPr>
              <a:spLocks/>
            </p:cNvSpPr>
            <p:nvPr/>
          </p:nvSpPr>
          <p:spPr bwMode="auto">
            <a:xfrm>
              <a:off x="4590951" y="3122039"/>
              <a:ext cx="275239" cy="248242"/>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grpSp>
      <p:sp>
        <p:nvSpPr>
          <p:cNvPr id="85" name="TextBox 77"/>
          <p:cNvSpPr txBox="1"/>
          <p:nvPr/>
        </p:nvSpPr>
        <p:spPr>
          <a:xfrm>
            <a:off x="1127548" y="2548599"/>
            <a:ext cx="51054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IIS</a:t>
            </a:r>
          </a:p>
        </p:txBody>
      </p:sp>
      <p:cxnSp>
        <p:nvCxnSpPr>
          <p:cNvPr id="25" name="Straight Connector 24"/>
          <p:cNvCxnSpPr/>
          <p:nvPr/>
        </p:nvCxnSpPr>
        <p:spPr>
          <a:xfrm>
            <a:off x="1629628" y="2011031"/>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638088" y="3534056"/>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18422" y="3190655"/>
            <a:ext cx="711275" cy="30777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effectLst/>
                <a:uLnTx/>
                <a:uFillTx/>
              </a:rPr>
              <a:t>MySql</a:t>
            </a:r>
            <a:r>
              <a:rPr kumimoji="0" lang="en-US" sz="1400" b="0" i="0" u="none" strike="noStrike" kern="0" cap="none" spc="0" normalizeH="0" baseline="0" noProof="0" dirty="0">
                <a:ln>
                  <a:noFill/>
                </a:ln>
                <a:solidFill>
                  <a:srgbClr val="002060"/>
                </a:solidFill>
                <a:effectLst/>
                <a:uLnTx/>
                <a:uFillTx/>
              </a:rPr>
              <a:t> </a:t>
            </a:r>
          </a:p>
        </p:txBody>
      </p:sp>
      <p:grpSp>
        <p:nvGrpSpPr>
          <p:cNvPr id="34" name="Group 33"/>
          <p:cNvGrpSpPr>
            <a:grpSpLocks noChangeAspect="1"/>
          </p:cNvGrpSpPr>
          <p:nvPr/>
        </p:nvGrpSpPr>
        <p:grpSpPr>
          <a:xfrm>
            <a:off x="6180133" y="1267815"/>
            <a:ext cx="5705479" cy="3151785"/>
            <a:chOff x="4025599" y="575170"/>
            <a:chExt cx="6307439" cy="3484316"/>
          </a:xfrm>
        </p:grpSpPr>
        <p:sp>
          <p:nvSpPr>
            <p:cNvPr id="113" name="Freeform 112"/>
            <p:cNvSpPr>
              <a:spLocks noChangeAspect="1"/>
            </p:cNvSpPr>
            <p:nvPr/>
          </p:nvSpPr>
          <p:spPr bwMode="black">
            <a:xfrm>
              <a:off x="4025599" y="575170"/>
              <a:ext cx="6307439" cy="34843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186" y="1495009"/>
              <a:ext cx="723475" cy="72347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609" y="1504504"/>
              <a:ext cx="780290" cy="780290"/>
            </a:xfrm>
            <a:prstGeom prst="rect">
              <a:avLst/>
            </a:prstGeom>
            <a:effectLst>
              <a:outerShdw blurRad="50800" dist="38100" dir="2700000" algn="tl" rotWithShape="0">
                <a:prstClr val="black">
                  <a:alpha val="40000"/>
                </a:prstClr>
              </a:outerShdw>
            </a:effectLst>
          </p:spPr>
        </p:pic>
        <p:pic>
          <p:nvPicPr>
            <p:cNvPr id="1026" name="Picture 2" descr="C:\Users\Nazik\AppData\Local\Temp\SNAGHTML23f07d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7609" y="2952331"/>
              <a:ext cx="747209" cy="867449"/>
            </a:xfrm>
            <a:prstGeom prst="rect">
              <a:avLst/>
            </a:prstGeom>
            <a:noFill/>
            <a:effectLst>
              <a:glow rad="38100">
                <a:schemeClr val="accent5">
                  <a:satMod val="175000"/>
                  <a:alpha val="40000"/>
                </a:schemeClr>
              </a:glow>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842802" y="1683028"/>
              <a:ext cx="280591" cy="280591"/>
              <a:chOff x="7973797" y="1856270"/>
              <a:chExt cx="280591" cy="280591"/>
            </a:xfrm>
          </p:grpSpPr>
          <p:sp>
            <p:nvSpPr>
              <p:cNvPr id="105" name="Rectangle 104"/>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06" name="Rectangle 105"/>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848" y="3057146"/>
              <a:ext cx="722376" cy="722376"/>
            </a:xfrm>
            <a:prstGeom prst="rect">
              <a:avLst/>
            </a:prstGeom>
          </p:spPr>
        </p:pic>
        <p:grpSp>
          <p:nvGrpSpPr>
            <p:cNvPr id="108" name="Group 107"/>
            <p:cNvGrpSpPr/>
            <p:nvPr/>
          </p:nvGrpSpPr>
          <p:grpSpPr>
            <a:xfrm>
              <a:off x="6858821" y="3245761"/>
              <a:ext cx="280591" cy="280591"/>
              <a:chOff x="7973797" y="1856270"/>
              <a:chExt cx="280591" cy="280591"/>
            </a:xfrm>
          </p:grpSpPr>
          <p:sp>
            <p:nvSpPr>
              <p:cNvPr id="109" name="Rectangle 108"/>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10" name="Rectangle 109"/>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grpSp>
      <p:pic>
        <p:nvPicPr>
          <p:cNvPr id="1028" name="Picture 4" descr="C:\Users\Nazik\AppData\Local\Temp\SNAGHTML2677fb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52" y="3664112"/>
            <a:ext cx="356616" cy="44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azik\AppData\Local\Temp\SNAGHTML27c09f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78639"/>
            <a:ext cx="833438" cy="984973"/>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899101" y="770753"/>
            <a:ext cx="1619458"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On-premises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Hosting Services</a:t>
            </a:r>
          </a:p>
        </p:txBody>
      </p:sp>
      <p:sp>
        <p:nvSpPr>
          <p:cNvPr id="218" name="Circular Arrow 217"/>
          <p:cNvSpPr>
            <a:spLocks/>
          </p:cNvSpPr>
          <p:nvPr/>
        </p:nvSpPr>
        <p:spPr bwMode="auto">
          <a:xfrm>
            <a:off x="1301404" y="824219"/>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0" name="TextBox 219"/>
          <p:cNvSpPr txBox="1"/>
          <p:nvPr/>
        </p:nvSpPr>
        <p:spPr>
          <a:xfrm>
            <a:off x="4310492" y="1120809"/>
            <a:ext cx="1989882"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IIS/SQL Server Based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 </a:t>
            </a:r>
          </a:p>
        </p:txBody>
      </p:sp>
      <p:sp>
        <p:nvSpPr>
          <p:cNvPr id="46" name="Rectangle 45"/>
          <p:cNvSpPr/>
          <p:nvPr/>
        </p:nvSpPr>
        <p:spPr>
          <a:xfrm>
            <a:off x="1715858" y="4750595"/>
            <a:ext cx="904273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Web Apps - </a:t>
            </a:r>
            <a:r>
              <a:rPr kumimoji="0" lang="en-US" sz="1800" b="0" i="0" u="none" strike="noStrike" kern="0" cap="none" spc="0" normalizeH="0" baseline="0" noProof="0" dirty="0">
                <a:ln>
                  <a:noFill/>
                </a:ln>
                <a:solidFill>
                  <a:sysClr val="windowText" lastClr="000000"/>
                </a:solidFill>
                <a:effectLst/>
                <a:uLnTx/>
                <a:uFillTx/>
              </a:rPr>
              <a:t>Take your web apps to the cloud using inexpensive App Service Web Apps</a:t>
            </a:r>
            <a:endParaRPr kumimoji="0" lang="en-US" sz="1800" b="1" i="0" u="none" strike="noStrike" kern="0" cap="none" spc="0" normalizeH="0" baseline="0" noProof="0" dirty="0">
              <a:ln>
                <a:noFill/>
              </a:ln>
              <a:solidFill>
                <a:sysClr val="windowText" lastClr="000000"/>
              </a:solidFill>
              <a:effectLst/>
              <a:uLnTx/>
              <a:uFillTx/>
            </a:endParaRPr>
          </a:p>
        </p:txBody>
      </p:sp>
      <p:sp>
        <p:nvSpPr>
          <p:cNvPr id="47" name="Rectangle 46"/>
          <p:cNvSpPr/>
          <p:nvPr/>
        </p:nvSpPr>
        <p:spPr>
          <a:xfrm>
            <a:off x="9674124" y="2772460"/>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48" name="Title 2"/>
          <p:cNvSpPr txBox="1">
            <a:spLocks/>
          </p:cNvSpPr>
          <p:nvPr/>
        </p:nvSpPr>
        <p:spPr>
          <a:xfrm>
            <a:off x="2718422" y="5435490"/>
            <a:ext cx="8066963" cy="917575"/>
          </a:xfrm>
          <a:prstGeom prst="rect">
            <a:avLst/>
          </a:prstGeom>
        </p:spPr>
        <p:txBody>
          <a:bodyPr>
            <a:noAutofit/>
          </a:bodyPr>
          <a:lstStyle>
            <a:lvl1pPr algn="l" defTabSz="914180" rtl="0" eaLnBrk="1" latinLnBrk="0" hangingPunct="1">
              <a:lnSpc>
                <a:spcPct val="90000"/>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marL="0" marR="0" lvl="0" indent="0" algn="l" defTabSz="91418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chemeClr val="bg1"/>
                </a:solidFill>
                <a:effectLst/>
                <a:uLnTx/>
                <a:uFillTx/>
                <a:latin typeface="+mj-lt"/>
                <a:ea typeface="+mn-ea"/>
                <a:cs typeface="Segoe UI" pitchFamily="34" charset="0"/>
              </a:rPr>
              <a:t>Key Scenarios to get started with Microsoft Azure</a:t>
            </a:r>
          </a:p>
        </p:txBody>
      </p:sp>
      <p:sp>
        <p:nvSpPr>
          <p:cNvPr id="49" name="Circular Arrow 48"/>
          <p:cNvSpPr>
            <a:spLocks/>
          </p:cNvSpPr>
          <p:nvPr/>
        </p:nvSpPr>
        <p:spPr bwMode="auto">
          <a:xfrm>
            <a:off x="1316499" y="2283594"/>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1" name="TextBox 220"/>
          <p:cNvSpPr txBox="1"/>
          <p:nvPr/>
        </p:nvSpPr>
        <p:spPr>
          <a:xfrm>
            <a:off x="4286950" y="2548561"/>
            <a:ext cx="1885636"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Non-IIS Open Source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a:t>
            </a:r>
          </a:p>
        </p:txBody>
      </p:sp>
    </p:spTree>
    <p:extLst>
      <p:ext uri="{BB962C8B-B14F-4D97-AF65-F5344CB8AC3E}">
        <p14:creationId xmlns:p14="http://schemas.microsoft.com/office/powerpoint/2010/main" val="31663636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5" name="TextBox 4"/>
          <p:cNvSpPr txBox="1"/>
          <p:nvPr/>
        </p:nvSpPr>
        <p:spPr>
          <a:xfrm>
            <a:off x="1613504" y="6207163"/>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rgbClr val="505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505050"/>
                </a:solidFill>
                <a:sym typeface="Wingdings" panose="05000000000000000000" pitchFamily="2" charset="2"/>
              </a:rPr>
              <a:t></a:t>
            </a:r>
            <a:r>
              <a:rPr lang="en-US" sz="2399" dirty="0">
                <a:solidFill>
                  <a:srgbClr val="505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741" y="1157072"/>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73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a:solidFill>
                    <a:schemeClr val="bg1"/>
                  </a:solidFill>
                  <a:latin typeface="Segoe UI Light" panose="020B0502040204020203" pitchFamily="34" charset="0"/>
                  <a:cs typeface="Segoe UI Light" panose="020B0502040204020203" pitchFamily="34" charset="0"/>
                </a:rPr>
                <a:t>17 regions worldwide in 2015</a:t>
              </a: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grpSp>
        <p:nvGrpSpPr>
          <p:cNvPr id="7" name="Group 6"/>
          <p:cNvGrpSpPr/>
          <p:nvPr/>
        </p:nvGrpSpPr>
        <p:grpSpPr>
          <a:xfrm>
            <a:off x="-10654" y="0"/>
            <a:ext cx="12210132" cy="6858000"/>
            <a:chOff x="-10654" y="0"/>
            <a:chExt cx="12210132" cy="6858000"/>
          </a:xfrm>
        </p:grpSpPr>
        <p:pic>
          <p:nvPicPr>
            <p:cNvPr id="4" name="Picture 3"/>
            <p:cNvPicPr>
              <a:picLocks noChangeAspect="1"/>
            </p:cNvPicPr>
            <p:nvPr/>
          </p:nvPicPr>
          <p:blipFill rotWithShape="1">
            <a:blip r:embed="rId4"/>
            <a:srcRect t="12556" b="12556"/>
            <a:stretch/>
          </p:blipFill>
          <p:spPr>
            <a:xfrm>
              <a:off x="-10654" y="0"/>
              <a:ext cx="12210132" cy="6858000"/>
            </a:xfrm>
            <a:prstGeom prst="rect">
              <a:avLst/>
            </a:prstGeom>
          </p:spPr>
        </p:pic>
        <p:sp>
          <p:nvSpPr>
            <p:cNvPr id="6" name="Rectangle 5"/>
            <p:cNvSpPr/>
            <p:nvPr/>
          </p:nvSpPr>
          <p:spPr>
            <a:xfrm>
              <a:off x="3978701" y="6403556"/>
              <a:ext cx="6920103" cy="369332"/>
            </a:xfrm>
            <a:prstGeom prst="rect">
              <a:avLst/>
            </a:prstGeom>
          </p:spPr>
          <p:txBody>
            <a:bodyPr wrap="square">
              <a:spAutoFit/>
            </a:bodyPr>
            <a:lstStyle/>
            <a:p>
              <a:r>
                <a:rPr lang="en-US" dirty="0"/>
                <a:t>Source: </a:t>
              </a:r>
              <a:r>
                <a:rPr lang="en-US" dirty="0">
                  <a:hlinkClick r:id="rId5"/>
                </a:rPr>
                <a:t>https://twitter.com/PaulSpain/status/715564339114053632</a:t>
              </a:r>
              <a:r>
                <a:rPr lang="en-US" dirty="0"/>
                <a:t> </a:t>
              </a:r>
            </a:p>
          </p:txBody>
        </p:sp>
      </p:grpSp>
    </p:spTree>
    <p:extLst>
      <p:ext uri="{BB962C8B-B14F-4D97-AF65-F5344CB8AC3E}">
        <p14:creationId xmlns:p14="http://schemas.microsoft.com/office/powerpoint/2010/main" val="256141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399" y="1204278"/>
            <a:ext cx="9801700" cy="4929552"/>
          </a:xfrm>
          <a:prstGeom prst="rect">
            <a:avLst/>
          </a:prstGeom>
        </p:spPr>
      </p:pic>
      <p:sp>
        <p:nvSpPr>
          <p:cNvPr id="8" name="Rectangle 7"/>
          <p:cNvSpPr/>
          <p:nvPr/>
        </p:nvSpPr>
        <p:spPr>
          <a:xfrm>
            <a:off x="534987" y="6248400"/>
            <a:ext cx="5481372" cy="369332"/>
          </a:xfrm>
          <a:prstGeom prst="rect">
            <a:avLst/>
          </a:prstGeom>
        </p:spPr>
        <p:txBody>
          <a:bodyPr wrap="none">
            <a:spAutoFit/>
          </a:bodyPr>
          <a:lstStyle/>
          <a:p>
            <a:r>
              <a:rPr lang="en-US" dirty="0">
                <a:solidFill>
                  <a:schemeClr val="tx2">
                    <a:lumMod val="20000"/>
                    <a:lumOff val="80000"/>
                  </a:schemeClr>
                </a:solidFill>
              </a:rPr>
              <a:t>Azure Compliance:</a:t>
            </a:r>
            <a:r>
              <a:rPr lang="en-US" dirty="0"/>
              <a:t> </a:t>
            </a:r>
            <a:r>
              <a:rPr lang="en-US" dirty="0">
                <a:hlinkClick r:id="rId4"/>
              </a:rPr>
              <a:t>http://aka.ms/AzureCompliance</a:t>
            </a:r>
            <a:r>
              <a:rPr lang="en-US" dirty="0"/>
              <a:t> </a:t>
            </a:r>
          </a:p>
        </p:txBody>
      </p:sp>
      <p:pic>
        <p:nvPicPr>
          <p:cNvPr id="9" name="Picture 8"/>
          <p:cNvPicPr>
            <a:picLocks noChangeAspect="1"/>
          </p:cNvPicPr>
          <p:nvPr/>
        </p:nvPicPr>
        <p:blipFill>
          <a:blip r:embed="rId5"/>
          <a:stretch>
            <a:fillRect/>
          </a:stretch>
        </p:blipFill>
        <p:spPr>
          <a:xfrm>
            <a:off x="536575" y="1204278"/>
            <a:ext cx="9801701" cy="4929552"/>
          </a:xfrm>
          <a:prstGeom prst="rect">
            <a:avLst/>
          </a:prstGeom>
        </p:spPr>
      </p:pic>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Compliance: Microsoft Trust Center</a:t>
            </a:r>
          </a:p>
        </p:txBody>
      </p:sp>
      <p:grpSp>
        <p:nvGrpSpPr>
          <p:cNvPr id="12" name="Group 11"/>
          <p:cNvGrpSpPr/>
          <p:nvPr/>
        </p:nvGrpSpPr>
        <p:grpSpPr>
          <a:xfrm>
            <a:off x="533399" y="1204278"/>
            <a:ext cx="10030300" cy="4929552"/>
            <a:chOff x="533399" y="1204278"/>
            <a:chExt cx="10030300" cy="4929552"/>
          </a:xfrm>
        </p:grpSpPr>
        <p:pic>
          <p:nvPicPr>
            <p:cNvPr id="2497" name="Picture 2496"/>
            <p:cNvPicPr>
              <a:picLocks noChangeAspect="1"/>
            </p:cNvPicPr>
            <p:nvPr/>
          </p:nvPicPr>
          <p:blipFill>
            <a:blip r:embed="rId3"/>
            <a:stretch>
              <a:fillRect/>
            </a:stretch>
          </p:blipFill>
          <p:spPr>
            <a:xfrm>
              <a:off x="533399" y="1204278"/>
              <a:ext cx="9801700" cy="4929552"/>
            </a:xfrm>
            <a:prstGeom prst="rect">
              <a:avLst/>
            </a:prstGeom>
          </p:spPr>
        </p:pic>
        <p:sp>
          <p:nvSpPr>
            <p:cNvPr id="2499" name="Down Arrow 2498"/>
            <p:cNvSpPr/>
            <p:nvPr/>
          </p:nvSpPr>
          <p:spPr bwMode="auto">
            <a:xfrm>
              <a:off x="10106499" y="1981200"/>
              <a:ext cx="457200" cy="1219200"/>
            </a:xfrm>
            <a:prstGeom prst="downArrow">
              <a:avLst/>
            </a:prstGeom>
            <a:solidFill>
              <a:schemeClr val="tx2">
                <a:lumMod val="20000"/>
                <a:lumOff val="80000"/>
              </a:schemeClr>
            </a:solidFill>
            <a:ln>
              <a:solidFill>
                <a:schemeClr val="accent1"/>
              </a:solid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7678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987" y="1204278"/>
            <a:ext cx="9803289" cy="4930351"/>
          </a:xfrm>
          <a:prstGeom prst="rect">
            <a:avLst/>
          </a:prstGeom>
        </p:spPr>
      </p:pic>
      <p:sp>
        <p:nvSpPr>
          <p:cNvPr id="8" name="Rectangle 7"/>
          <p:cNvSpPr/>
          <p:nvPr/>
        </p:nvSpPr>
        <p:spPr>
          <a:xfrm>
            <a:off x="534987" y="6248400"/>
            <a:ext cx="8911542" cy="369332"/>
          </a:xfrm>
          <a:prstGeom prst="rect">
            <a:avLst/>
          </a:prstGeom>
        </p:spPr>
        <p:txBody>
          <a:bodyPr wrap="none">
            <a:spAutoFit/>
          </a:bodyPr>
          <a:lstStyle/>
          <a:p>
            <a:r>
              <a:rPr lang="en-US" dirty="0">
                <a:solidFill>
                  <a:schemeClr val="tx2">
                    <a:lumMod val="20000"/>
                    <a:lumOff val="80000"/>
                  </a:schemeClr>
                </a:solidFill>
              </a:rPr>
              <a:t>HIPAA Compliance:</a:t>
            </a:r>
            <a:r>
              <a:rPr lang="en-US" dirty="0"/>
              <a:t> </a:t>
            </a:r>
            <a:r>
              <a:rPr lang="en-US" dirty="0">
                <a:hlinkClick r:id="rId4"/>
              </a:rPr>
              <a:t>https://www.microsoft.com/en-us/TrustCenter/Compliance/HIPAA</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HIPAA Compliance and BAA Docs</a:t>
            </a:r>
          </a:p>
        </p:txBody>
      </p:sp>
    </p:spTree>
    <p:extLst>
      <p:ext uri="{BB962C8B-B14F-4D97-AF65-F5344CB8AC3E}">
        <p14:creationId xmlns:p14="http://schemas.microsoft.com/office/powerpoint/2010/main" val="8695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Azure Portal</a:t>
            </a:r>
          </a:p>
        </p:txBody>
      </p:sp>
    </p:spTree>
    <p:extLst>
      <p:ext uri="{BB962C8B-B14F-4D97-AF65-F5344CB8AC3E}">
        <p14:creationId xmlns:p14="http://schemas.microsoft.com/office/powerpoint/2010/main" val="355605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ontrol xmlns="http://schemas.microsoft.com/VisualStudio/2011/storyboarding/control">
  <Id Name="d45d9a28-4d48-4835-9009-441d319c6f12" Revision="1" Stencil="System.MyShapes" StencilVersion="1.0"/>
</Control>
</file>

<file path=customXml/item4.xml><?xml version="1.0" encoding="utf-8"?>
<Control xmlns="http://schemas.microsoft.com/VisualStudio/2011/storyboarding/control">
  <Id Name="e3e06cf2-79b7-4f70-a145-44903a30dc14" Revision="1" Stencil="System.MyShapes" StencilVersion="1.0"/>
</Control>
</file>

<file path=customXml/item5.xml><?xml version="1.0" encoding="utf-8"?>
<Control xmlns="http://schemas.microsoft.com/VisualStudio/2011/storyboarding/control">
  <Id Name="e3e06cf2-79b7-4f70-a145-44903a30dc14" Revision="1" Stencil="System.MyShapes" StencilVersion="1.0"/>
</Control>
</file>

<file path=customXml/item6.xml><?xml version="1.0" encoding="utf-8"?>
<Control xmlns="http://schemas.microsoft.com/VisualStudio/2011/storyboarding/control">
  <Id Name="e3e06cf2-79b7-4f70-a145-44903a30dc14" Revision="1" Stencil="System.MyShapes" StencilVersion="1.0"/>
</Control>
</file>

<file path=customXml/item7.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13FED-9D9A-42D4-BBF4-345F4CCBDD05}">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 ds:uri="fee586e5-3c92-48eb-9898-42915e590ada"/>
    <ds:schemaRef ds:uri="http://www.w3.org/XML/1998/namespace"/>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5DAB25CC-2B21-49FB-A66D-10215A31FF5B}">
  <ds:schemaRefs>
    <ds:schemaRef ds:uri="http://schemas.microsoft.com/VisualStudio/2011/storyboarding/control"/>
  </ds:schemaRefs>
</ds:datastoreItem>
</file>

<file path=customXml/itemProps4.xml><?xml version="1.0" encoding="utf-8"?>
<ds:datastoreItem xmlns:ds="http://schemas.openxmlformats.org/officeDocument/2006/customXml" ds:itemID="{B472AFF5-BF2D-41C1-9629-D13BC77052A6}">
  <ds:schemaRefs>
    <ds:schemaRef ds:uri="http://schemas.microsoft.com/VisualStudio/2011/storyboarding/control"/>
  </ds:schemaRefs>
</ds:datastoreItem>
</file>

<file path=customXml/itemProps5.xml><?xml version="1.0" encoding="utf-8"?>
<ds:datastoreItem xmlns:ds="http://schemas.openxmlformats.org/officeDocument/2006/customXml" ds:itemID="{7486043C-9CF3-4E89-BBAE-B7D5BAACF8DD}">
  <ds:schemaRefs>
    <ds:schemaRef ds:uri="http://schemas.microsoft.com/VisualStudio/2011/storyboarding/control"/>
  </ds:schemaRefs>
</ds:datastoreItem>
</file>

<file path=customXml/itemProps6.xml><?xml version="1.0" encoding="utf-8"?>
<ds:datastoreItem xmlns:ds="http://schemas.openxmlformats.org/officeDocument/2006/customXml" ds:itemID="{C3F5445F-B5E8-4EBE-B0BC-B55632358EB1}">
  <ds:schemaRefs>
    <ds:schemaRef ds:uri="http://schemas.microsoft.com/VisualStudio/2011/storyboarding/control"/>
  </ds:schemaRefs>
</ds:datastoreItem>
</file>

<file path=customXml/itemProps7.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2690</Words>
  <Application>Microsoft Office PowerPoint</Application>
  <PresentationFormat>Custom</PresentationFormat>
  <Paragraphs>444</Paragraphs>
  <Slides>46</Slides>
  <Notes>15</Notes>
  <HiddenSlides>8</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46</vt:i4>
      </vt:variant>
    </vt:vector>
  </HeadingPairs>
  <TitlesOfParts>
    <vt:vector size="61" baseType="lpstr">
      <vt:lpstr>ＭＳ Ｐゴシック</vt:lpstr>
      <vt:lpstr>Arial</vt:lpstr>
      <vt:lpstr>Avenir LT Pro 45 Book</vt:lpstr>
      <vt:lpstr>Consolas</vt:lpstr>
      <vt:lpstr>メイリオ</vt:lpstr>
      <vt:lpstr>Segoe</vt:lpstr>
      <vt:lpstr>Segoe Light</vt:lpstr>
      <vt:lpstr>Segoe UI</vt:lpstr>
      <vt:lpstr>Segoe UI (Body)</vt:lpstr>
      <vt:lpstr>Segoe UI Light</vt:lpstr>
      <vt:lpstr>Wingdings</vt:lpstr>
      <vt:lpstr>Azure Event</vt:lpstr>
      <vt:lpstr>1_5-30629_Build_Template_DARK BLUE</vt:lpstr>
      <vt:lpstr>1_MSVID_White_16x9_2012-08-18</vt:lpstr>
      <vt:lpstr>Azure Medium</vt:lpstr>
      <vt:lpstr>Azure: PaaS vs IaaS</vt:lpstr>
      <vt:lpstr>Why the cloud?</vt:lpstr>
      <vt:lpstr>Why the cloud? </vt:lpstr>
      <vt:lpstr>PowerPoint Presentation</vt:lpstr>
      <vt:lpstr>PowerPoint Presentation</vt:lpstr>
      <vt:lpstr>PowerPoint Presentation</vt:lpstr>
      <vt:lpstr>PowerPoint Presentation</vt:lpstr>
      <vt:lpstr>Demo: Azure Portal</vt:lpstr>
      <vt:lpstr>Azure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Options</vt:lpstr>
      <vt:lpstr>SQL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Things</vt:lpstr>
      <vt:lpstr>PowerPoint Presentation</vt:lpstr>
      <vt:lpstr>PowerPoint Presentation</vt:lpstr>
      <vt:lpstr>Virtual Machines</vt:lpstr>
      <vt:lpstr>PowerPoint Presentation</vt:lpstr>
      <vt:lpstr>PowerPoint Presentation</vt:lpstr>
      <vt:lpstr>Xamarin: Cross-Platform Mobile Apps</vt:lpstr>
      <vt:lpstr>Key Scenarios to Get Started with Microsoft Azure</vt:lpstr>
      <vt:lpstr>Key Scenarios to get started with Microsoft Azure</vt:lpstr>
      <vt:lpstr>Key Scenarios to get started with Microsoft Azure</vt:lpstr>
      <vt:lpstr>Key Scenarios to get started with Microsoft Azure</vt:lpstr>
      <vt:lpstr>Key Scenarios to get started with Microsoft Azure</vt:lpstr>
      <vt:lpstr>PowerPoint Presentation</vt:lpstr>
      <vt:lpstr>Contact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2016-10-13T01:37:18Z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