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</p:sldMasterIdLst>
  <p:notesMasterIdLst>
    <p:notesMasterId r:id="rId55"/>
  </p:notesMasterIdLst>
  <p:sldIdLst>
    <p:sldId id="353" r:id="rId8"/>
    <p:sldId id="362" r:id="rId9"/>
    <p:sldId id="455" r:id="rId10"/>
    <p:sldId id="456" r:id="rId11"/>
    <p:sldId id="413" r:id="rId12"/>
    <p:sldId id="423" r:id="rId13"/>
    <p:sldId id="478" r:id="rId14"/>
    <p:sldId id="467" r:id="rId15"/>
    <p:sldId id="457" r:id="rId16"/>
    <p:sldId id="479" r:id="rId17"/>
    <p:sldId id="480" r:id="rId18"/>
    <p:sldId id="466" r:id="rId19"/>
    <p:sldId id="464" r:id="rId20"/>
    <p:sldId id="465" r:id="rId21"/>
    <p:sldId id="461" r:id="rId22"/>
    <p:sldId id="485" r:id="rId23"/>
    <p:sldId id="484" r:id="rId24"/>
    <p:sldId id="462" r:id="rId25"/>
    <p:sldId id="458" r:id="rId26"/>
    <p:sldId id="459" r:id="rId27"/>
    <p:sldId id="477" r:id="rId28"/>
    <p:sldId id="460" r:id="rId29"/>
    <p:sldId id="487" r:id="rId30"/>
    <p:sldId id="468" r:id="rId31"/>
    <p:sldId id="445" r:id="rId32"/>
    <p:sldId id="449" r:id="rId33"/>
    <p:sldId id="450" r:id="rId34"/>
    <p:sldId id="469" r:id="rId35"/>
    <p:sldId id="451" r:id="rId36"/>
    <p:sldId id="452" r:id="rId37"/>
    <p:sldId id="448" r:id="rId38"/>
    <p:sldId id="447" r:id="rId39"/>
    <p:sldId id="471" r:id="rId40"/>
    <p:sldId id="472" r:id="rId41"/>
    <p:sldId id="476" r:id="rId42"/>
    <p:sldId id="473" r:id="rId43"/>
    <p:sldId id="474" r:id="rId44"/>
    <p:sldId id="475" r:id="rId45"/>
    <p:sldId id="453" r:id="rId46"/>
    <p:sldId id="416" r:id="rId47"/>
    <p:sldId id="454" r:id="rId48"/>
    <p:sldId id="470" r:id="rId49"/>
    <p:sldId id="482" r:id="rId50"/>
    <p:sldId id="483" r:id="rId51"/>
    <p:sldId id="486" r:id="rId52"/>
    <p:sldId id="437" r:id="rId53"/>
    <p:sldId id="40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38C8978E-D870-46A3-B165-8D120E1B7059}">
          <p14:sldIdLst>
            <p14:sldId id="353"/>
            <p14:sldId id="362"/>
            <p14:sldId id="455"/>
          </p14:sldIdLst>
        </p14:section>
        <p14:section name="Intro" id="{FE3837AB-0DEA-4B7C-9CE5-26EA932F8C13}">
          <p14:sldIdLst>
            <p14:sldId id="456"/>
            <p14:sldId id="413"/>
            <p14:sldId id="423"/>
            <p14:sldId id="478"/>
          </p14:sldIdLst>
        </p14:section>
        <p14:section name="Building a Bot" id="{9717F44F-609A-40C7-8F23-55864A163FFE}">
          <p14:sldIdLst>
            <p14:sldId id="467"/>
            <p14:sldId id="457"/>
            <p14:sldId id="479"/>
            <p14:sldId id="480"/>
            <p14:sldId id="466"/>
            <p14:sldId id="464"/>
            <p14:sldId id="465"/>
            <p14:sldId id="461"/>
            <p14:sldId id="485"/>
            <p14:sldId id="484"/>
            <p14:sldId id="462"/>
            <p14:sldId id="458"/>
            <p14:sldId id="459"/>
            <p14:sldId id="477"/>
            <p14:sldId id="460"/>
            <p14:sldId id="487"/>
          </p14:sldIdLst>
        </p14:section>
        <p14:section name="Connect &amp; Config" id="{FD9C0BD3-0D2F-4CA5-8B2E-120CD89C63EF}">
          <p14:sldIdLst>
            <p14:sldId id="468"/>
            <p14:sldId id="445"/>
            <p14:sldId id="449"/>
            <p14:sldId id="450"/>
            <p14:sldId id="469"/>
            <p14:sldId id="451"/>
            <p14:sldId id="452"/>
            <p14:sldId id="448"/>
            <p14:sldId id="447"/>
            <p14:sldId id="471"/>
            <p14:sldId id="472"/>
            <p14:sldId id="476"/>
            <p14:sldId id="473"/>
            <p14:sldId id="474"/>
            <p14:sldId id="475"/>
            <p14:sldId id="453"/>
          </p14:sldIdLst>
        </p14:section>
        <p14:section name="Demo + Resources" id="{B1F25786-141E-408F-A8E9-24B2E426F43D}">
          <p14:sldIdLst>
            <p14:sldId id="416"/>
            <p14:sldId id="454"/>
            <p14:sldId id="470"/>
            <p14:sldId id="482"/>
            <p14:sldId id="483"/>
            <p14:sldId id="486"/>
          </p14:sldIdLst>
        </p14:section>
        <p14:section name="Wrap-Up" id="{893DCAC9-ACDB-4100-B6F6-842A10CAAE17}">
          <p14:sldIdLst>
            <p14:sldId id="437"/>
            <p14:sldId id="4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8E"/>
    <a:srgbClr val="421E57"/>
    <a:srgbClr val="E98620"/>
    <a:srgbClr val="48BAE7"/>
    <a:srgbClr val="FFFFFF"/>
    <a:srgbClr val="000000"/>
    <a:srgbClr val="46B4B2"/>
    <a:srgbClr val="009C90"/>
    <a:srgbClr val="FFC000"/>
    <a:srgbClr val="BDCD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94719" autoAdjust="0"/>
  </p:normalViewPr>
  <p:slideViewPr>
    <p:cSldViewPr snapToGrid="0">
      <p:cViewPr varScale="1">
        <p:scale>
          <a:sx n="83" d="100"/>
          <a:sy n="83" d="100"/>
        </p:scale>
        <p:origin x="63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8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9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2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980865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810" r:id="rId9"/>
    <p:sldLayoutId id="214748381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aka.ms/bf-bc-emulato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emulator.botframework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botframework.com/2017/07/26/saving-state-sql-dotnet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botframework.com/2017/07/26/saving-state-sql-dotnet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deploy-bot-visual-studi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portal-register-bo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nodejs/bot-builder-nodejs-quickstart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linkedin.com/in/shahedc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akeupandcode.com/" TargetMode="External"/><Relationship Id="rId5" Type="http://schemas.openxmlformats.org/officeDocument/2006/relationships/hyperlink" Target="http://twitter.com/shahedC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ww.meetup.com/DC-MS-Devs/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visualstudio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ka.ms/bf-bc-emulat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azure/azure-bot-service-quickstar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botframework.com/channels/directline/YOUR-BOT-ID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botframework.com/channels/webchat/YOUR-BOT-ID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ms.botframework.com/Dev/?botId=YOUR-BOT-ID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ebook.botframework.com/Dev/?botId=YOUR-BOT-ID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linkedin.com/in/katvharris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hyperlink" Target="http://wakeupandcode.com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twitter.com/katvharris" TargetMode="External"/><Relationship Id="rId9" Type="http://schemas.openxmlformats.org/officeDocument/2006/relationships/hyperlink" Target="https://www.facebook.com/MSFTDev.US/videos/p.1195899873775873/1195899873775873/?type=2&amp;theater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facebook.com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/botbuilder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is.ai/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uis.ai/Hel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ots.botframework.com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amechatbot.azurewebsites.net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mvabots-cs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mvabots-js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nielEgan/BotWorkshop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aka.ms/BotBook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hyperlink" Target="http://twitter.com/shahed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botframework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botframework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bot-framework/resources-upgrade-to-v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bot-framework/dotnet/bot-builder-dotnet-quickstar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Intro to Bot Framework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Build and connect intelligent bots</a:t>
            </a:r>
          </a:p>
        </p:txBody>
      </p:sp>
    </p:spTree>
    <p:extLst>
      <p:ext uri="{BB962C8B-B14F-4D97-AF65-F5344CB8AC3E}">
        <p14:creationId xmlns:p14="http://schemas.microsoft.com/office/powerpoint/2010/main" val="230390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D911AF-EC71-4E1E-A9EC-66274AD3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4" y="1165732"/>
            <a:ext cx="9002149" cy="55695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 err="1"/>
              <a:t>MessagesController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801368" y="1352906"/>
            <a:ext cx="2052668" cy="28885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4217245" y="1593272"/>
            <a:ext cx="1449264" cy="2978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1911195" y="2998428"/>
            <a:ext cx="617260" cy="23660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1543683" y="5537274"/>
            <a:ext cx="1871461" cy="28856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5618479" y="2928692"/>
            <a:ext cx="3012903" cy="34693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2678378" y="3944002"/>
            <a:ext cx="6659586" cy="26332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4DB80CC-515D-4DF5-8DAE-0C88173BDD8A}"/>
              </a:ext>
            </a:extLst>
          </p:cNvPr>
          <p:cNvSpPr/>
          <p:nvPr/>
        </p:nvSpPr>
        <p:spPr>
          <a:xfrm>
            <a:off x="2008177" y="3944003"/>
            <a:ext cx="617260" cy="23660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080648-A6BF-4064-86E0-1FEC54969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83" y="1165732"/>
            <a:ext cx="11210767" cy="55695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 err="1"/>
              <a:t>RootDialog</a:t>
            </a:r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801368" y="1352906"/>
            <a:ext cx="2052668" cy="28885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2402299" y="2030153"/>
            <a:ext cx="1165246" cy="32057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1471112" y="5014685"/>
            <a:ext cx="8630831" cy="60234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3078480" y="3412540"/>
            <a:ext cx="2146664" cy="35799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143CF5-37CC-49C7-9AEE-777D86593F31}"/>
              </a:ext>
            </a:extLst>
          </p:cNvPr>
          <p:cNvSpPr/>
          <p:nvPr/>
        </p:nvSpPr>
        <p:spPr>
          <a:xfrm>
            <a:off x="9586686" y="3412540"/>
            <a:ext cx="856344" cy="35799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D411D1-E2ED-458B-9F23-518422076D2E}"/>
              </a:ext>
            </a:extLst>
          </p:cNvPr>
          <p:cNvSpPr/>
          <p:nvPr/>
        </p:nvSpPr>
        <p:spPr>
          <a:xfrm>
            <a:off x="1471112" y="3903375"/>
            <a:ext cx="4320088" cy="320282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Visual Studio: File | New | Project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3" y="1165392"/>
            <a:ext cx="10910655" cy="5502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428" y="1731146"/>
            <a:ext cx="7575646" cy="40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Test Your Bot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41240" y="6335456"/>
            <a:ext cx="436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Emulator: </a:t>
            </a:r>
            <a:r>
              <a:rPr lang="en-US" dirty="0">
                <a:hlinkClick r:id="rId2"/>
              </a:rPr>
              <a:t>https://aka.ms/bf-bc-emulator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4" y="1200501"/>
            <a:ext cx="7277100" cy="1323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3" y="2420449"/>
            <a:ext cx="7904762" cy="2809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40" y="4941280"/>
            <a:ext cx="9627095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8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8B6020-01D3-49C0-AE20-1F08E087D280}"/>
              </a:ext>
            </a:extLst>
          </p:cNvPr>
          <p:cNvSpPr/>
          <p:nvPr/>
        </p:nvSpPr>
        <p:spPr>
          <a:xfrm>
            <a:off x="574156" y="6379376"/>
            <a:ext cx="5775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Direct Download: </a:t>
            </a:r>
            <a:r>
              <a:rPr lang="en-US" dirty="0">
                <a:hlinkClick r:id="rId2"/>
              </a:rPr>
              <a:t>https://emulator.botframework.com/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AE600-3643-4C80-8402-6318AC2E6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56" y="1076659"/>
            <a:ext cx="8026693" cy="5240372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CA7B36AB-BE2C-4F87-A72D-3338BD3BE8C3}"/>
              </a:ext>
            </a:extLst>
          </p:cNvPr>
          <p:cNvSpPr txBox="1">
            <a:spLocks/>
          </p:cNvSpPr>
          <p:nvPr/>
        </p:nvSpPr>
        <p:spPr>
          <a:xfrm>
            <a:off x="463854" y="103924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Bot Framework Emulator </a:t>
            </a:r>
          </a:p>
        </p:txBody>
      </p:sp>
    </p:spTree>
    <p:extLst>
      <p:ext uri="{BB962C8B-B14F-4D97-AF65-F5344CB8AC3E}">
        <p14:creationId xmlns:p14="http://schemas.microsoft.com/office/powerpoint/2010/main" val="244144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2B6F32B-AE72-4CB1-BD04-9EA04363528D}"/>
              </a:ext>
            </a:extLst>
          </p:cNvPr>
          <p:cNvSpPr/>
          <p:nvPr/>
        </p:nvSpPr>
        <p:spPr>
          <a:xfrm>
            <a:off x="799381" y="1840302"/>
            <a:ext cx="3766868" cy="2553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Application Code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797157" cy="1325563"/>
          </a:xfrm>
        </p:spPr>
        <p:txBody>
          <a:bodyPr>
            <a:normAutofit/>
          </a:bodyPr>
          <a:lstStyle/>
          <a:p>
            <a:r>
              <a:rPr lang="en-US" dirty="0"/>
              <a:t>DB Connectivity with Entity Framework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854" y="6305563"/>
            <a:ext cx="1131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https://blog.botframework.com/2017/07/26/saving-state-sql-dotnet/</a:t>
            </a:r>
            <a:r>
              <a:rPr lang="en-US" dirty="0"/>
              <a:t> </a:t>
            </a:r>
          </a:p>
        </p:txBody>
      </p:sp>
      <p:sp>
        <p:nvSpPr>
          <p:cNvPr id="5" name="Can 1">
            <a:extLst>
              <a:ext uri="{FF2B5EF4-FFF2-40B4-BE49-F238E27FC236}">
                <a16:creationId xmlns:a16="http://schemas.microsoft.com/office/drawing/2014/main" id="{5FE4DCA2-A6D1-492F-B7E9-E196AD233BE3}"/>
              </a:ext>
            </a:extLst>
          </p:cNvPr>
          <p:cNvSpPr/>
          <p:nvPr/>
        </p:nvSpPr>
        <p:spPr bwMode="auto">
          <a:xfrm>
            <a:off x="8950013" y="2630763"/>
            <a:ext cx="896425" cy="1192245"/>
          </a:xfrm>
          <a:prstGeom prst="can">
            <a:avLst/>
          </a:prstGeom>
          <a:solidFill>
            <a:srgbClr val="B6DF8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DB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930F5F8C-3147-46CC-A55D-CA5B465BC8B2}"/>
              </a:ext>
            </a:extLst>
          </p:cNvPr>
          <p:cNvSpPr/>
          <p:nvPr/>
        </p:nvSpPr>
        <p:spPr bwMode="auto">
          <a:xfrm>
            <a:off x="5866587" y="2778674"/>
            <a:ext cx="1635958" cy="896425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ORM</a:t>
            </a:r>
          </a:p>
        </p:txBody>
      </p:sp>
      <p:sp>
        <p:nvSpPr>
          <p:cNvPr id="8" name="Flowchart: Multidocument 7">
            <a:extLst>
              <a:ext uri="{FF2B5EF4-FFF2-40B4-BE49-F238E27FC236}">
                <a16:creationId xmlns:a16="http://schemas.microsoft.com/office/drawing/2014/main" id="{EFF7DB50-5E68-4A90-989A-689528E88507}"/>
              </a:ext>
            </a:extLst>
          </p:cNvPr>
          <p:cNvSpPr/>
          <p:nvPr/>
        </p:nvSpPr>
        <p:spPr bwMode="auto">
          <a:xfrm>
            <a:off x="2692989" y="2675550"/>
            <a:ext cx="1726130" cy="1173037"/>
          </a:xfrm>
          <a:prstGeom prst="flowChartMultidocumen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Entities in Code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4176D5-02E4-4EE7-A15C-FFCA64C4C1FA}"/>
              </a:ext>
            </a:extLst>
          </p:cNvPr>
          <p:cNvGrpSpPr/>
          <p:nvPr/>
        </p:nvGrpSpPr>
        <p:grpSpPr>
          <a:xfrm rot="16200000">
            <a:off x="4813811" y="3036405"/>
            <a:ext cx="658082" cy="451325"/>
            <a:chOff x="8847593" y="3262069"/>
            <a:chExt cx="658082" cy="451325"/>
          </a:xfrm>
        </p:grpSpPr>
        <p:sp>
          <p:nvSpPr>
            <p:cNvPr id="9" name="Down Arrow 6">
              <a:extLst>
                <a:ext uri="{FF2B5EF4-FFF2-40B4-BE49-F238E27FC236}">
                  <a16:creationId xmlns:a16="http://schemas.microsoft.com/office/drawing/2014/main" id="{6F696276-332D-451C-8270-AFE961D5AB93}"/>
                </a:ext>
              </a:extLst>
            </p:cNvPr>
            <p:cNvSpPr/>
            <p:nvPr/>
          </p:nvSpPr>
          <p:spPr bwMode="auto">
            <a:xfrm>
              <a:off x="9270096" y="326206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Down Arrow 8">
              <a:extLst>
                <a:ext uri="{FF2B5EF4-FFF2-40B4-BE49-F238E27FC236}">
                  <a16:creationId xmlns:a16="http://schemas.microsoft.com/office/drawing/2014/main" id="{903EAE66-F97B-4D8B-8398-A4E20B3E93FE}"/>
                </a:ext>
              </a:extLst>
            </p:cNvPr>
            <p:cNvSpPr/>
            <p:nvPr/>
          </p:nvSpPr>
          <p:spPr bwMode="auto">
            <a:xfrm flipV="1">
              <a:off x="8847593" y="326206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28609A-5443-4847-A829-73FE264B928B}"/>
              </a:ext>
            </a:extLst>
          </p:cNvPr>
          <p:cNvGrpSpPr/>
          <p:nvPr/>
        </p:nvGrpSpPr>
        <p:grpSpPr>
          <a:xfrm rot="16200000">
            <a:off x="7897239" y="2942943"/>
            <a:ext cx="658082" cy="451325"/>
            <a:chOff x="8968329" y="4609819"/>
            <a:chExt cx="658082" cy="451325"/>
          </a:xfrm>
        </p:grpSpPr>
        <p:sp>
          <p:nvSpPr>
            <p:cNvPr id="11" name="Down Arrow 13">
              <a:extLst>
                <a:ext uri="{FF2B5EF4-FFF2-40B4-BE49-F238E27FC236}">
                  <a16:creationId xmlns:a16="http://schemas.microsoft.com/office/drawing/2014/main" id="{B0E15934-4400-43A8-8D5D-BA8A8B9614BB}"/>
                </a:ext>
              </a:extLst>
            </p:cNvPr>
            <p:cNvSpPr/>
            <p:nvPr/>
          </p:nvSpPr>
          <p:spPr bwMode="auto">
            <a:xfrm flipV="1">
              <a:off x="9390832" y="460981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Down Arrow 14">
              <a:extLst>
                <a:ext uri="{FF2B5EF4-FFF2-40B4-BE49-F238E27FC236}">
                  <a16:creationId xmlns:a16="http://schemas.microsoft.com/office/drawing/2014/main" id="{055020E8-FA24-4DA2-87C7-50040B4E2DA0}"/>
                </a:ext>
              </a:extLst>
            </p:cNvPr>
            <p:cNvSpPr/>
            <p:nvPr/>
          </p:nvSpPr>
          <p:spPr bwMode="auto">
            <a:xfrm>
              <a:off x="8968329" y="4609819"/>
              <a:ext cx="235579" cy="451325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0721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89F6D9-A77B-4CA9-9444-D4CD960D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209815"/>
            <a:ext cx="9996532" cy="49714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797157" cy="1325563"/>
          </a:xfrm>
        </p:spPr>
        <p:txBody>
          <a:bodyPr>
            <a:normAutofit/>
          </a:bodyPr>
          <a:lstStyle/>
          <a:p>
            <a:r>
              <a:rPr lang="en-US" dirty="0"/>
              <a:t>Saving State to SQL Azure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854" y="6305563"/>
            <a:ext cx="1131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https://blog.botframework.com/2017/07/26/saving-state-sql-dotnet/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2872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FE35FE-119C-4D0E-A731-F89450A21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209815"/>
            <a:ext cx="9958530" cy="49714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Deploy to Azure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854" y="6305563"/>
            <a:ext cx="1131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https://docs.microsoft.com/en-us/bot-framework/deploy-bot-visual-studio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3160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C84FA-01E9-4387-BD0A-7FEE15D3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209816"/>
            <a:ext cx="9958530" cy="49714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Register Your Bot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854" y="6305563"/>
            <a:ext cx="1131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https://docs.microsoft.com/en-us/bot-framework/portal-register-bot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7247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2E237A-3BBB-490D-BBF8-56F5F0908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1" y="1373855"/>
            <a:ext cx="9958088" cy="49712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Bot Builder SDK for Node.js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170" y="6345120"/>
            <a:ext cx="10014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https://docs.microsoft.com/en-us/bot-framework/nodejs/bot-builder-nodejs-quickstart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41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24" y="293945"/>
            <a:ext cx="2843621" cy="3119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54" y="1429487"/>
            <a:ext cx="68354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Shahed Chowdhuri</a:t>
            </a:r>
          </a:p>
          <a:p>
            <a:pPr defTabSz="914180"/>
            <a:r>
              <a:rPr lang="en-US" sz="32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Sr. Technical Evangelist @ Microsoft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54" y="2518589"/>
            <a:ext cx="5848909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Technology Areas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Enterprise Web/Software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Game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Mobile Application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Cloud Solutions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854" y="4646511"/>
            <a:ext cx="6996467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Online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LinkedIn: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3"/>
              </a:rPr>
              <a:t>http://linkedin.com/in/shahedc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Meetup: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4"/>
              </a:rPr>
              <a:t>http://www.meetup.com/DC-MS-Devs/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Twitter: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5"/>
              </a:rPr>
              <a:t>http://twitter.com/shahedC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Blog: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6"/>
              </a:rPr>
              <a:t>http://WakeUpAndCode.com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31057" r="15082" b="41463"/>
          <a:stretch/>
        </p:blipFill>
        <p:spPr>
          <a:xfrm>
            <a:off x="8153620" y="4276193"/>
            <a:ext cx="3669925" cy="10406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17" y="5151307"/>
            <a:ext cx="1916262" cy="1418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20" y="5197150"/>
            <a:ext cx="1335283" cy="1335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40519" r="28020" b="40953"/>
          <a:stretch/>
        </p:blipFill>
        <p:spPr>
          <a:xfrm>
            <a:off x="8979924" y="3413189"/>
            <a:ext cx="2843621" cy="6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65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Build a Bot with Node.js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1" y="1373856"/>
            <a:ext cx="7277805" cy="2595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7A8844-8CA2-4AD4-BACF-82DAF932B5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559"/>
          <a:stretch/>
        </p:blipFill>
        <p:spPr>
          <a:xfrm>
            <a:off x="3910212" y="1469319"/>
            <a:ext cx="7479861" cy="5167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1454"/>
          <a:stretch/>
        </p:blipFill>
        <p:spPr>
          <a:xfrm>
            <a:off x="7844270" y="840669"/>
            <a:ext cx="3467966" cy="419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8509"/>
          <a:stretch/>
        </p:blipFill>
        <p:spPr>
          <a:xfrm>
            <a:off x="7633854" y="1259769"/>
            <a:ext cx="3678381" cy="4191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498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98ABED-EF41-4485-A62C-06D32492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249431"/>
            <a:ext cx="10065326" cy="502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Visual Studio Code</a:t>
            </a:r>
          </a:p>
        </p:txBody>
      </p:sp>
      <p:sp>
        <p:nvSpPr>
          <p:cNvPr id="9" name="Rectangle 8"/>
          <p:cNvSpPr/>
          <p:nvPr/>
        </p:nvSpPr>
        <p:spPr>
          <a:xfrm>
            <a:off x="463854" y="6331265"/>
            <a:ext cx="10014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Download: </a:t>
            </a:r>
            <a:r>
              <a:rPr lang="en-US" dirty="0">
                <a:hlinkClick r:id="rId3"/>
              </a:rPr>
              <a:t>http://code.visualstudio.com/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9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Test Your Bot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7" y="1429487"/>
            <a:ext cx="7810500" cy="1581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777734"/>
            <a:ext cx="9124950" cy="2581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1849" y="3244335"/>
            <a:ext cx="4364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Emulator: </a:t>
            </a:r>
            <a:r>
              <a:rPr lang="en-US" dirty="0">
                <a:hlinkClick r:id="rId4"/>
              </a:rPr>
              <a:t>https://aka.ms/bf-bc-emulator</a:t>
            </a:r>
            <a:r>
              <a:rPr lang="en-US" dirty="0"/>
              <a:t>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530436" y="4266927"/>
            <a:ext cx="5680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/>
          <p:cNvCxnSpPr>
            <a:cxnSpLocks/>
          </p:cNvCxnSpPr>
          <p:nvPr/>
        </p:nvCxnSpPr>
        <p:spPr>
          <a:xfrm flipV="1">
            <a:off x="5089055" y="3408220"/>
            <a:ext cx="1408210" cy="673859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985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2D1E47-2B85-4E3A-B993-B1F09AFBE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209815"/>
            <a:ext cx="9958528" cy="49714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Azure Bot Service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3854" y="6305563"/>
            <a:ext cx="11316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https://docs.microsoft.com/en-us/bot-framework/azure/azure-bot-service-quickstart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827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Connect &amp; Config</a:t>
            </a:r>
          </a:p>
        </p:txBody>
      </p:sp>
    </p:spTree>
    <p:extLst>
      <p:ext uri="{BB962C8B-B14F-4D97-AF65-F5344CB8AC3E}">
        <p14:creationId xmlns:p14="http://schemas.microsoft.com/office/powerpoint/2010/main" val="411524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F11403-BCCB-4FB2-93DE-E9564F57D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2" y="1197648"/>
            <a:ext cx="10458154" cy="52209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Connect to Channels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70886" y="3104908"/>
            <a:ext cx="159851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Channels: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Email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</a:schemeClr>
                </a:solidFill>
              </a:rPr>
              <a:t>GroupMe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Skype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Slack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SMS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Telegram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Web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etc...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182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4" y="1348614"/>
            <a:ext cx="9951609" cy="49680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Configure: Direct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4" y="6316643"/>
            <a:ext cx="6786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https://dev.botframework.com/channels/directline/YOUR-BOT-ID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4778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9" y="1373857"/>
            <a:ext cx="982801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Configure: Web Chat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6703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https://dev.botframework.com/channels/webchat/YOUR-BOT-ID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268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9" y="1373856"/>
            <a:ext cx="9828013" cy="49063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Configure: SMS (via </a:t>
            </a:r>
            <a:r>
              <a:rPr lang="en-US" dirty="0" err="1"/>
              <a:t>Twilio</a:t>
            </a:r>
            <a:r>
              <a:rPr lang="en-US" dirty="0"/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6177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https://sms.botframework.com/Dev/?botId=YOUR-BOT-ID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238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8" y="1373857"/>
            <a:ext cx="990104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Configure: Facebook Messenger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666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https://facebook.botframework.com/Dev/?botId=YOUR-BOT-ID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212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Guest Speaker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924" y="293945"/>
            <a:ext cx="2843621" cy="3119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3854" y="1429487"/>
            <a:ext cx="6212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Katherine “Kat” Harris</a:t>
            </a:r>
          </a:p>
          <a:p>
            <a:pPr defTabSz="914180"/>
            <a:r>
              <a:rPr lang="en-US" sz="3200" i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Technical Evangelist @ Microsoft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54" y="2518589"/>
            <a:ext cx="5387885" cy="19383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Background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Game Development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Virtual Reality &amp; Augmented Reality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Bots &amp; AI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UVA Alum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854" y="4646511"/>
            <a:ext cx="7153561" cy="1569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Online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LinkedIn: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3"/>
              </a:rPr>
              <a:t>https://www.linkedin.com/in/katvharris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Twitter: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4"/>
              </a:rPr>
              <a:t>https://twitter.com/katvharris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Blog: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hlinkClick r:id="rId5"/>
              </a:rPr>
              <a:t>http://WakeUpAndCode.com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31057" r="15082" b="41463"/>
          <a:stretch/>
        </p:blipFill>
        <p:spPr>
          <a:xfrm>
            <a:off x="8153620" y="4276193"/>
            <a:ext cx="3669925" cy="10406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120" y="5197150"/>
            <a:ext cx="1335283" cy="1335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40519" r="28020" b="40953"/>
          <a:stretch/>
        </p:blipFill>
        <p:spPr>
          <a:xfrm>
            <a:off x="8979924" y="3413189"/>
            <a:ext cx="2843621" cy="680688"/>
          </a:xfrm>
          <a:prstGeom prst="rect">
            <a:avLst/>
          </a:prstGeom>
        </p:spPr>
      </p:pic>
      <p:pic>
        <p:nvPicPr>
          <p:cNvPr id="2" name="Picture 1">
            <a:hlinkClick r:id="rId9"/>
          </p:cNvPr>
          <p:cNvPicPr>
            <a:picLocks noChangeAspect="1"/>
          </p:cNvPicPr>
          <p:nvPr/>
        </p:nvPicPr>
        <p:blipFill rotWithShape="1">
          <a:blip r:embed="rId10"/>
          <a:srcRect l="25083" r="24272"/>
          <a:stretch/>
        </p:blipFill>
        <p:spPr>
          <a:xfrm>
            <a:off x="8979924" y="263413"/>
            <a:ext cx="2843621" cy="3149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246" y="5197150"/>
            <a:ext cx="1335283" cy="133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847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8" y="1366436"/>
            <a:ext cx="9842769" cy="49502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FB Developer Settings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52" y="6316643"/>
            <a:ext cx="3597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https://developers.facebook.com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076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78912F-6E1F-4DAF-B950-A96BE9678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330077"/>
            <a:ext cx="990104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 err="1"/>
              <a:t>BotBuilder</a:t>
            </a:r>
            <a:r>
              <a:rPr lang="en-US" dirty="0"/>
              <a:t> on GitHub!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4" y="6272863"/>
            <a:ext cx="4363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https://github.com/Microsoft/botbuilder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686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20BC14-B7D0-4C20-AE95-6E9FFD3B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2" y="1243228"/>
            <a:ext cx="990104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 fontScale="90000"/>
          </a:bodyPr>
          <a:lstStyle/>
          <a:p>
            <a:r>
              <a:rPr lang="en-US"/>
              <a:t>Language Understanding </a:t>
            </a:r>
            <a:r>
              <a:rPr lang="en-US" dirty="0"/>
              <a:t>Intelligent Service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218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https://www.luis.ai/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00980" y="6316643"/>
            <a:ext cx="3252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Help: </a:t>
            </a:r>
            <a:r>
              <a:rPr lang="en-US" dirty="0">
                <a:hlinkClick r:id="rId4"/>
              </a:rPr>
              <a:t>https://www.luis.ai/Help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9829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2" y="1237612"/>
            <a:ext cx="8671171" cy="54264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LUIS: Intents, Entities &amp; Labels </a:t>
            </a:r>
          </a:p>
        </p:txBody>
      </p:sp>
    </p:spTree>
    <p:extLst>
      <p:ext uri="{BB962C8B-B14F-4D97-AF65-F5344CB8AC3E}">
        <p14:creationId xmlns:p14="http://schemas.microsoft.com/office/powerpoint/2010/main" val="1751769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2" y="1237612"/>
            <a:ext cx="8671171" cy="54264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Intents in LUIS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04800" y="1974273"/>
            <a:ext cx="1918855" cy="128154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94075" y="1266387"/>
            <a:ext cx="26552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Intent: </a:t>
            </a:r>
            <a:r>
              <a:rPr lang="en-US" sz="3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Summarizes the intentions of an utterance</a:t>
            </a:r>
          </a:p>
          <a:p>
            <a:pPr defTabSz="914180"/>
            <a:endParaRPr lang="en-US" sz="3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42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luis.ai/Content/images/LabelingHierarchicalEntit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1" y="1237611"/>
            <a:ext cx="10680402" cy="54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Utterances in LUIS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527394" y="1429487"/>
            <a:ext cx="4187301" cy="214821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9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2" y="1237612"/>
            <a:ext cx="8671171" cy="542642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Entities in LUIS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51826" y="3031830"/>
            <a:ext cx="1918855" cy="18065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94075" y="1266387"/>
            <a:ext cx="26552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Entity: </a:t>
            </a:r>
            <a:r>
              <a:rPr lang="en-US" sz="3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Data object that can be pre-built or custom-defined. </a:t>
            </a:r>
          </a:p>
          <a:p>
            <a:pPr defTabSz="914180"/>
            <a:endParaRPr lang="en-US" sz="3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2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uis.ai/Content/images/LabelingHierarchicalEntiti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1"/>
          <a:stretch/>
        </p:blipFill>
        <p:spPr bwMode="auto">
          <a:xfrm>
            <a:off x="463851" y="1237612"/>
            <a:ext cx="8360553" cy="54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Labels in LUIS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3778607" y="2144322"/>
            <a:ext cx="3785168" cy="237441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35023" y="1266387"/>
            <a:ext cx="28143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32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Label: </a:t>
            </a:r>
            <a:r>
              <a:rPr lang="en-US" sz="32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Marked segment of utterance to associate terms with corresponding entities. </a:t>
            </a:r>
          </a:p>
          <a:p>
            <a:pPr defTabSz="914180"/>
            <a:endParaRPr lang="en-US" sz="32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65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42EC2C-F3AC-461F-BED2-C8645025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244249"/>
            <a:ext cx="10823768" cy="5458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Using LUIS in your Code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2401763" y="2875103"/>
            <a:ext cx="3327092" cy="22831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2563091" y="4458488"/>
            <a:ext cx="2017787" cy="44602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/>
          <p:cNvSpPr/>
          <p:nvPr/>
        </p:nvSpPr>
        <p:spPr>
          <a:xfrm>
            <a:off x="6590585" y="4812571"/>
            <a:ext cx="1561897" cy="32107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/>
          <p:cNvSpPr/>
          <p:nvPr/>
        </p:nvSpPr>
        <p:spPr>
          <a:xfrm>
            <a:off x="4481941" y="3103418"/>
            <a:ext cx="1627914" cy="21474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023BB3-7D16-478E-A5B7-FFD561B68B65}"/>
              </a:ext>
            </a:extLst>
          </p:cNvPr>
          <p:cNvSpPr/>
          <p:nvPr/>
        </p:nvSpPr>
        <p:spPr>
          <a:xfrm>
            <a:off x="3018980" y="5237018"/>
            <a:ext cx="5473855" cy="47105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648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F441BD-490C-4C13-A933-CEFBB27C8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243228"/>
            <a:ext cx="9901042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Bot Directory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3517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https://bots.botframework.com/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4689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What Are Bots?</a:t>
            </a:r>
          </a:p>
        </p:txBody>
      </p:sp>
    </p:spTree>
    <p:extLst>
      <p:ext uri="{BB962C8B-B14F-4D97-AF65-F5344CB8AC3E}">
        <p14:creationId xmlns:p14="http://schemas.microsoft.com/office/powerpoint/2010/main" val="2090337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427" y="2134762"/>
            <a:ext cx="4489146" cy="25884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3528513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1" y="1243228"/>
            <a:ext cx="9828016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Game Chat Bot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4191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http://gamechatbot.azurewebsites.net/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570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F40A03-3BBB-41C3-8D79-43BC3659B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0" y="1243228"/>
            <a:ext cx="9901042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MVA: Bots with C#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348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3"/>
              </a:rPr>
              <a:t>https://aka.ms/mvabots-cs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8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E85085-DD83-41D2-9AF2-9443C03D6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0" y="1243228"/>
            <a:ext cx="9901044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MVA: Bots with NodeJS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3482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3"/>
              </a:rPr>
              <a:t>https://aka.ms/mvabots-js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9685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A3C90F-6B89-4C03-86BF-7D798195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23" y="1243228"/>
            <a:ext cx="9901042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3" y="103924"/>
            <a:ext cx="11597517" cy="1325563"/>
          </a:xfrm>
        </p:spPr>
        <p:txBody>
          <a:bodyPr>
            <a:normAutofit/>
          </a:bodyPr>
          <a:lstStyle/>
          <a:p>
            <a:r>
              <a:rPr lang="en-US" dirty="0"/>
              <a:t>Daniel Egan’s Bot Workshop</a:t>
            </a:r>
          </a:p>
        </p:txBody>
      </p:sp>
      <p:sp>
        <p:nvSpPr>
          <p:cNvPr id="8" name="Rectangle 7"/>
          <p:cNvSpPr/>
          <p:nvPr/>
        </p:nvSpPr>
        <p:spPr>
          <a:xfrm>
            <a:off x="463853" y="6316643"/>
            <a:ext cx="539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Link: </a:t>
            </a:r>
            <a:r>
              <a:rPr lang="en-US" dirty="0">
                <a:hlinkClick r:id="rId3"/>
              </a:rPr>
              <a:t>https://github.com/DanielEgan/BotWorkshop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251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images-na.ssl-images-amazon.com/images/I/51tDkjZ1t3L._SX403_BO1,204,203,200_.jpg">
            <a:extLst>
              <a:ext uri="{FF2B5EF4-FFF2-40B4-BE49-F238E27FC236}">
                <a16:creationId xmlns:a16="http://schemas.microsoft.com/office/drawing/2014/main" id="{1505FB5E-E2A0-43A6-90E7-B3FC8E53F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5" y="1173170"/>
            <a:ext cx="4466960" cy="55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2CF294-27C9-4204-AE5F-9937EB380A66}"/>
              </a:ext>
            </a:extLst>
          </p:cNvPr>
          <p:cNvSpPr txBox="1"/>
          <p:nvPr/>
        </p:nvSpPr>
        <p:spPr>
          <a:xfrm>
            <a:off x="5210355" y="2237781"/>
            <a:ext cx="657504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Programming the Microsoft Bot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Author</a:t>
            </a:r>
            <a:r>
              <a:rPr lang="en-US" sz="2000" dirty="0">
                <a:solidFill>
                  <a:schemeClr val="bg1"/>
                </a:solidFill>
              </a:rPr>
              <a:t>: (MVP) Joe Mayo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Tech Editor</a:t>
            </a:r>
            <a:r>
              <a:rPr lang="en-US" sz="2000" dirty="0">
                <a:solidFill>
                  <a:srgbClr val="FFFF00"/>
                </a:solidFill>
              </a:rPr>
              <a:t>: Shahed Chowdhuri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Publisher</a:t>
            </a:r>
            <a:r>
              <a:rPr lang="en-US" sz="2000" dirty="0">
                <a:solidFill>
                  <a:schemeClr val="bg1"/>
                </a:solidFill>
              </a:rPr>
              <a:t>: Microsoft 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Coming Soon: </a:t>
            </a:r>
            <a:r>
              <a:rPr lang="en-US" sz="2000" dirty="0">
                <a:solidFill>
                  <a:schemeClr val="bg1"/>
                </a:solidFill>
              </a:rPr>
              <a:t>Nov 14, 2017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3352C5-A7FD-4FF8-B105-2B92BA61C943}"/>
              </a:ext>
            </a:extLst>
          </p:cNvPr>
          <p:cNvSpPr txBox="1"/>
          <p:nvPr/>
        </p:nvSpPr>
        <p:spPr>
          <a:xfrm>
            <a:off x="7105246" y="4341348"/>
            <a:ext cx="622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6">
            <a:extLst>
              <a:ext uri="{FF2B5EF4-FFF2-40B4-BE49-F238E27FC236}">
                <a16:creationId xmlns:a16="http://schemas.microsoft.com/office/drawing/2014/main" id="{0A76C010-84EB-43C3-8479-DBDBC7128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6" y="228601"/>
            <a:ext cx="10836794" cy="747897"/>
          </a:xfrm>
        </p:spPr>
        <p:txBody>
          <a:bodyPr>
            <a:noAutofit/>
          </a:bodyPr>
          <a:lstStyle/>
          <a:p>
            <a:r>
              <a:rPr lang="en-US" sz="5000" b="1" dirty="0"/>
              <a:t>Official Bot Book from Microsoft Press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B86E-70D0-4129-8D01-1F77C2DF70A1}"/>
              </a:ext>
            </a:extLst>
          </p:cNvPr>
          <p:cNvSpPr txBox="1"/>
          <p:nvPr/>
        </p:nvSpPr>
        <p:spPr>
          <a:xfrm>
            <a:off x="5115464" y="3930552"/>
            <a:ext cx="6231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hlinkClick r:id="rId4"/>
              </a:rPr>
              <a:t>http://aka.ms/BotBook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6655090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398333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396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313219-7C06-42B0-B176-551DA1E18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50" y="1371122"/>
            <a:ext cx="10511933" cy="52477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MS Bot Framework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7564903" y="582039"/>
            <a:ext cx="3333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https://dev.botframework.com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673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1D32F5-0731-4C46-A7FA-59BC2E0BE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2" y="1345380"/>
            <a:ext cx="9958086" cy="4971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Rectangle 4"/>
          <p:cNvSpPr/>
          <p:nvPr/>
        </p:nvSpPr>
        <p:spPr>
          <a:xfrm>
            <a:off x="6792415" y="582039"/>
            <a:ext cx="33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http://docs.botframework.com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51540" y="1345380"/>
            <a:ext cx="21355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0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Bot Framework: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Builder SDK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Connector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Dev Portal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Directory</a:t>
            </a:r>
          </a:p>
        </p:txBody>
      </p:sp>
    </p:spTree>
    <p:extLst>
      <p:ext uri="{BB962C8B-B14F-4D97-AF65-F5344CB8AC3E}">
        <p14:creationId xmlns:p14="http://schemas.microsoft.com/office/powerpoint/2010/main" val="1659793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What’s New in V3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052" y="6409195"/>
            <a:ext cx="7819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https://docs.microsoft.com/en-us/bot-framework/resources-upgrade-to-v3</a:t>
            </a:r>
            <a:r>
              <a:rPr lang="en-US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157" y="1324597"/>
            <a:ext cx="5885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BotBuilder</a:t>
            </a: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+ Connector = 1 SDK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Message =&gt; Activity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ActivityTypes</a:t>
            </a: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enum</a:t>
            </a:r>
            <a:endParaRPr lang="en-US" sz="4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Message properties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Sending replies with </a:t>
            </a:r>
            <a:r>
              <a:rPr lang="en-US" sz="4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HttpResponseMessage</a:t>
            </a:r>
            <a:endParaRPr lang="en-US" sz="40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F89656-3B5B-4149-ADCD-A018181B34A6}"/>
              </a:ext>
            </a:extLst>
          </p:cNvPr>
          <p:cNvSpPr txBox="1"/>
          <p:nvPr/>
        </p:nvSpPr>
        <p:spPr>
          <a:xfrm>
            <a:off x="6082144" y="1324597"/>
            <a:ext cx="5704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Starting conversations with 1 user or group 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Options =&gt; Cards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Bot State service for user data</a:t>
            </a:r>
          </a:p>
          <a:p>
            <a:pPr marL="342900" indent="-342900" defTabSz="914180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Web.config</a:t>
            </a:r>
            <a:r>
              <a:rPr lang="en-US" sz="40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changes for ID/Password fields</a:t>
            </a:r>
          </a:p>
        </p:txBody>
      </p:sp>
    </p:spTree>
    <p:extLst>
      <p:ext uri="{BB962C8B-B14F-4D97-AF65-F5344CB8AC3E}">
        <p14:creationId xmlns:p14="http://schemas.microsoft.com/office/powerpoint/2010/main" val="3807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283" y="2711868"/>
            <a:ext cx="8964150" cy="1523906"/>
          </a:xfrm>
        </p:spPr>
        <p:txBody>
          <a:bodyPr/>
          <a:lstStyle/>
          <a:p>
            <a:pPr algn="ctr"/>
            <a:r>
              <a:rPr lang="en-US" sz="8627" dirty="0"/>
              <a:t>Building a Bot</a:t>
            </a:r>
          </a:p>
        </p:txBody>
      </p:sp>
    </p:spTree>
    <p:extLst>
      <p:ext uri="{BB962C8B-B14F-4D97-AF65-F5344CB8AC3E}">
        <p14:creationId xmlns:p14="http://schemas.microsoft.com/office/powerpoint/2010/main" val="2424423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52" y="1373857"/>
            <a:ext cx="9901043" cy="4942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3854" y="103924"/>
            <a:ext cx="11079822" cy="1325563"/>
          </a:xfrm>
        </p:spPr>
        <p:txBody>
          <a:bodyPr/>
          <a:lstStyle/>
          <a:p>
            <a:r>
              <a:rPr lang="en-US" dirty="0"/>
              <a:t>Bot Builder SDK for .NET with C#</a:t>
            </a:r>
          </a:p>
        </p:txBody>
      </p:sp>
      <p:sp>
        <p:nvSpPr>
          <p:cNvPr id="4" name="Rectangle 3"/>
          <p:cNvSpPr/>
          <p:nvPr/>
        </p:nvSpPr>
        <p:spPr>
          <a:xfrm>
            <a:off x="229170" y="6345120"/>
            <a:ext cx="10014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https://docs.microsoft.com/en-us/bot-framework/dotnet/bot-builder-dotnet-quickstart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FB7053-AAA4-4061-B539-288B90A8E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52" y="1345379"/>
            <a:ext cx="9958086" cy="49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1798"/>
      </p:ext>
    </p:extLst>
  </p:cSld>
  <p:clrMapOvr>
    <a:masterClrMapping/>
  </p:clrMapOvr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Widescreen</PresentationFormat>
  <Paragraphs>159</Paragraphs>
  <Slides>47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47</vt:i4>
      </vt:variant>
    </vt:vector>
  </HeadingPairs>
  <TitlesOfParts>
    <vt:vector size="62" baseType="lpstr">
      <vt:lpstr>ＭＳ Ｐゴシック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Intro to Bot Framework</vt:lpstr>
      <vt:lpstr>Speaker</vt:lpstr>
      <vt:lpstr>Guest Speaker</vt:lpstr>
      <vt:lpstr>What Are Bots?</vt:lpstr>
      <vt:lpstr>MS Bot Framework</vt:lpstr>
      <vt:lpstr>Overview</vt:lpstr>
      <vt:lpstr>What’s New in V3</vt:lpstr>
      <vt:lpstr>Building a Bot</vt:lpstr>
      <vt:lpstr>Bot Builder SDK for .NET with C#</vt:lpstr>
      <vt:lpstr>MessagesController</vt:lpstr>
      <vt:lpstr>RootDialog</vt:lpstr>
      <vt:lpstr>Visual Studio: File | New | Project</vt:lpstr>
      <vt:lpstr>Test Your Bot</vt:lpstr>
      <vt:lpstr>PowerPoint Presentation</vt:lpstr>
      <vt:lpstr>DB Connectivity with Entity Framework</vt:lpstr>
      <vt:lpstr>Saving State to SQL Azure</vt:lpstr>
      <vt:lpstr>Deploy to Azure</vt:lpstr>
      <vt:lpstr>Register Your Bot</vt:lpstr>
      <vt:lpstr>Bot Builder SDK for Node.js </vt:lpstr>
      <vt:lpstr>Build a Bot with Node.js</vt:lpstr>
      <vt:lpstr>Visual Studio Code</vt:lpstr>
      <vt:lpstr>Test Your Bot</vt:lpstr>
      <vt:lpstr>Azure Bot Service</vt:lpstr>
      <vt:lpstr>Connect &amp; Config</vt:lpstr>
      <vt:lpstr>Connect to Channels</vt:lpstr>
      <vt:lpstr>Configure: Direct Line</vt:lpstr>
      <vt:lpstr>Configure: Web Chat </vt:lpstr>
      <vt:lpstr>Configure: SMS (via Twilio) </vt:lpstr>
      <vt:lpstr>Configure: Facebook Messenger</vt:lpstr>
      <vt:lpstr>FB Developer Settings</vt:lpstr>
      <vt:lpstr>BotBuilder on GitHub!</vt:lpstr>
      <vt:lpstr>Language Understanding Intelligent Service</vt:lpstr>
      <vt:lpstr>LUIS: Intents, Entities &amp; Labels </vt:lpstr>
      <vt:lpstr>Intents in LUIS</vt:lpstr>
      <vt:lpstr>Utterances in LUIS</vt:lpstr>
      <vt:lpstr>Entities in LUIS</vt:lpstr>
      <vt:lpstr>Labels in LUIS</vt:lpstr>
      <vt:lpstr>Using LUIS in your Code</vt:lpstr>
      <vt:lpstr>Bot Directory</vt:lpstr>
      <vt:lpstr>Demo</vt:lpstr>
      <vt:lpstr>Game Chat Bot</vt:lpstr>
      <vt:lpstr>MVA: Bots with C#</vt:lpstr>
      <vt:lpstr>MVA: Bots with NodeJS</vt:lpstr>
      <vt:lpstr>Daniel Egan’s Bot Workshop</vt:lpstr>
      <vt:lpstr>Official Bot Book from Microsoft Press</vt:lpstr>
      <vt:lpstr>Q &amp;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2017-11-06T23:05:51Z</dcterms:modified>
</cp:coreProperties>
</file>