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77"/>
  </p:notesMasterIdLst>
  <p:sldIdLst>
    <p:sldId id="387" r:id="rId2"/>
    <p:sldId id="263" r:id="rId3"/>
    <p:sldId id="262" r:id="rId4"/>
    <p:sldId id="404" r:id="rId5"/>
    <p:sldId id="405" r:id="rId6"/>
    <p:sldId id="406" r:id="rId7"/>
    <p:sldId id="411" r:id="rId8"/>
    <p:sldId id="388" r:id="rId9"/>
    <p:sldId id="389" r:id="rId10"/>
    <p:sldId id="407" r:id="rId11"/>
    <p:sldId id="408" r:id="rId12"/>
    <p:sldId id="409" r:id="rId13"/>
    <p:sldId id="410" r:id="rId14"/>
    <p:sldId id="412" r:id="rId15"/>
    <p:sldId id="390" r:id="rId16"/>
    <p:sldId id="413" r:id="rId17"/>
    <p:sldId id="391" r:id="rId18"/>
    <p:sldId id="414" r:id="rId19"/>
    <p:sldId id="392" r:id="rId20"/>
    <p:sldId id="415" r:id="rId21"/>
    <p:sldId id="416" r:id="rId22"/>
    <p:sldId id="417" r:id="rId23"/>
    <p:sldId id="418" r:id="rId24"/>
    <p:sldId id="419" r:id="rId25"/>
    <p:sldId id="394" r:id="rId26"/>
    <p:sldId id="395" r:id="rId27"/>
    <p:sldId id="420" r:id="rId28"/>
    <p:sldId id="421" r:id="rId29"/>
    <p:sldId id="422" r:id="rId30"/>
    <p:sldId id="423" r:id="rId31"/>
    <p:sldId id="424" r:id="rId32"/>
    <p:sldId id="425" r:id="rId33"/>
    <p:sldId id="396" r:id="rId34"/>
    <p:sldId id="397" r:id="rId35"/>
    <p:sldId id="426" r:id="rId36"/>
    <p:sldId id="398" r:id="rId37"/>
    <p:sldId id="399" r:id="rId38"/>
    <p:sldId id="427" r:id="rId39"/>
    <p:sldId id="428" r:id="rId40"/>
    <p:sldId id="429" r:id="rId41"/>
    <p:sldId id="430" r:id="rId42"/>
    <p:sldId id="431" r:id="rId43"/>
    <p:sldId id="400" r:id="rId44"/>
    <p:sldId id="432" r:id="rId45"/>
    <p:sldId id="434" r:id="rId46"/>
    <p:sldId id="435" r:id="rId47"/>
    <p:sldId id="438" r:id="rId48"/>
    <p:sldId id="436" r:id="rId49"/>
    <p:sldId id="437" r:id="rId50"/>
    <p:sldId id="402" r:id="rId51"/>
    <p:sldId id="433" r:id="rId52"/>
    <p:sldId id="439" r:id="rId53"/>
    <p:sldId id="440" r:id="rId54"/>
    <p:sldId id="441" r:id="rId55"/>
    <p:sldId id="442" r:id="rId56"/>
    <p:sldId id="443" r:id="rId57"/>
    <p:sldId id="444" r:id="rId58"/>
    <p:sldId id="445" r:id="rId59"/>
    <p:sldId id="446" r:id="rId60"/>
    <p:sldId id="447" r:id="rId61"/>
    <p:sldId id="448" r:id="rId62"/>
    <p:sldId id="449" r:id="rId63"/>
    <p:sldId id="450" r:id="rId64"/>
    <p:sldId id="451" r:id="rId65"/>
    <p:sldId id="452" r:id="rId66"/>
    <p:sldId id="453" r:id="rId67"/>
    <p:sldId id="454" r:id="rId68"/>
    <p:sldId id="455" r:id="rId69"/>
    <p:sldId id="456" r:id="rId70"/>
    <p:sldId id="460" r:id="rId71"/>
    <p:sldId id="457" r:id="rId72"/>
    <p:sldId id="461" r:id="rId73"/>
    <p:sldId id="458" r:id="rId74"/>
    <p:sldId id="459" r:id="rId75"/>
    <p:sldId id="269" r:id="rId7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icrosoft account" initials="Ma" lastIdx="0" clrIdx="0">
    <p:extLst>
      <p:ext uri="{19B8F6BF-5375-455C-9EA6-DF929625EA0E}">
        <p15:presenceInfo xmlns:p15="http://schemas.microsoft.com/office/powerpoint/2012/main" userId="7007ae65e74b231b"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134" autoAdjust="0"/>
    <p:restoredTop sz="94660"/>
  </p:normalViewPr>
  <p:slideViewPr>
    <p:cSldViewPr snapToGrid="0">
      <p:cViewPr>
        <p:scale>
          <a:sx n="66" d="100"/>
          <a:sy n="66" d="100"/>
        </p:scale>
        <p:origin x="606" y="52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presProps" Target="presProps.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tableStyles" Target="tableStyles.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commentAuthors" Target="commentAuthors.xml"/><Relationship Id="rId8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3F9A92C-3DC5-4039-9E4B-430D44E56914}" type="datetimeFigureOut">
              <a:rPr lang="en-US" smtClean="0"/>
              <a:t>7/16/2014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BDA83BC-9084-463D-A7B5-EE2B0978AFBD}" type="slidenum">
              <a:rPr lang="en-US" smtClean="0"/>
              <a:t>‹#›</a:t>
            </a:fld>
            <a:endParaRPr lang="en-US"/>
          </a:p>
        </p:txBody>
      </p:sp>
    </p:spTree>
    <p:extLst>
      <p:ext uri="{BB962C8B-B14F-4D97-AF65-F5344CB8AC3E}">
        <p14:creationId xmlns:p14="http://schemas.microsoft.com/office/powerpoint/2010/main" val="232094383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32742" rtl="0" eaLnBrk="1" fontAlgn="auto" latinLnBrk="0" hangingPunct="1">
              <a:lnSpc>
                <a:spcPct val="90000"/>
              </a:lnSpc>
              <a:spcBef>
                <a:spcPts val="0"/>
              </a:spcBef>
              <a:spcAft>
                <a:spcPts val="340"/>
              </a:spcAft>
              <a:buClrTx/>
              <a:buSzTx/>
              <a:buFontTx/>
              <a:buNone/>
              <a:tabLst/>
              <a:defRPr/>
            </a:pPr>
            <a:r>
              <a:rPr lang="en-US" dirty="0" smtClean="0"/>
              <a:t>Title Page: </a:t>
            </a:r>
            <a:r>
              <a:rPr lang="en-US" sz="900" b="1" dirty="0" smtClean="0"/>
              <a:t>Intro to Indie Game Development</a:t>
            </a:r>
            <a:br>
              <a:rPr lang="en-US" sz="900" b="1" dirty="0" smtClean="0"/>
            </a:br>
            <a:r>
              <a:rPr lang="en-US" sz="900" dirty="0" smtClean="0"/>
              <a:t>Windows </a:t>
            </a:r>
            <a:r>
              <a:rPr lang="en-US" sz="900" dirty="0" smtClean="0">
                <a:sym typeface="Wingdings" panose="05000000000000000000" pitchFamily="2" charset="2"/>
              </a:rPr>
              <a:t></a:t>
            </a:r>
            <a:r>
              <a:rPr lang="en-US" sz="900" dirty="0" smtClean="0"/>
              <a:t> Web </a:t>
            </a:r>
            <a:r>
              <a:rPr lang="en-US" sz="900" dirty="0" smtClean="0">
                <a:sym typeface="Wingdings" panose="05000000000000000000" pitchFamily="2" charset="2"/>
              </a:rPr>
              <a:t></a:t>
            </a:r>
            <a:r>
              <a:rPr lang="en-US" sz="900" dirty="0" smtClean="0"/>
              <a:t> Xbox  </a:t>
            </a:r>
            <a:r>
              <a:rPr lang="en-US" sz="900" dirty="0" smtClean="0">
                <a:sym typeface="Wingdings" panose="05000000000000000000" pitchFamily="2" charset="2"/>
              </a:rPr>
              <a:t></a:t>
            </a:r>
            <a:r>
              <a:rPr lang="en-US" sz="900" dirty="0" smtClean="0"/>
              <a:t> Mobile</a:t>
            </a:r>
          </a:p>
          <a:p>
            <a:endParaRPr lang="en-US" dirty="0" smtClean="0"/>
          </a:p>
          <a:p>
            <a:r>
              <a:rPr lang="en-US" dirty="0" smtClean="0"/>
              <a:t>By Shahed Chowdhuri</a:t>
            </a:r>
          </a:p>
          <a:p>
            <a:r>
              <a:rPr lang="en-US" dirty="0" smtClean="0"/>
              <a:t>Technical Evangelist</a:t>
            </a:r>
          </a:p>
          <a:p>
            <a:endParaRPr lang="en-US" dirty="0" smtClean="0"/>
          </a:p>
          <a:p>
            <a:pPr marL="0" marR="0" indent="0" algn="l" defTabSz="932742" rtl="0" eaLnBrk="1" fontAlgn="auto" latinLnBrk="0" hangingPunct="1">
              <a:lnSpc>
                <a:spcPct val="90000"/>
              </a:lnSpc>
              <a:spcBef>
                <a:spcPts val="0"/>
              </a:spcBef>
              <a:spcAft>
                <a:spcPts val="340"/>
              </a:spcAft>
              <a:buClrTx/>
              <a:buSzTx/>
              <a:buFontTx/>
              <a:buNone/>
              <a:tabLst/>
              <a:defRPr/>
            </a:pPr>
            <a:r>
              <a:rPr lang="en-US" dirty="0" smtClean="0"/>
              <a:t>Blog: </a:t>
            </a:r>
            <a:r>
              <a:rPr lang="en-US" sz="900" dirty="0" smtClean="0"/>
              <a:t>WakeUpAndCode.com</a:t>
            </a:r>
          </a:p>
          <a:p>
            <a:pPr marL="0" marR="0" indent="0" algn="l" defTabSz="932742" rtl="0" eaLnBrk="1" fontAlgn="auto" latinLnBrk="0" hangingPunct="1">
              <a:lnSpc>
                <a:spcPct val="90000"/>
              </a:lnSpc>
              <a:spcBef>
                <a:spcPts val="0"/>
              </a:spcBef>
              <a:spcAft>
                <a:spcPts val="340"/>
              </a:spcAft>
              <a:buClrTx/>
              <a:buSzTx/>
              <a:buFontTx/>
              <a:buNone/>
              <a:tabLst/>
              <a:defRPr/>
            </a:pPr>
            <a:r>
              <a:rPr lang="en-US" dirty="0" smtClean="0"/>
              <a:t>Twitter: </a:t>
            </a:r>
            <a:r>
              <a:rPr lang="en-US" sz="900" dirty="0" smtClean="0"/>
              <a:t>@shahedC</a:t>
            </a:r>
          </a:p>
          <a:p>
            <a:endParaRPr lang="en-US" dirty="0" smtClean="0"/>
          </a:p>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Footer Placeholder 4"/>
          <p:cNvSpPr>
            <a:spLocks noGrp="1"/>
          </p:cNvSpPr>
          <p:nvPr>
            <p:ph type="ftr" sz="quarter" idx="11"/>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2012 Microsoft Corporation. All rights reserved. Microsoft, Windows, and other product names are or may be registered trademarks and/or trademarks in the U.S. and/or other countries.</a:t>
            </a:r>
          </a:p>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400FC27B-EF30-4BEC-8634-1F2CC4616093}" type="datetime1">
              <a:rPr lang="en-US" smtClean="0"/>
              <a:t>7/16/2014</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1</a:t>
            </a:fld>
            <a:endParaRPr lang="en-US" dirty="0"/>
          </a:p>
        </p:txBody>
      </p:sp>
    </p:spTree>
    <p:extLst>
      <p:ext uri="{BB962C8B-B14F-4D97-AF65-F5344CB8AC3E}">
        <p14:creationId xmlns:p14="http://schemas.microsoft.com/office/powerpoint/2010/main" val="129027383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433D67FE-961B-45F1-A8C2-AC5873A3D326}" type="datetimeFigureOut">
              <a:rPr lang="en-US" smtClean="0"/>
              <a:t>7/16/2014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C85C56E-61EB-4380-B7CF-94035CBDC15A}" type="slidenum">
              <a:rPr lang="en-US" smtClean="0"/>
              <a:t>‹#›</a:t>
            </a:fld>
            <a:endParaRPr lang="en-US" dirty="0"/>
          </a:p>
        </p:txBody>
      </p:sp>
    </p:spTree>
    <p:extLst>
      <p:ext uri="{BB962C8B-B14F-4D97-AF65-F5344CB8AC3E}">
        <p14:creationId xmlns:p14="http://schemas.microsoft.com/office/powerpoint/2010/main" val="143399629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33D67FE-961B-45F1-A8C2-AC5873A3D326}" type="datetimeFigureOut">
              <a:rPr lang="en-US" smtClean="0"/>
              <a:t>7/16/2014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C85C56E-61EB-4380-B7CF-94035CBDC15A}" type="slidenum">
              <a:rPr lang="en-US" smtClean="0"/>
              <a:t>‹#›</a:t>
            </a:fld>
            <a:endParaRPr lang="en-US" dirty="0"/>
          </a:p>
        </p:txBody>
      </p:sp>
    </p:spTree>
    <p:extLst>
      <p:ext uri="{BB962C8B-B14F-4D97-AF65-F5344CB8AC3E}">
        <p14:creationId xmlns:p14="http://schemas.microsoft.com/office/powerpoint/2010/main" val="192335068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33D67FE-961B-45F1-A8C2-AC5873A3D326}" type="datetimeFigureOut">
              <a:rPr lang="en-US" smtClean="0"/>
              <a:t>7/16/2014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C85C56E-61EB-4380-B7CF-94035CBDC15A}" type="slidenum">
              <a:rPr lang="en-US" smtClean="0"/>
              <a:t>‹#›</a:t>
            </a:fld>
            <a:endParaRPr lang="en-US" dirty="0"/>
          </a:p>
        </p:txBody>
      </p:sp>
    </p:spTree>
    <p:extLst>
      <p:ext uri="{BB962C8B-B14F-4D97-AF65-F5344CB8AC3E}">
        <p14:creationId xmlns:p14="http://schemas.microsoft.com/office/powerpoint/2010/main" val="418723520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Title Slide 1">
    <p:spTree>
      <p:nvGrpSpPr>
        <p:cNvPr id="1" name=""/>
        <p:cNvGrpSpPr/>
        <p:nvPr/>
      </p:nvGrpSpPr>
      <p:grpSpPr>
        <a:xfrm>
          <a:off x="0" y="0"/>
          <a:ext cx="0" cy="0"/>
          <a:chOff x="0" y="0"/>
          <a:chExt cx="0" cy="0"/>
        </a:xfrm>
      </p:grpSpPr>
      <p:sp>
        <p:nvSpPr>
          <p:cNvPr id="5" name="Text Placeholder 4"/>
          <p:cNvSpPr>
            <a:spLocks noGrp="1"/>
          </p:cNvSpPr>
          <p:nvPr>
            <p:ph type="body" sz="quarter" idx="12" hasCustomPrompt="1"/>
          </p:nvPr>
        </p:nvSpPr>
        <p:spPr>
          <a:xfrm>
            <a:off x="271104" y="3877271"/>
            <a:ext cx="6273418" cy="1794661"/>
          </a:xfrm>
          <a:noFill/>
        </p:spPr>
        <p:txBody>
          <a:bodyPr lIns="146304" tIns="109728" rIns="146304" bIns="109728">
            <a:noAutofit/>
          </a:bodyPr>
          <a:lstStyle>
            <a:lvl1pPr marL="0" indent="0">
              <a:spcBef>
                <a:spcPts val="0"/>
              </a:spcBef>
              <a:buNone/>
              <a:defRPr sz="3529" spc="0" baseline="0">
                <a:gradFill>
                  <a:gsLst>
                    <a:gs pos="0">
                      <a:schemeClr val="tx1"/>
                    </a:gs>
                    <a:gs pos="100000">
                      <a:schemeClr val="tx1"/>
                    </a:gs>
                  </a:gsLst>
                  <a:lin ang="5400000" scaled="0"/>
                </a:gradFill>
                <a:latin typeface="+mj-lt"/>
              </a:defRPr>
            </a:lvl1pPr>
          </a:lstStyle>
          <a:p>
            <a:pPr lvl="0"/>
            <a:r>
              <a:rPr lang="en-US" dirty="0" smtClean="0"/>
              <a:t>Speaker Name</a:t>
            </a:r>
          </a:p>
        </p:txBody>
      </p:sp>
      <p:sp>
        <p:nvSpPr>
          <p:cNvPr id="9" name="Title 1"/>
          <p:cNvSpPr>
            <a:spLocks noGrp="1"/>
          </p:cNvSpPr>
          <p:nvPr>
            <p:ph type="title" hasCustomPrompt="1"/>
          </p:nvPr>
        </p:nvSpPr>
        <p:spPr>
          <a:xfrm>
            <a:off x="269303" y="2075840"/>
            <a:ext cx="9860610" cy="1801436"/>
          </a:xfrm>
          <a:noFill/>
        </p:spPr>
        <p:txBody>
          <a:bodyPr lIns="146304" tIns="91440" rIns="146304" bIns="91440" anchor="t" anchorCtr="0"/>
          <a:lstStyle>
            <a:lvl1pPr>
              <a:defRPr sz="5882" spc="-98" baseline="0">
                <a:gradFill>
                  <a:gsLst>
                    <a:gs pos="3333">
                      <a:schemeClr val="tx2"/>
                    </a:gs>
                    <a:gs pos="39000">
                      <a:schemeClr val="tx2"/>
                    </a:gs>
                  </a:gsLst>
                  <a:lin ang="5400000" scaled="0"/>
                </a:gradFill>
              </a:defRPr>
            </a:lvl1pPr>
          </a:lstStyle>
          <a:p>
            <a:r>
              <a:rPr lang="en-US" dirty="0" smtClean="0"/>
              <a:t>Presentation title</a:t>
            </a:r>
            <a:endParaRPr lang="en-US" dirty="0"/>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bwMode="invGray">
          <a:xfrm>
            <a:off x="449816" y="471123"/>
            <a:ext cx="2507472" cy="537212"/>
          </a:xfrm>
          <a:prstGeom prst="rect">
            <a:avLst/>
          </a:prstGeom>
        </p:spPr>
      </p:pic>
    </p:spTree>
    <p:extLst>
      <p:ext uri="{BB962C8B-B14F-4D97-AF65-F5344CB8AC3E}">
        <p14:creationId xmlns:p14="http://schemas.microsoft.com/office/powerpoint/2010/main" val="1452767476"/>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33D67FE-961B-45F1-A8C2-AC5873A3D326}" type="datetimeFigureOut">
              <a:rPr lang="en-US" smtClean="0"/>
              <a:t>7/16/2014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C85C56E-61EB-4380-B7CF-94035CBDC15A}" type="slidenum">
              <a:rPr lang="en-US" smtClean="0"/>
              <a:t>‹#›</a:t>
            </a:fld>
            <a:endParaRPr lang="en-US" dirty="0"/>
          </a:p>
        </p:txBody>
      </p:sp>
    </p:spTree>
    <p:extLst>
      <p:ext uri="{BB962C8B-B14F-4D97-AF65-F5344CB8AC3E}">
        <p14:creationId xmlns:p14="http://schemas.microsoft.com/office/powerpoint/2010/main" val="364903855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33D67FE-961B-45F1-A8C2-AC5873A3D326}" type="datetimeFigureOut">
              <a:rPr lang="en-US" smtClean="0"/>
              <a:t>7/16/2014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C85C56E-61EB-4380-B7CF-94035CBDC15A}" type="slidenum">
              <a:rPr lang="en-US" smtClean="0"/>
              <a:t>‹#›</a:t>
            </a:fld>
            <a:endParaRPr lang="en-US" dirty="0"/>
          </a:p>
        </p:txBody>
      </p:sp>
    </p:spTree>
    <p:extLst>
      <p:ext uri="{BB962C8B-B14F-4D97-AF65-F5344CB8AC3E}">
        <p14:creationId xmlns:p14="http://schemas.microsoft.com/office/powerpoint/2010/main" val="52743369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433D67FE-961B-45F1-A8C2-AC5873A3D326}" type="datetimeFigureOut">
              <a:rPr lang="en-US" smtClean="0"/>
              <a:t>7/16/2014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CC85C56E-61EB-4380-B7CF-94035CBDC15A}" type="slidenum">
              <a:rPr lang="en-US" smtClean="0"/>
              <a:t>‹#›</a:t>
            </a:fld>
            <a:endParaRPr lang="en-US" dirty="0"/>
          </a:p>
        </p:txBody>
      </p:sp>
    </p:spTree>
    <p:extLst>
      <p:ext uri="{BB962C8B-B14F-4D97-AF65-F5344CB8AC3E}">
        <p14:creationId xmlns:p14="http://schemas.microsoft.com/office/powerpoint/2010/main" val="31293886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433D67FE-961B-45F1-A8C2-AC5873A3D326}" type="datetimeFigureOut">
              <a:rPr lang="en-US" smtClean="0"/>
              <a:t>7/16/2014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CC85C56E-61EB-4380-B7CF-94035CBDC15A}" type="slidenum">
              <a:rPr lang="en-US" smtClean="0"/>
              <a:t>‹#›</a:t>
            </a:fld>
            <a:endParaRPr lang="en-US" dirty="0"/>
          </a:p>
        </p:txBody>
      </p:sp>
    </p:spTree>
    <p:extLst>
      <p:ext uri="{BB962C8B-B14F-4D97-AF65-F5344CB8AC3E}">
        <p14:creationId xmlns:p14="http://schemas.microsoft.com/office/powerpoint/2010/main" val="174730755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433D67FE-961B-45F1-A8C2-AC5873A3D326}" type="datetimeFigureOut">
              <a:rPr lang="en-US" smtClean="0"/>
              <a:t>7/16/2014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CC85C56E-61EB-4380-B7CF-94035CBDC15A}" type="slidenum">
              <a:rPr lang="en-US" smtClean="0"/>
              <a:t>‹#›</a:t>
            </a:fld>
            <a:endParaRPr lang="en-US" dirty="0"/>
          </a:p>
        </p:txBody>
      </p:sp>
    </p:spTree>
    <p:extLst>
      <p:ext uri="{BB962C8B-B14F-4D97-AF65-F5344CB8AC3E}">
        <p14:creationId xmlns:p14="http://schemas.microsoft.com/office/powerpoint/2010/main" val="103220698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33D67FE-961B-45F1-A8C2-AC5873A3D326}" type="datetimeFigureOut">
              <a:rPr lang="en-US" smtClean="0"/>
              <a:t>7/16/2014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CC85C56E-61EB-4380-B7CF-94035CBDC15A}" type="slidenum">
              <a:rPr lang="en-US" smtClean="0"/>
              <a:t>‹#›</a:t>
            </a:fld>
            <a:endParaRPr lang="en-US" dirty="0"/>
          </a:p>
        </p:txBody>
      </p:sp>
    </p:spTree>
    <p:extLst>
      <p:ext uri="{BB962C8B-B14F-4D97-AF65-F5344CB8AC3E}">
        <p14:creationId xmlns:p14="http://schemas.microsoft.com/office/powerpoint/2010/main" val="262830492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33D67FE-961B-45F1-A8C2-AC5873A3D326}" type="datetimeFigureOut">
              <a:rPr lang="en-US" smtClean="0"/>
              <a:t>7/16/2014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CC85C56E-61EB-4380-B7CF-94035CBDC15A}" type="slidenum">
              <a:rPr lang="en-US" smtClean="0"/>
              <a:t>‹#›</a:t>
            </a:fld>
            <a:endParaRPr lang="en-US" dirty="0"/>
          </a:p>
        </p:txBody>
      </p:sp>
    </p:spTree>
    <p:extLst>
      <p:ext uri="{BB962C8B-B14F-4D97-AF65-F5344CB8AC3E}">
        <p14:creationId xmlns:p14="http://schemas.microsoft.com/office/powerpoint/2010/main" val="329475989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33D67FE-961B-45F1-A8C2-AC5873A3D326}" type="datetimeFigureOut">
              <a:rPr lang="en-US" smtClean="0"/>
              <a:t>7/16/2014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CC85C56E-61EB-4380-B7CF-94035CBDC15A}" type="slidenum">
              <a:rPr lang="en-US" smtClean="0"/>
              <a:t>‹#›</a:t>
            </a:fld>
            <a:endParaRPr lang="en-US" dirty="0"/>
          </a:p>
        </p:txBody>
      </p:sp>
    </p:spTree>
    <p:extLst>
      <p:ext uri="{BB962C8B-B14F-4D97-AF65-F5344CB8AC3E}">
        <p14:creationId xmlns:p14="http://schemas.microsoft.com/office/powerpoint/2010/main" val="230854197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33D67FE-961B-45F1-A8C2-AC5873A3D326}" type="datetimeFigureOut">
              <a:rPr lang="en-US" smtClean="0"/>
              <a:t>7/16/2014</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C85C56E-61EB-4380-B7CF-94035CBDC15A}" type="slidenum">
              <a:rPr lang="en-US" smtClean="0"/>
              <a:t>‹#›</a:t>
            </a:fld>
            <a:endParaRPr lang="en-US" dirty="0"/>
          </a:p>
        </p:txBody>
      </p:sp>
    </p:spTree>
    <p:extLst>
      <p:ext uri="{BB962C8B-B14F-4D97-AF65-F5344CB8AC3E}">
        <p14:creationId xmlns:p14="http://schemas.microsoft.com/office/powerpoint/2010/main" val="155396347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2.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hyperlink" Target="http://wakeupandcode.com/glider" TargetMode="External"/><Relationship Id="rId2" Type="http://schemas.openxmlformats.org/officeDocument/2006/relationships/image" Target="../media/image17.png"/><Relationship Id="rId1" Type="http://schemas.openxmlformats.org/officeDocument/2006/relationships/slideLayout" Target="../slideLayouts/slideLayout2.xml"/><Relationship Id="rId5" Type="http://schemas.openxmlformats.org/officeDocument/2006/relationships/image" Target="../media/image19.png"/><Relationship Id="rId4" Type="http://schemas.openxmlformats.org/officeDocument/2006/relationships/image" Target="../media/image18.png"/></Relationships>
</file>

<file path=ppt/slides/_rels/slide1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hyperlink" Target="http://dev.windows.com/" TargetMode="External"/><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52.pn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52.pn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image" Target="../media/image5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image" Target="../media/image54.pn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image" Target="../media/image55.pn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63.xml.rels><?xml version="1.0" encoding="UTF-8" standalone="yes"?>
<Relationships xmlns="http://schemas.openxmlformats.org/package/2006/relationships"><Relationship Id="rId2" Type="http://schemas.openxmlformats.org/officeDocument/2006/relationships/image" Target="../media/image56.png"/><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image" Target="../media/image57.png"/><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image" Target="../media/image58.png"/><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67.xml.rels><?xml version="1.0" encoding="UTF-8" standalone="yes"?>
<Relationships xmlns="http://schemas.openxmlformats.org/package/2006/relationships"><Relationship Id="rId2" Type="http://schemas.openxmlformats.org/officeDocument/2006/relationships/image" Target="../media/image59.png"/><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image" Target="../media/image60.png"/><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image" Target="../media/image61.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image" Target="../media/image62.png"/><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image" Target="../media/image63.png"/><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3" Type="http://schemas.openxmlformats.org/officeDocument/2006/relationships/image" Target="../media/image64.png"/><Relationship Id="rId2" Type="http://schemas.openxmlformats.org/officeDocument/2006/relationships/hyperlink" Target="http://dev.windowsphone.com/" TargetMode="External"/><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image" Target="../media/image65.png"/><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image" Target="../media/image66.png"/><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2"/>
          </p:nvPr>
        </p:nvSpPr>
        <p:spPr/>
        <p:txBody>
          <a:bodyPr/>
          <a:lstStyle/>
          <a:p>
            <a:r>
              <a:rPr lang="en-US" dirty="0"/>
              <a:t>By Shahed Chowdhuri</a:t>
            </a:r>
          </a:p>
          <a:p>
            <a:r>
              <a:rPr lang="en-US" dirty="0" smtClean="0"/>
              <a:t>Sr. Technical Evangelist</a:t>
            </a:r>
          </a:p>
          <a:p>
            <a:endParaRPr lang="en-US" dirty="0"/>
          </a:p>
        </p:txBody>
      </p:sp>
      <p:sp>
        <p:nvSpPr>
          <p:cNvPr id="3" name="Title 2"/>
          <p:cNvSpPr>
            <a:spLocks noGrp="1"/>
          </p:cNvSpPr>
          <p:nvPr>
            <p:ph type="title"/>
          </p:nvPr>
        </p:nvSpPr>
        <p:spPr>
          <a:xfrm>
            <a:off x="269303" y="2076033"/>
            <a:ext cx="11743036" cy="1801181"/>
          </a:xfrm>
        </p:spPr>
        <p:txBody>
          <a:bodyPr>
            <a:normAutofit/>
          </a:bodyPr>
          <a:lstStyle/>
          <a:p>
            <a:r>
              <a:rPr lang="en-US" sz="5294" b="1" dirty="0" smtClean="0"/>
              <a:t>Construct 2 </a:t>
            </a:r>
            <a:r>
              <a:rPr lang="en-US" sz="5294" b="1" smtClean="0"/>
              <a:t>Exporting &amp; Publishing</a:t>
            </a:r>
            <a:r>
              <a:rPr lang="en-US" sz="5294" b="1" dirty="0"/>
              <a:t/>
            </a:r>
            <a:br>
              <a:rPr lang="en-US" sz="5294" b="1" dirty="0"/>
            </a:br>
            <a:endParaRPr lang="en-US" sz="5294" dirty="0"/>
          </a:p>
        </p:txBody>
      </p:sp>
      <p:sp>
        <p:nvSpPr>
          <p:cNvPr id="4" name="Title 1"/>
          <p:cNvSpPr txBox="1">
            <a:spLocks/>
          </p:cNvSpPr>
          <p:nvPr/>
        </p:nvSpPr>
        <p:spPr>
          <a:xfrm>
            <a:off x="358945" y="2976623"/>
            <a:ext cx="8990324" cy="436007"/>
          </a:xfrm>
          <a:prstGeom prst="rect">
            <a:avLst/>
          </a:prstGeom>
        </p:spPr>
        <p:txBody>
          <a:bodyPr/>
          <a:lstStyle>
            <a:lvl1pPr algn="ctr" rtl="0" eaLnBrk="1" fontAlgn="base" hangingPunct="1">
              <a:spcBef>
                <a:spcPct val="0"/>
              </a:spcBef>
              <a:spcAft>
                <a:spcPct val="0"/>
              </a:spcAft>
              <a:defRPr sz="4400">
                <a:solidFill>
                  <a:schemeClr val="tx2"/>
                </a:solidFill>
                <a:latin typeface="+mj-lt"/>
                <a:ea typeface="ＭＳ Ｐゴシック" pitchFamily="34" charset="-128"/>
                <a:cs typeface="ＭＳ Ｐゴシック"/>
              </a:defRPr>
            </a:lvl1pPr>
            <a:lvl2pPr algn="ctr" rtl="0" eaLnBrk="1" fontAlgn="base" hangingPunct="1">
              <a:spcBef>
                <a:spcPct val="0"/>
              </a:spcBef>
              <a:spcAft>
                <a:spcPct val="0"/>
              </a:spcAft>
              <a:defRPr sz="4400">
                <a:solidFill>
                  <a:schemeClr val="tx2"/>
                </a:solidFill>
                <a:latin typeface="Calibri" pitchFamily="34" charset="0"/>
                <a:ea typeface="ＭＳ Ｐゴシック" pitchFamily="28" charset="-128"/>
                <a:cs typeface="ＭＳ Ｐゴシック"/>
              </a:defRPr>
            </a:lvl2pPr>
            <a:lvl3pPr algn="ctr" rtl="0" eaLnBrk="1" fontAlgn="base" hangingPunct="1">
              <a:spcBef>
                <a:spcPct val="0"/>
              </a:spcBef>
              <a:spcAft>
                <a:spcPct val="0"/>
              </a:spcAft>
              <a:defRPr sz="4400">
                <a:solidFill>
                  <a:schemeClr val="tx2"/>
                </a:solidFill>
                <a:latin typeface="Calibri" pitchFamily="34" charset="0"/>
                <a:ea typeface="ＭＳ Ｐゴシック" pitchFamily="28" charset="-128"/>
                <a:cs typeface="ＭＳ Ｐゴシック"/>
              </a:defRPr>
            </a:lvl3pPr>
            <a:lvl4pPr algn="ctr" rtl="0" eaLnBrk="1" fontAlgn="base" hangingPunct="1">
              <a:spcBef>
                <a:spcPct val="0"/>
              </a:spcBef>
              <a:spcAft>
                <a:spcPct val="0"/>
              </a:spcAft>
              <a:defRPr sz="4400">
                <a:solidFill>
                  <a:schemeClr val="tx2"/>
                </a:solidFill>
                <a:latin typeface="Calibri" pitchFamily="34" charset="0"/>
                <a:ea typeface="ＭＳ Ｐゴシック" pitchFamily="28" charset="-128"/>
                <a:cs typeface="ＭＳ Ｐゴシック"/>
              </a:defRPr>
            </a:lvl4pPr>
            <a:lvl5pPr algn="ctr" rtl="0" eaLnBrk="1" fontAlgn="base" hangingPunct="1">
              <a:spcBef>
                <a:spcPct val="0"/>
              </a:spcBef>
              <a:spcAft>
                <a:spcPct val="0"/>
              </a:spcAft>
              <a:defRPr sz="4400">
                <a:solidFill>
                  <a:schemeClr val="tx2"/>
                </a:solidFill>
                <a:latin typeface="Calibri" pitchFamily="34" charset="0"/>
                <a:ea typeface="ＭＳ Ｐゴシック" pitchFamily="28" charset="-128"/>
                <a:cs typeface="ＭＳ Ｐゴシック"/>
              </a:defRPr>
            </a:lvl5pPr>
            <a:lvl6pPr marL="457200" algn="ctr" rtl="0" eaLnBrk="1" fontAlgn="base" hangingPunct="1">
              <a:spcBef>
                <a:spcPct val="0"/>
              </a:spcBef>
              <a:spcAft>
                <a:spcPct val="0"/>
              </a:spcAft>
              <a:defRPr sz="4400">
                <a:solidFill>
                  <a:schemeClr val="tx2"/>
                </a:solidFill>
                <a:latin typeface="Arial" pitchFamily="34" charset="0"/>
                <a:ea typeface="ＭＳ Ｐゴシック" pitchFamily="28" charset="-128"/>
              </a:defRPr>
            </a:lvl6pPr>
            <a:lvl7pPr marL="914400" algn="ctr" rtl="0" eaLnBrk="1" fontAlgn="base" hangingPunct="1">
              <a:spcBef>
                <a:spcPct val="0"/>
              </a:spcBef>
              <a:spcAft>
                <a:spcPct val="0"/>
              </a:spcAft>
              <a:defRPr sz="4400">
                <a:solidFill>
                  <a:schemeClr val="tx2"/>
                </a:solidFill>
                <a:latin typeface="Arial" pitchFamily="34" charset="0"/>
                <a:ea typeface="ＭＳ Ｐゴシック" pitchFamily="28" charset="-128"/>
              </a:defRPr>
            </a:lvl7pPr>
            <a:lvl8pPr marL="1371600" algn="ctr" rtl="0" eaLnBrk="1" fontAlgn="base" hangingPunct="1">
              <a:spcBef>
                <a:spcPct val="0"/>
              </a:spcBef>
              <a:spcAft>
                <a:spcPct val="0"/>
              </a:spcAft>
              <a:defRPr sz="4400">
                <a:solidFill>
                  <a:schemeClr val="tx2"/>
                </a:solidFill>
                <a:latin typeface="Arial" pitchFamily="34" charset="0"/>
                <a:ea typeface="ＭＳ Ｐゴシック" pitchFamily="28" charset="-128"/>
              </a:defRPr>
            </a:lvl8pPr>
            <a:lvl9pPr marL="1828800" algn="ctr" rtl="0" eaLnBrk="1" fontAlgn="base" hangingPunct="1">
              <a:spcBef>
                <a:spcPct val="0"/>
              </a:spcBef>
              <a:spcAft>
                <a:spcPct val="0"/>
              </a:spcAft>
              <a:defRPr sz="4400">
                <a:solidFill>
                  <a:schemeClr val="tx2"/>
                </a:solidFill>
                <a:latin typeface="Arial" pitchFamily="34" charset="0"/>
                <a:ea typeface="ＭＳ Ｐゴシック" pitchFamily="28" charset="-128"/>
              </a:defRPr>
            </a:lvl9pPr>
          </a:lstStyle>
          <a:p>
            <a:pPr algn="l"/>
            <a:r>
              <a:rPr lang="en-US" sz="2400" dirty="0"/>
              <a:t>Windows 8 </a:t>
            </a:r>
            <a:r>
              <a:rPr lang="en-US" sz="2400" dirty="0">
                <a:sym typeface="Wingdings" panose="05000000000000000000" pitchFamily="2" charset="2"/>
              </a:rPr>
              <a:t></a:t>
            </a:r>
            <a:r>
              <a:rPr lang="en-US" sz="2400" dirty="0"/>
              <a:t> Windows Phone 8 </a:t>
            </a:r>
            <a:r>
              <a:rPr lang="en-US" sz="2400" dirty="0">
                <a:sym typeface="Wingdings" panose="05000000000000000000" pitchFamily="2" charset="2"/>
              </a:rPr>
              <a:t></a:t>
            </a:r>
            <a:r>
              <a:rPr lang="en-US" sz="2400" dirty="0"/>
              <a:t> Web </a:t>
            </a:r>
            <a:r>
              <a:rPr lang="en-US" sz="2400" dirty="0">
                <a:sym typeface="Wingdings" panose="05000000000000000000" pitchFamily="2" charset="2"/>
              </a:rPr>
              <a:t></a:t>
            </a:r>
            <a:r>
              <a:rPr lang="en-US" sz="2400" dirty="0"/>
              <a:t> Mobile </a:t>
            </a:r>
            <a:r>
              <a:rPr lang="en-US" sz="2400" dirty="0">
                <a:sym typeface="Wingdings" panose="05000000000000000000" pitchFamily="2" charset="2"/>
              </a:rPr>
              <a:t></a:t>
            </a:r>
            <a:r>
              <a:rPr lang="en-US" sz="2400" dirty="0"/>
              <a:t> … and more!</a:t>
            </a:r>
          </a:p>
          <a:p>
            <a:pPr algn="l"/>
            <a:endParaRPr lang="en-US" sz="2400" dirty="0"/>
          </a:p>
        </p:txBody>
      </p:sp>
      <p:sp>
        <p:nvSpPr>
          <p:cNvPr id="5" name="TextBox 4"/>
          <p:cNvSpPr txBox="1"/>
          <p:nvPr/>
        </p:nvSpPr>
        <p:spPr>
          <a:xfrm>
            <a:off x="920750" y="6116242"/>
            <a:ext cx="1196161" cy="369332"/>
          </a:xfrm>
          <a:prstGeom prst="rect">
            <a:avLst/>
          </a:prstGeom>
          <a:noFill/>
        </p:spPr>
        <p:txBody>
          <a:bodyPr wrap="none" rtlCol="0">
            <a:spAutoFit/>
          </a:bodyPr>
          <a:lstStyle/>
          <a:p>
            <a:r>
              <a:rPr lang="en-US" dirty="0"/>
              <a:t>@shahedC</a:t>
            </a:r>
          </a:p>
        </p:txBody>
      </p:sp>
      <p:pic>
        <p:nvPicPr>
          <p:cNvPr id="6" name="Picture 10" descr="Twitter ico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1235" y="5975436"/>
            <a:ext cx="602405" cy="602405"/>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12" descr="Internet icon"/>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69303" y="5181167"/>
            <a:ext cx="651445" cy="651446"/>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p:cNvSpPr txBox="1"/>
          <p:nvPr/>
        </p:nvSpPr>
        <p:spPr>
          <a:xfrm>
            <a:off x="920750" y="5345739"/>
            <a:ext cx="2292872" cy="369332"/>
          </a:xfrm>
          <a:prstGeom prst="rect">
            <a:avLst/>
          </a:prstGeom>
          <a:noFill/>
        </p:spPr>
        <p:txBody>
          <a:bodyPr wrap="none" rtlCol="0">
            <a:spAutoFit/>
          </a:bodyPr>
          <a:lstStyle/>
          <a:p>
            <a:r>
              <a:rPr lang="en-US" dirty="0"/>
              <a:t>WakeUpAndCode.com</a:t>
            </a:r>
          </a:p>
        </p:txBody>
      </p:sp>
    </p:spTree>
    <p:extLst>
      <p:ext uri="{BB962C8B-B14F-4D97-AF65-F5344CB8AC3E}">
        <p14:creationId xmlns:p14="http://schemas.microsoft.com/office/powerpoint/2010/main" val="34476472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838200" y="1396314"/>
            <a:ext cx="4914900" cy="4581525"/>
          </a:xfrm>
          <a:prstGeom prst="rect">
            <a:avLst/>
          </a:prstGeom>
        </p:spPr>
      </p:pic>
      <p:sp>
        <p:nvSpPr>
          <p:cNvPr id="2" name="Title 1"/>
          <p:cNvSpPr>
            <a:spLocks noGrp="1"/>
          </p:cNvSpPr>
          <p:nvPr>
            <p:ph type="title"/>
          </p:nvPr>
        </p:nvSpPr>
        <p:spPr/>
        <p:txBody>
          <a:bodyPr/>
          <a:lstStyle/>
          <a:p>
            <a:r>
              <a:rPr lang="en-US" dirty="0" smtClean="0"/>
              <a:t>Export to HTML5 Website: </a:t>
            </a:r>
            <a:r>
              <a:rPr lang="en-US" dirty="0" smtClean="0"/>
              <a:t>Step </a:t>
            </a:r>
            <a:r>
              <a:rPr lang="en-US" dirty="0" smtClean="0"/>
              <a:t>2</a:t>
            </a:r>
            <a:endParaRPr lang="en-US" dirty="0"/>
          </a:p>
        </p:txBody>
      </p:sp>
      <p:sp>
        <p:nvSpPr>
          <p:cNvPr id="6" name="TextBox 5"/>
          <p:cNvSpPr txBox="1"/>
          <p:nvPr/>
        </p:nvSpPr>
        <p:spPr>
          <a:xfrm>
            <a:off x="5833057" y="1916545"/>
            <a:ext cx="2737544" cy="954107"/>
          </a:xfrm>
          <a:prstGeom prst="rect">
            <a:avLst/>
          </a:prstGeom>
          <a:noFill/>
        </p:spPr>
        <p:txBody>
          <a:bodyPr wrap="none" rtlCol="0">
            <a:spAutoFit/>
          </a:bodyPr>
          <a:lstStyle/>
          <a:p>
            <a:pPr algn="ctr"/>
            <a:r>
              <a:rPr lang="en-US" sz="2800" dirty="0" smtClean="0">
                <a:solidFill>
                  <a:srgbClr val="FF0000"/>
                </a:solidFill>
              </a:rPr>
              <a:t>Select</a:t>
            </a:r>
          </a:p>
          <a:p>
            <a:pPr algn="ctr"/>
            <a:r>
              <a:rPr lang="en-US" sz="2800" dirty="0" smtClean="0">
                <a:solidFill>
                  <a:srgbClr val="FF0000"/>
                </a:solidFill>
              </a:rPr>
              <a:t>“HTML5</a:t>
            </a:r>
            <a:r>
              <a:rPr lang="en-US" sz="2800" dirty="0">
                <a:solidFill>
                  <a:srgbClr val="FF0000"/>
                </a:solidFill>
              </a:rPr>
              <a:t> </a:t>
            </a:r>
            <a:r>
              <a:rPr lang="en-US" sz="2800" dirty="0" smtClean="0">
                <a:solidFill>
                  <a:srgbClr val="FF0000"/>
                </a:solidFill>
              </a:rPr>
              <a:t>website”</a:t>
            </a:r>
          </a:p>
        </p:txBody>
      </p:sp>
      <p:cxnSp>
        <p:nvCxnSpPr>
          <p:cNvPr id="7" name="Straight Arrow Connector 6"/>
          <p:cNvCxnSpPr/>
          <p:nvPr/>
        </p:nvCxnSpPr>
        <p:spPr>
          <a:xfrm flipH="1" flipV="1">
            <a:off x="4779036" y="5833028"/>
            <a:ext cx="1054021" cy="568032"/>
          </a:xfrm>
          <a:prstGeom prst="straightConnector1">
            <a:avLst/>
          </a:prstGeom>
          <a:ln w="25400">
            <a:solidFill>
              <a:srgbClr val="FF0000"/>
            </a:solidFill>
            <a:tailEnd type="stealth" w="lg" len="lg"/>
          </a:ln>
        </p:spPr>
        <p:style>
          <a:lnRef idx="1">
            <a:schemeClr val="accent1"/>
          </a:lnRef>
          <a:fillRef idx="0">
            <a:schemeClr val="accent1"/>
          </a:fillRef>
          <a:effectRef idx="0">
            <a:schemeClr val="accent1"/>
          </a:effectRef>
          <a:fontRef idx="minor">
            <a:schemeClr val="tx1"/>
          </a:fontRef>
        </p:style>
      </p:cxnSp>
      <p:sp>
        <p:nvSpPr>
          <p:cNvPr id="8" name="Rounded Rectangle 7"/>
          <p:cNvSpPr/>
          <p:nvPr/>
        </p:nvSpPr>
        <p:spPr>
          <a:xfrm>
            <a:off x="1088538" y="1916545"/>
            <a:ext cx="879962" cy="981544"/>
          </a:xfrm>
          <a:prstGeom prst="roundRect">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ounded Rectangle 10"/>
          <p:cNvSpPr/>
          <p:nvPr/>
        </p:nvSpPr>
        <p:spPr>
          <a:xfrm>
            <a:off x="4049682" y="5570024"/>
            <a:ext cx="789018" cy="244729"/>
          </a:xfrm>
          <a:prstGeom prst="roundRect">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5833057" y="6139450"/>
            <a:ext cx="1931939" cy="523220"/>
          </a:xfrm>
          <a:prstGeom prst="rect">
            <a:avLst/>
          </a:prstGeom>
          <a:noFill/>
        </p:spPr>
        <p:txBody>
          <a:bodyPr wrap="none" rtlCol="0">
            <a:spAutoFit/>
          </a:bodyPr>
          <a:lstStyle/>
          <a:p>
            <a:pPr algn="ctr"/>
            <a:r>
              <a:rPr lang="en-US" sz="2800" dirty="0" smtClean="0">
                <a:solidFill>
                  <a:srgbClr val="FF0000"/>
                </a:solidFill>
              </a:rPr>
              <a:t>Click “Next”</a:t>
            </a:r>
            <a:endParaRPr lang="en-US" sz="2800" dirty="0" smtClean="0">
              <a:solidFill>
                <a:srgbClr val="FF0000"/>
              </a:solidFill>
            </a:endParaRPr>
          </a:p>
        </p:txBody>
      </p:sp>
    </p:spTree>
    <p:extLst>
      <p:ext uri="{BB962C8B-B14F-4D97-AF65-F5344CB8AC3E}">
        <p14:creationId xmlns:p14="http://schemas.microsoft.com/office/powerpoint/2010/main" val="222710219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Export to HTML5 Website: </a:t>
            </a:r>
            <a:r>
              <a:rPr lang="en-US" dirty="0" smtClean="0"/>
              <a:t>Step </a:t>
            </a:r>
            <a:r>
              <a:rPr lang="en-US" dirty="0" smtClean="0"/>
              <a:t>3</a:t>
            </a:r>
            <a:endParaRPr lang="en-US" dirty="0"/>
          </a:p>
        </p:txBody>
      </p:sp>
      <p:pic>
        <p:nvPicPr>
          <p:cNvPr id="3" name="Picture 2"/>
          <p:cNvPicPr>
            <a:picLocks noChangeAspect="1"/>
          </p:cNvPicPr>
          <p:nvPr/>
        </p:nvPicPr>
        <p:blipFill>
          <a:blip r:embed="rId2"/>
          <a:stretch>
            <a:fillRect/>
          </a:stretch>
        </p:blipFill>
        <p:spPr>
          <a:xfrm>
            <a:off x="838200" y="1410637"/>
            <a:ext cx="4667250" cy="3095625"/>
          </a:xfrm>
          <a:prstGeom prst="rect">
            <a:avLst/>
          </a:prstGeom>
        </p:spPr>
      </p:pic>
      <p:cxnSp>
        <p:nvCxnSpPr>
          <p:cNvPr id="7" name="Straight Arrow Connector 6"/>
          <p:cNvCxnSpPr/>
          <p:nvPr/>
        </p:nvCxnSpPr>
        <p:spPr>
          <a:xfrm flipH="1" flipV="1">
            <a:off x="4451429" y="4341973"/>
            <a:ext cx="1054021" cy="568032"/>
          </a:xfrm>
          <a:prstGeom prst="straightConnector1">
            <a:avLst/>
          </a:prstGeom>
          <a:ln w="25400">
            <a:solidFill>
              <a:srgbClr val="FF0000"/>
            </a:solidFill>
            <a:tailEnd type="stealth" w="lg" len="lg"/>
          </a:ln>
        </p:spPr>
        <p:style>
          <a:lnRef idx="1">
            <a:schemeClr val="accent1"/>
          </a:lnRef>
          <a:fillRef idx="0">
            <a:schemeClr val="accent1"/>
          </a:fillRef>
          <a:effectRef idx="0">
            <a:schemeClr val="accent1"/>
          </a:effectRef>
          <a:fontRef idx="minor">
            <a:schemeClr val="tx1"/>
          </a:fontRef>
        </p:style>
      </p:cxnSp>
      <p:sp>
        <p:nvSpPr>
          <p:cNvPr id="11" name="Rounded Rectangle 10"/>
          <p:cNvSpPr/>
          <p:nvPr/>
        </p:nvSpPr>
        <p:spPr>
          <a:xfrm>
            <a:off x="3722075" y="4078969"/>
            <a:ext cx="789018" cy="244729"/>
          </a:xfrm>
          <a:prstGeom prst="roundRect">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5505450" y="4648395"/>
            <a:ext cx="1931939" cy="523220"/>
          </a:xfrm>
          <a:prstGeom prst="rect">
            <a:avLst/>
          </a:prstGeom>
          <a:noFill/>
        </p:spPr>
        <p:txBody>
          <a:bodyPr wrap="none" rtlCol="0">
            <a:spAutoFit/>
          </a:bodyPr>
          <a:lstStyle/>
          <a:p>
            <a:pPr algn="ctr"/>
            <a:r>
              <a:rPr lang="en-US" sz="2800" dirty="0" smtClean="0">
                <a:solidFill>
                  <a:srgbClr val="FF0000"/>
                </a:solidFill>
              </a:rPr>
              <a:t>Click “Next”</a:t>
            </a:r>
            <a:endParaRPr lang="en-US" sz="2800" dirty="0" smtClean="0">
              <a:solidFill>
                <a:srgbClr val="FF0000"/>
              </a:solidFill>
            </a:endParaRPr>
          </a:p>
        </p:txBody>
      </p:sp>
      <p:sp>
        <p:nvSpPr>
          <p:cNvPr id="6" name="TextBox 5"/>
          <p:cNvSpPr txBox="1"/>
          <p:nvPr/>
        </p:nvSpPr>
        <p:spPr>
          <a:xfrm>
            <a:off x="5626389" y="1212235"/>
            <a:ext cx="5271315" cy="1384995"/>
          </a:xfrm>
          <a:prstGeom prst="rect">
            <a:avLst/>
          </a:prstGeom>
          <a:noFill/>
        </p:spPr>
        <p:txBody>
          <a:bodyPr wrap="none" rtlCol="0">
            <a:spAutoFit/>
          </a:bodyPr>
          <a:lstStyle/>
          <a:p>
            <a:pPr algn="ctr"/>
            <a:r>
              <a:rPr lang="en-US" sz="2800" dirty="0" smtClean="0">
                <a:solidFill>
                  <a:srgbClr val="FF0000"/>
                </a:solidFill>
              </a:rPr>
              <a:t>Type a location for your web files</a:t>
            </a:r>
          </a:p>
          <a:p>
            <a:pPr algn="ctr"/>
            <a:r>
              <a:rPr lang="en-US" sz="2800" dirty="0" smtClean="0">
                <a:solidFill>
                  <a:srgbClr val="FF0000"/>
                </a:solidFill>
              </a:rPr>
              <a:t>- OR - </a:t>
            </a:r>
          </a:p>
          <a:p>
            <a:pPr algn="ctr"/>
            <a:r>
              <a:rPr lang="en-US" sz="2800" dirty="0" smtClean="0">
                <a:solidFill>
                  <a:srgbClr val="FF0000"/>
                </a:solidFill>
              </a:rPr>
              <a:t>Select a location on your computer</a:t>
            </a:r>
          </a:p>
        </p:txBody>
      </p:sp>
      <p:sp>
        <p:nvSpPr>
          <p:cNvPr id="8" name="Rounded Rectangle 7"/>
          <p:cNvSpPr/>
          <p:nvPr/>
        </p:nvSpPr>
        <p:spPr>
          <a:xfrm>
            <a:off x="1851024" y="1669698"/>
            <a:ext cx="2171701" cy="502002"/>
          </a:xfrm>
          <a:prstGeom prst="roundRect">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2" name="Straight Arrow Connector 11"/>
          <p:cNvCxnSpPr/>
          <p:nvPr/>
        </p:nvCxnSpPr>
        <p:spPr>
          <a:xfrm flipH="1" flipV="1">
            <a:off x="5365749" y="2122522"/>
            <a:ext cx="387353" cy="190692"/>
          </a:xfrm>
          <a:prstGeom prst="straightConnector1">
            <a:avLst/>
          </a:prstGeom>
          <a:ln w="25400">
            <a:solidFill>
              <a:srgbClr val="FF0000"/>
            </a:solidFill>
            <a:tailEnd type="stealth" w="lg" len="lg"/>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flipH="1">
            <a:off x="4143665" y="1567281"/>
            <a:ext cx="1609436" cy="248819"/>
          </a:xfrm>
          <a:prstGeom prst="straightConnector1">
            <a:avLst/>
          </a:prstGeom>
          <a:ln w="25400">
            <a:solidFill>
              <a:srgbClr val="FF0000"/>
            </a:solidFill>
            <a:tailEnd type="stealth" w="lg" len="lg"/>
          </a:ln>
        </p:spPr>
        <p:style>
          <a:lnRef idx="1">
            <a:schemeClr val="accent1"/>
          </a:lnRef>
          <a:fillRef idx="0">
            <a:schemeClr val="accent1"/>
          </a:fillRef>
          <a:effectRef idx="0">
            <a:schemeClr val="accent1"/>
          </a:effectRef>
          <a:fontRef idx="minor">
            <a:schemeClr val="tx1"/>
          </a:fontRef>
        </p:style>
      </p:cxnSp>
      <p:sp>
        <p:nvSpPr>
          <p:cNvPr id="17" name="Rounded Rectangle 16"/>
          <p:cNvSpPr/>
          <p:nvPr/>
        </p:nvSpPr>
        <p:spPr>
          <a:xfrm>
            <a:off x="5035548" y="1777967"/>
            <a:ext cx="330201" cy="344555"/>
          </a:xfrm>
          <a:prstGeom prst="roundRect">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3242680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838200" y="1396314"/>
            <a:ext cx="4029075" cy="3609975"/>
          </a:xfrm>
          <a:prstGeom prst="rect">
            <a:avLst/>
          </a:prstGeom>
        </p:spPr>
      </p:pic>
      <p:sp>
        <p:nvSpPr>
          <p:cNvPr id="2" name="Title 1"/>
          <p:cNvSpPr>
            <a:spLocks noGrp="1"/>
          </p:cNvSpPr>
          <p:nvPr>
            <p:ph type="title"/>
          </p:nvPr>
        </p:nvSpPr>
        <p:spPr/>
        <p:txBody>
          <a:bodyPr/>
          <a:lstStyle/>
          <a:p>
            <a:r>
              <a:rPr lang="en-US" dirty="0" smtClean="0"/>
              <a:t>Export to HTML5 Website: </a:t>
            </a:r>
            <a:r>
              <a:rPr lang="en-US" dirty="0" smtClean="0"/>
              <a:t>Step </a:t>
            </a:r>
            <a:r>
              <a:rPr lang="en-US" dirty="0"/>
              <a:t>4</a:t>
            </a:r>
            <a:endParaRPr lang="en-US" dirty="0"/>
          </a:p>
        </p:txBody>
      </p:sp>
      <p:cxnSp>
        <p:nvCxnSpPr>
          <p:cNvPr id="7" name="Straight Arrow Connector 6"/>
          <p:cNvCxnSpPr/>
          <p:nvPr/>
        </p:nvCxnSpPr>
        <p:spPr>
          <a:xfrm flipH="1" flipV="1">
            <a:off x="3986094" y="4864978"/>
            <a:ext cx="1054021" cy="568032"/>
          </a:xfrm>
          <a:prstGeom prst="straightConnector1">
            <a:avLst/>
          </a:prstGeom>
          <a:ln w="25400">
            <a:solidFill>
              <a:srgbClr val="FF0000"/>
            </a:solidFill>
            <a:tailEnd type="stealth" w="lg" len="lg"/>
          </a:ln>
        </p:spPr>
        <p:style>
          <a:lnRef idx="1">
            <a:schemeClr val="accent1"/>
          </a:lnRef>
          <a:fillRef idx="0">
            <a:schemeClr val="accent1"/>
          </a:fillRef>
          <a:effectRef idx="0">
            <a:schemeClr val="accent1"/>
          </a:effectRef>
          <a:fontRef idx="minor">
            <a:schemeClr val="tx1"/>
          </a:fontRef>
        </p:style>
      </p:cxnSp>
      <p:sp>
        <p:nvSpPr>
          <p:cNvPr id="11" name="Rounded Rectangle 10"/>
          <p:cNvSpPr/>
          <p:nvPr/>
        </p:nvSpPr>
        <p:spPr>
          <a:xfrm>
            <a:off x="3256740" y="4601974"/>
            <a:ext cx="789018" cy="244729"/>
          </a:xfrm>
          <a:prstGeom prst="roundRect">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4904052" y="5171400"/>
            <a:ext cx="2204066" cy="523220"/>
          </a:xfrm>
          <a:prstGeom prst="rect">
            <a:avLst/>
          </a:prstGeom>
          <a:noFill/>
        </p:spPr>
        <p:txBody>
          <a:bodyPr wrap="none" rtlCol="0">
            <a:spAutoFit/>
          </a:bodyPr>
          <a:lstStyle/>
          <a:p>
            <a:pPr algn="ctr"/>
            <a:r>
              <a:rPr lang="en-US" sz="2800" dirty="0" smtClean="0">
                <a:solidFill>
                  <a:srgbClr val="FF0000"/>
                </a:solidFill>
              </a:rPr>
              <a:t>Click “Export”</a:t>
            </a:r>
            <a:endParaRPr lang="en-US" sz="2800" dirty="0" smtClean="0">
              <a:solidFill>
                <a:srgbClr val="FF0000"/>
              </a:solidFill>
            </a:endParaRPr>
          </a:p>
        </p:txBody>
      </p:sp>
    </p:spTree>
    <p:extLst>
      <p:ext uri="{BB962C8B-B14F-4D97-AF65-F5344CB8AC3E}">
        <p14:creationId xmlns:p14="http://schemas.microsoft.com/office/powerpoint/2010/main" val="290837472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Export to HTML5 Website: </a:t>
            </a:r>
            <a:r>
              <a:rPr lang="en-US" dirty="0" smtClean="0"/>
              <a:t>Step </a:t>
            </a:r>
            <a:r>
              <a:rPr lang="en-US" dirty="0"/>
              <a:t>5</a:t>
            </a:r>
            <a:endParaRPr lang="en-US" dirty="0"/>
          </a:p>
        </p:txBody>
      </p:sp>
      <p:pic>
        <p:nvPicPr>
          <p:cNvPr id="3" name="Picture 2"/>
          <p:cNvPicPr>
            <a:picLocks noChangeAspect="1"/>
          </p:cNvPicPr>
          <p:nvPr/>
        </p:nvPicPr>
        <p:blipFill>
          <a:blip r:embed="rId2"/>
          <a:stretch>
            <a:fillRect/>
          </a:stretch>
        </p:blipFill>
        <p:spPr>
          <a:xfrm>
            <a:off x="1062037" y="2139595"/>
            <a:ext cx="3581400" cy="2276475"/>
          </a:xfrm>
          <a:prstGeom prst="rect">
            <a:avLst/>
          </a:prstGeom>
        </p:spPr>
      </p:pic>
      <p:cxnSp>
        <p:nvCxnSpPr>
          <p:cNvPr id="7" name="Straight Arrow Connector 6"/>
          <p:cNvCxnSpPr/>
          <p:nvPr/>
        </p:nvCxnSpPr>
        <p:spPr>
          <a:xfrm flipH="1" flipV="1">
            <a:off x="4367094" y="3586428"/>
            <a:ext cx="1054021" cy="568032"/>
          </a:xfrm>
          <a:prstGeom prst="straightConnector1">
            <a:avLst/>
          </a:prstGeom>
          <a:ln w="25400">
            <a:solidFill>
              <a:srgbClr val="FF0000"/>
            </a:solidFill>
            <a:tailEnd type="stealth" w="lg" len="lg"/>
          </a:ln>
        </p:spPr>
        <p:style>
          <a:lnRef idx="1">
            <a:schemeClr val="accent1"/>
          </a:lnRef>
          <a:fillRef idx="0">
            <a:schemeClr val="accent1"/>
          </a:fillRef>
          <a:effectRef idx="0">
            <a:schemeClr val="accent1"/>
          </a:effectRef>
          <a:fontRef idx="minor">
            <a:schemeClr val="tx1"/>
          </a:fontRef>
        </p:style>
      </p:cxnSp>
      <p:sp>
        <p:nvSpPr>
          <p:cNvPr id="11" name="Rounded Rectangle 10"/>
          <p:cNvSpPr/>
          <p:nvPr/>
        </p:nvSpPr>
        <p:spPr>
          <a:xfrm>
            <a:off x="1516840" y="3155467"/>
            <a:ext cx="2850254" cy="430961"/>
          </a:xfrm>
          <a:prstGeom prst="roundRect">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4916463" y="3892850"/>
            <a:ext cx="2941253" cy="1384995"/>
          </a:xfrm>
          <a:prstGeom prst="rect">
            <a:avLst/>
          </a:prstGeom>
          <a:noFill/>
        </p:spPr>
        <p:txBody>
          <a:bodyPr wrap="none" rtlCol="0">
            <a:spAutoFit/>
          </a:bodyPr>
          <a:lstStyle/>
          <a:p>
            <a:pPr algn="ctr"/>
            <a:r>
              <a:rPr lang="en-US" sz="2800" dirty="0" smtClean="0">
                <a:solidFill>
                  <a:srgbClr val="FF0000"/>
                </a:solidFill>
              </a:rPr>
              <a:t>Click “Ope</a:t>
            </a:r>
            <a:r>
              <a:rPr lang="en-US" sz="2800" dirty="0" smtClean="0">
                <a:solidFill>
                  <a:srgbClr val="FF0000"/>
                </a:solidFill>
              </a:rPr>
              <a:t>n </a:t>
            </a:r>
          </a:p>
          <a:p>
            <a:pPr algn="ctr"/>
            <a:r>
              <a:rPr lang="en-US" sz="2800" dirty="0" smtClean="0">
                <a:solidFill>
                  <a:srgbClr val="FF0000"/>
                </a:solidFill>
              </a:rPr>
              <a:t>destination folder”</a:t>
            </a:r>
          </a:p>
          <a:p>
            <a:pPr algn="ctr"/>
            <a:r>
              <a:rPr lang="en-US" sz="2800" dirty="0" smtClean="0">
                <a:solidFill>
                  <a:srgbClr val="FF0000"/>
                </a:solidFill>
              </a:rPr>
              <a:t>to verify files</a:t>
            </a:r>
          </a:p>
        </p:txBody>
      </p:sp>
    </p:spTree>
    <p:extLst>
      <p:ext uri="{BB962C8B-B14F-4D97-AF65-F5344CB8AC3E}">
        <p14:creationId xmlns:p14="http://schemas.microsoft.com/office/powerpoint/2010/main" val="155176177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stretch>
            <a:fillRect/>
          </a:stretch>
        </p:blipFill>
        <p:spPr>
          <a:xfrm>
            <a:off x="1062037" y="2139595"/>
            <a:ext cx="9753600" cy="3371850"/>
          </a:xfrm>
          <a:prstGeom prst="rect">
            <a:avLst/>
          </a:prstGeom>
        </p:spPr>
      </p:pic>
      <p:sp>
        <p:nvSpPr>
          <p:cNvPr id="2" name="Title 1"/>
          <p:cNvSpPr>
            <a:spLocks noGrp="1"/>
          </p:cNvSpPr>
          <p:nvPr>
            <p:ph type="title"/>
          </p:nvPr>
        </p:nvSpPr>
        <p:spPr/>
        <p:txBody>
          <a:bodyPr/>
          <a:lstStyle/>
          <a:p>
            <a:r>
              <a:rPr lang="en-US" dirty="0" smtClean="0"/>
              <a:t>Export to HTML5 Website: </a:t>
            </a:r>
            <a:r>
              <a:rPr lang="en-US" dirty="0" smtClean="0"/>
              <a:t>Step </a:t>
            </a:r>
            <a:r>
              <a:rPr lang="en-US" dirty="0" smtClean="0"/>
              <a:t>6</a:t>
            </a:r>
            <a:endParaRPr lang="en-US" dirty="0"/>
          </a:p>
        </p:txBody>
      </p:sp>
      <p:sp>
        <p:nvSpPr>
          <p:cNvPr id="11" name="Rounded Rectangle 10"/>
          <p:cNvSpPr/>
          <p:nvPr/>
        </p:nvSpPr>
        <p:spPr>
          <a:xfrm>
            <a:off x="3468977" y="3016912"/>
            <a:ext cx="1026823" cy="475588"/>
          </a:xfrm>
          <a:prstGeom prst="roundRect">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1809557" y="5788554"/>
            <a:ext cx="8070864" cy="523220"/>
          </a:xfrm>
          <a:prstGeom prst="rect">
            <a:avLst/>
          </a:prstGeom>
          <a:noFill/>
        </p:spPr>
        <p:txBody>
          <a:bodyPr wrap="none" rtlCol="0">
            <a:spAutoFit/>
          </a:bodyPr>
          <a:lstStyle/>
          <a:p>
            <a:pPr algn="ctr"/>
            <a:r>
              <a:rPr lang="en-US" sz="2800" dirty="0" smtClean="0">
                <a:solidFill>
                  <a:srgbClr val="FF0000"/>
                </a:solidFill>
              </a:rPr>
              <a:t>Verify your files, e.g. “index.html” and “images” folder</a:t>
            </a:r>
          </a:p>
        </p:txBody>
      </p:sp>
      <p:sp>
        <p:nvSpPr>
          <p:cNvPr id="8" name="Rounded Rectangle 7"/>
          <p:cNvSpPr/>
          <p:nvPr/>
        </p:nvSpPr>
        <p:spPr>
          <a:xfrm>
            <a:off x="8320377" y="4045612"/>
            <a:ext cx="1560044" cy="653388"/>
          </a:xfrm>
          <a:prstGeom prst="roundRect">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7718553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12" descr="http://blogs.msdn.com/cfs-filesystemfile.ashx/__key/communityserver-blogs-components-weblogfiles/00-00-01-44-28-metablogapi/3124.image_5F00_1332938E.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29635" y="3854042"/>
            <a:ext cx="1332730" cy="132706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ctrTitle"/>
          </p:nvPr>
        </p:nvSpPr>
        <p:spPr/>
        <p:txBody>
          <a:bodyPr/>
          <a:lstStyle/>
          <a:p>
            <a:r>
              <a:rPr lang="en-US" dirty="0" smtClean="0">
                <a:solidFill>
                  <a:schemeClr val="accent6"/>
                </a:solidFill>
                <a:latin typeface="Comic Sans MS" panose="030F0702030302020204" pitchFamily="66" charset="0"/>
              </a:rPr>
              <a:t>Publish on the Web</a:t>
            </a:r>
            <a:endParaRPr lang="en-US" dirty="0">
              <a:solidFill>
                <a:schemeClr val="accent6"/>
              </a:solidFill>
              <a:latin typeface="Comic Sans MS" panose="030F0702030302020204" pitchFamily="66" charset="0"/>
            </a:endParaRPr>
          </a:p>
        </p:txBody>
      </p:sp>
    </p:spTree>
    <p:extLst>
      <p:ext uri="{BB962C8B-B14F-4D97-AF65-F5344CB8AC3E}">
        <p14:creationId xmlns:p14="http://schemas.microsoft.com/office/powerpoint/2010/main" val="179306471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838200" y="1363994"/>
            <a:ext cx="8674100" cy="5124834"/>
          </a:xfrm>
          <a:prstGeom prst="rect">
            <a:avLst/>
          </a:prstGeom>
        </p:spPr>
      </p:pic>
      <p:sp>
        <p:nvSpPr>
          <p:cNvPr id="2" name="Title 1"/>
          <p:cNvSpPr>
            <a:spLocks noGrp="1"/>
          </p:cNvSpPr>
          <p:nvPr>
            <p:ph type="title"/>
          </p:nvPr>
        </p:nvSpPr>
        <p:spPr/>
        <p:txBody>
          <a:bodyPr/>
          <a:lstStyle/>
          <a:p>
            <a:r>
              <a:rPr lang="en-US" dirty="0"/>
              <a:t>Publish on the Web: Step 1</a:t>
            </a:r>
            <a:endParaRPr lang="en-US" dirty="0"/>
          </a:p>
        </p:txBody>
      </p:sp>
      <p:sp>
        <p:nvSpPr>
          <p:cNvPr id="11" name="Rounded Rectangle 10"/>
          <p:cNvSpPr/>
          <p:nvPr/>
        </p:nvSpPr>
        <p:spPr>
          <a:xfrm>
            <a:off x="1296145" y="2451763"/>
            <a:ext cx="989855" cy="237794"/>
          </a:xfrm>
          <a:prstGeom prst="roundRect">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7358610" y="4264554"/>
            <a:ext cx="3348161" cy="1815882"/>
          </a:xfrm>
          <a:prstGeom prst="rect">
            <a:avLst/>
          </a:prstGeom>
          <a:noFill/>
        </p:spPr>
        <p:txBody>
          <a:bodyPr wrap="none" rtlCol="0">
            <a:spAutoFit/>
          </a:bodyPr>
          <a:lstStyle/>
          <a:p>
            <a:pPr algn="ctr"/>
            <a:r>
              <a:rPr lang="en-US" sz="2800" dirty="0" smtClean="0">
                <a:solidFill>
                  <a:srgbClr val="FF0000"/>
                </a:solidFill>
              </a:rPr>
              <a:t>Use a compression</a:t>
            </a:r>
          </a:p>
          <a:p>
            <a:pPr algn="ctr"/>
            <a:r>
              <a:rPr lang="en-US" sz="2800" dirty="0" smtClean="0">
                <a:solidFill>
                  <a:srgbClr val="FF0000"/>
                </a:solidFill>
              </a:rPr>
              <a:t>tool to zip up</a:t>
            </a:r>
          </a:p>
          <a:p>
            <a:pPr algn="ctr"/>
            <a:r>
              <a:rPr lang="en-US" sz="2800" dirty="0" smtClean="0">
                <a:solidFill>
                  <a:srgbClr val="FF0000"/>
                </a:solidFill>
              </a:rPr>
              <a:t>your web files</a:t>
            </a:r>
          </a:p>
          <a:p>
            <a:pPr algn="ctr"/>
            <a:r>
              <a:rPr lang="en-US" sz="2800" dirty="0" smtClean="0">
                <a:solidFill>
                  <a:srgbClr val="FF0000"/>
                </a:solidFill>
              </a:rPr>
              <a:t>e.g. WinZip, 7-Zip, </a:t>
            </a:r>
            <a:r>
              <a:rPr lang="en-US" sz="2800" dirty="0" err="1" smtClean="0">
                <a:solidFill>
                  <a:srgbClr val="FF0000"/>
                </a:solidFill>
              </a:rPr>
              <a:t>etc</a:t>
            </a:r>
            <a:endParaRPr lang="en-US" sz="2800" dirty="0" smtClean="0">
              <a:solidFill>
                <a:srgbClr val="FF0000"/>
              </a:solidFill>
            </a:endParaRPr>
          </a:p>
        </p:txBody>
      </p:sp>
      <p:sp>
        <p:nvSpPr>
          <p:cNvPr id="9" name="TextBox 8"/>
          <p:cNvSpPr txBox="1"/>
          <p:nvPr/>
        </p:nvSpPr>
        <p:spPr>
          <a:xfrm>
            <a:off x="749558" y="6457890"/>
            <a:ext cx="6609052" cy="400110"/>
          </a:xfrm>
          <a:prstGeom prst="rect">
            <a:avLst/>
          </a:prstGeom>
          <a:noFill/>
        </p:spPr>
        <p:txBody>
          <a:bodyPr wrap="none" rtlCol="0">
            <a:spAutoFit/>
          </a:bodyPr>
          <a:lstStyle/>
          <a:p>
            <a:pPr algn="ctr"/>
            <a:r>
              <a:rPr lang="en-US" sz="2000" dirty="0" smtClean="0"/>
              <a:t>NOTE: this is helpful if you want to share your game via email.</a:t>
            </a:r>
          </a:p>
        </p:txBody>
      </p:sp>
    </p:spTree>
    <p:extLst>
      <p:ext uri="{BB962C8B-B14F-4D97-AF65-F5344CB8AC3E}">
        <p14:creationId xmlns:p14="http://schemas.microsoft.com/office/powerpoint/2010/main" val="93476238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838199" y="1396315"/>
            <a:ext cx="8978902" cy="5239616"/>
          </a:xfrm>
          <a:prstGeom prst="rect">
            <a:avLst/>
          </a:prstGeom>
        </p:spPr>
      </p:pic>
      <p:sp>
        <p:nvSpPr>
          <p:cNvPr id="2" name="Title 1"/>
          <p:cNvSpPr>
            <a:spLocks noGrp="1"/>
          </p:cNvSpPr>
          <p:nvPr>
            <p:ph type="title"/>
          </p:nvPr>
        </p:nvSpPr>
        <p:spPr/>
        <p:txBody>
          <a:bodyPr/>
          <a:lstStyle/>
          <a:p>
            <a:r>
              <a:rPr lang="en-US" dirty="0"/>
              <a:t>Publish on the Web: Step </a:t>
            </a:r>
            <a:r>
              <a:rPr lang="en-US" dirty="0" smtClean="0"/>
              <a:t>2</a:t>
            </a:r>
            <a:endParaRPr lang="en-US" dirty="0"/>
          </a:p>
        </p:txBody>
      </p:sp>
      <p:sp>
        <p:nvSpPr>
          <p:cNvPr id="6" name="TextBox 5"/>
          <p:cNvSpPr txBox="1"/>
          <p:nvPr/>
        </p:nvSpPr>
        <p:spPr>
          <a:xfrm>
            <a:off x="9768777" y="2393594"/>
            <a:ext cx="2032864" cy="3539430"/>
          </a:xfrm>
          <a:prstGeom prst="rect">
            <a:avLst/>
          </a:prstGeom>
          <a:noFill/>
        </p:spPr>
        <p:txBody>
          <a:bodyPr wrap="none" rtlCol="0">
            <a:spAutoFit/>
          </a:bodyPr>
          <a:lstStyle/>
          <a:p>
            <a:pPr algn="r"/>
            <a:r>
              <a:rPr lang="en-US" sz="2800" dirty="0" smtClean="0">
                <a:solidFill>
                  <a:srgbClr val="FF0000"/>
                </a:solidFill>
              </a:rPr>
              <a:t>Copy all web</a:t>
            </a:r>
          </a:p>
          <a:p>
            <a:pPr algn="r"/>
            <a:r>
              <a:rPr lang="en-US" sz="2800" dirty="0" smtClean="0">
                <a:solidFill>
                  <a:srgbClr val="FF0000"/>
                </a:solidFill>
              </a:rPr>
              <a:t>files to a </a:t>
            </a:r>
          </a:p>
          <a:p>
            <a:pPr algn="r"/>
            <a:r>
              <a:rPr lang="en-US" sz="2800" dirty="0" smtClean="0">
                <a:solidFill>
                  <a:srgbClr val="FF0000"/>
                </a:solidFill>
              </a:rPr>
              <a:t>subfolder on</a:t>
            </a:r>
          </a:p>
          <a:p>
            <a:pPr algn="r"/>
            <a:r>
              <a:rPr lang="en-US" sz="2800" dirty="0" smtClean="0">
                <a:solidFill>
                  <a:srgbClr val="FF0000"/>
                </a:solidFill>
              </a:rPr>
              <a:t>a website</a:t>
            </a:r>
          </a:p>
          <a:p>
            <a:pPr algn="r"/>
            <a:r>
              <a:rPr lang="en-US" sz="2800" dirty="0" smtClean="0">
                <a:solidFill>
                  <a:srgbClr val="FF0000"/>
                </a:solidFill>
              </a:rPr>
              <a:t>e.g. use a </a:t>
            </a:r>
          </a:p>
          <a:p>
            <a:pPr algn="r"/>
            <a:r>
              <a:rPr lang="en-US" sz="2800" dirty="0" smtClean="0">
                <a:solidFill>
                  <a:srgbClr val="FF0000"/>
                </a:solidFill>
              </a:rPr>
              <a:t>free FTP </a:t>
            </a:r>
          </a:p>
          <a:p>
            <a:pPr algn="r"/>
            <a:r>
              <a:rPr lang="en-US" sz="2800" dirty="0" smtClean="0">
                <a:solidFill>
                  <a:srgbClr val="FF0000"/>
                </a:solidFill>
              </a:rPr>
              <a:t>tool, such </a:t>
            </a:r>
          </a:p>
          <a:p>
            <a:pPr algn="r"/>
            <a:r>
              <a:rPr lang="en-US" sz="2800" dirty="0" smtClean="0">
                <a:solidFill>
                  <a:srgbClr val="FF0000"/>
                </a:solidFill>
              </a:rPr>
              <a:t>as FileZilla</a:t>
            </a:r>
          </a:p>
        </p:txBody>
      </p:sp>
      <p:sp>
        <p:nvSpPr>
          <p:cNvPr id="8" name="Rounded Rectangle 7"/>
          <p:cNvSpPr/>
          <p:nvPr/>
        </p:nvSpPr>
        <p:spPr>
          <a:xfrm>
            <a:off x="838198" y="4163308"/>
            <a:ext cx="4432302" cy="1678691"/>
          </a:xfrm>
          <a:prstGeom prst="roundRect">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0" name="Curved Connector 9"/>
          <p:cNvCxnSpPr/>
          <p:nvPr/>
        </p:nvCxnSpPr>
        <p:spPr>
          <a:xfrm flipV="1">
            <a:off x="3962400" y="4546600"/>
            <a:ext cx="2260600" cy="660400"/>
          </a:xfrm>
          <a:prstGeom prst="curvedConnector3">
            <a:avLst>
              <a:gd name="adj1" fmla="val 50000"/>
            </a:avLst>
          </a:prstGeom>
          <a:ln w="25400">
            <a:solidFill>
              <a:srgbClr val="FF0000"/>
            </a:solidFill>
            <a:tailEnd type="stealth" w="lg" len="lg"/>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016489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838197" y="1396315"/>
            <a:ext cx="5710873" cy="5061575"/>
          </a:xfrm>
          <a:prstGeom prst="rect">
            <a:avLst/>
          </a:prstGeom>
        </p:spPr>
      </p:pic>
      <p:sp>
        <p:nvSpPr>
          <p:cNvPr id="2" name="Title 1"/>
          <p:cNvSpPr>
            <a:spLocks noGrp="1"/>
          </p:cNvSpPr>
          <p:nvPr>
            <p:ph type="title"/>
          </p:nvPr>
        </p:nvSpPr>
        <p:spPr/>
        <p:txBody>
          <a:bodyPr/>
          <a:lstStyle/>
          <a:p>
            <a:r>
              <a:rPr lang="en-US" dirty="0"/>
              <a:t>Publish on the Web: </a:t>
            </a:r>
            <a:r>
              <a:rPr lang="en-US" dirty="0" smtClean="0"/>
              <a:t>Step 3</a:t>
            </a:r>
            <a:endParaRPr lang="en-US" dirty="0"/>
          </a:p>
        </p:txBody>
      </p:sp>
      <p:sp>
        <p:nvSpPr>
          <p:cNvPr id="6" name="TextBox 5"/>
          <p:cNvSpPr txBox="1"/>
          <p:nvPr/>
        </p:nvSpPr>
        <p:spPr>
          <a:xfrm>
            <a:off x="7168258" y="2193895"/>
            <a:ext cx="4200061" cy="954107"/>
          </a:xfrm>
          <a:prstGeom prst="rect">
            <a:avLst/>
          </a:prstGeom>
          <a:noFill/>
        </p:spPr>
        <p:txBody>
          <a:bodyPr wrap="none" rtlCol="0">
            <a:spAutoFit/>
          </a:bodyPr>
          <a:lstStyle/>
          <a:p>
            <a:pPr algn="r"/>
            <a:r>
              <a:rPr lang="en-US" sz="2800" dirty="0" smtClean="0">
                <a:solidFill>
                  <a:srgbClr val="FF0000"/>
                </a:solidFill>
              </a:rPr>
              <a:t>Verify that the web game </a:t>
            </a:r>
          </a:p>
          <a:p>
            <a:pPr algn="r"/>
            <a:r>
              <a:rPr lang="en-US" sz="2800" dirty="0" smtClean="0">
                <a:solidFill>
                  <a:srgbClr val="FF0000"/>
                </a:solidFill>
              </a:rPr>
              <a:t>works on all your browsers!</a:t>
            </a:r>
          </a:p>
        </p:txBody>
      </p:sp>
      <p:sp>
        <p:nvSpPr>
          <p:cNvPr id="8" name="Rounded Rectangle 7"/>
          <p:cNvSpPr/>
          <p:nvPr/>
        </p:nvSpPr>
        <p:spPr>
          <a:xfrm>
            <a:off x="1320797" y="1482619"/>
            <a:ext cx="4089403" cy="422382"/>
          </a:xfrm>
          <a:prstGeom prst="roundRect">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838197" y="6457890"/>
            <a:ext cx="8530477" cy="400110"/>
          </a:xfrm>
          <a:prstGeom prst="rect">
            <a:avLst/>
          </a:prstGeom>
          <a:noFill/>
        </p:spPr>
        <p:txBody>
          <a:bodyPr wrap="none" rtlCol="0">
            <a:spAutoFit/>
          </a:bodyPr>
          <a:lstStyle/>
          <a:p>
            <a:pPr algn="ctr"/>
            <a:r>
              <a:rPr lang="en-US" sz="2000" dirty="0" smtClean="0"/>
              <a:t>NOTE: this example shows Gallant Glider on </a:t>
            </a:r>
            <a:r>
              <a:rPr lang="en-US" sz="2000" dirty="0" smtClean="0">
                <a:hlinkClick r:id="rId3"/>
              </a:rPr>
              <a:t>http://WakeUpAndCode.com/glider</a:t>
            </a:r>
            <a:r>
              <a:rPr lang="en-US" sz="2000" dirty="0" smtClean="0"/>
              <a:t> </a:t>
            </a:r>
          </a:p>
        </p:txBody>
      </p:sp>
      <p:pic>
        <p:nvPicPr>
          <p:cNvPr id="5" name="Picture 4"/>
          <p:cNvPicPr>
            <a:picLocks noChangeAspect="1"/>
          </p:cNvPicPr>
          <p:nvPr/>
        </p:nvPicPr>
        <p:blipFill>
          <a:blip r:embed="rId4"/>
          <a:stretch>
            <a:fillRect/>
          </a:stretch>
        </p:blipFill>
        <p:spPr>
          <a:xfrm>
            <a:off x="7168258" y="3651210"/>
            <a:ext cx="1581228" cy="2806680"/>
          </a:xfrm>
          <a:prstGeom prst="rect">
            <a:avLst/>
          </a:prstGeom>
        </p:spPr>
      </p:pic>
      <p:pic>
        <p:nvPicPr>
          <p:cNvPr id="7" name="Picture 6"/>
          <p:cNvPicPr>
            <a:picLocks noChangeAspect="1"/>
          </p:cNvPicPr>
          <p:nvPr/>
        </p:nvPicPr>
        <p:blipFill>
          <a:blip r:embed="rId5"/>
          <a:stretch>
            <a:fillRect/>
          </a:stretch>
        </p:blipFill>
        <p:spPr>
          <a:xfrm>
            <a:off x="9532594" y="3651210"/>
            <a:ext cx="1684008" cy="2806680"/>
          </a:xfrm>
          <a:prstGeom prst="rect">
            <a:avLst/>
          </a:prstGeom>
        </p:spPr>
      </p:pic>
    </p:spTree>
    <p:extLst>
      <p:ext uri="{BB962C8B-B14F-4D97-AF65-F5344CB8AC3E}">
        <p14:creationId xmlns:p14="http://schemas.microsoft.com/office/powerpoint/2010/main" val="299789087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12" descr="http://blogs.msdn.com/cfs-filesystemfile.ashx/__key/communityserver-blogs-components-weblogfiles/00-00-01-44-28-metablogapi/3124.image_5F00_1332938E.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29635" y="3854042"/>
            <a:ext cx="1332730" cy="132706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ctrTitle"/>
          </p:nvPr>
        </p:nvSpPr>
        <p:spPr/>
        <p:txBody>
          <a:bodyPr/>
          <a:lstStyle/>
          <a:p>
            <a:r>
              <a:rPr lang="en-US" dirty="0" smtClean="0">
                <a:solidFill>
                  <a:schemeClr val="accent6"/>
                </a:solidFill>
                <a:latin typeface="Comic Sans MS" panose="030F0702030302020204" pitchFamily="66" charset="0"/>
              </a:rPr>
              <a:t>Export to Windows</a:t>
            </a:r>
            <a:endParaRPr lang="en-US" dirty="0">
              <a:solidFill>
                <a:schemeClr val="accent6"/>
              </a:solidFill>
              <a:latin typeface="Comic Sans MS" panose="030F0702030302020204" pitchFamily="66" charset="0"/>
            </a:endParaRPr>
          </a:p>
        </p:txBody>
      </p:sp>
    </p:spTree>
    <p:extLst>
      <p:ext uri="{BB962C8B-B14F-4D97-AF65-F5344CB8AC3E}">
        <p14:creationId xmlns:p14="http://schemas.microsoft.com/office/powerpoint/2010/main" val="41180373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12" descr="http://blogs.msdn.com/cfs-filesystemfile.ashx/__key/communityserver-blogs-components-weblogfiles/00-00-01-44-28-metablogapi/3124.image_5F00_1332938E.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29635" y="3854042"/>
            <a:ext cx="1332730" cy="132706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ctrTitle"/>
          </p:nvPr>
        </p:nvSpPr>
        <p:spPr/>
        <p:txBody>
          <a:bodyPr/>
          <a:lstStyle/>
          <a:p>
            <a:r>
              <a:rPr lang="en-US" dirty="0" smtClean="0">
                <a:solidFill>
                  <a:schemeClr val="accent6"/>
                </a:solidFill>
                <a:latin typeface="Comic Sans MS" panose="030F0702030302020204" pitchFamily="66" charset="0"/>
              </a:rPr>
              <a:t>Update Project Settings</a:t>
            </a:r>
            <a:endParaRPr lang="en-US" dirty="0">
              <a:solidFill>
                <a:schemeClr val="accent6"/>
              </a:solidFill>
              <a:latin typeface="Comic Sans MS" panose="030F0702030302020204" pitchFamily="66" charset="0"/>
            </a:endParaRPr>
          </a:p>
        </p:txBody>
      </p:sp>
    </p:spTree>
    <p:extLst>
      <p:ext uri="{BB962C8B-B14F-4D97-AF65-F5344CB8AC3E}">
        <p14:creationId xmlns:p14="http://schemas.microsoft.com/office/powerpoint/2010/main" val="54110688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824595" y="1396314"/>
            <a:ext cx="4914900" cy="4581525"/>
          </a:xfrm>
          <a:prstGeom prst="rect">
            <a:avLst/>
          </a:prstGeom>
        </p:spPr>
      </p:pic>
      <p:sp>
        <p:nvSpPr>
          <p:cNvPr id="2" name="Title 1"/>
          <p:cNvSpPr>
            <a:spLocks noGrp="1"/>
          </p:cNvSpPr>
          <p:nvPr>
            <p:ph type="title"/>
          </p:nvPr>
        </p:nvSpPr>
        <p:spPr/>
        <p:txBody>
          <a:bodyPr/>
          <a:lstStyle/>
          <a:p>
            <a:r>
              <a:rPr lang="en-US" dirty="0" smtClean="0"/>
              <a:t>Export to Windows: </a:t>
            </a:r>
            <a:r>
              <a:rPr lang="en-US" dirty="0" smtClean="0"/>
              <a:t>Step 1</a:t>
            </a:r>
            <a:endParaRPr lang="en-US" dirty="0"/>
          </a:p>
        </p:txBody>
      </p:sp>
      <p:sp>
        <p:nvSpPr>
          <p:cNvPr id="6" name="TextBox 5"/>
          <p:cNvSpPr txBox="1"/>
          <p:nvPr/>
        </p:nvSpPr>
        <p:spPr>
          <a:xfrm>
            <a:off x="5739495" y="5977839"/>
            <a:ext cx="1931939" cy="523220"/>
          </a:xfrm>
          <a:prstGeom prst="rect">
            <a:avLst/>
          </a:prstGeom>
          <a:noFill/>
        </p:spPr>
        <p:txBody>
          <a:bodyPr wrap="none" rtlCol="0">
            <a:spAutoFit/>
          </a:bodyPr>
          <a:lstStyle/>
          <a:p>
            <a:pPr algn="ctr"/>
            <a:r>
              <a:rPr lang="en-US" sz="2800" dirty="0" smtClean="0">
                <a:solidFill>
                  <a:srgbClr val="FF0000"/>
                </a:solidFill>
              </a:rPr>
              <a:t>Click “Next”</a:t>
            </a:r>
            <a:endParaRPr lang="en-US" sz="2800" dirty="0">
              <a:solidFill>
                <a:srgbClr val="FF0000"/>
              </a:solidFill>
            </a:endParaRPr>
          </a:p>
        </p:txBody>
      </p:sp>
      <p:cxnSp>
        <p:nvCxnSpPr>
          <p:cNvPr id="7" name="Straight Arrow Connector 6"/>
          <p:cNvCxnSpPr>
            <a:stCxn id="6" idx="1"/>
          </p:cNvCxnSpPr>
          <p:nvPr/>
        </p:nvCxnSpPr>
        <p:spPr>
          <a:xfrm flipH="1" flipV="1">
            <a:off x="4572000" y="5814753"/>
            <a:ext cx="1167495" cy="424696"/>
          </a:xfrm>
          <a:prstGeom prst="straightConnector1">
            <a:avLst/>
          </a:prstGeom>
          <a:ln w="25400">
            <a:solidFill>
              <a:srgbClr val="FF0000"/>
            </a:solidFill>
            <a:tailEnd type="stealth" w="lg" len="lg"/>
          </a:ln>
        </p:spPr>
        <p:style>
          <a:lnRef idx="1">
            <a:schemeClr val="accent1"/>
          </a:lnRef>
          <a:fillRef idx="0">
            <a:schemeClr val="accent1"/>
          </a:fillRef>
          <a:effectRef idx="0">
            <a:schemeClr val="accent1"/>
          </a:effectRef>
          <a:fontRef idx="minor">
            <a:schemeClr val="tx1"/>
          </a:fontRef>
        </p:style>
      </p:cxnSp>
      <p:sp>
        <p:nvSpPr>
          <p:cNvPr id="8" name="Rounded Rectangle 7"/>
          <p:cNvSpPr/>
          <p:nvPr/>
        </p:nvSpPr>
        <p:spPr>
          <a:xfrm>
            <a:off x="1162933" y="3306090"/>
            <a:ext cx="840037" cy="932081"/>
          </a:xfrm>
          <a:prstGeom prst="roundRect">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ounded Rectangle 10"/>
          <p:cNvSpPr/>
          <p:nvPr/>
        </p:nvSpPr>
        <p:spPr>
          <a:xfrm>
            <a:off x="4049682" y="5570024"/>
            <a:ext cx="645908" cy="244729"/>
          </a:xfrm>
          <a:prstGeom prst="roundRect">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p:cNvSpPr txBox="1"/>
          <p:nvPr/>
        </p:nvSpPr>
        <p:spPr>
          <a:xfrm>
            <a:off x="838200" y="6402535"/>
            <a:ext cx="10551735" cy="400110"/>
          </a:xfrm>
          <a:prstGeom prst="rect">
            <a:avLst/>
          </a:prstGeom>
          <a:noFill/>
        </p:spPr>
        <p:txBody>
          <a:bodyPr wrap="none" rtlCol="0">
            <a:spAutoFit/>
          </a:bodyPr>
          <a:lstStyle/>
          <a:p>
            <a:pPr algn="ctr"/>
            <a:r>
              <a:rPr lang="en-US" sz="2000" dirty="0" smtClean="0"/>
              <a:t>NOTE: As of Summer 2014, Win8 and WP8 icons have been consolidated into a single Windows icon.</a:t>
            </a:r>
          </a:p>
        </p:txBody>
      </p:sp>
    </p:spTree>
    <p:extLst>
      <p:ext uri="{BB962C8B-B14F-4D97-AF65-F5344CB8AC3E}">
        <p14:creationId xmlns:p14="http://schemas.microsoft.com/office/powerpoint/2010/main" val="222928579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838200" y="2049703"/>
            <a:ext cx="4667250" cy="3095625"/>
          </a:xfrm>
          <a:prstGeom prst="rect">
            <a:avLst/>
          </a:prstGeom>
        </p:spPr>
      </p:pic>
      <p:sp>
        <p:nvSpPr>
          <p:cNvPr id="2" name="Title 1"/>
          <p:cNvSpPr>
            <a:spLocks noGrp="1"/>
          </p:cNvSpPr>
          <p:nvPr>
            <p:ph type="title"/>
          </p:nvPr>
        </p:nvSpPr>
        <p:spPr/>
        <p:txBody>
          <a:bodyPr/>
          <a:lstStyle/>
          <a:p>
            <a:r>
              <a:rPr lang="en-US" dirty="0" smtClean="0"/>
              <a:t>Export to Windows: </a:t>
            </a:r>
            <a:r>
              <a:rPr lang="en-US" dirty="0" smtClean="0"/>
              <a:t>Step </a:t>
            </a:r>
            <a:r>
              <a:rPr lang="en-US" dirty="0" smtClean="0"/>
              <a:t>2</a:t>
            </a:r>
            <a:endParaRPr lang="en-US" dirty="0"/>
          </a:p>
        </p:txBody>
      </p:sp>
      <p:cxnSp>
        <p:nvCxnSpPr>
          <p:cNvPr id="13" name="Straight Arrow Connector 12"/>
          <p:cNvCxnSpPr/>
          <p:nvPr/>
        </p:nvCxnSpPr>
        <p:spPr>
          <a:xfrm flipH="1" flipV="1">
            <a:off x="4451429" y="4981039"/>
            <a:ext cx="1054021" cy="568032"/>
          </a:xfrm>
          <a:prstGeom prst="straightConnector1">
            <a:avLst/>
          </a:prstGeom>
          <a:ln w="25400">
            <a:solidFill>
              <a:srgbClr val="FF0000"/>
            </a:solidFill>
            <a:tailEnd type="stealth" w="lg" len="lg"/>
          </a:ln>
        </p:spPr>
        <p:style>
          <a:lnRef idx="1">
            <a:schemeClr val="accent1"/>
          </a:lnRef>
          <a:fillRef idx="0">
            <a:schemeClr val="accent1"/>
          </a:fillRef>
          <a:effectRef idx="0">
            <a:schemeClr val="accent1"/>
          </a:effectRef>
          <a:fontRef idx="minor">
            <a:schemeClr val="tx1"/>
          </a:fontRef>
        </p:style>
      </p:cxnSp>
      <p:sp>
        <p:nvSpPr>
          <p:cNvPr id="14" name="Rounded Rectangle 13"/>
          <p:cNvSpPr/>
          <p:nvPr/>
        </p:nvSpPr>
        <p:spPr>
          <a:xfrm>
            <a:off x="3722075" y="4718035"/>
            <a:ext cx="789018" cy="244729"/>
          </a:xfrm>
          <a:prstGeom prst="roundRect">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p:cNvSpPr txBox="1"/>
          <p:nvPr/>
        </p:nvSpPr>
        <p:spPr>
          <a:xfrm>
            <a:off x="5441958" y="5287461"/>
            <a:ext cx="2204066" cy="523220"/>
          </a:xfrm>
          <a:prstGeom prst="rect">
            <a:avLst/>
          </a:prstGeom>
          <a:noFill/>
        </p:spPr>
        <p:txBody>
          <a:bodyPr wrap="none" rtlCol="0">
            <a:spAutoFit/>
          </a:bodyPr>
          <a:lstStyle/>
          <a:p>
            <a:pPr algn="ctr"/>
            <a:r>
              <a:rPr lang="en-US" sz="2800" dirty="0" smtClean="0">
                <a:solidFill>
                  <a:srgbClr val="FF0000"/>
                </a:solidFill>
              </a:rPr>
              <a:t>Click “Export”</a:t>
            </a:r>
            <a:endParaRPr lang="en-US" sz="2800" dirty="0" smtClean="0">
              <a:solidFill>
                <a:srgbClr val="FF0000"/>
              </a:solidFill>
            </a:endParaRPr>
          </a:p>
        </p:txBody>
      </p:sp>
      <p:sp>
        <p:nvSpPr>
          <p:cNvPr id="16" name="TextBox 15"/>
          <p:cNvSpPr txBox="1"/>
          <p:nvPr/>
        </p:nvSpPr>
        <p:spPr>
          <a:xfrm>
            <a:off x="5621590" y="1832821"/>
            <a:ext cx="5732210" cy="1384995"/>
          </a:xfrm>
          <a:prstGeom prst="rect">
            <a:avLst/>
          </a:prstGeom>
          <a:noFill/>
        </p:spPr>
        <p:txBody>
          <a:bodyPr wrap="none" rtlCol="0">
            <a:spAutoFit/>
          </a:bodyPr>
          <a:lstStyle/>
          <a:p>
            <a:pPr algn="ctr"/>
            <a:r>
              <a:rPr lang="en-US" sz="2800" dirty="0" smtClean="0">
                <a:solidFill>
                  <a:srgbClr val="FF0000"/>
                </a:solidFill>
              </a:rPr>
              <a:t>Type a location for your Windows files</a:t>
            </a:r>
          </a:p>
          <a:p>
            <a:pPr algn="ctr"/>
            <a:r>
              <a:rPr lang="en-US" sz="2800" dirty="0" smtClean="0">
                <a:solidFill>
                  <a:srgbClr val="FF0000"/>
                </a:solidFill>
              </a:rPr>
              <a:t>- OR - </a:t>
            </a:r>
          </a:p>
          <a:p>
            <a:pPr algn="ctr"/>
            <a:r>
              <a:rPr lang="en-US" sz="2800" dirty="0" smtClean="0">
                <a:solidFill>
                  <a:srgbClr val="FF0000"/>
                </a:solidFill>
              </a:rPr>
              <a:t>Select a location on your computer</a:t>
            </a:r>
          </a:p>
        </p:txBody>
      </p:sp>
      <p:sp>
        <p:nvSpPr>
          <p:cNvPr id="17" name="Rounded Rectangle 16"/>
          <p:cNvSpPr/>
          <p:nvPr/>
        </p:nvSpPr>
        <p:spPr>
          <a:xfrm>
            <a:off x="1851024" y="2308764"/>
            <a:ext cx="2171701" cy="502002"/>
          </a:xfrm>
          <a:prstGeom prst="roundRect">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8" name="Straight Arrow Connector 17"/>
          <p:cNvCxnSpPr/>
          <p:nvPr/>
        </p:nvCxnSpPr>
        <p:spPr>
          <a:xfrm flipH="1" flipV="1">
            <a:off x="5365749" y="2761588"/>
            <a:ext cx="387353" cy="190692"/>
          </a:xfrm>
          <a:prstGeom prst="straightConnector1">
            <a:avLst/>
          </a:prstGeom>
          <a:ln w="25400">
            <a:solidFill>
              <a:srgbClr val="FF0000"/>
            </a:solidFill>
            <a:tailEnd type="stealth" w="lg" len="lg"/>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p:nvPr/>
        </p:nvCxnSpPr>
        <p:spPr>
          <a:xfrm flipH="1">
            <a:off x="4143665" y="2206347"/>
            <a:ext cx="1609436" cy="248819"/>
          </a:xfrm>
          <a:prstGeom prst="straightConnector1">
            <a:avLst/>
          </a:prstGeom>
          <a:ln w="25400">
            <a:solidFill>
              <a:srgbClr val="FF0000"/>
            </a:solidFill>
            <a:tailEnd type="stealth" w="lg" len="lg"/>
          </a:ln>
        </p:spPr>
        <p:style>
          <a:lnRef idx="1">
            <a:schemeClr val="accent1"/>
          </a:lnRef>
          <a:fillRef idx="0">
            <a:schemeClr val="accent1"/>
          </a:fillRef>
          <a:effectRef idx="0">
            <a:schemeClr val="accent1"/>
          </a:effectRef>
          <a:fontRef idx="minor">
            <a:schemeClr val="tx1"/>
          </a:fontRef>
        </p:style>
      </p:cxnSp>
      <p:sp>
        <p:nvSpPr>
          <p:cNvPr id="20" name="Rounded Rectangle 19"/>
          <p:cNvSpPr/>
          <p:nvPr/>
        </p:nvSpPr>
        <p:spPr>
          <a:xfrm>
            <a:off x="5035548" y="2417033"/>
            <a:ext cx="330201" cy="344555"/>
          </a:xfrm>
          <a:prstGeom prst="roundRect">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11319677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838200" y="3911711"/>
            <a:ext cx="4667250" cy="1857375"/>
          </a:xfrm>
          <a:prstGeom prst="rect">
            <a:avLst/>
          </a:prstGeom>
        </p:spPr>
      </p:pic>
      <p:pic>
        <p:nvPicPr>
          <p:cNvPr id="4" name="Picture 3"/>
          <p:cNvPicPr>
            <a:picLocks noChangeAspect="1"/>
          </p:cNvPicPr>
          <p:nvPr/>
        </p:nvPicPr>
        <p:blipFill>
          <a:blip r:embed="rId3"/>
          <a:stretch>
            <a:fillRect/>
          </a:stretch>
        </p:blipFill>
        <p:spPr>
          <a:xfrm>
            <a:off x="838200" y="1442390"/>
            <a:ext cx="4667250" cy="1857375"/>
          </a:xfrm>
          <a:prstGeom prst="rect">
            <a:avLst/>
          </a:prstGeom>
        </p:spPr>
      </p:pic>
      <p:sp>
        <p:nvSpPr>
          <p:cNvPr id="2" name="Title 1"/>
          <p:cNvSpPr>
            <a:spLocks noGrp="1"/>
          </p:cNvSpPr>
          <p:nvPr>
            <p:ph type="title"/>
          </p:nvPr>
        </p:nvSpPr>
        <p:spPr/>
        <p:txBody>
          <a:bodyPr/>
          <a:lstStyle/>
          <a:p>
            <a:r>
              <a:rPr lang="en-US" dirty="0" smtClean="0"/>
              <a:t>Export to Windows: </a:t>
            </a:r>
            <a:r>
              <a:rPr lang="en-US" dirty="0" smtClean="0"/>
              <a:t>Step </a:t>
            </a:r>
            <a:r>
              <a:rPr lang="en-US" dirty="0"/>
              <a:t>3</a:t>
            </a:r>
            <a:endParaRPr lang="en-US" dirty="0"/>
          </a:p>
        </p:txBody>
      </p:sp>
      <p:cxnSp>
        <p:nvCxnSpPr>
          <p:cNvPr id="13" name="Straight Arrow Connector 12"/>
          <p:cNvCxnSpPr/>
          <p:nvPr/>
        </p:nvCxnSpPr>
        <p:spPr>
          <a:xfrm flipH="1" flipV="1">
            <a:off x="4451143" y="5619669"/>
            <a:ext cx="1054021" cy="568032"/>
          </a:xfrm>
          <a:prstGeom prst="straightConnector1">
            <a:avLst/>
          </a:prstGeom>
          <a:ln w="25400">
            <a:solidFill>
              <a:srgbClr val="FF0000"/>
            </a:solidFill>
            <a:tailEnd type="stealth" w="lg" len="lg"/>
          </a:ln>
        </p:spPr>
        <p:style>
          <a:lnRef idx="1">
            <a:schemeClr val="accent1"/>
          </a:lnRef>
          <a:fillRef idx="0">
            <a:schemeClr val="accent1"/>
          </a:fillRef>
          <a:effectRef idx="0">
            <a:schemeClr val="accent1"/>
          </a:effectRef>
          <a:fontRef idx="minor">
            <a:schemeClr val="tx1"/>
          </a:fontRef>
        </p:style>
      </p:cxnSp>
      <p:sp>
        <p:nvSpPr>
          <p:cNvPr id="14" name="Rounded Rectangle 13"/>
          <p:cNvSpPr/>
          <p:nvPr/>
        </p:nvSpPr>
        <p:spPr>
          <a:xfrm>
            <a:off x="3721789" y="5356665"/>
            <a:ext cx="789018" cy="244729"/>
          </a:xfrm>
          <a:prstGeom prst="roundRect">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p:cNvSpPr txBox="1"/>
          <p:nvPr/>
        </p:nvSpPr>
        <p:spPr>
          <a:xfrm>
            <a:off x="5505164" y="5944366"/>
            <a:ext cx="3382273" cy="523220"/>
          </a:xfrm>
          <a:prstGeom prst="rect">
            <a:avLst/>
          </a:prstGeom>
          <a:noFill/>
        </p:spPr>
        <p:txBody>
          <a:bodyPr wrap="none" rtlCol="0">
            <a:spAutoFit/>
          </a:bodyPr>
          <a:lstStyle/>
          <a:p>
            <a:pPr algn="ctr"/>
            <a:r>
              <a:rPr lang="en-US" sz="2800" dirty="0" smtClean="0">
                <a:solidFill>
                  <a:srgbClr val="FF0000"/>
                </a:solidFill>
              </a:rPr>
              <a:t>… then, Click “Export”</a:t>
            </a:r>
            <a:endParaRPr lang="en-US" sz="2800" dirty="0" smtClean="0">
              <a:solidFill>
                <a:srgbClr val="FF0000"/>
              </a:solidFill>
            </a:endParaRPr>
          </a:p>
        </p:txBody>
      </p:sp>
      <p:sp>
        <p:nvSpPr>
          <p:cNvPr id="16" name="TextBox 15"/>
          <p:cNvSpPr txBox="1"/>
          <p:nvPr/>
        </p:nvSpPr>
        <p:spPr>
          <a:xfrm>
            <a:off x="6500163" y="2014064"/>
            <a:ext cx="4853637" cy="523220"/>
          </a:xfrm>
          <a:prstGeom prst="rect">
            <a:avLst/>
          </a:prstGeom>
          <a:noFill/>
        </p:spPr>
        <p:txBody>
          <a:bodyPr wrap="none" rtlCol="0">
            <a:spAutoFit/>
          </a:bodyPr>
          <a:lstStyle/>
          <a:p>
            <a:pPr algn="ctr"/>
            <a:r>
              <a:rPr lang="en-US" sz="2800" dirty="0" smtClean="0">
                <a:solidFill>
                  <a:srgbClr val="FF0000"/>
                </a:solidFill>
              </a:rPr>
              <a:t>Select “Universal 8.1 (VS2013.2)</a:t>
            </a:r>
            <a:endParaRPr lang="en-US" sz="2800" dirty="0" smtClean="0">
              <a:solidFill>
                <a:srgbClr val="FF0000"/>
              </a:solidFill>
            </a:endParaRPr>
          </a:p>
        </p:txBody>
      </p:sp>
      <p:sp>
        <p:nvSpPr>
          <p:cNvPr id="17" name="Rounded Rectangle 16"/>
          <p:cNvSpPr/>
          <p:nvPr/>
        </p:nvSpPr>
        <p:spPr>
          <a:xfrm>
            <a:off x="1386567" y="2371077"/>
            <a:ext cx="3064862" cy="928688"/>
          </a:xfrm>
          <a:prstGeom prst="roundRect">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9" name="Straight Arrow Connector 18"/>
          <p:cNvCxnSpPr/>
          <p:nvPr/>
        </p:nvCxnSpPr>
        <p:spPr>
          <a:xfrm flipH="1">
            <a:off x="4582945" y="2387590"/>
            <a:ext cx="1609436" cy="248819"/>
          </a:xfrm>
          <a:prstGeom prst="straightConnector1">
            <a:avLst/>
          </a:prstGeom>
          <a:ln w="25400">
            <a:solidFill>
              <a:srgbClr val="FF0000"/>
            </a:solidFill>
            <a:tailEnd type="stealth" w="lg" len="lg"/>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9349813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1062037" y="2139595"/>
            <a:ext cx="3581400" cy="2276475"/>
          </a:xfrm>
          <a:prstGeom prst="rect">
            <a:avLst/>
          </a:prstGeom>
        </p:spPr>
      </p:pic>
      <p:sp>
        <p:nvSpPr>
          <p:cNvPr id="2" name="Title 1"/>
          <p:cNvSpPr>
            <a:spLocks noGrp="1"/>
          </p:cNvSpPr>
          <p:nvPr>
            <p:ph type="title"/>
          </p:nvPr>
        </p:nvSpPr>
        <p:spPr/>
        <p:txBody>
          <a:bodyPr/>
          <a:lstStyle/>
          <a:p>
            <a:r>
              <a:rPr lang="en-US" dirty="0" smtClean="0"/>
              <a:t>Export </a:t>
            </a:r>
            <a:r>
              <a:rPr lang="en-US" dirty="0"/>
              <a:t>to Windows : </a:t>
            </a:r>
            <a:r>
              <a:rPr lang="en-US" dirty="0" smtClean="0"/>
              <a:t>Step </a:t>
            </a:r>
            <a:r>
              <a:rPr lang="en-US" dirty="0" smtClean="0"/>
              <a:t>4</a:t>
            </a:r>
            <a:endParaRPr lang="en-US" dirty="0"/>
          </a:p>
        </p:txBody>
      </p:sp>
      <p:cxnSp>
        <p:nvCxnSpPr>
          <p:cNvPr id="7" name="Straight Arrow Connector 6"/>
          <p:cNvCxnSpPr/>
          <p:nvPr/>
        </p:nvCxnSpPr>
        <p:spPr>
          <a:xfrm flipH="1" flipV="1">
            <a:off x="4367094" y="3586428"/>
            <a:ext cx="1054021" cy="568032"/>
          </a:xfrm>
          <a:prstGeom prst="straightConnector1">
            <a:avLst/>
          </a:prstGeom>
          <a:ln w="25400">
            <a:solidFill>
              <a:srgbClr val="FF0000"/>
            </a:solidFill>
            <a:tailEnd type="stealth" w="lg" len="lg"/>
          </a:ln>
        </p:spPr>
        <p:style>
          <a:lnRef idx="1">
            <a:schemeClr val="accent1"/>
          </a:lnRef>
          <a:fillRef idx="0">
            <a:schemeClr val="accent1"/>
          </a:fillRef>
          <a:effectRef idx="0">
            <a:schemeClr val="accent1"/>
          </a:effectRef>
          <a:fontRef idx="minor">
            <a:schemeClr val="tx1"/>
          </a:fontRef>
        </p:style>
      </p:cxnSp>
      <p:sp>
        <p:nvSpPr>
          <p:cNvPr id="11" name="Rounded Rectangle 10"/>
          <p:cNvSpPr/>
          <p:nvPr/>
        </p:nvSpPr>
        <p:spPr>
          <a:xfrm>
            <a:off x="1516840" y="3155467"/>
            <a:ext cx="2850254" cy="430961"/>
          </a:xfrm>
          <a:prstGeom prst="roundRect">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4916463" y="3892850"/>
            <a:ext cx="2941253" cy="1384995"/>
          </a:xfrm>
          <a:prstGeom prst="rect">
            <a:avLst/>
          </a:prstGeom>
          <a:noFill/>
        </p:spPr>
        <p:txBody>
          <a:bodyPr wrap="none" rtlCol="0">
            <a:spAutoFit/>
          </a:bodyPr>
          <a:lstStyle/>
          <a:p>
            <a:pPr algn="ctr"/>
            <a:r>
              <a:rPr lang="en-US" sz="2800" dirty="0" smtClean="0">
                <a:solidFill>
                  <a:srgbClr val="FF0000"/>
                </a:solidFill>
              </a:rPr>
              <a:t>Click “Ope</a:t>
            </a:r>
            <a:r>
              <a:rPr lang="en-US" sz="2800" dirty="0" smtClean="0">
                <a:solidFill>
                  <a:srgbClr val="FF0000"/>
                </a:solidFill>
              </a:rPr>
              <a:t>n </a:t>
            </a:r>
          </a:p>
          <a:p>
            <a:pPr algn="ctr"/>
            <a:r>
              <a:rPr lang="en-US" sz="2800" dirty="0" smtClean="0">
                <a:solidFill>
                  <a:srgbClr val="FF0000"/>
                </a:solidFill>
              </a:rPr>
              <a:t>destination folder”</a:t>
            </a:r>
          </a:p>
          <a:p>
            <a:pPr algn="ctr"/>
            <a:r>
              <a:rPr lang="en-US" sz="2800" dirty="0" smtClean="0">
                <a:solidFill>
                  <a:srgbClr val="FF0000"/>
                </a:solidFill>
              </a:rPr>
              <a:t>to verify files</a:t>
            </a:r>
          </a:p>
        </p:txBody>
      </p:sp>
    </p:spTree>
    <p:extLst>
      <p:ext uri="{BB962C8B-B14F-4D97-AF65-F5344CB8AC3E}">
        <p14:creationId xmlns:p14="http://schemas.microsoft.com/office/powerpoint/2010/main" val="424228647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1062037" y="1996720"/>
            <a:ext cx="8086725" cy="3514725"/>
          </a:xfrm>
          <a:prstGeom prst="rect">
            <a:avLst/>
          </a:prstGeom>
        </p:spPr>
      </p:pic>
      <p:sp>
        <p:nvSpPr>
          <p:cNvPr id="2" name="Title 1"/>
          <p:cNvSpPr>
            <a:spLocks noGrp="1"/>
          </p:cNvSpPr>
          <p:nvPr>
            <p:ph type="title"/>
          </p:nvPr>
        </p:nvSpPr>
        <p:spPr/>
        <p:txBody>
          <a:bodyPr/>
          <a:lstStyle/>
          <a:p>
            <a:r>
              <a:rPr lang="en-US" dirty="0" smtClean="0"/>
              <a:t>Export </a:t>
            </a:r>
            <a:r>
              <a:rPr lang="en-US" dirty="0"/>
              <a:t>to Windows : </a:t>
            </a:r>
            <a:r>
              <a:rPr lang="en-US" dirty="0" smtClean="0"/>
              <a:t>Step </a:t>
            </a:r>
            <a:r>
              <a:rPr lang="en-US" dirty="0"/>
              <a:t>5</a:t>
            </a:r>
            <a:endParaRPr lang="en-US" dirty="0"/>
          </a:p>
        </p:txBody>
      </p:sp>
      <p:sp>
        <p:nvSpPr>
          <p:cNvPr id="11" name="Rounded Rectangle 10"/>
          <p:cNvSpPr/>
          <p:nvPr/>
        </p:nvSpPr>
        <p:spPr>
          <a:xfrm>
            <a:off x="1809557" y="4045613"/>
            <a:ext cx="2399586" cy="961816"/>
          </a:xfrm>
          <a:prstGeom prst="roundRect">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190925" y="5817477"/>
            <a:ext cx="11694035" cy="523220"/>
          </a:xfrm>
          <a:prstGeom prst="rect">
            <a:avLst/>
          </a:prstGeom>
          <a:noFill/>
        </p:spPr>
        <p:txBody>
          <a:bodyPr wrap="none" rtlCol="0">
            <a:spAutoFit/>
          </a:bodyPr>
          <a:lstStyle/>
          <a:p>
            <a:pPr algn="ctr"/>
            <a:r>
              <a:rPr lang="en-US" sz="2800" dirty="0" smtClean="0">
                <a:solidFill>
                  <a:srgbClr val="FF0000"/>
                </a:solidFill>
              </a:rPr>
              <a:t>Verify your files, e.g. a .</a:t>
            </a:r>
            <a:r>
              <a:rPr lang="en-US" sz="2800" dirty="0" err="1" smtClean="0">
                <a:solidFill>
                  <a:srgbClr val="FF0000"/>
                </a:solidFill>
              </a:rPr>
              <a:t>sln</a:t>
            </a:r>
            <a:r>
              <a:rPr lang="en-US" sz="2800" dirty="0" smtClean="0">
                <a:solidFill>
                  <a:srgbClr val="FF0000"/>
                </a:solidFill>
              </a:rPr>
              <a:t> file and subfolders for Windows and </a:t>
            </a:r>
            <a:r>
              <a:rPr lang="en-US" sz="2800" dirty="0" err="1" smtClean="0">
                <a:solidFill>
                  <a:srgbClr val="FF0000"/>
                </a:solidFill>
              </a:rPr>
              <a:t>WindowsPhone</a:t>
            </a:r>
            <a:endParaRPr lang="en-US" sz="2800" dirty="0" smtClean="0">
              <a:solidFill>
                <a:srgbClr val="FF0000"/>
              </a:solidFill>
            </a:endParaRPr>
          </a:p>
        </p:txBody>
      </p:sp>
      <p:sp>
        <p:nvSpPr>
          <p:cNvPr id="8" name="Rounded Rectangle 7"/>
          <p:cNvSpPr/>
          <p:nvPr/>
        </p:nvSpPr>
        <p:spPr>
          <a:xfrm>
            <a:off x="4310685" y="3392225"/>
            <a:ext cx="1727258" cy="236346"/>
          </a:xfrm>
          <a:prstGeom prst="roundRect">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18094018"/>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12" descr="http://blogs.msdn.com/cfs-filesystemfile.ashx/__key/communityserver-blogs-components-weblogfiles/00-00-01-44-28-metablogapi/3124.image_5F00_1332938E.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29635" y="3854042"/>
            <a:ext cx="1332730" cy="132706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ctrTitle"/>
          </p:nvPr>
        </p:nvSpPr>
        <p:spPr/>
        <p:txBody>
          <a:bodyPr/>
          <a:lstStyle/>
          <a:p>
            <a:r>
              <a:rPr lang="en-US" dirty="0" smtClean="0">
                <a:solidFill>
                  <a:schemeClr val="accent6"/>
                </a:solidFill>
                <a:latin typeface="Comic Sans MS" panose="030F0702030302020204" pitchFamily="66" charset="0"/>
              </a:rPr>
              <a:t>Create Certificate</a:t>
            </a:r>
            <a:endParaRPr lang="en-US" dirty="0">
              <a:solidFill>
                <a:schemeClr val="accent6"/>
              </a:solidFill>
              <a:latin typeface="Comic Sans MS" panose="030F0702030302020204" pitchFamily="66" charset="0"/>
            </a:endParaRPr>
          </a:p>
        </p:txBody>
      </p:sp>
    </p:spTree>
    <p:extLst>
      <p:ext uri="{BB962C8B-B14F-4D97-AF65-F5344CB8AC3E}">
        <p14:creationId xmlns:p14="http://schemas.microsoft.com/office/powerpoint/2010/main" val="2623783093"/>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838200" y="1396315"/>
            <a:ext cx="9525000" cy="4881562"/>
          </a:xfrm>
          <a:prstGeom prst="rect">
            <a:avLst/>
          </a:prstGeom>
        </p:spPr>
      </p:pic>
      <p:sp>
        <p:nvSpPr>
          <p:cNvPr id="2" name="Title 1"/>
          <p:cNvSpPr>
            <a:spLocks noGrp="1"/>
          </p:cNvSpPr>
          <p:nvPr>
            <p:ph type="title"/>
          </p:nvPr>
        </p:nvSpPr>
        <p:spPr/>
        <p:txBody>
          <a:bodyPr/>
          <a:lstStyle/>
          <a:p>
            <a:r>
              <a:rPr lang="en-US" dirty="0" smtClean="0"/>
              <a:t>Create Certificate: </a:t>
            </a:r>
            <a:r>
              <a:rPr lang="en-US" dirty="0" smtClean="0"/>
              <a:t>Step 1</a:t>
            </a:r>
            <a:endParaRPr lang="en-US" dirty="0"/>
          </a:p>
        </p:txBody>
      </p:sp>
      <p:sp>
        <p:nvSpPr>
          <p:cNvPr id="6" name="TextBox 5"/>
          <p:cNvSpPr txBox="1"/>
          <p:nvPr/>
        </p:nvSpPr>
        <p:spPr>
          <a:xfrm>
            <a:off x="471684" y="2910085"/>
            <a:ext cx="3235181" cy="954107"/>
          </a:xfrm>
          <a:prstGeom prst="rect">
            <a:avLst/>
          </a:prstGeom>
          <a:solidFill>
            <a:schemeClr val="accent3">
              <a:lumMod val="40000"/>
              <a:lumOff val="60000"/>
            </a:schemeClr>
          </a:solidFill>
        </p:spPr>
        <p:txBody>
          <a:bodyPr wrap="none" rtlCol="0">
            <a:spAutoFit/>
          </a:bodyPr>
          <a:lstStyle/>
          <a:p>
            <a:pPr algn="r"/>
            <a:r>
              <a:rPr lang="en-US" sz="2800" dirty="0" smtClean="0">
                <a:solidFill>
                  <a:srgbClr val="FF0000"/>
                </a:solidFill>
              </a:rPr>
              <a:t>Open your solution </a:t>
            </a:r>
          </a:p>
          <a:p>
            <a:pPr algn="r"/>
            <a:r>
              <a:rPr lang="en-US" sz="2800" dirty="0" smtClean="0">
                <a:solidFill>
                  <a:srgbClr val="FF0000"/>
                </a:solidFill>
              </a:rPr>
              <a:t>in Visual Studio 2013</a:t>
            </a:r>
            <a:endParaRPr lang="en-US" sz="2800" dirty="0">
              <a:solidFill>
                <a:srgbClr val="FF0000"/>
              </a:solidFill>
            </a:endParaRPr>
          </a:p>
        </p:txBody>
      </p:sp>
      <p:sp>
        <p:nvSpPr>
          <p:cNvPr id="9" name="TextBox 8"/>
          <p:cNvSpPr txBox="1"/>
          <p:nvPr/>
        </p:nvSpPr>
        <p:spPr>
          <a:xfrm>
            <a:off x="681885" y="6428862"/>
            <a:ext cx="9837629" cy="400110"/>
          </a:xfrm>
          <a:prstGeom prst="rect">
            <a:avLst/>
          </a:prstGeom>
          <a:noFill/>
        </p:spPr>
        <p:txBody>
          <a:bodyPr wrap="none" rtlCol="0">
            <a:spAutoFit/>
          </a:bodyPr>
          <a:lstStyle/>
          <a:p>
            <a:pPr algn="ctr"/>
            <a:r>
              <a:rPr lang="en-US" sz="2000" dirty="0" smtClean="0"/>
              <a:t>NOTE: This example shows Visual Studio Express 2013 for Windows, running on Windows 8.1</a:t>
            </a:r>
          </a:p>
        </p:txBody>
      </p:sp>
    </p:spTree>
    <p:extLst>
      <p:ext uri="{BB962C8B-B14F-4D97-AF65-F5344CB8AC3E}">
        <p14:creationId xmlns:p14="http://schemas.microsoft.com/office/powerpoint/2010/main" val="697113283"/>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838200" y="1396315"/>
            <a:ext cx="9525000" cy="4881563"/>
          </a:xfrm>
          <a:prstGeom prst="rect">
            <a:avLst/>
          </a:prstGeom>
        </p:spPr>
      </p:pic>
      <p:sp>
        <p:nvSpPr>
          <p:cNvPr id="2" name="Title 1"/>
          <p:cNvSpPr>
            <a:spLocks noGrp="1"/>
          </p:cNvSpPr>
          <p:nvPr>
            <p:ph type="title"/>
          </p:nvPr>
        </p:nvSpPr>
        <p:spPr/>
        <p:txBody>
          <a:bodyPr/>
          <a:lstStyle/>
          <a:p>
            <a:r>
              <a:rPr lang="en-US" dirty="0" smtClean="0"/>
              <a:t>Create Certificate: </a:t>
            </a:r>
            <a:r>
              <a:rPr lang="en-US" dirty="0" smtClean="0"/>
              <a:t>Step </a:t>
            </a:r>
            <a:r>
              <a:rPr lang="en-US" dirty="0" smtClean="0"/>
              <a:t>2</a:t>
            </a:r>
            <a:endParaRPr lang="en-US" dirty="0"/>
          </a:p>
        </p:txBody>
      </p:sp>
      <p:sp>
        <p:nvSpPr>
          <p:cNvPr id="6" name="TextBox 5"/>
          <p:cNvSpPr txBox="1"/>
          <p:nvPr/>
        </p:nvSpPr>
        <p:spPr>
          <a:xfrm>
            <a:off x="7869219" y="3837096"/>
            <a:ext cx="3718903" cy="954107"/>
          </a:xfrm>
          <a:prstGeom prst="rect">
            <a:avLst/>
          </a:prstGeom>
          <a:noFill/>
        </p:spPr>
        <p:txBody>
          <a:bodyPr wrap="none" rtlCol="0">
            <a:spAutoFit/>
          </a:bodyPr>
          <a:lstStyle/>
          <a:p>
            <a:r>
              <a:rPr lang="en-US" sz="2800" dirty="0" smtClean="0">
                <a:solidFill>
                  <a:srgbClr val="FF0000"/>
                </a:solidFill>
              </a:rPr>
              <a:t>Open the file</a:t>
            </a:r>
          </a:p>
          <a:p>
            <a:r>
              <a:rPr lang="en-US" sz="2800" dirty="0" smtClean="0">
                <a:solidFill>
                  <a:srgbClr val="FF0000"/>
                </a:solidFill>
              </a:rPr>
              <a:t>“</a:t>
            </a:r>
            <a:r>
              <a:rPr lang="en-US" sz="2800" dirty="0" err="1" smtClean="0">
                <a:solidFill>
                  <a:srgbClr val="FF0000"/>
                </a:solidFill>
              </a:rPr>
              <a:t>package.appxmanifest</a:t>
            </a:r>
            <a:r>
              <a:rPr lang="en-US" sz="2800" dirty="0" smtClean="0">
                <a:solidFill>
                  <a:srgbClr val="FF0000"/>
                </a:solidFill>
              </a:rPr>
              <a:t>”</a:t>
            </a:r>
            <a:endParaRPr lang="en-US" sz="2800" dirty="0">
              <a:solidFill>
                <a:srgbClr val="FF0000"/>
              </a:solidFill>
            </a:endParaRPr>
          </a:p>
        </p:txBody>
      </p:sp>
      <p:cxnSp>
        <p:nvCxnSpPr>
          <p:cNvPr id="7" name="Straight Arrow Connector 6"/>
          <p:cNvCxnSpPr/>
          <p:nvPr/>
        </p:nvCxnSpPr>
        <p:spPr>
          <a:xfrm flipH="1" flipV="1">
            <a:off x="7869219" y="3497781"/>
            <a:ext cx="520039" cy="450105"/>
          </a:xfrm>
          <a:prstGeom prst="straightConnector1">
            <a:avLst/>
          </a:prstGeom>
          <a:ln w="25400">
            <a:solidFill>
              <a:srgbClr val="FF0000"/>
            </a:solidFill>
            <a:tailEnd type="stealth" w="lg" len="lg"/>
          </a:ln>
        </p:spPr>
        <p:style>
          <a:lnRef idx="1">
            <a:schemeClr val="accent1"/>
          </a:lnRef>
          <a:fillRef idx="0">
            <a:schemeClr val="accent1"/>
          </a:fillRef>
          <a:effectRef idx="0">
            <a:schemeClr val="accent1"/>
          </a:effectRef>
          <a:fontRef idx="minor">
            <a:schemeClr val="tx1"/>
          </a:fontRef>
        </p:style>
      </p:cxnSp>
      <p:sp>
        <p:nvSpPr>
          <p:cNvPr id="10" name="Rounded Rectangle 9"/>
          <p:cNvSpPr/>
          <p:nvPr/>
        </p:nvSpPr>
        <p:spPr>
          <a:xfrm>
            <a:off x="6305546" y="3203850"/>
            <a:ext cx="1727258" cy="236346"/>
          </a:xfrm>
          <a:prstGeom prst="roundRect">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03706167"/>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838200" y="1396314"/>
            <a:ext cx="9525000" cy="4881563"/>
          </a:xfrm>
          <a:prstGeom prst="rect">
            <a:avLst/>
          </a:prstGeom>
        </p:spPr>
      </p:pic>
      <p:sp>
        <p:nvSpPr>
          <p:cNvPr id="2" name="Title 1"/>
          <p:cNvSpPr>
            <a:spLocks noGrp="1"/>
          </p:cNvSpPr>
          <p:nvPr>
            <p:ph type="title"/>
          </p:nvPr>
        </p:nvSpPr>
        <p:spPr/>
        <p:txBody>
          <a:bodyPr/>
          <a:lstStyle/>
          <a:p>
            <a:r>
              <a:rPr lang="en-US" dirty="0" smtClean="0"/>
              <a:t>Create Certificate: </a:t>
            </a:r>
            <a:r>
              <a:rPr lang="en-US" dirty="0" smtClean="0"/>
              <a:t>Step </a:t>
            </a:r>
            <a:r>
              <a:rPr lang="en-US" dirty="0"/>
              <a:t>3</a:t>
            </a:r>
            <a:endParaRPr lang="en-US" dirty="0"/>
          </a:p>
        </p:txBody>
      </p:sp>
      <p:sp>
        <p:nvSpPr>
          <p:cNvPr id="6" name="TextBox 5"/>
          <p:cNvSpPr txBox="1"/>
          <p:nvPr/>
        </p:nvSpPr>
        <p:spPr>
          <a:xfrm>
            <a:off x="3705423" y="2988859"/>
            <a:ext cx="2181431" cy="954107"/>
          </a:xfrm>
          <a:prstGeom prst="rect">
            <a:avLst/>
          </a:prstGeom>
          <a:noFill/>
        </p:spPr>
        <p:txBody>
          <a:bodyPr wrap="none" rtlCol="0">
            <a:spAutoFit/>
          </a:bodyPr>
          <a:lstStyle/>
          <a:p>
            <a:r>
              <a:rPr lang="en-US" sz="2800" dirty="0" smtClean="0">
                <a:solidFill>
                  <a:srgbClr val="FF0000"/>
                </a:solidFill>
              </a:rPr>
              <a:t>Click on </a:t>
            </a:r>
          </a:p>
          <a:p>
            <a:r>
              <a:rPr lang="en-US" sz="2800" dirty="0" smtClean="0">
                <a:solidFill>
                  <a:srgbClr val="FF0000"/>
                </a:solidFill>
              </a:rPr>
              <a:t>Packaging tab</a:t>
            </a:r>
            <a:endParaRPr lang="en-US" sz="2800" dirty="0">
              <a:solidFill>
                <a:srgbClr val="FF0000"/>
              </a:solidFill>
            </a:endParaRPr>
          </a:p>
        </p:txBody>
      </p:sp>
      <p:cxnSp>
        <p:nvCxnSpPr>
          <p:cNvPr id="7" name="Straight Arrow Connector 6"/>
          <p:cNvCxnSpPr/>
          <p:nvPr/>
        </p:nvCxnSpPr>
        <p:spPr>
          <a:xfrm flipV="1">
            <a:off x="5021943" y="2988859"/>
            <a:ext cx="43543" cy="477054"/>
          </a:xfrm>
          <a:prstGeom prst="straightConnector1">
            <a:avLst/>
          </a:prstGeom>
          <a:ln w="25400">
            <a:solidFill>
              <a:srgbClr val="FF0000"/>
            </a:solidFill>
            <a:tailEnd type="stealth" w="lg" len="lg"/>
          </a:ln>
        </p:spPr>
        <p:style>
          <a:lnRef idx="1">
            <a:schemeClr val="accent1"/>
          </a:lnRef>
          <a:fillRef idx="0">
            <a:schemeClr val="accent1"/>
          </a:fillRef>
          <a:effectRef idx="0">
            <a:schemeClr val="accent1"/>
          </a:effectRef>
          <a:fontRef idx="minor">
            <a:schemeClr val="tx1"/>
          </a:fontRef>
        </p:style>
      </p:cxnSp>
      <p:sp>
        <p:nvSpPr>
          <p:cNvPr id="10" name="Rounded Rectangle 9"/>
          <p:cNvSpPr/>
          <p:nvPr/>
        </p:nvSpPr>
        <p:spPr>
          <a:xfrm>
            <a:off x="4549318" y="2721877"/>
            <a:ext cx="1727258" cy="236346"/>
          </a:xfrm>
          <a:prstGeom prst="roundRect">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98256044"/>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838200" y="1396314"/>
            <a:ext cx="9525000" cy="4881563"/>
          </a:xfrm>
          <a:prstGeom prst="rect">
            <a:avLst/>
          </a:prstGeom>
        </p:spPr>
      </p:pic>
      <p:sp>
        <p:nvSpPr>
          <p:cNvPr id="2" name="Title 1"/>
          <p:cNvSpPr>
            <a:spLocks noGrp="1"/>
          </p:cNvSpPr>
          <p:nvPr>
            <p:ph type="title"/>
          </p:nvPr>
        </p:nvSpPr>
        <p:spPr/>
        <p:txBody>
          <a:bodyPr/>
          <a:lstStyle/>
          <a:p>
            <a:r>
              <a:rPr lang="en-US" dirty="0" smtClean="0"/>
              <a:t>Create Certificate: </a:t>
            </a:r>
            <a:r>
              <a:rPr lang="en-US" dirty="0" smtClean="0"/>
              <a:t>Step </a:t>
            </a:r>
            <a:r>
              <a:rPr lang="en-US" dirty="0" smtClean="0"/>
              <a:t>4</a:t>
            </a:r>
            <a:endParaRPr lang="en-US" dirty="0"/>
          </a:p>
        </p:txBody>
      </p:sp>
      <p:sp>
        <p:nvSpPr>
          <p:cNvPr id="6" name="TextBox 5"/>
          <p:cNvSpPr txBox="1"/>
          <p:nvPr/>
        </p:nvSpPr>
        <p:spPr>
          <a:xfrm>
            <a:off x="3705423" y="2988859"/>
            <a:ext cx="2473754" cy="954107"/>
          </a:xfrm>
          <a:prstGeom prst="rect">
            <a:avLst/>
          </a:prstGeom>
          <a:noFill/>
        </p:spPr>
        <p:txBody>
          <a:bodyPr wrap="none" rtlCol="0">
            <a:spAutoFit/>
          </a:bodyPr>
          <a:lstStyle/>
          <a:p>
            <a:r>
              <a:rPr lang="en-US" sz="2800" dirty="0" smtClean="0">
                <a:solidFill>
                  <a:srgbClr val="FF0000"/>
                </a:solidFill>
              </a:rPr>
              <a:t>Clic</a:t>
            </a:r>
            <a:r>
              <a:rPr lang="en-US" sz="2800" dirty="0" smtClean="0">
                <a:solidFill>
                  <a:srgbClr val="FF0000"/>
                </a:solidFill>
              </a:rPr>
              <a:t>k on Choose</a:t>
            </a:r>
          </a:p>
          <a:p>
            <a:r>
              <a:rPr lang="en-US" sz="2800" dirty="0" smtClean="0">
                <a:solidFill>
                  <a:srgbClr val="FF0000"/>
                </a:solidFill>
              </a:rPr>
              <a:t>Certificate</a:t>
            </a:r>
            <a:endParaRPr lang="en-US" sz="2800" dirty="0">
              <a:solidFill>
                <a:srgbClr val="FF0000"/>
              </a:solidFill>
            </a:endParaRPr>
          </a:p>
        </p:txBody>
      </p:sp>
      <p:cxnSp>
        <p:nvCxnSpPr>
          <p:cNvPr id="7" name="Straight Arrow Connector 6"/>
          <p:cNvCxnSpPr/>
          <p:nvPr/>
        </p:nvCxnSpPr>
        <p:spPr>
          <a:xfrm>
            <a:off x="4441372" y="3837095"/>
            <a:ext cx="457386" cy="105871"/>
          </a:xfrm>
          <a:prstGeom prst="straightConnector1">
            <a:avLst/>
          </a:prstGeom>
          <a:ln w="25400">
            <a:solidFill>
              <a:srgbClr val="FF0000"/>
            </a:solidFill>
            <a:tailEnd type="stealth" w="lg" len="lg"/>
          </a:ln>
        </p:spPr>
        <p:style>
          <a:lnRef idx="1">
            <a:schemeClr val="accent1"/>
          </a:lnRef>
          <a:fillRef idx="0">
            <a:schemeClr val="accent1"/>
          </a:fillRef>
          <a:effectRef idx="0">
            <a:schemeClr val="accent1"/>
          </a:effectRef>
          <a:fontRef idx="minor">
            <a:schemeClr val="tx1"/>
          </a:fontRef>
        </p:style>
      </p:cxnSp>
      <p:sp>
        <p:nvSpPr>
          <p:cNvPr id="10" name="Rounded Rectangle 9"/>
          <p:cNvSpPr/>
          <p:nvPr/>
        </p:nvSpPr>
        <p:spPr>
          <a:xfrm>
            <a:off x="5021943" y="3824792"/>
            <a:ext cx="1196576" cy="239207"/>
          </a:xfrm>
          <a:prstGeom prst="roundRect">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09353709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838200" y="1396314"/>
            <a:ext cx="9930050" cy="5258485"/>
          </a:xfrm>
          <a:prstGeom prst="rect">
            <a:avLst/>
          </a:prstGeom>
        </p:spPr>
      </p:pic>
      <p:sp>
        <p:nvSpPr>
          <p:cNvPr id="2" name="Title 1"/>
          <p:cNvSpPr>
            <a:spLocks noGrp="1"/>
          </p:cNvSpPr>
          <p:nvPr>
            <p:ph type="title"/>
          </p:nvPr>
        </p:nvSpPr>
        <p:spPr/>
        <p:txBody>
          <a:bodyPr/>
          <a:lstStyle/>
          <a:p>
            <a:r>
              <a:rPr lang="en-US" dirty="0" smtClean="0"/>
              <a:t>Update Project Settings: </a:t>
            </a:r>
            <a:r>
              <a:rPr lang="en-US" dirty="0" smtClean="0"/>
              <a:t>Step 1</a:t>
            </a:r>
            <a:endParaRPr lang="en-US" dirty="0"/>
          </a:p>
        </p:txBody>
      </p:sp>
      <p:sp>
        <p:nvSpPr>
          <p:cNvPr id="6" name="TextBox 5"/>
          <p:cNvSpPr txBox="1"/>
          <p:nvPr/>
        </p:nvSpPr>
        <p:spPr>
          <a:xfrm>
            <a:off x="5158748" y="3669285"/>
            <a:ext cx="2447017" cy="954107"/>
          </a:xfrm>
          <a:prstGeom prst="rect">
            <a:avLst/>
          </a:prstGeom>
          <a:noFill/>
        </p:spPr>
        <p:txBody>
          <a:bodyPr wrap="none" rtlCol="0">
            <a:spAutoFit/>
          </a:bodyPr>
          <a:lstStyle/>
          <a:p>
            <a:pPr algn="r"/>
            <a:r>
              <a:rPr lang="en-US" sz="2800" dirty="0" smtClean="0">
                <a:solidFill>
                  <a:srgbClr val="FF0000"/>
                </a:solidFill>
              </a:rPr>
              <a:t>Click on your</a:t>
            </a:r>
          </a:p>
          <a:p>
            <a:pPr algn="r"/>
            <a:r>
              <a:rPr lang="en-US" sz="2800" dirty="0" smtClean="0">
                <a:solidFill>
                  <a:srgbClr val="FF0000"/>
                </a:solidFill>
              </a:rPr>
              <a:t>untitled project</a:t>
            </a:r>
            <a:endParaRPr lang="en-US" sz="2800" dirty="0">
              <a:solidFill>
                <a:srgbClr val="FF0000"/>
              </a:solidFill>
            </a:endParaRPr>
          </a:p>
        </p:txBody>
      </p:sp>
      <p:cxnSp>
        <p:nvCxnSpPr>
          <p:cNvPr id="7" name="Straight Arrow Connector 6"/>
          <p:cNvCxnSpPr/>
          <p:nvPr/>
        </p:nvCxnSpPr>
        <p:spPr>
          <a:xfrm flipV="1">
            <a:off x="7341529" y="2858191"/>
            <a:ext cx="1486763" cy="811094"/>
          </a:xfrm>
          <a:prstGeom prst="straightConnector1">
            <a:avLst/>
          </a:prstGeom>
          <a:ln w="25400">
            <a:solidFill>
              <a:srgbClr val="FF0000"/>
            </a:solidFill>
            <a:tailEnd type="stealth" w="lg" len="lg"/>
          </a:ln>
        </p:spPr>
        <p:style>
          <a:lnRef idx="1">
            <a:schemeClr val="accent1"/>
          </a:lnRef>
          <a:fillRef idx="0">
            <a:schemeClr val="accent1"/>
          </a:fillRef>
          <a:effectRef idx="0">
            <a:schemeClr val="accent1"/>
          </a:effectRef>
          <a:fontRef idx="minor">
            <a:schemeClr val="tx1"/>
          </a:fontRef>
        </p:style>
      </p:cxnSp>
      <p:sp>
        <p:nvSpPr>
          <p:cNvPr id="8" name="Rounded Rectangle 7"/>
          <p:cNvSpPr/>
          <p:nvPr/>
        </p:nvSpPr>
        <p:spPr>
          <a:xfrm>
            <a:off x="8828292" y="2673123"/>
            <a:ext cx="788086" cy="185068"/>
          </a:xfrm>
          <a:prstGeom prst="roundRect">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0645788"/>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838200" y="1396314"/>
            <a:ext cx="9525000" cy="4881563"/>
          </a:xfrm>
          <a:prstGeom prst="rect">
            <a:avLst/>
          </a:prstGeom>
        </p:spPr>
      </p:pic>
      <p:sp>
        <p:nvSpPr>
          <p:cNvPr id="2" name="Title 1"/>
          <p:cNvSpPr>
            <a:spLocks noGrp="1"/>
          </p:cNvSpPr>
          <p:nvPr>
            <p:ph type="title"/>
          </p:nvPr>
        </p:nvSpPr>
        <p:spPr/>
        <p:txBody>
          <a:bodyPr/>
          <a:lstStyle/>
          <a:p>
            <a:r>
              <a:rPr lang="en-US" dirty="0" smtClean="0"/>
              <a:t>Create Certificate: </a:t>
            </a:r>
            <a:r>
              <a:rPr lang="en-US" dirty="0" smtClean="0"/>
              <a:t>Step </a:t>
            </a:r>
            <a:r>
              <a:rPr lang="en-US" dirty="0"/>
              <a:t>5</a:t>
            </a:r>
            <a:endParaRPr lang="en-US" dirty="0"/>
          </a:p>
        </p:txBody>
      </p:sp>
      <p:pic>
        <p:nvPicPr>
          <p:cNvPr id="3" name="Picture 2"/>
          <p:cNvPicPr>
            <a:picLocks noChangeAspect="1"/>
          </p:cNvPicPr>
          <p:nvPr/>
        </p:nvPicPr>
        <p:blipFill>
          <a:blip r:embed="rId3"/>
          <a:stretch>
            <a:fillRect/>
          </a:stretch>
        </p:blipFill>
        <p:spPr>
          <a:xfrm>
            <a:off x="523190" y="2725107"/>
            <a:ext cx="3810000" cy="2619375"/>
          </a:xfrm>
          <a:prstGeom prst="rect">
            <a:avLst/>
          </a:prstGeom>
        </p:spPr>
      </p:pic>
      <p:sp>
        <p:nvSpPr>
          <p:cNvPr id="6" name="TextBox 5"/>
          <p:cNvSpPr txBox="1"/>
          <p:nvPr/>
        </p:nvSpPr>
        <p:spPr>
          <a:xfrm>
            <a:off x="2474534" y="2867527"/>
            <a:ext cx="2075696" cy="1384995"/>
          </a:xfrm>
          <a:prstGeom prst="rect">
            <a:avLst/>
          </a:prstGeom>
          <a:noFill/>
        </p:spPr>
        <p:txBody>
          <a:bodyPr wrap="none" rtlCol="0">
            <a:spAutoFit/>
          </a:bodyPr>
          <a:lstStyle/>
          <a:p>
            <a:r>
              <a:rPr lang="en-US" sz="2800" dirty="0" smtClean="0">
                <a:solidFill>
                  <a:srgbClr val="FF0000"/>
                </a:solidFill>
              </a:rPr>
              <a:t>Select</a:t>
            </a:r>
          </a:p>
          <a:p>
            <a:r>
              <a:rPr lang="en-US" sz="2800" dirty="0" smtClean="0">
                <a:solidFill>
                  <a:srgbClr val="FF0000"/>
                </a:solidFill>
              </a:rPr>
              <a:t>“Create test</a:t>
            </a:r>
          </a:p>
          <a:p>
            <a:r>
              <a:rPr lang="en-US" sz="2800" dirty="0" smtClean="0">
                <a:solidFill>
                  <a:srgbClr val="FF0000"/>
                </a:solidFill>
              </a:rPr>
              <a:t>Certificate…”</a:t>
            </a:r>
            <a:endParaRPr lang="en-US" sz="2800" dirty="0">
              <a:solidFill>
                <a:srgbClr val="FF0000"/>
              </a:solidFill>
            </a:endParaRPr>
          </a:p>
        </p:txBody>
      </p:sp>
      <p:cxnSp>
        <p:nvCxnSpPr>
          <p:cNvPr id="7" name="Straight Arrow Connector 6"/>
          <p:cNvCxnSpPr/>
          <p:nvPr/>
        </p:nvCxnSpPr>
        <p:spPr>
          <a:xfrm flipH="1">
            <a:off x="2175420" y="4199586"/>
            <a:ext cx="894765" cy="720757"/>
          </a:xfrm>
          <a:prstGeom prst="straightConnector1">
            <a:avLst/>
          </a:prstGeom>
          <a:ln w="25400">
            <a:solidFill>
              <a:srgbClr val="FF0000"/>
            </a:solidFill>
            <a:tailEnd type="stealth" w="lg" len="lg"/>
          </a:ln>
        </p:spPr>
        <p:style>
          <a:lnRef idx="1">
            <a:schemeClr val="accent1"/>
          </a:lnRef>
          <a:fillRef idx="0">
            <a:schemeClr val="accent1"/>
          </a:fillRef>
          <a:effectRef idx="0">
            <a:schemeClr val="accent1"/>
          </a:effectRef>
          <a:fontRef idx="minor">
            <a:schemeClr val="tx1"/>
          </a:fontRef>
        </p:style>
      </p:cxnSp>
      <p:sp>
        <p:nvSpPr>
          <p:cNvPr id="10" name="Rounded Rectangle 9"/>
          <p:cNvSpPr/>
          <p:nvPr/>
        </p:nvSpPr>
        <p:spPr>
          <a:xfrm>
            <a:off x="609248" y="4141351"/>
            <a:ext cx="1814637" cy="1025735"/>
          </a:xfrm>
          <a:prstGeom prst="roundRect">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3507803" y="5367242"/>
            <a:ext cx="1650773" cy="523220"/>
          </a:xfrm>
          <a:prstGeom prst="rect">
            <a:avLst/>
          </a:prstGeom>
          <a:noFill/>
        </p:spPr>
        <p:txBody>
          <a:bodyPr wrap="none" rtlCol="0">
            <a:spAutoFit/>
          </a:bodyPr>
          <a:lstStyle/>
          <a:p>
            <a:r>
              <a:rPr lang="en-US" sz="2800" dirty="0" smtClean="0">
                <a:solidFill>
                  <a:srgbClr val="FF0000"/>
                </a:solidFill>
              </a:rPr>
              <a:t>Click “OK”</a:t>
            </a:r>
            <a:endParaRPr lang="en-US" sz="2800" dirty="0">
              <a:solidFill>
                <a:srgbClr val="FF0000"/>
              </a:solidFill>
            </a:endParaRPr>
          </a:p>
        </p:txBody>
      </p:sp>
      <p:cxnSp>
        <p:nvCxnSpPr>
          <p:cNvPr id="11" name="Straight Arrow Connector 10"/>
          <p:cNvCxnSpPr>
            <a:stCxn id="9" idx="1"/>
          </p:cNvCxnSpPr>
          <p:nvPr/>
        </p:nvCxnSpPr>
        <p:spPr>
          <a:xfrm flipH="1" flipV="1">
            <a:off x="3254306" y="5080167"/>
            <a:ext cx="253497" cy="548685"/>
          </a:xfrm>
          <a:prstGeom prst="straightConnector1">
            <a:avLst/>
          </a:prstGeom>
          <a:ln w="25400">
            <a:solidFill>
              <a:srgbClr val="FF0000"/>
            </a:solidFill>
            <a:tailEnd type="stealth" w="lg" len="lg"/>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05218112"/>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838200" y="1396314"/>
            <a:ext cx="9525000" cy="4881563"/>
          </a:xfrm>
          <a:prstGeom prst="rect">
            <a:avLst/>
          </a:prstGeom>
        </p:spPr>
      </p:pic>
      <p:sp>
        <p:nvSpPr>
          <p:cNvPr id="2" name="Title 1"/>
          <p:cNvSpPr>
            <a:spLocks noGrp="1"/>
          </p:cNvSpPr>
          <p:nvPr>
            <p:ph type="title"/>
          </p:nvPr>
        </p:nvSpPr>
        <p:spPr/>
        <p:txBody>
          <a:bodyPr/>
          <a:lstStyle/>
          <a:p>
            <a:r>
              <a:rPr lang="en-US" dirty="0" smtClean="0"/>
              <a:t>Create Certificate: </a:t>
            </a:r>
            <a:r>
              <a:rPr lang="en-US" dirty="0" smtClean="0"/>
              <a:t>Step </a:t>
            </a:r>
            <a:r>
              <a:rPr lang="en-US" dirty="0" smtClean="0"/>
              <a:t>6</a:t>
            </a:r>
            <a:endParaRPr lang="en-US" dirty="0"/>
          </a:p>
        </p:txBody>
      </p:sp>
      <p:sp>
        <p:nvSpPr>
          <p:cNvPr id="9" name="TextBox 8"/>
          <p:cNvSpPr txBox="1"/>
          <p:nvPr/>
        </p:nvSpPr>
        <p:spPr>
          <a:xfrm>
            <a:off x="3357585" y="5206614"/>
            <a:ext cx="1650773" cy="523220"/>
          </a:xfrm>
          <a:prstGeom prst="rect">
            <a:avLst/>
          </a:prstGeom>
          <a:noFill/>
        </p:spPr>
        <p:txBody>
          <a:bodyPr wrap="none" rtlCol="0">
            <a:spAutoFit/>
          </a:bodyPr>
          <a:lstStyle/>
          <a:p>
            <a:r>
              <a:rPr lang="en-US" sz="2800" dirty="0" smtClean="0">
                <a:solidFill>
                  <a:srgbClr val="FF0000"/>
                </a:solidFill>
              </a:rPr>
              <a:t>Click “OK”</a:t>
            </a:r>
            <a:endParaRPr lang="en-US" sz="2800" dirty="0">
              <a:solidFill>
                <a:srgbClr val="FF0000"/>
              </a:solidFill>
            </a:endParaRPr>
          </a:p>
        </p:txBody>
      </p:sp>
      <p:pic>
        <p:nvPicPr>
          <p:cNvPr id="12" name="Picture 11"/>
          <p:cNvPicPr>
            <a:picLocks noChangeAspect="1"/>
          </p:cNvPicPr>
          <p:nvPr/>
        </p:nvPicPr>
        <p:blipFill>
          <a:blip r:embed="rId3"/>
          <a:stretch>
            <a:fillRect/>
          </a:stretch>
        </p:blipFill>
        <p:spPr>
          <a:xfrm>
            <a:off x="321944" y="2622836"/>
            <a:ext cx="3810000" cy="2619375"/>
          </a:xfrm>
          <a:prstGeom prst="rect">
            <a:avLst/>
          </a:prstGeom>
        </p:spPr>
      </p:pic>
      <p:cxnSp>
        <p:nvCxnSpPr>
          <p:cNvPr id="11" name="Straight Arrow Connector 10"/>
          <p:cNvCxnSpPr>
            <a:stCxn id="9" idx="1"/>
          </p:cNvCxnSpPr>
          <p:nvPr/>
        </p:nvCxnSpPr>
        <p:spPr>
          <a:xfrm flipH="1" flipV="1">
            <a:off x="3104088" y="4919539"/>
            <a:ext cx="253497" cy="548685"/>
          </a:xfrm>
          <a:prstGeom prst="straightConnector1">
            <a:avLst/>
          </a:prstGeom>
          <a:ln w="25400">
            <a:solidFill>
              <a:srgbClr val="FF0000"/>
            </a:solidFill>
            <a:tailEnd type="stealth" w="lg" len="lg"/>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15426761"/>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838200" y="1396314"/>
            <a:ext cx="9342918" cy="4788245"/>
          </a:xfrm>
          <a:prstGeom prst="rect">
            <a:avLst/>
          </a:prstGeom>
        </p:spPr>
      </p:pic>
      <p:sp>
        <p:nvSpPr>
          <p:cNvPr id="2" name="Title 1"/>
          <p:cNvSpPr>
            <a:spLocks noGrp="1"/>
          </p:cNvSpPr>
          <p:nvPr>
            <p:ph type="title"/>
          </p:nvPr>
        </p:nvSpPr>
        <p:spPr/>
        <p:txBody>
          <a:bodyPr/>
          <a:lstStyle/>
          <a:p>
            <a:r>
              <a:rPr lang="en-US" dirty="0" smtClean="0"/>
              <a:t>Create Certificate: </a:t>
            </a:r>
            <a:r>
              <a:rPr lang="en-US" dirty="0" smtClean="0"/>
              <a:t>Step </a:t>
            </a:r>
            <a:r>
              <a:rPr lang="en-US" dirty="0"/>
              <a:t>7</a:t>
            </a:r>
            <a:endParaRPr lang="en-US" dirty="0"/>
          </a:p>
        </p:txBody>
      </p:sp>
      <p:sp>
        <p:nvSpPr>
          <p:cNvPr id="9" name="TextBox 8"/>
          <p:cNvSpPr txBox="1"/>
          <p:nvPr/>
        </p:nvSpPr>
        <p:spPr>
          <a:xfrm>
            <a:off x="2080329" y="2198657"/>
            <a:ext cx="4169859" cy="523220"/>
          </a:xfrm>
          <a:prstGeom prst="rect">
            <a:avLst/>
          </a:prstGeom>
          <a:noFill/>
        </p:spPr>
        <p:txBody>
          <a:bodyPr wrap="none" rtlCol="0">
            <a:spAutoFit/>
          </a:bodyPr>
          <a:lstStyle/>
          <a:p>
            <a:r>
              <a:rPr lang="en-US" sz="2800" dirty="0" smtClean="0">
                <a:solidFill>
                  <a:srgbClr val="FF0000"/>
                </a:solidFill>
              </a:rPr>
              <a:t>Click “Play” button to run it</a:t>
            </a:r>
            <a:endParaRPr lang="en-US" sz="2800" dirty="0">
              <a:solidFill>
                <a:srgbClr val="FF0000"/>
              </a:solidFill>
            </a:endParaRPr>
          </a:p>
        </p:txBody>
      </p:sp>
      <p:cxnSp>
        <p:nvCxnSpPr>
          <p:cNvPr id="11" name="Straight Arrow Connector 10"/>
          <p:cNvCxnSpPr/>
          <p:nvPr/>
        </p:nvCxnSpPr>
        <p:spPr>
          <a:xfrm flipH="1" flipV="1">
            <a:off x="2697690" y="1890450"/>
            <a:ext cx="253496" cy="548684"/>
          </a:xfrm>
          <a:prstGeom prst="straightConnector1">
            <a:avLst/>
          </a:prstGeom>
          <a:ln w="25400">
            <a:solidFill>
              <a:srgbClr val="FF0000"/>
            </a:solidFill>
            <a:tailEnd type="stealth" w="lg" len="lg"/>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838200" y="6386029"/>
            <a:ext cx="6239465" cy="400110"/>
          </a:xfrm>
          <a:prstGeom prst="rect">
            <a:avLst/>
          </a:prstGeom>
          <a:noFill/>
        </p:spPr>
        <p:txBody>
          <a:bodyPr wrap="none" rtlCol="0">
            <a:spAutoFit/>
          </a:bodyPr>
          <a:lstStyle/>
          <a:p>
            <a:pPr algn="ctr"/>
            <a:r>
              <a:rPr lang="en-US" sz="2000" dirty="0" smtClean="0"/>
              <a:t>NOTE: This step assumes that you’re running Windows 8.1</a:t>
            </a:r>
          </a:p>
        </p:txBody>
      </p:sp>
    </p:spTree>
    <p:extLst>
      <p:ext uri="{BB962C8B-B14F-4D97-AF65-F5344CB8AC3E}">
        <p14:creationId xmlns:p14="http://schemas.microsoft.com/office/powerpoint/2010/main" val="1785467776"/>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12" descr="http://blogs.msdn.com/cfs-filesystemfile.ashx/__key/communityserver-blogs-components-weblogfiles/00-00-01-44-28-metablogapi/3124.image_5F00_1332938E.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29635" y="3854042"/>
            <a:ext cx="1332730" cy="132706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ctrTitle"/>
          </p:nvPr>
        </p:nvSpPr>
        <p:spPr/>
        <p:txBody>
          <a:bodyPr/>
          <a:lstStyle/>
          <a:p>
            <a:r>
              <a:rPr lang="en-US" dirty="0" smtClean="0">
                <a:solidFill>
                  <a:schemeClr val="accent6"/>
                </a:solidFill>
                <a:latin typeface="Comic Sans MS" panose="030F0702030302020204" pitchFamily="66" charset="0"/>
              </a:rPr>
              <a:t>Open Developer Account</a:t>
            </a:r>
            <a:endParaRPr lang="en-US" dirty="0">
              <a:solidFill>
                <a:schemeClr val="accent6"/>
              </a:solidFill>
              <a:latin typeface="Comic Sans MS" panose="030F0702030302020204" pitchFamily="66" charset="0"/>
            </a:endParaRPr>
          </a:p>
        </p:txBody>
      </p:sp>
    </p:spTree>
    <p:extLst>
      <p:ext uri="{BB962C8B-B14F-4D97-AF65-F5344CB8AC3E}">
        <p14:creationId xmlns:p14="http://schemas.microsoft.com/office/powerpoint/2010/main" val="2715012508"/>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838200" y="1371016"/>
            <a:ext cx="5707743" cy="5058801"/>
          </a:xfrm>
          <a:prstGeom prst="rect">
            <a:avLst/>
          </a:prstGeom>
        </p:spPr>
      </p:pic>
      <p:sp>
        <p:nvSpPr>
          <p:cNvPr id="2" name="Title 1"/>
          <p:cNvSpPr>
            <a:spLocks noGrp="1"/>
          </p:cNvSpPr>
          <p:nvPr>
            <p:ph type="title"/>
          </p:nvPr>
        </p:nvSpPr>
        <p:spPr/>
        <p:txBody>
          <a:bodyPr/>
          <a:lstStyle/>
          <a:p>
            <a:r>
              <a:rPr lang="en-US" dirty="0" smtClean="0"/>
              <a:t>Open Developer Account: </a:t>
            </a:r>
            <a:r>
              <a:rPr lang="en-US" dirty="0" smtClean="0"/>
              <a:t>Step 1</a:t>
            </a:r>
            <a:endParaRPr lang="en-US" dirty="0"/>
          </a:p>
        </p:txBody>
      </p:sp>
      <p:sp>
        <p:nvSpPr>
          <p:cNvPr id="6" name="TextBox 5"/>
          <p:cNvSpPr txBox="1"/>
          <p:nvPr/>
        </p:nvSpPr>
        <p:spPr>
          <a:xfrm>
            <a:off x="7686223" y="1475071"/>
            <a:ext cx="3762890" cy="2677656"/>
          </a:xfrm>
          <a:prstGeom prst="rect">
            <a:avLst/>
          </a:prstGeom>
          <a:noFill/>
        </p:spPr>
        <p:txBody>
          <a:bodyPr wrap="none" rtlCol="0">
            <a:spAutoFit/>
          </a:bodyPr>
          <a:lstStyle/>
          <a:p>
            <a:r>
              <a:rPr lang="en-US" sz="2800" dirty="0" smtClean="0"/>
              <a:t>Sign up for a </a:t>
            </a:r>
          </a:p>
          <a:p>
            <a:r>
              <a:rPr lang="en-US" sz="2800" dirty="0" smtClean="0"/>
              <a:t>developer account on:</a:t>
            </a:r>
          </a:p>
          <a:p>
            <a:r>
              <a:rPr lang="en-US" sz="2800" dirty="0" smtClean="0">
                <a:hlinkClick r:id="rId3"/>
              </a:rPr>
              <a:t>http://dev.windows.com</a:t>
            </a:r>
            <a:endParaRPr lang="en-US" sz="2800" dirty="0"/>
          </a:p>
          <a:p>
            <a:endParaRPr lang="en-US" sz="2800" dirty="0" smtClean="0"/>
          </a:p>
          <a:p>
            <a:pPr marL="514350" indent="-514350">
              <a:buAutoNum type="arabicPeriod"/>
            </a:pPr>
            <a:r>
              <a:rPr lang="en-US" sz="2800" dirty="0" smtClean="0"/>
              <a:t>Click “Get Started”</a:t>
            </a:r>
          </a:p>
          <a:p>
            <a:pPr marL="514350" indent="-514350">
              <a:buAutoNum type="arabicPeriod"/>
            </a:pPr>
            <a:r>
              <a:rPr lang="en-US" sz="2800" dirty="0" smtClean="0"/>
              <a:t>Click “Sign up” </a:t>
            </a:r>
            <a:endParaRPr lang="en-US" sz="2800" dirty="0"/>
          </a:p>
        </p:txBody>
      </p:sp>
      <p:sp>
        <p:nvSpPr>
          <p:cNvPr id="8" name="Rounded Rectangle 7"/>
          <p:cNvSpPr/>
          <p:nvPr/>
        </p:nvSpPr>
        <p:spPr>
          <a:xfrm>
            <a:off x="1456849" y="2453455"/>
            <a:ext cx="618694" cy="185068"/>
          </a:xfrm>
          <a:prstGeom prst="roundRect">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ounded Rectangle 8"/>
          <p:cNvSpPr/>
          <p:nvPr/>
        </p:nvSpPr>
        <p:spPr>
          <a:xfrm>
            <a:off x="2191656" y="2668303"/>
            <a:ext cx="449945" cy="234556"/>
          </a:xfrm>
          <a:prstGeom prst="roundRect">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624275" y="6457890"/>
            <a:ext cx="6338788" cy="400110"/>
          </a:xfrm>
          <a:prstGeom prst="rect">
            <a:avLst/>
          </a:prstGeom>
          <a:noFill/>
        </p:spPr>
        <p:txBody>
          <a:bodyPr wrap="none" rtlCol="0">
            <a:spAutoFit/>
          </a:bodyPr>
          <a:lstStyle/>
          <a:p>
            <a:pPr algn="ctr"/>
            <a:r>
              <a:rPr lang="en-US" sz="2000" dirty="0" smtClean="0"/>
              <a:t>NOTE: A </a:t>
            </a:r>
            <a:r>
              <a:rPr lang="en-US" sz="2000" dirty="0" err="1" smtClean="0"/>
              <a:t>dev</a:t>
            </a:r>
            <a:r>
              <a:rPr lang="en-US" sz="2000" dirty="0" smtClean="0"/>
              <a:t> account requires an adult with a credit card.</a:t>
            </a:r>
          </a:p>
        </p:txBody>
      </p:sp>
    </p:spTree>
    <p:extLst>
      <p:ext uri="{BB962C8B-B14F-4D97-AF65-F5344CB8AC3E}">
        <p14:creationId xmlns:p14="http://schemas.microsoft.com/office/powerpoint/2010/main" val="1181477877"/>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838200" y="1371016"/>
            <a:ext cx="5960371" cy="5282706"/>
          </a:xfrm>
          <a:prstGeom prst="rect">
            <a:avLst/>
          </a:prstGeom>
        </p:spPr>
      </p:pic>
      <p:sp>
        <p:nvSpPr>
          <p:cNvPr id="2" name="Title 1"/>
          <p:cNvSpPr>
            <a:spLocks noGrp="1"/>
          </p:cNvSpPr>
          <p:nvPr>
            <p:ph type="title"/>
          </p:nvPr>
        </p:nvSpPr>
        <p:spPr/>
        <p:txBody>
          <a:bodyPr/>
          <a:lstStyle/>
          <a:p>
            <a:r>
              <a:rPr lang="en-US" dirty="0" smtClean="0"/>
              <a:t>Open Developer Account: </a:t>
            </a:r>
            <a:r>
              <a:rPr lang="en-US" dirty="0" smtClean="0"/>
              <a:t>Step </a:t>
            </a:r>
            <a:r>
              <a:rPr lang="en-US" dirty="0" smtClean="0"/>
              <a:t>2</a:t>
            </a:r>
            <a:endParaRPr lang="en-US" dirty="0"/>
          </a:p>
        </p:txBody>
      </p:sp>
      <p:sp>
        <p:nvSpPr>
          <p:cNvPr id="6" name="TextBox 5"/>
          <p:cNvSpPr txBox="1"/>
          <p:nvPr/>
        </p:nvSpPr>
        <p:spPr>
          <a:xfrm>
            <a:off x="7511430" y="3104428"/>
            <a:ext cx="3129511" cy="1815882"/>
          </a:xfrm>
          <a:prstGeom prst="rect">
            <a:avLst/>
          </a:prstGeom>
          <a:noFill/>
        </p:spPr>
        <p:txBody>
          <a:bodyPr wrap="none" rtlCol="0">
            <a:spAutoFit/>
          </a:bodyPr>
          <a:lstStyle/>
          <a:p>
            <a:r>
              <a:rPr lang="en-US" sz="2800" dirty="0" smtClean="0"/>
              <a:t>Follow the onscreen</a:t>
            </a:r>
          </a:p>
          <a:p>
            <a:r>
              <a:rPr lang="en-US" sz="2800" dirty="0" smtClean="0"/>
              <a:t>instructions to </a:t>
            </a:r>
          </a:p>
          <a:p>
            <a:r>
              <a:rPr lang="en-US" sz="2800" dirty="0" smtClean="0"/>
              <a:t>set up your</a:t>
            </a:r>
          </a:p>
          <a:p>
            <a:r>
              <a:rPr lang="en-US" sz="2800" dirty="0" smtClean="0"/>
              <a:t>developer account</a:t>
            </a:r>
            <a:endParaRPr lang="en-US" sz="2800" dirty="0"/>
          </a:p>
        </p:txBody>
      </p:sp>
    </p:spTree>
    <p:extLst>
      <p:ext uri="{BB962C8B-B14F-4D97-AF65-F5344CB8AC3E}">
        <p14:creationId xmlns:p14="http://schemas.microsoft.com/office/powerpoint/2010/main" val="1673938058"/>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12" descr="http://blogs.msdn.com/cfs-filesystemfile.ashx/__key/communityserver-blogs-components-weblogfiles/00-00-01-44-28-metablogapi/3124.image_5F00_1332938E.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29635" y="3854042"/>
            <a:ext cx="1332730" cy="132706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ctrTitle"/>
          </p:nvPr>
        </p:nvSpPr>
        <p:spPr/>
        <p:txBody>
          <a:bodyPr/>
          <a:lstStyle/>
          <a:p>
            <a:r>
              <a:rPr lang="en-US" dirty="0" smtClean="0">
                <a:solidFill>
                  <a:schemeClr val="accent6"/>
                </a:solidFill>
                <a:latin typeface="Comic Sans MS" panose="030F0702030302020204" pitchFamily="66" charset="0"/>
              </a:rPr>
              <a:t>Publish on Windows</a:t>
            </a:r>
            <a:endParaRPr lang="en-US" dirty="0">
              <a:solidFill>
                <a:schemeClr val="accent6"/>
              </a:solidFill>
              <a:latin typeface="Comic Sans MS" panose="030F0702030302020204" pitchFamily="66" charset="0"/>
            </a:endParaRPr>
          </a:p>
        </p:txBody>
      </p:sp>
    </p:spTree>
    <p:extLst>
      <p:ext uri="{BB962C8B-B14F-4D97-AF65-F5344CB8AC3E}">
        <p14:creationId xmlns:p14="http://schemas.microsoft.com/office/powerpoint/2010/main" val="2064462232"/>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838200" y="1396313"/>
            <a:ext cx="10260459" cy="5258485"/>
          </a:xfrm>
          <a:prstGeom prst="rect">
            <a:avLst/>
          </a:prstGeom>
        </p:spPr>
      </p:pic>
      <p:sp>
        <p:nvSpPr>
          <p:cNvPr id="2" name="Title 1"/>
          <p:cNvSpPr>
            <a:spLocks noGrp="1"/>
          </p:cNvSpPr>
          <p:nvPr>
            <p:ph type="title"/>
          </p:nvPr>
        </p:nvSpPr>
        <p:spPr/>
        <p:txBody>
          <a:bodyPr/>
          <a:lstStyle/>
          <a:p>
            <a:r>
              <a:rPr lang="en-US" dirty="0" smtClean="0"/>
              <a:t>Publish on Windows: </a:t>
            </a:r>
            <a:r>
              <a:rPr lang="en-US" dirty="0" smtClean="0"/>
              <a:t>Step 1</a:t>
            </a:r>
            <a:endParaRPr lang="en-US" dirty="0"/>
          </a:p>
        </p:txBody>
      </p:sp>
      <p:sp>
        <p:nvSpPr>
          <p:cNvPr id="6" name="TextBox 5"/>
          <p:cNvSpPr txBox="1"/>
          <p:nvPr/>
        </p:nvSpPr>
        <p:spPr>
          <a:xfrm>
            <a:off x="8040029" y="4328858"/>
            <a:ext cx="2599365" cy="954107"/>
          </a:xfrm>
          <a:prstGeom prst="rect">
            <a:avLst/>
          </a:prstGeom>
          <a:noFill/>
        </p:spPr>
        <p:txBody>
          <a:bodyPr wrap="none" rtlCol="0">
            <a:spAutoFit/>
          </a:bodyPr>
          <a:lstStyle/>
          <a:p>
            <a:pPr algn="r"/>
            <a:r>
              <a:rPr lang="en-US" sz="2800" dirty="0" smtClean="0">
                <a:solidFill>
                  <a:srgbClr val="FF0000"/>
                </a:solidFill>
              </a:rPr>
              <a:t>Log in with your </a:t>
            </a:r>
          </a:p>
          <a:p>
            <a:pPr algn="r"/>
            <a:r>
              <a:rPr lang="en-US" sz="2800" dirty="0" err="1" smtClean="0">
                <a:solidFill>
                  <a:srgbClr val="FF0000"/>
                </a:solidFill>
              </a:rPr>
              <a:t>dev</a:t>
            </a:r>
            <a:r>
              <a:rPr lang="en-US" sz="2800" dirty="0" smtClean="0">
                <a:solidFill>
                  <a:srgbClr val="FF0000"/>
                </a:solidFill>
              </a:rPr>
              <a:t> account</a:t>
            </a:r>
            <a:endParaRPr lang="en-US" sz="2800" dirty="0">
              <a:solidFill>
                <a:srgbClr val="FF0000"/>
              </a:solidFill>
            </a:endParaRPr>
          </a:p>
        </p:txBody>
      </p:sp>
      <p:cxnSp>
        <p:nvCxnSpPr>
          <p:cNvPr id="7" name="Straight Arrow Connector 6"/>
          <p:cNvCxnSpPr/>
          <p:nvPr/>
        </p:nvCxnSpPr>
        <p:spPr>
          <a:xfrm flipV="1">
            <a:off x="10145486" y="1893128"/>
            <a:ext cx="493908" cy="2435730"/>
          </a:xfrm>
          <a:prstGeom prst="straightConnector1">
            <a:avLst/>
          </a:prstGeom>
          <a:ln w="25400">
            <a:solidFill>
              <a:srgbClr val="FF0000"/>
            </a:solidFill>
            <a:tailEnd type="stealth" w="lg" len="lg"/>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87672495"/>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838200" y="1396312"/>
            <a:ext cx="10260459" cy="5258485"/>
          </a:xfrm>
          <a:prstGeom prst="rect">
            <a:avLst/>
          </a:prstGeom>
        </p:spPr>
      </p:pic>
      <p:sp>
        <p:nvSpPr>
          <p:cNvPr id="2" name="Title 1"/>
          <p:cNvSpPr>
            <a:spLocks noGrp="1"/>
          </p:cNvSpPr>
          <p:nvPr>
            <p:ph type="title"/>
          </p:nvPr>
        </p:nvSpPr>
        <p:spPr/>
        <p:txBody>
          <a:bodyPr/>
          <a:lstStyle/>
          <a:p>
            <a:r>
              <a:rPr lang="en-US" dirty="0" smtClean="0"/>
              <a:t>Publish on Windows: </a:t>
            </a:r>
            <a:r>
              <a:rPr lang="en-US" dirty="0" smtClean="0"/>
              <a:t>Step </a:t>
            </a:r>
            <a:r>
              <a:rPr lang="en-US" dirty="0" smtClean="0"/>
              <a:t>2</a:t>
            </a:r>
            <a:endParaRPr lang="en-US" dirty="0"/>
          </a:p>
        </p:txBody>
      </p:sp>
      <p:sp>
        <p:nvSpPr>
          <p:cNvPr id="6" name="TextBox 5"/>
          <p:cNvSpPr txBox="1"/>
          <p:nvPr/>
        </p:nvSpPr>
        <p:spPr>
          <a:xfrm>
            <a:off x="3585642" y="3110993"/>
            <a:ext cx="2975238" cy="954107"/>
          </a:xfrm>
          <a:prstGeom prst="rect">
            <a:avLst/>
          </a:prstGeom>
          <a:noFill/>
        </p:spPr>
        <p:txBody>
          <a:bodyPr wrap="none" rtlCol="0">
            <a:spAutoFit/>
          </a:bodyPr>
          <a:lstStyle/>
          <a:p>
            <a:pPr algn="r"/>
            <a:r>
              <a:rPr lang="en-US" sz="2800" dirty="0" smtClean="0">
                <a:solidFill>
                  <a:srgbClr val="FF0000"/>
                </a:solidFill>
              </a:rPr>
              <a:t>Right-click project,</a:t>
            </a:r>
          </a:p>
          <a:p>
            <a:pPr algn="r"/>
            <a:r>
              <a:rPr lang="en-US" sz="2800" dirty="0" smtClean="0">
                <a:solidFill>
                  <a:srgbClr val="FF0000"/>
                </a:solidFill>
              </a:rPr>
              <a:t>… then select Store</a:t>
            </a:r>
            <a:endParaRPr lang="en-US" sz="2800" dirty="0">
              <a:solidFill>
                <a:srgbClr val="FF0000"/>
              </a:solidFill>
            </a:endParaRPr>
          </a:p>
        </p:txBody>
      </p:sp>
      <p:cxnSp>
        <p:nvCxnSpPr>
          <p:cNvPr id="7" name="Straight Arrow Connector 6"/>
          <p:cNvCxnSpPr/>
          <p:nvPr/>
        </p:nvCxnSpPr>
        <p:spPr>
          <a:xfrm flipV="1">
            <a:off x="6492719" y="2917373"/>
            <a:ext cx="459624" cy="449941"/>
          </a:xfrm>
          <a:prstGeom prst="straightConnector1">
            <a:avLst/>
          </a:prstGeom>
          <a:ln w="25400">
            <a:solidFill>
              <a:srgbClr val="FF0000"/>
            </a:solidFill>
            <a:tailEnd type="stealth" w="lg" len="lg"/>
          </a:ln>
        </p:spPr>
        <p:style>
          <a:lnRef idx="1">
            <a:schemeClr val="accent1"/>
          </a:lnRef>
          <a:fillRef idx="0">
            <a:schemeClr val="accent1"/>
          </a:fillRef>
          <a:effectRef idx="0">
            <a:schemeClr val="accent1"/>
          </a:effectRef>
          <a:fontRef idx="minor">
            <a:schemeClr val="tx1"/>
          </a:fontRef>
        </p:style>
      </p:cxnSp>
      <p:sp>
        <p:nvSpPr>
          <p:cNvPr id="8" name="Rounded Rectangle 7"/>
          <p:cNvSpPr/>
          <p:nvPr/>
        </p:nvSpPr>
        <p:spPr>
          <a:xfrm>
            <a:off x="7141029" y="4218209"/>
            <a:ext cx="618694" cy="185068"/>
          </a:xfrm>
          <a:prstGeom prst="roundRect">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2" name="Straight Arrow Connector 11"/>
          <p:cNvCxnSpPr/>
          <p:nvPr/>
        </p:nvCxnSpPr>
        <p:spPr>
          <a:xfrm>
            <a:off x="6492719" y="3834789"/>
            <a:ext cx="648310" cy="383420"/>
          </a:xfrm>
          <a:prstGeom prst="straightConnector1">
            <a:avLst/>
          </a:prstGeom>
          <a:ln w="25400">
            <a:solidFill>
              <a:srgbClr val="FF0000"/>
            </a:solidFill>
            <a:tailEnd type="stealth" w="lg" len="lg"/>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37437378"/>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838200" y="1415034"/>
            <a:ext cx="4561114" cy="5210684"/>
          </a:xfrm>
          <a:prstGeom prst="rect">
            <a:avLst/>
          </a:prstGeom>
        </p:spPr>
      </p:pic>
      <p:sp>
        <p:nvSpPr>
          <p:cNvPr id="2" name="Title 1"/>
          <p:cNvSpPr>
            <a:spLocks noGrp="1"/>
          </p:cNvSpPr>
          <p:nvPr>
            <p:ph type="title"/>
          </p:nvPr>
        </p:nvSpPr>
        <p:spPr/>
        <p:txBody>
          <a:bodyPr/>
          <a:lstStyle/>
          <a:p>
            <a:r>
              <a:rPr lang="en-US" dirty="0" smtClean="0"/>
              <a:t>Publish on Windows: </a:t>
            </a:r>
            <a:r>
              <a:rPr lang="en-US" dirty="0" smtClean="0"/>
              <a:t>Step </a:t>
            </a:r>
            <a:r>
              <a:rPr lang="en-US" dirty="0"/>
              <a:t>3</a:t>
            </a:r>
            <a:endParaRPr lang="en-US" dirty="0"/>
          </a:p>
        </p:txBody>
      </p:sp>
      <p:sp>
        <p:nvSpPr>
          <p:cNvPr id="6" name="TextBox 5"/>
          <p:cNvSpPr txBox="1"/>
          <p:nvPr/>
        </p:nvSpPr>
        <p:spPr>
          <a:xfrm>
            <a:off x="5649347" y="3164010"/>
            <a:ext cx="4652812" cy="523220"/>
          </a:xfrm>
          <a:prstGeom prst="rect">
            <a:avLst/>
          </a:prstGeom>
          <a:noFill/>
        </p:spPr>
        <p:txBody>
          <a:bodyPr wrap="none" rtlCol="0">
            <a:spAutoFit/>
          </a:bodyPr>
          <a:lstStyle/>
          <a:p>
            <a:pPr algn="r"/>
            <a:r>
              <a:rPr lang="en-US" sz="2800" dirty="0" smtClean="0">
                <a:solidFill>
                  <a:srgbClr val="FF0000"/>
                </a:solidFill>
              </a:rPr>
              <a:t>Associate App with the Store…</a:t>
            </a:r>
            <a:endParaRPr lang="en-US" sz="2800" dirty="0">
              <a:solidFill>
                <a:srgbClr val="FF0000"/>
              </a:solidFill>
            </a:endParaRPr>
          </a:p>
        </p:txBody>
      </p:sp>
      <p:cxnSp>
        <p:nvCxnSpPr>
          <p:cNvPr id="7" name="Straight Arrow Connector 6"/>
          <p:cNvCxnSpPr/>
          <p:nvPr/>
        </p:nvCxnSpPr>
        <p:spPr>
          <a:xfrm flipV="1">
            <a:off x="4734491" y="3458762"/>
            <a:ext cx="914856" cy="781678"/>
          </a:xfrm>
          <a:prstGeom prst="straightConnector1">
            <a:avLst/>
          </a:prstGeom>
          <a:ln w="25400">
            <a:solidFill>
              <a:srgbClr val="FF0000"/>
            </a:solidFill>
            <a:tailEnd type="stealth" w="lg" len="lg"/>
          </a:ln>
        </p:spPr>
        <p:style>
          <a:lnRef idx="1">
            <a:schemeClr val="accent1"/>
          </a:lnRef>
          <a:fillRef idx="0">
            <a:schemeClr val="accent1"/>
          </a:fillRef>
          <a:effectRef idx="0">
            <a:schemeClr val="accent1"/>
          </a:effectRef>
          <a:fontRef idx="minor">
            <a:schemeClr val="tx1"/>
          </a:fontRef>
        </p:style>
      </p:cxnSp>
      <p:sp>
        <p:nvSpPr>
          <p:cNvPr id="9" name="Rounded Rectangle 8"/>
          <p:cNvSpPr/>
          <p:nvPr/>
        </p:nvSpPr>
        <p:spPr>
          <a:xfrm>
            <a:off x="3280702" y="4212760"/>
            <a:ext cx="1577186" cy="182582"/>
          </a:xfrm>
          <a:prstGeom prst="roundRect">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3093623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838200" y="1396314"/>
            <a:ext cx="9930050" cy="5258485"/>
          </a:xfrm>
          <a:prstGeom prst="rect">
            <a:avLst/>
          </a:prstGeom>
        </p:spPr>
      </p:pic>
      <p:sp>
        <p:nvSpPr>
          <p:cNvPr id="2" name="Title 1"/>
          <p:cNvSpPr>
            <a:spLocks noGrp="1"/>
          </p:cNvSpPr>
          <p:nvPr>
            <p:ph type="title"/>
          </p:nvPr>
        </p:nvSpPr>
        <p:spPr/>
        <p:txBody>
          <a:bodyPr/>
          <a:lstStyle/>
          <a:p>
            <a:r>
              <a:rPr lang="en-US" dirty="0" smtClean="0"/>
              <a:t>Update Project Settings: </a:t>
            </a:r>
            <a:r>
              <a:rPr lang="en-US" dirty="0" smtClean="0"/>
              <a:t>Step </a:t>
            </a:r>
            <a:r>
              <a:rPr lang="en-US" dirty="0" smtClean="0"/>
              <a:t>2</a:t>
            </a:r>
            <a:endParaRPr lang="en-US" dirty="0"/>
          </a:p>
        </p:txBody>
      </p:sp>
      <p:sp>
        <p:nvSpPr>
          <p:cNvPr id="6" name="TextBox 5"/>
          <p:cNvSpPr txBox="1"/>
          <p:nvPr/>
        </p:nvSpPr>
        <p:spPr>
          <a:xfrm>
            <a:off x="5200904" y="4096201"/>
            <a:ext cx="2493761" cy="954107"/>
          </a:xfrm>
          <a:prstGeom prst="rect">
            <a:avLst/>
          </a:prstGeom>
          <a:noFill/>
        </p:spPr>
        <p:txBody>
          <a:bodyPr wrap="none" rtlCol="0">
            <a:spAutoFit/>
          </a:bodyPr>
          <a:lstStyle/>
          <a:p>
            <a:pPr algn="r"/>
            <a:r>
              <a:rPr lang="en-US" sz="2800" dirty="0" smtClean="0">
                <a:solidFill>
                  <a:srgbClr val="FF0000"/>
                </a:solidFill>
              </a:rPr>
              <a:t>Right-Click to </a:t>
            </a:r>
          </a:p>
          <a:p>
            <a:pPr algn="r"/>
            <a:r>
              <a:rPr lang="en-US" sz="2800" dirty="0" smtClean="0">
                <a:solidFill>
                  <a:srgbClr val="FF0000"/>
                </a:solidFill>
              </a:rPr>
              <a:t>Rename </a:t>
            </a:r>
            <a:r>
              <a:rPr lang="en-US" sz="2800" dirty="0" smtClean="0">
                <a:solidFill>
                  <a:srgbClr val="FF0000"/>
                </a:solidFill>
              </a:rPr>
              <a:t>project</a:t>
            </a:r>
            <a:endParaRPr lang="en-US" sz="2800" dirty="0">
              <a:solidFill>
                <a:srgbClr val="FF0000"/>
              </a:solidFill>
            </a:endParaRPr>
          </a:p>
        </p:txBody>
      </p:sp>
      <p:cxnSp>
        <p:nvCxnSpPr>
          <p:cNvPr id="7" name="Straight Arrow Connector 6"/>
          <p:cNvCxnSpPr/>
          <p:nvPr/>
        </p:nvCxnSpPr>
        <p:spPr>
          <a:xfrm flipV="1">
            <a:off x="7430429" y="3285107"/>
            <a:ext cx="1486763" cy="811094"/>
          </a:xfrm>
          <a:prstGeom prst="straightConnector1">
            <a:avLst/>
          </a:prstGeom>
          <a:ln w="25400">
            <a:solidFill>
              <a:srgbClr val="FF0000"/>
            </a:solidFill>
            <a:tailEnd type="stealth" w="lg" len="lg"/>
          </a:ln>
        </p:spPr>
        <p:style>
          <a:lnRef idx="1">
            <a:schemeClr val="accent1"/>
          </a:lnRef>
          <a:fillRef idx="0">
            <a:schemeClr val="accent1"/>
          </a:fillRef>
          <a:effectRef idx="0">
            <a:schemeClr val="accent1"/>
          </a:effectRef>
          <a:fontRef idx="minor">
            <a:schemeClr val="tx1"/>
          </a:fontRef>
        </p:style>
      </p:cxnSp>
      <p:sp>
        <p:nvSpPr>
          <p:cNvPr id="8" name="Rounded Rectangle 7"/>
          <p:cNvSpPr/>
          <p:nvPr/>
        </p:nvSpPr>
        <p:spPr>
          <a:xfrm>
            <a:off x="9031481" y="3049239"/>
            <a:ext cx="788086" cy="185068"/>
          </a:xfrm>
          <a:prstGeom prst="roundRect">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093975124"/>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838200" y="1415034"/>
            <a:ext cx="6413150" cy="5210684"/>
          </a:xfrm>
          <a:prstGeom prst="rect">
            <a:avLst/>
          </a:prstGeom>
        </p:spPr>
      </p:pic>
      <p:sp>
        <p:nvSpPr>
          <p:cNvPr id="2" name="Title 1"/>
          <p:cNvSpPr>
            <a:spLocks noGrp="1"/>
          </p:cNvSpPr>
          <p:nvPr>
            <p:ph type="title"/>
          </p:nvPr>
        </p:nvSpPr>
        <p:spPr/>
        <p:txBody>
          <a:bodyPr/>
          <a:lstStyle/>
          <a:p>
            <a:r>
              <a:rPr lang="en-US" dirty="0" smtClean="0"/>
              <a:t>Publish on Windows: </a:t>
            </a:r>
            <a:r>
              <a:rPr lang="en-US" dirty="0" smtClean="0"/>
              <a:t>Step </a:t>
            </a:r>
            <a:r>
              <a:rPr lang="en-US" dirty="0" smtClean="0"/>
              <a:t>4</a:t>
            </a:r>
            <a:endParaRPr lang="en-US" dirty="0"/>
          </a:p>
        </p:txBody>
      </p:sp>
      <p:sp>
        <p:nvSpPr>
          <p:cNvPr id="6" name="TextBox 5"/>
          <p:cNvSpPr txBox="1"/>
          <p:nvPr/>
        </p:nvSpPr>
        <p:spPr>
          <a:xfrm>
            <a:off x="1748069" y="4247081"/>
            <a:ext cx="3738331" cy="1384995"/>
          </a:xfrm>
          <a:prstGeom prst="rect">
            <a:avLst/>
          </a:prstGeom>
          <a:noFill/>
        </p:spPr>
        <p:txBody>
          <a:bodyPr wrap="none" rtlCol="0">
            <a:spAutoFit/>
          </a:bodyPr>
          <a:lstStyle/>
          <a:p>
            <a:pPr algn="r"/>
            <a:r>
              <a:rPr lang="en-US" sz="2800" dirty="0" smtClean="0">
                <a:solidFill>
                  <a:srgbClr val="FF0000"/>
                </a:solidFill>
              </a:rPr>
              <a:t>Click Next to Log In </a:t>
            </a:r>
          </a:p>
          <a:p>
            <a:pPr algn="r"/>
            <a:r>
              <a:rPr lang="en-US" sz="2800" dirty="0" smtClean="0">
                <a:solidFill>
                  <a:srgbClr val="FF0000"/>
                </a:solidFill>
              </a:rPr>
              <a:t>then associate your app </a:t>
            </a:r>
          </a:p>
          <a:p>
            <a:pPr algn="r"/>
            <a:r>
              <a:rPr lang="en-US" sz="2800" dirty="0" smtClean="0">
                <a:solidFill>
                  <a:srgbClr val="FF0000"/>
                </a:solidFill>
              </a:rPr>
              <a:t>with the Windows Store</a:t>
            </a:r>
            <a:endParaRPr lang="en-US" sz="2800" dirty="0">
              <a:solidFill>
                <a:srgbClr val="FF0000"/>
              </a:solidFill>
            </a:endParaRPr>
          </a:p>
        </p:txBody>
      </p:sp>
      <p:cxnSp>
        <p:nvCxnSpPr>
          <p:cNvPr id="12" name="Straight Arrow Connector 11"/>
          <p:cNvCxnSpPr/>
          <p:nvPr/>
        </p:nvCxnSpPr>
        <p:spPr>
          <a:xfrm>
            <a:off x="5050971" y="5632076"/>
            <a:ext cx="783772" cy="696153"/>
          </a:xfrm>
          <a:prstGeom prst="straightConnector1">
            <a:avLst/>
          </a:prstGeom>
          <a:ln w="25400">
            <a:solidFill>
              <a:srgbClr val="FF0000"/>
            </a:solidFill>
            <a:tailEnd type="stealth" w="lg" len="lg"/>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60688567"/>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838200" y="1415034"/>
            <a:ext cx="6413150" cy="5210684"/>
          </a:xfrm>
          <a:prstGeom prst="rect">
            <a:avLst/>
          </a:prstGeom>
        </p:spPr>
      </p:pic>
      <p:sp>
        <p:nvSpPr>
          <p:cNvPr id="2" name="Title 1"/>
          <p:cNvSpPr>
            <a:spLocks noGrp="1"/>
          </p:cNvSpPr>
          <p:nvPr>
            <p:ph type="title"/>
          </p:nvPr>
        </p:nvSpPr>
        <p:spPr/>
        <p:txBody>
          <a:bodyPr/>
          <a:lstStyle/>
          <a:p>
            <a:r>
              <a:rPr lang="en-US" dirty="0" smtClean="0"/>
              <a:t>Publish on Windows: </a:t>
            </a:r>
            <a:r>
              <a:rPr lang="en-US" dirty="0" smtClean="0"/>
              <a:t>Step </a:t>
            </a:r>
            <a:r>
              <a:rPr lang="en-US" dirty="0"/>
              <a:t>5</a:t>
            </a:r>
            <a:endParaRPr lang="en-US" dirty="0"/>
          </a:p>
        </p:txBody>
      </p:sp>
      <p:sp>
        <p:nvSpPr>
          <p:cNvPr id="6" name="TextBox 5"/>
          <p:cNvSpPr txBox="1"/>
          <p:nvPr/>
        </p:nvSpPr>
        <p:spPr>
          <a:xfrm>
            <a:off x="7452097" y="2466104"/>
            <a:ext cx="2772041" cy="3539430"/>
          </a:xfrm>
          <a:prstGeom prst="rect">
            <a:avLst/>
          </a:prstGeom>
          <a:noFill/>
        </p:spPr>
        <p:txBody>
          <a:bodyPr wrap="none" rtlCol="0">
            <a:spAutoFit/>
          </a:bodyPr>
          <a:lstStyle/>
          <a:p>
            <a:pPr algn="ctr"/>
            <a:r>
              <a:rPr lang="en-US" sz="2800" dirty="0" smtClean="0">
                <a:solidFill>
                  <a:srgbClr val="FF0000"/>
                </a:solidFill>
              </a:rPr>
              <a:t>Select an existing </a:t>
            </a:r>
          </a:p>
          <a:p>
            <a:pPr algn="ctr"/>
            <a:r>
              <a:rPr lang="en-US" sz="2800" dirty="0" smtClean="0">
                <a:solidFill>
                  <a:srgbClr val="FF0000"/>
                </a:solidFill>
              </a:rPr>
              <a:t>App Name</a:t>
            </a:r>
          </a:p>
          <a:p>
            <a:pPr algn="ctr"/>
            <a:endParaRPr lang="en-US" sz="2800" dirty="0" smtClean="0">
              <a:solidFill>
                <a:srgbClr val="FF0000"/>
              </a:solidFill>
            </a:endParaRPr>
          </a:p>
          <a:p>
            <a:pPr algn="ctr"/>
            <a:r>
              <a:rPr lang="en-US" sz="2800" dirty="0" smtClean="0">
                <a:solidFill>
                  <a:srgbClr val="FF0000"/>
                </a:solidFill>
              </a:rPr>
              <a:t>- OR - </a:t>
            </a:r>
          </a:p>
          <a:p>
            <a:pPr algn="ctr"/>
            <a:endParaRPr lang="en-US" sz="2800" dirty="0" smtClean="0">
              <a:solidFill>
                <a:srgbClr val="FF0000"/>
              </a:solidFill>
            </a:endParaRPr>
          </a:p>
          <a:p>
            <a:pPr algn="ctr"/>
            <a:r>
              <a:rPr lang="en-US" sz="2800" dirty="0" smtClean="0">
                <a:solidFill>
                  <a:srgbClr val="FF0000"/>
                </a:solidFill>
              </a:rPr>
              <a:t>Reserve a new </a:t>
            </a:r>
          </a:p>
          <a:p>
            <a:pPr algn="ctr"/>
            <a:r>
              <a:rPr lang="en-US" sz="2800" dirty="0" smtClean="0">
                <a:solidFill>
                  <a:srgbClr val="FF0000"/>
                </a:solidFill>
              </a:rPr>
              <a:t>app name, then </a:t>
            </a:r>
          </a:p>
          <a:p>
            <a:pPr algn="ctr"/>
            <a:r>
              <a:rPr lang="en-US" sz="2800" dirty="0" smtClean="0">
                <a:solidFill>
                  <a:srgbClr val="FF0000"/>
                </a:solidFill>
              </a:rPr>
              <a:t>select it</a:t>
            </a:r>
            <a:endParaRPr lang="en-US" sz="2800" dirty="0">
              <a:solidFill>
                <a:srgbClr val="FF0000"/>
              </a:solidFill>
            </a:endParaRPr>
          </a:p>
        </p:txBody>
      </p:sp>
      <p:cxnSp>
        <p:nvCxnSpPr>
          <p:cNvPr id="7" name="Straight Arrow Connector 6"/>
          <p:cNvCxnSpPr/>
          <p:nvPr/>
        </p:nvCxnSpPr>
        <p:spPr>
          <a:xfrm flipH="1">
            <a:off x="3309257" y="2859314"/>
            <a:ext cx="4142808" cy="101600"/>
          </a:xfrm>
          <a:prstGeom prst="straightConnector1">
            <a:avLst/>
          </a:prstGeom>
          <a:ln w="25400">
            <a:solidFill>
              <a:srgbClr val="FF0000"/>
            </a:solidFill>
            <a:tailEnd type="stealth" w="lg" len="lg"/>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flipH="1">
            <a:off x="3461657" y="4855028"/>
            <a:ext cx="4142808" cy="101600"/>
          </a:xfrm>
          <a:prstGeom prst="straightConnector1">
            <a:avLst/>
          </a:prstGeom>
          <a:ln w="25400">
            <a:solidFill>
              <a:srgbClr val="FF0000"/>
            </a:solidFill>
            <a:tailEnd type="stealth" w="lg" len="lg"/>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47764829"/>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838200" y="1415034"/>
            <a:ext cx="6413150" cy="5210684"/>
          </a:xfrm>
          <a:prstGeom prst="rect">
            <a:avLst/>
          </a:prstGeom>
        </p:spPr>
      </p:pic>
      <p:sp>
        <p:nvSpPr>
          <p:cNvPr id="2" name="Title 1"/>
          <p:cNvSpPr>
            <a:spLocks noGrp="1"/>
          </p:cNvSpPr>
          <p:nvPr>
            <p:ph type="title"/>
          </p:nvPr>
        </p:nvSpPr>
        <p:spPr/>
        <p:txBody>
          <a:bodyPr/>
          <a:lstStyle/>
          <a:p>
            <a:r>
              <a:rPr lang="en-US" dirty="0" smtClean="0"/>
              <a:t>Publish on Windows: </a:t>
            </a:r>
            <a:r>
              <a:rPr lang="en-US" dirty="0" smtClean="0"/>
              <a:t>Step </a:t>
            </a:r>
            <a:r>
              <a:rPr lang="en-US" dirty="0" smtClean="0"/>
              <a:t>6</a:t>
            </a:r>
            <a:endParaRPr lang="en-US" dirty="0"/>
          </a:p>
        </p:txBody>
      </p:sp>
      <p:sp>
        <p:nvSpPr>
          <p:cNvPr id="6" name="TextBox 5"/>
          <p:cNvSpPr txBox="1"/>
          <p:nvPr/>
        </p:nvSpPr>
        <p:spPr>
          <a:xfrm>
            <a:off x="7251350" y="5671611"/>
            <a:ext cx="2665665" cy="523220"/>
          </a:xfrm>
          <a:prstGeom prst="rect">
            <a:avLst/>
          </a:prstGeom>
          <a:noFill/>
        </p:spPr>
        <p:txBody>
          <a:bodyPr wrap="none" rtlCol="0">
            <a:spAutoFit/>
          </a:bodyPr>
          <a:lstStyle/>
          <a:p>
            <a:pPr algn="ctr"/>
            <a:r>
              <a:rPr lang="en-US" sz="2800" dirty="0" smtClean="0">
                <a:solidFill>
                  <a:srgbClr val="FF0000"/>
                </a:solidFill>
              </a:rPr>
              <a:t>Click “Associate” </a:t>
            </a:r>
          </a:p>
        </p:txBody>
      </p:sp>
      <p:cxnSp>
        <p:nvCxnSpPr>
          <p:cNvPr id="9" name="Straight Arrow Connector 8"/>
          <p:cNvCxnSpPr/>
          <p:nvPr/>
        </p:nvCxnSpPr>
        <p:spPr>
          <a:xfrm flipH="1">
            <a:off x="6291942" y="5965371"/>
            <a:ext cx="959408" cy="442685"/>
          </a:xfrm>
          <a:prstGeom prst="straightConnector1">
            <a:avLst/>
          </a:prstGeom>
          <a:ln w="25400">
            <a:solidFill>
              <a:srgbClr val="FF0000"/>
            </a:solidFill>
            <a:tailEnd type="stealth" w="lg" len="lg"/>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73407528"/>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12" descr="http://blogs.msdn.com/cfs-filesystemfile.ashx/__key/communityserver-blogs-components-weblogfiles/00-00-01-44-28-metablogapi/3124.image_5F00_1332938E.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29635" y="3854042"/>
            <a:ext cx="1332730" cy="132706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ctrTitle"/>
          </p:nvPr>
        </p:nvSpPr>
        <p:spPr/>
        <p:txBody>
          <a:bodyPr/>
          <a:lstStyle/>
          <a:p>
            <a:r>
              <a:rPr lang="en-US" dirty="0" smtClean="0">
                <a:solidFill>
                  <a:schemeClr val="accent6"/>
                </a:solidFill>
                <a:latin typeface="Comic Sans MS" panose="030F0702030302020204" pitchFamily="66" charset="0"/>
              </a:rPr>
              <a:t>Create Store Graphics</a:t>
            </a:r>
            <a:endParaRPr lang="en-US" dirty="0">
              <a:solidFill>
                <a:schemeClr val="accent6"/>
              </a:solidFill>
              <a:latin typeface="Comic Sans MS" panose="030F0702030302020204" pitchFamily="66" charset="0"/>
            </a:endParaRPr>
          </a:p>
        </p:txBody>
      </p:sp>
    </p:spTree>
    <p:extLst>
      <p:ext uri="{BB962C8B-B14F-4D97-AF65-F5344CB8AC3E}">
        <p14:creationId xmlns:p14="http://schemas.microsoft.com/office/powerpoint/2010/main" val="3741676995"/>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838200" y="1415034"/>
            <a:ext cx="4561114" cy="5210684"/>
          </a:xfrm>
          <a:prstGeom prst="rect">
            <a:avLst/>
          </a:prstGeom>
        </p:spPr>
      </p:pic>
      <p:sp>
        <p:nvSpPr>
          <p:cNvPr id="2" name="Title 1"/>
          <p:cNvSpPr>
            <a:spLocks noGrp="1"/>
          </p:cNvSpPr>
          <p:nvPr>
            <p:ph type="title"/>
          </p:nvPr>
        </p:nvSpPr>
        <p:spPr/>
        <p:txBody>
          <a:bodyPr/>
          <a:lstStyle/>
          <a:p>
            <a:r>
              <a:rPr lang="en-US" dirty="0" smtClean="0"/>
              <a:t>Create Store Graphics: </a:t>
            </a:r>
            <a:r>
              <a:rPr lang="en-US" dirty="0" smtClean="0"/>
              <a:t>Step </a:t>
            </a:r>
            <a:r>
              <a:rPr lang="en-US" dirty="0" smtClean="0"/>
              <a:t>1</a:t>
            </a:r>
            <a:endParaRPr lang="en-US" dirty="0"/>
          </a:p>
        </p:txBody>
      </p:sp>
      <p:sp>
        <p:nvSpPr>
          <p:cNvPr id="9" name="Rounded Rectangle 8"/>
          <p:cNvSpPr/>
          <p:nvPr/>
        </p:nvSpPr>
        <p:spPr>
          <a:xfrm>
            <a:off x="3302822" y="4354051"/>
            <a:ext cx="1577186" cy="182582"/>
          </a:xfrm>
          <a:prstGeom prst="roundRect">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p:cNvSpPr txBox="1"/>
          <p:nvPr/>
        </p:nvSpPr>
        <p:spPr>
          <a:xfrm>
            <a:off x="5937888" y="4031470"/>
            <a:ext cx="3187219" cy="523220"/>
          </a:xfrm>
          <a:prstGeom prst="rect">
            <a:avLst/>
          </a:prstGeom>
          <a:noFill/>
        </p:spPr>
        <p:txBody>
          <a:bodyPr wrap="none" rtlCol="0">
            <a:spAutoFit/>
          </a:bodyPr>
          <a:lstStyle/>
          <a:p>
            <a:pPr algn="r"/>
            <a:r>
              <a:rPr lang="en-US" sz="2800" dirty="0" smtClean="0">
                <a:solidFill>
                  <a:srgbClr val="FF0000"/>
                </a:solidFill>
              </a:rPr>
              <a:t>Capture Screenshots</a:t>
            </a:r>
            <a:endParaRPr lang="en-US" sz="2800" dirty="0">
              <a:solidFill>
                <a:srgbClr val="FF0000"/>
              </a:solidFill>
            </a:endParaRPr>
          </a:p>
        </p:txBody>
      </p:sp>
      <p:cxnSp>
        <p:nvCxnSpPr>
          <p:cNvPr id="15" name="Straight Arrow Connector 14"/>
          <p:cNvCxnSpPr/>
          <p:nvPr/>
        </p:nvCxnSpPr>
        <p:spPr>
          <a:xfrm flipV="1">
            <a:off x="4659067" y="4249538"/>
            <a:ext cx="1278821" cy="225496"/>
          </a:xfrm>
          <a:prstGeom prst="straightConnector1">
            <a:avLst/>
          </a:prstGeom>
          <a:ln w="25400">
            <a:solidFill>
              <a:srgbClr val="FF0000"/>
            </a:solidFill>
            <a:tailEnd type="stealth" w="lg" len="lg"/>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45280643"/>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838200" y="1415034"/>
            <a:ext cx="10167188" cy="5210684"/>
          </a:xfrm>
          <a:prstGeom prst="rect">
            <a:avLst/>
          </a:prstGeom>
        </p:spPr>
      </p:pic>
      <p:sp>
        <p:nvSpPr>
          <p:cNvPr id="2" name="Title 1"/>
          <p:cNvSpPr>
            <a:spLocks noGrp="1"/>
          </p:cNvSpPr>
          <p:nvPr>
            <p:ph type="title"/>
          </p:nvPr>
        </p:nvSpPr>
        <p:spPr/>
        <p:txBody>
          <a:bodyPr/>
          <a:lstStyle/>
          <a:p>
            <a:r>
              <a:rPr lang="en-US" dirty="0" smtClean="0"/>
              <a:t>Create Store Graphics: </a:t>
            </a:r>
            <a:r>
              <a:rPr lang="en-US" dirty="0" smtClean="0"/>
              <a:t>Step </a:t>
            </a:r>
            <a:r>
              <a:rPr lang="en-US" dirty="0"/>
              <a:t>2</a:t>
            </a:r>
            <a:endParaRPr lang="en-US" dirty="0"/>
          </a:p>
        </p:txBody>
      </p:sp>
      <p:pic>
        <p:nvPicPr>
          <p:cNvPr id="4" name="Picture 3"/>
          <p:cNvPicPr>
            <a:picLocks noChangeAspect="1"/>
          </p:cNvPicPr>
          <p:nvPr/>
        </p:nvPicPr>
        <p:blipFill>
          <a:blip r:embed="rId3"/>
          <a:stretch>
            <a:fillRect/>
          </a:stretch>
        </p:blipFill>
        <p:spPr>
          <a:xfrm>
            <a:off x="3929062" y="2619375"/>
            <a:ext cx="4333875" cy="1619250"/>
          </a:xfrm>
          <a:prstGeom prst="rect">
            <a:avLst/>
          </a:prstGeom>
        </p:spPr>
      </p:pic>
      <p:sp>
        <p:nvSpPr>
          <p:cNvPr id="9" name="Rounded Rectangle 8"/>
          <p:cNvSpPr/>
          <p:nvPr/>
        </p:nvSpPr>
        <p:spPr>
          <a:xfrm>
            <a:off x="6328243" y="3758946"/>
            <a:ext cx="899871" cy="316065"/>
          </a:xfrm>
          <a:prstGeom prst="roundRect">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p:cNvSpPr txBox="1"/>
          <p:nvPr/>
        </p:nvSpPr>
        <p:spPr>
          <a:xfrm>
            <a:off x="3929062" y="3429000"/>
            <a:ext cx="1650773" cy="523220"/>
          </a:xfrm>
          <a:prstGeom prst="rect">
            <a:avLst/>
          </a:prstGeom>
          <a:noFill/>
        </p:spPr>
        <p:txBody>
          <a:bodyPr wrap="none" rtlCol="0">
            <a:spAutoFit/>
          </a:bodyPr>
          <a:lstStyle/>
          <a:p>
            <a:pPr algn="r"/>
            <a:r>
              <a:rPr lang="en-US" sz="2800" dirty="0" smtClean="0">
                <a:solidFill>
                  <a:srgbClr val="FF0000"/>
                </a:solidFill>
              </a:rPr>
              <a:t>Click “OK”</a:t>
            </a:r>
            <a:endParaRPr lang="en-US" sz="2800" dirty="0">
              <a:solidFill>
                <a:srgbClr val="FF0000"/>
              </a:solidFill>
            </a:endParaRPr>
          </a:p>
        </p:txBody>
      </p:sp>
      <p:cxnSp>
        <p:nvCxnSpPr>
          <p:cNvPr id="15" name="Straight Arrow Connector 14"/>
          <p:cNvCxnSpPr>
            <a:stCxn id="14" idx="3"/>
          </p:cNvCxnSpPr>
          <p:nvPr/>
        </p:nvCxnSpPr>
        <p:spPr>
          <a:xfrm>
            <a:off x="5579835" y="3690610"/>
            <a:ext cx="748408" cy="158905"/>
          </a:xfrm>
          <a:prstGeom prst="straightConnector1">
            <a:avLst/>
          </a:prstGeom>
          <a:ln w="25400">
            <a:solidFill>
              <a:srgbClr val="FF0000"/>
            </a:solidFill>
            <a:tailEnd type="stealth" w="lg" len="lg"/>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45811847"/>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838200" y="1415034"/>
            <a:ext cx="10167188" cy="5210684"/>
          </a:xfrm>
          <a:prstGeom prst="rect">
            <a:avLst/>
          </a:prstGeom>
        </p:spPr>
      </p:pic>
      <p:sp>
        <p:nvSpPr>
          <p:cNvPr id="2" name="Title 1"/>
          <p:cNvSpPr>
            <a:spLocks noGrp="1"/>
          </p:cNvSpPr>
          <p:nvPr>
            <p:ph type="title"/>
          </p:nvPr>
        </p:nvSpPr>
        <p:spPr/>
        <p:txBody>
          <a:bodyPr/>
          <a:lstStyle/>
          <a:p>
            <a:r>
              <a:rPr lang="en-US" dirty="0" smtClean="0"/>
              <a:t>Create Store Graphics: </a:t>
            </a:r>
            <a:r>
              <a:rPr lang="en-US" dirty="0" smtClean="0"/>
              <a:t>Step </a:t>
            </a:r>
            <a:r>
              <a:rPr lang="en-US" dirty="0" smtClean="0"/>
              <a:t>3</a:t>
            </a:r>
            <a:endParaRPr lang="en-US" dirty="0"/>
          </a:p>
        </p:txBody>
      </p:sp>
      <p:sp>
        <p:nvSpPr>
          <p:cNvPr id="9" name="Rounded Rectangle 8"/>
          <p:cNvSpPr/>
          <p:nvPr/>
        </p:nvSpPr>
        <p:spPr>
          <a:xfrm>
            <a:off x="8208650" y="3837794"/>
            <a:ext cx="354779" cy="226206"/>
          </a:xfrm>
          <a:prstGeom prst="roundRect">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p:cNvSpPr txBox="1"/>
          <p:nvPr/>
        </p:nvSpPr>
        <p:spPr>
          <a:xfrm>
            <a:off x="4170740" y="3896593"/>
            <a:ext cx="2759089" cy="954107"/>
          </a:xfrm>
          <a:prstGeom prst="rect">
            <a:avLst/>
          </a:prstGeom>
          <a:noFill/>
        </p:spPr>
        <p:txBody>
          <a:bodyPr wrap="none" rtlCol="0">
            <a:spAutoFit/>
          </a:bodyPr>
          <a:lstStyle/>
          <a:p>
            <a:pPr algn="r"/>
            <a:r>
              <a:rPr lang="en-US" sz="2800" dirty="0" smtClean="0">
                <a:solidFill>
                  <a:srgbClr val="FF0000"/>
                </a:solidFill>
              </a:rPr>
              <a:t>Copy Screenshots</a:t>
            </a:r>
          </a:p>
          <a:p>
            <a:pPr algn="r"/>
            <a:r>
              <a:rPr lang="en-US" sz="2800" dirty="0" smtClean="0">
                <a:solidFill>
                  <a:srgbClr val="FF0000"/>
                </a:solidFill>
              </a:rPr>
              <a:t>in the Simulator</a:t>
            </a:r>
            <a:endParaRPr lang="en-US" sz="2800" dirty="0">
              <a:solidFill>
                <a:srgbClr val="FF0000"/>
              </a:solidFill>
            </a:endParaRPr>
          </a:p>
        </p:txBody>
      </p:sp>
      <p:cxnSp>
        <p:nvCxnSpPr>
          <p:cNvPr id="15" name="Straight Arrow Connector 14"/>
          <p:cNvCxnSpPr/>
          <p:nvPr/>
        </p:nvCxnSpPr>
        <p:spPr>
          <a:xfrm flipV="1">
            <a:off x="6929829" y="3907628"/>
            <a:ext cx="1278821" cy="225496"/>
          </a:xfrm>
          <a:prstGeom prst="straightConnector1">
            <a:avLst/>
          </a:prstGeom>
          <a:ln w="25400">
            <a:solidFill>
              <a:srgbClr val="FF0000"/>
            </a:solidFill>
            <a:tailEnd type="stealth" w="lg" len="lg"/>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03479707"/>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838200" y="2193534"/>
            <a:ext cx="8086725" cy="3514725"/>
          </a:xfrm>
          <a:prstGeom prst="rect">
            <a:avLst/>
          </a:prstGeom>
        </p:spPr>
      </p:pic>
      <p:sp>
        <p:nvSpPr>
          <p:cNvPr id="2" name="Title 1"/>
          <p:cNvSpPr>
            <a:spLocks noGrp="1"/>
          </p:cNvSpPr>
          <p:nvPr>
            <p:ph type="title"/>
          </p:nvPr>
        </p:nvSpPr>
        <p:spPr/>
        <p:txBody>
          <a:bodyPr/>
          <a:lstStyle/>
          <a:p>
            <a:r>
              <a:rPr lang="en-US" dirty="0" smtClean="0"/>
              <a:t>Create Store Graphics: </a:t>
            </a:r>
            <a:r>
              <a:rPr lang="en-US" dirty="0" smtClean="0"/>
              <a:t>Step </a:t>
            </a:r>
            <a:r>
              <a:rPr lang="en-US" dirty="0"/>
              <a:t>4</a:t>
            </a:r>
            <a:endParaRPr lang="en-US" dirty="0"/>
          </a:p>
        </p:txBody>
      </p:sp>
      <p:sp>
        <p:nvSpPr>
          <p:cNvPr id="9" name="Rounded Rectangle 8"/>
          <p:cNvSpPr/>
          <p:nvPr/>
        </p:nvSpPr>
        <p:spPr>
          <a:xfrm flipV="1">
            <a:off x="4136572" y="3454399"/>
            <a:ext cx="4499428" cy="1956135"/>
          </a:xfrm>
          <a:prstGeom prst="roundRect">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p:cNvSpPr txBox="1"/>
          <p:nvPr/>
        </p:nvSpPr>
        <p:spPr>
          <a:xfrm>
            <a:off x="147316" y="5949495"/>
            <a:ext cx="11758027" cy="523220"/>
          </a:xfrm>
          <a:prstGeom prst="rect">
            <a:avLst/>
          </a:prstGeom>
          <a:noFill/>
        </p:spPr>
        <p:txBody>
          <a:bodyPr wrap="none" rtlCol="0">
            <a:spAutoFit/>
          </a:bodyPr>
          <a:lstStyle/>
          <a:p>
            <a:pPr algn="r"/>
            <a:r>
              <a:rPr lang="en-US" sz="2800" dirty="0" smtClean="0">
                <a:solidFill>
                  <a:srgbClr val="FF0000"/>
                </a:solidFill>
              </a:rPr>
              <a:t>Verify the screenshots in your “Pictures” folder, “Windows Simulator” subfolder</a:t>
            </a:r>
            <a:endParaRPr lang="en-US" sz="2800" dirty="0">
              <a:solidFill>
                <a:srgbClr val="FF0000"/>
              </a:solidFill>
            </a:endParaRPr>
          </a:p>
        </p:txBody>
      </p:sp>
      <p:cxnSp>
        <p:nvCxnSpPr>
          <p:cNvPr id="15" name="Straight Arrow Connector 14"/>
          <p:cNvCxnSpPr/>
          <p:nvPr/>
        </p:nvCxnSpPr>
        <p:spPr>
          <a:xfrm flipV="1">
            <a:off x="3602741" y="5196114"/>
            <a:ext cx="533830" cy="737641"/>
          </a:xfrm>
          <a:prstGeom prst="straightConnector1">
            <a:avLst/>
          </a:prstGeom>
          <a:ln w="25400">
            <a:solidFill>
              <a:srgbClr val="FF0000"/>
            </a:solidFill>
            <a:tailEnd type="stealth" w="lg" len="lg"/>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99306060"/>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838200" y="1415034"/>
            <a:ext cx="10031263" cy="5210684"/>
          </a:xfrm>
          <a:prstGeom prst="rect">
            <a:avLst/>
          </a:prstGeom>
        </p:spPr>
      </p:pic>
      <p:sp>
        <p:nvSpPr>
          <p:cNvPr id="2" name="Title 1"/>
          <p:cNvSpPr>
            <a:spLocks noGrp="1"/>
          </p:cNvSpPr>
          <p:nvPr>
            <p:ph type="title"/>
          </p:nvPr>
        </p:nvSpPr>
        <p:spPr/>
        <p:txBody>
          <a:bodyPr/>
          <a:lstStyle/>
          <a:p>
            <a:r>
              <a:rPr lang="en-US" dirty="0" smtClean="0"/>
              <a:t>Create Store Graphics: </a:t>
            </a:r>
            <a:r>
              <a:rPr lang="en-US" dirty="0" smtClean="0"/>
              <a:t>Step </a:t>
            </a:r>
            <a:r>
              <a:rPr lang="en-US" dirty="0" smtClean="0"/>
              <a:t>5</a:t>
            </a:r>
            <a:endParaRPr lang="en-US" dirty="0"/>
          </a:p>
        </p:txBody>
      </p:sp>
      <p:sp>
        <p:nvSpPr>
          <p:cNvPr id="9" name="Rounded Rectangle 8"/>
          <p:cNvSpPr/>
          <p:nvPr/>
        </p:nvSpPr>
        <p:spPr>
          <a:xfrm>
            <a:off x="3273792" y="2778690"/>
            <a:ext cx="1095008" cy="283824"/>
          </a:xfrm>
          <a:prstGeom prst="roundRect">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p:cNvSpPr txBox="1"/>
          <p:nvPr/>
        </p:nvSpPr>
        <p:spPr>
          <a:xfrm>
            <a:off x="4368800" y="3907628"/>
            <a:ext cx="1991250" cy="1384995"/>
          </a:xfrm>
          <a:prstGeom prst="rect">
            <a:avLst/>
          </a:prstGeom>
          <a:noFill/>
        </p:spPr>
        <p:txBody>
          <a:bodyPr wrap="none" rtlCol="0">
            <a:spAutoFit/>
          </a:bodyPr>
          <a:lstStyle/>
          <a:p>
            <a:pPr algn="r"/>
            <a:r>
              <a:rPr lang="en-US" sz="2800" dirty="0" smtClean="0">
                <a:solidFill>
                  <a:srgbClr val="FF0000"/>
                </a:solidFill>
              </a:rPr>
              <a:t>Identify </a:t>
            </a:r>
          </a:p>
          <a:p>
            <a:pPr algn="r"/>
            <a:r>
              <a:rPr lang="en-US" sz="2800" dirty="0" smtClean="0">
                <a:solidFill>
                  <a:srgbClr val="FF0000"/>
                </a:solidFill>
              </a:rPr>
              <a:t>placeholder </a:t>
            </a:r>
          </a:p>
          <a:p>
            <a:pPr algn="r"/>
            <a:r>
              <a:rPr lang="en-US" sz="2800" dirty="0" smtClean="0">
                <a:solidFill>
                  <a:srgbClr val="FF0000"/>
                </a:solidFill>
              </a:rPr>
              <a:t>images</a:t>
            </a:r>
            <a:endParaRPr lang="en-US" sz="2800" dirty="0">
              <a:solidFill>
                <a:srgbClr val="FF0000"/>
              </a:solidFill>
            </a:endParaRPr>
          </a:p>
        </p:txBody>
      </p:sp>
      <p:cxnSp>
        <p:nvCxnSpPr>
          <p:cNvPr id="15" name="Straight Arrow Connector 14"/>
          <p:cNvCxnSpPr/>
          <p:nvPr/>
        </p:nvCxnSpPr>
        <p:spPr>
          <a:xfrm flipH="1">
            <a:off x="4789715" y="5079333"/>
            <a:ext cx="275771" cy="813467"/>
          </a:xfrm>
          <a:prstGeom prst="straightConnector1">
            <a:avLst/>
          </a:prstGeom>
          <a:ln w="25400">
            <a:solidFill>
              <a:srgbClr val="FF0000"/>
            </a:solidFill>
            <a:tailEnd type="stealth" w="lg" len="lg"/>
          </a:ln>
        </p:spPr>
        <p:style>
          <a:lnRef idx="1">
            <a:schemeClr val="accent1"/>
          </a:lnRef>
          <a:fillRef idx="0">
            <a:schemeClr val="accent1"/>
          </a:fillRef>
          <a:effectRef idx="0">
            <a:schemeClr val="accent1"/>
          </a:effectRef>
          <a:fontRef idx="minor">
            <a:schemeClr val="tx1"/>
          </a:fontRef>
        </p:style>
      </p:cxnSp>
      <p:sp>
        <p:nvSpPr>
          <p:cNvPr id="8" name="Rounded Rectangle 7"/>
          <p:cNvSpPr/>
          <p:nvPr/>
        </p:nvSpPr>
        <p:spPr>
          <a:xfrm>
            <a:off x="958763" y="3468118"/>
            <a:ext cx="1407065" cy="1626396"/>
          </a:xfrm>
          <a:prstGeom prst="roundRect">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ounded Rectangle 10"/>
          <p:cNvSpPr/>
          <p:nvPr/>
        </p:nvSpPr>
        <p:spPr>
          <a:xfrm>
            <a:off x="6822535" y="3623804"/>
            <a:ext cx="1174836" cy="164425"/>
          </a:xfrm>
          <a:prstGeom prst="roundRect">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41379940"/>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838200" y="1866441"/>
            <a:ext cx="8086725" cy="3514725"/>
          </a:xfrm>
          <a:prstGeom prst="rect">
            <a:avLst/>
          </a:prstGeom>
        </p:spPr>
      </p:pic>
      <p:sp>
        <p:nvSpPr>
          <p:cNvPr id="2" name="Title 1"/>
          <p:cNvSpPr>
            <a:spLocks noGrp="1"/>
          </p:cNvSpPr>
          <p:nvPr>
            <p:ph type="title"/>
          </p:nvPr>
        </p:nvSpPr>
        <p:spPr/>
        <p:txBody>
          <a:bodyPr/>
          <a:lstStyle/>
          <a:p>
            <a:r>
              <a:rPr lang="en-US" dirty="0" smtClean="0"/>
              <a:t>Create Store Graphics: </a:t>
            </a:r>
            <a:r>
              <a:rPr lang="en-US" dirty="0" smtClean="0"/>
              <a:t>Step </a:t>
            </a:r>
            <a:r>
              <a:rPr lang="en-US" dirty="0"/>
              <a:t>6</a:t>
            </a:r>
            <a:endParaRPr lang="en-US" dirty="0"/>
          </a:p>
        </p:txBody>
      </p:sp>
      <p:sp>
        <p:nvSpPr>
          <p:cNvPr id="14" name="TextBox 13"/>
          <p:cNvSpPr txBox="1"/>
          <p:nvPr/>
        </p:nvSpPr>
        <p:spPr>
          <a:xfrm>
            <a:off x="2544251" y="6031805"/>
            <a:ext cx="6544485" cy="523220"/>
          </a:xfrm>
          <a:prstGeom prst="rect">
            <a:avLst/>
          </a:prstGeom>
          <a:noFill/>
        </p:spPr>
        <p:txBody>
          <a:bodyPr wrap="none" rtlCol="0">
            <a:spAutoFit/>
          </a:bodyPr>
          <a:lstStyle/>
          <a:p>
            <a:pPr algn="r"/>
            <a:r>
              <a:rPr lang="en-US" sz="2800" dirty="0" smtClean="0">
                <a:solidFill>
                  <a:srgbClr val="FF0000"/>
                </a:solidFill>
              </a:rPr>
              <a:t>Edit or replace these images with your own</a:t>
            </a:r>
            <a:endParaRPr lang="en-US" sz="2800" dirty="0">
              <a:solidFill>
                <a:srgbClr val="FF0000"/>
              </a:solidFill>
            </a:endParaRPr>
          </a:p>
        </p:txBody>
      </p:sp>
      <p:cxnSp>
        <p:nvCxnSpPr>
          <p:cNvPr id="15" name="Straight Arrow Connector 14"/>
          <p:cNvCxnSpPr/>
          <p:nvPr/>
        </p:nvCxnSpPr>
        <p:spPr>
          <a:xfrm flipV="1">
            <a:off x="4881562" y="4107543"/>
            <a:ext cx="590324" cy="1770743"/>
          </a:xfrm>
          <a:prstGeom prst="straightConnector1">
            <a:avLst/>
          </a:prstGeom>
          <a:ln w="25400">
            <a:solidFill>
              <a:srgbClr val="FF0000"/>
            </a:solidFill>
            <a:tailEnd type="stealth" w="lg" len="lg"/>
          </a:ln>
        </p:spPr>
        <p:style>
          <a:lnRef idx="1">
            <a:schemeClr val="accent1"/>
          </a:lnRef>
          <a:fillRef idx="0">
            <a:schemeClr val="accent1"/>
          </a:fillRef>
          <a:effectRef idx="0">
            <a:schemeClr val="accent1"/>
          </a:effectRef>
          <a:fontRef idx="minor">
            <a:schemeClr val="tx1"/>
          </a:fontRef>
        </p:style>
      </p:cxnSp>
      <p:sp>
        <p:nvSpPr>
          <p:cNvPr id="8" name="Rounded Rectangle 7"/>
          <p:cNvSpPr/>
          <p:nvPr/>
        </p:nvSpPr>
        <p:spPr>
          <a:xfrm>
            <a:off x="4244172" y="2744893"/>
            <a:ext cx="4420857" cy="1162735"/>
          </a:xfrm>
          <a:prstGeom prst="roundRect">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83486250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838200" y="1396314"/>
            <a:ext cx="9930050" cy="5258485"/>
          </a:xfrm>
          <a:prstGeom prst="rect">
            <a:avLst/>
          </a:prstGeom>
        </p:spPr>
      </p:pic>
      <p:sp>
        <p:nvSpPr>
          <p:cNvPr id="2" name="Title 1"/>
          <p:cNvSpPr>
            <a:spLocks noGrp="1"/>
          </p:cNvSpPr>
          <p:nvPr>
            <p:ph type="title"/>
          </p:nvPr>
        </p:nvSpPr>
        <p:spPr/>
        <p:txBody>
          <a:bodyPr/>
          <a:lstStyle/>
          <a:p>
            <a:r>
              <a:rPr lang="en-US" dirty="0" smtClean="0"/>
              <a:t>Update Project Settings: </a:t>
            </a:r>
            <a:r>
              <a:rPr lang="en-US" dirty="0" smtClean="0"/>
              <a:t>Step </a:t>
            </a:r>
            <a:r>
              <a:rPr lang="en-US" dirty="0"/>
              <a:t>3</a:t>
            </a:r>
            <a:endParaRPr lang="en-US" dirty="0"/>
          </a:p>
        </p:txBody>
      </p:sp>
      <p:sp>
        <p:nvSpPr>
          <p:cNvPr id="6" name="TextBox 5"/>
          <p:cNvSpPr txBox="1"/>
          <p:nvPr/>
        </p:nvSpPr>
        <p:spPr>
          <a:xfrm>
            <a:off x="3722160" y="3768839"/>
            <a:ext cx="3566105" cy="1384995"/>
          </a:xfrm>
          <a:prstGeom prst="rect">
            <a:avLst/>
          </a:prstGeom>
          <a:noFill/>
        </p:spPr>
        <p:txBody>
          <a:bodyPr wrap="none" rtlCol="0">
            <a:spAutoFit/>
          </a:bodyPr>
          <a:lstStyle/>
          <a:p>
            <a:pPr algn="r"/>
            <a:r>
              <a:rPr lang="en-US" sz="2800" dirty="0" smtClean="0">
                <a:solidFill>
                  <a:srgbClr val="FF0000"/>
                </a:solidFill>
              </a:rPr>
              <a:t>Enter new </a:t>
            </a:r>
          </a:p>
          <a:p>
            <a:pPr algn="r"/>
            <a:r>
              <a:rPr lang="en-US" sz="2800" dirty="0" smtClean="0">
                <a:solidFill>
                  <a:srgbClr val="FF0000"/>
                </a:solidFill>
              </a:rPr>
              <a:t>project name</a:t>
            </a:r>
          </a:p>
          <a:p>
            <a:pPr algn="r"/>
            <a:r>
              <a:rPr lang="en-US" sz="2800" dirty="0" smtClean="0">
                <a:solidFill>
                  <a:srgbClr val="FF0000"/>
                </a:solidFill>
              </a:rPr>
              <a:t>e.g. </a:t>
            </a:r>
            <a:r>
              <a:rPr lang="en-US" sz="2800" dirty="0" err="1" smtClean="0">
                <a:solidFill>
                  <a:srgbClr val="FF0000"/>
                </a:solidFill>
              </a:rPr>
              <a:t>MyAwesomeGame</a:t>
            </a:r>
            <a:endParaRPr lang="en-US" sz="2800" dirty="0">
              <a:solidFill>
                <a:srgbClr val="FF0000"/>
              </a:solidFill>
            </a:endParaRPr>
          </a:p>
        </p:txBody>
      </p:sp>
      <p:cxnSp>
        <p:nvCxnSpPr>
          <p:cNvPr id="7" name="Straight Arrow Connector 6"/>
          <p:cNvCxnSpPr/>
          <p:nvPr/>
        </p:nvCxnSpPr>
        <p:spPr>
          <a:xfrm flipV="1">
            <a:off x="7024029" y="2957745"/>
            <a:ext cx="1486763" cy="811094"/>
          </a:xfrm>
          <a:prstGeom prst="straightConnector1">
            <a:avLst/>
          </a:prstGeom>
          <a:ln w="25400">
            <a:solidFill>
              <a:srgbClr val="FF0000"/>
            </a:solidFill>
            <a:tailEnd type="stealth" w="lg" len="lg"/>
          </a:ln>
        </p:spPr>
        <p:style>
          <a:lnRef idx="1">
            <a:schemeClr val="accent1"/>
          </a:lnRef>
          <a:fillRef idx="0">
            <a:schemeClr val="accent1"/>
          </a:fillRef>
          <a:effectRef idx="0">
            <a:schemeClr val="accent1"/>
          </a:effectRef>
          <a:fontRef idx="minor">
            <a:schemeClr val="tx1"/>
          </a:fontRef>
        </p:style>
      </p:cxnSp>
      <p:sp>
        <p:nvSpPr>
          <p:cNvPr id="8" name="Rounded Rectangle 7"/>
          <p:cNvSpPr/>
          <p:nvPr/>
        </p:nvSpPr>
        <p:spPr>
          <a:xfrm>
            <a:off x="8625080" y="2696477"/>
            <a:ext cx="1369819" cy="235868"/>
          </a:xfrm>
          <a:prstGeom prst="roundRect">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427152109"/>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12" descr="http://blogs.msdn.com/cfs-filesystemfile.ashx/__key/communityserver-blogs-components-weblogfiles/00-00-01-44-28-metablogapi/3124.image_5F00_1332938E.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29635" y="3854042"/>
            <a:ext cx="1332730" cy="132706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ctrTitle"/>
          </p:nvPr>
        </p:nvSpPr>
        <p:spPr/>
        <p:txBody>
          <a:bodyPr/>
          <a:lstStyle/>
          <a:p>
            <a:r>
              <a:rPr lang="en-US" dirty="0" smtClean="0">
                <a:solidFill>
                  <a:schemeClr val="accent6"/>
                </a:solidFill>
                <a:latin typeface="Comic Sans MS" panose="030F0702030302020204" pitchFamily="66" charset="0"/>
              </a:rPr>
              <a:t>Create and Certify Package</a:t>
            </a:r>
            <a:endParaRPr lang="en-US" dirty="0">
              <a:solidFill>
                <a:schemeClr val="accent6"/>
              </a:solidFill>
              <a:latin typeface="Comic Sans MS" panose="030F0702030302020204" pitchFamily="66" charset="0"/>
            </a:endParaRPr>
          </a:p>
        </p:txBody>
      </p:sp>
    </p:spTree>
    <p:extLst>
      <p:ext uri="{BB962C8B-B14F-4D97-AF65-F5344CB8AC3E}">
        <p14:creationId xmlns:p14="http://schemas.microsoft.com/office/powerpoint/2010/main" val="2306178220"/>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838200" y="1415034"/>
            <a:ext cx="4561114" cy="5210684"/>
          </a:xfrm>
          <a:prstGeom prst="rect">
            <a:avLst/>
          </a:prstGeom>
        </p:spPr>
      </p:pic>
      <p:sp>
        <p:nvSpPr>
          <p:cNvPr id="2" name="Title 1"/>
          <p:cNvSpPr>
            <a:spLocks noGrp="1"/>
          </p:cNvSpPr>
          <p:nvPr>
            <p:ph type="title"/>
          </p:nvPr>
        </p:nvSpPr>
        <p:spPr/>
        <p:txBody>
          <a:bodyPr/>
          <a:lstStyle/>
          <a:p>
            <a:r>
              <a:rPr lang="en-US" dirty="0" smtClean="0"/>
              <a:t>Create and Certify Package: </a:t>
            </a:r>
            <a:r>
              <a:rPr lang="en-US" dirty="0" smtClean="0"/>
              <a:t>Step </a:t>
            </a:r>
            <a:r>
              <a:rPr lang="en-US" dirty="0" smtClean="0"/>
              <a:t>1</a:t>
            </a:r>
            <a:endParaRPr lang="en-US" dirty="0"/>
          </a:p>
        </p:txBody>
      </p:sp>
      <p:sp>
        <p:nvSpPr>
          <p:cNvPr id="9" name="Rounded Rectangle 8"/>
          <p:cNvSpPr/>
          <p:nvPr/>
        </p:nvSpPr>
        <p:spPr>
          <a:xfrm>
            <a:off x="3302822" y="4518576"/>
            <a:ext cx="1577186" cy="182582"/>
          </a:xfrm>
          <a:prstGeom prst="roundRect">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5781371" y="4898930"/>
            <a:ext cx="3475760" cy="523220"/>
          </a:xfrm>
          <a:prstGeom prst="rect">
            <a:avLst/>
          </a:prstGeom>
          <a:noFill/>
        </p:spPr>
        <p:txBody>
          <a:bodyPr wrap="none" rtlCol="0">
            <a:spAutoFit/>
          </a:bodyPr>
          <a:lstStyle/>
          <a:p>
            <a:pPr algn="r"/>
            <a:r>
              <a:rPr lang="en-US" sz="2800" dirty="0" smtClean="0">
                <a:solidFill>
                  <a:srgbClr val="FF0000"/>
                </a:solidFill>
              </a:rPr>
              <a:t>Create App Packages…</a:t>
            </a:r>
            <a:endParaRPr lang="en-US" sz="2800" dirty="0">
              <a:solidFill>
                <a:srgbClr val="FF0000"/>
              </a:solidFill>
            </a:endParaRPr>
          </a:p>
        </p:txBody>
      </p:sp>
      <p:cxnSp>
        <p:nvCxnSpPr>
          <p:cNvPr id="11" name="Straight Arrow Connector 10"/>
          <p:cNvCxnSpPr>
            <a:endCxn id="10" idx="1"/>
          </p:cNvCxnSpPr>
          <p:nvPr/>
        </p:nvCxnSpPr>
        <p:spPr>
          <a:xfrm>
            <a:off x="4659067" y="4627924"/>
            <a:ext cx="1122304" cy="532616"/>
          </a:xfrm>
          <a:prstGeom prst="straightConnector1">
            <a:avLst/>
          </a:prstGeom>
          <a:ln w="25400">
            <a:solidFill>
              <a:srgbClr val="FF0000"/>
            </a:solidFill>
            <a:tailEnd type="stealth" w="lg" len="lg"/>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28022488"/>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838200" y="1398534"/>
            <a:ext cx="6433457" cy="5227184"/>
          </a:xfrm>
          <a:prstGeom prst="rect">
            <a:avLst/>
          </a:prstGeom>
        </p:spPr>
      </p:pic>
      <p:sp>
        <p:nvSpPr>
          <p:cNvPr id="2" name="Title 1"/>
          <p:cNvSpPr>
            <a:spLocks noGrp="1"/>
          </p:cNvSpPr>
          <p:nvPr>
            <p:ph type="title"/>
          </p:nvPr>
        </p:nvSpPr>
        <p:spPr/>
        <p:txBody>
          <a:bodyPr/>
          <a:lstStyle/>
          <a:p>
            <a:r>
              <a:rPr lang="en-US" dirty="0" smtClean="0"/>
              <a:t>Create and Certify Package: </a:t>
            </a:r>
            <a:r>
              <a:rPr lang="en-US" dirty="0" smtClean="0"/>
              <a:t>Step </a:t>
            </a:r>
            <a:r>
              <a:rPr lang="en-US" dirty="0"/>
              <a:t>2</a:t>
            </a:r>
            <a:endParaRPr lang="en-US" dirty="0"/>
          </a:p>
        </p:txBody>
      </p:sp>
      <p:sp>
        <p:nvSpPr>
          <p:cNvPr id="9" name="Rounded Rectangle 8"/>
          <p:cNvSpPr/>
          <p:nvPr/>
        </p:nvSpPr>
        <p:spPr>
          <a:xfrm>
            <a:off x="5694471" y="6256329"/>
            <a:ext cx="909529" cy="242772"/>
          </a:xfrm>
          <a:prstGeom prst="roundRect">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2659638" y="4783591"/>
            <a:ext cx="3593035" cy="954107"/>
          </a:xfrm>
          <a:prstGeom prst="rect">
            <a:avLst/>
          </a:prstGeom>
          <a:noFill/>
        </p:spPr>
        <p:txBody>
          <a:bodyPr wrap="none" rtlCol="0">
            <a:spAutoFit/>
          </a:bodyPr>
          <a:lstStyle/>
          <a:p>
            <a:pPr algn="r"/>
            <a:r>
              <a:rPr lang="en-US" sz="2800" dirty="0" smtClean="0">
                <a:solidFill>
                  <a:srgbClr val="FF0000"/>
                </a:solidFill>
              </a:rPr>
              <a:t>Click “Next” to Proceed</a:t>
            </a:r>
          </a:p>
          <a:p>
            <a:pPr algn="r"/>
            <a:r>
              <a:rPr lang="en-US" sz="2800" dirty="0" smtClean="0">
                <a:solidFill>
                  <a:srgbClr val="FF0000"/>
                </a:solidFill>
              </a:rPr>
              <a:t>(log in if necessary)</a:t>
            </a:r>
            <a:endParaRPr lang="en-US" sz="2800" dirty="0">
              <a:solidFill>
                <a:srgbClr val="FF0000"/>
              </a:solidFill>
            </a:endParaRPr>
          </a:p>
        </p:txBody>
      </p:sp>
      <p:cxnSp>
        <p:nvCxnSpPr>
          <p:cNvPr id="11" name="Straight Arrow Connector 10"/>
          <p:cNvCxnSpPr/>
          <p:nvPr/>
        </p:nvCxnSpPr>
        <p:spPr>
          <a:xfrm>
            <a:off x="4973696" y="5680171"/>
            <a:ext cx="1122304" cy="532616"/>
          </a:xfrm>
          <a:prstGeom prst="straightConnector1">
            <a:avLst/>
          </a:prstGeom>
          <a:ln w="25400">
            <a:solidFill>
              <a:srgbClr val="FF0000"/>
            </a:solidFill>
            <a:tailEnd type="stealth" w="lg" len="lg"/>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65809688"/>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838200" y="1398534"/>
            <a:ext cx="6433457" cy="5227184"/>
          </a:xfrm>
          <a:prstGeom prst="rect">
            <a:avLst/>
          </a:prstGeom>
        </p:spPr>
      </p:pic>
      <p:sp>
        <p:nvSpPr>
          <p:cNvPr id="2" name="Title 1"/>
          <p:cNvSpPr>
            <a:spLocks noGrp="1"/>
          </p:cNvSpPr>
          <p:nvPr>
            <p:ph type="title"/>
          </p:nvPr>
        </p:nvSpPr>
        <p:spPr/>
        <p:txBody>
          <a:bodyPr/>
          <a:lstStyle/>
          <a:p>
            <a:r>
              <a:rPr lang="en-US" dirty="0" smtClean="0"/>
              <a:t>Create and Certify Package: </a:t>
            </a:r>
            <a:r>
              <a:rPr lang="en-US" dirty="0" smtClean="0"/>
              <a:t>Step </a:t>
            </a:r>
            <a:r>
              <a:rPr lang="en-US" dirty="0" smtClean="0"/>
              <a:t>3</a:t>
            </a:r>
            <a:endParaRPr lang="en-US" dirty="0"/>
          </a:p>
        </p:txBody>
      </p:sp>
      <p:sp>
        <p:nvSpPr>
          <p:cNvPr id="9" name="Rounded Rectangle 8"/>
          <p:cNvSpPr/>
          <p:nvPr/>
        </p:nvSpPr>
        <p:spPr>
          <a:xfrm>
            <a:off x="5694471" y="6256329"/>
            <a:ext cx="909529" cy="242772"/>
          </a:xfrm>
          <a:prstGeom prst="roundRect">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7817501" y="5869009"/>
            <a:ext cx="3052823" cy="523220"/>
          </a:xfrm>
          <a:prstGeom prst="rect">
            <a:avLst/>
          </a:prstGeom>
          <a:noFill/>
        </p:spPr>
        <p:txBody>
          <a:bodyPr wrap="none" rtlCol="0">
            <a:spAutoFit/>
          </a:bodyPr>
          <a:lstStyle/>
          <a:p>
            <a:pPr algn="r"/>
            <a:r>
              <a:rPr lang="en-US" sz="2800" dirty="0" smtClean="0">
                <a:solidFill>
                  <a:srgbClr val="FF0000"/>
                </a:solidFill>
              </a:rPr>
              <a:t>… then, click “Next”</a:t>
            </a:r>
            <a:endParaRPr lang="en-US" sz="2800" dirty="0">
              <a:solidFill>
                <a:srgbClr val="FF0000"/>
              </a:solidFill>
            </a:endParaRPr>
          </a:p>
        </p:txBody>
      </p:sp>
      <p:cxnSp>
        <p:nvCxnSpPr>
          <p:cNvPr id="11" name="Straight Arrow Connector 10"/>
          <p:cNvCxnSpPr/>
          <p:nvPr/>
        </p:nvCxnSpPr>
        <p:spPr>
          <a:xfrm flipH="1">
            <a:off x="6627329" y="6164330"/>
            <a:ext cx="1181357" cy="91999"/>
          </a:xfrm>
          <a:prstGeom prst="straightConnector1">
            <a:avLst/>
          </a:prstGeom>
          <a:ln w="25400">
            <a:solidFill>
              <a:srgbClr val="FF0000"/>
            </a:solidFill>
            <a:tailEnd type="stealth" w="lg" len="lg"/>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7452097" y="2466104"/>
            <a:ext cx="2772041" cy="954107"/>
          </a:xfrm>
          <a:prstGeom prst="rect">
            <a:avLst/>
          </a:prstGeom>
          <a:noFill/>
        </p:spPr>
        <p:txBody>
          <a:bodyPr wrap="none" rtlCol="0">
            <a:spAutoFit/>
          </a:bodyPr>
          <a:lstStyle/>
          <a:p>
            <a:pPr algn="ctr"/>
            <a:r>
              <a:rPr lang="en-US" sz="2800" dirty="0" smtClean="0">
                <a:solidFill>
                  <a:srgbClr val="FF0000"/>
                </a:solidFill>
              </a:rPr>
              <a:t>Select an existing </a:t>
            </a:r>
          </a:p>
          <a:p>
            <a:pPr algn="ctr"/>
            <a:r>
              <a:rPr lang="en-US" sz="2800" dirty="0" smtClean="0">
                <a:solidFill>
                  <a:srgbClr val="FF0000"/>
                </a:solidFill>
              </a:rPr>
              <a:t>App Name</a:t>
            </a:r>
            <a:endParaRPr lang="en-US" sz="2800" dirty="0">
              <a:solidFill>
                <a:srgbClr val="FF0000"/>
              </a:solidFill>
            </a:endParaRPr>
          </a:p>
        </p:txBody>
      </p:sp>
      <p:cxnSp>
        <p:nvCxnSpPr>
          <p:cNvPr id="12" name="Straight Arrow Connector 11"/>
          <p:cNvCxnSpPr/>
          <p:nvPr/>
        </p:nvCxnSpPr>
        <p:spPr>
          <a:xfrm flipH="1">
            <a:off x="3309257" y="2859314"/>
            <a:ext cx="4142808" cy="101600"/>
          </a:xfrm>
          <a:prstGeom prst="straightConnector1">
            <a:avLst/>
          </a:prstGeom>
          <a:ln w="25400">
            <a:solidFill>
              <a:srgbClr val="FF0000"/>
            </a:solidFill>
            <a:tailEnd type="stealth" w="lg" len="lg"/>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00745087"/>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838200" y="1398534"/>
            <a:ext cx="6433457" cy="5227184"/>
          </a:xfrm>
          <a:prstGeom prst="rect">
            <a:avLst/>
          </a:prstGeom>
        </p:spPr>
      </p:pic>
      <p:sp>
        <p:nvSpPr>
          <p:cNvPr id="2" name="Title 1"/>
          <p:cNvSpPr>
            <a:spLocks noGrp="1"/>
          </p:cNvSpPr>
          <p:nvPr>
            <p:ph type="title"/>
          </p:nvPr>
        </p:nvSpPr>
        <p:spPr/>
        <p:txBody>
          <a:bodyPr/>
          <a:lstStyle/>
          <a:p>
            <a:r>
              <a:rPr lang="en-US" dirty="0" smtClean="0"/>
              <a:t>Create and Certify Package: </a:t>
            </a:r>
            <a:r>
              <a:rPr lang="en-US" dirty="0" smtClean="0"/>
              <a:t>Step </a:t>
            </a:r>
            <a:r>
              <a:rPr lang="en-US" dirty="0"/>
              <a:t>4</a:t>
            </a:r>
            <a:endParaRPr lang="en-US" dirty="0"/>
          </a:p>
        </p:txBody>
      </p:sp>
      <p:sp>
        <p:nvSpPr>
          <p:cNvPr id="9" name="Rounded Rectangle 8"/>
          <p:cNvSpPr/>
          <p:nvPr/>
        </p:nvSpPr>
        <p:spPr>
          <a:xfrm>
            <a:off x="5694471" y="6256329"/>
            <a:ext cx="909529" cy="242772"/>
          </a:xfrm>
          <a:prstGeom prst="roundRect">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7808686" y="5902720"/>
            <a:ext cx="3322641" cy="523220"/>
          </a:xfrm>
          <a:prstGeom prst="rect">
            <a:avLst/>
          </a:prstGeom>
          <a:noFill/>
        </p:spPr>
        <p:txBody>
          <a:bodyPr wrap="none" rtlCol="0">
            <a:spAutoFit/>
          </a:bodyPr>
          <a:lstStyle/>
          <a:p>
            <a:pPr algn="r"/>
            <a:r>
              <a:rPr lang="en-US" sz="2800" dirty="0" smtClean="0">
                <a:solidFill>
                  <a:srgbClr val="FF0000"/>
                </a:solidFill>
              </a:rPr>
              <a:t>… then, click “Create”</a:t>
            </a:r>
            <a:endParaRPr lang="en-US" sz="2800" dirty="0">
              <a:solidFill>
                <a:srgbClr val="FF0000"/>
              </a:solidFill>
            </a:endParaRPr>
          </a:p>
        </p:txBody>
      </p:sp>
      <p:cxnSp>
        <p:nvCxnSpPr>
          <p:cNvPr id="11" name="Straight Arrow Connector 10"/>
          <p:cNvCxnSpPr/>
          <p:nvPr/>
        </p:nvCxnSpPr>
        <p:spPr>
          <a:xfrm flipH="1">
            <a:off x="6627329" y="6164330"/>
            <a:ext cx="1181357" cy="91999"/>
          </a:xfrm>
          <a:prstGeom prst="straightConnector1">
            <a:avLst/>
          </a:prstGeom>
          <a:ln w="25400">
            <a:solidFill>
              <a:srgbClr val="FF0000"/>
            </a:solidFill>
            <a:tailEnd type="stealth" w="lg" len="lg"/>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7577078" y="2280904"/>
            <a:ext cx="2086661" cy="1384995"/>
          </a:xfrm>
          <a:prstGeom prst="rect">
            <a:avLst/>
          </a:prstGeom>
          <a:noFill/>
        </p:spPr>
        <p:txBody>
          <a:bodyPr wrap="none" rtlCol="0">
            <a:spAutoFit/>
          </a:bodyPr>
          <a:lstStyle/>
          <a:p>
            <a:pPr algn="ctr"/>
            <a:r>
              <a:rPr lang="en-US" sz="2800" dirty="0" smtClean="0">
                <a:solidFill>
                  <a:srgbClr val="FF0000"/>
                </a:solidFill>
              </a:rPr>
              <a:t>Observe the</a:t>
            </a:r>
          </a:p>
          <a:p>
            <a:pPr algn="ctr"/>
            <a:r>
              <a:rPr lang="en-US" sz="2800" dirty="0" err="1" smtClean="0">
                <a:solidFill>
                  <a:srgbClr val="FF0000"/>
                </a:solidFill>
              </a:rPr>
              <a:t>AppPackages</a:t>
            </a:r>
            <a:endParaRPr lang="en-US" sz="2800" dirty="0" smtClean="0">
              <a:solidFill>
                <a:srgbClr val="FF0000"/>
              </a:solidFill>
            </a:endParaRPr>
          </a:p>
          <a:p>
            <a:pPr algn="ctr"/>
            <a:r>
              <a:rPr lang="en-US" sz="2800" dirty="0" smtClean="0">
                <a:solidFill>
                  <a:srgbClr val="FF0000"/>
                </a:solidFill>
              </a:rPr>
              <a:t>location</a:t>
            </a:r>
            <a:endParaRPr lang="en-US" sz="2800" dirty="0">
              <a:solidFill>
                <a:srgbClr val="FF0000"/>
              </a:solidFill>
            </a:endParaRPr>
          </a:p>
        </p:txBody>
      </p:sp>
      <p:cxnSp>
        <p:nvCxnSpPr>
          <p:cNvPr id="12" name="Straight Arrow Connector 11"/>
          <p:cNvCxnSpPr/>
          <p:nvPr/>
        </p:nvCxnSpPr>
        <p:spPr>
          <a:xfrm flipH="1" flipV="1">
            <a:off x="6502400" y="2724097"/>
            <a:ext cx="949665" cy="135217"/>
          </a:xfrm>
          <a:prstGeom prst="straightConnector1">
            <a:avLst/>
          </a:prstGeom>
          <a:ln w="25400">
            <a:solidFill>
              <a:srgbClr val="FF0000"/>
            </a:solidFill>
            <a:tailEnd type="stealth" w="lg" len="lg"/>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51039796"/>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838200" y="1398534"/>
            <a:ext cx="6433457" cy="5227184"/>
          </a:xfrm>
          <a:prstGeom prst="rect">
            <a:avLst/>
          </a:prstGeom>
        </p:spPr>
      </p:pic>
      <p:sp>
        <p:nvSpPr>
          <p:cNvPr id="2" name="Title 1"/>
          <p:cNvSpPr>
            <a:spLocks noGrp="1"/>
          </p:cNvSpPr>
          <p:nvPr>
            <p:ph type="title"/>
          </p:nvPr>
        </p:nvSpPr>
        <p:spPr/>
        <p:txBody>
          <a:bodyPr/>
          <a:lstStyle/>
          <a:p>
            <a:r>
              <a:rPr lang="en-US" dirty="0" smtClean="0"/>
              <a:t>Create and Certify Package: </a:t>
            </a:r>
            <a:r>
              <a:rPr lang="en-US" dirty="0" smtClean="0"/>
              <a:t>Step </a:t>
            </a:r>
            <a:r>
              <a:rPr lang="en-US" dirty="0" smtClean="0"/>
              <a:t>5</a:t>
            </a:r>
            <a:endParaRPr lang="en-US" dirty="0"/>
          </a:p>
        </p:txBody>
      </p:sp>
      <p:sp>
        <p:nvSpPr>
          <p:cNvPr id="9" name="Rounded Rectangle 8"/>
          <p:cNvSpPr/>
          <p:nvPr/>
        </p:nvSpPr>
        <p:spPr>
          <a:xfrm>
            <a:off x="4470401" y="6256329"/>
            <a:ext cx="2133600" cy="242772"/>
          </a:xfrm>
          <a:prstGeom prst="roundRect">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7832014" y="5240723"/>
            <a:ext cx="2438616" cy="1384995"/>
          </a:xfrm>
          <a:prstGeom prst="rect">
            <a:avLst/>
          </a:prstGeom>
          <a:noFill/>
        </p:spPr>
        <p:txBody>
          <a:bodyPr wrap="none" rtlCol="0">
            <a:spAutoFit/>
          </a:bodyPr>
          <a:lstStyle/>
          <a:p>
            <a:pPr algn="ctr"/>
            <a:r>
              <a:rPr lang="en-US" sz="2800" dirty="0" smtClean="0">
                <a:solidFill>
                  <a:srgbClr val="FF0000"/>
                </a:solidFill>
              </a:rPr>
              <a:t>Launch</a:t>
            </a:r>
          </a:p>
          <a:p>
            <a:pPr algn="ctr"/>
            <a:r>
              <a:rPr lang="en-US" sz="2800" dirty="0" smtClean="0">
                <a:solidFill>
                  <a:srgbClr val="FF0000"/>
                </a:solidFill>
              </a:rPr>
              <a:t>Windows </a:t>
            </a:r>
            <a:r>
              <a:rPr lang="en-US" sz="2800" dirty="0" smtClean="0">
                <a:solidFill>
                  <a:srgbClr val="FF0000"/>
                </a:solidFill>
              </a:rPr>
              <a:t>App </a:t>
            </a:r>
          </a:p>
          <a:p>
            <a:pPr algn="ctr"/>
            <a:r>
              <a:rPr lang="en-US" sz="2800" dirty="0" smtClean="0">
                <a:solidFill>
                  <a:srgbClr val="FF0000"/>
                </a:solidFill>
              </a:rPr>
              <a:t>Certification Kit</a:t>
            </a:r>
            <a:endParaRPr lang="en-US" sz="2800" dirty="0">
              <a:solidFill>
                <a:srgbClr val="FF0000"/>
              </a:solidFill>
            </a:endParaRPr>
          </a:p>
        </p:txBody>
      </p:sp>
      <p:cxnSp>
        <p:nvCxnSpPr>
          <p:cNvPr id="11" name="Straight Arrow Connector 10"/>
          <p:cNvCxnSpPr/>
          <p:nvPr/>
        </p:nvCxnSpPr>
        <p:spPr>
          <a:xfrm flipH="1">
            <a:off x="6627329" y="6164330"/>
            <a:ext cx="1181357" cy="91999"/>
          </a:xfrm>
          <a:prstGeom prst="straightConnector1">
            <a:avLst/>
          </a:prstGeom>
          <a:ln w="25400">
            <a:solidFill>
              <a:srgbClr val="FF0000"/>
            </a:solidFill>
            <a:tailEnd type="stealth" w="lg" len="lg"/>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07359382"/>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838200" y="1746284"/>
            <a:ext cx="6067425" cy="4362450"/>
          </a:xfrm>
          <a:prstGeom prst="rect">
            <a:avLst/>
          </a:prstGeom>
        </p:spPr>
      </p:pic>
      <p:sp>
        <p:nvSpPr>
          <p:cNvPr id="2" name="Title 1"/>
          <p:cNvSpPr>
            <a:spLocks noGrp="1"/>
          </p:cNvSpPr>
          <p:nvPr>
            <p:ph type="title"/>
          </p:nvPr>
        </p:nvSpPr>
        <p:spPr/>
        <p:txBody>
          <a:bodyPr/>
          <a:lstStyle/>
          <a:p>
            <a:r>
              <a:rPr lang="en-US" dirty="0" smtClean="0"/>
              <a:t>Create and Certify Package: </a:t>
            </a:r>
            <a:r>
              <a:rPr lang="en-US" dirty="0" smtClean="0"/>
              <a:t>Step </a:t>
            </a:r>
            <a:r>
              <a:rPr lang="en-US" dirty="0"/>
              <a:t>6</a:t>
            </a:r>
            <a:endParaRPr lang="en-US" dirty="0"/>
          </a:p>
        </p:txBody>
      </p:sp>
      <p:sp>
        <p:nvSpPr>
          <p:cNvPr id="10" name="TextBox 9"/>
          <p:cNvSpPr txBox="1"/>
          <p:nvPr/>
        </p:nvSpPr>
        <p:spPr>
          <a:xfrm>
            <a:off x="7503630" y="2773294"/>
            <a:ext cx="1767984" cy="1384995"/>
          </a:xfrm>
          <a:prstGeom prst="rect">
            <a:avLst/>
          </a:prstGeom>
          <a:noFill/>
        </p:spPr>
        <p:txBody>
          <a:bodyPr wrap="none" rtlCol="0">
            <a:spAutoFit/>
          </a:bodyPr>
          <a:lstStyle/>
          <a:p>
            <a:pPr algn="ctr"/>
            <a:r>
              <a:rPr lang="en-US" sz="2800" dirty="0" smtClean="0">
                <a:solidFill>
                  <a:srgbClr val="FF0000"/>
                </a:solidFill>
              </a:rPr>
              <a:t>Allow the </a:t>
            </a:r>
          </a:p>
          <a:p>
            <a:pPr algn="ctr"/>
            <a:r>
              <a:rPr lang="en-US" sz="2800" dirty="0" smtClean="0">
                <a:solidFill>
                  <a:srgbClr val="FF0000"/>
                </a:solidFill>
              </a:rPr>
              <a:t>tool to</a:t>
            </a:r>
          </a:p>
          <a:p>
            <a:pPr algn="ctr"/>
            <a:r>
              <a:rPr lang="en-US" sz="2800" dirty="0" smtClean="0">
                <a:solidFill>
                  <a:srgbClr val="FF0000"/>
                </a:solidFill>
              </a:rPr>
              <a:t>gather info</a:t>
            </a:r>
            <a:endParaRPr lang="en-US" sz="2800" dirty="0">
              <a:solidFill>
                <a:srgbClr val="FF0000"/>
              </a:solidFill>
            </a:endParaRPr>
          </a:p>
        </p:txBody>
      </p:sp>
    </p:spTree>
    <p:extLst>
      <p:ext uri="{BB962C8B-B14F-4D97-AF65-F5344CB8AC3E}">
        <p14:creationId xmlns:p14="http://schemas.microsoft.com/office/powerpoint/2010/main" val="4229553168"/>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838199" y="1746284"/>
            <a:ext cx="6067425" cy="4362450"/>
          </a:xfrm>
          <a:prstGeom prst="rect">
            <a:avLst/>
          </a:prstGeom>
        </p:spPr>
      </p:pic>
      <p:sp>
        <p:nvSpPr>
          <p:cNvPr id="2" name="Title 1"/>
          <p:cNvSpPr>
            <a:spLocks noGrp="1"/>
          </p:cNvSpPr>
          <p:nvPr>
            <p:ph type="title"/>
          </p:nvPr>
        </p:nvSpPr>
        <p:spPr/>
        <p:txBody>
          <a:bodyPr/>
          <a:lstStyle/>
          <a:p>
            <a:r>
              <a:rPr lang="en-US" dirty="0" smtClean="0"/>
              <a:t>Create and Certify Package: </a:t>
            </a:r>
            <a:r>
              <a:rPr lang="en-US" dirty="0" smtClean="0"/>
              <a:t>Step </a:t>
            </a:r>
            <a:r>
              <a:rPr lang="en-US" dirty="0" smtClean="0"/>
              <a:t>7</a:t>
            </a:r>
            <a:endParaRPr lang="en-US" dirty="0"/>
          </a:p>
        </p:txBody>
      </p:sp>
      <p:sp>
        <p:nvSpPr>
          <p:cNvPr id="10" name="TextBox 9"/>
          <p:cNvSpPr txBox="1"/>
          <p:nvPr/>
        </p:nvSpPr>
        <p:spPr>
          <a:xfrm>
            <a:off x="7446405" y="2773294"/>
            <a:ext cx="1882438" cy="1384995"/>
          </a:xfrm>
          <a:prstGeom prst="rect">
            <a:avLst/>
          </a:prstGeom>
          <a:noFill/>
        </p:spPr>
        <p:txBody>
          <a:bodyPr wrap="none" rtlCol="0">
            <a:spAutoFit/>
          </a:bodyPr>
          <a:lstStyle/>
          <a:p>
            <a:pPr algn="ctr"/>
            <a:r>
              <a:rPr lang="en-US" sz="2800" dirty="0" smtClean="0">
                <a:solidFill>
                  <a:srgbClr val="FF0000"/>
                </a:solidFill>
              </a:rPr>
              <a:t>Verify that</a:t>
            </a:r>
          </a:p>
          <a:p>
            <a:pPr algn="ctr"/>
            <a:r>
              <a:rPr lang="en-US" sz="2800" dirty="0" smtClean="0">
                <a:solidFill>
                  <a:srgbClr val="FF0000"/>
                </a:solidFill>
              </a:rPr>
              <a:t>all tests are</a:t>
            </a:r>
          </a:p>
          <a:p>
            <a:pPr algn="ctr"/>
            <a:r>
              <a:rPr lang="en-US" sz="2800" dirty="0" smtClean="0">
                <a:solidFill>
                  <a:srgbClr val="FF0000"/>
                </a:solidFill>
              </a:rPr>
              <a:t>selected</a:t>
            </a:r>
            <a:endParaRPr lang="en-US" sz="2800" dirty="0">
              <a:solidFill>
                <a:srgbClr val="FF0000"/>
              </a:solidFill>
            </a:endParaRPr>
          </a:p>
        </p:txBody>
      </p:sp>
    </p:spTree>
    <p:extLst>
      <p:ext uri="{BB962C8B-B14F-4D97-AF65-F5344CB8AC3E}">
        <p14:creationId xmlns:p14="http://schemas.microsoft.com/office/powerpoint/2010/main" val="1677856545"/>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838199" y="1746284"/>
            <a:ext cx="6067425" cy="4362450"/>
          </a:xfrm>
          <a:prstGeom prst="rect">
            <a:avLst/>
          </a:prstGeom>
        </p:spPr>
      </p:pic>
      <p:sp>
        <p:nvSpPr>
          <p:cNvPr id="2" name="Title 1"/>
          <p:cNvSpPr>
            <a:spLocks noGrp="1"/>
          </p:cNvSpPr>
          <p:nvPr>
            <p:ph type="title"/>
          </p:nvPr>
        </p:nvSpPr>
        <p:spPr/>
        <p:txBody>
          <a:bodyPr/>
          <a:lstStyle/>
          <a:p>
            <a:r>
              <a:rPr lang="en-US" dirty="0" smtClean="0"/>
              <a:t>Create and Certify Package: </a:t>
            </a:r>
            <a:r>
              <a:rPr lang="en-US" dirty="0" smtClean="0"/>
              <a:t>Step </a:t>
            </a:r>
            <a:r>
              <a:rPr lang="en-US" dirty="0"/>
              <a:t>8</a:t>
            </a:r>
            <a:endParaRPr lang="en-US" dirty="0"/>
          </a:p>
        </p:txBody>
      </p:sp>
      <p:sp>
        <p:nvSpPr>
          <p:cNvPr id="10" name="TextBox 9"/>
          <p:cNvSpPr txBox="1"/>
          <p:nvPr/>
        </p:nvSpPr>
        <p:spPr>
          <a:xfrm>
            <a:off x="7446405" y="2773294"/>
            <a:ext cx="1882438" cy="1384995"/>
          </a:xfrm>
          <a:prstGeom prst="rect">
            <a:avLst/>
          </a:prstGeom>
          <a:noFill/>
        </p:spPr>
        <p:txBody>
          <a:bodyPr wrap="none" rtlCol="0">
            <a:spAutoFit/>
          </a:bodyPr>
          <a:lstStyle/>
          <a:p>
            <a:pPr algn="ctr"/>
            <a:r>
              <a:rPr lang="en-US" sz="2800" dirty="0" smtClean="0">
                <a:solidFill>
                  <a:srgbClr val="FF0000"/>
                </a:solidFill>
              </a:rPr>
              <a:t>Verify that</a:t>
            </a:r>
          </a:p>
          <a:p>
            <a:pPr algn="ctr"/>
            <a:r>
              <a:rPr lang="en-US" sz="2800" dirty="0" smtClean="0">
                <a:solidFill>
                  <a:srgbClr val="FF0000"/>
                </a:solidFill>
              </a:rPr>
              <a:t>all tests are</a:t>
            </a:r>
          </a:p>
          <a:p>
            <a:pPr algn="ctr"/>
            <a:r>
              <a:rPr lang="en-US" sz="2800" dirty="0" smtClean="0">
                <a:solidFill>
                  <a:srgbClr val="FF0000"/>
                </a:solidFill>
              </a:rPr>
              <a:t>selected</a:t>
            </a:r>
            <a:endParaRPr lang="en-US" sz="2800" dirty="0">
              <a:solidFill>
                <a:srgbClr val="FF0000"/>
              </a:solidFill>
            </a:endParaRPr>
          </a:p>
        </p:txBody>
      </p:sp>
      <p:sp>
        <p:nvSpPr>
          <p:cNvPr id="6" name="Rounded Rectangle 5"/>
          <p:cNvSpPr/>
          <p:nvPr/>
        </p:nvSpPr>
        <p:spPr>
          <a:xfrm>
            <a:off x="5752528" y="5696104"/>
            <a:ext cx="909529" cy="242772"/>
          </a:xfrm>
          <a:prstGeom prst="roundRect">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8117709" y="5342495"/>
            <a:ext cx="3071675" cy="523220"/>
          </a:xfrm>
          <a:prstGeom prst="rect">
            <a:avLst/>
          </a:prstGeom>
          <a:noFill/>
        </p:spPr>
        <p:txBody>
          <a:bodyPr wrap="none" rtlCol="0">
            <a:spAutoFit/>
          </a:bodyPr>
          <a:lstStyle/>
          <a:p>
            <a:pPr algn="r"/>
            <a:r>
              <a:rPr lang="en-US" sz="2800" dirty="0" smtClean="0">
                <a:solidFill>
                  <a:srgbClr val="FF0000"/>
                </a:solidFill>
              </a:rPr>
              <a:t>… then, click “Next”</a:t>
            </a:r>
            <a:endParaRPr lang="en-US" sz="2800" dirty="0">
              <a:solidFill>
                <a:srgbClr val="FF0000"/>
              </a:solidFill>
            </a:endParaRPr>
          </a:p>
        </p:txBody>
      </p:sp>
      <p:cxnSp>
        <p:nvCxnSpPr>
          <p:cNvPr id="8" name="Straight Arrow Connector 7"/>
          <p:cNvCxnSpPr/>
          <p:nvPr/>
        </p:nvCxnSpPr>
        <p:spPr>
          <a:xfrm flipH="1">
            <a:off x="6685386" y="5604105"/>
            <a:ext cx="1181357" cy="91999"/>
          </a:xfrm>
          <a:prstGeom prst="straightConnector1">
            <a:avLst/>
          </a:prstGeom>
          <a:ln w="25400">
            <a:solidFill>
              <a:srgbClr val="FF0000"/>
            </a:solidFill>
            <a:tailEnd type="stealth" w="lg" len="lg"/>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09929943"/>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838200" y="1746284"/>
            <a:ext cx="6067425" cy="4362450"/>
          </a:xfrm>
          <a:prstGeom prst="rect">
            <a:avLst/>
          </a:prstGeom>
        </p:spPr>
      </p:pic>
      <p:sp>
        <p:nvSpPr>
          <p:cNvPr id="2" name="Title 1"/>
          <p:cNvSpPr>
            <a:spLocks noGrp="1"/>
          </p:cNvSpPr>
          <p:nvPr>
            <p:ph type="title"/>
          </p:nvPr>
        </p:nvSpPr>
        <p:spPr/>
        <p:txBody>
          <a:bodyPr/>
          <a:lstStyle/>
          <a:p>
            <a:r>
              <a:rPr lang="en-US" dirty="0" smtClean="0"/>
              <a:t>Create and Certify Package: </a:t>
            </a:r>
            <a:r>
              <a:rPr lang="en-US" dirty="0" smtClean="0"/>
              <a:t>Step </a:t>
            </a:r>
            <a:r>
              <a:rPr lang="en-US" dirty="0"/>
              <a:t>9</a:t>
            </a:r>
            <a:endParaRPr lang="en-US" dirty="0"/>
          </a:p>
        </p:txBody>
      </p:sp>
      <p:sp>
        <p:nvSpPr>
          <p:cNvPr id="10" name="TextBox 9"/>
          <p:cNvSpPr txBox="1"/>
          <p:nvPr/>
        </p:nvSpPr>
        <p:spPr>
          <a:xfrm>
            <a:off x="7288091" y="2773294"/>
            <a:ext cx="2199065" cy="1384995"/>
          </a:xfrm>
          <a:prstGeom prst="rect">
            <a:avLst/>
          </a:prstGeom>
          <a:noFill/>
        </p:spPr>
        <p:txBody>
          <a:bodyPr wrap="none" rtlCol="0">
            <a:spAutoFit/>
          </a:bodyPr>
          <a:lstStyle/>
          <a:p>
            <a:pPr algn="ctr"/>
            <a:r>
              <a:rPr lang="en-US" sz="2800" dirty="0" smtClean="0">
                <a:solidFill>
                  <a:srgbClr val="FF0000"/>
                </a:solidFill>
              </a:rPr>
              <a:t>Allow the </a:t>
            </a:r>
          </a:p>
          <a:p>
            <a:pPr algn="ctr"/>
            <a:r>
              <a:rPr lang="en-US" sz="2800" dirty="0" smtClean="0">
                <a:solidFill>
                  <a:srgbClr val="FF0000"/>
                </a:solidFill>
              </a:rPr>
              <a:t>tool to</a:t>
            </a:r>
          </a:p>
          <a:p>
            <a:pPr algn="ctr"/>
            <a:r>
              <a:rPr lang="en-US" sz="2800" dirty="0" smtClean="0">
                <a:solidFill>
                  <a:srgbClr val="FF0000"/>
                </a:solidFill>
              </a:rPr>
              <a:t>run validation</a:t>
            </a:r>
            <a:endParaRPr lang="en-US" sz="2800" dirty="0">
              <a:solidFill>
                <a:srgbClr val="FF0000"/>
              </a:solidFill>
            </a:endParaRPr>
          </a:p>
        </p:txBody>
      </p:sp>
    </p:spTree>
    <p:extLst>
      <p:ext uri="{BB962C8B-B14F-4D97-AF65-F5344CB8AC3E}">
        <p14:creationId xmlns:p14="http://schemas.microsoft.com/office/powerpoint/2010/main" val="82947750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838200" y="1396314"/>
            <a:ext cx="9930050" cy="5258485"/>
          </a:xfrm>
          <a:prstGeom prst="rect">
            <a:avLst/>
          </a:prstGeom>
        </p:spPr>
      </p:pic>
      <p:sp>
        <p:nvSpPr>
          <p:cNvPr id="2" name="Title 1"/>
          <p:cNvSpPr>
            <a:spLocks noGrp="1"/>
          </p:cNvSpPr>
          <p:nvPr>
            <p:ph type="title"/>
          </p:nvPr>
        </p:nvSpPr>
        <p:spPr/>
        <p:txBody>
          <a:bodyPr/>
          <a:lstStyle/>
          <a:p>
            <a:r>
              <a:rPr lang="en-US" dirty="0" smtClean="0"/>
              <a:t>Update Project Settings: </a:t>
            </a:r>
            <a:r>
              <a:rPr lang="en-US" dirty="0" smtClean="0"/>
              <a:t>Step </a:t>
            </a:r>
            <a:r>
              <a:rPr lang="en-US" dirty="0" smtClean="0"/>
              <a:t>4</a:t>
            </a:r>
            <a:endParaRPr lang="en-US" dirty="0"/>
          </a:p>
        </p:txBody>
      </p:sp>
      <p:sp>
        <p:nvSpPr>
          <p:cNvPr id="6" name="TextBox 5"/>
          <p:cNvSpPr txBox="1"/>
          <p:nvPr/>
        </p:nvSpPr>
        <p:spPr>
          <a:xfrm>
            <a:off x="4332373" y="2957745"/>
            <a:ext cx="2941703" cy="3108543"/>
          </a:xfrm>
          <a:prstGeom prst="rect">
            <a:avLst/>
          </a:prstGeom>
          <a:noFill/>
        </p:spPr>
        <p:txBody>
          <a:bodyPr wrap="none" rtlCol="0">
            <a:spAutoFit/>
          </a:bodyPr>
          <a:lstStyle/>
          <a:p>
            <a:r>
              <a:rPr lang="en-US" sz="2800" dirty="0" smtClean="0">
                <a:solidFill>
                  <a:srgbClr val="FF0000"/>
                </a:solidFill>
              </a:rPr>
              <a:t>Update Properties:</a:t>
            </a:r>
          </a:p>
          <a:p>
            <a:pPr marL="457200" indent="-457200">
              <a:buFont typeface="Arial" panose="020B0604020202020204" pitchFamily="34" charset="0"/>
              <a:buChar char="•"/>
            </a:pPr>
            <a:r>
              <a:rPr lang="en-US" sz="2800" dirty="0" smtClean="0">
                <a:solidFill>
                  <a:srgbClr val="FF0000"/>
                </a:solidFill>
              </a:rPr>
              <a:t>Name</a:t>
            </a:r>
          </a:p>
          <a:p>
            <a:pPr marL="457200" indent="-457200">
              <a:buFont typeface="Arial" panose="020B0604020202020204" pitchFamily="34" charset="0"/>
              <a:buChar char="•"/>
            </a:pPr>
            <a:r>
              <a:rPr lang="en-US" sz="2800" dirty="0" smtClean="0">
                <a:solidFill>
                  <a:srgbClr val="FF0000"/>
                </a:solidFill>
              </a:rPr>
              <a:t>Description</a:t>
            </a:r>
          </a:p>
          <a:p>
            <a:pPr marL="457200" indent="-457200">
              <a:buFont typeface="Arial" panose="020B0604020202020204" pitchFamily="34" charset="0"/>
              <a:buChar char="•"/>
            </a:pPr>
            <a:r>
              <a:rPr lang="en-US" sz="2800" dirty="0" smtClean="0">
                <a:solidFill>
                  <a:srgbClr val="FF0000"/>
                </a:solidFill>
              </a:rPr>
              <a:t>ID</a:t>
            </a:r>
          </a:p>
          <a:p>
            <a:pPr marL="457200" indent="-457200">
              <a:buFont typeface="Arial" panose="020B0604020202020204" pitchFamily="34" charset="0"/>
              <a:buChar char="•"/>
            </a:pPr>
            <a:r>
              <a:rPr lang="en-US" sz="2800" dirty="0" smtClean="0">
                <a:solidFill>
                  <a:srgbClr val="FF0000"/>
                </a:solidFill>
              </a:rPr>
              <a:t>Author</a:t>
            </a:r>
          </a:p>
          <a:p>
            <a:pPr marL="457200" indent="-457200">
              <a:buFont typeface="Arial" panose="020B0604020202020204" pitchFamily="34" charset="0"/>
              <a:buChar char="•"/>
            </a:pPr>
            <a:r>
              <a:rPr lang="en-US" sz="2800" dirty="0" smtClean="0">
                <a:solidFill>
                  <a:srgbClr val="FF0000"/>
                </a:solidFill>
              </a:rPr>
              <a:t>Email</a:t>
            </a:r>
          </a:p>
          <a:p>
            <a:pPr marL="457200" indent="-457200">
              <a:buFont typeface="Arial" panose="020B0604020202020204" pitchFamily="34" charset="0"/>
              <a:buChar char="•"/>
            </a:pPr>
            <a:r>
              <a:rPr lang="en-US" sz="2800" dirty="0" smtClean="0">
                <a:solidFill>
                  <a:srgbClr val="FF0000"/>
                </a:solidFill>
              </a:rPr>
              <a:t>Website</a:t>
            </a:r>
            <a:endParaRPr lang="en-US" sz="2800" dirty="0">
              <a:solidFill>
                <a:srgbClr val="FF0000"/>
              </a:solidFill>
            </a:endParaRPr>
          </a:p>
        </p:txBody>
      </p:sp>
      <p:cxnSp>
        <p:nvCxnSpPr>
          <p:cNvPr id="7" name="Straight Arrow Connector 6"/>
          <p:cNvCxnSpPr/>
          <p:nvPr/>
        </p:nvCxnSpPr>
        <p:spPr>
          <a:xfrm flipH="1" flipV="1">
            <a:off x="3149602" y="3187702"/>
            <a:ext cx="1066798" cy="203198"/>
          </a:xfrm>
          <a:prstGeom prst="straightConnector1">
            <a:avLst/>
          </a:prstGeom>
          <a:ln w="25400">
            <a:solidFill>
              <a:srgbClr val="FF0000"/>
            </a:solidFill>
            <a:tailEnd type="stealth" w="lg" len="lg"/>
          </a:ln>
        </p:spPr>
        <p:style>
          <a:lnRef idx="1">
            <a:schemeClr val="accent1"/>
          </a:lnRef>
          <a:fillRef idx="0">
            <a:schemeClr val="accent1"/>
          </a:fillRef>
          <a:effectRef idx="0">
            <a:schemeClr val="accent1"/>
          </a:effectRef>
          <a:fontRef idx="minor">
            <a:schemeClr val="tx1"/>
          </a:fontRef>
        </p:style>
      </p:cxnSp>
      <p:sp>
        <p:nvSpPr>
          <p:cNvPr id="8" name="Rounded Rectangle 7"/>
          <p:cNvSpPr/>
          <p:nvPr/>
        </p:nvSpPr>
        <p:spPr>
          <a:xfrm>
            <a:off x="838200" y="2844800"/>
            <a:ext cx="2616200" cy="1308100"/>
          </a:xfrm>
          <a:prstGeom prst="roundRect">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81432178"/>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838200" y="1746284"/>
            <a:ext cx="6067425" cy="4362450"/>
          </a:xfrm>
          <a:prstGeom prst="rect">
            <a:avLst/>
          </a:prstGeom>
        </p:spPr>
      </p:pic>
      <p:sp>
        <p:nvSpPr>
          <p:cNvPr id="2" name="Title 1"/>
          <p:cNvSpPr>
            <a:spLocks noGrp="1"/>
          </p:cNvSpPr>
          <p:nvPr>
            <p:ph type="title"/>
          </p:nvPr>
        </p:nvSpPr>
        <p:spPr/>
        <p:txBody>
          <a:bodyPr/>
          <a:lstStyle/>
          <a:p>
            <a:r>
              <a:rPr lang="en-US" dirty="0" smtClean="0"/>
              <a:t>Create and Certify Package: </a:t>
            </a:r>
            <a:r>
              <a:rPr lang="en-US" dirty="0" smtClean="0"/>
              <a:t>Step </a:t>
            </a:r>
            <a:r>
              <a:rPr lang="en-US" dirty="0" smtClean="0"/>
              <a:t>10</a:t>
            </a:r>
            <a:endParaRPr lang="en-US" dirty="0"/>
          </a:p>
        </p:txBody>
      </p:sp>
      <p:sp>
        <p:nvSpPr>
          <p:cNvPr id="10" name="TextBox 9"/>
          <p:cNvSpPr txBox="1"/>
          <p:nvPr/>
        </p:nvSpPr>
        <p:spPr>
          <a:xfrm>
            <a:off x="7087920" y="1945980"/>
            <a:ext cx="2483308" cy="2246769"/>
          </a:xfrm>
          <a:prstGeom prst="rect">
            <a:avLst/>
          </a:prstGeom>
          <a:noFill/>
        </p:spPr>
        <p:txBody>
          <a:bodyPr wrap="none" rtlCol="0">
            <a:spAutoFit/>
          </a:bodyPr>
          <a:lstStyle/>
          <a:p>
            <a:pPr algn="ctr"/>
            <a:r>
              <a:rPr lang="en-US" sz="2800" dirty="0" smtClean="0">
                <a:solidFill>
                  <a:srgbClr val="FF0000"/>
                </a:solidFill>
              </a:rPr>
              <a:t>If the </a:t>
            </a:r>
          </a:p>
          <a:p>
            <a:pPr algn="ctr"/>
            <a:r>
              <a:rPr lang="en-US" sz="2800" dirty="0" smtClean="0">
                <a:solidFill>
                  <a:srgbClr val="FF0000"/>
                </a:solidFill>
              </a:rPr>
              <a:t>Overall Result</a:t>
            </a:r>
          </a:p>
          <a:p>
            <a:pPr algn="ctr"/>
            <a:r>
              <a:rPr lang="en-US" sz="2800" dirty="0" smtClean="0">
                <a:solidFill>
                  <a:srgbClr val="FF0000"/>
                </a:solidFill>
              </a:rPr>
              <a:t>says FAILED,</a:t>
            </a:r>
          </a:p>
          <a:p>
            <a:pPr algn="ctr"/>
            <a:r>
              <a:rPr lang="en-US" sz="2800" dirty="0" smtClean="0">
                <a:solidFill>
                  <a:srgbClr val="FF0000"/>
                </a:solidFill>
              </a:rPr>
              <a:t>view the results</a:t>
            </a:r>
          </a:p>
          <a:p>
            <a:pPr algn="ctr"/>
            <a:r>
              <a:rPr lang="en-US" sz="2800" dirty="0" smtClean="0">
                <a:solidFill>
                  <a:srgbClr val="FF0000"/>
                </a:solidFill>
              </a:rPr>
              <a:t>to fix issues</a:t>
            </a:r>
            <a:endParaRPr lang="en-US" sz="2800" dirty="0">
              <a:solidFill>
                <a:srgbClr val="FF0000"/>
              </a:solidFill>
            </a:endParaRPr>
          </a:p>
        </p:txBody>
      </p:sp>
      <p:sp>
        <p:nvSpPr>
          <p:cNvPr id="6" name="Rounded Rectangle 5"/>
          <p:cNvSpPr/>
          <p:nvPr/>
        </p:nvSpPr>
        <p:spPr>
          <a:xfrm>
            <a:off x="5752528" y="5696104"/>
            <a:ext cx="909529" cy="242772"/>
          </a:xfrm>
          <a:prstGeom prst="roundRect">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8021396" y="5294270"/>
            <a:ext cx="2079416" cy="523220"/>
          </a:xfrm>
          <a:prstGeom prst="rect">
            <a:avLst/>
          </a:prstGeom>
          <a:noFill/>
        </p:spPr>
        <p:txBody>
          <a:bodyPr wrap="none" rtlCol="0">
            <a:spAutoFit/>
          </a:bodyPr>
          <a:lstStyle/>
          <a:p>
            <a:pPr algn="r"/>
            <a:r>
              <a:rPr lang="en-US" sz="2800" dirty="0" smtClean="0">
                <a:solidFill>
                  <a:srgbClr val="FF0000"/>
                </a:solidFill>
              </a:rPr>
              <a:t>Click “Finish”</a:t>
            </a:r>
            <a:endParaRPr lang="en-US" sz="2800" dirty="0">
              <a:solidFill>
                <a:srgbClr val="FF0000"/>
              </a:solidFill>
            </a:endParaRPr>
          </a:p>
        </p:txBody>
      </p:sp>
      <p:cxnSp>
        <p:nvCxnSpPr>
          <p:cNvPr id="8" name="Straight Arrow Connector 7"/>
          <p:cNvCxnSpPr/>
          <p:nvPr/>
        </p:nvCxnSpPr>
        <p:spPr>
          <a:xfrm flipH="1">
            <a:off x="6685386" y="5604105"/>
            <a:ext cx="1181357" cy="91999"/>
          </a:xfrm>
          <a:prstGeom prst="straightConnector1">
            <a:avLst/>
          </a:prstGeom>
          <a:ln w="25400">
            <a:solidFill>
              <a:srgbClr val="FF0000"/>
            </a:solidFill>
            <a:tailEnd type="stealth" w="lg" len="lg"/>
          </a:ln>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838200" y="6364026"/>
            <a:ext cx="6824369" cy="400110"/>
          </a:xfrm>
          <a:prstGeom prst="rect">
            <a:avLst/>
          </a:prstGeom>
          <a:noFill/>
        </p:spPr>
        <p:txBody>
          <a:bodyPr wrap="none" rtlCol="0">
            <a:spAutoFit/>
          </a:bodyPr>
          <a:lstStyle/>
          <a:p>
            <a:pPr algn="ctr"/>
            <a:r>
              <a:rPr lang="en-US" sz="2000" dirty="0" smtClean="0"/>
              <a:t>NOTE: Repeat these steps after fixing issues, to submit your app.</a:t>
            </a:r>
          </a:p>
        </p:txBody>
      </p:sp>
    </p:spTree>
    <p:extLst>
      <p:ext uri="{BB962C8B-B14F-4D97-AF65-F5344CB8AC3E}">
        <p14:creationId xmlns:p14="http://schemas.microsoft.com/office/powerpoint/2010/main" val="3624291110"/>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861529" y="1746284"/>
            <a:ext cx="6067425" cy="4362450"/>
          </a:xfrm>
          <a:prstGeom prst="rect">
            <a:avLst/>
          </a:prstGeom>
        </p:spPr>
      </p:pic>
      <p:sp>
        <p:nvSpPr>
          <p:cNvPr id="2" name="Title 1"/>
          <p:cNvSpPr>
            <a:spLocks noGrp="1"/>
          </p:cNvSpPr>
          <p:nvPr>
            <p:ph type="title"/>
          </p:nvPr>
        </p:nvSpPr>
        <p:spPr/>
        <p:txBody>
          <a:bodyPr/>
          <a:lstStyle/>
          <a:p>
            <a:r>
              <a:rPr lang="en-US" dirty="0" smtClean="0"/>
              <a:t>Create and Certify Package: </a:t>
            </a:r>
            <a:r>
              <a:rPr lang="en-US" dirty="0" smtClean="0"/>
              <a:t>Step </a:t>
            </a:r>
            <a:r>
              <a:rPr lang="en-US" dirty="0" smtClean="0"/>
              <a:t>11</a:t>
            </a:r>
            <a:endParaRPr lang="en-US" dirty="0"/>
          </a:p>
        </p:txBody>
      </p:sp>
      <p:sp>
        <p:nvSpPr>
          <p:cNvPr id="10" name="TextBox 9"/>
          <p:cNvSpPr txBox="1"/>
          <p:nvPr/>
        </p:nvSpPr>
        <p:spPr>
          <a:xfrm>
            <a:off x="7035054" y="1945980"/>
            <a:ext cx="2589043" cy="1815882"/>
          </a:xfrm>
          <a:prstGeom prst="rect">
            <a:avLst/>
          </a:prstGeom>
          <a:noFill/>
        </p:spPr>
        <p:txBody>
          <a:bodyPr wrap="none" rtlCol="0">
            <a:spAutoFit/>
          </a:bodyPr>
          <a:lstStyle/>
          <a:p>
            <a:pPr algn="ctr"/>
            <a:r>
              <a:rPr lang="en-US" sz="2800" dirty="0" smtClean="0">
                <a:solidFill>
                  <a:srgbClr val="FF0000"/>
                </a:solidFill>
              </a:rPr>
              <a:t>If the </a:t>
            </a:r>
          </a:p>
          <a:p>
            <a:pPr algn="ctr"/>
            <a:r>
              <a:rPr lang="en-US" sz="2800" dirty="0" smtClean="0">
                <a:solidFill>
                  <a:srgbClr val="FF0000"/>
                </a:solidFill>
              </a:rPr>
              <a:t>Overall Result</a:t>
            </a:r>
          </a:p>
          <a:p>
            <a:pPr algn="ctr"/>
            <a:r>
              <a:rPr lang="en-US" sz="2800" dirty="0" smtClean="0">
                <a:solidFill>
                  <a:srgbClr val="FF0000"/>
                </a:solidFill>
              </a:rPr>
              <a:t>says PASSED,</a:t>
            </a:r>
          </a:p>
          <a:p>
            <a:pPr algn="ctr"/>
            <a:r>
              <a:rPr lang="en-US" sz="2800" dirty="0" smtClean="0">
                <a:solidFill>
                  <a:srgbClr val="FF0000"/>
                </a:solidFill>
              </a:rPr>
              <a:t>you can proceed</a:t>
            </a:r>
            <a:endParaRPr lang="en-US" sz="2800" dirty="0">
              <a:solidFill>
                <a:srgbClr val="FF0000"/>
              </a:solidFill>
            </a:endParaRPr>
          </a:p>
        </p:txBody>
      </p:sp>
      <p:sp>
        <p:nvSpPr>
          <p:cNvPr id="6" name="Rounded Rectangle 5"/>
          <p:cNvSpPr/>
          <p:nvPr/>
        </p:nvSpPr>
        <p:spPr>
          <a:xfrm>
            <a:off x="5752528" y="5696104"/>
            <a:ext cx="909529" cy="242772"/>
          </a:xfrm>
          <a:prstGeom prst="roundRect">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8021396" y="5294270"/>
            <a:ext cx="2079416" cy="523220"/>
          </a:xfrm>
          <a:prstGeom prst="rect">
            <a:avLst/>
          </a:prstGeom>
          <a:noFill/>
        </p:spPr>
        <p:txBody>
          <a:bodyPr wrap="none" rtlCol="0">
            <a:spAutoFit/>
          </a:bodyPr>
          <a:lstStyle/>
          <a:p>
            <a:pPr algn="r"/>
            <a:r>
              <a:rPr lang="en-US" sz="2800" dirty="0" smtClean="0">
                <a:solidFill>
                  <a:srgbClr val="FF0000"/>
                </a:solidFill>
              </a:rPr>
              <a:t>Click “Finish”</a:t>
            </a:r>
            <a:endParaRPr lang="en-US" sz="2800" dirty="0">
              <a:solidFill>
                <a:srgbClr val="FF0000"/>
              </a:solidFill>
            </a:endParaRPr>
          </a:p>
        </p:txBody>
      </p:sp>
      <p:cxnSp>
        <p:nvCxnSpPr>
          <p:cNvPr id="8" name="Straight Arrow Connector 7"/>
          <p:cNvCxnSpPr/>
          <p:nvPr/>
        </p:nvCxnSpPr>
        <p:spPr>
          <a:xfrm flipH="1">
            <a:off x="6685386" y="5604105"/>
            <a:ext cx="1181357" cy="91999"/>
          </a:xfrm>
          <a:prstGeom prst="straightConnector1">
            <a:avLst/>
          </a:prstGeom>
          <a:ln w="25400">
            <a:solidFill>
              <a:srgbClr val="FF0000"/>
            </a:solidFill>
            <a:tailEnd type="stealth" w="lg" len="lg"/>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21668607"/>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12" descr="http://blogs.msdn.com/cfs-filesystemfile.ashx/__key/communityserver-blogs-components-weblogfiles/00-00-01-44-28-metablogapi/3124.image_5F00_1332938E.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29635" y="3854042"/>
            <a:ext cx="1332730" cy="132706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ctrTitle"/>
          </p:nvPr>
        </p:nvSpPr>
        <p:spPr/>
        <p:txBody>
          <a:bodyPr/>
          <a:lstStyle/>
          <a:p>
            <a:r>
              <a:rPr lang="en-US" dirty="0" smtClean="0">
                <a:solidFill>
                  <a:schemeClr val="accent6"/>
                </a:solidFill>
                <a:latin typeface="Comic Sans MS" panose="030F0702030302020204" pitchFamily="66" charset="0"/>
              </a:rPr>
              <a:t>Publish App</a:t>
            </a:r>
            <a:endParaRPr lang="en-US" dirty="0">
              <a:solidFill>
                <a:schemeClr val="accent6"/>
              </a:solidFill>
              <a:latin typeface="Comic Sans MS" panose="030F0702030302020204" pitchFamily="66" charset="0"/>
            </a:endParaRPr>
          </a:p>
        </p:txBody>
      </p:sp>
    </p:spTree>
    <p:extLst>
      <p:ext uri="{BB962C8B-B14F-4D97-AF65-F5344CB8AC3E}">
        <p14:creationId xmlns:p14="http://schemas.microsoft.com/office/powerpoint/2010/main" val="1449813704"/>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838200" y="1415034"/>
            <a:ext cx="4833833" cy="5210684"/>
          </a:xfrm>
          <a:prstGeom prst="rect">
            <a:avLst/>
          </a:prstGeom>
        </p:spPr>
      </p:pic>
      <p:sp>
        <p:nvSpPr>
          <p:cNvPr id="2" name="Title 1"/>
          <p:cNvSpPr>
            <a:spLocks noGrp="1"/>
          </p:cNvSpPr>
          <p:nvPr>
            <p:ph type="title"/>
          </p:nvPr>
        </p:nvSpPr>
        <p:spPr/>
        <p:txBody>
          <a:bodyPr/>
          <a:lstStyle/>
          <a:p>
            <a:r>
              <a:rPr lang="en-US" dirty="0" smtClean="0"/>
              <a:t>Publish Package: </a:t>
            </a:r>
            <a:r>
              <a:rPr lang="en-US" dirty="0" smtClean="0"/>
              <a:t>Step </a:t>
            </a:r>
            <a:r>
              <a:rPr lang="en-US" dirty="0" smtClean="0"/>
              <a:t>1</a:t>
            </a:r>
            <a:endParaRPr lang="en-US" dirty="0"/>
          </a:p>
        </p:txBody>
      </p:sp>
      <p:sp>
        <p:nvSpPr>
          <p:cNvPr id="9" name="Rounded Rectangle 8"/>
          <p:cNvSpPr/>
          <p:nvPr/>
        </p:nvSpPr>
        <p:spPr>
          <a:xfrm>
            <a:off x="728861" y="2649306"/>
            <a:ext cx="751595" cy="224524"/>
          </a:xfrm>
          <a:prstGeom prst="roundRect">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5672033" y="4898930"/>
            <a:ext cx="4049698" cy="523220"/>
          </a:xfrm>
          <a:prstGeom prst="rect">
            <a:avLst/>
          </a:prstGeom>
          <a:noFill/>
        </p:spPr>
        <p:txBody>
          <a:bodyPr wrap="none" rtlCol="0">
            <a:spAutoFit/>
          </a:bodyPr>
          <a:lstStyle/>
          <a:p>
            <a:pPr algn="r"/>
            <a:r>
              <a:rPr lang="en-US" sz="2800" dirty="0" smtClean="0">
                <a:solidFill>
                  <a:srgbClr val="FF0000"/>
                </a:solidFill>
              </a:rPr>
              <a:t>… </a:t>
            </a:r>
            <a:r>
              <a:rPr lang="en-US" sz="2800" dirty="0" smtClean="0">
                <a:solidFill>
                  <a:srgbClr val="FF0000"/>
                </a:solidFill>
              </a:rPr>
              <a:t>click “Edit” for your App</a:t>
            </a:r>
            <a:endParaRPr lang="en-US" sz="2800" dirty="0">
              <a:solidFill>
                <a:srgbClr val="FF0000"/>
              </a:solidFill>
            </a:endParaRPr>
          </a:p>
        </p:txBody>
      </p:sp>
      <p:cxnSp>
        <p:nvCxnSpPr>
          <p:cNvPr id="11" name="Straight Arrow Connector 10"/>
          <p:cNvCxnSpPr/>
          <p:nvPr/>
        </p:nvCxnSpPr>
        <p:spPr>
          <a:xfrm flipH="1">
            <a:off x="5433028" y="5422150"/>
            <a:ext cx="662972" cy="625117"/>
          </a:xfrm>
          <a:prstGeom prst="straightConnector1">
            <a:avLst/>
          </a:prstGeom>
          <a:ln w="25400">
            <a:solidFill>
              <a:srgbClr val="FF0000"/>
            </a:solidFill>
            <a:tailEnd type="stealth" w="lg" len="lg"/>
          </a:ln>
        </p:spPr>
        <p:style>
          <a:lnRef idx="1">
            <a:schemeClr val="accent1"/>
          </a:lnRef>
          <a:fillRef idx="0">
            <a:schemeClr val="accent1"/>
          </a:fillRef>
          <a:effectRef idx="0">
            <a:schemeClr val="accent1"/>
          </a:effectRef>
          <a:fontRef idx="minor">
            <a:schemeClr val="tx1"/>
          </a:fontRef>
        </p:style>
      </p:cxnSp>
      <p:sp>
        <p:nvSpPr>
          <p:cNvPr id="8" name="Rounded Rectangle 7"/>
          <p:cNvSpPr/>
          <p:nvPr/>
        </p:nvSpPr>
        <p:spPr>
          <a:xfrm>
            <a:off x="4760687" y="6013998"/>
            <a:ext cx="532162" cy="196451"/>
          </a:xfrm>
          <a:prstGeom prst="roundRect">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p:cNvSpPr txBox="1"/>
          <p:nvPr/>
        </p:nvSpPr>
        <p:spPr>
          <a:xfrm>
            <a:off x="5781372" y="2213908"/>
            <a:ext cx="3645422" cy="954107"/>
          </a:xfrm>
          <a:prstGeom prst="rect">
            <a:avLst/>
          </a:prstGeom>
          <a:noFill/>
        </p:spPr>
        <p:txBody>
          <a:bodyPr wrap="none" rtlCol="0">
            <a:spAutoFit/>
          </a:bodyPr>
          <a:lstStyle/>
          <a:p>
            <a:pPr algn="r"/>
            <a:r>
              <a:rPr lang="en-US" sz="2800" dirty="0" smtClean="0">
                <a:solidFill>
                  <a:srgbClr val="FF0000"/>
                </a:solidFill>
              </a:rPr>
              <a:t>In the Dashboard of the</a:t>
            </a:r>
          </a:p>
          <a:p>
            <a:pPr algn="r"/>
            <a:r>
              <a:rPr lang="en-US" sz="2800" dirty="0" smtClean="0">
                <a:solidFill>
                  <a:srgbClr val="FF0000"/>
                </a:solidFill>
              </a:rPr>
              <a:t>Windows Dev Center…</a:t>
            </a:r>
            <a:endParaRPr lang="en-US" sz="2800" dirty="0">
              <a:solidFill>
                <a:srgbClr val="FF0000"/>
              </a:solidFill>
            </a:endParaRPr>
          </a:p>
        </p:txBody>
      </p:sp>
    </p:spTree>
    <p:extLst>
      <p:ext uri="{BB962C8B-B14F-4D97-AF65-F5344CB8AC3E}">
        <p14:creationId xmlns:p14="http://schemas.microsoft.com/office/powerpoint/2010/main" val="2665631696"/>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838200" y="1415034"/>
            <a:ext cx="4833833" cy="5210684"/>
          </a:xfrm>
          <a:prstGeom prst="rect">
            <a:avLst/>
          </a:prstGeom>
        </p:spPr>
      </p:pic>
      <p:sp>
        <p:nvSpPr>
          <p:cNvPr id="2" name="Title 1"/>
          <p:cNvSpPr>
            <a:spLocks noGrp="1"/>
          </p:cNvSpPr>
          <p:nvPr>
            <p:ph type="title"/>
          </p:nvPr>
        </p:nvSpPr>
        <p:spPr/>
        <p:txBody>
          <a:bodyPr/>
          <a:lstStyle/>
          <a:p>
            <a:r>
              <a:rPr lang="en-US" dirty="0" smtClean="0"/>
              <a:t>Publish Package: </a:t>
            </a:r>
            <a:r>
              <a:rPr lang="en-US" dirty="0" smtClean="0"/>
              <a:t>Step </a:t>
            </a:r>
            <a:r>
              <a:rPr lang="en-US" dirty="0"/>
              <a:t>2</a:t>
            </a:r>
            <a:endParaRPr lang="en-US" dirty="0"/>
          </a:p>
        </p:txBody>
      </p:sp>
      <p:sp>
        <p:nvSpPr>
          <p:cNvPr id="12" name="TextBox 11"/>
          <p:cNvSpPr txBox="1"/>
          <p:nvPr/>
        </p:nvSpPr>
        <p:spPr>
          <a:xfrm>
            <a:off x="6198509" y="4020376"/>
            <a:ext cx="4227824" cy="1384995"/>
          </a:xfrm>
          <a:prstGeom prst="rect">
            <a:avLst/>
          </a:prstGeom>
          <a:noFill/>
        </p:spPr>
        <p:txBody>
          <a:bodyPr wrap="none" rtlCol="0">
            <a:spAutoFit/>
          </a:bodyPr>
          <a:lstStyle/>
          <a:p>
            <a:pPr algn="r"/>
            <a:r>
              <a:rPr lang="en-US" sz="2800" dirty="0" smtClean="0">
                <a:solidFill>
                  <a:srgbClr val="FF0000"/>
                </a:solidFill>
              </a:rPr>
              <a:t>Follow the instructions</a:t>
            </a:r>
          </a:p>
          <a:p>
            <a:pPr algn="r"/>
            <a:r>
              <a:rPr lang="en-US" sz="2800" dirty="0" smtClean="0">
                <a:solidFill>
                  <a:srgbClr val="FF0000"/>
                </a:solidFill>
              </a:rPr>
              <a:t>to fill out the remaining</a:t>
            </a:r>
          </a:p>
          <a:p>
            <a:pPr algn="r"/>
            <a:r>
              <a:rPr lang="en-US" sz="2800" dirty="0" smtClean="0">
                <a:solidFill>
                  <a:srgbClr val="FF0000"/>
                </a:solidFill>
              </a:rPr>
              <a:t>information about your app</a:t>
            </a:r>
            <a:endParaRPr lang="en-US" sz="2800" dirty="0">
              <a:solidFill>
                <a:srgbClr val="FF0000"/>
              </a:solidFill>
            </a:endParaRPr>
          </a:p>
        </p:txBody>
      </p:sp>
      <p:sp>
        <p:nvSpPr>
          <p:cNvPr id="14" name="Up-Down Arrow 13"/>
          <p:cNvSpPr/>
          <p:nvPr/>
        </p:nvSpPr>
        <p:spPr>
          <a:xfrm>
            <a:off x="5774542" y="3448772"/>
            <a:ext cx="321458" cy="3088293"/>
          </a:xfrm>
          <a:prstGeom prst="upDownArrow">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36"/>
          </a:p>
        </p:txBody>
      </p:sp>
    </p:spTree>
    <p:extLst>
      <p:ext uri="{BB962C8B-B14F-4D97-AF65-F5344CB8AC3E}">
        <p14:creationId xmlns:p14="http://schemas.microsoft.com/office/powerpoint/2010/main" val="4189531459"/>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838200" y="1415034"/>
            <a:ext cx="4833833" cy="5210684"/>
          </a:xfrm>
          <a:prstGeom prst="rect">
            <a:avLst/>
          </a:prstGeom>
        </p:spPr>
      </p:pic>
      <p:sp>
        <p:nvSpPr>
          <p:cNvPr id="2" name="Title 1"/>
          <p:cNvSpPr>
            <a:spLocks noGrp="1"/>
          </p:cNvSpPr>
          <p:nvPr>
            <p:ph type="title"/>
          </p:nvPr>
        </p:nvSpPr>
        <p:spPr/>
        <p:txBody>
          <a:bodyPr/>
          <a:lstStyle/>
          <a:p>
            <a:r>
              <a:rPr lang="en-US" dirty="0" smtClean="0"/>
              <a:t>Publish Package: </a:t>
            </a:r>
            <a:r>
              <a:rPr lang="en-US" dirty="0" smtClean="0"/>
              <a:t>Step </a:t>
            </a:r>
            <a:r>
              <a:rPr lang="en-US" dirty="0" smtClean="0"/>
              <a:t>3</a:t>
            </a:r>
            <a:endParaRPr lang="en-US" dirty="0"/>
          </a:p>
        </p:txBody>
      </p:sp>
      <p:sp>
        <p:nvSpPr>
          <p:cNvPr id="12" name="TextBox 11"/>
          <p:cNvSpPr txBox="1"/>
          <p:nvPr/>
        </p:nvSpPr>
        <p:spPr>
          <a:xfrm>
            <a:off x="6096000" y="1690688"/>
            <a:ext cx="2051459" cy="3108543"/>
          </a:xfrm>
          <a:prstGeom prst="rect">
            <a:avLst/>
          </a:prstGeom>
          <a:noFill/>
        </p:spPr>
        <p:txBody>
          <a:bodyPr wrap="none" rtlCol="0">
            <a:spAutoFit/>
          </a:bodyPr>
          <a:lstStyle/>
          <a:p>
            <a:r>
              <a:rPr lang="en-US" sz="2800" dirty="0" smtClean="0">
                <a:solidFill>
                  <a:srgbClr val="FF0000"/>
                </a:solidFill>
              </a:rPr>
              <a:t>Once all the </a:t>
            </a:r>
            <a:endParaRPr lang="en-US" sz="2800" dirty="0">
              <a:solidFill>
                <a:srgbClr val="FF0000"/>
              </a:solidFill>
            </a:endParaRPr>
          </a:p>
          <a:p>
            <a:r>
              <a:rPr lang="en-US" sz="2800" dirty="0" smtClean="0">
                <a:solidFill>
                  <a:srgbClr val="FF0000"/>
                </a:solidFill>
              </a:rPr>
              <a:t>information</a:t>
            </a:r>
          </a:p>
          <a:p>
            <a:r>
              <a:rPr lang="en-US" sz="2800" dirty="0" smtClean="0">
                <a:solidFill>
                  <a:srgbClr val="FF0000"/>
                </a:solidFill>
              </a:rPr>
              <a:t>has been</a:t>
            </a:r>
          </a:p>
          <a:p>
            <a:r>
              <a:rPr lang="en-US" sz="2800" dirty="0" smtClean="0">
                <a:solidFill>
                  <a:srgbClr val="FF0000"/>
                </a:solidFill>
              </a:rPr>
              <a:t>entered, and</a:t>
            </a:r>
          </a:p>
          <a:p>
            <a:r>
              <a:rPr lang="en-US" sz="2800" dirty="0" smtClean="0">
                <a:solidFill>
                  <a:srgbClr val="FF0000"/>
                </a:solidFill>
              </a:rPr>
              <a:t>the package</a:t>
            </a:r>
          </a:p>
          <a:p>
            <a:r>
              <a:rPr lang="en-US" sz="2800" dirty="0" smtClean="0">
                <a:solidFill>
                  <a:srgbClr val="FF0000"/>
                </a:solidFill>
              </a:rPr>
              <a:t>has been</a:t>
            </a:r>
          </a:p>
          <a:p>
            <a:r>
              <a:rPr lang="en-US" sz="2800" dirty="0" smtClean="0">
                <a:solidFill>
                  <a:srgbClr val="FF0000"/>
                </a:solidFill>
              </a:rPr>
              <a:t>uploaded... </a:t>
            </a:r>
            <a:endParaRPr lang="en-US" sz="2800" dirty="0">
              <a:solidFill>
                <a:srgbClr val="FF0000"/>
              </a:solidFill>
            </a:endParaRPr>
          </a:p>
        </p:txBody>
      </p:sp>
      <p:sp>
        <p:nvSpPr>
          <p:cNvPr id="6" name="TextBox 5"/>
          <p:cNvSpPr txBox="1"/>
          <p:nvPr/>
        </p:nvSpPr>
        <p:spPr>
          <a:xfrm>
            <a:off x="5454400" y="5061076"/>
            <a:ext cx="5812810" cy="954107"/>
          </a:xfrm>
          <a:prstGeom prst="rect">
            <a:avLst/>
          </a:prstGeom>
          <a:noFill/>
        </p:spPr>
        <p:txBody>
          <a:bodyPr wrap="none" rtlCol="0">
            <a:spAutoFit/>
          </a:bodyPr>
          <a:lstStyle/>
          <a:p>
            <a:pPr algn="r"/>
            <a:r>
              <a:rPr lang="en-US" sz="2800" dirty="0" smtClean="0">
                <a:solidFill>
                  <a:srgbClr val="FF0000"/>
                </a:solidFill>
              </a:rPr>
              <a:t>… </a:t>
            </a:r>
            <a:r>
              <a:rPr lang="en-US" sz="2800" dirty="0" smtClean="0">
                <a:solidFill>
                  <a:srgbClr val="FF0000"/>
                </a:solidFill>
              </a:rPr>
              <a:t>the “Submit for certification” button</a:t>
            </a:r>
          </a:p>
          <a:p>
            <a:pPr algn="r"/>
            <a:r>
              <a:rPr lang="en-US" sz="2800" dirty="0" smtClean="0">
                <a:solidFill>
                  <a:srgbClr val="FF0000"/>
                </a:solidFill>
              </a:rPr>
              <a:t>will be enabled for you to click on</a:t>
            </a:r>
            <a:endParaRPr lang="en-US" sz="2800" dirty="0">
              <a:solidFill>
                <a:srgbClr val="FF0000"/>
              </a:solidFill>
            </a:endParaRPr>
          </a:p>
        </p:txBody>
      </p:sp>
      <p:cxnSp>
        <p:nvCxnSpPr>
          <p:cNvPr id="7" name="Straight Arrow Connector 6"/>
          <p:cNvCxnSpPr/>
          <p:nvPr/>
        </p:nvCxnSpPr>
        <p:spPr>
          <a:xfrm flipH="1" flipV="1">
            <a:off x="4772540" y="5448002"/>
            <a:ext cx="1323460" cy="180256"/>
          </a:xfrm>
          <a:prstGeom prst="straightConnector1">
            <a:avLst/>
          </a:prstGeom>
          <a:ln w="25400">
            <a:solidFill>
              <a:srgbClr val="FF0000"/>
            </a:solidFill>
            <a:tailEnd type="stealth" w="lg" len="lg"/>
          </a:ln>
        </p:spPr>
        <p:style>
          <a:lnRef idx="1">
            <a:schemeClr val="accent1"/>
          </a:lnRef>
          <a:fillRef idx="0">
            <a:schemeClr val="accent1"/>
          </a:fillRef>
          <a:effectRef idx="0">
            <a:schemeClr val="accent1"/>
          </a:effectRef>
          <a:fontRef idx="minor">
            <a:schemeClr val="tx1"/>
          </a:fontRef>
        </p:style>
      </p:cxnSp>
      <p:sp>
        <p:nvSpPr>
          <p:cNvPr id="8" name="Rounded Rectangle 7"/>
          <p:cNvSpPr/>
          <p:nvPr/>
        </p:nvSpPr>
        <p:spPr>
          <a:xfrm>
            <a:off x="3526972" y="5135444"/>
            <a:ext cx="1132114" cy="231204"/>
          </a:xfrm>
          <a:prstGeom prst="roundRect">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26277990"/>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12" descr="http://blogs.msdn.com/cfs-filesystemfile.ashx/__key/communityserver-blogs-components-weblogfiles/00-00-01-44-28-metablogapi/3124.image_5F00_1332938E.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29635" y="3854042"/>
            <a:ext cx="1332730" cy="132706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ctrTitle"/>
          </p:nvPr>
        </p:nvSpPr>
        <p:spPr/>
        <p:txBody>
          <a:bodyPr/>
          <a:lstStyle/>
          <a:p>
            <a:r>
              <a:rPr lang="en-US" dirty="0" smtClean="0">
                <a:solidFill>
                  <a:schemeClr val="accent6"/>
                </a:solidFill>
                <a:latin typeface="Comic Sans MS" panose="030F0702030302020204" pitchFamily="66" charset="0"/>
              </a:rPr>
              <a:t>Windows Phone 8</a:t>
            </a:r>
            <a:endParaRPr lang="en-US" dirty="0">
              <a:solidFill>
                <a:schemeClr val="accent6"/>
              </a:solidFill>
              <a:latin typeface="Comic Sans MS" panose="030F0702030302020204" pitchFamily="66" charset="0"/>
            </a:endParaRPr>
          </a:p>
        </p:txBody>
      </p:sp>
      <p:sp>
        <p:nvSpPr>
          <p:cNvPr id="3" name="Sun 2"/>
          <p:cNvSpPr/>
          <p:nvPr/>
        </p:nvSpPr>
        <p:spPr>
          <a:xfrm rot="20653166">
            <a:off x="725715" y="778284"/>
            <a:ext cx="2554514" cy="2230573"/>
          </a:xfrm>
          <a:prstGeom prst="su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BONUS</a:t>
            </a:r>
            <a:endParaRPr lang="en-US" dirty="0"/>
          </a:p>
        </p:txBody>
      </p:sp>
    </p:spTree>
    <p:extLst>
      <p:ext uri="{BB962C8B-B14F-4D97-AF65-F5344CB8AC3E}">
        <p14:creationId xmlns:p14="http://schemas.microsoft.com/office/powerpoint/2010/main" val="752862829"/>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838882" y="1415034"/>
            <a:ext cx="10167188" cy="5210684"/>
          </a:xfrm>
          <a:prstGeom prst="rect">
            <a:avLst/>
          </a:prstGeom>
        </p:spPr>
      </p:pic>
      <p:sp>
        <p:nvSpPr>
          <p:cNvPr id="2" name="Title 1"/>
          <p:cNvSpPr>
            <a:spLocks noGrp="1"/>
          </p:cNvSpPr>
          <p:nvPr>
            <p:ph type="title"/>
          </p:nvPr>
        </p:nvSpPr>
        <p:spPr/>
        <p:txBody>
          <a:bodyPr/>
          <a:lstStyle/>
          <a:p>
            <a:r>
              <a:rPr lang="en-US" dirty="0" smtClean="0"/>
              <a:t>Windows Phone 8: </a:t>
            </a:r>
            <a:r>
              <a:rPr lang="en-US" dirty="0" smtClean="0"/>
              <a:t>Step </a:t>
            </a:r>
            <a:r>
              <a:rPr lang="en-US" dirty="0" smtClean="0"/>
              <a:t>1</a:t>
            </a:r>
            <a:endParaRPr lang="en-US" dirty="0"/>
          </a:p>
        </p:txBody>
      </p:sp>
      <p:sp>
        <p:nvSpPr>
          <p:cNvPr id="10" name="TextBox 9"/>
          <p:cNvSpPr txBox="1"/>
          <p:nvPr/>
        </p:nvSpPr>
        <p:spPr>
          <a:xfrm>
            <a:off x="3463726" y="4508500"/>
            <a:ext cx="2963760" cy="1384995"/>
          </a:xfrm>
          <a:prstGeom prst="rect">
            <a:avLst/>
          </a:prstGeom>
          <a:noFill/>
        </p:spPr>
        <p:txBody>
          <a:bodyPr wrap="none" rtlCol="0">
            <a:spAutoFit/>
          </a:bodyPr>
          <a:lstStyle/>
          <a:p>
            <a:pPr algn="r"/>
            <a:r>
              <a:rPr lang="en-US" sz="2800" dirty="0" smtClean="0">
                <a:solidFill>
                  <a:srgbClr val="FF0000"/>
                </a:solidFill>
              </a:rPr>
              <a:t>Right-c</a:t>
            </a:r>
            <a:r>
              <a:rPr lang="en-US" sz="2800" dirty="0" smtClean="0">
                <a:solidFill>
                  <a:srgbClr val="FF0000"/>
                </a:solidFill>
              </a:rPr>
              <a:t>lick </a:t>
            </a:r>
          </a:p>
          <a:p>
            <a:pPr algn="r"/>
            <a:r>
              <a:rPr lang="en-US" sz="2800" smtClean="0">
                <a:solidFill>
                  <a:srgbClr val="FF0000"/>
                </a:solidFill>
              </a:rPr>
              <a:t>your WP8 package </a:t>
            </a:r>
            <a:endParaRPr lang="en-US" sz="2800" dirty="0" smtClean="0">
              <a:solidFill>
                <a:srgbClr val="FF0000"/>
              </a:solidFill>
            </a:endParaRPr>
          </a:p>
          <a:p>
            <a:pPr algn="r"/>
            <a:r>
              <a:rPr lang="en-US" sz="2800" dirty="0" smtClean="0">
                <a:solidFill>
                  <a:srgbClr val="FF0000"/>
                </a:solidFill>
              </a:rPr>
              <a:t>file, </a:t>
            </a:r>
            <a:r>
              <a:rPr lang="en-US" sz="2800" dirty="0" smtClean="0">
                <a:solidFill>
                  <a:srgbClr val="FF0000"/>
                </a:solidFill>
              </a:rPr>
              <a:t>view code</a:t>
            </a:r>
            <a:endParaRPr lang="en-US" sz="2800" dirty="0">
              <a:solidFill>
                <a:srgbClr val="FF0000"/>
              </a:solidFill>
            </a:endParaRPr>
          </a:p>
        </p:txBody>
      </p:sp>
      <p:cxnSp>
        <p:nvCxnSpPr>
          <p:cNvPr id="11" name="Straight Arrow Connector 10"/>
          <p:cNvCxnSpPr/>
          <p:nvPr/>
        </p:nvCxnSpPr>
        <p:spPr>
          <a:xfrm>
            <a:off x="6316244" y="4838700"/>
            <a:ext cx="630705" cy="88900"/>
          </a:xfrm>
          <a:prstGeom prst="straightConnector1">
            <a:avLst/>
          </a:prstGeom>
          <a:ln w="25400">
            <a:solidFill>
              <a:srgbClr val="FF0000"/>
            </a:solidFill>
            <a:tailEnd type="stealth" w="lg" len="lg"/>
          </a:ln>
        </p:spPr>
        <p:style>
          <a:lnRef idx="1">
            <a:schemeClr val="accent1"/>
          </a:lnRef>
          <a:fillRef idx="0">
            <a:schemeClr val="accent1"/>
          </a:fillRef>
          <a:effectRef idx="0">
            <a:schemeClr val="accent1"/>
          </a:effectRef>
          <a:fontRef idx="minor">
            <a:schemeClr val="tx1"/>
          </a:fontRef>
        </p:style>
      </p:cxnSp>
      <p:sp>
        <p:nvSpPr>
          <p:cNvPr id="8" name="Rounded Rectangle 7"/>
          <p:cNvSpPr/>
          <p:nvPr/>
        </p:nvSpPr>
        <p:spPr>
          <a:xfrm>
            <a:off x="8147868" y="5225699"/>
            <a:ext cx="932632" cy="196451"/>
          </a:xfrm>
          <a:prstGeom prst="roundRect">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ounded Rectangle 12"/>
          <p:cNvSpPr/>
          <p:nvPr/>
        </p:nvSpPr>
        <p:spPr>
          <a:xfrm>
            <a:off x="6598468" y="4247799"/>
            <a:ext cx="2634432" cy="260701"/>
          </a:xfrm>
          <a:prstGeom prst="roundRect">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54436117"/>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838200" y="1415034"/>
            <a:ext cx="9771743" cy="5075878"/>
          </a:xfrm>
          <a:prstGeom prst="rect">
            <a:avLst/>
          </a:prstGeom>
        </p:spPr>
      </p:pic>
      <p:sp>
        <p:nvSpPr>
          <p:cNvPr id="2" name="Title 1"/>
          <p:cNvSpPr>
            <a:spLocks noGrp="1"/>
          </p:cNvSpPr>
          <p:nvPr>
            <p:ph type="title"/>
          </p:nvPr>
        </p:nvSpPr>
        <p:spPr/>
        <p:txBody>
          <a:bodyPr/>
          <a:lstStyle/>
          <a:p>
            <a:r>
              <a:rPr lang="en-US" dirty="0" smtClean="0"/>
              <a:t>Windows Phone 8: </a:t>
            </a:r>
            <a:r>
              <a:rPr lang="en-US" dirty="0" smtClean="0"/>
              <a:t>Step </a:t>
            </a:r>
            <a:r>
              <a:rPr lang="en-US" dirty="0"/>
              <a:t>2</a:t>
            </a:r>
            <a:endParaRPr lang="en-US" dirty="0"/>
          </a:p>
        </p:txBody>
      </p:sp>
      <p:sp>
        <p:nvSpPr>
          <p:cNvPr id="10" name="TextBox 9"/>
          <p:cNvSpPr txBox="1"/>
          <p:nvPr/>
        </p:nvSpPr>
        <p:spPr>
          <a:xfrm>
            <a:off x="3837845" y="3459937"/>
            <a:ext cx="3963586" cy="2246769"/>
          </a:xfrm>
          <a:prstGeom prst="rect">
            <a:avLst/>
          </a:prstGeom>
          <a:noFill/>
        </p:spPr>
        <p:txBody>
          <a:bodyPr wrap="none" rtlCol="0">
            <a:spAutoFit/>
          </a:bodyPr>
          <a:lstStyle/>
          <a:p>
            <a:pPr algn="r"/>
            <a:r>
              <a:rPr lang="en-US" sz="2800" dirty="0" smtClean="0">
                <a:solidFill>
                  <a:srgbClr val="FF0000"/>
                </a:solidFill>
              </a:rPr>
              <a:t>Manually </a:t>
            </a:r>
            <a:r>
              <a:rPr lang="en-US" sz="2800" dirty="0" smtClean="0">
                <a:solidFill>
                  <a:srgbClr val="FF0000"/>
                </a:solidFill>
              </a:rPr>
              <a:t>add a </a:t>
            </a:r>
          </a:p>
          <a:p>
            <a:pPr algn="r"/>
            <a:r>
              <a:rPr lang="en-US" sz="2800" dirty="0" smtClean="0">
                <a:solidFill>
                  <a:srgbClr val="FF0000"/>
                </a:solidFill>
              </a:rPr>
              <a:t>Publisher value to </a:t>
            </a:r>
          </a:p>
          <a:p>
            <a:pPr algn="r"/>
            <a:r>
              <a:rPr lang="en-US" sz="2800" dirty="0" smtClean="0">
                <a:solidFill>
                  <a:srgbClr val="FF0000"/>
                </a:solidFill>
              </a:rPr>
              <a:t>&lt;Identity&gt; section, </a:t>
            </a:r>
          </a:p>
          <a:p>
            <a:pPr algn="r"/>
            <a:r>
              <a:rPr lang="en-US" sz="2800" dirty="0" smtClean="0">
                <a:solidFill>
                  <a:srgbClr val="FF0000"/>
                </a:solidFill>
              </a:rPr>
              <a:t>Prefixed by “CN=“</a:t>
            </a:r>
          </a:p>
          <a:p>
            <a:pPr algn="r"/>
            <a:r>
              <a:rPr lang="en-US" sz="2800" dirty="0" smtClean="0">
                <a:solidFill>
                  <a:srgbClr val="FF0000"/>
                </a:solidFill>
              </a:rPr>
              <a:t>e.g. “CN=</a:t>
            </a:r>
            <a:r>
              <a:rPr lang="en-US" sz="2800" dirty="0" err="1" smtClean="0">
                <a:solidFill>
                  <a:srgbClr val="FF0000"/>
                </a:solidFill>
              </a:rPr>
              <a:t>MyGameStudio</a:t>
            </a:r>
            <a:r>
              <a:rPr lang="en-US" sz="2800" dirty="0" smtClean="0">
                <a:solidFill>
                  <a:srgbClr val="FF0000"/>
                </a:solidFill>
              </a:rPr>
              <a:t>”</a:t>
            </a:r>
            <a:endParaRPr lang="en-US" sz="2800" dirty="0">
              <a:solidFill>
                <a:srgbClr val="FF0000"/>
              </a:solidFill>
            </a:endParaRPr>
          </a:p>
        </p:txBody>
      </p:sp>
      <p:cxnSp>
        <p:nvCxnSpPr>
          <p:cNvPr id="11" name="Straight Arrow Connector 10"/>
          <p:cNvCxnSpPr/>
          <p:nvPr/>
        </p:nvCxnSpPr>
        <p:spPr>
          <a:xfrm flipV="1">
            <a:off x="6807200" y="2918446"/>
            <a:ext cx="370025" cy="744691"/>
          </a:xfrm>
          <a:prstGeom prst="straightConnector1">
            <a:avLst/>
          </a:prstGeom>
          <a:ln w="25400">
            <a:solidFill>
              <a:srgbClr val="FF0000"/>
            </a:solidFill>
            <a:tailEnd type="stealth" w="lg" len="lg"/>
          </a:ln>
        </p:spPr>
        <p:style>
          <a:lnRef idx="1">
            <a:schemeClr val="accent1"/>
          </a:lnRef>
          <a:fillRef idx="0">
            <a:schemeClr val="accent1"/>
          </a:fillRef>
          <a:effectRef idx="0">
            <a:schemeClr val="accent1"/>
          </a:effectRef>
          <a:fontRef idx="minor">
            <a:schemeClr val="tx1"/>
          </a:fontRef>
        </p:style>
      </p:cxnSp>
      <p:sp>
        <p:nvSpPr>
          <p:cNvPr id="13" name="Rounded Rectangle 12"/>
          <p:cNvSpPr/>
          <p:nvPr/>
        </p:nvSpPr>
        <p:spPr>
          <a:xfrm>
            <a:off x="6090470" y="2543443"/>
            <a:ext cx="1941286" cy="266939"/>
          </a:xfrm>
          <a:prstGeom prst="roundRect">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p:cNvSpPr txBox="1"/>
          <p:nvPr/>
        </p:nvSpPr>
        <p:spPr>
          <a:xfrm>
            <a:off x="838200" y="6490912"/>
            <a:ext cx="8079905" cy="400110"/>
          </a:xfrm>
          <a:prstGeom prst="rect">
            <a:avLst/>
          </a:prstGeom>
          <a:noFill/>
        </p:spPr>
        <p:txBody>
          <a:bodyPr wrap="none" rtlCol="0">
            <a:spAutoFit/>
          </a:bodyPr>
          <a:lstStyle/>
          <a:p>
            <a:pPr algn="ctr"/>
            <a:r>
              <a:rPr lang="en-US" sz="2000" dirty="0" smtClean="0"/>
              <a:t>NOTE: this is a workaround for a bug that may cause Publisher to be missing.</a:t>
            </a:r>
          </a:p>
        </p:txBody>
      </p:sp>
    </p:spTree>
    <p:extLst>
      <p:ext uri="{BB962C8B-B14F-4D97-AF65-F5344CB8AC3E}">
        <p14:creationId xmlns:p14="http://schemas.microsoft.com/office/powerpoint/2010/main" val="1049297209"/>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838200" y="1382743"/>
            <a:ext cx="10515600" cy="5389245"/>
          </a:xfrm>
          <a:prstGeom prst="rect">
            <a:avLst/>
          </a:prstGeom>
        </p:spPr>
      </p:pic>
      <p:sp>
        <p:nvSpPr>
          <p:cNvPr id="2" name="Title 1"/>
          <p:cNvSpPr>
            <a:spLocks noGrp="1"/>
          </p:cNvSpPr>
          <p:nvPr>
            <p:ph type="title"/>
          </p:nvPr>
        </p:nvSpPr>
        <p:spPr/>
        <p:txBody>
          <a:bodyPr/>
          <a:lstStyle/>
          <a:p>
            <a:r>
              <a:rPr lang="en-US" dirty="0" smtClean="0"/>
              <a:t>Windows Phone 8: </a:t>
            </a:r>
            <a:r>
              <a:rPr lang="en-US" dirty="0" smtClean="0"/>
              <a:t>Step </a:t>
            </a:r>
            <a:r>
              <a:rPr lang="en-US" dirty="0" smtClean="0"/>
              <a:t>3</a:t>
            </a:r>
            <a:endParaRPr lang="en-US" dirty="0"/>
          </a:p>
        </p:txBody>
      </p:sp>
      <p:sp>
        <p:nvSpPr>
          <p:cNvPr id="10" name="TextBox 9"/>
          <p:cNvSpPr txBox="1"/>
          <p:nvPr/>
        </p:nvSpPr>
        <p:spPr>
          <a:xfrm>
            <a:off x="2156356" y="5274223"/>
            <a:ext cx="5991512" cy="954107"/>
          </a:xfrm>
          <a:prstGeom prst="rect">
            <a:avLst/>
          </a:prstGeom>
          <a:noFill/>
        </p:spPr>
        <p:txBody>
          <a:bodyPr wrap="none" rtlCol="0">
            <a:spAutoFit/>
          </a:bodyPr>
          <a:lstStyle/>
          <a:p>
            <a:pPr algn="r"/>
            <a:r>
              <a:rPr lang="en-US" sz="2800" dirty="0" smtClean="0">
                <a:solidFill>
                  <a:srgbClr val="FF0000"/>
                </a:solidFill>
              </a:rPr>
              <a:t>Right-click the Windows Phone project, </a:t>
            </a:r>
          </a:p>
          <a:p>
            <a:pPr algn="r"/>
            <a:r>
              <a:rPr lang="en-US" sz="2800" dirty="0" smtClean="0">
                <a:solidFill>
                  <a:srgbClr val="FF0000"/>
                </a:solidFill>
              </a:rPr>
              <a:t>… then click “Set as </a:t>
            </a:r>
            <a:r>
              <a:rPr lang="en-US" sz="2800" dirty="0" err="1" smtClean="0">
                <a:solidFill>
                  <a:srgbClr val="FF0000"/>
                </a:solidFill>
              </a:rPr>
              <a:t>StartUp</a:t>
            </a:r>
            <a:r>
              <a:rPr lang="en-US" sz="2800" dirty="0" smtClean="0">
                <a:solidFill>
                  <a:srgbClr val="FF0000"/>
                </a:solidFill>
              </a:rPr>
              <a:t> Project”</a:t>
            </a:r>
            <a:endParaRPr lang="en-US" sz="2800" dirty="0">
              <a:solidFill>
                <a:srgbClr val="FF0000"/>
              </a:solidFill>
            </a:endParaRPr>
          </a:p>
        </p:txBody>
      </p:sp>
      <p:cxnSp>
        <p:nvCxnSpPr>
          <p:cNvPr id="11" name="Straight Arrow Connector 10"/>
          <p:cNvCxnSpPr/>
          <p:nvPr/>
        </p:nvCxnSpPr>
        <p:spPr>
          <a:xfrm flipV="1">
            <a:off x="7864066" y="3110110"/>
            <a:ext cx="1376002" cy="2249761"/>
          </a:xfrm>
          <a:prstGeom prst="straightConnector1">
            <a:avLst/>
          </a:prstGeom>
          <a:ln w="25400">
            <a:solidFill>
              <a:srgbClr val="FF0000"/>
            </a:solidFill>
            <a:tailEnd type="stealth" w="lg" len="lg"/>
          </a:ln>
        </p:spPr>
        <p:style>
          <a:lnRef idx="1">
            <a:schemeClr val="accent1"/>
          </a:lnRef>
          <a:fillRef idx="0">
            <a:schemeClr val="accent1"/>
          </a:fillRef>
          <a:effectRef idx="0">
            <a:schemeClr val="accent1"/>
          </a:effectRef>
          <a:fontRef idx="minor">
            <a:schemeClr val="tx1"/>
          </a:fontRef>
        </p:style>
      </p:cxnSp>
      <p:sp>
        <p:nvSpPr>
          <p:cNvPr id="13" name="Rounded Rectangle 12"/>
          <p:cNvSpPr/>
          <p:nvPr/>
        </p:nvSpPr>
        <p:spPr>
          <a:xfrm>
            <a:off x="9240068" y="4720586"/>
            <a:ext cx="1941286" cy="266939"/>
          </a:xfrm>
          <a:prstGeom prst="roundRect">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4942025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838200" y="1396314"/>
            <a:ext cx="9930050" cy="5258485"/>
          </a:xfrm>
          <a:prstGeom prst="rect">
            <a:avLst/>
          </a:prstGeom>
        </p:spPr>
      </p:pic>
      <p:sp>
        <p:nvSpPr>
          <p:cNvPr id="2" name="Title 1"/>
          <p:cNvSpPr>
            <a:spLocks noGrp="1"/>
          </p:cNvSpPr>
          <p:nvPr>
            <p:ph type="title"/>
          </p:nvPr>
        </p:nvSpPr>
        <p:spPr/>
        <p:txBody>
          <a:bodyPr/>
          <a:lstStyle/>
          <a:p>
            <a:r>
              <a:rPr lang="en-US" dirty="0" smtClean="0"/>
              <a:t>Update Project Settings: </a:t>
            </a:r>
            <a:r>
              <a:rPr lang="en-US" dirty="0" smtClean="0"/>
              <a:t>Step </a:t>
            </a:r>
            <a:r>
              <a:rPr lang="en-US" dirty="0"/>
              <a:t>5</a:t>
            </a:r>
            <a:endParaRPr lang="en-US" dirty="0"/>
          </a:p>
        </p:txBody>
      </p:sp>
      <p:sp>
        <p:nvSpPr>
          <p:cNvPr id="6" name="TextBox 5"/>
          <p:cNvSpPr txBox="1"/>
          <p:nvPr/>
        </p:nvSpPr>
        <p:spPr>
          <a:xfrm>
            <a:off x="3561804" y="3505418"/>
            <a:ext cx="3289042" cy="1815882"/>
          </a:xfrm>
          <a:prstGeom prst="rect">
            <a:avLst/>
          </a:prstGeom>
          <a:noFill/>
        </p:spPr>
        <p:txBody>
          <a:bodyPr wrap="none" rtlCol="0">
            <a:spAutoFit/>
          </a:bodyPr>
          <a:lstStyle/>
          <a:p>
            <a:pPr algn="ctr"/>
            <a:r>
              <a:rPr lang="en-US" sz="2800" dirty="0" smtClean="0">
                <a:solidFill>
                  <a:srgbClr val="FF0000"/>
                </a:solidFill>
              </a:rPr>
              <a:t>Verify or Update</a:t>
            </a:r>
          </a:p>
          <a:p>
            <a:pPr algn="ctr"/>
            <a:r>
              <a:rPr lang="en-US" sz="2800" dirty="0" err="1" smtClean="0">
                <a:solidFill>
                  <a:srgbClr val="FF0000"/>
                </a:solidFill>
              </a:rPr>
              <a:t>Fullscreen</a:t>
            </a:r>
            <a:r>
              <a:rPr lang="en-US" sz="2800" dirty="0" smtClean="0">
                <a:solidFill>
                  <a:srgbClr val="FF0000"/>
                </a:solidFill>
              </a:rPr>
              <a:t> in browser</a:t>
            </a:r>
          </a:p>
          <a:p>
            <a:pPr algn="ctr"/>
            <a:r>
              <a:rPr lang="en-US" sz="2800" dirty="0" smtClean="0">
                <a:solidFill>
                  <a:srgbClr val="FF0000"/>
                </a:solidFill>
              </a:rPr>
              <a:t>set to</a:t>
            </a:r>
          </a:p>
          <a:p>
            <a:pPr algn="ctr"/>
            <a:r>
              <a:rPr lang="en-US" sz="2800" dirty="0" smtClean="0">
                <a:solidFill>
                  <a:srgbClr val="FF0000"/>
                </a:solidFill>
              </a:rPr>
              <a:t>“Letterbox scale”</a:t>
            </a:r>
            <a:endParaRPr lang="en-US" sz="2800" dirty="0">
              <a:solidFill>
                <a:srgbClr val="FF0000"/>
              </a:solidFill>
            </a:endParaRPr>
          </a:p>
        </p:txBody>
      </p:sp>
      <p:cxnSp>
        <p:nvCxnSpPr>
          <p:cNvPr id="7" name="Straight Arrow Connector 6"/>
          <p:cNvCxnSpPr/>
          <p:nvPr/>
        </p:nvCxnSpPr>
        <p:spPr>
          <a:xfrm flipH="1">
            <a:off x="3188376" y="4737100"/>
            <a:ext cx="970328" cy="482601"/>
          </a:xfrm>
          <a:prstGeom prst="straightConnector1">
            <a:avLst/>
          </a:prstGeom>
          <a:ln w="25400">
            <a:solidFill>
              <a:srgbClr val="FF0000"/>
            </a:solidFill>
            <a:tailEnd type="stealth" w="lg" len="lg"/>
          </a:ln>
        </p:spPr>
        <p:style>
          <a:lnRef idx="1">
            <a:schemeClr val="accent1"/>
          </a:lnRef>
          <a:fillRef idx="0">
            <a:schemeClr val="accent1"/>
          </a:fillRef>
          <a:effectRef idx="0">
            <a:schemeClr val="accent1"/>
          </a:effectRef>
          <a:fontRef idx="minor">
            <a:schemeClr val="tx1"/>
          </a:fontRef>
        </p:style>
      </p:cxnSp>
      <p:sp>
        <p:nvSpPr>
          <p:cNvPr id="8" name="Rounded Rectangle 7"/>
          <p:cNvSpPr/>
          <p:nvPr/>
        </p:nvSpPr>
        <p:spPr>
          <a:xfrm>
            <a:off x="838199" y="5080000"/>
            <a:ext cx="2590801" cy="241300"/>
          </a:xfrm>
          <a:prstGeom prst="roundRect">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82766686"/>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838200" y="1382742"/>
            <a:ext cx="10375017" cy="5389245"/>
          </a:xfrm>
          <a:prstGeom prst="rect">
            <a:avLst/>
          </a:prstGeom>
        </p:spPr>
      </p:pic>
      <p:sp>
        <p:nvSpPr>
          <p:cNvPr id="2" name="Title 1"/>
          <p:cNvSpPr>
            <a:spLocks noGrp="1"/>
          </p:cNvSpPr>
          <p:nvPr>
            <p:ph type="title"/>
          </p:nvPr>
        </p:nvSpPr>
        <p:spPr/>
        <p:txBody>
          <a:bodyPr/>
          <a:lstStyle/>
          <a:p>
            <a:r>
              <a:rPr lang="en-US" dirty="0" smtClean="0"/>
              <a:t>Windows Phone 8: </a:t>
            </a:r>
            <a:r>
              <a:rPr lang="en-US" dirty="0" smtClean="0"/>
              <a:t>Step </a:t>
            </a:r>
            <a:r>
              <a:rPr lang="en-US" dirty="0"/>
              <a:t>4</a:t>
            </a:r>
            <a:endParaRPr lang="en-US" dirty="0"/>
          </a:p>
        </p:txBody>
      </p:sp>
      <p:sp>
        <p:nvSpPr>
          <p:cNvPr id="10" name="TextBox 9"/>
          <p:cNvSpPr txBox="1"/>
          <p:nvPr/>
        </p:nvSpPr>
        <p:spPr>
          <a:xfrm>
            <a:off x="4679827" y="2708305"/>
            <a:ext cx="3482556" cy="1384995"/>
          </a:xfrm>
          <a:prstGeom prst="rect">
            <a:avLst/>
          </a:prstGeom>
          <a:noFill/>
        </p:spPr>
        <p:txBody>
          <a:bodyPr wrap="none" rtlCol="0">
            <a:spAutoFit/>
          </a:bodyPr>
          <a:lstStyle/>
          <a:p>
            <a:pPr algn="r"/>
            <a:r>
              <a:rPr lang="en-US" sz="2800" dirty="0" smtClean="0">
                <a:solidFill>
                  <a:srgbClr val="FF0000"/>
                </a:solidFill>
              </a:rPr>
              <a:t>Click the “Play” button</a:t>
            </a:r>
          </a:p>
          <a:p>
            <a:pPr algn="r"/>
            <a:r>
              <a:rPr lang="en-US" sz="2800" dirty="0" smtClean="0">
                <a:solidFill>
                  <a:srgbClr val="FF0000"/>
                </a:solidFill>
              </a:rPr>
              <a:t>to run your app </a:t>
            </a:r>
            <a:endParaRPr lang="en-US" sz="2800" dirty="0">
              <a:solidFill>
                <a:srgbClr val="FF0000"/>
              </a:solidFill>
            </a:endParaRPr>
          </a:p>
          <a:p>
            <a:pPr algn="r"/>
            <a:r>
              <a:rPr lang="en-US" sz="2800" dirty="0" smtClean="0">
                <a:solidFill>
                  <a:srgbClr val="FF0000"/>
                </a:solidFill>
              </a:rPr>
              <a:t>in the WP8 Emulator</a:t>
            </a:r>
            <a:endParaRPr lang="en-US" sz="2800" dirty="0">
              <a:solidFill>
                <a:srgbClr val="FF0000"/>
              </a:solidFill>
            </a:endParaRPr>
          </a:p>
        </p:txBody>
      </p:sp>
      <p:cxnSp>
        <p:nvCxnSpPr>
          <p:cNvPr id="11" name="Straight Arrow Connector 10"/>
          <p:cNvCxnSpPr/>
          <p:nvPr/>
        </p:nvCxnSpPr>
        <p:spPr>
          <a:xfrm flipH="1" flipV="1">
            <a:off x="3207658" y="1905152"/>
            <a:ext cx="1440306" cy="803153"/>
          </a:xfrm>
          <a:prstGeom prst="straightConnector1">
            <a:avLst/>
          </a:prstGeom>
          <a:ln w="25400">
            <a:solidFill>
              <a:srgbClr val="FF0000"/>
            </a:solidFill>
            <a:tailEnd type="stealth" w="lg" len="lg"/>
          </a:ln>
        </p:spPr>
        <p:style>
          <a:lnRef idx="1">
            <a:schemeClr val="accent1"/>
          </a:lnRef>
          <a:fillRef idx="0">
            <a:schemeClr val="accent1"/>
          </a:fillRef>
          <a:effectRef idx="0">
            <a:schemeClr val="accent1"/>
          </a:effectRef>
          <a:fontRef idx="minor">
            <a:schemeClr val="tx1"/>
          </a:fontRef>
        </p:style>
      </p:cxnSp>
      <p:sp>
        <p:nvSpPr>
          <p:cNvPr id="13" name="Rounded Rectangle 12"/>
          <p:cNvSpPr/>
          <p:nvPr/>
        </p:nvSpPr>
        <p:spPr>
          <a:xfrm>
            <a:off x="2592525" y="1690688"/>
            <a:ext cx="1941286" cy="266939"/>
          </a:xfrm>
          <a:prstGeom prst="roundRect">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689533768"/>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stretch>
            <a:fillRect/>
          </a:stretch>
        </p:blipFill>
        <p:spPr>
          <a:xfrm>
            <a:off x="7955376" y="1426726"/>
            <a:ext cx="3787475" cy="4737554"/>
          </a:xfrm>
          <a:prstGeom prst="rect">
            <a:avLst/>
          </a:prstGeom>
        </p:spPr>
      </p:pic>
      <p:sp>
        <p:nvSpPr>
          <p:cNvPr id="2" name="Title 1"/>
          <p:cNvSpPr>
            <a:spLocks noGrp="1"/>
          </p:cNvSpPr>
          <p:nvPr>
            <p:ph type="title"/>
          </p:nvPr>
        </p:nvSpPr>
        <p:spPr/>
        <p:txBody>
          <a:bodyPr/>
          <a:lstStyle/>
          <a:p>
            <a:r>
              <a:rPr lang="en-US" dirty="0" smtClean="0"/>
              <a:t>Windows Phone 8: Step 5…</a:t>
            </a:r>
            <a:endParaRPr lang="en-US" dirty="0"/>
          </a:p>
        </p:txBody>
      </p:sp>
      <p:sp>
        <p:nvSpPr>
          <p:cNvPr id="7" name="TextBox 6"/>
          <p:cNvSpPr txBox="1"/>
          <p:nvPr/>
        </p:nvSpPr>
        <p:spPr>
          <a:xfrm>
            <a:off x="920016" y="1690688"/>
            <a:ext cx="6254469" cy="1015663"/>
          </a:xfrm>
          <a:prstGeom prst="rect">
            <a:avLst/>
          </a:prstGeom>
          <a:noFill/>
        </p:spPr>
        <p:txBody>
          <a:bodyPr wrap="none" rtlCol="0">
            <a:spAutoFit/>
          </a:bodyPr>
          <a:lstStyle/>
          <a:p>
            <a:r>
              <a:rPr lang="en-US" sz="2000" dirty="0" smtClean="0"/>
              <a:t>Perform additional steps, similar to Windows 8 publishing:</a:t>
            </a:r>
          </a:p>
          <a:p>
            <a:pPr marL="342900" indent="-342900">
              <a:buFont typeface="Arial" panose="020B0604020202020204" pitchFamily="34" charset="0"/>
              <a:buChar char="•"/>
            </a:pPr>
            <a:r>
              <a:rPr lang="en-US" sz="2000" dirty="0" smtClean="0"/>
              <a:t>Associate App with the Store</a:t>
            </a:r>
          </a:p>
          <a:p>
            <a:pPr marL="342900" indent="-342900">
              <a:buFont typeface="Arial" panose="020B0604020202020204" pitchFamily="34" charset="0"/>
              <a:buChar char="•"/>
            </a:pPr>
            <a:r>
              <a:rPr lang="en-US" sz="2000" dirty="0" smtClean="0"/>
              <a:t>Create App Packages…</a:t>
            </a:r>
          </a:p>
        </p:txBody>
      </p:sp>
      <p:sp>
        <p:nvSpPr>
          <p:cNvPr id="9" name="Rounded Rectangle 8"/>
          <p:cNvSpPr/>
          <p:nvPr/>
        </p:nvSpPr>
        <p:spPr>
          <a:xfrm>
            <a:off x="9893270" y="4019732"/>
            <a:ext cx="1037298" cy="204273"/>
          </a:xfrm>
          <a:prstGeom prst="roundRect">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p:cNvSpPr txBox="1"/>
          <p:nvPr/>
        </p:nvSpPr>
        <p:spPr>
          <a:xfrm>
            <a:off x="2839047" y="3531065"/>
            <a:ext cx="4378763" cy="1384995"/>
          </a:xfrm>
          <a:prstGeom prst="rect">
            <a:avLst/>
          </a:prstGeom>
          <a:noFill/>
        </p:spPr>
        <p:txBody>
          <a:bodyPr wrap="none" rtlCol="0">
            <a:spAutoFit/>
          </a:bodyPr>
          <a:lstStyle/>
          <a:p>
            <a:pPr algn="r"/>
            <a:r>
              <a:rPr lang="en-US" sz="2800" dirty="0">
                <a:solidFill>
                  <a:srgbClr val="FF0000"/>
                </a:solidFill>
              </a:rPr>
              <a:t>Associate App with the Store</a:t>
            </a:r>
          </a:p>
          <a:p>
            <a:pPr algn="r"/>
            <a:endParaRPr lang="en-US" sz="2800" dirty="0" smtClean="0">
              <a:solidFill>
                <a:srgbClr val="FF0000"/>
              </a:solidFill>
            </a:endParaRPr>
          </a:p>
          <a:p>
            <a:pPr algn="r"/>
            <a:r>
              <a:rPr lang="en-US" sz="2800" dirty="0" smtClean="0">
                <a:solidFill>
                  <a:srgbClr val="FF0000"/>
                </a:solidFill>
              </a:rPr>
              <a:t>Create </a:t>
            </a:r>
            <a:r>
              <a:rPr lang="en-US" sz="2800" dirty="0">
                <a:solidFill>
                  <a:srgbClr val="FF0000"/>
                </a:solidFill>
              </a:rPr>
              <a:t>App Packages…</a:t>
            </a:r>
            <a:endParaRPr lang="en-US" sz="2800" dirty="0">
              <a:solidFill>
                <a:srgbClr val="FF0000"/>
              </a:solidFill>
            </a:endParaRPr>
          </a:p>
        </p:txBody>
      </p:sp>
      <p:cxnSp>
        <p:nvCxnSpPr>
          <p:cNvPr id="15" name="Straight Arrow Connector 14"/>
          <p:cNvCxnSpPr/>
          <p:nvPr/>
        </p:nvCxnSpPr>
        <p:spPr>
          <a:xfrm flipH="1" flipV="1">
            <a:off x="7393012" y="3795503"/>
            <a:ext cx="1179300" cy="325325"/>
          </a:xfrm>
          <a:prstGeom prst="straightConnector1">
            <a:avLst/>
          </a:prstGeom>
          <a:ln w="25400">
            <a:solidFill>
              <a:srgbClr val="FF0000"/>
            </a:solidFill>
            <a:tailEnd type="stealth" w="lg" len="lg"/>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p:nvPr/>
        </p:nvCxnSpPr>
        <p:spPr>
          <a:xfrm flipH="1">
            <a:off x="7174486" y="4325257"/>
            <a:ext cx="1397826" cy="304800"/>
          </a:xfrm>
          <a:prstGeom prst="straightConnector1">
            <a:avLst/>
          </a:prstGeom>
          <a:ln w="25400">
            <a:solidFill>
              <a:srgbClr val="FF0000"/>
            </a:solidFill>
            <a:tailEnd type="stealth" w="lg" len="lg"/>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5233575"/>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Windows Phone 8: Additional Steps</a:t>
            </a:r>
            <a:endParaRPr lang="en-US" dirty="0"/>
          </a:p>
        </p:txBody>
      </p:sp>
      <p:sp>
        <p:nvSpPr>
          <p:cNvPr id="7" name="TextBox 6"/>
          <p:cNvSpPr txBox="1"/>
          <p:nvPr/>
        </p:nvSpPr>
        <p:spPr>
          <a:xfrm>
            <a:off x="803736" y="1427889"/>
            <a:ext cx="7991996" cy="400110"/>
          </a:xfrm>
          <a:prstGeom prst="rect">
            <a:avLst/>
          </a:prstGeom>
          <a:noFill/>
        </p:spPr>
        <p:txBody>
          <a:bodyPr wrap="none" rtlCol="0">
            <a:spAutoFit/>
          </a:bodyPr>
          <a:lstStyle/>
          <a:p>
            <a:r>
              <a:rPr lang="en-US" sz="2000" dirty="0" smtClean="0"/>
              <a:t>Go to the Dashboard on </a:t>
            </a:r>
            <a:r>
              <a:rPr lang="en-US" sz="2000" dirty="0" smtClean="0">
                <a:hlinkClick r:id="rId2"/>
              </a:rPr>
              <a:t>http://dev.windowsphone.com</a:t>
            </a:r>
            <a:r>
              <a:rPr lang="en-US" sz="2000" dirty="0" smtClean="0"/>
              <a:t> to submit your app</a:t>
            </a:r>
            <a:endParaRPr lang="en-US" sz="2000" dirty="0"/>
          </a:p>
        </p:txBody>
      </p:sp>
      <p:grpSp>
        <p:nvGrpSpPr>
          <p:cNvPr id="4" name="Group 3"/>
          <p:cNvGrpSpPr>
            <a:grpSpLocks noChangeAspect="1"/>
          </p:cNvGrpSpPr>
          <p:nvPr/>
        </p:nvGrpSpPr>
        <p:grpSpPr>
          <a:xfrm>
            <a:off x="838200" y="1827999"/>
            <a:ext cx="6675204" cy="4786836"/>
            <a:chOff x="2663845" y="3059105"/>
            <a:chExt cx="4958435" cy="3555729"/>
          </a:xfrm>
        </p:grpSpPr>
        <p:pic>
          <p:nvPicPr>
            <p:cNvPr id="3" name="Picture 2"/>
            <p:cNvPicPr>
              <a:picLocks noChangeAspect="1"/>
            </p:cNvPicPr>
            <p:nvPr/>
          </p:nvPicPr>
          <p:blipFill>
            <a:blip r:embed="rId3"/>
            <a:stretch>
              <a:fillRect/>
            </a:stretch>
          </p:blipFill>
          <p:spPr>
            <a:xfrm>
              <a:off x="2707387" y="3059105"/>
              <a:ext cx="4914893" cy="3555729"/>
            </a:xfrm>
            <a:prstGeom prst="rect">
              <a:avLst/>
            </a:prstGeom>
          </p:spPr>
        </p:pic>
        <p:sp>
          <p:nvSpPr>
            <p:cNvPr id="9" name="Rounded Rectangle 8"/>
            <p:cNvSpPr/>
            <p:nvPr/>
          </p:nvSpPr>
          <p:spPr>
            <a:xfrm>
              <a:off x="2663845" y="4570030"/>
              <a:ext cx="1037298" cy="321284"/>
            </a:xfrm>
            <a:prstGeom prst="roundRect">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ounded Rectangle 11"/>
            <p:cNvSpPr/>
            <p:nvPr/>
          </p:nvSpPr>
          <p:spPr>
            <a:xfrm>
              <a:off x="2663845" y="4121869"/>
              <a:ext cx="630898" cy="203388"/>
            </a:xfrm>
            <a:prstGeom prst="roundRect">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52848857"/>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Windows Phone 8: Final Steps</a:t>
            </a:r>
            <a:endParaRPr lang="en-US" dirty="0"/>
          </a:p>
        </p:txBody>
      </p:sp>
      <p:pic>
        <p:nvPicPr>
          <p:cNvPr id="5" name="Picture 4"/>
          <p:cNvPicPr>
            <a:picLocks noChangeAspect="1"/>
          </p:cNvPicPr>
          <p:nvPr/>
        </p:nvPicPr>
        <p:blipFill>
          <a:blip r:embed="rId2"/>
          <a:stretch>
            <a:fillRect/>
          </a:stretch>
        </p:blipFill>
        <p:spPr>
          <a:xfrm>
            <a:off x="838199" y="1345570"/>
            <a:ext cx="3907971" cy="5269412"/>
          </a:xfrm>
          <a:prstGeom prst="rect">
            <a:avLst/>
          </a:prstGeom>
        </p:spPr>
      </p:pic>
      <p:sp>
        <p:nvSpPr>
          <p:cNvPr id="10" name="TextBox 9"/>
          <p:cNvSpPr txBox="1"/>
          <p:nvPr/>
        </p:nvSpPr>
        <p:spPr>
          <a:xfrm>
            <a:off x="5342166" y="3207576"/>
            <a:ext cx="4227824" cy="1384995"/>
          </a:xfrm>
          <a:prstGeom prst="rect">
            <a:avLst/>
          </a:prstGeom>
          <a:noFill/>
        </p:spPr>
        <p:txBody>
          <a:bodyPr wrap="none" rtlCol="0">
            <a:spAutoFit/>
          </a:bodyPr>
          <a:lstStyle/>
          <a:p>
            <a:pPr algn="r"/>
            <a:r>
              <a:rPr lang="en-US" sz="2800" dirty="0" smtClean="0">
                <a:solidFill>
                  <a:srgbClr val="FF0000"/>
                </a:solidFill>
              </a:rPr>
              <a:t>Follow the instructions</a:t>
            </a:r>
          </a:p>
          <a:p>
            <a:pPr algn="r"/>
            <a:r>
              <a:rPr lang="en-US" sz="2800" dirty="0" smtClean="0">
                <a:solidFill>
                  <a:srgbClr val="FF0000"/>
                </a:solidFill>
              </a:rPr>
              <a:t>to fill out the remaining</a:t>
            </a:r>
          </a:p>
          <a:p>
            <a:pPr algn="r"/>
            <a:r>
              <a:rPr lang="en-US" sz="2800" dirty="0" smtClean="0">
                <a:solidFill>
                  <a:srgbClr val="FF0000"/>
                </a:solidFill>
              </a:rPr>
              <a:t>information about your app</a:t>
            </a:r>
            <a:endParaRPr lang="en-US" sz="2800" dirty="0">
              <a:solidFill>
                <a:srgbClr val="FF0000"/>
              </a:solidFill>
            </a:endParaRPr>
          </a:p>
        </p:txBody>
      </p:sp>
      <p:sp>
        <p:nvSpPr>
          <p:cNvPr id="11" name="Up-Down Arrow 10"/>
          <p:cNvSpPr/>
          <p:nvPr/>
        </p:nvSpPr>
        <p:spPr>
          <a:xfrm>
            <a:off x="4918199" y="2635972"/>
            <a:ext cx="321458" cy="3088293"/>
          </a:xfrm>
          <a:prstGeom prst="upDownArrow">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36"/>
          </a:p>
        </p:txBody>
      </p:sp>
    </p:spTree>
    <p:extLst>
      <p:ext uri="{BB962C8B-B14F-4D97-AF65-F5344CB8AC3E}">
        <p14:creationId xmlns:p14="http://schemas.microsoft.com/office/powerpoint/2010/main" val="2819804537"/>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838198" y="1345568"/>
            <a:ext cx="3907972" cy="5269414"/>
          </a:xfrm>
          <a:prstGeom prst="rect">
            <a:avLst/>
          </a:prstGeom>
        </p:spPr>
      </p:pic>
      <p:sp>
        <p:nvSpPr>
          <p:cNvPr id="2" name="Title 1"/>
          <p:cNvSpPr>
            <a:spLocks noGrp="1"/>
          </p:cNvSpPr>
          <p:nvPr>
            <p:ph type="title"/>
          </p:nvPr>
        </p:nvSpPr>
        <p:spPr/>
        <p:txBody>
          <a:bodyPr/>
          <a:lstStyle/>
          <a:p>
            <a:r>
              <a:rPr lang="en-US" dirty="0" smtClean="0"/>
              <a:t>Windows Phone 8: Revie</a:t>
            </a:r>
            <a:r>
              <a:rPr lang="en-US" dirty="0" smtClean="0"/>
              <a:t>w &amp; Submit!</a:t>
            </a:r>
            <a:endParaRPr lang="en-US" dirty="0"/>
          </a:p>
        </p:txBody>
      </p:sp>
      <p:sp>
        <p:nvSpPr>
          <p:cNvPr id="8" name="TextBox 7"/>
          <p:cNvSpPr txBox="1"/>
          <p:nvPr/>
        </p:nvSpPr>
        <p:spPr>
          <a:xfrm>
            <a:off x="5861962" y="1695249"/>
            <a:ext cx="2051459" cy="3108543"/>
          </a:xfrm>
          <a:prstGeom prst="rect">
            <a:avLst/>
          </a:prstGeom>
          <a:noFill/>
        </p:spPr>
        <p:txBody>
          <a:bodyPr wrap="none" rtlCol="0">
            <a:spAutoFit/>
          </a:bodyPr>
          <a:lstStyle/>
          <a:p>
            <a:r>
              <a:rPr lang="en-US" sz="2800" dirty="0" smtClean="0">
                <a:solidFill>
                  <a:srgbClr val="FF0000"/>
                </a:solidFill>
              </a:rPr>
              <a:t>Once all the </a:t>
            </a:r>
            <a:endParaRPr lang="en-US" sz="2800" dirty="0">
              <a:solidFill>
                <a:srgbClr val="FF0000"/>
              </a:solidFill>
            </a:endParaRPr>
          </a:p>
          <a:p>
            <a:r>
              <a:rPr lang="en-US" sz="2800" dirty="0" smtClean="0">
                <a:solidFill>
                  <a:srgbClr val="FF0000"/>
                </a:solidFill>
              </a:rPr>
              <a:t>information</a:t>
            </a:r>
          </a:p>
          <a:p>
            <a:r>
              <a:rPr lang="en-US" sz="2800" dirty="0" smtClean="0">
                <a:solidFill>
                  <a:srgbClr val="FF0000"/>
                </a:solidFill>
              </a:rPr>
              <a:t>has been</a:t>
            </a:r>
          </a:p>
          <a:p>
            <a:r>
              <a:rPr lang="en-US" sz="2800" dirty="0" smtClean="0">
                <a:solidFill>
                  <a:srgbClr val="FF0000"/>
                </a:solidFill>
              </a:rPr>
              <a:t>entered, and</a:t>
            </a:r>
          </a:p>
          <a:p>
            <a:r>
              <a:rPr lang="en-US" sz="2800" dirty="0" smtClean="0">
                <a:solidFill>
                  <a:srgbClr val="FF0000"/>
                </a:solidFill>
              </a:rPr>
              <a:t>the package</a:t>
            </a:r>
          </a:p>
          <a:p>
            <a:r>
              <a:rPr lang="en-US" sz="2800" dirty="0" smtClean="0">
                <a:solidFill>
                  <a:srgbClr val="FF0000"/>
                </a:solidFill>
              </a:rPr>
              <a:t>has been</a:t>
            </a:r>
          </a:p>
          <a:p>
            <a:r>
              <a:rPr lang="en-US" sz="2800" dirty="0" smtClean="0">
                <a:solidFill>
                  <a:srgbClr val="FF0000"/>
                </a:solidFill>
              </a:rPr>
              <a:t>uploaded…</a:t>
            </a:r>
            <a:endParaRPr lang="en-US" sz="2800" dirty="0">
              <a:solidFill>
                <a:srgbClr val="FF0000"/>
              </a:solidFill>
            </a:endParaRPr>
          </a:p>
        </p:txBody>
      </p:sp>
      <p:sp>
        <p:nvSpPr>
          <p:cNvPr id="9" name="TextBox 8"/>
          <p:cNvSpPr txBox="1"/>
          <p:nvPr/>
        </p:nvSpPr>
        <p:spPr>
          <a:xfrm>
            <a:off x="5861962" y="5418974"/>
            <a:ext cx="5255478" cy="954107"/>
          </a:xfrm>
          <a:prstGeom prst="rect">
            <a:avLst/>
          </a:prstGeom>
          <a:noFill/>
        </p:spPr>
        <p:txBody>
          <a:bodyPr wrap="none" rtlCol="0">
            <a:spAutoFit/>
          </a:bodyPr>
          <a:lstStyle/>
          <a:p>
            <a:pPr algn="r"/>
            <a:r>
              <a:rPr lang="en-US" sz="2800" dirty="0" smtClean="0">
                <a:solidFill>
                  <a:srgbClr val="FF0000"/>
                </a:solidFill>
              </a:rPr>
              <a:t>… </a:t>
            </a:r>
            <a:r>
              <a:rPr lang="en-US" sz="2800" dirty="0" smtClean="0">
                <a:solidFill>
                  <a:srgbClr val="FF0000"/>
                </a:solidFill>
              </a:rPr>
              <a:t>the “Review and Submit” button</a:t>
            </a:r>
          </a:p>
          <a:p>
            <a:pPr algn="r"/>
            <a:r>
              <a:rPr lang="en-US" sz="2800" dirty="0" smtClean="0">
                <a:solidFill>
                  <a:srgbClr val="FF0000"/>
                </a:solidFill>
              </a:rPr>
              <a:t>will be enabled for you to click on</a:t>
            </a:r>
            <a:endParaRPr lang="en-US" sz="2800" dirty="0">
              <a:solidFill>
                <a:srgbClr val="FF0000"/>
              </a:solidFill>
            </a:endParaRPr>
          </a:p>
        </p:txBody>
      </p:sp>
      <p:cxnSp>
        <p:nvCxnSpPr>
          <p:cNvPr id="12" name="Straight Arrow Connector 11"/>
          <p:cNvCxnSpPr/>
          <p:nvPr/>
        </p:nvCxnSpPr>
        <p:spPr>
          <a:xfrm flipH="1">
            <a:off x="2232540" y="5788587"/>
            <a:ext cx="3629422" cy="312558"/>
          </a:xfrm>
          <a:prstGeom prst="straightConnector1">
            <a:avLst/>
          </a:prstGeom>
          <a:ln w="25400">
            <a:solidFill>
              <a:srgbClr val="FF0000"/>
            </a:solidFill>
            <a:tailEnd type="stealth" w="lg" len="lg"/>
          </a:ln>
        </p:spPr>
        <p:style>
          <a:lnRef idx="1">
            <a:schemeClr val="accent1"/>
          </a:lnRef>
          <a:fillRef idx="0">
            <a:schemeClr val="accent1"/>
          </a:fillRef>
          <a:effectRef idx="0">
            <a:schemeClr val="accent1"/>
          </a:effectRef>
          <a:fontRef idx="minor">
            <a:schemeClr val="tx1"/>
          </a:fontRef>
        </p:style>
      </p:cxnSp>
      <p:sp>
        <p:nvSpPr>
          <p:cNvPr id="13" name="Rounded Rectangle 12"/>
          <p:cNvSpPr/>
          <p:nvPr/>
        </p:nvSpPr>
        <p:spPr>
          <a:xfrm>
            <a:off x="943430" y="5803101"/>
            <a:ext cx="1132114" cy="231204"/>
          </a:xfrm>
          <a:prstGeom prst="roundRect">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34262080"/>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(END of </a:t>
            </a:r>
            <a:r>
              <a:rPr lang="en-US" dirty="0" smtClean="0"/>
              <a:t>Construct 2 Exporting &amp; Publishing)</a:t>
            </a:r>
            <a:endParaRPr lang="en-US" dirty="0"/>
          </a:p>
        </p:txBody>
      </p:sp>
    </p:spTree>
    <p:extLst>
      <p:ext uri="{BB962C8B-B14F-4D97-AF65-F5344CB8AC3E}">
        <p14:creationId xmlns:p14="http://schemas.microsoft.com/office/powerpoint/2010/main" val="81693466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12" descr="http://blogs.msdn.com/cfs-filesystemfile.ashx/__key/communityserver-blogs-components-weblogfiles/00-00-01-44-28-metablogapi/3124.image_5F00_1332938E.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29635" y="3854042"/>
            <a:ext cx="1332730" cy="132706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ctrTitle"/>
          </p:nvPr>
        </p:nvSpPr>
        <p:spPr/>
        <p:txBody>
          <a:bodyPr/>
          <a:lstStyle/>
          <a:p>
            <a:r>
              <a:rPr lang="en-US" dirty="0" smtClean="0">
                <a:solidFill>
                  <a:schemeClr val="accent6"/>
                </a:solidFill>
                <a:latin typeface="Comic Sans MS" panose="030F0702030302020204" pitchFamily="66" charset="0"/>
              </a:rPr>
              <a:t>Export to HTML5 Website</a:t>
            </a:r>
            <a:endParaRPr lang="en-US" dirty="0">
              <a:solidFill>
                <a:schemeClr val="accent6"/>
              </a:solidFill>
              <a:latin typeface="Comic Sans MS" panose="030F0702030302020204" pitchFamily="66" charset="0"/>
            </a:endParaRPr>
          </a:p>
        </p:txBody>
      </p:sp>
    </p:spTree>
    <p:extLst>
      <p:ext uri="{BB962C8B-B14F-4D97-AF65-F5344CB8AC3E}">
        <p14:creationId xmlns:p14="http://schemas.microsoft.com/office/powerpoint/2010/main" val="156363178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838200" y="1396314"/>
            <a:ext cx="9930050" cy="5258485"/>
          </a:xfrm>
          <a:prstGeom prst="rect">
            <a:avLst/>
          </a:prstGeom>
        </p:spPr>
      </p:pic>
      <p:sp>
        <p:nvSpPr>
          <p:cNvPr id="2" name="Title 1"/>
          <p:cNvSpPr>
            <a:spLocks noGrp="1"/>
          </p:cNvSpPr>
          <p:nvPr>
            <p:ph type="title"/>
          </p:nvPr>
        </p:nvSpPr>
        <p:spPr/>
        <p:txBody>
          <a:bodyPr/>
          <a:lstStyle/>
          <a:p>
            <a:r>
              <a:rPr lang="en-US" dirty="0" smtClean="0"/>
              <a:t>Export to HTML5 Website: </a:t>
            </a:r>
            <a:r>
              <a:rPr lang="en-US" dirty="0" smtClean="0"/>
              <a:t>Step 1</a:t>
            </a:r>
            <a:endParaRPr lang="en-US" dirty="0"/>
          </a:p>
        </p:txBody>
      </p:sp>
      <p:sp>
        <p:nvSpPr>
          <p:cNvPr id="6" name="TextBox 5"/>
          <p:cNvSpPr txBox="1"/>
          <p:nvPr/>
        </p:nvSpPr>
        <p:spPr>
          <a:xfrm>
            <a:off x="4372636" y="3218635"/>
            <a:ext cx="2251578" cy="1815882"/>
          </a:xfrm>
          <a:prstGeom prst="rect">
            <a:avLst/>
          </a:prstGeom>
          <a:noFill/>
        </p:spPr>
        <p:txBody>
          <a:bodyPr wrap="none" rtlCol="0">
            <a:spAutoFit/>
          </a:bodyPr>
          <a:lstStyle/>
          <a:p>
            <a:pPr algn="ctr"/>
            <a:r>
              <a:rPr lang="en-US" sz="2800" dirty="0" smtClean="0">
                <a:solidFill>
                  <a:srgbClr val="FF0000"/>
                </a:solidFill>
              </a:rPr>
              <a:t>Click the</a:t>
            </a:r>
          </a:p>
          <a:p>
            <a:pPr algn="ctr"/>
            <a:r>
              <a:rPr lang="en-US" sz="2800" dirty="0" smtClean="0">
                <a:solidFill>
                  <a:srgbClr val="FF0000"/>
                </a:solidFill>
              </a:rPr>
              <a:t>Export Project</a:t>
            </a:r>
          </a:p>
          <a:p>
            <a:pPr algn="ctr"/>
            <a:r>
              <a:rPr lang="en-US" sz="2800" dirty="0" smtClean="0">
                <a:solidFill>
                  <a:srgbClr val="FF0000"/>
                </a:solidFill>
              </a:rPr>
              <a:t>button</a:t>
            </a:r>
          </a:p>
          <a:p>
            <a:pPr algn="ctr"/>
            <a:r>
              <a:rPr lang="en-US" sz="2800" dirty="0" smtClean="0">
                <a:solidFill>
                  <a:srgbClr val="FF0000"/>
                </a:solidFill>
              </a:rPr>
              <a:t>(Home tab)</a:t>
            </a:r>
            <a:endParaRPr lang="en-US" sz="2800" dirty="0">
              <a:solidFill>
                <a:srgbClr val="FF0000"/>
              </a:solidFill>
            </a:endParaRPr>
          </a:p>
        </p:txBody>
      </p:sp>
      <p:cxnSp>
        <p:nvCxnSpPr>
          <p:cNvPr id="7" name="Straight Arrow Connector 6"/>
          <p:cNvCxnSpPr/>
          <p:nvPr/>
        </p:nvCxnSpPr>
        <p:spPr>
          <a:xfrm flipV="1">
            <a:off x="5537200" y="2438399"/>
            <a:ext cx="762000" cy="780236"/>
          </a:xfrm>
          <a:prstGeom prst="straightConnector1">
            <a:avLst/>
          </a:prstGeom>
          <a:ln w="25400">
            <a:solidFill>
              <a:srgbClr val="FF0000"/>
            </a:solidFill>
            <a:tailEnd type="stealth" w="lg" len="lg"/>
          </a:ln>
        </p:spPr>
        <p:style>
          <a:lnRef idx="1">
            <a:schemeClr val="accent1"/>
          </a:lnRef>
          <a:fillRef idx="0">
            <a:schemeClr val="accent1"/>
          </a:fillRef>
          <a:effectRef idx="0">
            <a:schemeClr val="accent1"/>
          </a:effectRef>
          <a:fontRef idx="minor">
            <a:schemeClr val="tx1"/>
          </a:fontRef>
        </p:style>
      </p:cxnSp>
      <p:sp>
        <p:nvSpPr>
          <p:cNvPr id="8" name="Rounded Rectangle 7"/>
          <p:cNvSpPr/>
          <p:nvPr/>
        </p:nvSpPr>
        <p:spPr>
          <a:xfrm>
            <a:off x="6402592" y="1760842"/>
            <a:ext cx="557008" cy="677557"/>
          </a:xfrm>
          <a:prstGeom prst="roundRect">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ounded Rectangle 10"/>
          <p:cNvSpPr/>
          <p:nvPr/>
        </p:nvSpPr>
        <p:spPr>
          <a:xfrm>
            <a:off x="1322592" y="1622171"/>
            <a:ext cx="645908" cy="244729"/>
          </a:xfrm>
          <a:prstGeom prst="roundRect">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77546550"/>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2041</TotalTime>
  <Words>1387</Words>
  <Application>Microsoft Office PowerPoint</Application>
  <PresentationFormat>Widescreen</PresentationFormat>
  <Paragraphs>293</Paragraphs>
  <Slides>75</Slides>
  <Notes>1</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75</vt:i4>
      </vt:variant>
    </vt:vector>
  </HeadingPairs>
  <TitlesOfParts>
    <vt:vector size="83" baseType="lpstr">
      <vt:lpstr>ＭＳ Ｐゴシック</vt:lpstr>
      <vt:lpstr>Arial</vt:lpstr>
      <vt:lpstr>Calibri</vt:lpstr>
      <vt:lpstr>Calibri Light</vt:lpstr>
      <vt:lpstr>Comic Sans MS</vt:lpstr>
      <vt:lpstr>Segoe UI</vt:lpstr>
      <vt:lpstr>Wingdings</vt:lpstr>
      <vt:lpstr>Office Theme</vt:lpstr>
      <vt:lpstr>Construct 2 Exporting &amp; Publishing </vt:lpstr>
      <vt:lpstr>Update Project Settings</vt:lpstr>
      <vt:lpstr>Update Project Settings: Step 1</vt:lpstr>
      <vt:lpstr>Update Project Settings: Step 2</vt:lpstr>
      <vt:lpstr>Update Project Settings: Step 3</vt:lpstr>
      <vt:lpstr>Update Project Settings: Step 4</vt:lpstr>
      <vt:lpstr>Update Project Settings: Step 5</vt:lpstr>
      <vt:lpstr>Export to HTML5 Website</vt:lpstr>
      <vt:lpstr>Export to HTML5 Website: Step 1</vt:lpstr>
      <vt:lpstr>Export to HTML5 Website: Step 2</vt:lpstr>
      <vt:lpstr>Export to HTML5 Website: Step 3</vt:lpstr>
      <vt:lpstr>Export to HTML5 Website: Step 4</vt:lpstr>
      <vt:lpstr>Export to HTML5 Website: Step 5</vt:lpstr>
      <vt:lpstr>Export to HTML5 Website: Step 6</vt:lpstr>
      <vt:lpstr>Publish on the Web</vt:lpstr>
      <vt:lpstr>Publish on the Web: Step 1</vt:lpstr>
      <vt:lpstr>Publish on the Web: Step 2</vt:lpstr>
      <vt:lpstr>Publish on the Web: Step 3</vt:lpstr>
      <vt:lpstr>Export to Windows</vt:lpstr>
      <vt:lpstr>Export to Windows: Step 1</vt:lpstr>
      <vt:lpstr>Export to Windows: Step 2</vt:lpstr>
      <vt:lpstr>Export to Windows: Step 3</vt:lpstr>
      <vt:lpstr>Export to Windows : Step 4</vt:lpstr>
      <vt:lpstr>Export to Windows : Step 5</vt:lpstr>
      <vt:lpstr>Create Certificate</vt:lpstr>
      <vt:lpstr>Create Certificate: Step 1</vt:lpstr>
      <vt:lpstr>Create Certificate: Step 2</vt:lpstr>
      <vt:lpstr>Create Certificate: Step 3</vt:lpstr>
      <vt:lpstr>Create Certificate: Step 4</vt:lpstr>
      <vt:lpstr>Create Certificate: Step 5</vt:lpstr>
      <vt:lpstr>Create Certificate: Step 6</vt:lpstr>
      <vt:lpstr>Create Certificate: Step 7</vt:lpstr>
      <vt:lpstr>Open Developer Account</vt:lpstr>
      <vt:lpstr>Open Developer Account: Step 1</vt:lpstr>
      <vt:lpstr>Open Developer Account: Step 2</vt:lpstr>
      <vt:lpstr>Publish on Windows</vt:lpstr>
      <vt:lpstr>Publish on Windows: Step 1</vt:lpstr>
      <vt:lpstr>Publish on Windows: Step 2</vt:lpstr>
      <vt:lpstr>Publish on Windows: Step 3</vt:lpstr>
      <vt:lpstr>Publish on Windows: Step 4</vt:lpstr>
      <vt:lpstr>Publish on Windows: Step 5</vt:lpstr>
      <vt:lpstr>Publish on Windows: Step 6</vt:lpstr>
      <vt:lpstr>Create Store Graphics</vt:lpstr>
      <vt:lpstr>Create Store Graphics: Step 1</vt:lpstr>
      <vt:lpstr>Create Store Graphics: Step 2</vt:lpstr>
      <vt:lpstr>Create Store Graphics: Step 3</vt:lpstr>
      <vt:lpstr>Create Store Graphics: Step 4</vt:lpstr>
      <vt:lpstr>Create Store Graphics: Step 5</vt:lpstr>
      <vt:lpstr>Create Store Graphics: Step 6</vt:lpstr>
      <vt:lpstr>Create and Certify Package</vt:lpstr>
      <vt:lpstr>Create and Certify Package: Step 1</vt:lpstr>
      <vt:lpstr>Create and Certify Package: Step 2</vt:lpstr>
      <vt:lpstr>Create and Certify Package: Step 3</vt:lpstr>
      <vt:lpstr>Create and Certify Package: Step 4</vt:lpstr>
      <vt:lpstr>Create and Certify Package: Step 5</vt:lpstr>
      <vt:lpstr>Create and Certify Package: Step 6</vt:lpstr>
      <vt:lpstr>Create and Certify Package: Step 7</vt:lpstr>
      <vt:lpstr>Create and Certify Package: Step 8</vt:lpstr>
      <vt:lpstr>Create and Certify Package: Step 9</vt:lpstr>
      <vt:lpstr>Create and Certify Package: Step 10</vt:lpstr>
      <vt:lpstr>Create and Certify Package: Step 11</vt:lpstr>
      <vt:lpstr>Publish App</vt:lpstr>
      <vt:lpstr>Publish Package: Step 1</vt:lpstr>
      <vt:lpstr>Publish Package: Step 2</vt:lpstr>
      <vt:lpstr>Publish Package: Step 3</vt:lpstr>
      <vt:lpstr>Windows Phone 8</vt:lpstr>
      <vt:lpstr>Windows Phone 8: Step 1</vt:lpstr>
      <vt:lpstr>Windows Phone 8: Step 2</vt:lpstr>
      <vt:lpstr>Windows Phone 8: Step 3</vt:lpstr>
      <vt:lpstr>Windows Phone 8: Step 4</vt:lpstr>
      <vt:lpstr>Windows Phone 8: Step 5…</vt:lpstr>
      <vt:lpstr>Windows Phone 8: Additional Steps</vt:lpstr>
      <vt:lpstr>Windows Phone 8: Final Steps</vt:lpstr>
      <vt:lpstr>Windows Phone 8: Review &amp; Submit!</vt:lpstr>
      <vt:lpstr>(END of Construct 2 Exporting &amp; Publishing)</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Construct 2 Game Development</dc:title>
  <dc:creator>Microsoft account</dc:creator>
  <cp:lastModifiedBy>Microsoft account</cp:lastModifiedBy>
  <cp:revision>460</cp:revision>
  <dcterms:created xsi:type="dcterms:W3CDTF">2014-06-05T21:55:23Z</dcterms:created>
  <dcterms:modified xsi:type="dcterms:W3CDTF">2014-07-17T05:08:14Z</dcterms:modified>
</cp:coreProperties>
</file>