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8" r:id="rId5"/>
    <p:sldMasterId id="2147484432" r:id="rId6"/>
  </p:sldMasterIdLst>
  <p:notesMasterIdLst>
    <p:notesMasterId r:id="rId90"/>
  </p:notesMasterIdLst>
  <p:sldIdLst>
    <p:sldId id="257" r:id="rId7"/>
    <p:sldId id="258" r:id="rId8"/>
    <p:sldId id="259" r:id="rId9"/>
    <p:sldId id="260" r:id="rId10"/>
    <p:sldId id="261" r:id="rId11"/>
    <p:sldId id="262" r:id="rId12"/>
    <p:sldId id="364" r:id="rId13"/>
    <p:sldId id="375" r:id="rId14"/>
    <p:sldId id="376" r:id="rId15"/>
    <p:sldId id="367" r:id="rId16"/>
    <p:sldId id="267" r:id="rId17"/>
    <p:sldId id="268" r:id="rId18"/>
    <p:sldId id="377" r:id="rId19"/>
    <p:sldId id="369" r:id="rId20"/>
    <p:sldId id="370" r:id="rId21"/>
    <p:sldId id="371" r:id="rId22"/>
    <p:sldId id="372" r:id="rId23"/>
    <p:sldId id="373"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49" r:id="rId72"/>
    <p:sldId id="327" r:id="rId73"/>
    <p:sldId id="328" r:id="rId74"/>
    <p:sldId id="329" r:id="rId75"/>
    <p:sldId id="330" r:id="rId76"/>
    <p:sldId id="331" r:id="rId77"/>
    <p:sldId id="332" r:id="rId78"/>
    <p:sldId id="350" r:id="rId79"/>
    <p:sldId id="333" r:id="rId80"/>
    <p:sldId id="334" r:id="rId81"/>
    <p:sldId id="378" r:id="rId82"/>
    <p:sldId id="335" r:id="rId83"/>
    <p:sldId id="379" r:id="rId84"/>
    <p:sldId id="336" r:id="rId85"/>
    <p:sldId id="337" r:id="rId86"/>
    <p:sldId id="338" r:id="rId87"/>
    <p:sldId id="339" r:id="rId88"/>
    <p:sldId id="34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810E96-434B-4365-B98F-ABD63A187CC9}">
          <p14:sldIdLst>
            <p14:sldId id="257"/>
          </p14:sldIdLst>
        </p14:section>
        <p14:section name="Intro" id="{41312514-8450-4449-807D-B3E41028CBB6}">
          <p14:sldIdLst>
            <p14:sldId id="258"/>
            <p14:sldId id="259"/>
            <p14:sldId id="260"/>
            <p14:sldId id="261"/>
            <p14:sldId id="262"/>
          </p14:sldIdLst>
        </p14:section>
        <p14:section name="Cognitive Services Overview" id="{EAE03B4C-30AC-42AE-A2EC-E97F2FBE0D42}">
          <p14:sldIdLst>
            <p14:sldId id="364"/>
            <p14:sldId id="375"/>
            <p14:sldId id="376"/>
            <p14:sldId id="367"/>
            <p14:sldId id="267"/>
            <p14:sldId id="268"/>
          </p14:sldIdLst>
        </p14:section>
        <p14:section name="Detailled Overview" id="{165AFBA1-ED4A-4891-8108-739524529F73}">
          <p14:sldIdLst>
            <p14:sldId id="377"/>
            <p14:sldId id="369"/>
            <p14:sldId id="370"/>
            <p14:sldId id="371"/>
            <p14:sldId id="372"/>
            <p14:sldId id="373"/>
          </p14:sldIdLst>
        </p14:section>
        <p14:section name="Demonstrations" id="{324F12D0-E1E7-4D46-96FC-2D50A43AEFF0}">
          <p14:sldIdLst>
            <p14:sldId id="275"/>
          </p14:sldIdLst>
        </p14:section>
        <p14:section name="Vision" id="{29B3F61F-66FF-49C6-B7F7-6BCCCF4F9131}">
          <p14:sldIdLst>
            <p14:sldId id="276"/>
            <p14:sldId id="277"/>
            <p14:sldId id="278"/>
            <p14:sldId id="279"/>
            <p14:sldId id="280"/>
            <p14:sldId id="281"/>
            <p14:sldId id="282"/>
            <p14:sldId id="283"/>
            <p14:sldId id="284"/>
            <p14:sldId id="285"/>
            <p14:sldId id="286"/>
            <p14:sldId id="287"/>
            <p14:sldId id="288"/>
            <p14:sldId id="293"/>
            <p14:sldId id="294"/>
            <p14:sldId id="295"/>
          </p14:sldIdLst>
        </p14:section>
        <p14:section name="Speech" id="{9C767F6C-06BE-4CCB-838D-BB79E9F6A5F3}">
          <p14:sldIdLst>
            <p14:sldId id="296"/>
            <p14:sldId id="297"/>
            <p14:sldId id="298"/>
            <p14:sldId id="299"/>
            <p14:sldId id="300"/>
            <p14:sldId id="301"/>
            <p14:sldId id="302"/>
            <p14:sldId id="303"/>
          </p14:sldIdLst>
        </p14:section>
        <p14:section name="Language" id="{EEABB685-B8B8-45D0-B86C-6EBA59AB8D69}">
          <p14:sldIdLst>
            <p14:sldId id="304"/>
            <p14:sldId id="305"/>
            <p14:sldId id="306"/>
            <p14:sldId id="307"/>
            <p14:sldId id="308"/>
            <p14:sldId id="309"/>
            <p14:sldId id="310"/>
            <p14:sldId id="311"/>
            <p14:sldId id="312"/>
            <p14:sldId id="313"/>
            <p14:sldId id="314"/>
            <p14:sldId id="315"/>
          </p14:sldIdLst>
        </p14:section>
        <p14:section name="Knowledge" id="{21E18D0B-1E1E-4302-BC98-0709425FB336}">
          <p14:sldIdLst>
            <p14:sldId id="316"/>
            <p14:sldId id="317"/>
            <p14:sldId id="318"/>
            <p14:sldId id="319"/>
            <p14:sldId id="320"/>
            <p14:sldId id="321"/>
            <p14:sldId id="322"/>
            <p14:sldId id="323"/>
            <p14:sldId id="324"/>
            <p14:sldId id="325"/>
          </p14:sldIdLst>
        </p14:section>
        <p14:section name="Search" id="{8A0A57C7-A452-4253-9F38-507BA25327EC}">
          <p14:sldIdLst>
            <p14:sldId id="349"/>
            <p14:sldId id="327"/>
            <p14:sldId id="328"/>
            <p14:sldId id="329"/>
            <p14:sldId id="330"/>
            <p14:sldId id="331"/>
            <p14:sldId id="332"/>
            <p14:sldId id="350"/>
          </p14:sldIdLst>
        </p14:section>
        <p14:section name="Conclusion" id="{87497DFF-F8C0-40B0-A021-AF248FCFABE5}">
          <p14:sldIdLst>
            <p14:sldId id="333"/>
            <p14:sldId id="334"/>
            <p14:sldId id="378"/>
            <p14:sldId id="335"/>
            <p14:sldId id="379"/>
            <p14:sldId id="336"/>
          </p14:sldIdLst>
        </p14:section>
        <p14:section name="Appendix" id="{59EDC8A7-B797-4953-BCDD-5B768C6AA2BD}">
          <p14:sldIdLst>
            <p14:sldId id="337"/>
          </p14:sldIdLst>
        </p14:section>
        <p14:section name="Additional View of Cognitive Services" id="{3DDEE3BA-A349-431A-A704-8086DBAF825A}">
          <p14:sldIdLst>
            <p14:sldId id="338"/>
            <p14:sldId id="339"/>
            <p14:sldId id="340"/>
          </p14:sldIdLst>
        </p14:section>
        <p14:section name="Default Section" id="{1F26AD92-BFBA-4141-9F32-559A5E55FB3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lyn Ryan" initials="CR" lastIdx="11" clrIdx="0">
    <p:extLst>
      <p:ext uri="{19B8F6BF-5375-455C-9EA6-DF929625EA0E}">
        <p15:presenceInfo xmlns:p15="http://schemas.microsoft.com/office/powerpoint/2012/main" userId="S-1-5-21-383413107-1061881802-891584314-12522" providerId="AD"/>
      </p:ext>
    </p:extLst>
  </p:cmAuthor>
  <p:cmAuthor id="2" name="David Griffith" initials="DG" lastIdx="5" clrIdx="1">
    <p:extLst>
      <p:ext uri="{19B8F6BF-5375-455C-9EA6-DF929625EA0E}">
        <p15:presenceInfo xmlns:p15="http://schemas.microsoft.com/office/powerpoint/2012/main" userId="S-1-5-21-383413107-1061881802-891584314-46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0"/>
    <a:srgbClr val="047CDA"/>
    <a:srgbClr val="0094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0" autoAdjust="0"/>
    <p:restoredTop sz="74419" autoAdjust="0"/>
  </p:normalViewPr>
  <p:slideViewPr>
    <p:cSldViewPr snapToGrid="0">
      <p:cViewPr>
        <p:scale>
          <a:sx n="66" d="100"/>
          <a:sy n="66" d="100"/>
        </p:scale>
        <p:origin x="576" y="90"/>
      </p:cViewPr>
      <p:guideLst/>
    </p:cSldViewPr>
  </p:slideViewPr>
  <p:notesTextViewPr>
    <p:cViewPr>
      <p:scale>
        <a:sx n="100" d="100"/>
        <a:sy n="100" d="100"/>
      </p:scale>
      <p:origin x="0" y="0"/>
    </p:cViewPr>
  </p:notesTextViewPr>
  <p:sorterViewPr>
    <p:cViewPr varScale="1">
      <p:scale>
        <a:sx n="100" d="100"/>
        <a:sy n="100" d="100"/>
      </p:scale>
      <p:origin x="0" y="-23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commentAuthors" Target="commentAuthor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22322-2419-48BB-ADEB-EC66DD673EEA}" type="datetimeFigureOut">
              <a:rPr lang="en-US" smtClean="0"/>
              <a:t>11/12/2017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1ED3B-2C22-4C87-A5B7-47B82DB4EEA7}"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microsoft.com/cognitive-services/en-us/speech-api" TargetMode="External"/><Relationship Id="rId13" Type="http://schemas.openxmlformats.org/officeDocument/2006/relationships/hyperlink" Target="https://www.microsoft.com/cognitive-services/en-us/linguistic-analysis-api" TargetMode="External"/><Relationship Id="rId18" Type="http://schemas.openxmlformats.org/officeDocument/2006/relationships/hyperlink" Target="https://www.microsoft.com/cognitive-services/en-us/entity-linking-intelligence-service" TargetMode="External"/><Relationship Id="rId26" Type="http://schemas.openxmlformats.org/officeDocument/2006/relationships/hyperlink" Target="https://www.microsoft.com/cognitive-services/en-us/bing-web-search-api" TargetMode="External"/><Relationship Id="rId3" Type="http://schemas.openxmlformats.org/officeDocument/2006/relationships/hyperlink" Target="https://aka.ms/kioskscript" TargetMode="External"/><Relationship Id="rId21" Type="http://schemas.openxmlformats.org/officeDocument/2006/relationships/hyperlink" Target="https://www.microsoft.com/cognitive-services/en-us/recommendations-api" TargetMode="External"/><Relationship Id="rId7" Type="http://schemas.openxmlformats.org/officeDocument/2006/relationships/hyperlink" Target="https://www.microsoft.com/cognitive-services/en-us/face-api" TargetMode="External"/><Relationship Id="rId12" Type="http://schemas.openxmlformats.org/officeDocument/2006/relationships/hyperlink" Target="https://www.microsoft.com/cognitive-services/en-us/language-understanding-intelligent-service-luis" TargetMode="External"/><Relationship Id="rId17" Type="http://schemas.openxmlformats.org/officeDocument/2006/relationships/hyperlink" Target="https://www.microsoft.com/cognitive-services/en-us/academic-knowledge-api" TargetMode="External"/><Relationship Id="rId25" Type="http://schemas.openxmlformats.org/officeDocument/2006/relationships/hyperlink" Target="https://www.microsoft.com/cognitive-services/en-us/bing-video-search-api" TargetMode="External"/><Relationship Id="rId2" Type="http://schemas.openxmlformats.org/officeDocument/2006/relationships/slide" Target="../slides/slide19.xml"/><Relationship Id="rId16" Type="http://schemas.openxmlformats.org/officeDocument/2006/relationships/hyperlink" Target="https://www.microsoft.com/cognitive-services/en-us/web-language-model-api" TargetMode="External"/><Relationship Id="rId20" Type="http://schemas.openxmlformats.org/officeDocument/2006/relationships/hyperlink" Target="https://www.microsoft.com/cognitive-services/en-us/qnamaker" TargetMode="External"/><Relationship Id="rId1" Type="http://schemas.openxmlformats.org/officeDocument/2006/relationships/notesMaster" Target="../notesMasters/notesMaster1.xml"/><Relationship Id="rId6" Type="http://schemas.openxmlformats.org/officeDocument/2006/relationships/hyperlink" Target="https://www.microsoft.com/cognitive-services/en-us/emotion-api" TargetMode="External"/><Relationship Id="rId11" Type="http://schemas.openxmlformats.org/officeDocument/2006/relationships/hyperlink" Target="https://www.microsoft.com/cognitive-services/en-us/bing-spell-check-api" TargetMode="External"/><Relationship Id="rId24" Type="http://schemas.openxmlformats.org/officeDocument/2006/relationships/hyperlink" Target="https://www.microsoft.com/cognitive-services/en-us/bing-news-search-api" TargetMode="External"/><Relationship Id="rId5" Type="http://schemas.openxmlformats.org/officeDocument/2006/relationships/hyperlink" Target="https://www.microsoft.com/cognitive-services/en-us/content-moderator" TargetMode="External"/><Relationship Id="rId15" Type="http://schemas.openxmlformats.org/officeDocument/2006/relationships/hyperlink" Target="https://www.microsoft.com/cognitive-services/en-us/translator-api" TargetMode="External"/><Relationship Id="rId23" Type="http://schemas.openxmlformats.org/officeDocument/2006/relationships/hyperlink" Target="https://www.microsoft.com/cognitive-services/en-us/bing-image-search-api" TargetMode="External"/><Relationship Id="rId10" Type="http://schemas.openxmlformats.org/officeDocument/2006/relationships/hyperlink" Target="https://www.microsoft.com/cognitive-services/en-us/speaker-recognition-api" TargetMode="External"/><Relationship Id="rId19" Type="http://schemas.openxmlformats.org/officeDocument/2006/relationships/hyperlink" Target="https://www.microsoft.com/cognitive-services/en-us/knowledge-exploration-service" TargetMode="External"/><Relationship Id="rId4" Type="http://schemas.openxmlformats.org/officeDocument/2006/relationships/hyperlink" Target="https://www.microsoft.com/cognitive-services/en-us/computer-vision-api" TargetMode="External"/><Relationship Id="rId9" Type="http://schemas.openxmlformats.org/officeDocument/2006/relationships/hyperlink" Target="https://www.microsoft.com/cognitive-services/en-us/custom-recognition-intelligent-service-cris" TargetMode="External"/><Relationship Id="rId14" Type="http://schemas.openxmlformats.org/officeDocument/2006/relationships/hyperlink" Target="https://www.microsoft.com/cognitive-services/en-us/text-analytics-api" TargetMode="External"/><Relationship Id="rId22" Type="http://schemas.openxmlformats.org/officeDocument/2006/relationships/hyperlink" Target="https://www.microsoft.com/cognitive-services/en-us/bing-autosuggest-ap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rosoft.com/cognitive-services/en-us/vigiglobe-wiz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uis.a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icrosoft.com/cognitive-services/en-us/blucup-zero-keyboar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ustomers.microsoft.com/en-us/story/human-interact-cognitive-servic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ustomers.microsoft.com/en-us/story/human-interact-cognitive-servic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ustomers.microsoft.com/en-us/story/human-interact-cognitive-servic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ustomers.microsoft.com/doclink/complex-networks-media-cognitive-service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4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2849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a:t>Why choose these APIs?</a:t>
            </a:r>
            <a:r>
              <a:rPr lang="en-US" sz="900" b="1" baseline="0"/>
              <a:t> </a:t>
            </a:r>
            <a:r>
              <a:rPr lang="en-US" sz="900" baseline="0"/>
              <a:t>They </a:t>
            </a:r>
            <a:r>
              <a:rPr lang="en-US" sz="900"/>
              <a:t>work, and it’s easy. </a:t>
            </a:r>
          </a:p>
          <a:p>
            <a:endParaRPr lang="en-US" sz="900"/>
          </a:p>
          <a:p>
            <a:r>
              <a:rPr lang="en-US" sz="900" b="0"/>
              <a:t>Easy:  T</a:t>
            </a:r>
            <a:r>
              <a:rPr lang="en-US" sz="900"/>
              <a:t>he APIs are easy to implement because of the simple REST calls.  Being REST APIs, there’s a common way to implement and you can get started with all of them for free simply by going to one place, one website, www.microsoft.com/cognitive.  (You don’t have to hunt around to different places.)  </a:t>
            </a:r>
          </a:p>
          <a:p>
            <a:endParaRPr lang="en-US" sz="900"/>
          </a:p>
          <a:p>
            <a:r>
              <a:rPr lang="en-US" sz="900" b="0"/>
              <a:t>Flexible:  </a:t>
            </a:r>
            <a:r>
              <a:rPr lang="en-US" sz="900"/>
              <a:t>We’ve got a breadth of intelligence and knowledge APIs so developers will be able to find what intelligence feature they need; and importantly, they all work on whatever language, framework, or platform developers choose. So, </a:t>
            </a:r>
            <a:r>
              <a:rPr lang="en-US" sz="900" err="1"/>
              <a:t>devs</a:t>
            </a:r>
            <a:r>
              <a:rPr lang="en-US" sz="900"/>
              <a:t> can integrated into their apps—iOS, Android, Windows—using their own tools they know and love (such as python or node.js, etc.).</a:t>
            </a:r>
          </a:p>
          <a:p>
            <a:endParaRPr lang="en-US" sz="900"/>
          </a:p>
          <a:p>
            <a:pPr marL="0" marR="0" indent="0" algn="l" defTabSz="914400" rtl="0" eaLnBrk="1" fontAlgn="auto" latinLnBrk="0" hangingPunct="1">
              <a:lnSpc>
                <a:spcPct val="100000"/>
              </a:lnSpc>
              <a:spcBef>
                <a:spcPts val="0"/>
              </a:spcBef>
              <a:spcAft>
                <a:spcPts val="0"/>
              </a:spcAft>
              <a:buClrTx/>
              <a:buSzTx/>
              <a:buFontTx/>
              <a:buNone/>
              <a:tabLst/>
              <a:defRPr/>
            </a:pPr>
            <a:r>
              <a:rPr lang="en-US" sz="900" b="0"/>
              <a:t>Tested:</a:t>
            </a:r>
            <a:r>
              <a:rPr lang="en-US" sz="900" b="0" baseline="0"/>
              <a:t> </a:t>
            </a:r>
            <a:r>
              <a:rPr lang="en-US" sz="900" b="0"/>
              <a:t>Tap into </a:t>
            </a:r>
            <a:r>
              <a:rPr lang="en-US" sz="900"/>
              <a:t>an ever-growing collection of powerful AI algorithms developed by experts. Developers can trust the quality and expertise build into each API by experts in their field from Microsoft’s Research organization, Bing, and Azure machine learning and these capabilities are used across many Microsoft first party products such as Cortana, Bing</a:t>
            </a:r>
            <a:r>
              <a:rPr lang="en-US" sz="900" baseline="0"/>
              <a:t> and Skype</a:t>
            </a:r>
            <a:r>
              <a:rPr lang="en-US" sz="900"/>
              <a:t>.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Build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590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Cognitive services span Vision, Speech, Language, Knowledge, and Search. Combining many of these services together can either improve user interaction models, or provide fun and engaging user experiences.</a:t>
            </a:r>
          </a:p>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examples here shine some light on how some of these APIs work in real-world situations:</a:t>
            </a:r>
          </a:p>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1200" b="1" dirty="0"/>
              <a:t>Vision</a:t>
            </a:r>
          </a:p>
          <a:p>
            <a:pPr marL="171450" indent="-171450">
              <a:buFont typeface="Arial" panose="020B0604020202020204" pitchFamily="34" charset="0"/>
              <a:buChar char="•"/>
            </a:pPr>
            <a:r>
              <a:rPr lang="en-US" sz="1100" dirty="0"/>
              <a:t>The </a:t>
            </a:r>
            <a:r>
              <a:rPr lang="en-US" sz="1100" b="1" dirty="0"/>
              <a:t>Computer Vision</a:t>
            </a:r>
            <a:r>
              <a:rPr lang="en-US" sz="1100" dirty="0"/>
              <a:t> API </a:t>
            </a:r>
            <a:r>
              <a:rPr lang="en-US" sz="1100" dirty="0">
                <a:effectLst/>
              </a:rPr>
              <a:t>is</a:t>
            </a:r>
            <a:r>
              <a:rPr lang="en-US" sz="1100" baseline="0" dirty="0">
                <a:effectLst/>
              </a:rPr>
              <a:t> able to e</a:t>
            </a:r>
            <a:r>
              <a:rPr lang="en-US" sz="1100" dirty="0">
                <a:effectLst/>
              </a:rPr>
              <a:t>xtract rich information from images to categorize and process visual data</a:t>
            </a:r>
            <a:r>
              <a:rPr lang="en-US" sz="1100" baseline="0" dirty="0">
                <a:effectLst/>
              </a:rPr>
              <a:t> </a:t>
            </a:r>
            <a:r>
              <a:rPr lang="en-US" sz="1100" dirty="0">
                <a:effectLst/>
              </a:rPr>
              <a:t>and protect your users from unwanted content. Here,</a:t>
            </a:r>
            <a:r>
              <a:rPr lang="en-US" sz="1100" baseline="0" dirty="0">
                <a:effectLst/>
              </a:rPr>
              <a:t> the API is able to tell us what the photo contains, indicate the most common colors, and lets us know that the content would not be considered inappropriate for users.</a:t>
            </a:r>
            <a:endParaRPr lang="en-US" sz="1100" dirty="0"/>
          </a:p>
          <a:p>
            <a:endParaRPr lang="en-US" sz="1200" dirty="0"/>
          </a:p>
          <a:p>
            <a:r>
              <a:rPr lang="en-US" sz="1200" b="1" dirty="0"/>
              <a:t>Speech</a:t>
            </a:r>
          </a:p>
          <a:p>
            <a:pPr marL="171450" indent="-171450">
              <a:buFont typeface="Arial" panose="020B0604020202020204" pitchFamily="34" charset="0"/>
              <a:buChar char="•"/>
            </a:pPr>
            <a:r>
              <a:rPr lang="en-US" sz="1100" dirty="0"/>
              <a:t>The </a:t>
            </a:r>
            <a:r>
              <a:rPr lang="en-US" sz="1100" b="1" dirty="0"/>
              <a:t>Bing Speech API </a:t>
            </a:r>
            <a:r>
              <a:rPr lang="en-US" sz="1100" dirty="0">
                <a:effectLst/>
              </a:rPr>
              <a:t>is</a:t>
            </a:r>
            <a:r>
              <a:rPr lang="en-US" sz="1100" baseline="0" dirty="0">
                <a:effectLst/>
              </a:rPr>
              <a:t> capable of c</a:t>
            </a:r>
            <a:r>
              <a:rPr lang="en-US" sz="1100" dirty="0">
                <a:effectLst/>
              </a:rPr>
              <a:t>onverting audio to text, understanding intent, and converting text back to speech for natural responsiveness. This</a:t>
            </a:r>
            <a:r>
              <a:rPr lang="en-US" sz="1100" baseline="0" dirty="0">
                <a:effectLst/>
              </a:rPr>
              <a:t> case shows us that the user has asked for directions verbally, the intent has been extracted, and a map with directions provided.</a:t>
            </a:r>
            <a:endParaRPr lang="en-US" sz="1100" dirty="0"/>
          </a:p>
          <a:p>
            <a:pPr marL="0" indent="0">
              <a:buFontTx/>
              <a:buNone/>
            </a:pPr>
            <a:endParaRPr lang="en-US" sz="1100" dirty="0"/>
          </a:p>
          <a:p>
            <a:pPr marL="0" indent="0">
              <a:buFontTx/>
              <a:buNone/>
            </a:pPr>
            <a:r>
              <a:rPr lang="en-US" sz="1200" b="1" dirty="0"/>
              <a:t>Language:</a:t>
            </a:r>
          </a:p>
          <a:p>
            <a:pPr marL="171450" indent="-171450">
              <a:buFont typeface="Arial" panose="020B0604020202020204" pitchFamily="34" charset="0"/>
              <a:buChar char="•"/>
            </a:pPr>
            <a:r>
              <a:rPr lang="en-US" sz="1100" dirty="0"/>
              <a:t>Language Understanding Intelligent Service,</a:t>
            </a:r>
            <a:r>
              <a:rPr lang="en-US" sz="1100" baseline="0" dirty="0"/>
              <a:t> known as </a:t>
            </a:r>
            <a:r>
              <a:rPr lang="en-US" sz="1100" dirty="0"/>
              <a:t>LUIS,</a:t>
            </a:r>
            <a:r>
              <a:rPr lang="en-US" sz="1100" baseline="0" dirty="0"/>
              <a:t> can be trained to u</a:t>
            </a:r>
            <a:r>
              <a:rPr lang="en-US" sz="1100" dirty="0">
                <a:effectLst/>
              </a:rPr>
              <a:t>nderstand user language contextually, so your app communicates with people in the way they speak. The example we see</a:t>
            </a:r>
            <a:r>
              <a:rPr lang="en-US" sz="1100" baseline="0" dirty="0">
                <a:effectLst/>
              </a:rPr>
              <a:t> here demonstrates Language Understanding’s ability to </a:t>
            </a:r>
            <a:r>
              <a:rPr lang="en-US" sz="1100" dirty="0">
                <a:effectLst/>
              </a:rPr>
              <a:t>understand what a person wants, and to find the pieces of information that are relevant to the</a:t>
            </a:r>
            <a:r>
              <a:rPr lang="en-US" sz="1100" baseline="0" dirty="0">
                <a:effectLst/>
              </a:rPr>
              <a:t> user’s</a:t>
            </a:r>
            <a:r>
              <a:rPr lang="en-US" sz="1100" dirty="0">
                <a:effectLst/>
              </a:rPr>
              <a:t> intent.</a:t>
            </a:r>
            <a:endParaRPr lang="en-US" sz="1100" dirty="0"/>
          </a:p>
          <a:p>
            <a:endParaRPr lang="en-US" sz="1200" dirty="0"/>
          </a:p>
          <a:p>
            <a:r>
              <a:rPr lang="en-US" sz="1200" b="1" dirty="0"/>
              <a:t>Knowledge</a:t>
            </a:r>
          </a:p>
          <a:p>
            <a:pPr marL="171450" indent="-171450">
              <a:buFont typeface="Arial" panose="020B0604020202020204" pitchFamily="34" charset="0"/>
              <a:buChar char="•"/>
            </a:pPr>
            <a:r>
              <a:rPr lang="en-US" sz="1100" dirty="0"/>
              <a:t>Knowledge Exploration Service</a:t>
            </a:r>
            <a:r>
              <a:rPr lang="en-US" sz="1100" baseline="0" dirty="0"/>
              <a:t> a</a:t>
            </a:r>
            <a:r>
              <a:rPr lang="en-US" sz="1100" dirty="0"/>
              <a:t>dds interactive search over structured data to reduce user effort and increase</a:t>
            </a:r>
            <a:r>
              <a:rPr lang="en-US" sz="1100" baseline="0" dirty="0"/>
              <a:t> efficiency. Our Knowledge Exploration API example here demonstrates the usefulness of this API for answering questions posed in natural language in an interactive experience.</a:t>
            </a:r>
            <a:endParaRPr lang="en-US" sz="1100" dirty="0"/>
          </a:p>
          <a:p>
            <a:endParaRPr lang="en-US" sz="1400" b="1" dirty="0"/>
          </a:p>
          <a:p>
            <a:r>
              <a:rPr lang="en-US" sz="1400" b="1" dirty="0"/>
              <a:t>Search</a:t>
            </a:r>
          </a:p>
          <a:p>
            <a:pPr marL="171450" indent="-171450">
              <a:buFont typeface="Arial" panose="020B0604020202020204" pitchFamily="34" charset="0"/>
              <a:buChar char="•"/>
            </a:pPr>
            <a:r>
              <a:rPr lang="en-US" sz="1100" dirty="0"/>
              <a:t>Bing Image Search API</a:t>
            </a:r>
            <a:r>
              <a:rPr lang="en-US" sz="1100" baseline="0" dirty="0"/>
              <a:t> enables you to </a:t>
            </a:r>
            <a:r>
              <a:rPr lang="en-US" sz="1100" baseline="0" dirty="0">
                <a:effectLst/>
              </a:rPr>
              <a:t>a</a:t>
            </a:r>
            <a:r>
              <a:rPr lang="en-US" sz="1100" dirty="0">
                <a:effectLst/>
              </a:rPr>
              <a:t>dd a variety of image search options to your app or website, from trending images to detailed insights. Users</a:t>
            </a:r>
            <a:r>
              <a:rPr lang="en-US" sz="1100" baseline="0" dirty="0">
                <a:effectLst/>
              </a:rPr>
              <a:t> can do a simple search, and this API scours the web for </a:t>
            </a:r>
            <a:r>
              <a:rPr lang="en-US" sz="1100" dirty="0">
                <a:effectLst/>
              </a:rPr>
              <a:t>thumbnails, full image URLs, publishing website info, image metadata, and more</a:t>
            </a:r>
            <a:r>
              <a:rPr lang="en-US" sz="1100" baseline="0" dirty="0">
                <a:effectLst/>
              </a:rPr>
              <a:t> before returning results.</a:t>
            </a:r>
          </a:p>
          <a:p>
            <a:pPr marL="171450" indent="-171450">
              <a:buFont typeface="Arial" panose="020B0604020202020204" pitchFamily="34" charset="0"/>
              <a:buChar char="•"/>
            </a:pPr>
            <a:endParaRPr lang="en-US" sz="1100" baseline="0" dirty="0">
              <a:effectLst/>
            </a:endParaRPr>
          </a:p>
          <a:p>
            <a:pPr marL="0" indent="0">
              <a:buFont typeface="Arial" panose="020B0604020202020204" pitchFamily="34" charset="0"/>
              <a:buNone/>
            </a:pPr>
            <a:r>
              <a:rPr lang="en-US" sz="1100" b="1" baseline="0" dirty="0">
                <a:effectLst/>
              </a:rPr>
              <a:t>Transition:</a:t>
            </a:r>
            <a:r>
              <a:rPr lang="en-US" sz="1100" b="0" baseline="0" dirty="0">
                <a:effectLst/>
              </a:rPr>
              <a:t> </a:t>
            </a:r>
            <a:r>
              <a:rPr lang="en-US" sz="1100" b="1" baseline="0" dirty="0">
                <a:effectLst/>
              </a:rPr>
              <a:t>These APIs are available as stand-alone solutions, or as part of the Cortana Intelligence Suite. They can also be used in conjunction with the Microsoft Bot Framework. </a:t>
            </a:r>
          </a:p>
          <a:p>
            <a:pPr marL="0" indent="0">
              <a:buFont typeface="Arial" panose="020B0604020202020204" pitchFamily="34" charset="0"/>
              <a:buNone/>
            </a:pPr>
            <a:r>
              <a:rPr lang="en-US" sz="1100" b="1" baseline="0" dirty="0">
                <a:effectLst/>
              </a:rPr>
              <a:t>&lt;click&gt;</a:t>
            </a:r>
            <a:endParaRPr lang="en-US" sz="1100" b="1" dirty="0"/>
          </a:p>
          <a:p>
            <a:pPr marL="0" indent="0">
              <a:buFontTx/>
              <a:buNone/>
            </a:pPr>
            <a:endParaRPr lang="en-US" sz="11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601B9-5273-467A-8E48-EC9939578C8F}" type="datetime8">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28287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baseline="0" dirty="0"/>
              <a:t>Vision</a:t>
            </a:r>
          </a:p>
          <a:p>
            <a:pPr marL="0" lvl="0" indent="0">
              <a:buFont typeface="Arial" panose="020B0604020202020204" pitchFamily="34" charset="0"/>
              <a:buNone/>
            </a:pPr>
            <a:endParaRPr lang="en-US" b="1" baseline="0" dirty="0"/>
          </a:p>
          <a:p>
            <a:pPr marL="0" lvl="0" indent="0">
              <a:buFont typeface="Arial" panose="020B0604020202020204" pitchFamily="34" charset="0"/>
              <a:buNone/>
            </a:pPr>
            <a:r>
              <a:rPr lang="en-US" b="1" baseline="0" dirty="0"/>
              <a:t>Computer Vision API</a:t>
            </a:r>
            <a:r>
              <a:rPr lang="en-US" b="0" baseline="0" dirty="0"/>
              <a:t>: </a:t>
            </a:r>
            <a:r>
              <a:rPr lang="en-US" sz="1400" b="0" dirty="0"/>
              <a:t>Extract rich information from images to categorize and process visual data – and machine-assisted moderation of images to help curate your services.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baseline="0" dirty="0"/>
              <a:t>Face API: </a:t>
            </a:r>
            <a:r>
              <a:rPr lang="en-US" sz="1400" b="0" i="0" u="none" strike="noStrike" kern="1200" dirty="0">
                <a:solidFill>
                  <a:schemeClr val="tx1"/>
                </a:solidFill>
                <a:effectLst/>
                <a:latin typeface="Segoe UI Light" pitchFamily="34" charset="0"/>
                <a:ea typeface="+mn-ea"/>
                <a:cs typeface="+mn-cs"/>
              </a:rPr>
              <a:t>Some potential uses for this technology include facial login, photo tagging, and home monitoring.</a:t>
            </a:r>
            <a:r>
              <a:rPr lang="en-US" sz="1400" b="0" i="0" u="none" strike="noStrike" kern="1200" baseline="0" dirty="0">
                <a:solidFill>
                  <a:schemeClr val="tx1"/>
                </a:solidFill>
                <a:effectLst/>
                <a:latin typeface="Segoe UI Light" pitchFamily="34" charset="0"/>
                <a:ea typeface="+mn-ea"/>
                <a:cs typeface="+mn-cs"/>
              </a:rPr>
              <a:t>  Or attribute detection to know age, gender, facial hair, etc.</a:t>
            </a:r>
            <a:endParaRPr lang="en-US" sz="1400" b="0" i="0" u="none" strike="noStrike" kern="1200" dirty="0">
              <a:solidFill>
                <a:schemeClr val="tx1"/>
              </a:solidFill>
              <a:effectLst/>
              <a:latin typeface="Segoe UI Light" pitchFamily="34" charset="0"/>
              <a:ea typeface="+mn-ea"/>
              <a:cs typeface="+mn-cs"/>
            </a:endParaRPr>
          </a:p>
          <a:p>
            <a:pPr marL="0" lvl="0" indent="0">
              <a:buFont typeface="Arial" panose="020B0604020202020204" pitchFamily="34" charset="0"/>
              <a:buNone/>
            </a:pPr>
            <a:endParaRPr lang="en-US" sz="1400" b="0" i="0" u="none" strike="noStrike" kern="1200" baseline="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1400" b="1" i="0" u="none" strike="noStrike" kern="1200" baseline="0" dirty="0">
                <a:solidFill>
                  <a:schemeClr val="tx1"/>
                </a:solidFill>
                <a:effectLst/>
                <a:latin typeface="Segoe UI Light" pitchFamily="34" charset="0"/>
                <a:ea typeface="+mn-ea"/>
                <a:cs typeface="+mn-cs"/>
              </a:rPr>
              <a:t>Emotion API: </a:t>
            </a:r>
            <a:r>
              <a:rPr lang="en-US" sz="1400" b="0" i="0" u="none" strike="noStrike" kern="1200" baseline="0" dirty="0">
                <a:solidFill>
                  <a:schemeClr val="tx1"/>
                </a:solidFill>
                <a:effectLst/>
                <a:latin typeface="Segoe UI Light" pitchFamily="34" charset="0"/>
                <a:ea typeface="+mn-ea"/>
                <a:cs typeface="+mn-cs"/>
              </a:rPr>
              <a:t>Build an app that responds to moods. Using facial expressions, this cloud-based API can detect happiness, neutrality, sadness, contempt, anger, disgust, fear, and surprise. The AI understands these emotions based on universal facial expressions, and it functions cross-culturally, so your app will work around the world. Some use cases would be an advertising company wants to test user response to an ad, a tv studio wants to track responses to a pilot. </a:t>
            </a:r>
          </a:p>
          <a:p>
            <a:pPr marL="0" lvl="0" indent="0">
              <a:buFont typeface="Arial" panose="020B0604020202020204" pitchFamily="34" charset="0"/>
              <a:buNone/>
            </a:pPr>
            <a:endParaRPr lang="en-US" baseline="0" dirty="0"/>
          </a:p>
          <a:p>
            <a:pPr marL="0" lvl="0" indent="0">
              <a:buFont typeface="Arial" panose="020B0604020202020204" pitchFamily="34" charset="0"/>
              <a:buNone/>
            </a:pPr>
            <a:endParaRPr lang="en-US" b="1" baseline="0" dirty="0"/>
          </a:p>
          <a:p>
            <a:r>
              <a:rPr lang="en-US" b="1" baseline="0" dirty="0"/>
              <a:t>Content Moderator:</a:t>
            </a:r>
            <a:r>
              <a:rPr lang="en-US" baseline="0" dirty="0"/>
              <a:t>  </a:t>
            </a:r>
            <a:r>
              <a:rPr lang="en-US" sz="2400" kern="1200" dirty="0">
                <a:solidFill>
                  <a:schemeClr val="tx1"/>
                </a:solidFill>
                <a:effectLst/>
                <a:latin typeface="+mn-lt"/>
                <a:ea typeface="+mn-ea"/>
                <a:cs typeface="+mn-cs"/>
              </a:rPr>
              <a:t>Image moderation - Enhance your ability to detect potentially offensive or unwanted images through machine-learning based classifiers, custom blacklists, and optical character recognition (OCR).</a:t>
            </a:r>
          </a:p>
          <a:p>
            <a:r>
              <a:rPr lang="en-US" sz="2400" kern="1200" dirty="0">
                <a:solidFill>
                  <a:schemeClr val="tx1"/>
                </a:solidFill>
                <a:effectLst/>
                <a:latin typeface="+mn-lt"/>
                <a:ea typeface="+mn-ea"/>
                <a:cs typeface="+mn-cs"/>
              </a:rPr>
              <a:t>Text moderation - Helps you detect potential profanity in more than 100 languages and match text against your custom lists automatically. Content Moderator also checks for possible personally identifiable information (PII).</a:t>
            </a:r>
          </a:p>
          <a:p>
            <a:r>
              <a:rPr lang="en-US" sz="2400" kern="1200" dirty="0">
                <a:solidFill>
                  <a:schemeClr val="tx1"/>
                </a:solidFill>
                <a:effectLst/>
                <a:latin typeface="+mn-lt"/>
                <a:ea typeface="+mn-ea"/>
                <a:cs typeface="+mn-cs"/>
              </a:rPr>
              <a:t>Video moderation - Enable the scoring of possible adult content in videos. Video moderation is currently deployed in preview on Azure Media Services.</a:t>
            </a:r>
          </a:p>
          <a:p>
            <a:r>
              <a:rPr lang="en-US" sz="2400" kern="1200" dirty="0">
                <a:solidFill>
                  <a:schemeClr val="tx1"/>
                </a:solidFill>
                <a:effectLst/>
                <a:latin typeface="+mn-lt"/>
                <a:ea typeface="+mn-ea"/>
                <a:cs typeface="+mn-cs"/>
              </a:rPr>
              <a:t>Human review tool - Humans can effectively augment machine learning models in situations where the prediction confidence warrants assistance or when decisions must be tempered with a real world context. Enjoy visibility, flexibility and control with a human review tool that supervises the results of your algorithms.</a:t>
            </a:r>
            <a:endParaRPr lang="en-US"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baseline="0" dirty="0"/>
              <a:t>Custom Vision Service:  </a:t>
            </a:r>
            <a:r>
              <a:rPr lang="en-US" dirty="0"/>
              <a:t>an easy-to-use, customizable web service that learns to recognize specific content in imagery, powered by state-of-the-art machine learning neural networks that become smarter with training. You can train it to recognize whatever you choose, whether that be animals, objects, or abstract symbols. This technology could easily apply to retail environments for machine-assisted product identification, or in digital space to automatically help sorting categories of pictures.</a:t>
            </a:r>
            <a:endParaRPr lang="en-US" b="1"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baseline="0" dirty="0"/>
              <a:t>Video Indexer : </a:t>
            </a:r>
            <a:r>
              <a:rPr lang="en-US" dirty="0"/>
              <a:t>It helps you unlock insights from any video by indexing and enabling you to search spoken audio that is transcribed and translated, sentiment, faces that appeared and objects. With these insights, you can improve discoverability of videos in your applications or increase user engagement by embedding this capability in sites. All of these capabilities are available through a simple set of APIs, ready to use widgets and a management portal.</a:t>
            </a:r>
            <a:endParaRPr lang="en-US" b="1" baseline="0" dirty="0"/>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98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Speech</a:t>
            </a:r>
            <a:r>
              <a:rPr lang="en-US" dirty="0"/>
              <a:t> APIs provide state-of-the-art algorithms to process spoken language powered by Bing. This also includes speech synthesis for a subset of languages supported by speech recognition. With these APIs developers can easily include the ability to add speech driven actions into their applications. In certain cases, the APIs allow for real-time interaction with the user as well.  Additional capabilities include voice recognition and speaker identification as well as providing partial transcription, meaning that for supported languages the developer can get partial results before the user has finished speaking.</a:t>
            </a:r>
          </a:p>
          <a:p>
            <a:pPr marL="0" lvl="0" indent="0">
              <a:buFont typeface="Arial" panose="020B0604020202020204" pitchFamily="34" charset="0"/>
              <a:buNone/>
            </a:pPr>
            <a:endParaRPr lang="en-US" dirty="0"/>
          </a:p>
          <a:p>
            <a:pPr defTabSz="914224">
              <a:spcAft>
                <a:spcPts val="1500"/>
              </a:spcAft>
              <a:defRPr/>
            </a:pPr>
            <a:r>
              <a:rPr lang="en-US" b="1" dirty="0"/>
              <a:t>Bing Speech API: </a:t>
            </a:r>
            <a:r>
              <a:rPr lang="en-US" sz="2400" dirty="0"/>
              <a:t>Convert audio to text, understand intent, and convert text back to speech for natural responsiveness. </a:t>
            </a:r>
            <a:r>
              <a:rPr lang="en-US" kern="0" dirty="0"/>
              <a:t>Converts spoken audio to text. </a:t>
            </a:r>
            <a:r>
              <a:rPr lang="en-US" b="1" kern="0" dirty="0"/>
              <a:t>Synthesize Speech - </a:t>
            </a:r>
            <a:r>
              <a:rPr lang="en-US" kern="0" dirty="0"/>
              <a:t>Synthesize audio from Text. </a:t>
            </a:r>
          </a:p>
          <a:p>
            <a:pPr defTabSz="914224">
              <a:spcAft>
                <a:spcPts val="1500"/>
              </a:spcAft>
              <a:defRPr/>
            </a:pPr>
            <a:endParaRPr lang="en-US" dirty="0"/>
          </a:p>
          <a:p>
            <a:pPr marL="0" lvl="0" indent="0">
              <a:buFont typeface="Arial" panose="020B0604020202020204" pitchFamily="34" charset="0"/>
              <a:buNone/>
            </a:pPr>
            <a:r>
              <a:rPr lang="en-US" b="1" dirty="0"/>
              <a:t>Custom Speech Service: </a:t>
            </a:r>
            <a:r>
              <a:rPr lang="en-US" sz="1400" b="0" i="0" u="none" strike="noStrike" kern="1200" dirty="0">
                <a:solidFill>
                  <a:schemeClr val="tx1"/>
                </a:solidFill>
                <a:effectLst/>
                <a:latin typeface="Segoe UI Light" pitchFamily="34" charset="0"/>
                <a:ea typeface="+mn-ea"/>
                <a:cs typeface="+mn-cs"/>
              </a:rPr>
              <a:t>Custom Speech Service (CRIS) enables you to create customized language models and acoustic models tailored to your application and your users. By uploading speech and/or text data to CRIS that reflects your application and your users, you can create custom models that can be used in conjunction with Microsoft’s existing state-of-the-art speech models. To customize the acoustic model to a particular domain, a collection of speech data is required. This collection consists of a set of audio files of speech data, and a text file of transcriptions of each audio file. The audio data should be representative of the scenario in which you would like to use the recognizer. If you were building an app to search MSDN by voice, it’s likely that terms like “object-oriented” or “namespace” or “dot net” will appear more frequently than in typical voice applications. Customizing the language model will enable the system to learn this.</a:t>
            </a:r>
            <a:r>
              <a:rPr lang="en-US" dirty="0"/>
              <a:t> </a:t>
            </a:r>
            <a:r>
              <a:rPr lang="en-US" sz="1400" b="0" i="0" u="none" strike="noStrike" kern="1200" dirty="0">
                <a:solidFill>
                  <a:schemeClr val="tx1"/>
                </a:solidFill>
                <a:effectLst/>
                <a:latin typeface="Segoe UI Light" pitchFamily="34" charset="0"/>
                <a:ea typeface="+mn-ea"/>
                <a:cs typeface="+mn-cs"/>
              </a:rPr>
              <a:t>CRIS uses acoustic or language model adaptation to enable the speech recognizer to learn the characteristics of the customer’s data while still getting the benefits of all the data and expertise that went into creating the base models that power the Speech API. </a:t>
            </a:r>
          </a:p>
          <a:p>
            <a:pPr marL="0" lvl="0" indent="0">
              <a:buFont typeface="Arial" panose="020B0604020202020204" pitchFamily="34" charset="0"/>
              <a:buNone/>
            </a:pPr>
            <a:endParaRPr lang="en-US" sz="1400" b="0" i="0" u="none" strike="noStrike" kern="120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1400" b="0" i="0" u="none" strike="noStrike" kern="1200" dirty="0">
                <a:solidFill>
                  <a:schemeClr val="tx1"/>
                </a:solidFill>
                <a:effectLst/>
                <a:latin typeface="Segoe UI Light" pitchFamily="34" charset="0"/>
                <a:ea typeface="+mn-ea"/>
                <a:cs typeface="+mn-cs"/>
              </a:rPr>
              <a:t>For acoustic model adaptation, the technology is described in this paper:</a:t>
            </a:r>
            <a:br>
              <a:rPr lang="en-US" sz="1400" b="0" i="0" u="none" strike="noStrike" kern="1200" dirty="0">
                <a:solidFill>
                  <a:schemeClr val="tx1"/>
                </a:solidFill>
                <a:effectLst/>
                <a:latin typeface="Segoe UI Light" pitchFamily="34" charset="0"/>
                <a:ea typeface="+mn-ea"/>
                <a:cs typeface="+mn-cs"/>
              </a:rPr>
            </a:br>
            <a:r>
              <a:rPr lang="en-US" sz="1400" b="0" i="0" u="none" strike="noStrike" kern="1200" dirty="0">
                <a:solidFill>
                  <a:schemeClr val="tx1"/>
                </a:solidFill>
                <a:effectLst/>
                <a:latin typeface="Segoe UI Light" pitchFamily="34" charset="0"/>
                <a:ea typeface="+mn-ea"/>
                <a:cs typeface="+mn-cs"/>
              </a:rPr>
              <a:t>http://research.microsoft.com/pubs/194346/0007893.pdf</a:t>
            </a:r>
            <a:r>
              <a:rPr lang="en-US" dirty="0"/>
              <a:t> </a:t>
            </a:r>
          </a:p>
          <a:p>
            <a:pPr marL="0" lvl="0" indent="0">
              <a:buFont typeface="Arial" panose="020B0604020202020204" pitchFamily="34" charset="0"/>
              <a:buNone/>
            </a:pPr>
            <a:endParaRPr lang="en-US" sz="1400" b="0" i="0" u="none" strike="noStrike" kern="120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1400" b="0" i="0" u="none" strike="noStrike" kern="1200" dirty="0">
                <a:solidFill>
                  <a:schemeClr val="tx1"/>
                </a:solidFill>
                <a:effectLst/>
                <a:latin typeface="Segoe UI Light" pitchFamily="34" charset="0"/>
                <a:ea typeface="+mn-ea"/>
                <a:cs typeface="+mn-cs"/>
              </a:rPr>
              <a:t>Works well when the data is uploaded to CRIS is truly representative of the user population and the expected usage of the application. For language model adaptation, it works best when the data uploaded reflects what people would actually say. Uploading simply a list of new terms is better than nothing but will not be as effective.  For acoustic model adaptation, if you want to adapt to elderly speech, you need to upload the speech from many different elderly users, not just one or two. If you upload just one person’s voice, CRIS will learn to do a great job on that voice but will not necessarily learn to generalize to other elderly voices. Similarly, if you want to adapt to a new environment, like a factory, you should upload speech data from many speakers in the factory, not just one.</a:t>
            </a:r>
            <a:br>
              <a:rPr lang="en-US" sz="1400" b="0" i="0" u="none" strike="noStrike" kern="1200" dirty="0">
                <a:solidFill>
                  <a:schemeClr val="tx1"/>
                </a:solidFill>
                <a:effectLst/>
                <a:latin typeface="Segoe UI Light" pitchFamily="34" charset="0"/>
                <a:ea typeface="+mn-ea"/>
                <a:cs typeface="+mn-cs"/>
              </a:rPr>
            </a:br>
            <a:endParaRPr lang="en-US" sz="1400" b="0" i="0" u="none" strike="noStrike" kern="120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1400" b="1" i="0" u="none" strike="noStrike" kern="1200" dirty="0">
                <a:solidFill>
                  <a:schemeClr val="tx1"/>
                </a:solidFill>
                <a:effectLst/>
                <a:latin typeface="Segoe UI Light" pitchFamily="34" charset="0"/>
                <a:ea typeface="+mn-ea"/>
                <a:cs typeface="+mn-cs"/>
              </a:rPr>
              <a:t>Speaker Recognition</a:t>
            </a:r>
            <a:r>
              <a:rPr lang="en-US" sz="1400" b="1" i="0" u="none" strike="noStrike" kern="1200" baseline="0" dirty="0">
                <a:solidFill>
                  <a:schemeClr val="tx1"/>
                </a:solidFill>
                <a:effectLst/>
                <a:latin typeface="Segoe UI Light" pitchFamily="34" charset="0"/>
                <a:ea typeface="+mn-ea"/>
                <a:cs typeface="+mn-cs"/>
              </a:rPr>
              <a:t> API:  </a:t>
            </a:r>
            <a:r>
              <a:rPr lang="en-US" sz="1400" b="0" i="0" u="none" strike="noStrike" kern="1200" dirty="0">
                <a:solidFill>
                  <a:schemeClr val="tx1"/>
                </a:solidFill>
                <a:effectLst/>
                <a:latin typeface="Segoe UI Light" pitchFamily="34" charset="0"/>
                <a:ea typeface="+mn-ea"/>
                <a:cs typeface="+mn-cs"/>
              </a:rPr>
              <a:t>Microsoft's state-of-the-art cloud-based speaker recognition algorithms to recognize a human's voice in audio streams. It comprises two components: speaker verification and speaker identification. Speaker Verification can automatically verify and authenticate users from their voice or speech. It is tightly related to authentication scenarios and is often associated with a pass phrase. Hence, we opt for text-dependent approach, which means speakers need to choose a specific pass phrase to use during both enrollment and verification phases. Speaker Identification can automatically identify the person speaking in an audio file given a group of prospective speakers. The input audio is paired against the provided group of speakers, and in case there is a match found, the speaker’s identity is returned. It is text-independent, which means that there are no restrictions on what the speaker says during the enrollment and recognition phases. </a:t>
            </a:r>
            <a:r>
              <a:rPr lang="en-US" dirty="0"/>
              <a:t> A</a:t>
            </a:r>
            <a:r>
              <a:rPr lang="en-US" baseline="0" dirty="0"/>
              <a:t> use case is biometric authentication using voice. </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4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Bing Spell Check API: </a:t>
            </a:r>
            <a:r>
              <a:rPr lang="en-US" sz="1400" b="0" i="0" u="none" strike="noStrike" kern="1200">
                <a:solidFill>
                  <a:schemeClr val="tx1"/>
                </a:solidFill>
                <a:effectLst/>
                <a:latin typeface="Segoe UI Light" pitchFamily="34" charset="0"/>
                <a:ea typeface="+mn-ea"/>
                <a:cs typeface="+mn-cs"/>
              </a:rPr>
              <a:t>Microsoft’s state-of-the-art cloud-based spelling algorithms to detect a wide variety of spelling errors and provide accurate suggestions. Using Bing Spell Check, your mobile and PC apps will be powered with state-of-the-art spelling capabilities. Our service is trained on a massive corpus of data gleaned from billions of web pages.  There is no need to train your own models.  The speller model is updated regularly and incorporates new terms and brands almost as quickly as they appear on the web. This API is available through Microsoft</a:t>
            </a:r>
            <a:r>
              <a:rPr lang="en-US" sz="1400" b="0" i="0" u="none" strike="noStrike" kern="1200" baseline="0">
                <a:solidFill>
                  <a:schemeClr val="tx1"/>
                </a:solidFill>
                <a:effectLst/>
                <a:latin typeface="Segoe UI Light" pitchFamily="34" charset="0"/>
                <a:ea typeface="+mn-ea"/>
                <a:cs typeface="+mn-cs"/>
              </a:rPr>
              <a:t> Cognitive Services </a:t>
            </a:r>
            <a:r>
              <a:rPr lang="en-US" sz="1400" b="0" i="0" u="none" strike="noStrike" kern="1200">
                <a:solidFill>
                  <a:schemeClr val="tx1"/>
                </a:solidFill>
                <a:effectLst/>
                <a:latin typeface="Segoe UI Light" pitchFamily="34" charset="0"/>
                <a:ea typeface="+mn-ea"/>
                <a:cs typeface="+mn-cs"/>
              </a:rPr>
              <a:t>for customers with low-volume and high-latency jobs.  For high-volume and low-latency we have an internal API which may be more suitable.  Contact </a:t>
            </a:r>
            <a:r>
              <a:rPr lang="en-US" sz="1400" b="0" i="0" u="none" strike="noStrike" kern="1200" err="1">
                <a:solidFill>
                  <a:schemeClr val="tx1"/>
                </a:solidFill>
                <a:effectLst/>
                <a:latin typeface="Segoe UI Light" pitchFamily="34" charset="0"/>
                <a:ea typeface="+mn-ea"/>
                <a:cs typeface="+mn-cs"/>
              </a:rPr>
              <a:t>donaldbr</a:t>
            </a:r>
            <a:r>
              <a:rPr lang="en-US" sz="1400" b="0" i="0" u="none" strike="noStrike" kern="1200">
                <a:solidFill>
                  <a:schemeClr val="tx1"/>
                </a:solidFill>
                <a:effectLst/>
                <a:latin typeface="Segoe UI Light" pitchFamily="34" charset="0"/>
                <a:ea typeface="+mn-ea"/>
                <a:cs typeface="+mn-cs"/>
              </a:rPr>
              <a:t> directly for more information. </a:t>
            </a:r>
          </a:p>
          <a:p>
            <a:endParaRPr lang="en-US" sz="1400" b="0" i="0" u="none" strike="noStrike" kern="1200">
              <a:solidFill>
                <a:schemeClr val="tx1"/>
              </a:solidFill>
              <a:effectLst/>
              <a:latin typeface="Segoe UI Light" pitchFamily="34" charset="0"/>
              <a:ea typeface="+mn-ea"/>
              <a:cs typeface="+mn-cs"/>
            </a:endParaRPr>
          </a:p>
          <a:p>
            <a:r>
              <a:rPr lang="en-US" sz="1400" b="0" i="0" u="none" strike="noStrike" kern="1200">
                <a:solidFill>
                  <a:schemeClr val="tx1"/>
                </a:solidFill>
                <a:effectLst/>
                <a:latin typeface="Segoe UI Light" pitchFamily="34" charset="0"/>
                <a:ea typeface="+mn-ea"/>
                <a:cs typeface="+mn-cs"/>
              </a:rPr>
              <a:t>Use cases: 1) Improve the quality of a website's product search 2) provide spell correction for a keyboard app 3) provide spell correction for text fields in an app or web page 4) detect errors in UI text and user data.</a:t>
            </a:r>
            <a:r>
              <a:rPr lang="en-US" sz="1400" b="0" i="0" u="none" strike="noStrike" kern="1200" baseline="0">
                <a:solidFill>
                  <a:schemeClr val="tx1"/>
                </a:solidFill>
                <a:effectLst/>
                <a:latin typeface="Segoe UI Light" pitchFamily="34" charset="0"/>
                <a:ea typeface="+mn-ea"/>
                <a:cs typeface="+mn-cs"/>
              </a:rPr>
              <a:t> See https://blogs.msdn.microsoft.com/msr_er/2010/12/15/building-a-better-speller-bing-and-microsoft-research-offer-prizes-for-best-search-engine-spelling-alteration-services/  The speller is exceptional at common spelling errors with low edit-distance (such as </a:t>
            </a:r>
            <a:r>
              <a:rPr lang="en-US" sz="1400" b="0" i="0" u="none" strike="noStrike" kern="1200" baseline="0" err="1">
                <a:solidFill>
                  <a:schemeClr val="tx1"/>
                </a:solidFill>
                <a:effectLst/>
                <a:latin typeface="Segoe UI Light" pitchFamily="34" charset="0"/>
                <a:ea typeface="+mn-ea"/>
                <a:cs typeface="+mn-cs"/>
              </a:rPr>
              <a:t>febuary</a:t>
            </a:r>
            <a:r>
              <a:rPr lang="en-US" sz="1400" b="0" i="0" u="none" strike="noStrike" kern="1200" baseline="0">
                <a:solidFill>
                  <a:schemeClr val="tx1"/>
                </a:solidFill>
                <a:effectLst/>
                <a:latin typeface="Segoe UI Light" pitchFamily="34" charset="0"/>
                <a:ea typeface="+mn-ea"/>
                <a:cs typeface="+mn-cs"/>
              </a:rPr>
              <a:t>-&gt;February) but a lot of other spellers are good at that as well.  We Do a very good job with word breaking, proper names in context (try "director </a:t>
            </a:r>
            <a:r>
              <a:rPr lang="en-US" sz="1400" b="0" i="0" u="none" strike="noStrike" kern="1200" baseline="0" err="1">
                <a:solidFill>
                  <a:schemeClr val="tx1"/>
                </a:solidFill>
                <a:effectLst/>
                <a:latin typeface="Segoe UI Light" pitchFamily="34" charset="0"/>
                <a:ea typeface="+mn-ea"/>
                <a:cs typeface="+mn-cs"/>
              </a:rPr>
              <a:t>stephen</a:t>
            </a:r>
            <a:r>
              <a:rPr lang="en-US" sz="1400" b="0" i="0" u="none" strike="noStrike" kern="1200" baseline="0">
                <a:solidFill>
                  <a:schemeClr val="tx1"/>
                </a:solidFill>
                <a:effectLst/>
                <a:latin typeface="Segoe UI Light" pitchFamily="34" charset="0"/>
                <a:ea typeface="+mn-ea"/>
                <a:cs typeface="+mn-cs"/>
              </a:rPr>
              <a:t> </a:t>
            </a:r>
            <a:r>
              <a:rPr lang="en-US" sz="1400" b="0" i="0" u="none" strike="noStrike" kern="1200" baseline="0" err="1">
                <a:solidFill>
                  <a:schemeClr val="tx1"/>
                </a:solidFill>
                <a:effectLst/>
                <a:latin typeface="Segoe UI Light" pitchFamily="34" charset="0"/>
                <a:ea typeface="+mn-ea"/>
                <a:cs typeface="+mn-cs"/>
              </a:rPr>
              <a:t>spielberg</a:t>
            </a:r>
            <a:r>
              <a:rPr lang="en-US" sz="1400" b="0" i="0" u="none" strike="noStrike" kern="1200" baseline="0">
                <a:solidFill>
                  <a:schemeClr val="tx1"/>
                </a:solidFill>
                <a:effectLst/>
                <a:latin typeface="Segoe UI Light" pitchFamily="34" charset="0"/>
                <a:ea typeface="+mn-ea"/>
                <a:cs typeface="+mn-cs"/>
              </a:rPr>
              <a:t>") and fictional character names, just a few examples.  Areas that are a challenge are capitalization (we don't know what to do with "March" for example, even with context) and consistency (there are times when we will flag a word only intermittently based on the context).</a:t>
            </a:r>
          </a:p>
          <a:p>
            <a:endParaRPr lang="en-US" sz="1400" b="0" i="0" u="none" strike="noStrike" kern="1200" baseline="0">
              <a:solidFill>
                <a:schemeClr val="tx1"/>
              </a:solidFill>
              <a:effectLst/>
              <a:latin typeface="Segoe UI Light" pitchFamily="34" charset="0"/>
              <a:ea typeface="+mn-ea"/>
              <a:cs typeface="+mn-cs"/>
            </a:endParaRPr>
          </a:p>
          <a:p>
            <a:r>
              <a:rPr lang="en-US" sz="1400" b="1" i="0" u="none" strike="noStrike" kern="1200" baseline="0">
                <a:solidFill>
                  <a:schemeClr val="tx1"/>
                </a:solidFill>
                <a:effectLst/>
                <a:latin typeface="Segoe UI Light" pitchFamily="34" charset="0"/>
                <a:ea typeface="+mn-ea"/>
                <a:cs typeface="+mn-cs"/>
              </a:rPr>
              <a:t>Web Language Model API: </a:t>
            </a:r>
            <a:r>
              <a:rPr lang="en-US" sz="1400" b="0" i="0" u="none" strike="noStrike" kern="1200">
                <a:solidFill>
                  <a:schemeClr val="tx1"/>
                </a:solidFill>
                <a:effectLst/>
                <a:latin typeface="Segoe UI Light" pitchFamily="34" charset="0"/>
                <a:ea typeface="+mn-ea"/>
                <a:cs typeface="+mn-cs"/>
              </a:rPr>
              <a:t>Web Language API indexes the web and Bing queries to allow users to calculate the probabilities of natural language expressions and estimate a list of most likely words to follow an existing sequence of words.</a:t>
            </a:r>
            <a:r>
              <a:rPr lang="en-US"/>
              <a:t> Use this API to insert spaces into a string of words without spaces, like a hashtag or URL.  Use this API to </a:t>
            </a:r>
            <a:r>
              <a:rPr lang="en-US" err="1"/>
              <a:t>rerank</a:t>
            </a:r>
            <a:r>
              <a:rPr lang="en-US"/>
              <a:t> machine translation/speech recognition candidate sentences based on probability of the sentence.  </a:t>
            </a:r>
          </a:p>
          <a:p>
            <a:endParaRPr lang="en-US"/>
          </a:p>
          <a:p>
            <a:r>
              <a:rPr lang="en-US"/>
              <a:t>Use this API for academic research. http://research.microsoft.com/apps/pubs/default.aspx?id=130762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baseline="0"/>
          </a:p>
          <a:p>
            <a:pPr marL="0" marR="0" lvl="0" indent="0" algn="l" defTabSz="932742" rtl="0" eaLnBrk="1" fontAlgn="auto" latinLnBrk="0" hangingPunct="1">
              <a:lnSpc>
                <a:spcPct val="90000"/>
              </a:lnSpc>
              <a:spcBef>
                <a:spcPts val="0"/>
              </a:spcBef>
              <a:spcAft>
                <a:spcPts val="340"/>
              </a:spcAft>
              <a:buClrTx/>
              <a:buSzTx/>
              <a:buFontTx/>
              <a:buNone/>
              <a:tabLst/>
              <a:defRPr/>
            </a:pPr>
            <a:r>
              <a:rPr lang="en-US" baseline="0"/>
              <a:t>We also have SDKs available for </a:t>
            </a:r>
            <a:r>
              <a:rPr lang="en-US" baseline="0" err="1"/>
              <a:t>WebLM</a:t>
            </a:r>
            <a:endParaRPr lang="en-US"/>
          </a:p>
          <a:p>
            <a:endParaRPr lang="en-US" sz="1400" b="0" i="0" u="none" strike="noStrike" kern="1200" baseline="0">
              <a:solidFill>
                <a:schemeClr val="tx1"/>
              </a:solidFill>
              <a:effectLst/>
              <a:latin typeface="Segoe UI Light" pitchFamily="34" charset="0"/>
              <a:ea typeface="+mn-ea"/>
              <a:cs typeface="+mn-cs"/>
            </a:endParaRPr>
          </a:p>
          <a:p>
            <a:endParaRPr lang="en-US" sz="1400" b="0" i="0" u="none" strike="noStrike" kern="1200" baseline="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400" b="1" i="0" u="none" strike="noStrike" kern="1200" baseline="0">
                <a:solidFill>
                  <a:schemeClr val="tx1"/>
                </a:solidFill>
                <a:effectLst/>
                <a:latin typeface="Segoe UI Light" pitchFamily="34" charset="0"/>
                <a:ea typeface="+mn-ea"/>
                <a:cs typeface="+mn-cs"/>
              </a:rPr>
              <a:t>Linguistic Analysis API</a:t>
            </a:r>
            <a:r>
              <a:rPr lang="en-US" sz="1400" b="0" i="0" u="none" strike="noStrike" kern="1200" baseline="0">
                <a:solidFill>
                  <a:schemeClr val="tx1"/>
                </a:solidFill>
                <a:effectLst/>
                <a:latin typeface="Segoe UI Light" pitchFamily="34" charset="0"/>
                <a:ea typeface="+mn-ea"/>
                <a:cs typeface="+mn-cs"/>
              </a:rPr>
              <a:t>: </a:t>
            </a:r>
            <a:r>
              <a:rPr lang="en-US"/>
              <a:t>The</a:t>
            </a:r>
            <a:r>
              <a:rPr lang="en-US" baseline="0"/>
              <a:t> L</a:t>
            </a:r>
            <a:r>
              <a:rPr lang="en-US"/>
              <a:t>inguistic Analysis</a:t>
            </a:r>
            <a:r>
              <a:rPr lang="en-US" baseline="0"/>
              <a:t> API helps you gain insights from text. Given a natural language parse, it’s easy to identify the concepts and entities (noun phrases), actions (verbs and verb phrases), descriptive words, and more. The processed text can provide useful features for classification tasks such as sentiment analysis.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a:p>
          <a:p>
            <a:pPr marL="0" marR="0" lvl="0" indent="0" algn="l" defTabSz="932742" rtl="0" eaLnBrk="1" fontAlgn="auto" latinLnBrk="0" hangingPunct="1">
              <a:lnSpc>
                <a:spcPct val="90000"/>
              </a:lnSpc>
              <a:spcBef>
                <a:spcPts val="0"/>
              </a:spcBef>
              <a:spcAft>
                <a:spcPts val="340"/>
              </a:spcAft>
              <a:buClrTx/>
              <a:buSzTx/>
              <a:buFontTx/>
              <a:buNone/>
              <a:tabLst/>
              <a:defRPr/>
            </a:pPr>
            <a:r>
              <a:rPr lang="en-US" baseline="0"/>
              <a:t>We also have SDKs available for Linguistic Analysis.</a:t>
            </a:r>
            <a:endParaRPr lang="en-US"/>
          </a:p>
          <a:p>
            <a:pPr marL="0" marR="0" indent="0" algn="l" defTabSz="932742" rtl="0" eaLnBrk="1" fontAlgn="auto" latinLnBrk="0" hangingPunct="1">
              <a:lnSpc>
                <a:spcPct val="90000"/>
              </a:lnSpc>
              <a:spcBef>
                <a:spcPts val="0"/>
              </a:spcBef>
              <a:spcAft>
                <a:spcPts val="340"/>
              </a:spcAft>
              <a:buClrTx/>
              <a:buSzTx/>
              <a:buFontTx/>
              <a:buNone/>
              <a:tabLst/>
              <a:defRPr/>
            </a:pPr>
            <a:endParaRPr lang="en-US" sz="1400" b="1" i="0" u="none" strike="noStrike" kern="1200" baseline="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1400" b="1" i="0" u="none" strike="noStrike" kern="1200" baseline="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1400" b="1" i="0" u="none" strike="noStrike" kern="1200">
                <a:solidFill>
                  <a:schemeClr val="tx1"/>
                </a:solidFill>
                <a:effectLst/>
                <a:latin typeface="Segoe UI Light" pitchFamily="34" charset="0"/>
                <a:ea typeface="+mn-ea"/>
                <a:cs typeface="+mn-cs"/>
              </a:rPr>
              <a:t>Language Understanding Intelligent Service (LUIS) </a:t>
            </a:r>
            <a:r>
              <a:rPr lang="en-US" sz="1400" b="0" i="0" u="none" strike="noStrike" kern="1200">
                <a:solidFill>
                  <a:schemeClr val="tx1"/>
                </a:solidFill>
                <a:effectLst/>
                <a:latin typeface="Segoe UI Light" pitchFamily="34" charset="0"/>
                <a:ea typeface="+mn-ea"/>
                <a:cs typeface="+mn-cs"/>
              </a:rPr>
              <a:t>allows developers to build a model that understands natural language and commands tailored to their application.  Example: You can say “turn down the thermostat in the living room,” send it to a LUIS model, and instead of just returning the text that represents what was said, LUIS will return: the action is “turn down,” the location is “living room,” and the target is “thermostat.” LUIS allows developers to iteratively build on these models and take speech or text input and return a structured representation of what the person said.   Not only that but by build LUIS will help developers create and  train smart conversational bot (Intercom or Slack) with a single button.  LUIS will also offer action fulfillment capabilities by simple integration with </a:t>
            </a:r>
            <a:r>
              <a:rPr lang="en-US" sz="1400" b="0" i="0" u="none" strike="noStrike" kern="1200" err="1">
                <a:solidFill>
                  <a:schemeClr val="tx1"/>
                </a:solidFill>
                <a:effectLst/>
                <a:latin typeface="Segoe UI Light" pitchFamily="34" charset="0"/>
                <a:ea typeface="+mn-ea"/>
                <a:cs typeface="+mn-cs"/>
              </a:rPr>
              <a:t>webhooks</a:t>
            </a:r>
            <a:r>
              <a:rPr lang="en-US" sz="1400" b="0" i="0" u="none" strike="noStrike" kern="1200">
                <a:solidFill>
                  <a:schemeClr val="tx1"/>
                </a:solidFill>
                <a:effectLst/>
                <a:latin typeface="Segoe UI Light" pitchFamily="34" charset="0"/>
                <a:ea typeface="+mn-ea"/>
                <a:cs typeface="+mn-cs"/>
              </a:rPr>
              <a:t>. LUIS works pretty well it comes to intents. For the entities, the learning curve is slower especially when the number of entities increases. LUIS only supports 20 intents &amp; 10 entities yet by build each entities can have up to 10 children. </a:t>
            </a:r>
            <a:br>
              <a:rPr lang="en-US" sz="1400" b="0" i="0" u="none" strike="noStrike" kern="1200">
                <a:solidFill>
                  <a:schemeClr val="tx1"/>
                </a:solidFill>
                <a:effectLst/>
                <a:latin typeface="Segoe UI Light" pitchFamily="34" charset="0"/>
                <a:ea typeface="+mn-ea"/>
                <a:cs typeface="+mn-cs"/>
              </a:rPr>
            </a:br>
            <a:endParaRPr lang="en-US" sz="1400" b="0" i="0" u="none" strike="noStrike"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400" b="1">
                <a:latin typeface="Segoe UI Semilight" panose="020B0402040204020203" pitchFamily="34" charset="0"/>
                <a:cs typeface="Segoe UI Semilight" panose="020B0402040204020203" pitchFamily="34" charset="0"/>
              </a:rPr>
              <a:t>Translator API:</a:t>
            </a:r>
            <a:r>
              <a:rPr lang="en-US" sz="1400" b="0">
                <a:latin typeface="Segoe UI Semilight" panose="020B0402040204020203" pitchFamily="34" charset="0"/>
                <a:cs typeface="Segoe UI Semilight" panose="020B0402040204020203" pitchFamily="34" charset="0"/>
              </a:rPr>
              <a:t> Translate</a:t>
            </a:r>
            <a:r>
              <a:rPr lang="en-US" sz="1400" b="0" baseline="0">
                <a:latin typeface="Segoe UI Semilight" panose="020B0402040204020203" pitchFamily="34" charset="0"/>
                <a:cs typeface="Segoe UI Semilight" panose="020B0402040204020203" pitchFamily="34" charset="0"/>
              </a:rPr>
              <a:t> speech and text</a:t>
            </a:r>
          </a:p>
          <a:p>
            <a:pPr marL="171450" indent="-171450" defTabSz="914224">
              <a:lnSpc>
                <a:spcPct val="95000"/>
              </a:lnSpc>
              <a:spcAft>
                <a:spcPts val="1200"/>
              </a:spcAft>
              <a:buFont typeface="Arial" panose="020B0604020202020204" pitchFamily="34" charset="0"/>
              <a:buChar char="•"/>
              <a:defRPr/>
            </a:pPr>
            <a:r>
              <a:rPr lang="en-US" sz="1400" b="1" kern="0"/>
              <a:t>Language Detection</a:t>
            </a:r>
            <a:br>
              <a:rPr lang="en-US" sz="1400" kern="0"/>
            </a:br>
            <a:r>
              <a:rPr lang="en-US" sz="1400" kern="0"/>
              <a:t>Automatically detect the language of  any text string.</a:t>
            </a:r>
          </a:p>
          <a:p>
            <a:pPr marL="171450" indent="-171450" defTabSz="914224">
              <a:lnSpc>
                <a:spcPct val="95000"/>
              </a:lnSpc>
              <a:spcAft>
                <a:spcPts val="1200"/>
              </a:spcAft>
              <a:buFont typeface="Arial" panose="020B0604020202020204" pitchFamily="34" charset="0"/>
              <a:buChar char="•"/>
              <a:defRPr/>
            </a:pPr>
            <a:r>
              <a:rPr lang="en-US" sz="1400" b="1" kern="0"/>
              <a:t>Translation </a:t>
            </a:r>
            <a:br>
              <a:rPr lang="en-US" sz="1400" kern="0"/>
            </a:br>
            <a:r>
              <a:rPr lang="en-US" sz="1400" kern="0"/>
              <a:t>Add speech translation, for any of the 9 supported languages, and text translation, for any of the 60 supported languages, to your app. </a:t>
            </a:r>
          </a:p>
          <a:p>
            <a:pPr marL="171450" indent="-171450" defTabSz="914224">
              <a:lnSpc>
                <a:spcPct val="95000"/>
              </a:lnSpc>
              <a:spcAft>
                <a:spcPts val="1200"/>
              </a:spcAft>
              <a:buFont typeface="Arial" panose="020B0604020202020204" pitchFamily="34" charset="0"/>
              <a:buChar char="•"/>
              <a:defRPr/>
            </a:pPr>
            <a:r>
              <a:rPr lang="en-US" sz="1400" b="1" kern="0"/>
              <a:t>Text to speech (TTS)</a:t>
            </a:r>
            <a:br>
              <a:rPr lang="en-US" sz="1400" kern="0"/>
            </a:br>
            <a:r>
              <a:rPr lang="en-US" sz="1400" kern="0"/>
              <a:t>Send text strings and receive back the audio version in one of the 19 supported languages. </a:t>
            </a:r>
          </a:p>
          <a:p>
            <a:pPr marL="171450" indent="-171450" defTabSz="914224">
              <a:lnSpc>
                <a:spcPct val="95000"/>
              </a:lnSpc>
              <a:spcAft>
                <a:spcPts val="1200"/>
              </a:spcAft>
              <a:buFont typeface="Arial" panose="020B0604020202020204" pitchFamily="34" charset="0"/>
              <a:buChar char="•"/>
              <a:defRPr/>
            </a:pPr>
            <a:r>
              <a:rPr lang="en-US" sz="1400" b="1" kern="0"/>
              <a:t>Custom translation system</a:t>
            </a:r>
            <a:br>
              <a:rPr lang="en-US" sz="1400" kern="0"/>
            </a:br>
            <a:r>
              <a:rPr lang="en-US" sz="1400" kern="0"/>
              <a:t>Build a custom translation system, using as little as 1,000 parallel sentences or start out simply by providing a dictionary of company specific words.</a:t>
            </a:r>
          </a:p>
          <a:p>
            <a:pPr marL="171450" indent="-171450" defTabSz="914224">
              <a:lnSpc>
                <a:spcPct val="95000"/>
              </a:lnSpc>
              <a:spcAft>
                <a:spcPts val="1200"/>
              </a:spcAft>
              <a:buFont typeface="Arial" panose="020B0604020202020204" pitchFamily="34" charset="0"/>
              <a:buChar char="•"/>
              <a:defRPr/>
            </a:pPr>
            <a:r>
              <a:rPr lang="en-US" sz="1400" b="1" kern="0"/>
              <a:t>Collaborative translation network</a:t>
            </a:r>
            <a:br>
              <a:rPr lang="en-US" sz="1400" kern="0"/>
            </a:br>
            <a:r>
              <a:rPr lang="en-US" sz="1400" kern="0"/>
              <a:t>Improve translations by creating a specific user group that provides suggestions to improve the translations.</a:t>
            </a:r>
          </a:p>
          <a:p>
            <a:pPr marL="0" marR="0" indent="0" algn="l" defTabSz="932742" rtl="0" eaLnBrk="1" fontAlgn="auto" latinLnBrk="0" hangingPunct="1">
              <a:lnSpc>
                <a:spcPct val="90000"/>
              </a:lnSpc>
              <a:spcBef>
                <a:spcPts val="0"/>
              </a:spcBef>
              <a:spcAft>
                <a:spcPts val="340"/>
              </a:spcAft>
              <a:buClrTx/>
              <a:buSzTx/>
              <a:buFontTx/>
              <a:buNone/>
              <a:tabLst/>
              <a:defRPr/>
            </a:pPr>
            <a:endParaRPr lang="en-US"/>
          </a:p>
          <a:p>
            <a:pPr marL="0" marR="0" lvl="0" indent="0" algn="l" defTabSz="932742" rtl="0" eaLnBrk="1" fontAlgn="auto" latinLnBrk="0" hangingPunct="1">
              <a:lnSpc>
                <a:spcPct val="90000"/>
              </a:lnSpc>
              <a:spcBef>
                <a:spcPts val="0"/>
              </a:spcBef>
              <a:spcAft>
                <a:spcPts val="340"/>
              </a:spcAft>
              <a:buClrTx/>
              <a:buSzTx/>
              <a:buFontTx/>
              <a:buNone/>
              <a:tabLst/>
              <a:defRPr/>
            </a:pPr>
            <a:r>
              <a:rPr lang="en-US" b="1"/>
              <a:t>Text Analytics API: </a:t>
            </a:r>
            <a:r>
              <a:rPr lang="en-US"/>
              <a:t>At</a:t>
            </a:r>
            <a:r>
              <a:rPr lang="en-US" baseline="0"/>
              <a:t> the time of publication, this data was not available.  Please email Rebecca Duffy, reduffy@microsoft.com, if you would like more information.  </a:t>
            </a:r>
            <a:endParaRPr lang="en-US"/>
          </a:p>
          <a:p>
            <a:endParaRPr lang="en-US"/>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148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a:t>Academic Knowledge : </a:t>
            </a:r>
            <a:r>
              <a:rPr lang="en-US" sz="1400" b="0" i="0" u="none" strike="noStrike" kern="1200">
                <a:solidFill>
                  <a:schemeClr val="tx1"/>
                </a:solidFill>
                <a:effectLst/>
                <a:latin typeface="Segoe UI Light" pitchFamily="34" charset="0"/>
                <a:ea typeface="+mn-ea"/>
                <a:cs typeface="+mn-cs"/>
              </a:rPr>
              <a:t>The Academic Knowledge API enable developers to interpret user queries for academic intent and retrieve rich entity information about research papers, authors, journals, conferences, and universities from the Microsoft Academic Graph (MAG).</a:t>
            </a:r>
            <a:r>
              <a:rPr lang="en-US"/>
              <a:t> </a:t>
            </a:r>
            <a:r>
              <a:rPr lang="en-US" sz="1400" b="0" i="0" u="none" strike="noStrike" kern="1200">
                <a:solidFill>
                  <a:schemeClr val="tx1"/>
                </a:solidFill>
                <a:effectLst/>
                <a:latin typeface="Segoe UI Light" pitchFamily="34" charset="0"/>
                <a:ea typeface="+mn-ea"/>
                <a:cs typeface="+mn-cs"/>
              </a:rPr>
              <a:t>1. Developers can use this API to build search features such as the knowledge-based query auto-suggest and search results at  http://academic.microsoft.com.  </a:t>
            </a:r>
            <a:br>
              <a:rPr lang="en-US" sz="1400" b="0" i="0" u="none" strike="noStrike" kern="1200">
                <a:solidFill>
                  <a:schemeClr val="tx1"/>
                </a:solidFill>
                <a:effectLst/>
                <a:latin typeface="Segoe UI Light" pitchFamily="34" charset="0"/>
                <a:ea typeface="+mn-ea"/>
                <a:cs typeface="+mn-cs"/>
              </a:rPr>
            </a:br>
            <a:r>
              <a:rPr lang="en-US" sz="1400" b="0" i="0" u="none" strike="noStrike" kern="1200">
                <a:solidFill>
                  <a:schemeClr val="tx1"/>
                </a:solidFill>
                <a:effectLst/>
                <a:latin typeface="Segoe UI Light" pitchFamily="34" charset="0"/>
                <a:ea typeface="+mn-ea"/>
                <a:cs typeface="+mn-cs"/>
              </a:rPr>
              <a:t>2. Universities can retrieve analytics data about their researchers' publications, topics, and venues. 3. Conference organizers can analyze the citation patterns of their conference papers. 4. Data scientists and computer science researchers can develop new ranking and analysis approaches over a large heterogeneous network.</a:t>
            </a:r>
            <a:r>
              <a:rPr lang="en-US"/>
              <a:t> </a:t>
            </a:r>
          </a:p>
          <a:p>
            <a:pPr marL="0" lvl="0" indent="0">
              <a:buFont typeface="Arial" panose="020B0604020202020204" pitchFamily="34" charset="0"/>
              <a:buNone/>
            </a:pPr>
            <a:endParaRPr lang="en-US"/>
          </a:p>
          <a:p>
            <a:pPr marL="0" lvl="0" indent="0">
              <a:buFont typeface="Arial" panose="020B0604020202020204" pitchFamily="34" charset="0"/>
              <a:buNone/>
            </a:pPr>
            <a:r>
              <a:rPr lang="en-US"/>
              <a:t>A publication about our approach can be found here: http://research.microsoft.com/apps/pubs/default.aspx?id=246609  </a:t>
            </a:r>
            <a:r>
              <a:rPr lang="en-US" sz="1400" b="0" i="0" u="none" strike="noStrike" kern="1200">
                <a:solidFill>
                  <a:schemeClr val="tx1"/>
                </a:solidFill>
                <a:effectLst/>
                <a:latin typeface="Segoe UI Light" pitchFamily="34" charset="0"/>
                <a:ea typeface="+mn-ea"/>
                <a:cs typeface="+mn-cs"/>
              </a:rPr>
              <a:t>The underlying data graph (Microsoft Academic Graph) is constructed over discovered academic papers on the web. The data is largely unstructured, of variable quality, and ambiguous.  We are constantly working to improve this data quality and to correctly aggregate the multiple instances of authors, papers, etc. into a single representative entity in the graph.       </a:t>
            </a:r>
            <a:r>
              <a:rPr lang="en-US"/>
              <a:t> </a:t>
            </a:r>
          </a:p>
          <a:p>
            <a:pPr marL="0" lvl="0" indent="0">
              <a:buFont typeface="Arial" panose="020B0604020202020204" pitchFamily="34" charset="0"/>
              <a:buNone/>
            </a:pPr>
            <a:endParaRPr lang="en-US"/>
          </a:p>
          <a:p>
            <a:pPr marL="0" lvl="0" indent="0">
              <a:buFont typeface="Arial" panose="020B0604020202020204" pitchFamily="34" charset="0"/>
              <a:buNone/>
            </a:pPr>
            <a:r>
              <a:rPr lang="en-US" b="1"/>
              <a:t>Knowledge Exploration Service : </a:t>
            </a:r>
            <a:r>
              <a:rPr lang="en-US" sz="1400" b="0" i="0" u="none" strike="noStrike" kern="1200">
                <a:solidFill>
                  <a:schemeClr val="tx1"/>
                </a:solidFill>
                <a:effectLst/>
                <a:latin typeface="Segoe UI Light" pitchFamily="34" charset="0"/>
                <a:ea typeface="+mn-ea"/>
                <a:cs typeface="+mn-cs"/>
              </a:rPr>
              <a:t>Enable interactive search experience over structured data via natural language.  Indexes customer's structured data (BYOD) with support for prefix completion.  Generates annotated interpretations/completions of natural language queries.</a:t>
            </a:r>
            <a:r>
              <a:rPr lang="en-US"/>
              <a:t> Publishers/libraries can use this to create interactive search over their publications similar to academic.microsoft.com.  Merchants can create interactive search experience to help users find and discover products.  Data owners can create systems that answer natural language user questions. </a:t>
            </a:r>
            <a:r>
              <a:rPr lang="en-US" sz="1400" b="0" i="0" u="none" strike="noStrike" kern="1200">
                <a:solidFill>
                  <a:schemeClr val="tx1"/>
                </a:solidFill>
                <a:effectLst/>
                <a:latin typeface="Segoe UI Light" pitchFamily="34" charset="0"/>
                <a:ea typeface="+mn-ea"/>
                <a:cs typeface="+mn-cs"/>
              </a:rPr>
              <a:t>It works best when the structured data is clean and the natural language structure is simple and predictable.  Otherwise, customers will have to invest a bit of work to generate the structured data and author the grammar.  We are working on future components to simplify both authoring aspects.</a:t>
            </a:r>
            <a:r>
              <a:rPr lang="en-US"/>
              <a:t> </a:t>
            </a:r>
          </a:p>
          <a:p>
            <a:pPr marL="0" lvl="0" indent="0">
              <a:buFont typeface="Arial" panose="020B0604020202020204" pitchFamily="34" charset="0"/>
              <a:buNone/>
            </a:pPr>
            <a:endParaRPr lang="en-US"/>
          </a:p>
          <a:p>
            <a:pPr marL="0" lvl="0" indent="0">
              <a:buFont typeface="Arial" panose="020B0604020202020204" pitchFamily="34" charset="0"/>
              <a:buNone/>
            </a:pPr>
            <a:r>
              <a:rPr lang="en-US" b="1"/>
              <a:t>Entity</a:t>
            </a:r>
            <a:r>
              <a:rPr lang="en-US" b="1" baseline="0"/>
              <a:t> Linking : </a:t>
            </a:r>
            <a:r>
              <a:rPr lang="en-US" sz="1400" b="0" i="0" u="none" strike="noStrike" kern="1200">
                <a:solidFill>
                  <a:schemeClr val="tx1"/>
                </a:solidFill>
                <a:effectLst/>
                <a:latin typeface="Segoe UI Light" pitchFamily="34" charset="0"/>
                <a:ea typeface="+mn-ea"/>
                <a:cs typeface="+mn-cs"/>
              </a:rPr>
              <a:t> Given a specific paragraph of text within a document, the Entity Linking will recognize and identify each separate entity based on the context and linking the entity to </a:t>
            </a:r>
            <a:r>
              <a:rPr lang="en-US" sz="1400" b="0" i="0" u="none" strike="noStrike" kern="1200" err="1">
                <a:solidFill>
                  <a:schemeClr val="tx1"/>
                </a:solidFill>
                <a:effectLst/>
                <a:latin typeface="Segoe UI Light" pitchFamily="34" charset="0"/>
                <a:ea typeface="+mn-ea"/>
                <a:cs typeface="+mn-cs"/>
              </a:rPr>
              <a:t>wikipedia</a:t>
            </a:r>
            <a:r>
              <a:rPr lang="en-US" sz="1400" b="0" i="0" u="none" strike="noStrike" kern="1200">
                <a:solidFill>
                  <a:schemeClr val="tx1"/>
                </a:solidFill>
                <a:effectLst/>
                <a:latin typeface="Segoe UI Light" pitchFamily="34" charset="0"/>
                <a:ea typeface="+mn-ea"/>
                <a:cs typeface="+mn-cs"/>
              </a:rPr>
              <a:t>.</a:t>
            </a:r>
            <a:r>
              <a:rPr lang="en-US"/>
              <a:t> Use cases: </a:t>
            </a:r>
            <a:r>
              <a:rPr lang="en-US" sz="1400" b="0" i="0" u="none" strike="noStrike" kern="1200">
                <a:solidFill>
                  <a:schemeClr val="tx1"/>
                </a:solidFill>
                <a:effectLst/>
                <a:latin typeface="Segoe UI Light" pitchFamily="34" charset="0"/>
                <a:ea typeface="+mn-ea"/>
                <a:cs typeface="+mn-cs"/>
              </a:rPr>
              <a:t>A news agency would use this to analysis their news article to create relations between articles, a news agency would use this to generate tags for article and make recommendation for reader, a company would use this to track the PR articles mentioned it and product comments to track customer feedback. </a:t>
            </a:r>
            <a:r>
              <a:rPr lang="en-US" baseline="0"/>
              <a:t>We also have SDKs available for Entity Linking.</a:t>
            </a:r>
            <a:endParaRPr lang="en-US"/>
          </a:p>
          <a:p>
            <a:pPr marL="0" lvl="0" indent="0">
              <a:buFont typeface="Arial" panose="020B0604020202020204" pitchFamily="34" charset="0"/>
              <a:buNone/>
            </a:pPr>
            <a:endParaRPr lang="en-US" sz="1400" b="0" i="0" u="none" strike="noStrike"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400" b="1" i="0" u="none" strike="noStrike" kern="1200">
                <a:solidFill>
                  <a:schemeClr val="tx1"/>
                </a:solidFill>
                <a:effectLst/>
                <a:latin typeface="Segoe UI Light" pitchFamily="34" charset="0"/>
                <a:ea typeface="+mn-ea"/>
                <a:cs typeface="+mn-cs"/>
              </a:rPr>
              <a:t>Recommendations</a:t>
            </a:r>
            <a:r>
              <a:rPr lang="en-US" sz="1400" b="1" i="0" u="none" strike="noStrike" kern="1200" baseline="0">
                <a:solidFill>
                  <a:schemeClr val="tx1"/>
                </a:solidFill>
                <a:effectLst/>
                <a:latin typeface="Segoe UI Light" pitchFamily="34" charset="0"/>
                <a:ea typeface="+mn-ea"/>
                <a:cs typeface="+mn-cs"/>
              </a:rPr>
              <a:t> API: </a:t>
            </a:r>
            <a:r>
              <a:rPr lang="en-US"/>
              <a:t>Learn from previous transactions to predict which items are more likely to be of interest to or purchased by your customers. Built using Azure Machine Learning, the Recommendations engine uses customer data—either past customer activity you’ve uploaded or data collected directly from your digital store—to offer recommended items for your customers and increase conversion rates.</a:t>
            </a:r>
            <a:endParaRPr lang="en-US" baseline="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baseline="0"/>
              <a:t>Custom Decision Service: </a:t>
            </a:r>
            <a:r>
              <a:rPr lang="en-US"/>
              <a:t>a service that helps you create intelligent systems with a cloud-based contextual decision-making API that adapts with experience. Custom Decision service uses reinforcement learning in a new approach for personalizing content; it’s able to plug into your application and helps to make decisions in real time as it automatically adapts to optimize your metrics over time</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1"/>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err="1"/>
              <a:t>QnA</a:t>
            </a:r>
            <a:r>
              <a:rPr lang="en-US" b="1"/>
              <a:t> Maker : Distill information into conversational, easy-to-navigate answers.</a:t>
            </a:r>
          </a:p>
          <a:p>
            <a:r>
              <a:rPr lang="en-US" b="1"/>
              <a:t>Extract questions and answers</a:t>
            </a:r>
          </a:p>
          <a:p>
            <a:r>
              <a:rPr lang="en-US" err="1"/>
              <a:t>QnA</a:t>
            </a:r>
            <a:r>
              <a:rPr lang="en-US"/>
              <a:t> Maker extracts all possible pairs of questions and answers from user provided content – FAQ URLs, documents and editorial content.</a:t>
            </a:r>
          </a:p>
          <a:p>
            <a:r>
              <a:rPr lang="en-US" b="1"/>
              <a:t>Test, train and publish</a:t>
            </a:r>
          </a:p>
          <a:p>
            <a:r>
              <a:rPr lang="en-US"/>
              <a:t>Through </a:t>
            </a:r>
            <a:r>
              <a:rPr lang="en-US" err="1"/>
              <a:t>QnA</a:t>
            </a:r>
            <a:r>
              <a:rPr lang="en-US"/>
              <a:t> Maker’s easy-to-use GUI, you can edit, remove or add pair before testing and training the knowledge base and publishing your knowledge base as an API endpoint.</a:t>
            </a:r>
          </a:p>
          <a:p>
            <a:r>
              <a:rPr lang="en-US" b="1"/>
              <a:t>Integrates with other APIs and solutions</a:t>
            </a:r>
          </a:p>
          <a:p>
            <a:r>
              <a:rPr lang="en-US" err="1"/>
              <a:t>QnA</a:t>
            </a:r>
            <a:r>
              <a:rPr lang="en-US"/>
              <a:t> Maker integrates with other APIs seamlessly and at scale. Use </a:t>
            </a:r>
            <a:r>
              <a:rPr lang="en-US" err="1"/>
              <a:t>QnA</a:t>
            </a:r>
            <a:r>
              <a:rPr lang="en-US"/>
              <a:t> Maker with Cognitive Services such as Language Understanding Intelligent Service and create something as elegantly simple as a chat bot that answers FAQs, or as complex as an interactive virtual guide.</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1"/>
          </a:p>
          <a:p>
            <a:pPr marL="0" lvl="0" indent="0">
              <a:buFont typeface="Arial" panose="020B0604020202020204" pitchFamily="34" charset="0"/>
              <a:buNone/>
            </a:pPr>
            <a:endParaRPr lang="en-US"/>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328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900" b="0" i="0" u="none" strike="noStrike" kern="1200" dirty="0">
                <a:solidFill>
                  <a:schemeClr val="tx1"/>
                </a:solidFill>
                <a:effectLst/>
                <a:latin typeface="Segoe UI Light" pitchFamily="34" charset="0"/>
                <a:ea typeface="+mn-ea"/>
                <a:cs typeface="+mn-cs"/>
              </a:rPr>
              <a:t>The Search APIs provide access to the search technology that power Bing.com and a long list of 1st-party (Office, Cortana, Xbox, Edge) and 3rd-party partners. In total, we have 4 Search APIs for web, image, video and news search. In addition we provide access to our Autosuggest (type-ahead) and Spell Check services.</a:t>
            </a:r>
            <a:r>
              <a:rPr lang="en-US" sz="900" dirty="0"/>
              <a:t> </a:t>
            </a:r>
          </a:p>
          <a:p>
            <a:pPr marL="0" lvl="0" indent="0">
              <a:buFont typeface="Arial" panose="020B0604020202020204" pitchFamily="34" charset="0"/>
              <a:buNone/>
            </a:pPr>
            <a:endParaRPr lang="en-US" sz="900" b="0" baseline="0" dirty="0"/>
          </a:p>
          <a:p>
            <a:pPr marL="0" lvl="0" indent="0">
              <a:buFont typeface="Arial" panose="020B0604020202020204" pitchFamily="34" charset="0"/>
              <a:buNone/>
            </a:pPr>
            <a:r>
              <a:rPr lang="en-US" sz="900" b="1" baseline="0" dirty="0"/>
              <a:t>Bing Web Search API: </a:t>
            </a:r>
            <a:r>
              <a:rPr lang="en-US" sz="900" b="0" i="0" u="none" strike="noStrike" kern="1200" baseline="0" dirty="0">
                <a:solidFill>
                  <a:schemeClr val="tx1"/>
                </a:solidFill>
                <a:effectLst/>
                <a:latin typeface="Segoe UI Light" pitchFamily="34" charset="0"/>
                <a:ea typeface="+mn-ea"/>
                <a:cs typeface="+mn-cs"/>
              </a:rPr>
              <a:t>is th</a:t>
            </a:r>
            <a:r>
              <a:rPr lang="en-US" sz="900" b="0" i="0" u="none" strike="noStrike" kern="1200" dirty="0">
                <a:solidFill>
                  <a:schemeClr val="tx1"/>
                </a:solidFill>
                <a:effectLst/>
                <a:latin typeface="Segoe UI Light" pitchFamily="34" charset="0"/>
                <a:ea typeface="+mn-ea"/>
                <a:cs typeface="+mn-cs"/>
              </a:rPr>
              <a:t>e main Search API. With one programmatic call, the user can get back relevant webpage, image, video, and news results. It's equivalent to searching in the web vertical in bing.com. The Search APIs provide the power of the Bing Search engine to developers. You get access to many of the latest and greatest capabilities the bing.com site has to offer, in the form of an API. It's the same architecture stack so it's a powerful way to bring the knowledge and intelligence of the search engine to your own experience.</a:t>
            </a:r>
            <a:r>
              <a:rPr lang="en-US" sz="900" dirty="0"/>
              <a:t> </a:t>
            </a:r>
            <a:r>
              <a:rPr lang="en-US" sz="900" b="0" i="0" u="none" strike="noStrike" kern="1200" dirty="0">
                <a:solidFill>
                  <a:schemeClr val="tx1"/>
                </a:solidFill>
                <a:effectLst/>
                <a:latin typeface="Segoe UI Light" pitchFamily="34" charset="0"/>
                <a:ea typeface="+mn-ea"/>
                <a:cs typeface="+mn-cs"/>
              </a:rPr>
              <a:t>The API is built directly on top of the entire Bing stack- you get the quality, relevance, performance and continuous improvements that the rest of the site gets. Similar to Bing.com- tail queries, or obscure terms may have limited results. We're always working to improve the edge cases though and API users will benefit from that.</a:t>
            </a:r>
            <a:r>
              <a:rPr lang="en-US" sz="900" dirty="0"/>
              <a:t> </a:t>
            </a:r>
          </a:p>
          <a:p>
            <a:pPr marL="0" lvl="0" indent="0">
              <a:buFont typeface="Arial" panose="020B0604020202020204" pitchFamily="34" charset="0"/>
              <a:buNone/>
            </a:pPr>
            <a:endParaRPr lang="en-US" sz="900" b="0" baseline="0" dirty="0"/>
          </a:p>
          <a:p>
            <a:pPr marL="0" lvl="0" indent="0">
              <a:buFont typeface="Arial" panose="020B0604020202020204" pitchFamily="34" charset="0"/>
              <a:buNone/>
            </a:pPr>
            <a:endParaRPr lang="en-US" sz="900" b="0" baseline="0" dirty="0"/>
          </a:p>
          <a:p>
            <a:pPr marL="0" lvl="0" indent="0">
              <a:buFont typeface="Arial" panose="020B0604020202020204" pitchFamily="34" charset="0"/>
              <a:buNone/>
            </a:pPr>
            <a:r>
              <a:rPr lang="en-US" sz="900" b="1" baseline="0" dirty="0"/>
              <a:t>Bing Image Search API:  </a:t>
            </a:r>
            <a:r>
              <a:rPr lang="en-US" sz="900" dirty="0"/>
              <a:t>Help users scour the web for images. Results include thumbnails, full image URLs, publishing website info, image metadata, and more. Try out the demo. </a:t>
            </a:r>
          </a:p>
          <a:p>
            <a:pPr marL="0" lvl="0" indent="0">
              <a:buFont typeface="Arial" panose="020B0604020202020204" pitchFamily="34" charset="0"/>
              <a:buNone/>
            </a:pPr>
            <a:endParaRPr lang="en-US" sz="900" b="0" baseline="0" dirty="0"/>
          </a:p>
          <a:p>
            <a:pPr marL="0" lvl="0" indent="0">
              <a:buFont typeface="Arial" panose="020B0604020202020204" pitchFamily="34" charset="0"/>
              <a:buNone/>
            </a:pPr>
            <a:r>
              <a:rPr lang="en-US" sz="900" b="1" baseline="0" dirty="0"/>
              <a:t>Bing Video Search API:  </a:t>
            </a:r>
            <a:r>
              <a:rPr lang="en-US" sz="900" dirty="0"/>
              <a:t>Find videos across the web. Results provide useful metadata including creator, encoding format, video length, view count, and more</a:t>
            </a:r>
            <a:endParaRPr lang="en-US" sz="900" b="0" baseline="0" dirty="0"/>
          </a:p>
          <a:p>
            <a:pPr marL="0" lvl="0" indent="0">
              <a:buFont typeface="Arial" panose="020B0604020202020204" pitchFamily="34" charset="0"/>
              <a:buNone/>
            </a:pPr>
            <a:endParaRPr lang="en-US" sz="900" b="0" baseline="0" dirty="0"/>
          </a:p>
          <a:p>
            <a:pPr marL="0" lvl="0" indent="0">
              <a:buFont typeface="Arial" panose="020B0604020202020204" pitchFamily="34" charset="0"/>
              <a:buNone/>
            </a:pPr>
            <a:r>
              <a:rPr lang="en-US" sz="900" b="1" baseline="0" dirty="0"/>
              <a:t>Bing News Search API: </a:t>
            </a:r>
            <a:r>
              <a:rPr lang="en-US" sz="900" dirty="0"/>
              <a:t>Search the web for news articles. Results include details like authoritative image of the news article, related news and categories, provider info, article URL, and date added</a:t>
            </a:r>
          </a:p>
          <a:p>
            <a:pPr marL="0" lvl="0" indent="0">
              <a:buFont typeface="Arial" panose="020B0604020202020204" pitchFamily="34" charset="0"/>
              <a:buNone/>
            </a:pPr>
            <a:endParaRPr lang="en-US" sz="9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baseline="0" dirty="0"/>
              <a:t>Bing Autosuggest API: </a:t>
            </a:r>
            <a:r>
              <a:rPr lang="en-US" sz="900" dirty="0"/>
              <a:t>Help users complete queries faster by adding intelligent type-ahead capabilities to your app or website. Empower users to type less and do more with automated and complete search suggestions.</a:t>
            </a:r>
            <a:endParaRPr lang="en-US" sz="900" baseline="0" dirty="0"/>
          </a:p>
          <a:p>
            <a:pPr marL="0" lvl="0" indent="0">
              <a:buFont typeface="Arial" panose="020B0604020202020204" pitchFamily="34" charset="0"/>
              <a:buNone/>
            </a:pPr>
            <a:endParaRPr lang="en-US" sz="900" b="0" baseline="0" dirty="0"/>
          </a:p>
          <a:p>
            <a:pPr marL="0" lvl="0" indent="0">
              <a:buFont typeface="Arial" panose="020B0604020202020204" pitchFamily="34" charset="0"/>
              <a:buNone/>
            </a:pPr>
            <a:r>
              <a:rPr lang="en-US" sz="900" b="1" baseline="0" dirty="0"/>
              <a:t>Bing Custom Search: </a:t>
            </a:r>
            <a:r>
              <a:rPr lang="en-US" sz="900" dirty="0"/>
              <a:t>lets you create a highly-customized web search experience, which delivers better and more relevant results from your targeted web space. Featuring a straightforward User Interface, Bing Custom Search enables you to create your own web search service without a line of code. Specify the slices of the web that you want to draw from and explore site suggestions to intelligently expand the scope of your search domain. Bing Custom Search can empower businesses of any size, hobbyists and entrepreneurs to design and deploy web search applications for any possible scenario.</a:t>
            </a:r>
            <a:endParaRPr lang="en-US" sz="900" b="1" baseline="0" dirty="0"/>
          </a:p>
          <a:p>
            <a:pPr marL="0" lvl="0" indent="0">
              <a:buFont typeface="Arial" panose="020B0604020202020204" pitchFamily="34" charset="0"/>
              <a:buNone/>
            </a:pPr>
            <a:endParaRPr lang="en-US" sz="900" b="0" baseline="0" dirty="0"/>
          </a:p>
          <a:p>
            <a:pPr marL="0" lvl="0" indent="0">
              <a:buFont typeface="Arial" panose="020B0604020202020204" pitchFamily="34" charset="0"/>
              <a:buNone/>
            </a:pPr>
            <a:r>
              <a:rPr lang="en-US" sz="900" b="0" baseline="0" dirty="0"/>
              <a:t>Bing Entity Search API </a:t>
            </a:r>
            <a:r>
              <a:rPr lang="en-US" sz="900" b="1" dirty="0"/>
              <a:t>- Search for the most relevant entity</a:t>
            </a:r>
          </a:p>
          <a:p>
            <a:r>
              <a:rPr lang="en-US" sz="900" dirty="0"/>
              <a:t>Harness the power of the web with the Bing Entity Search API. You can enrich your app by infusing knowledge search into existing content. Bing Entity Search API will identify the most relevant entity based on your searched term, spanning multiple entity types such as famous people, places, movies, TV shows, video games, books, and even local businesses near you.</a:t>
            </a:r>
          </a:p>
          <a:p>
            <a:pPr marL="0" lvl="0" indent="0">
              <a:buFont typeface="Arial" panose="020B0604020202020204" pitchFamily="34" charset="0"/>
              <a:buNone/>
            </a:pPr>
            <a:endParaRPr lang="en-US" sz="900" b="0" baseline="0" dirty="0"/>
          </a:p>
          <a:p>
            <a:pPr marL="0" lvl="0" indent="0">
              <a:buFont typeface="Arial" panose="020B0604020202020204" pitchFamily="34" charset="0"/>
              <a:buNone/>
            </a:pPr>
            <a:endParaRPr lang="en-US" sz="900" b="0" baseline="0" dirty="0"/>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3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a:solidFill>
                  <a:schemeClr val="tx1"/>
                </a:solidFill>
                <a:effectLst/>
                <a:latin typeface="+mn-lt"/>
                <a:ea typeface="+mn-ea"/>
                <a:cs typeface="+mn-cs"/>
              </a:rPr>
              <a:t>Project Prague</a:t>
            </a:r>
            <a:r>
              <a:rPr lang="en-US" sz="1200" kern="1200">
                <a:solidFill>
                  <a:schemeClr val="tx1"/>
                </a:solidFill>
                <a:effectLst/>
                <a:latin typeface="+mn-lt"/>
                <a:ea typeface="+mn-ea"/>
                <a:cs typeface="+mn-cs"/>
              </a:rPr>
              <a:t>.  SDK to incorporate gesture-based controls into your apps. Quickly define and implement customized hand gestures, creating a more natural user experience.  Limited private preview availability at launch.</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Cuzco</a:t>
            </a:r>
            <a:r>
              <a:rPr lang="en-US" sz="1200" kern="1200">
                <a:solidFill>
                  <a:schemeClr val="tx1"/>
                </a:solidFill>
                <a:effectLst/>
                <a:latin typeface="+mn-lt"/>
                <a:ea typeface="+mn-ea"/>
                <a:cs typeface="+mn-cs"/>
              </a:rPr>
              <a:t>.  API to help developers find events associated with Wikipedia entities. Begin with a Wikipedia entity, and receive a list of related events organized by time.</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Johannesburg</a:t>
            </a:r>
            <a:r>
              <a:rPr lang="en-US" sz="1200" kern="1200">
                <a:solidFill>
                  <a:schemeClr val="tx1"/>
                </a:solidFill>
                <a:effectLst/>
                <a:latin typeface="+mn-lt"/>
                <a:ea typeface="+mn-ea"/>
                <a:cs typeface="+mn-cs"/>
              </a:rPr>
              <a:t>.  API to calculate route logistics for with deeper location intelligence to account for specific enterprise requirements. IE: weight, height length, hazardous materials, etc.</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Nanjing</a:t>
            </a:r>
            <a:r>
              <a:rPr lang="en-US" sz="1200" kern="1200">
                <a:solidFill>
                  <a:schemeClr val="tx1"/>
                </a:solidFill>
                <a:effectLst/>
                <a:latin typeface="+mn-lt"/>
                <a:ea typeface="+mn-ea"/>
                <a:cs typeface="+mn-cs"/>
              </a:rPr>
              <a:t>.  API to calculate isochrones - time and distance-based recommendations for enterprise route optimization.</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Abu Dhabi</a:t>
            </a:r>
            <a:r>
              <a:rPr lang="en-US" sz="1200" kern="1200">
                <a:solidFill>
                  <a:schemeClr val="tx1"/>
                </a:solidFill>
                <a:effectLst/>
                <a:latin typeface="+mn-lt"/>
                <a:ea typeface="+mn-ea"/>
                <a:cs typeface="+mn-cs"/>
              </a:rPr>
              <a:t>.  API to create distance matrices, enabling you to calculate a histogram of travel times, and serve as stepping stone for enterprise route optimization.</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Wollongong</a:t>
            </a:r>
            <a:r>
              <a:rPr lang="en-US" sz="1200" kern="1200">
                <a:solidFill>
                  <a:schemeClr val="tx1"/>
                </a:solidFill>
                <a:effectLst/>
                <a:latin typeface="+mn-lt"/>
                <a:ea typeface="+mn-ea"/>
                <a:cs typeface="+mn-cs"/>
              </a:rPr>
              <a:t>.  API to help ‘score’ the attractiveness of a location, based on how many of a particular amenity are within a specific distance.  Ex: restaurants, parks, transit stops.</a:t>
            </a:r>
            <a:endParaRPr lang="en-US" sz="1600" kern="1200">
              <a:solidFill>
                <a:schemeClr val="tx1"/>
              </a:solidFill>
              <a:effectLst/>
              <a:latin typeface="+mn-lt"/>
              <a:ea typeface="+mn-ea"/>
              <a:cs typeface="+mn-cs"/>
            </a:endParaRP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69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Internal version Kiosk Script : </a:t>
            </a:r>
            <a:r>
              <a:rPr lang="en-US" sz="1200" kern="1200" dirty="0">
                <a:solidFill>
                  <a:schemeClr val="tx1"/>
                </a:solidFill>
                <a:effectLst/>
                <a:latin typeface="+mn-lt"/>
                <a:ea typeface="+mn-ea"/>
                <a:cs typeface="+mn-cs"/>
                <a:hlinkClick r:id="rId3"/>
              </a:rPr>
              <a:t>https://aka.ms/kioskscript</a:t>
            </a:r>
            <a:r>
              <a:rPr lang="en-US" sz="1200" kern="1200" dirty="0">
                <a:solidFill>
                  <a:schemeClr val="tx1"/>
                </a:solidFill>
                <a:effectLst/>
                <a:latin typeface="+mn-lt"/>
                <a:ea typeface="+mn-ea"/>
                <a:cs typeface="+mn-cs"/>
              </a:rPr>
              <a:t> </a:t>
            </a:r>
          </a:p>
          <a:p>
            <a:endParaRPr lang="en-US" dirty="0"/>
          </a:p>
          <a:p>
            <a:r>
              <a:rPr lang="en-US" dirty="0"/>
              <a:t>You can also find the following interactive demonstrations in the Cognitive Services Site : </a:t>
            </a:r>
          </a:p>
          <a:p>
            <a:r>
              <a:rPr lang="en-US" b="1" dirty="0">
                <a:effectLst/>
              </a:rPr>
              <a:t>Vision </a:t>
            </a:r>
          </a:p>
          <a:p>
            <a:pPr lvl="1"/>
            <a:r>
              <a:rPr lang="en-US" dirty="0">
                <a:effectLst/>
                <a:hlinkClick r:id="rId4"/>
              </a:rPr>
              <a:t>Computer Vision </a:t>
            </a:r>
            <a:endParaRPr lang="en-US" dirty="0">
              <a:effectLst/>
            </a:endParaRPr>
          </a:p>
          <a:p>
            <a:pPr lvl="1"/>
            <a:r>
              <a:rPr lang="en-US" dirty="0">
                <a:effectLst/>
                <a:hlinkClick r:id="rId5"/>
              </a:rPr>
              <a:t>Content Moderator </a:t>
            </a:r>
            <a:endParaRPr lang="en-US" dirty="0">
              <a:effectLst/>
            </a:endParaRPr>
          </a:p>
          <a:p>
            <a:pPr lvl="1"/>
            <a:r>
              <a:rPr lang="en-US" dirty="0">
                <a:effectLst/>
                <a:hlinkClick r:id="rId6"/>
              </a:rPr>
              <a:t>Emotion </a:t>
            </a:r>
            <a:endParaRPr lang="en-US" dirty="0">
              <a:effectLst/>
            </a:endParaRPr>
          </a:p>
          <a:p>
            <a:pPr lvl="1"/>
            <a:r>
              <a:rPr lang="en-US" dirty="0">
                <a:effectLst/>
                <a:hlinkClick r:id="rId7"/>
              </a:rPr>
              <a:t>Face </a:t>
            </a:r>
            <a:endParaRPr lang="en-US" dirty="0">
              <a:effectLst/>
            </a:endParaRPr>
          </a:p>
          <a:p>
            <a:r>
              <a:rPr lang="en-US" b="1" dirty="0">
                <a:effectLst/>
              </a:rPr>
              <a:t>Speech </a:t>
            </a:r>
            <a:endParaRPr lang="en-US" dirty="0">
              <a:effectLst/>
            </a:endParaRPr>
          </a:p>
          <a:p>
            <a:pPr lvl="1"/>
            <a:r>
              <a:rPr lang="en-US" dirty="0">
                <a:effectLst/>
                <a:hlinkClick r:id="rId8"/>
              </a:rPr>
              <a:t>Bing Speech </a:t>
            </a:r>
            <a:endParaRPr lang="en-US" dirty="0">
              <a:effectLst/>
            </a:endParaRPr>
          </a:p>
          <a:p>
            <a:pPr lvl="1"/>
            <a:r>
              <a:rPr lang="en-US" dirty="0">
                <a:effectLst/>
                <a:hlinkClick r:id="rId9"/>
              </a:rPr>
              <a:t>Custom Recognition </a:t>
            </a:r>
            <a:endParaRPr lang="en-US" dirty="0">
              <a:effectLst/>
            </a:endParaRPr>
          </a:p>
          <a:p>
            <a:pPr lvl="1"/>
            <a:r>
              <a:rPr lang="en-US" dirty="0">
                <a:effectLst/>
                <a:hlinkClick r:id="rId10"/>
              </a:rPr>
              <a:t>Speaker Recognition </a:t>
            </a:r>
            <a:endParaRPr lang="en-US" dirty="0">
              <a:effectLst/>
            </a:endParaRPr>
          </a:p>
          <a:p>
            <a:r>
              <a:rPr lang="en-US" b="1" dirty="0">
                <a:effectLst/>
              </a:rPr>
              <a:t>Language </a:t>
            </a:r>
          </a:p>
          <a:p>
            <a:pPr lvl="1"/>
            <a:r>
              <a:rPr lang="en-US" dirty="0">
                <a:effectLst/>
                <a:hlinkClick r:id="rId11"/>
              </a:rPr>
              <a:t>Bing Spell Check </a:t>
            </a:r>
            <a:endParaRPr lang="en-US" dirty="0">
              <a:effectLst/>
            </a:endParaRPr>
          </a:p>
          <a:p>
            <a:pPr lvl="1"/>
            <a:r>
              <a:rPr lang="en-US" dirty="0">
                <a:effectLst/>
                <a:hlinkClick r:id="rId12"/>
              </a:rPr>
              <a:t>Language Understanding </a:t>
            </a:r>
            <a:endParaRPr lang="en-US" dirty="0">
              <a:effectLst/>
            </a:endParaRPr>
          </a:p>
          <a:p>
            <a:pPr lvl="1"/>
            <a:r>
              <a:rPr lang="en-US" dirty="0">
                <a:effectLst/>
                <a:hlinkClick r:id="rId13"/>
              </a:rPr>
              <a:t>Linguistic Analysis </a:t>
            </a:r>
            <a:endParaRPr lang="en-US" dirty="0">
              <a:effectLst/>
            </a:endParaRPr>
          </a:p>
          <a:p>
            <a:pPr lvl="1"/>
            <a:r>
              <a:rPr lang="en-US" dirty="0">
                <a:effectLst/>
                <a:hlinkClick r:id="rId14"/>
              </a:rPr>
              <a:t>Text Analytics </a:t>
            </a:r>
            <a:endParaRPr lang="en-US" dirty="0">
              <a:effectLst/>
            </a:endParaRPr>
          </a:p>
          <a:p>
            <a:pPr lvl="1"/>
            <a:r>
              <a:rPr lang="en-US" dirty="0">
                <a:effectLst/>
                <a:hlinkClick r:id="rId15"/>
              </a:rPr>
              <a:t>Translator </a:t>
            </a:r>
            <a:endParaRPr lang="en-US" dirty="0">
              <a:effectLst/>
            </a:endParaRPr>
          </a:p>
          <a:p>
            <a:pPr lvl="1"/>
            <a:r>
              <a:rPr lang="en-US" dirty="0" err="1">
                <a:effectLst/>
                <a:hlinkClick r:id="rId16"/>
              </a:rPr>
              <a:t>WebLM</a:t>
            </a:r>
            <a:r>
              <a:rPr lang="en-US" dirty="0">
                <a:effectLst/>
                <a:hlinkClick r:id="rId16"/>
              </a:rPr>
              <a:t> </a:t>
            </a:r>
            <a:endParaRPr lang="en-US" dirty="0">
              <a:effectLst/>
            </a:endParaRPr>
          </a:p>
          <a:p>
            <a:r>
              <a:rPr lang="en-US" b="1" dirty="0">
                <a:effectLst/>
              </a:rPr>
              <a:t>Knowledge </a:t>
            </a:r>
          </a:p>
          <a:p>
            <a:pPr lvl="1"/>
            <a:r>
              <a:rPr lang="en-US" dirty="0">
                <a:effectLst/>
                <a:hlinkClick r:id="rId17"/>
              </a:rPr>
              <a:t>Academic </a:t>
            </a:r>
            <a:endParaRPr lang="en-US" dirty="0">
              <a:effectLst/>
            </a:endParaRPr>
          </a:p>
          <a:p>
            <a:pPr lvl="1"/>
            <a:r>
              <a:rPr lang="en-US" dirty="0">
                <a:effectLst/>
                <a:hlinkClick r:id="rId18"/>
              </a:rPr>
              <a:t>Entity Linking </a:t>
            </a:r>
            <a:endParaRPr lang="en-US" dirty="0">
              <a:effectLst/>
            </a:endParaRPr>
          </a:p>
          <a:p>
            <a:pPr lvl="1"/>
            <a:r>
              <a:rPr lang="en-US" dirty="0">
                <a:effectLst/>
                <a:hlinkClick r:id="rId19"/>
              </a:rPr>
              <a:t>Knowledge Exploration </a:t>
            </a:r>
            <a:endParaRPr lang="en-US" dirty="0">
              <a:effectLst/>
            </a:endParaRPr>
          </a:p>
          <a:p>
            <a:pPr lvl="1"/>
            <a:r>
              <a:rPr lang="en-US" dirty="0" err="1">
                <a:effectLst/>
                <a:hlinkClick r:id="rId20"/>
              </a:rPr>
              <a:t>QnA</a:t>
            </a:r>
            <a:r>
              <a:rPr lang="en-US" dirty="0">
                <a:effectLst/>
                <a:hlinkClick r:id="rId20"/>
              </a:rPr>
              <a:t> Maker </a:t>
            </a:r>
            <a:endParaRPr lang="en-US" dirty="0">
              <a:effectLst/>
            </a:endParaRPr>
          </a:p>
          <a:p>
            <a:pPr lvl="1"/>
            <a:r>
              <a:rPr lang="en-US" dirty="0">
                <a:effectLst/>
                <a:hlinkClick r:id="rId21"/>
              </a:rPr>
              <a:t>Recommendations </a:t>
            </a:r>
            <a:endParaRPr lang="en-US" dirty="0">
              <a:effectLst/>
            </a:endParaRPr>
          </a:p>
          <a:p>
            <a:r>
              <a:rPr lang="en-US" b="1" dirty="0">
                <a:effectLst/>
              </a:rPr>
              <a:t>Search </a:t>
            </a:r>
          </a:p>
          <a:p>
            <a:pPr lvl="1"/>
            <a:r>
              <a:rPr lang="en-US" dirty="0">
                <a:effectLst/>
                <a:hlinkClick r:id="rId22"/>
              </a:rPr>
              <a:t>Bing Autosuggest </a:t>
            </a:r>
            <a:endParaRPr lang="en-US" dirty="0">
              <a:effectLst/>
            </a:endParaRPr>
          </a:p>
          <a:p>
            <a:pPr lvl="1"/>
            <a:r>
              <a:rPr lang="en-US" dirty="0">
                <a:effectLst/>
                <a:hlinkClick r:id="rId23"/>
              </a:rPr>
              <a:t>Bing Image Search </a:t>
            </a:r>
            <a:endParaRPr lang="en-US" dirty="0">
              <a:effectLst/>
            </a:endParaRPr>
          </a:p>
          <a:p>
            <a:pPr lvl="1"/>
            <a:r>
              <a:rPr lang="en-US" dirty="0">
                <a:effectLst/>
                <a:hlinkClick r:id="rId24"/>
              </a:rPr>
              <a:t>Bing News Search </a:t>
            </a:r>
            <a:endParaRPr lang="en-US" dirty="0">
              <a:effectLst/>
            </a:endParaRPr>
          </a:p>
          <a:p>
            <a:pPr lvl="1"/>
            <a:r>
              <a:rPr lang="en-US" dirty="0">
                <a:effectLst/>
                <a:hlinkClick r:id="rId25"/>
              </a:rPr>
              <a:t>Bing Video Search </a:t>
            </a:r>
            <a:endParaRPr lang="en-US" dirty="0">
              <a:effectLst/>
            </a:endParaRPr>
          </a:p>
          <a:p>
            <a:pPr lvl="1"/>
            <a:r>
              <a:rPr lang="en-US" dirty="0">
                <a:effectLst/>
                <a:hlinkClick r:id="rId26"/>
              </a:rPr>
              <a:t>Bing Web Search </a:t>
            </a:r>
            <a:endParaRPr lang="en-US" dirty="0">
              <a:effectLst/>
            </a:endParaRPr>
          </a:p>
          <a:p>
            <a:pPr lvl="1"/>
            <a:endParaRPr lang="en-US" dirty="0">
              <a:effectLst/>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Like Harry Shum - our , Executive Vice President or Microsoft AI and Research – said :</a:t>
            </a:r>
          </a:p>
          <a:p>
            <a:r>
              <a:rPr lang="en-US" dirty="0">
                <a:effectLst/>
              </a:rPr>
              <a:t>“A few years ago, it was hard to think of a commonly used technology tool that used AI.</a:t>
            </a:r>
          </a:p>
          <a:p>
            <a:r>
              <a:rPr lang="en-US" dirty="0">
                <a:effectLst/>
              </a:rPr>
              <a:t>In a few years, it will be hard to imagine any technology that doesn’t tap into the power of AI.”</a:t>
            </a:r>
          </a:p>
          <a:p>
            <a:endParaRPr lang="en-US" dirty="0">
              <a:effectLst/>
            </a:endParaRPr>
          </a:p>
          <a:p>
            <a:r>
              <a:rPr lang="en-US" dirty="0">
                <a:effectLst/>
              </a:rPr>
              <a:t>Today, </a:t>
            </a:r>
            <a:r>
              <a:rPr lang="en-US" sz="1200" kern="1200" dirty="0">
                <a:solidFill>
                  <a:schemeClr val="tx1"/>
                </a:solidFill>
                <a:effectLst/>
                <a:latin typeface="+mn-lt"/>
                <a:ea typeface="+mn-ea"/>
                <a:cs typeface="+mn-cs"/>
              </a:rPr>
              <a:t>3 mega trends are converging, making AI possible and impacting enterprises and developers: </a:t>
            </a:r>
          </a:p>
          <a:p>
            <a:pPr lvl="0"/>
            <a:r>
              <a:rPr lang="en-US" sz="1200" kern="1200" dirty="0">
                <a:solidFill>
                  <a:schemeClr val="tx1"/>
                </a:solidFill>
                <a:effectLst/>
                <a:latin typeface="+mn-lt"/>
                <a:ea typeface="+mn-ea"/>
                <a:cs typeface="+mn-cs"/>
              </a:rPr>
              <a:t>#1 Big compute in the cloud (how you can take advantage of massive compute capabilities with the click of a button) - The Cloud now enables elastic compute and storage at low cost.</a:t>
            </a:r>
          </a:p>
          <a:p>
            <a:pPr lvl="0"/>
            <a:r>
              <a:rPr lang="en-US" sz="1200" kern="1200" dirty="0">
                <a:solidFill>
                  <a:schemeClr val="tx1"/>
                </a:solidFill>
                <a:effectLst/>
                <a:latin typeface="+mn-lt"/>
                <a:ea typeface="+mn-ea"/>
                <a:cs typeface="+mn-cs"/>
              </a:rPr>
              <a:t>#2 Powerful algorithms (amazing progress in deep learning algorithms available for you as a developer)</a:t>
            </a:r>
          </a:p>
          <a:p>
            <a:r>
              <a:rPr lang="en-US" sz="1200" kern="1200" dirty="0">
                <a:solidFill>
                  <a:schemeClr val="tx1"/>
                </a:solidFill>
                <a:effectLst/>
                <a:latin typeface="+mn-lt"/>
                <a:ea typeface="+mn-ea"/>
                <a:cs typeface="+mn-cs"/>
              </a:rPr>
              <a:t>#3 Massive data (the fuel that powers AI and your apps) – this is related to the availability of new types of data from sensors, devices, social platforms and third party sources allows us to better predict outcomes. </a:t>
            </a:r>
            <a:endParaRPr lang="en-US" dirty="0"/>
          </a:p>
          <a:p>
            <a:pPr lvl="0"/>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15" marR="0" lvl="0" indent="0" algn="l" defTabSz="9560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1825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73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Do you need an API that gives you actionable information about images used in your app? The Computer Vision API gives you the tools to understand the contents of any image. Create tags identifying objects, beings, or actions present in the image, and then craft coherent sentences to describe it. Whether you want to execute better image search, or you want to create an assistive app for the visually impaired, the Computer Vision API helps get the job done. </a:t>
            </a:r>
          </a:p>
        </p:txBody>
      </p:sp>
    </p:spTree>
    <p:extLst>
      <p:ext uri="{BB962C8B-B14F-4D97-AF65-F5344CB8AC3E}">
        <p14:creationId xmlns:p14="http://schemas.microsoft.com/office/powerpoint/2010/main" val="2814544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82076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132259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865761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477935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48688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err="1">
                <a:solidFill>
                  <a:schemeClr val="tx1"/>
                </a:solidFill>
                <a:effectLst/>
                <a:latin typeface="Segoe UI Light" pitchFamily="34" charset="0"/>
                <a:ea typeface="+mn-ea"/>
                <a:cs typeface="+mn-cs"/>
                <a:hlinkClick r:id="rId3"/>
              </a:rPr>
              <a:t>Vigiglobe</a:t>
            </a:r>
            <a:endParaRPr lang="en-US" sz="1200" kern="1200">
              <a:solidFill>
                <a:schemeClr val="tx1"/>
              </a:solidFill>
              <a:effectLst/>
              <a:latin typeface="Segoe UI Light" pitchFamily="34" charset="0"/>
              <a:ea typeface="+mn-ea"/>
              <a:cs typeface="+mn-cs"/>
            </a:endParaRPr>
          </a:p>
          <a:p>
            <a:r>
              <a:rPr lang="en-US" sz="1200" kern="1200" err="1">
                <a:solidFill>
                  <a:schemeClr val="tx1"/>
                </a:solidFill>
                <a:effectLst/>
                <a:latin typeface="Segoe UI Light" pitchFamily="34" charset="0"/>
                <a:ea typeface="+mn-ea"/>
                <a:cs typeface="+mn-cs"/>
              </a:rPr>
              <a:t>Vigiglobe</a:t>
            </a:r>
            <a:r>
              <a:rPr lang="en-US" sz="1200" kern="1200">
                <a:solidFill>
                  <a:schemeClr val="tx1"/>
                </a:solidFill>
                <a:effectLst/>
                <a:latin typeface="Segoe UI Light" pitchFamily="34" charset="0"/>
                <a:ea typeface="+mn-ea"/>
                <a:cs typeface="+mn-cs"/>
              </a:rPr>
              <a:t> saw an opportunity to analyze not only what was being said on social media, but also the context in which it was being discussed. The team created proprietary algorithms to accurately interpret and contextualize social media messages in real time. Using the Computer Vision API of Microsoft </a:t>
            </a:r>
            <a:endParaRPr lang="en-US"/>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75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1200" dirty="0">
                <a:solidFill>
                  <a:schemeClr val="bg1"/>
                </a:solidFill>
              </a:rPr>
              <a:t>Here’s a preview of the Seeing AI app, which started as a research project that helps people who are visually impaired or blind to understand who and what is around them. </a:t>
            </a:r>
          </a:p>
          <a:p>
            <a:endParaRPr lang="en-US" dirty="0"/>
          </a:p>
          <a:p>
            <a:pPr>
              <a:spcAft>
                <a:spcPts val="1800"/>
              </a:spcAft>
            </a:pPr>
            <a:r>
              <a:rPr lang="en-US" sz="1200" dirty="0">
                <a:solidFill>
                  <a:schemeClr val="bg1"/>
                </a:solidFill>
              </a:rPr>
              <a:t>The app will use computer vision, image &amp; speech recognition, natural language processing and machine learning from Microsoft Cognitive Services.</a:t>
            </a:r>
            <a:r>
              <a:rPr lang="en-US" sz="1200" baseline="0" dirty="0">
                <a:solidFill>
                  <a:schemeClr val="bg1"/>
                </a:solidFill>
              </a:rPr>
              <a:t> </a:t>
            </a:r>
            <a:r>
              <a:rPr lang="en-US" sz="1200" dirty="0">
                <a:solidFill>
                  <a:schemeClr val="bg1"/>
                </a:solidFill>
              </a:rPr>
              <a:t>The app is under development and is not available today but it shows what’s possible with the APIs. </a:t>
            </a:r>
          </a:p>
          <a:p>
            <a:endParaRPr lang="en-US" dirty="0"/>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982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How are you feeling? Can your app tell? With the Emotion API, you can build an app that recognizes emotions according to facial expressions—giving you the capability to provide an amazing, personalized experience. </a:t>
            </a:r>
          </a:p>
          <a:p>
            <a:r>
              <a:rPr lang="en-US" sz="1200" kern="1200">
                <a:solidFill>
                  <a:schemeClr val="tx1"/>
                </a:solidFill>
                <a:effectLst/>
                <a:latin typeface="+mn-lt"/>
                <a:ea typeface="+mn-ea"/>
                <a:cs typeface="+mn-cs"/>
              </a:rPr>
              <a:t>Using facial expressions, this cloud-based API can detect happiness, neutrality, sadness, contempt, anger, disgust, fear, and surprise. The AI understands these emotions based on universal facial expressions, and it functions cross-culturally, so your app will work around the world.  </a:t>
            </a:r>
          </a:p>
        </p:txBody>
      </p:sp>
    </p:spTree>
    <p:extLst>
      <p:ext uri="{BB962C8B-B14F-4D97-AF65-F5344CB8AC3E}">
        <p14:creationId xmlns:p14="http://schemas.microsoft.com/office/powerpoint/2010/main" val="192894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At Microsoft, we’re in a unique position to help you take advantage of these trends with 3 important assets :</a:t>
            </a:r>
          </a:p>
          <a:p>
            <a:pPr lvl="0"/>
            <a:r>
              <a:rPr lang="en-US" sz="1200" kern="1200" dirty="0">
                <a:solidFill>
                  <a:schemeClr val="tx1"/>
                </a:solidFill>
                <a:effectLst/>
                <a:latin typeface="+mn-lt"/>
                <a:ea typeface="+mn-ea"/>
                <a:cs typeface="+mn-cs"/>
              </a:rPr>
              <a:t>1. The Microsoft Cloud – providing the best cloud for developers</a:t>
            </a:r>
          </a:p>
          <a:p>
            <a:pPr lvl="0"/>
            <a:r>
              <a:rPr lang="en-US" sz="1200" kern="1200" dirty="0">
                <a:solidFill>
                  <a:schemeClr val="tx1"/>
                </a:solidFill>
                <a:effectLst/>
                <a:latin typeface="+mn-lt"/>
                <a:ea typeface="+mn-ea"/>
                <a:cs typeface="+mn-cs"/>
              </a:rPr>
              <a:t>2. Breakthrough AI innovation. Combined, Microsoft Cloud &amp; AI brings all this innovation for you as an enterprise or developer. </a:t>
            </a:r>
          </a:p>
          <a:p>
            <a:pPr lvl="0"/>
            <a:r>
              <a:rPr lang="en-US" sz="1200" kern="1200" dirty="0">
                <a:solidFill>
                  <a:schemeClr val="tx1"/>
                </a:solidFill>
                <a:effectLst/>
                <a:latin typeface="+mn-lt"/>
                <a:ea typeface="+mn-ea"/>
                <a:cs typeface="+mn-cs"/>
              </a:rPr>
              <a:t>3. What about the data? To have great tools combined with AI you need great data : Microsoft Graph gives you access to the most important data for your business: your work data.  Combined, we make possible the vision for Microsoft AI - amplify human ingenuity.</a:t>
            </a: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15" marR="0" lvl="0" indent="0" algn="l" defTabSz="9560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9201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875201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Detect human faces and compare similar ones, organize people into groups according to visual similarity, and identify previously tagged people in images. </a:t>
            </a:r>
            <a:endParaRPr lang="zh-CN" altLang="en-US" dirty="0"/>
          </a:p>
        </p:txBody>
      </p:sp>
    </p:spTree>
    <p:extLst>
      <p:ext uri="{BB962C8B-B14F-4D97-AF65-F5344CB8AC3E}">
        <p14:creationId xmlns:p14="http://schemas.microsoft.com/office/powerpoint/2010/main" val="4284921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672808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Image moderation</a:t>
            </a:r>
          </a:p>
          <a:p>
            <a:r>
              <a:rPr lang="en-US" dirty="0"/>
              <a:t>Enhance your ability to detect potentially offensive or unwanted images through machine-learning based classifiers, custom blacklists, and optical character recognition (OCR).</a:t>
            </a:r>
          </a:p>
          <a:p>
            <a:r>
              <a:rPr lang="en-US" b="1" dirty="0"/>
              <a:t>Text moderation</a:t>
            </a:r>
          </a:p>
          <a:p>
            <a:r>
              <a:rPr lang="en-US" dirty="0"/>
              <a:t>Helps you detect potential profanity in more than 100 languages and match text against your custom lists automatically. Content Moderator also checks for possible personally identifiable information (PII).</a:t>
            </a:r>
          </a:p>
          <a:p>
            <a:r>
              <a:rPr lang="en-US" b="1" dirty="0"/>
              <a:t>Video moderation</a:t>
            </a:r>
          </a:p>
          <a:p>
            <a:r>
              <a:rPr lang="en-US" dirty="0"/>
              <a:t>Enable the scoring of possible adult content in videos. Video moderation is currently deployed in preview on Azure Media Services.</a:t>
            </a:r>
          </a:p>
          <a:p>
            <a:r>
              <a:rPr lang="en-US" b="1" dirty="0"/>
              <a:t>Human review tool</a:t>
            </a:r>
          </a:p>
          <a:p>
            <a:r>
              <a:rPr lang="en-US" dirty="0"/>
              <a:t>Humans can effectively augment machine learning models in situations where the prediction confidence warrants assistance or when decisions must be tempered with a real world context. Enjoy visibility, flexibility and control with a human review tool that supervises the results of your algorithms.</a:t>
            </a:r>
          </a:p>
        </p:txBody>
      </p:sp>
    </p:spTree>
    <p:extLst>
      <p:ext uri="{BB962C8B-B14F-4D97-AF65-F5344CB8AC3E}">
        <p14:creationId xmlns:p14="http://schemas.microsoft.com/office/powerpoint/2010/main" val="980755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easy-to-use, customizable web service that learns to recognize specific content in imagery, powered by state-of-the-art machine learning neural networks that become smarter with training. You can train it to recognize whatever you choose, whether that be animals, objects, or abstract symbols. This technology could easily apply to retail environments for machine-assisted product identification, or in digital space to automatically help sorting categories of pictures.</a:t>
            </a:r>
            <a:endParaRPr lang="en-US" b="1" baseline="0" dirty="0"/>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1180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helps you unlock insights from any video by indexing and enabling you to search spoken audio that is transcribed and translated, sentiment, faces that appeared and objects. With these insights, you can improve discoverability of videos in your applications or increase user engagement by embedding this capability in sites. All of these capabilities are available through a simple set of APIs, ready to use widgets and a management portal.</a:t>
            </a:r>
            <a:endParaRPr lang="en-US" b="1" baseline="0" dirty="0"/>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03092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737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ffectLst/>
              </a:rPr>
              <a:t>Convert audio to text, understand intent, and convert text back to speech for natural responsiveness. </a:t>
            </a:r>
          </a:p>
          <a:p>
            <a:endParaRPr lang="en-US" altLang="zh-CN">
              <a:effectLst/>
            </a:endParaRPr>
          </a:p>
          <a:p>
            <a:r>
              <a:rPr lang="en-US">
                <a:effectLst/>
              </a:rPr>
              <a:t>Speech Intent Recognition can, in addition to returning recognized text from audio inputs, also return structured information about the speech to apps that parse the intent of the speaker and drive further actions by the app. Models trained by </a:t>
            </a:r>
            <a:r>
              <a:rPr lang="en-US">
                <a:effectLst/>
                <a:hlinkClick r:id="rId3"/>
              </a:rPr>
              <a:t>LUIS</a:t>
            </a:r>
            <a:r>
              <a:rPr lang="en-US">
                <a:effectLst/>
              </a:rPr>
              <a:t> service are used to generate the intent. </a:t>
            </a:r>
            <a:endParaRPr lang="zh-CN" altLang="en-US"/>
          </a:p>
        </p:txBody>
      </p:sp>
    </p:spTree>
    <p:extLst>
      <p:ext uri="{BB962C8B-B14F-4D97-AF65-F5344CB8AC3E}">
        <p14:creationId xmlns:p14="http://schemas.microsoft.com/office/powerpoint/2010/main" val="1852000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a:solidFill>
                  <a:schemeClr val="tx1"/>
                </a:solidFill>
                <a:effectLst/>
                <a:latin typeface="Segoe UI Light" pitchFamily="34" charset="0"/>
                <a:ea typeface="+mn-ea"/>
                <a:cs typeface="+mn-cs"/>
                <a:hlinkClick r:id="rId3"/>
              </a:rPr>
              <a:t>Blucup</a:t>
            </a:r>
            <a:endParaRPr lang="en-US" dirty="0">
              <a:effectLst/>
            </a:endParaRPr>
          </a:p>
          <a:p>
            <a:r>
              <a:rPr lang="en-US" sz="1200" kern="1200" dirty="0">
                <a:solidFill>
                  <a:schemeClr val="tx1"/>
                </a:solidFill>
                <a:effectLst/>
                <a:latin typeface="Segoe UI Light" pitchFamily="34" charset="0"/>
                <a:ea typeface="+mn-ea"/>
                <a:cs typeface="+mn-cs"/>
              </a:rPr>
              <a:t>Finland-based </a:t>
            </a:r>
            <a:r>
              <a:rPr lang="en-US" sz="1200" kern="1200" dirty="0" err="1">
                <a:solidFill>
                  <a:schemeClr val="tx1"/>
                </a:solidFill>
                <a:effectLst/>
                <a:latin typeface="Segoe UI Light" pitchFamily="34" charset="0"/>
                <a:ea typeface="+mn-ea"/>
                <a:cs typeface="+mn-cs"/>
              </a:rPr>
              <a:t>Blucup</a:t>
            </a:r>
            <a:r>
              <a:rPr lang="en-US" sz="1200" kern="1200" dirty="0">
                <a:solidFill>
                  <a:schemeClr val="tx1"/>
                </a:solidFill>
                <a:effectLst/>
                <a:latin typeface="Segoe UI Light" pitchFamily="34" charset="0"/>
                <a:ea typeface="+mn-ea"/>
                <a:cs typeface="+mn-cs"/>
              </a:rPr>
              <a:t> was on a mission to solve a common problem: how can salespeople capture data while on the go? The company developed the Zero Keyboard app, which sales reps could use to record customer information quickly and add it automatically to their customer relationship management (CRM) systems using touch gestures, voice, and pictures. Using the Speech and Computer Vision APIs from Microsoft Cognitive Services, </a:t>
            </a:r>
            <a:r>
              <a:rPr lang="en-US" sz="1200" kern="1200" dirty="0" err="1">
                <a:solidFill>
                  <a:schemeClr val="tx1"/>
                </a:solidFill>
                <a:effectLst/>
                <a:latin typeface="Segoe UI Light" pitchFamily="34" charset="0"/>
                <a:ea typeface="+mn-ea"/>
                <a:cs typeface="+mn-cs"/>
              </a:rPr>
              <a:t>Blucup</a:t>
            </a:r>
            <a:r>
              <a:rPr lang="en-US" sz="1200" kern="1200" dirty="0">
                <a:solidFill>
                  <a:schemeClr val="tx1"/>
                </a:solidFill>
                <a:effectLst/>
                <a:latin typeface="Segoe UI Light" pitchFamily="34" charset="0"/>
                <a:ea typeface="+mn-ea"/>
                <a:cs typeface="+mn-cs"/>
              </a:rPr>
              <a:t> provides customers with accurate results and rich features—all while speeding development internally.</a:t>
            </a:r>
          </a:p>
          <a:p>
            <a:r>
              <a:rPr lang="en-US" sz="1200" kern="1200" dirty="0">
                <a:solidFill>
                  <a:schemeClr val="tx1"/>
                </a:solidFill>
                <a:effectLst/>
                <a:latin typeface="Segoe UI Light" pitchFamily="34" charset="0"/>
                <a:ea typeface="+mn-ea"/>
                <a:cs typeface="+mn-cs"/>
              </a:rPr>
              <a:t> </a:t>
            </a:r>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163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ffectLst/>
              </a:rPr>
              <a:t>Eliminate speech recognition barriers like speaking style, background noise, and vocabulary. </a:t>
            </a:r>
          </a:p>
          <a:p>
            <a:r>
              <a:rPr lang="en-US" sz="1200" kern="1200">
                <a:solidFill>
                  <a:schemeClr val="tx1"/>
                </a:solidFill>
                <a:effectLst/>
                <a:latin typeface="+mn-lt"/>
                <a:ea typeface="+mn-ea"/>
                <a:cs typeface="+mn-cs"/>
              </a:rPr>
              <a:t>Does your speech recognition work with varied user populations, vocabularies, or with background noise? The Custom Recognition Intelligent Service (CRIS) helps you create custom speech recognition endpoints—so accents and environments are features, not challenges. </a:t>
            </a:r>
          </a:p>
          <a:p>
            <a:r>
              <a:rPr lang="en-US" sz="1200" kern="1200">
                <a:solidFill>
                  <a:schemeClr val="tx1"/>
                </a:solidFill>
                <a:effectLst/>
                <a:latin typeface="+mn-lt"/>
                <a:ea typeface="+mn-ea"/>
                <a:cs typeface="+mn-cs"/>
              </a:rPr>
              <a:t>Customize your speech recognition by vocabulary and speaking style, create custom acoustic models to match the expected environment of your users, and tap into the API's powerful intelligence to create speech recognition endpoints customized to your app's needs. Turn language barriers into features with CRIS. </a:t>
            </a:r>
          </a:p>
        </p:txBody>
      </p:sp>
    </p:spTree>
    <p:extLst>
      <p:ext uri="{BB962C8B-B14F-4D97-AF65-F5344CB8AC3E}">
        <p14:creationId xmlns:p14="http://schemas.microsoft.com/office/powerpoint/2010/main" val="154420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5CD6-0A44-4E02-9A31-9477FA89C6C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988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565113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Summary</a:t>
            </a:r>
          </a:p>
          <a:p>
            <a:r>
              <a:rPr lang="en-US" dirty="0"/>
              <a:t>Setting out to create the most compelling, lifelike experience possible, Human Interact built its virtual reality (VR) game, </a:t>
            </a:r>
            <a:r>
              <a:rPr lang="en-US" i="1" dirty="0"/>
              <a:t>Starship Commander</a:t>
            </a:r>
            <a:r>
              <a:rPr lang="en-US" dirty="0"/>
              <a:t>, around human speech. To deliver high-quality, low-latency speech recognition, the company chose the Custom Speech Service (formerly CRIS) from Microsoft Cognitive Services. Adding the Custom Speech Service to the game was fast and easy, and the speech recognition is highly accurate, especially in the face of background noise and various speaking styles. The result is immersive, white-knuckle role-playing.</a:t>
            </a:r>
          </a:p>
          <a:p>
            <a:endParaRPr lang="en-US" dirty="0"/>
          </a:p>
          <a:p>
            <a:r>
              <a:rPr lang="en-US" b="1" dirty="0"/>
              <a:t>Challenge</a:t>
            </a:r>
          </a:p>
          <a:p>
            <a:r>
              <a:rPr lang="en-US" dirty="0"/>
              <a:t>In developing its first virtual reality (VR) game experience, Human Interact needed a speech recognition technology that provided extremely high quality, trainability, and low latency.</a:t>
            </a:r>
          </a:p>
          <a:p>
            <a:endParaRPr lang="en-US" dirty="0"/>
          </a:p>
          <a:p>
            <a:r>
              <a:rPr lang="en-US" b="1" dirty="0"/>
              <a:t>Solution</a:t>
            </a:r>
          </a:p>
          <a:p>
            <a:r>
              <a:rPr lang="en-US" dirty="0"/>
              <a:t>Human Interact chose the Custom Speech Service and Language Understanding Intelligent Service (LUIS) APIs from Microsoft Cognitive Services. Human Interact was able to train the Custom Speech Service with a custom script, which greatly contributed to speech recognition accuracy. LUIS adds natural language understanding so that characters in the game understand what players mean when they say something.</a:t>
            </a:r>
          </a:p>
          <a:p>
            <a:endParaRPr lang="en-US" dirty="0"/>
          </a:p>
          <a:p>
            <a:r>
              <a:rPr lang="en-US" b="1" dirty="0"/>
              <a:t>Benefits</a:t>
            </a:r>
          </a:p>
          <a:p>
            <a:pPr marL="174296" indent="-174296">
              <a:buFont typeface="Arial" panose="020B0604020202020204" pitchFamily="34" charset="0"/>
              <a:buChar char="•"/>
            </a:pPr>
            <a:r>
              <a:rPr lang="en-US" dirty="0"/>
              <a:t>Highly accurate speech recognition and language understanding, even with background noise and various speaking styles</a:t>
            </a:r>
          </a:p>
          <a:p>
            <a:pPr marL="174296" indent="-174296">
              <a:buFont typeface="Arial" panose="020B0604020202020204" pitchFamily="34" charset="0"/>
              <a:buChar char="•"/>
            </a:pPr>
            <a:r>
              <a:rPr lang="en-US" dirty="0"/>
              <a:t>Half the word error rate of competing technologies with no sacrifice in latency</a:t>
            </a:r>
          </a:p>
          <a:p>
            <a:pPr marL="174296" indent="-174296">
              <a:buFont typeface="Arial" panose="020B0604020202020204" pitchFamily="34" charset="0"/>
              <a:buChar char="•"/>
            </a:pPr>
            <a:r>
              <a:rPr lang="en-US" dirty="0"/>
              <a:t>Immersive play uninterrupted by technology glitches</a:t>
            </a:r>
          </a:p>
          <a:p>
            <a:pPr marL="174296" indent="-174296">
              <a:buFont typeface="Arial" panose="020B0604020202020204" pitchFamily="34" charset="0"/>
              <a:buChar char="•"/>
            </a:pPr>
            <a:r>
              <a:rPr lang="en-US" dirty="0"/>
              <a:t>Write once, deploy anywhere</a:t>
            </a:r>
          </a:p>
          <a:p>
            <a:pPr marL="174296" indent="-174296">
              <a:buFont typeface="Arial" panose="020B0604020202020204" pitchFamily="34" charset="0"/>
              <a:buChar char="•"/>
            </a:pPr>
            <a:r>
              <a:rPr lang="en-US" dirty="0"/>
              <a:t>Easy ability to update game vocabulary in the cloud</a:t>
            </a:r>
          </a:p>
          <a:p>
            <a:pPr marL="174296" indent="-174296">
              <a:buFont typeface="Arial" panose="020B0604020202020204" pitchFamily="34" charset="0"/>
              <a:buChar char="•"/>
            </a:pPr>
            <a:endParaRPr lang="en-US" b="1" dirty="0"/>
          </a:p>
          <a:p>
            <a:pPr marL="0" indent="0">
              <a:buFont typeface="Arial" panose="020B0604020202020204" pitchFamily="34" charset="0"/>
              <a:buNone/>
            </a:pPr>
            <a:r>
              <a:rPr lang="en-US" sz="900" u="sng" kern="1200" dirty="0">
                <a:solidFill>
                  <a:schemeClr val="tx1"/>
                </a:solidFill>
                <a:effectLst/>
                <a:highlight>
                  <a:srgbClr val="FFFF00"/>
                </a:highlight>
                <a:latin typeface="Segoe UI Light" pitchFamily="34" charset="0"/>
                <a:ea typeface="+mn-ea"/>
                <a:cs typeface="+mn-cs"/>
                <a:hlinkClick r:id="rId3"/>
              </a:rPr>
              <a:t>https://customers.microsoft.com/en-us/story/human-interact-cognitive-services</a:t>
            </a:r>
            <a:endParaRPr lang="en-US" b="1" dirty="0">
              <a:highlight>
                <a:srgbClr val="FFFF00"/>
              </a:highlight>
            </a:endParaRPr>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20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Your users' voices are their passports with the Speaker Recognition API. Your app can authenticate identities by using someone's voice, giving your users the capability to interact securely through speech. </a:t>
            </a:r>
          </a:p>
        </p:txBody>
      </p:sp>
    </p:spTree>
    <p:extLst>
      <p:ext uri="{BB962C8B-B14F-4D97-AF65-F5344CB8AC3E}">
        <p14:creationId xmlns:p14="http://schemas.microsoft.com/office/powerpoint/2010/main" val="411512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371143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47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ffectLst/>
              </a:rPr>
              <a:t>The Bing Spell Check API corrects spelling errors, contextually recognizes names and slang, understands homonyms, and supports brand names. </a:t>
            </a:r>
            <a:endParaRPr lang="zh-CN" altLang="en-US"/>
          </a:p>
        </p:txBody>
      </p:sp>
    </p:spTree>
    <p:extLst>
      <p:ext uri="{BB962C8B-B14F-4D97-AF65-F5344CB8AC3E}">
        <p14:creationId xmlns:p14="http://schemas.microsoft.com/office/powerpoint/2010/main" val="1458049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809281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Understand language contextually, so your app communicates with people in the way they speak. </a:t>
            </a:r>
          </a:p>
          <a:p>
            <a:r>
              <a:rPr lang="en-US" sz="1200" kern="1200" dirty="0">
                <a:solidFill>
                  <a:schemeClr val="tx1"/>
                </a:solidFill>
                <a:effectLst/>
                <a:latin typeface="+mn-lt"/>
                <a:ea typeface="+mn-ea"/>
                <a:cs typeface="+mn-cs"/>
              </a:rPr>
              <a:t>Do your apps understand language in the way people speak it—contextually? With the Language Understanding Intelligent Service (LUIS) API, you can integrate language models that understand your users quickly and easily. And if one of our preexisting models won't work, it will guide you through building your own. </a:t>
            </a:r>
          </a:p>
          <a:p>
            <a:r>
              <a:rPr lang="en-US" sz="1200" kern="1200" dirty="0">
                <a:solidFill>
                  <a:schemeClr val="tx1"/>
                </a:solidFill>
                <a:effectLst/>
                <a:latin typeface="+mn-lt"/>
                <a:ea typeface="+mn-ea"/>
                <a:cs typeface="+mn-cs"/>
              </a:rPr>
              <a:t>Prebuilt models will recognize places, times, numbers, and temperatures, and handle common requests like "set an alarm for 8 AM." LUIS supports dialogue and action fulfillment, so your users can carry on a conversation with your app. For example, the input "schedule a meeting with Allison" results in the question "when?," allowing the user to respond "3 PM," and the meeting gets scheduled. </a:t>
            </a:r>
          </a:p>
        </p:txBody>
      </p:sp>
    </p:spTree>
    <p:extLst>
      <p:ext uri="{BB962C8B-B14F-4D97-AF65-F5344CB8AC3E}">
        <p14:creationId xmlns:p14="http://schemas.microsoft.com/office/powerpoint/2010/main" val="1275635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581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66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5CD6-0A44-4E02-9A31-9477FA89C6C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420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1ED3B-2C22-4C87-A5B7-47B82DB4E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640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You know what your users are saying, but do you know what it means? The Linguistic API uses advanced linguistic analysis tools for natural language processing, giving you access to part-of-speech tagging and parsing. These tools allow you to hone in on important concepts and actions. The API can tap into traditional linguistic analysis tools that allow you to identify the concepts and actions in your text with part-of-speech tagging, and find phrases and concepts using natural language parsers. Whether you’re mining customer feedback, interpreting user commands, or consuming web text, understanding the structure of the text is a critical first step. </a:t>
            </a:r>
            <a:endParaRPr lang="zh-CN" altLang="en-US" dirty="0"/>
          </a:p>
        </p:txBody>
      </p:sp>
    </p:spTree>
    <p:extLst>
      <p:ext uri="{BB962C8B-B14F-4D97-AF65-F5344CB8AC3E}">
        <p14:creationId xmlns:p14="http://schemas.microsoft.com/office/powerpoint/2010/main" val="980977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24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Understanding and analyzing unstructured text is an increasingly popular field and includes a wide spectrum of problems such as sentiment analysis, key phrase extraction, topic modeling/extraction, aspect extraction and more.</a:t>
            </a:r>
          </a:p>
        </p:txBody>
      </p:sp>
    </p:spTree>
    <p:extLst>
      <p:ext uri="{BB962C8B-B14F-4D97-AF65-F5344CB8AC3E}">
        <p14:creationId xmlns:p14="http://schemas.microsoft.com/office/powerpoint/2010/main" val="3868609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Automate a variety of standard natural language processing tasks using state-of-the-art language modeling APIs.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need to know how frequently certain words appear together? Or figure out which words a user might type next? Or how to break a hashtag into individual words? The Web Language Model API lets your app do all of this quickly and </a:t>
            </a:r>
            <a:r>
              <a:rPr lang="en-US" sz="1200" kern="1200" dirty="0" err="1">
                <a:solidFill>
                  <a:schemeClr val="tx1"/>
                </a:solidFill>
                <a:effectLst/>
                <a:latin typeface="+mn-lt"/>
                <a:ea typeface="+mn-ea"/>
                <a:cs typeface="+mn-cs"/>
              </a:rPr>
              <a:t>accuratel</a:t>
            </a:r>
            <a:r>
              <a:rPr lang="en-US" sz="1200" kern="1200" dirty="0">
                <a:solidFill>
                  <a:schemeClr val="tx1"/>
                </a:solidFill>
                <a:effectLst/>
                <a:latin typeface="+mn-lt"/>
                <a:ea typeface="+mn-ea"/>
                <a:cs typeface="+mn-cs"/>
              </a:rPr>
              <a:t>.</a:t>
            </a:r>
          </a:p>
          <a:p>
            <a:endParaRPr lang="zh-CN" altLang="en-US" dirty="0"/>
          </a:p>
        </p:txBody>
      </p:sp>
    </p:spTree>
    <p:extLst>
      <p:ext uri="{BB962C8B-B14F-4D97-AF65-F5344CB8AC3E}">
        <p14:creationId xmlns:p14="http://schemas.microsoft.com/office/powerpoint/2010/main" val="2455759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000"/>
              <a:t>. Try now the Speech Translator demo App on : https://github.com/MicrosoftTranslator/SpeechTranslator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 Try now the Document Translator demo, translating (batches of) Word or pdf documents while preserving the formatting : https://www.microsoft.com/en-us/translator/doctranslator.aspx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p>
          <a:p>
            <a:r>
              <a:rPr lang="en-US" sz="2000" b="1"/>
              <a:t>Language detection</a:t>
            </a:r>
          </a:p>
          <a:p>
            <a:r>
              <a:rPr lang="en-US" sz="2000">
                <a:effectLst/>
              </a:rPr>
              <a:t>The Translator Text API automatically detects the language of the text that’s sent before translating it. If your application simply needs to know what language the text is in, you can also call the API to detect the language of any text string. </a:t>
            </a:r>
          </a:p>
          <a:p>
            <a:r>
              <a:rPr lang="en-US" sz="2000" b="1"/>
              <a:t>Translation</a:t>
            </a:r>
          </a:p>
          <a:p>
            <a:r>
              <a:rPr lang="en-US" sz="2000">
                <a:effectLst/>
              </a:rPr>
              <a:t>Add speech translation, for any of the 9 supported languages, and text translation, for any of the 60 supported languages, to your app. Grow your potential user base by localizing your app and its content with clear translations. </a:t>
            </a:r>
          </a:p>
          <a:p>
            <a:r>
              <a:rPr lang="en-US" sz="2000" b="1"/>
              <a:t>Custom translation system</a:t>
            </a:r>
          </a:p>
          <a:p>
            <a:r>
              <a:rPr lang="en-US" sz="2000">
                <a:effectLst/>
              </a:rPr>
              <a:t>Build a custom translation system, using as little as 1,000 parallel sentences or start out simply by providing a dictionary of company specific words. </a:t>
            </a:r>
          </a:p>
          <a:p>
            <a:r>
              <a:rPr lang="en-US" sz="2000" b="1"/>
              <a:t>Collaborative Translation Framework (CTF)</a:t>
            </a:r>
          </a:p>
          <a:p>
            <a:r>
              <a:rPr lang="en-US" sz="2000">
                <a:effectLst/>
              </a:rPr>
              <a:t>Improve translations by creating a specific user group that provides suggestions to improve the translations. Users suggest translations and designated approvers either approve or deny changes. These updated translations can then be used for the company’s specific Hub to further improve its custom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p>
        </p:txBody>
      </p:sp>
    </p:spTree>
    <p:extLst>
      <p:ext uri="{BB962C8B-B14F-4D97-AF65-F5344CB8AC3E}">
        <p14:creationId xmlns:p14="http://schemas.microsoft.com/office/powerpoint/2010/main" val="23682834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27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ffectLst/>
              </a:rPr>
              <a:t>Tap into the wealth of academic content in the Microsoft Academic Graph using the Academic Knowledge API. </a:t>
            </a:r>
          </a:p>
          <a:p>
            <a:r>
              <a:rPr lang="en-US" sz="1200" kern="1200">
                <a:solidFill>
                  <a:schemeClr val="tx1"/>
                </a:solidFill>
                <a:effectLst/>
                <a:latin typeface="+mn-lt"/>
                <a:ea typeface="+mn-ea"/>
                <a:cs typeface="+mn-cs"/>
              </a:rPr>
              <a:t>Do your users know who the top scholars have been in machine learning over the last three years? What about every paper authored by an expert like Li Deng from Microsoft? The Academic Knowledge API answers these and other questions by applying the Knowledge Exploration Service to the Microsoft Academic Graph. Users can start from natural language queries, or you can ping the graph directly through structured query expressions. </a:t>
            </a:r>
          </a:p>
          <a:p>
            <a:r>
              <a:rPr lang="en-US" sz="1200" kern="1200">
                <a:solidFill>
                  <a:schemeClr val="tx1"/>
                </a:solidFill>
                <a:effectLst/>
                <a:latin typeface="+mn-lt"/>
                <a:ea typeface="+mn-ea"/>
                <a:cs typeface="+mn-cs"/>
              </a:rPr>
              <a:t>Additionally, the Academic Knowledge API can auto-complete natural language queries and return entity results, helping users narrow research results faster. </a:t>
            </a:r>
          </a:p>
          <a:p>
            <a:r>
              <a:rPr lang="en-US" sz="1200" kern="1200">
                <a:solidFill>
                  <a:schemeClr val="tx1"/>
                </a:solidFill>
                <a:effectLst/>
                <a:latin typeface="+mn-lt"/>
                <a:ea typeface="+mn-ea"/>
                <a:cs typeface="+mn-cs"/>
              </a:rPr>
              <a:t>It can also create a histogram of attribute values for academic entries returned by a query—for example, the distribution of papers by year for an author. </a:t>
            </a:r>
          </a:p>
        </p:txBody>
      </p:sp>
    </p:spTree>
    <p:extLst>
      <p:ext uri="{BB962C8B-B14F-4D97-AF65-F5344CB8AC3E}">
        <p14:creationId xmlns:p14="http://schemas.microsoft.com/office/powerpoint/2010/main" val="3615008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Provide better user experiences by adding the Entity Linking Service to your app so that it can provide additional knowledge and facts from the web to supplement the text in context. The Entity Linking Service uses a prebuilt knowledge base to build links, and the option to acquire knowledge from your own data. </a:t>
            </a:r>
          </a:p>
          <a:p>
            <a:r>
              <a:rPr lang="en-US" sz="1200" kern="1200">
                <a:solidFill>
                  <a:schemeClr val="tx1"/>
                </a:solidFill>
                <a:effectLst/>
                <a:latin typeface="+mn-lt"/>
                <a:ea typeface="+mn-ea"/>
                <a:cs typeface="+mn-cs"/>
              </a:rPr>
              <a:t>For example, your app may need to understand that "London, the capital" is the city of </a:t>
            </a:r>
          </a:p>
          <a:p>
            <a:r>
              <a:rPr lang="en-US" sz="1200" kern="1200">
                <a:solidFill>
                  <a:schemeClr val="tx1"/>
                </a:solidFill>
                <a:effectLst/>
                <a:latin typeface="+mn-lt"/>
                <a:ea typeface="+mn-ea"/>
                <a:cs typeface="+mn-cs"/>
              </a:rPr>
              <a:t>London in the United Kingdom and not London, Ontario, or Jack London, the author. </a:t>
            </a:r>
          </a:p>
          <a:p>
            <a:r>
              <a:rPr lang="en-US" sz="1200" kern="1200">
                <a:solidFill>
                  <a:schemeClr val="tx1"/>
                </a:solidFill>
                <a:effectLst/>
                <a:latin typeface="+mn-lt"/>
                <a:ea typeface="+mn-ea"/>
                <a:cs typeface="+mn-cs"/>
              </a:rPr>
              <a:t>The Entity Linking Service provides this information quickly and within context, offering a faster, more intelligent user experience. </a:t>
            </a:r>
          </a:p>
          <a:p>
            <a:endParaRPr lang="en-US"/>
          </a:p>
        </p:txBody>
      </p:sp>
    </p:spTree>
    <p:extLst>
      <p:ext uri="{BB962C8B-B14F-4D97-AF65-F5344CB8AC3E}">
        <p14:creationId xmlns:p14="http://schemas.microsoft.com/office/powerpoint/2010/main" val="545510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Do you have structured data for users to explore via natural language? The Knowledge Exploration Service takes structured data and linguistic resources you provide and creates a service that enables interactive search. </a:t>
            </a:r>
          </a:p>
          <a:p>
            <a:r>
              <a:rPr lang="en-US" sz="1400" kern="1200" dirty="0">
                <a:solidFill>
                  <a:schemeClr val="tx1"/>
                </a:solidFill>
                <a:effectLst/>
                <a:latin typeface="+mn-lt"/>
                <a:ea typeface="+mn-ea"/>
                <a:cs typeface="+mn-cs"/>
              </a:rPr>
              <a:t>For example, as your users enter queries in a search box, the Knowledge Exploration Service offers auto-complete suggestions and semantic annotations. You can retrieve the top matching objects from the data, and you can create histograms of attribute values among the matches. </a:t>
            </a:r>
          </a:p>
          <a:p>
            <a:endParaRPr lang="en-US" dirty="0"/>
          </a:p>
        </p:txBody>
      </p:sp>
    </p:spTree>
    <p:extLst>
      <p:ext uri="{BB962C8B-B14F-4D97-AF65-F5344CB8AC3E}">
        <p14:creationId xmlns:p14="http://schemas.microsoft.com/office/powerpoint/2010/main" val="108875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5CD6-0A44-4E02-9A31-9477FA89C6C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689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Recommendations API helps your customer discover items in your catalog. </a:t>
            </a:r>
          </a:p>
          <a:p>
            <a:r>
              <a:rPr lang="en-US"/>
              <a:t>Customer activity in your digital store is used to recommend items and to improve conversion in your digital store. </a:t>
            </a:r>
          </a:p>
          <a:p>
            <a:r>
              <a:rPr lang="en-US"/>
              <a:t>The recommendation engine may be trained by uploading data about past customer activity or by collecting data directly from your digital store. When the customer returns to your store you will be able to feature recommended items from your catalog that may increase your conversion rate. </a:t>
            </a:r>
          </a:p>
          <a:p>
            <a:endParaRPr lang="en-US"/>
          </a:p>
        </p:txBody>
      </p:sp>
    </p:spTree>
    <p:extLst>
      <p:ext uri="{BB962C8B-B14F-4D97-AF65-F5344CB8AC3E}">
        <p14:creationId xmlns:p14="http://schemas.microsoft.com/office/powerpoint/2010/main" val="397237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Summary</a:t>
            </a:r>
          </a:p>
          <a:p>
            <a:r>
              <a:rPr lang="en-US" dirty="0"/>
              <a:t>Setting out to create the most compelling, lifelike experience possible, Human Interact built its virtual reality (VR) game, </a:t>
            </a:r>
            <a:r>
              <a:rPr lang="en-US" i="1" dirty="0"/>
              <a:t>Starship Commander</a:t>
            </a:r>
            <a:r>
              <a:rPr lang="en-US" dirty="0"/>
              <a:t>, around human speech. To deliver high-quality, low-latency speech recognition, the company chose the Custom Speech Service (formerly CRIS) from Microsoft Cognitive Services. Adding the Custom Speech Service to the game was fast and easy, and the speech recognition is highly accurate, especially in the face of background noise and various speaking styles. The result is immersive, white-knuckle role-playing.</a:t>
            </a:r>
          </a:p>
          <a:p>
            <a:endParaRPr lang="en-US" dirty="0"/>
          </a:p>
          <a:p>
            <a:r>
              <a:rPr lang="en-US" b="1" dirty="0"/>
              <a:t>Challenge</a:t>
            </a:r>
          </a:p>
          <a:p>
            <a:r>
              <a:rPr lang="en-US" dirty="0"/>
              <a:t>In developing its first virtual reality (VR) game experience, Human Interact needed a speech recognition technology that provided extremely high quality, trainability, and low latency.</a:t>
            </a:r>
          </a:p>
          <a:p>
            <a:endParaRPr lang="en-US" dirty="0"/>
          </a:p>
          <a:p>
            <a:r>
              <a:rPr lang="en-US" b="1" dirty="0"/>
              <a:t>Solution</a:t>
            </a:r>
          </a:p>
          <a:p>
            <a:r>
              <a:rPr lang="en-US" dirty="0"/>
              <a:t>Human Interact chose the Custom Speech Service and Language Understanding Intelligent Service (LUIS) APIs from Microsoft Cognitive Services. Human Interact was able to train the Custom Speech Service with a custom script, which greatly contributed to speech recognition accuracy. LUIS adds natural language understanding so that characters in the game understand what players mean when they say something.</a:t>
            </a:r>
          </a:p>
          <a:p>
            <a:endParaRPr lang="en-US" dirty="0"/>
          </a:p>
          <a:p>
            <a:r>
              <a:rPr lang="en-US" b="1" dirty="0"/>
              <a:t>Benefits</a:t>
            </a:r>
          </a:p>
          <a:p>
            <a:pPr marL="174296" indent="-174296">
              <a:buFont typeface="Arial" panose="020B0604020202020204" pitchFamily="34" charset="0"/>
              <a:buChar char="•"/>
            </a:pPr>
            <a:r>
              <a:rPr lang="en-US" dirty="0"/>
              <a:t>Highly accurate speech recognition and language understanding, even with background noise and various speaking styles</a:t>
            </a:r>
          </a:p>
          <a:p>
            <a:pPr marL="174296" indent="-174296">
              <a:buFont typeface="Arial" panose="020B0604020202020204" pitchFamily="34" charset="0"/>
              <a:buChar char="•"/>
            </a:pPr>
            <a:r>
              <a:rPr lang="en-US" dirty="0"/>
              <a:t>Half the word error rate of competing technologies with no sacrifice in latency</a:t>
            </a:r>
          </a:p>
          <a:p>
            <a:pPr marL="174296" indent="-174296">
              <a:buFont typeface="Arial" panose="020B0604020202020204" pitchFamily="34" charset="0"/>
              <a:buChar char="•"/>
            </a:pPr>
            <a:r>
              <a:rPr lang="en-US" dirty="0"/>
              <a:t>Immersive play uninterrupted by technology glitches</a:t>
            </a:r>
          </a:p>
          <a:p>
            <a:pPr marL="174296" indent="-174296">
              <a:buFont typeface="Arial" panose="020B0604020202020204" pitchFamily="34" charset="0"/>
              <a:buChar char="•"/>
            </a:pPr>
            <a:r>
              <a:rPr lang="en-US" dirty="0"/>
              <a:t>Write once, deploy anywhere</a:t>
            </a:r>
          </a:p>
          <a:p>
            <a:pPr marL="174296" indent="-174296">
              <a:buFont typeface="Arial" panose="020B0604020202020204" pitchFamily="34" charset="0"/>
              <a:buChar char="•"/>
            </a:pPr>
            <a:r>
              <a:rPr lang="en-US" dirty="0"/>
              <a:t>Easy ability to update game vocabulary in the cloud</a:t>
            </a:r>
          </a:p>
          <a:p>
            <a:pPr marL="174296" indent="-174296">
              <a:buFont typeface="Arial" panose="020B0604020202020204" pitchFamily="34" charset="0"/>
              <a:buChar char="•"/>
            </a:pPr>
            <a:endParaRPr lang="en-US" b="1" dirty="0"/>
          </a:p>
          <a:p>
            <a:pPr marL="0" indent="0">
              <a:buFont typeface="Arial" panose="020B0604020202020204" pitchFamily="34" charset="0"/>
              <a:buNone/>
            </a:pPr>
            <a:r>
              <a:rPr lang="en-US" sz="900" u="sng" kern="1200" dirty="0">
                <a:solidFill>
                  <a:schemeClr val="tx1"/>
                </a:solidFill>
                <a:effectLst/>
                <a:highlight>
                  <a:srgbClr val="FFFF00"/>
                </a:highlight>
                <a:latin typeface="Segoe UI Light" pitchFamily="34" charset="0"/>
                <a:ea typeface="+mn-ea"/>
                <a:cs typeface="+mn-cs"/>
                <a:hlinkClick r:id="rId3"/>
              </a:rPr>
              <a:t>https://customers.microsoft.com/en-us/story/human-interact-cognitive-services</a:t>
            </a:r>
            <a:endParaRPr lang="en-US" b="1" dirty="0">
              <a:highlight>
                <a:srgbClr val="FFFF00"/>
              </a:highlight>
            </a:endParaRPr>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930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Summary</a:t>
            </a:r>
          </a:p>
          <a:p>
            <a:r>
              <a:rPr lang="en-US" dirty="0"/>
              <a:t>Setting out to create the most compelling, lifelike experience possible, Human Interact built its virtual reality (VR) game, </a:t>
            </a:r>
            <a:r>
              <a:rPr lang="en-US" i="1" dirty="0"/>
              <a:t>Starship Commander</a:t>
            </a:r>
            <a:r>
              <a:rPr lang="en-US" dirty="0"/>
              <a:t>, around human speech. To deliver high-quality, low-latency speech recognition, the company chose the Custom Speech Service (formerly CRIS) from Microsoft Cognitive Services. Adding the Custom Speech Service to the game was fast and easy, and the speech recognition is highly accurate, especially in the face of background noise and various speaking styles. The result is immersive, white-knuckle role-playing.</a:t>
            </a:r>
          </a:p>
          <a:p>
            <a:endParaRPr lang="en-US" dirty="0"/>
          </a:p>
          <a:p>
            <a:r>
              <a:rPr lang="en-US" b="1" dirty="0"/>
              <a:t>Challenge</a:t>
            </a:r>
          </a:p>
          <a:p>
            <a:r>
              <a:rPr lang="en-US" dirty="0"/>
              <a:t>In developing its first virtual reality (VR) game experience, Human Interact needed a speech recognition technology that provided extremely high quality, trainability, and low latency.</a:t>
            </a:r>
          </a:p>
          <a:p>
            <a:endParaRPr lang="en-US" dirty="0"/>
          </a:p>
          <a:p>
            <a:r>
              <a:rPr lang="en-US" b="1" dirty="0"/>
              <a:t>Solution</a:t>
            </a:r>
          </a:p>
          <a:p>
            <a:r>
              <a:rPr lang="en-US" dirty="0"/>
              <a:t>Human Interact chose the Custom Speech Service and Language Understanding Intelligent Service (LUIS) APIs from Microsoft Cognitive Services. Human Interact was able to train the Custom Speech Service with a custom script, which greatly contributed to speech recognition accuracy. LUIS adds natural language understanding so that characters in the game understand what players mean when they say something.</a:t>
            </a:r>
          </a:p>
          <a:p>
            <a:endParaRPr lang="en-US" dirty="0"/>
          </a:p>
          <a:p>
            <a:r>
              <a:rPr lang="en-US" b="1" dirty="0"/>
              <a:t>Benefits</a:t>
            </a:r>
          </a:p>
          <a:p>
            <a:pPr marL="174296" indent="-174296">
              <a:buFont typeface="Arial" panose="020B0604020202020204" pitchFamily="34" charset="0"/>
              <a:buChar char="•"/>
            </a:pPr>
            <a:r>
              <a:rPr lang="en-US" dirty="0"/>
              <a:t>Highly accurate speech recognition and language understanding, even with background noise and various speaking styles</a:t>
            </a:r>
          </a:p>
          <a:p>
            <a:pPr marL="174296" indent="-174296">
              <a:buFont typeface="Arial" panose="020B0604020202020204" pitchFamily="34" charset="0"/>
              <a:buChar char="•"/>
            </a:pPr>
            <a:r>
              <a:rPr lang="en-US" dirty="0"/>
              <a:t>Half the word error rate of competing technologies with no sacrifice in latency</a:t>
            </a:r>
          </a:p>
          <a:p>
            <a:pPr marL="174296" indent="-174296">
              <a:buFont typeface="Arial" panose="020B0604020202020204" pitchFamily="34" charset="0"/>
              <a:buChar char="•"/>
            </a:pPr>
            <a:r>
              <a:rPr lang="en-US" dirty="0"/>
              <a:t>Immersive play uninterrupted by technology glitches</a:t>
            </a:r>
          </a:p>
          <a:p>
            <a:pPr marL="174296" indent="-174296">
              <a:buFont typeface="Arial" panose="020B0604020202020204" pitchFamily="34" charset="0"/>
              <a:buChar char="•"/>
            </a:pPr>
            <a:r>
              <a:rPr lang="en-US" dirty="0"/>
              <a:t>Write once, deploy anywhere</a:t>
            </a:r>
          </a:p>
          <a:p>
            <a:pPr marL="174296" indent="-174296">
              <a:buFont typeface="Arial" panose="020B0604020202020204" pitchFamily="34" charset="0"/>
              <a:buChar char="•"/>
            </a:pPr>
            <a:r>
              <a:rPr lang="en-US" dirty="0"/>
              <a:t>Easy ability to update game vocabulary in the cloud</a:t>
            </a:r>
          </a:p>
          <a:p>
            <a:pPr marL="174296" indent="-174296">
              <a:buFont typeface="Arial" panose="020B0604020202020204" pitchFamily="34" charset="0"/>
              <a:buChar char="•"/>
            </a:pPr>
            <a:endParaRPr lang="en-US" b="1" dirty="0"/>
          </a:p>
          <a:p>
            <a:pPr marL="0" indent="0">
              <a:buFont typeface="Arial" panose="020B0604020202020204" pitchFamily="34" charset="0"/>
              <a:buNone/>
            </a:pPr>
            <a:r>
              <a:rPr lang="en-US" sz="900" u="sng" kern="1200" dirty="0">
                <a:solidFill>
                  <a:schemeClr val="tx1"/>
                </a:solidFill>
                <a:effectLst/>
                <a:highlight>
                  <a:srgbClr val="FFFF00"/>
                </a:highlight>
                <a:latin typeface="Segoe UI Light" pitchFamily="34" charset="0"/>
                <a:ea typeface="+mn-ea"/>
                <a:cs typeface="+mn-cs"/>
                <a:hlinkClick r:id="rId3"/>
              </a:rPr>
              <a:t>https://customers.microsoft.com/en-us/story/human-interact-cognitive-services</a:t>
            </a:r>
            <a:endParaRPr lang="en-US" b="1" dirty="0">
              <a:highlight>
                <a:srgbClr val="FFFF00"/>
              </a:highlight>
            </a:endParaRPr>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083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effectLst/>
              </a:rPr>
              <a:t>QnA</a:t>
            </a:r>
            <a:r>
              <a:rPr lang="en-US" dirty="0">
                <a:effectLst/>
              </a:rPr>
              <a:t> Maker is primarily meant to provide a FAQ data source which you can query from your Bot/Application. Although developers will find this useful, content owners will especially benefit from this tool. </a:t>
            </a:r>
            <a:r>
              <a:rPr lang="en-US" dirty="0" err="1">
                <a:effectLst/>
              </a:rPr>
              <a:t>QnA</a:t>
            </a:r>
            <a:r>
              <a:rPr lang="en-US" dirty="0">
                <a:effectLst/>
              </a:rPr>
              <a:t> Maker is a completely no-code way of managing the content that powers your Bot/Application.</a:t>
            </a:r>
          </a:p>
          <a:p>
            <a:endParaRPr lang="en-US" dirty="0"/>
          </a:p>
        </p:txBody>
      </p:sp>
    </p:spTree>
    <p:extLst>
      <p:ext uri="{BB962C8B-B14F-4D97-AF65-F5344CB8AC3E}">
        <p14:creationId xmlns:p14="http://schemas.microsoft.com/office/powerpoint/2010/main" val="1060764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 cloud-based, contextual decision-making API that sharpens with experience.</a:t>
            </a:r>
            <a:endParaRPr lang="en-US" dirty="0"/>
          </a:p>
        </p:txBody>
      </p:sp>
    </p:spTree>
    <p:extLst>
      <p:ext uri="{BB962C8B-B14F-4D97-AF65-F5344CB8AC3E}">
        <p14:creationId xmlns:p14="http://schemas.microsoft.com/office/powerpoint/2010/main" val="1136772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Summary</a:t>
            </a:r>
          </a:p>
          <a:p>
            <a:r>
              <a:rPr lang="en-US" sz="900" kern="1200" dirty="0">
                <a:solidFill>
                  <a:schemeClr val="tx1"/>
                </a:solidFill>
                <a:effectLst/>
                <a:latin typeface="Segoe UI Light" pitchFamily="34" charset="0"/>
                <a:ea typeface="+mn-ea"/>
                <a:cs typeface="+mn-cs"/>
              </a:rPr>
              <a:t>Complex Networks wanted to improve visitors’ engagement with its owned and operated websites by using the power of AI to automate and personalize the selection of featured site content. After trying other recommendation services, Complex Networks deployed Microsoft Custom Decision Service, which produced an ongoing improvement in user click-through rates. Custom Decision Service is customizable and learns directly from a company’s own data, so Complex developers can easily fine-tune it to match business goals.</a:t>
            </a:r>
          </a:p>
          <a:p>
            <a:endParaRPr lang="en-US" dirty="0"/>
          </a:p>
          <a:p>
            <a:r>
              <a:rPr lang="en-US" b="1" dirty="0"/>
              <a:t>Challenge</a:t>
            </a:r>
          </a:p>
          <a:p>
            <a:r>
              <a:rPr lang="en-US" sz="900" kern="1200" dirty="0">
                <a:solidFill>
                  <a:schemeClr val="tx1"/>
                </a:solidFill>
                <a:effectLst/>
                <a:latin typeface="Segoe UI Light" pitchFamily="34" charset="0"/>
                <a:ea typeface="+mn-ea"/>
                <a:cs typeface="+mn-cs"/>
              </a:rPr>
              <a:t>Complex Networks owns</a:t>
            </a:r>
            <a:r>
              <a:rPr lang="en-US" sz="900" kern="1200" baseline="0" dirty="0">
                <a:solidFill>
                  <a:schemeClr val="tx1"/>
                </a:solidFill>
                <a:effectLst/>
                <a:latin typeface="Segoe UI Light" pitchFamily="34" charset="0"/>
                <a:ea typeface="+mn-ea"/>
                <a:cs typeface="+mn-cs"/>
              </a:rPr>
              <a:t> and operates more than 100 youth-oriented websites, and it is heavily focused on video content</a:t>
            </a:r>
            <a:r>
              <a:rPr lang="en-US" baseline="0" dirty="0">
                <a:effectLst/>
              </a:rPr>
              <a:t>. Keeping its websites’ content fresh and engaging is key to bringing back repeat visitors. In the past, the company’s team of editors was responsible for selecting featured content by manually tracking trending and popular videos, but Complex Networks wanted to automate the selection process using the power of AI.</a:t>
            </a:r>
            <a:endParaRPr lang="en-US" dirty="0">
              <a:effectLst/>
            </a:endParaRPr>
          </a:p>
          <a:p>
            <a:endParaRPr lang="en-US" dirty="0"/>
          </a:p>
          <a:p>
            <a:r>
              <a:rPr lang="en-US" b="1" dirty="0"/>
              <a:t>Solution</a:t>
            </a:r>
          </a:p>
          <a:p>
            <a:r>
              <a:rPr lang="en-US" dirty="0"/>
              <a:t>Complex Networks performed</a:t>
            </a:r>
            <a:r>
              <a:rPr lang="en-US" baseline="0" dirty="0"/>
              <a:t> a test of Custom Decision Service to add recommendation logic to a video player on the website, then rolled it out to the main homepage of Complex.com to choose featured articles.</a:t>
            </a:r>
            <a:endParaRPr lang="en-US" dirty="0"/>
          </a:p>
          <a:p>
            <a:endParaRPr lang="en-US" dirty="0"/>
          </a:p>
          <a:p>
            <a:r>
              <a:rPr lang="en-US" b="1" dirty="0"/>
              <a:t>Benefits</a:t>
            </a:r>
          </a:p>
          <a:p>
            <a:pPr marL="174296" indent="-174296">
              <a:buFont typeface="Arial" panose="020B0604020202020204" pitchFamily="34" charset="0"/>
              <a:buChar char="•"/>
            </a:pPr>
            <a:r>
              <a:rPr lang="en-US" dirty="0"/>
              <a:t>Custom Decision Service</a:t>
            </a:r>
            <a:r>
              <a:rPr lang="en-US" baseline="0" dirty="0"/>
              <a:t> learns over time, so recommendations keep getting better</a:t>
            </a:r>
            <a:endParaRPr lang="en-US" dirty="0"/>
          </a:p>
          <a:p>
            <a:pPr marL="174296" indent="-174296">
              <a:buFont typeface="Arial" panose="020B0604020202020204" pitchFamily="34" charset="0"/>
              <a:buChar char="•"/>
            </a:pPr>
            <a:r>
              <a:rPr lang="en-US" dirty="0"/>
              <a:t>The service works around the clock,</a:t>
            </a:r>
            <a:r>
              <a:rPr lang="en-US" baseline="0" dirty="0"/>
              <a:t> so it continues optimizing results even when no one is in the office</a:t>
            </a:r>
            <a:endParaRPr lang="en-US" dirty="0"/>
          </a:p>
          <a:p>
            <a:pPr marL="174296" indent="-174296">
              <a:buFont typeface="Arial" panose="020B0604020202020204" pitchFamily="34" charset="0"/>
              <a:buChar char="•"/>
            </a:pPr>
            <a:r>
              <a:rPr lang="en-US" baseline="0" dirty="0"/>
              <a:t>Editors spend time creating the best possible content, rather than worrying about ranking articles</a:t>
            </a:r>
            <a:endParaRPr lang="en-US" dirty="0"/>
          </a:p>
          <a:p>
            <a:pPr marL="174296" indent="-174296">
              <a:buFont typeface="Arial" panose="020B0604020202020204" pitchFamily="34" charset="0"/>
              <a:buChar char="•"/>
            </a:pPr>
            <a:r>
              <a:rPr lang="en-US" baseline="0" dirty="0"/>
              <a:t>Custom Decision Service interfaces with other Cognitive Services APIs to further enhance results </a:t>
            </a:r>
          </a:p>
          <a:p>
            <a:pPr marL="174296" indent="-174296">
              <a:buFont typeface="Arial" panose="020B0604020202020204" pitchFamily="34" charset="0"/>
              <a:buChar char="•"/>
            </a:pPr>
            <a:r>
              <a:rPr lang="en-US" baseline="0" dirty="0"/>
              <a:t>The service is easy to implement and understand, and it has improved developers’ knowledge of machine learning</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sz="900" b="0" i="0" u="none" strike="noStrike" kern="1200" dirty="0">
                <a:solidFill>
                  <a:schemeClr val="tx1"/>
                </a:solidFill>
                <a:effectLst/>
                <a:latin typeface="Segoe UI Light" pitchFamily="34" charset="0"/>
                <a:ea typeface="+mn-ea"/>
                <a:cs typeface="+mn-cs"/>
                <a:hlinkClick r:id="rId3"/>
              </a:rPr>
              <a:t>https://customers.microsoft.com/en-us/story/complex-networks-media-cognitive-services</a:t>
            </a:r>
            <a:endParaRPr lang="en-US" b="1" dirty="0"/>
          </a:p>
        </p:txBody>
      </p:sp>
      <p:sp>
        <p:nvSpPr>
          <p:cNvPr id="4" name="Footer Placeholder 3"/>
          <p:cNvSpPr>
            <a:spLocks noGrp="1"/>
          </p:cNvSpPr>
          <p:nvPr>
            <p:ph type="ftr" sz="quarter" idx="10"/>
          </p:nvPr>
        </p:nvSpPr>
        <p:spPr/>
        <p:txBody>
          <a:bodyPr/>
          <a:lstStyle/>
          <a:p>
            <a:pPr marL="0"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2960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857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Bing Search API adds intelligent search to your app, combing hundreds of billions of webpages, images, videos, and news to provide relevant results with no ad requirements. The results can be automatically customized to your users' locations or markets, increasing relevancy by staying local. </a:t>
            </a:r>
          </a:p>
          <a:p>
            <a:endParaRPr lang="zh-CN" altLang="en-US"/>
          </a:p>
        </p:txBody>
      </p:sp>
    </p:spTree>
    <p:extLst>
      <p:ext uri="{BB962C8B-B14F-4D97-AF65-F5344CB8AC3E}">
        <p14:creationId xmlns:p14="http://schemas.microsoft.com/office/powerpoint/2010/main" val="3546381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Bing Image Search API gives you powerful image searching tools with a single call. You can tap into trending images of people, places, and things from around the world, and filter results by image style, size, layout, date added, and license type. </a:t>
            </a:r>
          </a:p>
          <a:p>
            <a:endParaRPr lang="zh-CN" altLang="en-US"/>
          </a:p>
        </p:txBody>
      </p:sp>
    </p:spTree>
    <p:extLst>
      <p:ext uri="{BB962C8B-B14F-4D97-AF65-F5344CB8AC3E}">
        <p14:creationId xmlns:p14="http://schemas.microsoft.com/office/powerpoint/2010/main" val="16309934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Bing Video Search API offers robust video searching features with a single API call. You can receive information from around the world about trending videos, updated on a daily basis. Search results can be returned by either a static image or a motion thumbnail, allowing you to customize how your users see what they're looking for. </a:t>
            </a:r>
          </a:p>
        </p:txBody>
      </p:sp>
    </p:spTree>
    <p:extLst>
      <p:ext uri="{BB962C8B-B14F-4D97-AF65-F5344CB8AC3E}">
        <p14:creationId xmlns:p14="http://schemas.microsoft.com/office/powerpoint/2010/main" val="214659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64767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Bing News Search API can help turn your app into an up-to-date news center. Results from a single call bring trending news from around the world, which is updated in near-real time, so users can be kept up to date on whatever's happening in their neighborhood—or across the globe. </a:t>
            </a:r>
          </a:p>
        </p:txBody>
      </p:sp>
    </p:spTree>
    <p:extLst>
      <p:ext uri="{BB962C8B-B14F-4D97-AF65-F5344CB8AC3E}">
        <p14:creationId xmlns:p14="http://schemas.microsoft.com/office/powerpoint/2010/main" val="3752734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Whether you're searching the web, a local set of data, or just asking users to enter an input into your app, the Bing Autosuggest API helps narrow the search quickly by allowing your users to see suggestions for popular search terms. It can correct perceived mistakes, and returns detailed contextual suggestions according to other searches people have found useful. </a:t>
            </a:r>
          </a:p>
        </p:txBody>
      </p:sp>
    </p:spTree>
    <p:extLst>
      <p:ext uri="{BB962C8B-B14F-4D97-AF65-F5344CB8AC3E}">
        <p14:creationId xmlns:p14="http://schemas.microsoft.com/office/powerpoint/2010/main" val="10854928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Leverage Bing Custom Search to build a search that fits your needs with powerful ranking, a global-scale search index, and document processing. Setup is easy and fast. The core technology works in three steps: it identifies on-topic sites, applies the Bing ranker, and delivers relevant search results while allowing you to adjust the parameters at any time.</a:t>
            </a:r>
          </a:p>
        </p:txBody>
      </p:sp>
    </p:spTree>
    <p:extLst>
      <p:ext uri="{BB962C8B-B14F-4D97-AF65-F5344CB8AC3E}">
        <p14:creationId xmlns:p14="http://schemas.microsoft.com/office/powerpoint/2010/main" val="13760167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Augment your content with entity search results</a:t>
            </a:r>
          </a:p>
          <a:p>
            <a:r>
              <a:rPr lang="en-US" dirty="0"/>
              <a:t>Improve your users experience by augmenting valuable information in your app, blog, or website. Bing Entity Search API provides primary details about the entities searched.</a:t>
            </a:r>
          </a:p>
          <a:p>
            <a:r>
              <a:rPr lang="en-US" b="1" dirty="0"/>
              <a:t>Showcase of local businesses nearby</a:t>
            </a:r>
          </a:p>
          <a:p>
            <a:r>
              <a:rPr lang="en-US" dirty="0"/>
              <a:t>Easily search and present local businesses in the US such as restaurants, hotels, coffee shops, and other businesses near a specific location for a more relevant and engaging user experience</a:t>
            </a:r>
          </a:p>
        </p:txBody>
      </p:sp>
    </p:spTree>
    <p:extLst>
      <p:ext uri="{BB962C8B-B14F-4D97-AF65-F5344CB8AC3E}">
        <p14:creationId xmlns:p14="http://schemas.microsoft.com/office/powerpoint/2010/main" val="40886911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954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strong documentation,</a:t>
            </a:r>
            <a:r>
              <a:rPr lang="en-US" baseline="0"/>
              <a:t> sample code and community resources is critical for developers to be able to understand and become users of Cognitive Services.  Customize these links based on your own resources or use the ones listed here.  </a:t>
            </a:r>
            <a:endParaRPr lang="en-US"/>
          </a:p>
        </p:txBody>
      </p:sp>
    </p:spTree>
    <p:extLst>
      <p:ext uri="{BB962C8B-B14F-4D97-AF65-F5344CB8AC3E}">
        <p14:creationId xmlns:p14="http://schemas.microsoft.com/office/powerpoint/2010/main" val="2709499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C67A6-C0E7-47DF-97C2-CA9B112753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1204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1ED3B-2C22-4C87-A5B7-47B82DB4E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534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EEC66-7BF3-4CAD-9E14-6F7448A6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4429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D5F8F-46C9-46A5-9E1B-00B0A72B40B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7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347746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1ED3B-2C22-4C87-A5B7-47B82DB4E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2590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So, what are Cognitive Services?  Cognitive Services are a collection of artificial intelligence APIs, and we believe in </a:t>
            </a:r>
            <a:r>
              <a:rPr lang="en-US" sz="900" i="1" kern="1200" dirty="0">
                <a:solidFill>
                  <a:schemeClr val="tx1"/>
                </a:solidFill>
                <a:effectLst/>
                <a:latin typeface="Segoe UI Light" pitchFamily="34" charset="0"/>
                <a:ea typeface="+mn-ea"/>
                <a:cs typeface="+mn-cs"/>
              </a:rPr>
              <a:t>democratizing</a:t>
            </a:r>
            <a:r>
              <a:rPr lang="en-US" sz="900" kern="1200" dirty="0">
                <a:solidFill>
                  <a:schemeClr val="tx1"/>
                </a:solidFill>
                <a:effectLst/>
                <a:latin typeface="Segoe UI Light" pitchFamily="34" charset="0"/>
                <a:ea typeface="+mn-ea"/>
                <a:cs typeface="+mn-cs"/>
              </a:rPr>
              <a:t> artificial intelligence.  So what that means is, regardless of your skill level -- whether you're a high school student running your first program or working in industry or in a giant enterprise -- that you should be able to use our APIs incredibly quickly in a matter of minutes.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regardless of your platform -- whether you're on Android or IOS or Windows, or making a website -- all of our APIs are rest APIs, which means you can call them as long as you have an Internet connection.  And so that's pretty huge because what we're doing is making it so that everyone can build these smarter, more context-aware applications.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technology used in our APIs is the same technology that powers our products today.  And so, when you think of things like the Bing search APIs, it's the same technology from Bing.</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Today I’m going to talk with you about the entire collection spanning vision, speech, language, knowledge, and search.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other things that I want to point out is that you can get started for free with all of the APIs, but we do have pricing available for a number of them, which are in public preview on Azure.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other piece is the developer resources.  So, all of our documentation is on the website and actually in GitHub as well, so we do welcome community submissions.  We have a set of SBKs that are also available on GitHub where we welcome poll requests and post everything on there.  The SBKs vary from API to API, but they are all included in this one repository for people to see.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then we have three different communities that we support. We have our MSDN forums, our Stack Overflow, and we have User Voice that we use for feedback requests.  </a:t>
            </a:r>
          </a:p>
          <a:p>
            <a:r>
              <a:rPr lang="en-US" sz="900" kern="1200" dirty="0">
                <a:solidFill>
                  <a:schemeClr val="tx1"/>
                </a:solidFill>
                <a:effectLst/>
                <a:latin typeface="Segoe UI Light" pitchFamily="34" charset="0"/>
                <a:ea typeface="+mn-ea"/>
                <a:cs typeface="+mn-cs"/>
              </a:rPr>
              <a:t>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2D058-1985-4467-845A-1C29607F2B7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618706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question that you</a:t>
            </a:r>
            <a:r>
              <a:rPr lang="en-US" baseline="0"/>
              <a:t> will get is to demo the APIs.  This is a good place to show a demo from our website www.microsoft.com/cognitive or do show one that you create using your favorite APIs.  </a:t>
            </a:r>
            <a:endParaRPr lang="en-US"/>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635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conclusion, why should you try Microsoft Cognitive Services?  </a:t>
            </a: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Build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54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11/12/2017 5:31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4410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Walk-I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2"/>
          </a:xfrm>
          <a:prstGeom prst="rect">
            <a:avLst/>
          </a:prstGeom>
        </p:spPr>
      </p:pic>
      <p:sp>
        <p:nvSpPr>
          <p:cNvPr id="4" name="Rectangle 3"/>
          <p:cNvSpPr/>
          <p:nvPr userDrawn="1"/>
        </p:nvSpPr>
        <p:spPr bwMode="auto">
          <a:xfrm>
            <a:off x="1" y="0"/>
            <a:ext cx="11735015" cy="6858000"/>
          </a:xfrm>
          <a:prstGeom prst="rect">
            <a:avLst/>
          </a:prstGeom>
          <a:gradFill flip="none" rotWithShape="1">
            <a:gsLst>
              <a:gs pos="84066">
                <a:schemeClr val="bg1">
                  <a:alpha val="0"/>
                </a:schemeClr>
              </a:gs>
              <a:gs pos="31000">
                <a:schemeClr val="bg1">
                  <a:alpha val="6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Title 1"/>
          <p:cNvSpPr>
            <a:spLocks noGrp="1"/>
          </p:cNvSpPr>
          <p:nvPr>
            <p:ph type="title" hasCustomPrompt="1"/>
          </p:nvPr>
        </p:nvSpPr>
        <p:spPr bwMode="auto">
          <a:xfrm>
            <a:off x="258762" y="2047309"/>
            <a:ext cx="11674476" cy="1772525"/>
          </a:xfrm>
          <a:noFill/>
        </p:spPr>
        <p:txBody>
          <a:bodyPr vert="horz" wrap="square" lIns="146304" tIns="91440" rIns="146304" bIns="0" rtlCol="0" anchor="b" anchorCtr="0">
            <a:noAutofit/>
          </a:bodyPr>
          <a:lstStyle>
            <a:lvl1pPr>
              <a:defRPr lang="en-US" sz="6470" spc="-98" dirty="0">
                <a:gradFill>
                  <a:gsLst>
                    <a:gs pos="84066">
                      <a:schemeClr val="tx1"/>
                    </a:gs>
                    <a:gs pos="57576">
                      <a:schemeClr val="tx1"/>
                    </a:gs>
                  </a:gsLst>
                  <a:lin ang="5400000" scaled="0"/>
                </a:gradFill>
                <a:latin typeface="+mj-lt"/>
                <a:cs typeface="Segoe UI Semilight" panose="020B0402040204020203" pitchFamily="34" charset="0"/>
              </a:defRPr>
            </a:lvl1pPr>
          </a:lstStyle>
          <a:p>
            <a:pPr lvl="0"/>
            <a:r>
              <a:rPr lang="en-US"/>
              <a:t>Presentation title</a:t>
            </a:r>
          </a:p>
        </p:txBody>
      </p:sp>
      <p:sp>
        <p:nvSpPr>
          <p:cNvPr id="64" name="Text Placeholder 2"/>
          <p:cNvSpPr>
            <a:spLocks noGrp="1"/>
          </p:cNvSpPr>
          <p:nvPr>
            <p:ph type="body" sz="quarter" idx="14" hasCustomPrompt="1"/>
          </p:nvPr>
        </p:nvSpPr>
        <p:spPr bwMode="auto">
          <a:xfrm>
            <a:off x="258762" y="3829174"/>
            <a:ext cx="11674476" cy="625555"/>
          </a:xfrm>
        </p:spPr>
        <p:txBody>
          <a:bodyPr lIns="182880" tIns="109728" bIns="109728">
            <a:noAutofit/>
          </a:bodyPr>
          <a:lstStyle>
            <a:lvl1pPr marL="0" indent="0">
              <a:spcBef>
                <a:spcPts val="0"/>
              </a:spcBef>
              <a:buNone/>
              <a:defRPr sz="2745" b="0" baseline="0">
                <a:gradFill>
                  <a:gsLst>
                    <a:gs pos="84066">
                      <a:schemeClr val="tx1"/>
                    </a:gs>
                    <a:gs pos="57576">
                      <a:schemeClr val="tx1"/>
                    </a:gs>
                  </a:gsLst>
                  <a:lin ang="5400000" scaled="0"/>
                </a:gradFill>
                <a:latin typeface="Segoe UI" panose="020B0502040204020203" pitchFamily="34" charset="0"/>
                <a:cs typeface="Segoe UI" panose="020B0502040204020203" pitchFamily="34" charset="0"/>
              </a:defRPr>
            </a:lvl1pPr>
          </a:lstStyle>
          <a:p>
            <a:pPr lvl="0"/>
            <a:r>
              <a:rPr lang="en-US"/>
              <a:t>Presenter | Date</a:t>
            </a:r>
          </a:p>
        </p:txBody>
      </p:sp>
      <p:pic>
        <p:nvPicPr>
          <p:cNvPr id="17" name="Picture 16"/>
          <p:cNvPicPr>
            <a:picLocks noChangeAspect="1"/>
          </p:cNvPicPr>
          <p:nvPr userDrawn="1"/>
        </p:nvPicPr>
        <p:blipFill>
          <a:blip r:embed="rId3"/>
          <a:stretch>
            <a:fillRect/>
          </a:stretch>
        </p:blipFill>
        <p:spPr>
          <a:xfrm>
            <a:off x="448213" y="470067"/>
            <a:ext cx="1424426" cy="304828"/>
          </a:xfrm>
          <a:prstGeom prst="rect">
            <a:avLst/>
          </a:prstGeom>
        </p:spPr>
      </p:pic>
    </p:spTree>
    <p:extLst>
      <p:ext uri="{BB962C8B-B14F-4D97-AF65-F5344CB8AC3E}">
        <p14:creationId xmlns:p14="http://schemas.microsoft.com/office/powerpoint/2010/main" val="320788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_and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3F3F3F"/>
                </a:solidFill>
              </a:defRPr>
            </a:lvl1p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lIns="182880"/>
          <a:lstStyle>
            <a:lvl1pPr marL="0" indent="0">
              <a:buNone/>
              <a:defRPr sz="3921">
                <a:gradFill>
                  <a:gsLst>
                    <a:gs pos="1250">
                      <a:schemeClr val="tx2"/>
                    </a:gs>
                    <a:gs pos="99000">
                      <a:schemeClr val="tx2"/>
                    </a:gs>
                  </a:gsLst>
                  <a:lin ang="5400000" scaled="0"/>
                </a:gradFill>
                <a:latin typeface="Segoe UI Light" panose="020B0502040204020203" pitchFamily="34" charset="0"/>
                <a:cs typeface="Segoe UI Light" panose="020B0502040204020203" pitchFamily="34" charset="0"/>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984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_and_Tex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3F3F3F"/>
                </a:solidFill>
              </a:defRPr>
            </a:lvl1p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lIns="182880"/>
          <a:lstStyle>
            <a:lvl1pPr marL="0" indent="0">
              <a:buNone/>
              <a:defRPr lang="en-US" sz="3921" kern="1200" spc="0" baseline="0" dirty="0" smtClean="0">
                <a:gradFill>
                  <a:gsLst>
                    <a:gs pos="1250">
                      <a:schemeClr val="tx2"/>
                    </a:gs>
                    <a:gs pos="99000">
                      <a:schemeClr val="tx2"/>
                    </a:gs>
                  </a:gsLst>
                  <a:lin ang="5400000" scaled="0"/>
                </a:gradFill>
                <a:latin typeface="Segoe UI Light" panose="020B0502040204020203" pitchFamily="34" charset="0"/>
                <a:ea typeface="+mn-ea"/>
                <a:cs typeface="Segoe UI Light" panose="020B0502040204020203" pitchFamily="34" charset="0"/>
              </a:defRPr>
            </a:lvl1pPr>
            <a:lvl2pPr marL="0" indent="0">
              <a:buFontTx/>
              <a:buNone/>
              <a:defRPr sz="1961"/>
            </a:lvl2pPr>
            <a:lvl3pPr marL="224097" indent="0">
              <a:buNone/>
              <a:defRPr/>
            </a:lvl3pPr>
            <a:lvl4pPr marL="448193" indent="0">
              <a:buNone/>
              <a:defRPr/>
            </a:lvl4pPr>
            <a:lvl5pPr marL="672290" indent="0">
              <a:buNone/>
              <a:defRPr/>
            </a:lvl5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35099744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3F3F3F"/>
                </a:solidFill>
              </a:defRPr>
            </a:lvl1pPr>
          </a:lstStyle>
          <a:p>
            <a:r>
              <a:rPr lang="en-US"/>
              <a:t>Click to edit Master title style</a:t>
            </a:r>
          </a:p>
        </p:txBody>
      </p:sp>
    </p:spTree>
    <p:extLst>
      <p:ext uri="{BB962C8B-B14F-4D97-AF65-F5344CB8AC3E}">
        <p14:creationId xmlns:p14="http://schemas.microsoft.com/office/powerpoint/2010/main" val="17717487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 y="289512"/>
            <a:ext cx="11658380" cy="899665"/>
          </a:xfrm>
          <a:noFill/>
        </p:spPr>
        <p:txBody>
          <a:bodyPr/>
          <a:lstStyle>
            <a:lvl1pPr>
              <a:defRPr sz="4800">
                <a:gradFill>
                  <a:gsLst>
                    <a:gs pos="1250">
                      <a:srgbClr val="FFFFFF"/>
                    </a:gs>
                    <a:gs pos="100000">
                      <a:srgbClr val="FFFFFF"/>
                    </a:gs>
                  </a:gsLst>
                  <a:lin ang="5400000" scaled="0"/>
                </a:gradFill>
              </a:defRPr>
            </a:lvl1pPr>
          </a:lstStyle>
          <a:p>
            <a:r>
              <a:rPr lang="en-US"/>
              <a:t>Click to edit Master title style</a:t>
            </a:r>
          </a:p>
        </p:txBody>
      </p:sp>
    </p:spTree>
    <p:extLst>
      <p:ext uri="{BB962C8B-B14F-4D97-AF65-F5344CB8AC3E}">
        <p14:creationId xmlns:p14="http://schemas.microsoft.com/office/powerpoint/2010/main" val="42124090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a:t>Click to edit Master title style</a:t>
            </a:r>
          </a:p>
        </p:txBody>
      </p:sp>
    </p:spTree>
    <p:extLst>
      <p:ext uri="{BB962C8B-B14F-4D97-AF65-F5344CB8AC3E}">
        <p14:creationId xmlns:p14="http://schemas.microsoft.com/office/powerpoint/2010/main" val="6473946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Only_Lt gray_centered">
    <p:bg>
      <p:bgPr>
        <a:solidFill>
          <a:srgbClr val="EAEAE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solidFill>
                  <a:srgbClr val="3F3F3F"/>
                </a:solidFill>
              </a:defRPr>
            </a:lvl1pPr>
          </a:lstStyle>
          <a:p>
            <a:r>
              <a:rPr lang="en-US"/>
              <a:t>Click to edit Master title style</a:t>
            </a:r>
          </a:p>
        </p:txBody>
      </p:sp>
    </p:spTree>
    <p:extLst>
      <p:ext uri="{BB962C8B-B14F-4D97-AF65-F5344CB8AC3E}">
        <p14:creationId xmlns:p14="http://schemas.microsoft.com/office/powerpoint/2010/main" val="284269626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_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p:txBody>
          <a:bodyPr/>
          <a:lstStyle>
            <a:lvl1pPr>
              <a:defRPr sz="4800">
                <a:gradFill>
                  <a:gsLst>
                    <a:gs pos="2632">
                      <a:schemeClr val="tx1"/>
                    </a:gs>
                    <a:gs pos="13158">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5112511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_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p:txBody>
          <a:bodyPr/>
          <a:lstStyle>
            <a:lvl1pPr algn="ctr">
              <a:defRPr sz="4800">
                <a:gradFill>
                  <a:gsLst>
                    <a:gs pos="2632">
                      <a:schemeClr val="tx1"/>
                    </a:gs>
                    <a:gs pos="13158">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573767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_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1410"/>
            <a:ext cx="11676698" cy="1814065"/>
          </a:xfrm>
        </p:spPr>
        <p:txBody>
          <a:bodyPr/>
          <a:lstStyle>
            <a:lvl1pPr algn="l">
              <a:defRPr sz="5400">
                <a:gradFill>
                  <a:gsLst>
                    <a:gs pos="2632">
                      <a:schemeClr val="tx1"/>
                    </a:gs>
                    <a:gs pos="13158">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512728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_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5"/>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764959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_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5" y="-30046"/>
            <a:ext cx="12192005" cy="6888048"/>
          </a:xfrm>
          <a:prstGeom prst="rect">
            <a:avLst/>
          </a:prstGeom>
        </p:spPr>
      </p:pic>
      <p:grpSp>
        <p:nvGrpSpPr>
          <p:cNvPr id="7" name="Group 6"/>
          <p:cNvGrpSpPr/>
          <p:nvPr userDrawn="1"/>
        </p:nvGrpSpPr>
        <p:grpSpPr>
          <a:xfrm>
            <a:off x="-5" y="0"/>
            <a:ext cx="12192005" cy="6858000"/>
            <a:chOff x="0" y="-50610"/>
            <a:chExt cx="10972695" cy="6806327"/>
          </a:xfrm>
        </p:grpSpPr>
        <p:sp>
          <p:nvSpPr>
            <p:cNvPr id="30" name="Rectangle 29"/>
            <p:cNvSpPr/>
            <p:nvPr userDrawn="1"/>
          </p:nvSpPr>
          <p:spPr bwMode="auto">
            <a:xfrm flipH="1">
              <a:off x="0" y="296014"/>
              <a:ext cx="10972695" cy="6459702"/>
            </a:xfrm>
            <a:prstGeom prst="rect">
              <a:avLst/>
            </a:prstGeom>
            <a:gradFill flip="none" rotWithShape="1">
              <a:gsLst>
                <a:gs pos="44000">
                  <a:srgbClr val="000000">
                    <a:alpha val="0"/>
                  </a:srgbClr>
                </a:gs>
                <a:gs pos="9000">
                  <a:srgbClr val="000000">
                    <a:alpha val="81000"/>
                  </a:srgbClr>
                </a:gs>
                <a:gs pos="40000">
                  <a:srgbClr val="000000">
                    <a:alpha val="36000"/>
                  </a:srgbClr>
                </a:gs>
              </a:gsLst>
              <a:lin ang="15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Rectangle 32"/>
            <p:cNvSpPr/>
            <p:nvPr userDrawn="1"/>
          </p:nvSpPr>
          <p:spPr bwMode="auto">
            <a:xfrm rot="5400000" flipV="1">
              <a:off x="-1572791" y="1522181"/>
              <a:ext cx="6806327" cy="3660746"/>
            </a:xfrm>
            <a:prstGeom prst="rect">
              <a:avLst/>
            </a:prstGeom>
            <a:gradFill flip="none" rotWithShape="1">
              <a:gsLst>
                <a:gs pos="44000">
                  <a:srgbClr val="000000">
                    <a:alpha val="0"/>
                  </a:srgbClr>
                </a:gs>
                <a:gs pos="3000">
                  <a:srgbClr val="000000">
                    <a:alpha val="46000"/>
                  </a:srgbClr>
                </a:gs>
                <a:gs pos="19000">
                  <a:srgbClr val="000000">
                    <a:alpha val="36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userDrawn="1"/>
          </p:nvSpPr>
          <p:spPr bwMode="auto">
            <a:xfrm>
              <a:off x="3179866" y="3727979"/>
              <a:ext cx="6976556"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 name="Group 1"/>
          <p:cNvGrpSpPr/>
          <p:nvPr userDrawn="1"/>
        </p:nvGrpSpPr>
        <p:grpSpPr>
          <a:xfrm>
            <a:off x="458932" y="385643"/>
            <a:ext cx="1597373" cy="342985"/>
            <a:chOff x="468133" y="404930"/>
            <a:chExt cx="1670574" cy="358652"/>
          </a:xfrm>
        </p:grpSpPr>
        <p:pic>
          <p:nvPicPr>
            <p:cNvPr id="65" name="Picture 6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68133" y="404930"/>
              <a:ext cx="358652" cy="358652"/>
            </a:xfrm>
            <a:prstGeom prst="rect">
              <a:avLst/>
            </a:prstGeom>
          </p:spPr>
        </p:pic>
        <p:sp>
          <p:nvSpPr>
            <p:cNvPr id="66" name="Freeform 12"/>
            <p:cNvSpPr>
              <a:spLocks noEditPoints="1"/>
            </p:cNvSpPr>
            <p:nvPr userDrawn="1"/>
          </p:nvSpPr>
          <p:spPr bwMode="black">
            <a:xfrm>
              <a:off x="931559" y="460452"/>
              <a:ext cx="1207148" cy="23623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F3F3F"/>
                </a:solidFill>
                <a:effectLst/>
                <a:uLnTx/>
                <a:uFillTx/>
                <a:latin typeface="Segoe UI"/>
                <a:ea typeface="+mn-ea"/>
                <a:cs typeface="+mn-cs"/>
              </a:endParaRPr>
            </a:p>
          </p:txBody>
        </p:sp>
      </p:grpSp>
      <p:sp>
        <p:nvSpPr>
          <p:cNvPr id="63" name="Title 1"/>
          <p:cNvSpPr>
            <a:spLocks noGrp="1"/>
          </p:cNvSpPr>
          <p:nvPr>
            <p:ph type="title" hasCustomPrompt="1"/>
          </p:nvPr>
        </p:nvSpPr>
        <p:spPr bwMode="auto">
          <a:xfrm>
            <a:off x="258762" y="3847152"/>
            <a:ext cx="11674476"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latin typeface="+mj-lt"/>
                <a:cs typeface="Segoe UI Semilight" panose="020B0402040204020203" pitchFamily="34" charset="0"/>
              </a:defRPr>
            </a:lvl1pPr>
          </a:lstStyle>
          <a:p>
            <a:pPr lvl="0"/>
            <a:r>
              <a:rPr lang="en-US"/>
              <a:t>Presentation title</a:t>
            </a:r>
          </a:p>
        </p:txBody>
      </p:sp>
      <p:sp>
        <p:nvSpPr>
          <p:cNvPr id="64" name="Text Placeholder 2"/>
          <p:cNvSpPr>
            <a:spLocks noGrp="1"/>
          </p:cNvSpPr>
          <p:nvPr>
            <p:ph type="body" sz="quarter" idx="14" hasCustomPrompt="1"/>
          </p:nvPr>
        </p:nvSpPr>
        <p:spPr bwMode="auto">
          <a:xfrm>
            <a:off x="258762" y="5629018"/>
            <a:ext cx="11674476" cy="625555"/>
          </a:xfrm>
        </p:spPr>
        <p:txBody>
          <a:bodyPr lIns="182880" tIns="109728" bIns="109728">
            <a:noAutofit/>
          </a:bodyPr>
          <a:lstStyle>
            <a:lvl1pPr marL="0" indent="0">
              <a:spcBef>
                <a:spcPts val="0"/>
              </a:spcBef>
              <a:buNone/>
              <a:defRPr sz="2745" b="0" baseline="0">
                <a:gradFill>
                  <a:gsLst>
                    <a:gs pos="84066">
                      <a:srgbClr val="FFFFFF"/>
                    </a:gs>
                    <a:gs pos="57576">
                      <a:srgbClr val="FFFFFF"/>
                    </a:gs>
                  </a:gsLst>
                  <a:lin ang="5400000" scaled="0"/>
                </a:gradFill>
                <a:latin typeface="Segoe UI" panose="020B0502040204020203" pitchFamily="34" charset="0"/>
                <a:cs typeface="Segoe UI" panose="020B0502040204020203" pitchFamily="34" charset="0"/>
              </a:defRPr>
            </a:lvl1pPr>
          </a:lstStyle>
          <a:p>
            <a:pPr lvl="0"/>
            <a:r>
              <a:rPr lang="en-US"/>
              <a:t>Presenter | Date</a:t>
            </a:r>
          </a:p>
        </p:txBody>
      </p:sp>
    </p:spTree>
    <p:extLst>
      <p:ext uri="{BB962C8B-B14F-4D97-AF65-F5344CB8AC3E}">
        <p14:creationId xmlns:p14="http://schemas.microsoft.com/office/powerpoint/2010/main" val="28524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_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6"/>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530606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_Blue">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6"/>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17708407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_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6"/>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30684807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956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6272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13609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prstClr val="white"/>
                    </a:gs>
                    <a:gs pos="100000">
                      <a:prstClr val="white"/>
                    </a:gs>
                  </a:gsLst>
                  <a:lin ang="5400000" scaled="0"/>
                </a:gradFill>
                <a:effectLst/>
                <a:uLnTx/>
                <a:uFillTx/>
                <a:latin typeface="Segoe UI"/>
                <a:ea typeface="+mn-ea"/>
                <a:cs typeface="Segoe UI" pitchFamily="34" charset="0"/>
              </a:rPr>
              <a:t>© Copyright 2017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673854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Hidden_Notes_Slide">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307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18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Slide-Picture">
    <p:bg>
      <p:bgPr>
        <a:solidFill>
          <a:schemeClr val="accent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69240" y="2514600"/>
            <a:ext cx="5378548" cy="1045977"/>
          </a:xfrm>
        </p:spPr>
        <p:txBody>
          <a:bodyPr lIns="182880" anchor="ctr">
            <a:noAutofit/>
          </a:bodyPr>
          <a:lstStyle>
            <a:lvl1pPr marL="0" indent="0">
              <a:buNone/>
              <a:defRPr sz="4800">
                <a:solidFill>
                  <a:schemeClr val="bg1"/>
                </a:solidFill>
                <a:latin typeface="+mj-lt"/>
              </a:defRPr>
            </a:lvl1pPr>
          </a:lstStyle>
          <a:p>
            <a:pPr lvl="0"/>
            <a:r>
              <a:rPr lang="en-US"/>
              <a:t>Title</a:t>
            </a:r>
          </a:p>
        </p:txBody>
      </p:sp>
    </p:spTree>
    <p:extLst>
      <p:ext uri="{BB962C8B-B14F-4D97-AF65-F5344CB8AC3E}">
        <p14:creationId xmlns:p14="http://schemas.microsoft.com/office/powerpoint/2010/main" val="3293668119"/>
      </p:ext>
    </p:extLst>
  </p:cSld>
  <p:clrMapOvr>
    <a:masterClrMapping/>
  </p:clrMapOvr>
  <p:extLst>
    <p:ext uri="{DCECCB84-F9BA-43D5-87BE-67443E8EF086}">
      <p15:sldGuideLst xmlns:p15="http://schemas.microsoft.com/office/powerpoint/2012/main">
        <p15:guide id="1" orient="horz" pos="15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_Photo_1">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9885" y="1"/>
            <a:ext cx="12201885" cy="6857998"/>
            <a:chOff x="-4" y="1"/>
            <a:chExt cx="12446558" cy="6994523"/>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
              <a:ext cx="12446555" cy="6994523"/>
            </a:xfrm>
            <a:prstGeom prst="rect">
              <a:avLst/>
            </a:prstGeom>
          </p:spPr>
        </p:pic>
        <p:sp>
          <p:nvSpPr>
            <p:cNvPr id="8" name="Rectangle 7"/>
            <p:cNvSpPr/>
            <p:nvPr userDrawn="1"/>
          </p:nvSpPr>
          <p:spPr bwMode="auto">
            <a:xfrm flipH="1">
              <a:off x="-4" y="1"/>
              <a:ext cx="12446555" cy="6994523"/>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2077784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270" y="0"/>
            <a:ext cx="12204269" cy="6858000"/>
          </a:xfrm>
          <a:prstGeom prst="rect">
            <a:avLst/>
          </a:prstGeom>
        </p:spPr>
      </p:pic>
      <p:sp>
        <p:nvSpPr>
          <p:cNvPr id="4" name="Rectangle 3"/>
          <p:cNvSpPr/>
          <p:nvPr userDrawn="1"/>
        </p:nvSpPr>
        <p:spPr bwMode="auto">
          <a:xfrm>
            <a:off x="-12271" y="0"/>
            <a:ext cx="12204269" cy="6858000"/>
          </a:xfrm>
          <a:prstGeom prst="rect">
            <a:avLst/>
          </a:prstGeom>
          <a:solidFill>
            <a:srgbClr val="00000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948604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C5FF14-3152-4848-8568-D5119BD3615E}"/>
              </a:ext>
            </a:extLst>
          </p:cNvPr>
          <p:cNvPicPr>
            <a:picLocks noChangeAspect="1"/>
          </p:cNvPicPr>
          <p:nvPr userDrawn="1"/>
        </p:nvPicPr>
        <p:blipFill rotWithShape="1">
          <a:blip r:embed="rId2"/>
          <a:srcRect l="19509" r="5340" b="1209"/>
          <a:stretch/>
        </p:blipFill>
        <p:spPr>
          <a:xfrm>
            <a:off x="-7200" y="0"/>
            <a:ext cx="12199200" cy="6858000"/>
          </a:xfrm>
          <a:prstGeom prst="rect">
            <a:avLst/>
          </a:prstGeom>
        </p:spPr>
      </p:pic>
      <p:sp>
        <p:nvSpPr>
          <p:cNvPr id="4" name="Rectangle 3"/>
          <p:cNvSpPr/>
          <p:nvPr userDrawn="1"/>
        </p:nvSpPr>
        <p:spPr bwMode="auto">
          <a:xfrm>
            <a:off x="-12269" y="0"/>
            <a:ext cx="12204269" cy="6858000"/>
          </a:xfrm>
          <a:prstGeom prst="rect">
            <a:avLst/>
          </a:prstGeom>
          <a:solidFill>
            <a:srgbClr val="000000">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8638046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09685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1"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24408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190" spc="-96"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075" spc="0" baseline="0">
                <a:gradFill>
                  <a:gsLst>
                    <a:gs pos="91000">
                      <a:schemeClr val="tx1"/>
                    </a:gs>
                    <a:gs pos="0">
                      <a:schemeClr val="tx1"/>
                    </a:gs>
                  </a:gsLst>
                  <a:lin ang="5400000" scaled="0"/>
                </a:gradFill>
                <a:latin typeface="+mj-lt"/>
              </a:defRPr>
            </a:lvl1pPr>
          </a:lstStyle>
          <a:p>
            <a:pPr lvl="0"/>
            <a:r>
              <a:rPr lang="en-US" dirty="0"/>
              <a:t>Date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3" name="Text Placeholder 2"/>
          <p:cNvSpPr>
            <a:spLocks noGrp="1"/>
          </p:cNvSpPr>
          <p:nvPr>
            <p:ph type="body" sz="quarter" idx="13" hasCustomPrompt="1"/>
          </p:nvPr>
        </p:nvSpPr>
        <p:spPr>
          <a:xfrm>
            <a:off x="269240" y="3696657"/>
            <a:ext cx="8964248" cy="452654"/>
          </a:xfrm>
        </p:spPr>
        <p:txBody>
          <a:bodyPr/>
          <a:lstStyle>
            <a:lvl1pPr marL="0" indent="0">
              <a:buNone/>
              <a:defRPr lang="en-US" sz="1922" kern="1200" spc="0" baseline="0" dirty="0" smtClean="0">
                <a:gradFill>
                  <a:gsLst>
                    <a:gs pos="91000">
                      <a:schemeClr val="tx1"/>
                    </a:gs>
                    <a:gs pos="0">
                      <a:schemeClr val="tx1"/>
                    </a:gs>
                  </a:gsLst>
                  <a:lin ang="5400000" scaled="0"/>
                </a:gradFill>
                <a:latin typeface="+mn-lt"/>
                <a:ea typeface="+mn-ea"/>
                <a:cs typeface="+mn-cs"/>
              </a:defRPr>
            </a:lvl1pPr>
          </a:lstStyle>
          <a:p>
            <a:r>
              <a:rPr lang="en-US" dirty="0"/>
              <a:t>Optional (City, State or venue)</a:t>
            </a:r>
          </a:p>
        </p:txBody>
      </p:sp>
    </p:spTree>
    <p:extLst>
      <p:ext uri="{BB962C8B-B14F-4D97-AF65-F5344CB8AC3E}">
        <p14:creationId xmlns:p14="http://schemas.microsoft.com/office/powerpoint/2010/main" val="462864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full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Title 1"/>
          <p:cNvSpPr>
            <a:spLocks noGrp="1"/>
          </p:cNvSpPr>
          <p:nvPr>
            <p:ph type="title" hasCustomPrompt="1"/>
          </p:nvPr>
        </p:nvSpPr>
        <p:spPr bwMode="auto">
          <a:xfrm>
            <a:off x="269239" y="2108565"/>
            <a:ext cx="6276530" cy="875413"/>
          </a:xfrm>
          <a:noFill/>
        </p:spPr>
        <p:txBody>
          <a:bodyPr lIns="146304" tIns="91440" rIns="146304" bIns="91440" anchor="t" anchorCtr="0"/>
          <a:lstStyle>
            <a:lvl1pPr>
              <a:defRPr sz="5190" spc="-96" baseline="0">
                <a:gradFill>
                  <a:gsLst>
                    <a:gs pos="8718">
                      <a:srgbClr val="353535"/>
                    </a:gs>
                    <a:gs pos="34000">
                      <a:srgbClr val="353535"/>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9239" y="3874399"/>
            <a:ext cx="4482124" cy="1677043"/>
          </a:xfrm>
        </p:spPr>
        <p:txBody>
          <a:bodyPr lIns="164592" tIns="109728" rIns="164592" bIns="109728">
            <a:noAutofit/>
          </a:bodyPr>
          <a:lstStyle>
            <a:lvl1pPr marL="0" indent="0">
              <a:spcBef>
                <a:spcPts val="0"/>
              </a:spcBef>
              <a:buNone/>
              <a:defRPr sz="3075" baseline="0">
                <a:gradFill>
                  <a:gsLst>
                    <a:gs pos="8718">
                      <a:srgbClr val="353535"/>
                    </a:gs>
                    <a:gs pos="34000">
                      <a:srgbClr val="353535"/>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grpSp>
    </p:spTree>
    <p:extLst>
      <p:ext uri="{BB962C8B-B14F-4D97-AF65-F5344CB8AC3E}">
        <p14:creationId xmlns:p14="http://schemas.microsoft.com/office/powerpoint/2010/main" val="14145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190" spc="-96"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64592" tIns="109728" rIns="164592" bIns="109728">
            <a:noAutofit/>
          </a:bodyPr>
          <a:lstStyle>
            <a:lvl1pPr marL="0" indent="0">
              <a:spcBef>
                <a:spcPts val="0"/>
              </a:spcBef>
              <a:buNone/>
              <a:defRPr sz="3075"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spTree>
    <p:extLst>
      <p:ext uri="{BB962C8B-B14F-4D97-AF65-F5344CB8AC3E}">
        <p14:creationId xmlns:p14="http://schemas.microsoft.com/office/powerpoint/2010/main" val="2625571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t" anchorCtr="0"/>
          <a:lstStyle>
            <a:lvl1pPr>
              <a:defRPr sz="4612" spc="-96"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8"/>
            <a:ext cx="4840694" cy="717249"/>
          </a:xfrm>
        </p:spPr>
        <p:txBody>
          <a:bodyPr lIns="164592" tIns="109728" rIns="164592" bIns="109728">
            <a:noAutofit/>
          </a:bodyPr>
          <a:lstStyle>
            <a:lvl1pPr marL="0" indent="0">
              <a:spcBef>
                <a:spcPts val="0"/>
              </a:spcBef>
              <a:buNone/>
              <a:defRPr lang="en-US" sz="3075" kern="1200" spc="0" baseline="0" dirty="0">
                <a:gradFill>
                  <a:gsLst>
                    <a:gs pos="91000">
                      <a:schemeClr val="tx1"/>
                    </a:gs>
                    <a:gs pos="0">
                      <a:schemeClr val="tx1"/>
                    </a:gs>
                  </a:gsLst>
                  <a:lin ang="5400000" scaled="0"/>
                </a:gradFill>
                <a:latin typeface="+mj-lt"/>
                <a:ea typeface="+mn-ea"/>
                <a:cs typeface="+mn-cs"/>
              </a:defRPr>
            </a:lvl1pPr>
          </a:lstStyle>
          <a:p>
            <a:pPr marL="0" marR="0" lvl="0" indent="0" algn="l" defTabSz="896354"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pic>
        <p:nvPicPr>
          <p:cNvPr id="12" name="Picture 11"/>
          <p:cNvPicPr>
            <a:picLocks noChangeAspect="1"/>
          </p:cNvPicPr>
          <p:nvPr userDrawn="1"/>
        </p:nvPicPr>
        <p:blipFill rotWithShape="1">
          <a:blip r:embed="rId3"/>
          <a:srcRect l="36724" r="7032"/>
          <a:stretch/>
        </p:blipFill>
        <p:spPr>
          <a:xfrm>
            <a:off x="5334351" y="1669"/>
            <a:ext cx="6856633" cy="6855234"/>
          </a:xfrm>
          <a:prstGeom prst="rect">
            <a:avLst/>
          </a:prstGeom>
        </p:spPr>
      </p:pic>
    </p:spTree>
    <p:extLst>
      <p:ext uri="{BB962C8B-B14F-4D97-AF65-F5344CB8AC3E}">
        <p14:creationId xmlns:p14="http://schemas.microsoft.com/office/powerpoint/2010/main" val="949559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9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1"/>
            <a:ext cx="5378549" cy="359258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5378486" cy="1793104"/>
          </a:xfrm>
          <a:noFill/>
        </p:spPr>
        <p:txBody>
          <a:bodyPr lIns="146304" tIns="91440" rIns="146304" bIns="91440" anchor="t" anchorCtr="0"/>
          <a:lstStyle>
            <a:lvl1pPr>
              <a:defRPr sz="4612" spc="-96"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6"/>
            <a:ext cx="5380106" cy="1793104"/>
          </a:xfrm>
        </p:spPr>
        <p:txBody>
          <a:bodyPr lIns="164592" tIns="109728" rIns="164592" bIns="109728">
            <a:noAutofit/>
          </a:bodyPr>
          <a:lstStyle>
            <a:lvl1pPr marL="0" indent="0">
              <a:spcBef>
                <a:spcPts val="0"/>
              </a:spcBef>
              <a:buNone/>
              <a:defRPr sz="3075">
                <a:gradFill>
                  <a:gsLst>
                    <a:gs pos="57576">
                      <a:srgbClr val="FFFFFF"/>
                    </a:gs>
                    <a:gs pos="35000">
                      <a:srgbClr val="FFFFFF"/>
                    </a:gs>
                  </a:gsLst>
                  <a:lin ang="5400000" scaled="0"/>
                </a:gradFill>
              </a:defRPr>
            </a:lvl1pPr>
          </a:lstStyle>
          <a:p>
            <a:pPr lvl="0"/>
            <a:r>
              <a:rPr lang="en-US" dirty="0"/>
              <a:t>Speaker name</a:t>
            </a:r>
          </a:p>
        </p:txBody>
      </p:sp>
      <p:grpSp>
        <p:nvGrpSpPr>
          <p:cNvPr id="8" name="Group 7"/>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grpSp>
    </p:spTree>
    <p:extLst>
      <p:ext uri="{BB962C8B-B14F-4D97-AF65-F5344CB8AC3E}">
        <p14:creationId xmlns:p14="http://schemas.microsoft.com/office/powerpoint/2010/main" val="348459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22"/>
            </a:lvl2pPr>
            <a:lvl3pPr marL="219682" indent="0">
              <a:buNone/>
              <a:defRPr/>
            </a:lvl3pPr>
            <a:lvl4pPr marL="439364" indent="0">
              <a:buNone/>
              <a:defRPr/>
            </a:lvl4pPr>
            <a:lvl5pPr marL="65904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33992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Title_Photo_2">
    <p:bg>
      <p:bgPr>
        <a:solidFill>
          <a:schemeClr val="accent2"/>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9882" y="1"/>
            <a:ext cx="12201884" cy="6857999"/>
            <a:chOff x="-10082" y="0"/>
            <a:chExt cx="12446557" cy="6994524"/>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12436476" cy="6994524"/>
            </a:xfrm>
            <a:prstGeom prst="rect">
              <a:avLst/>
            </a:prstGeom>
          </p:spPr>
        </p:pic>
        <p:sp>
          <p:nvSpPr>
            <p:cNvPr id="11" name="Rectangle 10"/>
            <p:cNvSpPr/>
            <p:nvPr userDrawn="1"/>
          </p:nvSpPr>
          <p:spPr bwMode="auto">
            <a:xfrm flipH="1">
              <a:off x="-10082" y="464456"/>
              <a:ext cx="12446555" cy="6530067"/>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
        <p:nvSpPr>
          <p:cNvPr id="7" name="TextBox 6"/>
          <p:cNvSpPr txBox="1"/>
          <p:nvPr userDrawn="1"/>
        </p:nvSpPr>
        <p:spPr>
          <a:xfrm>
            <a:off x="258764" y="6149978"/>
            <a:ext cx="2569766" cy="561290"/>
          </a:xfrm>
          <a:prstGeom prst="rect">
            <a:avLst/>
          </a:prstGeom>
          <a:noFill/>
        </p:spPr>
        <p:txBody>
          <a:bodyPr wrap="none" lIns="179285" tIns="143428" rIns="89642" bIns="143428" rtlCol="0">
            <a:spAutoFit/>
          </a:bodyPr>
          <a:lstStyle/>
          <a:p>
            <a:pPr marL="0" marR="0" lvl="0" indent="0" algn="l" defTabSz="914314"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a:ln>
                  <a:noFill/>
                </a:ln>
                <a:gradFill>
                  <a:gsLst>
                    <a:gs pos="2917">
                      <a:srgbClr val="D7D7D7"/>
                    </a:gs>
                    <a:gs pos="100000">
                      <a:srgbClr val="D7D7D7"/>
                    </a:gs>
                  </a:gsLst>
                  <a:lin ang="5400000" scaled="0"/>
                </a:gradFill>
                <a:effectLst/>
                <a:uLnTx/>
                <a:uFillTx/>
                <a:latin typeface="Segoe UI Light"/>
                <a:ea typeface="+mn-ea"/>
                <a:cs typeface="Segoe UI Semibold" panose="020B0702040204020203" pitchFamily="34" charset="0"/>
              </a:rPr>
              <a:t>Digital transformation</a:t>
            </a:r>
            <a:endParaRPr kumimoji="0" lang="en-US" sz="1961" b="0" i="0" u="none" strike="noStrike" kern="1200" cap="none" spc="0" normalizeH="0" baseline="0" noProof="0">
              <a:ln>
                <a:noFill/>
              </a:ln>
              <a:gradFill>
                <a:gsLst>
                  <a:gs pos="2917">
                    <a:srgbClr val="D7D7D7"/>
                  </a:gs>
                  <a:gs pos="100000">
                    <a:srgbClr val="D7D7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2588306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844"/>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66308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176"/>
              </a:spcBef>
              <a:buClr>
                <a:schemeClr val="tx1"/>
              </a:buClr>
              <a:buFont typeface="Wingdings" pitchFamily="2" charset="2"/>
              <a:buNone/>
              <a:defRPr sz="3075"/>
            </a:lvl1pPr>
            <a:lvl2pPr marL="0" indent="0">
              <a:buNone/>
              <a:defRPr sz="1922"/>
            </a:lvl2pPr>
            <a:lvl3pPr marL="222733" indent="0">
              <a:buNone/>
              <a:tabLst/>
              <a:defRPr sz="1922"/>
            </a:lvl3pPr>
            <a:lvl4pPr marL="442415" indent="0">
              <a:buNone/>
              <a:defRPr/>
            </a:lvl4pPr>
            <a:lvl5pPr marL="65904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176"/>
              </a:spcBef>
              <a:buClr>
                <a:schemeClr val="tx1"/>
              </a:buClr>
              <a:buFont typeface="Wingdings" pitchFamily="2" charset="2"/>
              <a:buNone/>
              <a:defRPr sz="3075"/>
            </a:lvl1pPr>
            <a:lvl2pPr marL="0" indent="0">
              <a:buNone/>
              <a:defRPr sz="1922"/>
            </a:lvl2pPr>
            <a:lvl3pPr marL="222733" indent="0">
              <a:buNone/>
              <a:tabLst/>
              <a:defRPr sz="1922"/>
            </a:lvl3pPr>
            <a:lvl4pPr marL="442415" indent="0">
              <a:buNone/>
              <a:defRPr/>
            </a:lvl4pPr>
            <a:lvl5pPr marL="65904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546354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76128" indent="-276128">
              <a:spcBef>
                <a:spcPts val="1176"/>
              </a:spcBef>
              <a:buClr>
                <a:schemeClr val="tx1"/>
              </a:buClr>
              <a:buFont typeface="Arial" pitchFamily="34" charset="0"/>
              <a:buChar char="•"/>
              <a:defRPr sz="3075"/>
            </a:lvl1pPr>
            <a:lvl2pPr marL="510444" indent="-224098">
              <a:defRPr sz="2307"/>
            </a:lvl2pPr>
            <a:lvl3pPr marL="672293" indent="-161849">
              <a:tabLst/>
              <a:defRPr sz="1922"/>
            </a:lvl3pPr>
            <a:lvl4pPr marL="846590" indent="-174298">
              <a:defRPr/>
            </a:lvl4pPr>
            <a:lvl5pPr marL="1008439" indent="-16184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76128" indent="-276128">
              <a:spcBef>
                <a:spcPts val="1176"/>
              </a:spcBef>
              <a:buClr>
                <a:schemeClr val="tx1"/>
              </a:buClr>
              <a:buFont typeface="Arial" pitchFamily="34" charset="0"/>
              <a:buChar char="•"/>
              <a:defRPr sz="3075"/>
            </a:lvl1pPr>
            <a:lvl2pPr marL="510444" indent="-224098">
              <a:defRPr sz="2307"/>
            </a:lvl2pPr>
            <a:lvl3pPr marL="672293" indent="-161849">
              <a:tabLst/>
              <a:defRPr sz="1922"/>
            </a:lvl3pPr>
            <a:lvl4pPr marL="846590" indent="-174298">
              <a:defRPr/>
            </a:lvl4pPr>
            <a:lvl5pPr marL="1008439" indent="-16184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55645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534613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6919" spc="-96"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075"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31233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6919" b="0" kern="1200" cap="none" spc="-96"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87299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6919" spc="-96"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9170250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6919" spc="-96"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331119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3012559"/>
            <a:ext cx="5378548" cy="832882"/>
          </a:xfrm>
        </p:spPr>
        <p:txBody>
          <a:bodyPr anchor="ctr">
            <a:spAutoFit/>
          </a:bodyPr>
          <a:lstStyle>
            <a:lvl1pPr>
              <a:defRPr sz="4612"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3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145889472"/>
      </p:ext>
    </p:extLst>
  </p:cSld>
  <p:clrMapOvr>
    <a:masterClrMapping/>
  </p:clrMapOvr>
  <p:transition>
    <p:fade/>
  </p:transition>
  <p:extLst mod="1">
    <p:ext uri="{DCECCB84-F9BA-43D5-87BE-67443E8EF086}">
      <p15:sldGuideLst xmlns:p15="http://schemas.microsoft.com/office/powerpoint/2012/main">
        <p15:guide id="1" pos="399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612"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3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10048610"/>
      </p:ext>
    </p:extLst>
  </p:cSld>
  <p:clrMapOvr>
    <a:masterClrMapping/>
  </p:clrMapOvr>
  <p:transition>
    <p:fade/>
  </p:transition>
  <p:extLst mod="1">
    <p:ext uri="{DCECCB84-F9BA-43D5-87BE-67443E8EF086}">
      <p15:sldGuideLst xmlns:p15="http://schemas.microsoft.com/office/powerpoint/2012/main">
        <p15:guide id="1" pos="3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Title_Photo_3">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9893" y="-1"/>
            <a:ext cx="12201889" cy="6858001"/>
            <a:chOff x="-10091" y="-1"/>
            <a:chExt cx="12446562" cy="6994526"/>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
            <a:stretch/>
          </p:blipFill>
          <p:spPr>
            <a:xfrm flipH="1">
              <a:off x="-4" y="-1"/>
              <a:ext cx="12436475" cy="6994525"/>
            </a:xfrm>
            <a:prstGeom prst="rect">
              <a:avLst/>
            </a:prstGeom>
          </p:spPr>
        </p:pic>
        <p:sp>
          <p:nvSpPr>
            <p:cNvPr id="11" name="Rectangle 10"/>
            <p:cNvSpPr/>
            <p:nvPr userDrawn="1"/>
          </p:nvSpPr>
          <p:spPr bwMode="auto">
            <a:xfrm flipH="1">
              <a:off x="-10091" y="169817"/>
              <a:ext cx="12446559" cy="6824708"/>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3620311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2576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904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3" tIns="44823" rIns="44823" bIns="44823"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73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171">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303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6180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8278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099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38087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marL="0" marR="0" lvl="0" indent="0" algn="l" defTabSz="895920" rtl="0" eaLnBrk="0" fontAlgn="auto" latinLnBrk="0" hangingPunct="0">
              <a:lnSpc>
                <a:spcPct val="100000"/>
              </a:lnSpc>
              <a:spcBef>
                <a:spcPts val="0"/>
              </a:spcBef>
              <a:spcAft>
                <a:spcPts val="0"/>
              </a:spcAft>
              <a:buClrTx/>
              <a:buSzTx/>
              <a:buFontTx/>
              <a:buNone/>
              <a:tabLst/>
              <a:defRPr/>
            </a:pPr>
            <a:r>
              <a:rPr kumimoji="0" lang="en-US" sz="6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spTree>
    <p:extLst>
      <p:ext uri="{BB962C8B-B14F-4D97-AF65-F5344CB8AC3E}">
        <p14:creationId xmlns:p14="http://schemas.microsoft.com/office/powerpoint/2010/main" val="1612927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79180" indent="-279180">
              <a:buClr>
                <a:schemeClr val="tx1"/>
              </a:buClr>
              <a:buSzPct val="90000"/>
              <a:buFont typeface="Arial" pitchFamily="34" charset="0"/>
              <a:buChar char="•"/>
              <a:defRPr sz="345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49204" indent="-270027">
              <a:buClr>
                <a:schemeClr val="tx1"/>
              </a:buClr>
              <a:buSzPct val="90000"/>
              <a:buFont typeface="Arial" pitchFamily="34" charset="0"/>
              <a:buChar char="•"/>
              <a:defRPr sz="307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28384" indent="-279180">
              <a:buClr>
                <a:schemeClr val="tx1"/>
              </a:buClr>
              <a:buSzPct val="90000"/>
              <a:buFont typeface="Arial" pitchFamily="34" charset="0"/>
              <a:buChar char="•"/>
              <a:defRPr sz="2691">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48066" indent="-219682">
              <a:buClr>
                <a:schemeClr val="tx1"/>
              </a:buClr>
              <a:buSzPct val="90000"/>
              <a:buFont typeface="Arial" pitchFamily="34" charset="0"/>
              <a:buChar char="•"/>
              <a:defRPr sz="230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67748" indent="-219682">
              <a:buClr>
                <a:schemeClr val="tx1"/>
              </a:buClr>
              <a:buSzPct val="90000"/>
              <a:buFont typeface="Arial" pitchFamily="34" charset="0"/>
              <a:buChar char="•"/>
              <a:defRPr sz="1922">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556" spc="-4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4961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07"/>
            </a:lvl3pPr>
            <a:lvl4pPr>
              <a:defRPr sz="1922"/>
            </a:lvl4pPr>
            <a:lvl5pPr>
              <a:defRPr sz="1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797653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189179"/>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22"/>
            </a:lvl2pPr>
            <a:lvl3pPr marL="219640" indent="0">
              <a:buNone/>
              <a:defRPr/>
            </a:lvl3pPr>
            <a:lvl4pPr marL="439279" indent="0">
              <a:buNone/>
              <a:defRPr/>
            </a:lvl4pPr>
            <a:lvl5pPr marL="65891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47839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9"/>
            <a:ext cx="11653523" cy="1985641"/>
          </a:xfrm>
        </p:spPr>
        <p:txBody>
          <a:bodyPr>
            <a:spAutoFit/>
          </a:bodyPr>
          <a:lstStyle>
            <a:lvl1pPr>
              <a:defRPr sz="345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83762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ection Title_Photo_4">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9890" y="-12808"/>
            <a:ext cx="12227124" cy="6870809"/>
            <a:chOff x="-10090" y="-13064"/>
            <a:chExt cx="12472303" cy="7007589"/>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3064"/>
              <a:ext cx="12462213" cy="7007589"/>
            </a:xfrm>
            <a:prstGeom prst="rect">
              <a:avLst/>
            </a:prstGeom>
          </p:spPr>
        </p:pic>
        <p:sp>
          <p:nvSpPr>
            <p:cNvPr id="11" name="Rectangle 10"/>
            <p:cNvSpPr/>
            <p:nvPr userDrawn="1"/>
          </p:nvSpPr>
          <p:spPr bwMode="auto">
            <a:xfrm flipH="1">
              <a:off x="-10090" y="261257"/>
              <a:ext cx="12472302" cy="6733268"/>
            </a:xfrm>
            <a:prstGeom prst="rect">
              <a:avLst/>
            </a:prstGeom>
            <a:gradFill flip="none" rotWithShape="1">
              <a:gsLst>
                <a:gs pos="52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1417507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Title_Accent Color_1">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1570" y="2070100"/>
            <a:ext cx="11668863" cy="1828800"/>
          </a:xfrm>
          <a:noFill/>
        </p:spPr>
        <p:txBody>
          <a:bodyPr vert="horz" wrap="square" lIns="146304" tIns="91440" rIns="146304" bIns="0" rtlCol="0" anchor="ctr" anchorCtr="0">
            <a:noAutofit/>
          </a:bodyPr>
          <a:lstStyle>
            <a:lvl1pPr>
              <a:defRPr lang="en-US" sz="600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3853363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Title_Accent Color_2">
    <p:bg>
      <p:bgPr>
        <a:solidFill>
          <a:schemeClr val="accent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1570" y="2070100"/>
            <a:ext cx="11668863" cy="1828800"/>
          </a:xfrm>
          <a:noFill/>
        </p:spPr>
        <p:txBody>
          <a:bodyPr vert="horz" wrap="square" lIns="146304" tIns="91440" rIns="146304" bIns="0" rtlCol="0" anchor="ctr" anchorCtr="0">
            <a:noAutofit/>
          </a:bodyPr>
          <a:lstStyle>
            <a:lvl1pPr>
              <a:defRPr lang="en-US" sz="6000" spc="-98">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11893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Title_Accent Color_3">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1570" y="2072836"/>
            <a:ext cx="11668863" cy="1828800"/>
          </a:xfrm>
          <a:noFill/>
        </p:spPr>
        <p:txBody>
          <a:bodyPr vert="horz" wrap="square" lIns="146304" tIns="91440" rIns="146304" bIns="0" rtlCol="0" anchor="ctr" anchorCtr="0">
            <a:noAutofit/>
          </a:bodyPr>
          <a:lstStyle>
            <a:lvl1pPr>
              <a:defRPr lang="en-US" sz="6000" spc="-98">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2216805335"/>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12.emf"/><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12284341" y="34590"/>
            <a:ext cx="309875" cy="6788823"/>
            <a:chOff x="12519377" y="-15171"/>
            <a:chExt cx="349955" cy="5130095"/>
          </a:xfrm>
        </p:grpSpPr>
        <p:sp>
          <p:nvSpPr>
            <p:cNvPr id="3" name="Rectangle 2"/>
            <p:cNvSpPr/>
            <p:nvPr userDrawn="1"/>
          </p:nvSpPr>
          <p:spPr bwMode="auto">
            <a:xfrm>
              <a:off x="12519377" y="-15171"/>
              <a:ext cx="349955" cy="620889"/>
            </a:xfrm>
            <a:prstGeom prst="rect">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auto">
            <a:xfrm>
              <a:off x="12519377" y="629001"/>
              <a:ext cx="349955" cy="6208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p:cNvSpPr/>
            <p:nvPr userDrawn="1"/>
          </p:nvSpPr>
          <p:spPr bwMode="auto">
            <a:xfrm>
              <a:off x="12519377" y="1273173"/>
              <a:ext cx="349955" cy="6208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p:cNvSpPr/>
            <p:nvPr userDrawn="1"/>
          </p:nvSpPr>
          <p:spPr bwMode="auto">
            <a:xfrm>
              <a:off x="12519377" y="1917345"/>
              <a:ext cx="349955" cy="6208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userDrawn="1"/>
          </p:nvSpPr>
          <p:spPr bwMode="auto">
            <a:xfrm>
              <a:off x="12519377" y="2561517"/>
              <a:ext cx="349955" cy="62088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userDrawn="1"/>
          </p:nvSpPr>
          <p:spPr bwMode="auto">
            <a:xfrm>
              <a:off x="12519377" y="3205689"/>
              <a:ext cx="349955" cy="6208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p:cNvSpPr/>
            <p:nvPr userDrawn="1"/>
          </p:nvSpPr>
          <p:spPr bwMode="auto">
            <a:xfrm>
              <a:off x="12519377" y="3849861"/>
              <a:ext cx="349955" cy="62088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userDrawn="1"/>
          </p:nvSpPr>
          <p:spPr bwMode="auto">
            <a:xfrm>
              <a:off x="12519377" y="4494035"/>
              <a:ext cx="349955" cy="620889"/>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55862750"/>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 id="2147484414" r:id="rId16"/>
    <p:sldLayoutId id="2147484415" r:id="rId17"/>
    <p:sldLayoutId id="2147484416" r:id="rId18"/>
    <p:sldLayoutId id="2147484417" r:id="rId19"/>
    <p:sldLayoutId id="2147484418" r:id="rId20"/>
    <p:sldLayoutId id="2147484419" r:id="rId21"/>
    <p:sldLayoutId id="2147484420" r:id="rId22"/>
    <p:sldLayoutId id="2147484421" r:id="rId23"/>
    <p:sldLayoutId id="2147484422" r:id="rId24"/>
    <p:sldLayoutId id="2147484423" r:id="rId25"/>
    <p:sldLayoutId id="2147484424" r:id="rId26"/>
    <p:sldLayoutId id="2147484425" r:id="rId27"/>
    <p:sldLayoutId id="2147484426" r:id="rId28"/>
    <p:sldLayoutId id="2147484427" r:id="rId29"/>
    <p:sldLayoutId id="2147484429" r:id="rId30"/>
    <p:sldLayoutId id="2147484430" r:id="rId31"/>
    <p:sldLayoutId id="2147484431" r:id="rId32"/>
    <p:sldLayoutId id="2147484457" r:id="rId33"/>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rgbClr val="3F3F3F"/>
          </a:solidFill>
          <a:effectLst/>
          <a:latin typeface="+mj-lt"/>
          <a:ea typeface="+mn-ea"/>
          <a:cs typeface="Segoe UI Semibold" panose="020B0702040204020203"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336145"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2353"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560241"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784338"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008435"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68">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25">
          <p15:clr>
            <a:srgbClr val="5ACBF0"/>
          </p15:clr>
        </p15:guide>
        <p15:guide id="16" pos="274">
          <p15:clr>
            <a:srgbClr val="C35EA4"/>
          </p15:clr>
        </p15:guide>
        <p15:guide id="17" pos="7402">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8">
          <p15:clr>
            <a:srgbClr val="5ACBF0"/>
          </p15:clr>
        </p15:guide>
        <p15:guide id="22" orient="horz" pos="3024">
          <p15:clr>
            <a:srgbClr val="5ACBF0"/>
          </p15:clr>
        </p15:guide>
        <p15:guide id="23" orient="horz" pos="3600">
          <p15:clr>
            <a:srgbClr val="5ACBF0"/>
          </p15:clr>
        </p15:guide>
        <p15:guide id="24" orient="horz" pos="4219">
          <p15:clr>
            <a:srgbClr val="5ACBF0"/>
          </p15:clr>
        </p15:guide>
        <p15:guide id="25" orient="horz" pos="288">
          <p15:clr>
            <a:srgbClr val="C35EA4"/>
          </p15:clr>
        </p15:guide>
        <p15:guide id="26" orient="horz" pos="4040">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6"/>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967927205"/>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 id="2147484451" r:id="rId19"/>
    <p:sldLayoutId id="2147484452" r:id="rId20"/>
    <p:sldLayoutId id="2147484453" r:id="rId21"/>
    <p:sldLayoutId id="2147484454" r:id="rId22"/>
    <p:sldLayoutId id="2147484455" r:id="rId23"/>
    <p:sldLayoutId id="2147484456" r:id="rId24"/>
  </p:sldLayoutIdLst>
  <p:transition>
    <p:fade/>
  </p:transition>
  <p:txStyles>
    <p:titleStyle>
      <a:lvl1pPr algn="l" defTabSz="896354"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844"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3">
          <p15:clr>
            <a:srgbClr val="5ACBF0"/>
          </p15:clr>
        </p15:guide>
        <p15:guide id="2" pos="173">
          <p15:clr>
            <a:srgbClr val="5ACBF0"/>
          </p15:clr>
        </p15:guide>
        <p15:guide id="3" pos="764">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53">
          <p15:clr>
            <a:srgbClr val="5ACBF0"/>
          </p15:clr>
        </p15:guide>
        <p15:guide id="9" pos="4205">
          <p15:clr>
            <a:srgbClr val="5ACBF0"/>
          </p15:clr>
        </p15:guide>
        <p15:guide id="10" pos="4781">
          <p15:clr>
            <a:srgbClr val="5ACBF0"/>
          </p15:clr>
        </p15:guide>
        <p15:guide id="11" pos="5381">
          <p15:clr>
            <a:srgbClr val="5ACBF0"/>
          </p15:clr>
        </p15:guide>
        <p15:guide id="12" pos="5933">
          <p15:clr>
            <a:srgbClr val="5ACBF0"/>
          </p15:clr>
        </p15:guide>
        <p15:guide id="13" pos="6509">
          <p15:clr>
            <a:srgbClr val="5ACBF0"/>
          </p15:clr>
        </p15:guide>
        <p15:guide id="14" pos="7109">
          <p15:clr>
            <a:srgbClr val="5ACBF0"/>
          </p15:clr>
        </p15:guide>
        <p15:guide id="15" pos="7661">
          <p15:clr>
            <a:srgbClr val="5ACBF0"/>
          </p15:clr>
        </p15:guide>
        <p15:guide id="16" pos="294">
          <p15:clr>
            <a:srgbClr val="C35EA4"/>
          </p15:clr>
        </p15:guide>
        <p15:guide id="17" pos="7541">
          <p15:clr>
            <a:srgbClr val="C35EA4"/>
          </p15:clr>
        </p15:guide>
        <p15:guide id="18" orient="horz" pos="778">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3">
          <p15:clr>
            <a:srgbClr val="5ACBF0"/>
          </p15:clr>
        </p15:guide>
        <p15:guide id="25" orient="horz" pos="283">
          <p15:clr>
            <a:srgbClr val="C35EA4"/>
          </p15:clr>
        </p15:guide>
        <p15:guide id="26" orient="horz" pos="4123">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5.emf"/><Relationship Id="rId11" Type="http://schemas.openxmlformats.org/officeDocument/2006/relationships/image" Target="../media/image40.png"/><Relationship Id="rId5" Type="http://schemas.openxmlformats.org/officeDocument/2006/relationships/oleObject" Target="../embeddings/oleObject1.bin"/><Relationship Id="rId10" Type="http://schemas.openxmlformats.org/officeDocument/2006/relationships/image" Target="../media/image39.png"/><Relationship Id="rId4" Type="http://schemas.openxmlformats.org/officeDocument/2006/relationships/notesSlide" Target="../notesSlides/notesSlide12.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hyperlink" Target="https://www.microsoft.com/cognitive-services/en-us/vigiglobe-wizr" TargetMode="Externa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hyperlink" Target="http://blogs.microsoft.com/next/2016/03/30/decades-of-computer-vision-research-one-swiss-army-knife/#sm.0000czoqxnzr5e5cvyb28mj4d6jej" TargetMode="External"/><Relationship Id="rId4" Type="http://schemas.openxmlformats.org/officeDocument/2006/relationships/hyperlink" Target="https://www.youtube.com/watch?v=R2mC-NUAmM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hyperlink" Target="https://www.microsoft.com/cognitive-services/en-us/blucup-zero-keyboard" TargetMode="External"/><Relationship Id="rId2" Type="http://schemas.openxmlformats.org/officeDocument/2006/relationships/notesSlide" Target="../notesSlides/notesSlide38.xml"/><Relationship Id="rId1" Type="http://schemas.openxmlformats.org/officeDocument/2006/relationships/slideLayout" Target="../slideLayouts/slideLayout28.xml"/><Relationship Id="rId5" Type="http://schemas.openxmlformats.org/officeDocument/2006/relationships/image" Target="../media/image73.png"/><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hyperlink" Target="https://www.youtube.com/watch?v=nRZh7dkB_hs&amp;feature=youtu.be" TargetMode="External"/><Relationship Id="rId5" Type="http://schemas.openxmlformats.org/officeDocument/2006/relationships/hyperlink" Target="https://customers.microsoft.com/en-us/story/human-interact-cognitive-services" TargetMode="Externa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8.xml"/><Relationship Id="rId5" Type="http://schemas.openxmlformats.org/officeDocument/2006/relationships/image" Target="../media/image109.sv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28.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5.xml"/><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hyperlink" Target="https://customers.microsoft.com/en-us/story/complex-networks-media-cognitive-service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28.xml"/><Relationship Id="rId6" Type="http://schemas.openxmlformats.org/officeDocument/2006/relationships/hyperlink" Target="http://microsoft.com/Cognitive" TargetMode="External"/><Relationship Id="rId5" Type="http://schemas.openxmlformats.org/officeDocument/2006/relationships/hyperlink" Target="http://azure.com/cognitive" TargetMode="External"/><Relationship Id="rId4" Type="http://schemas.openxmlformats.org/officeDocument/2006/relationships/hyperlink" Target="https://www.microsoft.com/en-us/server-cloud/cortana-analytics-suite/overview.aspx"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8" Type="http://schemas.openxmlformats.org/officeDocument/2006/relationships/hyperlink" Target="https://how-old.net/" TargetMode="External"/><Relationship Id="rId3" Type="http://schemas.openxmlformats.org/officeDocument/2006/relationships/hyperlink" Target="https://aka.ms/aicog" TargetMode="External"/><Relationship Id="rId7" Type="http://schemas.openxmlformats.org/officeDocument/2006/relationships/hyperlink" Target="https://aka.ms/face-py" TargetMode="External"/><Relationship Id="rId2" Type="http://schemas.openxmlformats.org/officeDocument/2006/relationships/notesSlide" Target="../notesSlides/notesSlide76.xml"/><Relationship Id="rId1" Type="http://schemas.openxmlformats.org/officeDocument/2006/relationships/slideLayout" Target="../slideLayouts/slideLayout33.xml"/><Relationship Id="rId6" Type="http://schemas.openxmlformats.org/officeDocument/2006/relationships/hyperlink" Target="https://aka.ms/face-jv" TargetMode="External"/><Relationship Id="rId11" Type="http://schemas.openxmlformats.org/officeDocument/2006/relationships/hyperlink" Target="https://aka.ms/tryvision" TargetMode="External"/><Relationship Id="rId5" Type="http://schemas.openxmlformats.org/officeDocument/2006/relationships/hyperlink" Target="https://aka.ms/face-cs" TargetMode="External"/><Relationship Id="rId10" Type="http://schemas.openxmlformats.org/officeDocument/2006/relationships/hyperlink" Target="https://www.what-dog.net/" TargetMode="External"/><Relationship Id="rId4" Type="http://schemas.openxmlformats.org/officeDocument/2006/relationships/hyperlink" Target="https://aka.ms/cogsamples" TargetMode="External"/><Relationship Id="rId9" Type="http://schemas.openxmlformats.org/officeDocument/2006/relationships/hyperlink" Target="https://www.celebslike.me/"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78.xml"/><Relationship Id="rId1" Type="http://schemas.openxmlformats.org/officeDocument/2006/relationships/slideLayout" Target="../slideLayouts/slideLayout33.xml"/><Relationship Id="rId5" Type="http://schemas.openxmlformats.org/officeDocument/2006/relationships/image" Target="../media/image132.jpg"/><Relationship Id="rId4" Type="http://schemas.openxmlformats.org/officeDocument/2006/relationships/hyperlink" Target="http://twitter.com/shahedc"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2.xml"/><Relationship Id="rId1" Type="http://schemas.openxmlformats.org/officeDocument/2006/relationships/slideLayout" Target="../slideLayouts/slideLayout29.xml"/><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28.xml"/><Relationship Id="rId5" Type="http://schemas.openxmlformats.org/officeDocument/2006/relationships/image" Target="../media/image136.jpeg"/><Relationship Id="rId4" Type="http://schemas.openxmlformats.org/officeDocument/2006/relationships/image" Target="../media/image135.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bwMode="ltGray">
          <a:xfrm>
            <a:off x="-2" y="2150415"/>
            <a:ext cx="12192002" cy="1158758"/>
          </a:xfrm>
          <a:prstGeom prst="rect">
            <a:avLst/>
          </a:prstGeom>
          <a:noFill/>
        </p:spPr>
        <p:txBody>
          <a:bodyPr lIns="146304" tIns="91440" rIns="146304" bIns="91440" anchor="t" anchorCtr="0"/>
          <a:lstStyle>
            <a:lvl1pPr algn="l" defTabSz="914367" rtl="0" eaLnBrk="1" latinLnBrk="0" hangingPunct="1">
              <a:lnSpc>
                <a:spcPct val="90000"/>
              </a:lnSpc>
              <a:spcBef>
                <a:spcPct val="0"/>
              </a:spcBef>
              <a:buNone/>
              <a:defRPr lang="en-US" sz="6000" b="0" kern="1200" cap="none" spc="-100" baseline="0">
                <a:ln w="3175">
                  <a:noFill/>
                </a:ln>
                <a:gradFill>
                  <a:gsLst>
                    <a:gs pos="0">
                      <a:srgbClr val="FFFFFF"/>
                    </a:gs>
                    <a:gs pos="100000">
                      <a:srgbClr val="FFFFFF"/>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w="3175">
                  <a:noFill/>
                </a:ln>
                <a:gradFill>
                  <a:gsLst>
                    <a:gs pos="0">
                      <a:srgbClr val="FFFFFF"/>
                    </a:gs>
                    <a:gs pos="100000">
                      <a:srgbClr val="FFFFFF"/>
                    </a:gs>
                  </a:gsLst>
                  <a:lin ang="5400000" scaled="0"/>
                </a:gradFill>
                <a:effectLst/>
                <a:uLnTx/>
                <a:uFillTx/>
                <a:latin typeface="Segoe UI Light"/>
                <a:ea typeface="+mn-ea"/>
                <a:cs typeface="Segoe UI" pitchFamily="34" charset="0"/>
              </a:rPr>
              <a:t>Microsoft Cognitive Services</a:t>
            </a:r>
          </a:p>
        </p:txBody>
      </p:sp>
      <p:sp>
        <p:nvSpPr>
          <p:cNvPr id="58" name="Title 2"/>
          <p:cNvSpPr txBox="1">
            <a:spLocks/>
          </p:cNvSpPr>
          <p:nvPr/>
        </p:nvSpPr>
        <p:spPr>
          <a:xfrm>
            <a:off x="286461" y="5399420"/>
            <a:ext cx="7212733" cy="822959"/>
          </a:xfrm>
          <a:prstGeom prst="rect">
            <a:avLst/>
          </a:prstGeom>
        </p:spPr>
        <p:txBody>
          <a:bodyPr vert="horz" wrap="square" lIns="143428" tIns="89642" rIns="143428" bIns="8964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ts val="2840"/>
              </a:lnSpc>
              <a:spcBef>
                <a:spcPct val="0"/>
              </a:spcBef>
              <a:spcAft>
                <a:spcPts val="0"/>
              </a:spcAft>
              <a:buClrTx/>
              <a:buSzTx/>
              <a:buFontTx/>
              <a:buNone/>
              <a:tabLst/>
              <a:defRPr/>
            </a:pPr>
            <a:r>
              <a:rPr kumimoji="0" lang="en-US" sz="2200" b="0" i="0" u="none" strike="noStrike" kern="1200" cap="none" spc="-29" normalizeH="0" baseline="0" noProof="0" dirty="0">
                <a:ln w="3175">
                  <a:noFill/>
                </a:ln>
                <a:solidFill>
                  <a:srgbClr val="FFFFFF"/>
                </a:solidFill>
                <a:effectLst/>
                <a:uLnTx/>
                <a:uFillTx/>
                <a:latin typeface="Segoe UI Light"/>
                <a:ea typeface="+mn-ea"/>
                <a:cs typeface="Segoe UI" pitchFamily="34" charset="0"/>
              </a:rPr>
              <a:t>Shahed Chowdhuri, Sr. Technical Evangelist @ Microsoft</a:t>
            </a:r>
          </a:p>
          <a:p>
            <a:pPr marL="0" marR="0" lvl="0" indent="0" algn="l" defTabSz="914192" rtl="0" eaLnBrk="1" fontAlgn="auto" latinLnBrk="0" hangingPunct="1">
              <a:lnSpc>
                <a:spcPts val="2840"/>
              </a:lnSpc>
              <a:spcBef>
                <a:spcPct val="0"/>
              </a:spcBef>
              <a:spcAft>
                <a:spcPts val="0"/>
              </a:spcAft>
              <a:buClrTx/>
              <a:buSzTx/>
              <a:buFontTx/>
              <a:buNone/>
              <a:tabLst/>
              <a:defRPr/>
            </a:pPr>
            <a:r>
              <a:rPr lang="en-US" sz="2200" spc="-29" dirty="0">
                <a:solidFill>
                  <a:srgbClr val="FFFFFF"/>
                </a:solidFill>
                <a:latin typeface="Segoe UI Light"/>
              </a:rPr>
              <a:t>Commercial Software Engineering</a:t>
            </a:r>
            <a:endParaRPr kumimoji="0" lang="en-US" sz="2200" b="0" i="0" u="none" strike="noStrike" kern="1200" cap="none" spc="-29" normalizeH="0" baseline="0" noProof="0" dirty="0">
              <a:ln w="3175">
                <a:noFill/>
              </a:ln>
              <a:solidFill>
                <a:srgbClr val="FFFFFF"/>
              </a:solidFill>
              <a:effectLst/>
              <a:uLnTx/>
              <a:uFillTx/>
              <a:latin typeface="Segoe UI Light"/>
              <a:ea typeface="+mn-ea"/>
              <a:cs typeface="Segoe UI" pitchFamily="34" charset="0"/>
            </a:endParaRPr>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gray">
          <a:xfrm>
            <a:off x="10049762" y="5897827"/>
            <a:ext cx="2142238" cy="960172"/>
          </a:xfrm>
          <a:prstGeom prst="rect">
            <a:avLst/>
          </a:prstGeom>
        </p:spPr>
      </p:pic>
    </p:spTree>
    <p:extLst>
      <p:ext uri="{BB962C8B-B14F-4D97-AF65-F5344CB8AC3E}">
        <p14:creationId xmlns:p14="http://schemas.microsoft.com/office/powerpoint/2010/main" val="177627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31A161E-BEA2-40E9-ACE7-5B3304E204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2668" b="47825"/>
          <a:stretch/>
        </p:blipFill>
        <p:spPr>
          <a:xfrm>
            <a:off x="2595" y="1947"/>
            <a:ext cx="12186813" cy="3311113"/>
          </a:xfrm>
          <a:prstGeom prst="rect">
            <a:avLst/>
          </a:prstGeom>
        </p:spPr>
      </p:pic>
      <p:sp>
        <p:nvSpPr>
          <p:cNvPr id="48" name="Rectangle 47">
            <a:extLst>
              <a:ext uri="{FF2B5EF4-FFF2-40B4-BE49-F238E27FC236}">
                <a16:creationId xmlns:a16="http://schemas.microsoft.com/office/drawing/2014/main" id="{8772BEC2-E917-4B39-9CCF-0713C18D2319}"/>
              </a:ext>
            </a:extLst>
          </p:cNvPr>
          <p:cNvSpPr/>
          <p:nvPr/>
        </p:nvSpPr>
        <p:spPr bwMode="auto">
          <a:xfrm>
            <a:off x="107" y="974"/>
            <a:ext cx="12204730" cy="3318888"/>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686" tIns="140549" rIns="175686" bIns="140549" numCol="1" spcCol="0" rtlCol="0" fromWordArt="0" anchor="t" anchorCtr="0" forceAA="0" compatLnSpc="1">
            <a:prstTxWarp prst="textNoShape">
              <a:avLst/>
            </a:prstTxWarp>
            <a:noAutofit/>
          </a:bodyPr>
          <a:lstStyle/>
          <a:p>
            <a:pPr algn="ctr" defTabSz="895578"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4" name="Group 13">
            <a:extLst>
              <a:ext uri="{FF2B5EF4-FFF2-40B4-BE49-F238E27FC236}">
                <a16:creationId xmlns:a16="http://schemas.microsoft.com/office/drawing/2014/main" id="{8B81C55F-D1FB-4364-8126-1052DF37F55C}"/>
              </a:ext>
            </a:extLst>
          </p:cNvPr>
          <p:cNvGrpSpPr/>
          <p:nvPr/>
        </p:nvGrpSpPr>
        <p:grpSpPr>
          <a:xfrm>
            <a:off x="863" y="1886851"/>
            <a:ext cx="12208194" cy="3012095"/>
            <a:chOff x="-1" y="1886633"/>
            <a:chExt cx="12209926" cy="3012522"/>
          </a:xfrm>
        </p:grpSpPr>
        <p:sp useBgFill="1">
          <p:nvSpPr>
            <p:cNvPr id="6" name="Rectangle 5">
              <a:extLst>
                <a:ext uri="{FF2B5EF4-FFF2-40B4-BE49-F238E27FC236}">
                  <a16:creationId xmlns:a16="http://schemas.microsoft.com/office/drawing/2014/main" id="{76ADDBAE-B857-4C13-A34A-4A44275EC17F}"/>
                </a:ext>
              </a:extLst>
            </p:cNvPr>
            <p:cNvSpPr/>
            <p:nvPr/>
          </p:nvSpPr>
          <p:spPr bwMode="auto">
            <a:xfrm>
              <a:off x="-1" y="1886633"/>
              <a:ext cx="12205703" cy="3012522"/>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44" name="Straight Connector 43">
              <a:extLst>
                <a:ext uri="{FF2B5EF4-FFF2-40B4-BE49-F238E27FC236}">
                  <a16:creationId xmlns:a16="http://schemas.microsoft.com/office/drawing/2014/main" id="{446BF32E-EDFC-4375-8226-94547D856C90}"/>
                </a:ext>
              </a:extLst>
            </p:cNvPr>
            <p:cNvCxnSpPr>
              <a:cxnSpLocks/>
            </p:cNvCxnSpPr>
            <p:nvPr/>
          </p:nvCxnSpPr>
          <p:spPr>
            <a:xfrm>
              <a:off x="0" y="1892597"/>
              <a:ext cx="12209925"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662D5AB-707C-469F-86D4-08A5A07F4B6F}"/>
              </a:ext>
            </a:extLst>
          </p:cNvPr>
          <p:cNvSpPr/>
          <p:nvPr/>
        </p:nvSpPr>
        <p:spPr>
          <a:xfrm>
            <a:off x="269758" y="1565179"/>
            <a:ext cx="11654496" cy="673491"/>
          </a:xfrm>
          <a:prstGeom prst="rect">
            <a:avLst/>
          </a:prstGeom>
        </p:spPr>
        <p:txBody>
          <a:bodyPr wrap="square" lIns="146284" tIns="91427" rIns="146284" bIns="91427">
            <a:spAutoFit/>
          </a:bodyPr>
          <a:lstStyle/>
          <a:p>
            <a:pPr defTabSz="895870">
              <a:lnSpc>
                <a:spcPct val="90000"/>
              </a:lnSpc>
              <a:spcAft>
                <a:spcPts val="1440"/>
              </a:spcAft>
              <a:defRPr/>
            </a:pPr>
            <a:r>
              <a:rPr lang="en-US" sz="1765" dirty="0">
                <a:gradFill>
                  <a:gsLst>
                    <a:gs pos="13000">
                      <a:srgbClr val="FFFFFF"/>
                    </a:gs>
                    <a:gs pos="83000">
                      <a:srgbClr val="FFFFFF"/>
                    </a:gs>
                  </a:gsLst>
                  <a:lin ang="10800000" scaled="0"/>
                </a:gradFill>
                <a:latin typeface="Segoe UI"/>
              </a:rPr>
              <a:t>The broadest set of custom AI services available, allowing customers to use their own data </a:t>
            </a:r>
            <a:br>
              <a:rPr lang="en-US" sz="1765" dirty="0">
                <a:gradFill>
                  <a:gsLst>
                    <a:gs pos="13000">
                      <a:srgbClr val="FFFFFF"/>
                    </a:gs>
                    <a:gs pos="83000">
                      <a:srgbClr val="FFFFFF"/>
                    </a:gs>
                  </a:gsLst>
                  <a:lin ang="10800000" scaled="0"/>
                </a:gradFill>
                <a:latin typeface="Segoe UI"/>
              </a:rPr>
            </a:br>
            <a:r>
              <a:rPr lang="en-US" sz="1765" dirty="0">
                <a:gradFill>
                  <a:gsLst>
                    <a:gs pos="13000">
                      <a:srgbClr val="FFFFFF"/>
                    </a:gs>
                    <a:gs pos="83000">
                      <a:srgbClr val="FFFFFF"/>
                    </a:gs>
                  </a:gsLst>
                  <a:lin ang="10800000" scaled="0"/>
                </a:gradFill>
                <a:latin typeface="Segoe UI"/>
              </a:rPr>
              <a:t>with algorithms that are customized for their specific needs.</a:t>
            </a:r>
            <a:endParaRPr lang="en-US" sz="2800" dirty="0">
              <a:gradFill>
                <a:gsLst>
                  <a:gs pos="13000">
                    <a:srgbClr val="FFFFFF"/>
                  </a:gs>
                  <a:gs pos="83000">
                    <a:srgbClr val="FFFFFF"/>
                  </a:gs>
                </a:gsLst>
                <a:lin ang="10800000" scaled="0"/>
              </a:gradFill>
              <a:latin typeface="Segoe UI"/>
            </a:endParaRPr>
          </a:p>
        </p:txBody>
      </p:sp>
      <p:sp>
        <p:nvSpPr>
          <p:cNvPr id="147" name="Rectangle 146">
            <a:extLst>
              <a:ext uri="{FF2B5EF4-FFF2-40B4-BE49-F238E27FC236}">
                <a16:creationId xmlns:a16="http://schemas.microsoft.com/office/drawing/2014/main" id="{038524A3-035C-4873-B90B-DD669D3F3515}"/>
              </a:ext>
            </a:extLst>
          </p:cNvPr>
          <p:cNvSpPr/>
          <p:nvPr/>
        </p:nvSpPr>
        <p:spPr bwMode="auto">
          <a:xfrm>
            <a:off x="108" y="6101148"/>
            <a:ext cx="12204729" cy="318424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8" name="Rectangle 147">
            <a:extLst>
              <a:ext uri="{FF2B5EF4-FFF2-40B4-BE49-F238E27FC236}">
                <a16:creationId xmlns:a16="http://schemas.microsoft.com/office/drawing/2014/main" id="{D4264CB8-3EF4-447F-94A0-4BDE0141E960}"/>
              </a:ext>
            </a:extLst>
          </p:cNvPr>
          <p:cNvSpPr/>
          <p:nvPr/>
        </p:nvSpPr>
        <p:spPr>
          <a:xfrm>
            <a:off x="320875" y="6113761"/>
            <a:ext cx="1807964" cy="544303"/>
          </a:xfrm>
          <a:prstGeom prst="rect">
            <a:avLst/>
          </a:prstGeom>
        </p:spPr>
        <p:txBody>
          <a:bodyPr wrap="square">
            <a:spAutoFit/>
          </a:bodyPr>
          <a:lstStyle/>
          <a:p>
            <a:pPr algn="ctr" defTabSz="914139">
              <a:lnSpc>
                <a:spcPct val="90000"/>
              </a:lnSpc>
              <a:spcAft>
                <a:spcPts val="1400"/>
              </a:spcAft>
              <a:defRPr/>
            </a:pPr>
            <a: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t>Custom Vision </a:t>
            </a:r>
            <a:b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br>
            <a: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t>Service</a:t>
            </a:r>
          </a:p>
        </p:txBody>
      </p:sp>
      <p:sp>
        <p:nvSpPr>
          <p:cNvPr id="149" name="Rectangle 148">
            <a:extLst>
              <a:ext uri="{FF2B5EF4-FFF2-40B4-BE49-F238E27FC236}">
                <a16:creationId xmlns:a16="http://schemas.microsoft.com/office/drawing/2014/main" id="{757BFBF1-B280-476F-9F52-8E454D73EEEB}"/>
              </a:ext>
            </a:extLst>
          </p:cNvPr>
          <p:cNvSpPr/>
          <p:nvPr/>
        </p:nvSpPr>
        <p:spPr>
          <a:xfrm>
            <a:off x="2146914" y="6113761"/>
            <a:ext cx="2079341" cy="544303"/>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Custom Speech</a:t>
            </a:r>
            <a:b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b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Service</a:t>
            </a:r>
          </a:p>
        </p:txBody>
      </p:sp>
      <p:sp>
        <p:nvSpPr>
          <p:cNvPr id="150" name="Rectangle 149">
            <a:extLst>
              <a:ext uri="{FF2B5EF4-FFF2-40B4-BE49-F238E27FC236}">
                <a16:creationId xmlns:a16="http://schemas.microsoft.com/office/drawing/2014/main" id="{B9519583-465E-47D1-96CE-E6BEA4F8BF78}"/>
              </a:ext>
            </a:extLst>
          </p:cNvPr>
          <p:cNvSpPr/>
          <p:nvPr/>
        </p:nvSpPr>
        <p:spPr>
          <a:xfrm>
            <a:off x="4302693" y="6113761"/>
            <a:ext cx="1634640" cy="544303"/>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Language Understanding</a:t>
            </a:r>
          </a:p>
        </p:txBody>
      </p:sp>
      <p:sp>
        <p:nvSpPr>
          <p:cNvPr id="151" name="Rectangle 150">
            <a:extLst>
              <a:ext uri="{FF2B5EF4-FFF2-40B4-BE49-F238E27FC236}">
                <a16:creationId xmlns:a16="http://schemas.microsoft.com/office/drawing/2014/main" id="{E5CFF42F-D749-4994-8ABE-6DE140F2778E}"/>
              </a:ext>
            </a:extLst>
          </p:cNvPr>
          <p:cNvSpPr/>
          <p:nvPr/>
        </p:nvSpPr>
        <p:spPr>
          <a:xfrm>
            <a:off x="6220848" y="6113761"/>
            <a:ext cx="1696044" cy="544303"/>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Custom Decision Service</a:t>
            </a:r>
          </a:p>
        </p:txBody>
      </p:sp>
      <p:sp>
        <p:nvSpPr>
          <p:cNvPr id="152" name="Rectangle 151">
            <a:extLst>
              <a:ext uri="{FF2B5EF4-FFF2-40B4-BE49-F238E27FC236}">
                <a16:creationId xmlns:a16="http://schemas.microsoft.com/office/drawing/2014/main" id="{CA51FF79-9F16-4C2C-A797-E3F1169F2777}"/>
              </a:ext>
            </a:extLst>
          </p:cNvPr>
          <p:cNvSpPr/>
          <p:nvPr/>
        </p:nvSpPr>
        <p:spPr>
          <a:xfrm>
            <a:off x="8122555" y="6113761"/>
            <a:ext cx="1785499" cy="544303"/>
          </a:xfrm>
          <a:prstGeom prst="rect">
            <a:avLst/>
          </a:prstGeom>
        </p:spPr>
        <p:txBody>
          <a:bodyPr wrap="square">
            <a:spAutoFit/>
          </a:bodyPr>
          <a:lstStyle/>
          <a:p>
            <a:pPr algn="ctr" defTabSz="914139">
              <a:lnSpc>
                <a:spcPct val="90000"/>
              </a:lnSpc>
              <a:spcAft>
                <a:spcPts val="1400"/>
              </a:spcAft>
              <a:defRPr/>
            </a:pPr>
            <a:r>
              <a:rPr lang="en-US" sz="1600" dirty="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Bing Custom Search</a:t>
            </a:r>
          </a:p>
        </p:txBody>
      </p:sp>
      <p:sp>
        <p:nvSpPr>
          <p:cNvPr id="50" name="Rectangle 49">
            <a:extLst>
              <a:ext uri="{FF2B5EF4-FFF2-40B4-BE49-F238E27FC236}">
                <a16:creationId xmlns:a16="http://schemas.microsoft.com/office/drawing/2014/main" id="{59941348-D0C4-4DC0-9594-B4CA0C8476E8}"/>
              </a:ext>
            </a:extLst>
          </p:cNvPr>
          <p:cNvSpPr/>
          <p:nvPr/>
        </p:nvSpPr>
        <p:spPr>
          <a:xfrm>
            <a:off x="269666" y="4521909"/>
            <a:ext cx="2340532" cy="1162343"/>
          </a:xfrm>
          <a:prstGeom prst="rect">
            <a:avLst/>
          </a:prstGeom>
        </p:spPr>
        <p:txBody>
          <a:bodyPr wrap="square" lIns="146284" tIns="91427" rIns="146284" bIns="91427">
            <a:spAutoFit/>
          </a:bodyPr>
          <a:lstStyle/>
          <a:p>
            <a:pPr algn="ctr" defTabSz="914139">
              <a:lnSpc>
                <a:spcPct val="90000"/>
              </a:lnSpc>
              <a:spcAft>
                <a:spcPts val="1400"/>
              </a:spcAft>
              <a:defRPr/>
            </a:pPr>
            <a:r>
              <a:rPr lang="en-US" sz="1765" dirty="0">
                <a:gradFill>
                  <a:gsLst>
                    <a:gs pos="92000">
                      <a:prstClr val="white"/>
                    </a:gs>
                    <a:gs pos="75000">
                      <a:prstClr val="white"/>
                    </a:gs>
                  </a:gsLst>
                </a:gradFill>
                <a:latin typeface="Segoe UI Semilight" panose="020B0402040204020203" pitchFamily="34" charset="0"/>
                <a:cs typeface="Segoe UI Semilight" panose="020B0402040204020203" pitchFamily="34" charset="0"/>
              </a:rPr>
              <a:t>Customizable web service that learns to recognize specific content in imagery</a:t>
            </a:r>
          </a:p>
        </p:txBody>
      </p:sp>
      <p:sp>
        <p:nvSpPr>
          <p:cNvPr id="52" name="Rectangle 51">
            <a:extLst>
              <a:ext uri="{FF2B5EF4-FFF2-40B4-BE49-F238E27FC236}">
                <a16:creationId xmlns:a16="http://schemas.microsoft.com/office/drawing/2014/main" id="{A08D3319-250A-42A8-A432-8541170D5C12}"/>
              </a:ext>
            </a:extLst>
          </p:cNvPr>
          <p:cNvSpPr/>
          <p:nvPr/>
        </p:nvSpPr>
        <p:spPr>
          <a:xfrm>
            <a:off x="2602045" y="4521909"/>
            <a:ext cx="2340532" cy="917917"/>
          </a:xfrm>
          <a:prstGeom prst="rect">
            <a:avLst/>
          </a:prstGeom>
        </p:spPr>
        <p:txBody>
          <a:bodyPr wrap="square" lIns="146284" tIns="91427" rIns="146284" bIns="91427">
            <a:spAutoFit/>
          </a:bodyPr>
          <a:lstStyle/>
          <a:p>
            <a:pPr algn="ctr" defTabSz="914139">
              <a:lnSpc>
                <a:spcPct val="90000"/>
              </a:lnSpc>
              <a:spcAft>
                <a:spcPts val="1400"/>
              </a:spcAft>
              <a:defRPr/>
            </a:pPr>
            <a:r>
              <a:rPr lang="en-US" sz="1765" dirty="0">
                <a:gradFill>
                  <a:gsLst>
                    <a:gs pos="92000">
                      <a:prstClr val="white"/>
                    </a:gs>
                    <a:gs pos="75000">
                      <a:prstClr val="white"/>
                    </a:gs>
                  </a:gsLst>
                </a:gradFill>
                <a:latin typeface="Segoe UI Semilight" panose="020B0402040204020203" pitchFamily="34" charset="0"/>
                <a:cs typeface="Segoe UI Semilight" panose="020B0402040204020203" pitchFamily="34" charset="0"/>
              </a:rPr>
              <a:t>Fine-tune speech recognition for anyone, anywhere</a:t>
            </a:r>
          </a:p>
        </p:txBody>
      </p:sp>
      <p:sp>
        <p:nvSpPr>
          <p:cNvPr id="53" name="Rectangle 52">
            <a:extLst>
              <a:ext uri="{FF2B5EF4-FFF2-40B4-BE49-F238E27FC236}">
                <a16:creationId xmlns:a16="http://schemas.microsoft.com/office/drawing/2014/main" id="{0E4C40D1-2A64-41D0-8DA6-5BA240BF17B5}"/>
              </a:ext>
            </a:extLst>
          </p:cNvPr>
          <p:cNvSpPr/>
          <p:nvPr/>
        </p:nvSpPr>
        <p:spPr>
          <a:xfrm>
            <a:off x="4934425" y="4521909"/>
            <a:ext cx="2340532" cy="1162343"/>
          </a:xfrm>
          <a:prstGeom prst="rect">
            <a:avLst/>
          </a:prstGeom>
        </p:spPr>
        <p:txBody>
          <a:bodyPr wrap="square" lIns="146284" tIns="91427" rIns="146284" bIns="91427">
            <a:spAutoFit/>
          </a:bodyPr>
          <a:lstStyle/>
          <a:p>
            <a:pPr algn="ctr" defTabSz="914139">
              <a:lnSpc>
                <a:spcPct val="90000"/>
              </a:lnSpc>
              <a:spcAft>
                <a:spcPts val="1400"/>
              </a:spcAft>
              <a:defRPr/>
            </a:pPr>
            <a:r>
              <a:rPr lang="en-US" sz="1765" dirty="0">
                <a:gradFill>
                  <a:gsLst>
                    <a:gs pos="92000">
                      <a:prstClr val="white"/>
                    </a:gs>
                    <a:gs pos="75000">
                      <a:prstClr val="white"/>
                    </a:gs>
                  </a:gsLst>
                </a:gradFill>
                <a:latin typeface="Segoe UI Semilight" panose="020B0402040204020203" pitchFamily="34" charset="0"/>
                <a:cs typeface="Segoe UI Semilight" panose="020B0402040204020203" pitchFamily="34" charset="0"/>
              </a:rPr>
              <a:t>Teach your apps to understand commands from your users</a:t>
            </a:r>
          </a:p>
        </p:txBody>
      </p:sp>
      <p:sp>
        <p:nvSpPr>
          <p:cNvPr id="54" name="Rectangle 53">
            <a:extLst>
              <a:ext uri="{FF2B5EF4-FFF2-40B4-BE49-F238E27FC236}">
                <a16:creationId xmlns:a16="http://schemas.microsoft.com/office/drawing/2014/main" id="{F8208056-B280-4E4A-BC67-BB38162018F1}"/>
              </a:ext>
            </a:extLst>
          </p:cNvPr>
          <p:cNvSpPr/>
          <p:nvPr/>
        </p:nvSpPr>
        <p:spPr>
          <a:xfrm>
            <a:off x="7266804" y="4521909"/>
            <a:ext cx="2340532" cy="1162343"/>
          </a:xfrm>
          <a:prstGeom prst="rect">
            <a:avLst/>
          </a:prstGeom>
        </p:spPr>
        <p:txBody>
          <a:bodyPr wrap="square" lIns="146284" tIns="91427" rIns="146284" bIns="91427">
            <a:spAutoFit/>
          </a:bodyPr>
          <a:lstStyle/>
          <a:p>
            <a:pPr algn="ctr" defTabSz="914139">
              <a:lnSpc>
                <a:spcPct val="90000"/>
              </a:lnSpc>
              <a:spcAft>
                <a:spcPts val="1400"/>
              </a:spcAft>
              <a:defRPr/>
            </a:pPr>
            <a:r>
              <a:rPr lang="en-US" sz="1765" dirty="0">
                <a:gradFill>
                  <a:gsLst>
                    <a:gs pos="92000">
                      <a:prstClr val="white"/>
                    </a:gs>
                    <a:gs pos="75000">
                      <a:prstClr val="white"/>
                    </a:gs>
                  </a:gsLst>
                </a:gradFill>
                <a:latin typeface="Segoe UI Semilight" panose="020B0402040204020203" pitchFamily="34" charset="0"/>
                <a:cs typeface="Segoe UI Semilight" panose="020B0402040204020203" pitchFamily="34" charset="0"/>
              </a:rPr>
              <a:t>Create custom experiences with adaptive, contextual decision-making</a:t>
            </a:r>
          </a:p>
        </p:txBody>
      </p:sp>
      <p:sp>
        <p:nvSpPr>
          <p:cNvPr id="55" name="Rectangle 54">
            <a:extLst>
              <a:ext uri="{FF2B5EF4-FFF2-40B4-BE49-F238E27FC236}">
                <a16:creationId xmlns:a16="http://schemas.microsoft.com/office/drawing/2014/main" id="{2E9100BB-4048-4640-9686-CD28CA395ADA}"/>
              </a:ext>
            </a:extLst>
          </p:cNvPr>
          <p:cNvSpPr/>
          <p:nvPr/>
        </p:nvSpPr>
        <p:spPr>
          <a:xfrm>
            <a:off x="9599185" y="4521909"/>
            <a:ext cx="2340532" cy="917917"/>
          </a:xfrm>
          <a:prstGeom prst="rect">
            <a:avLst/>
          </a:prstGeom>
        </p:spPr>
        <p:txBody>
          <a:bodyPr wrap="square" lIns="146284" tIns="91427" rIns="146284" bIns="91427">
            <a:spAutoFit/>
          </a:bodyPr>
          <a:lstStyle/>
          <a:p>
            <a:pPr algn="ctr" defTabSz="914139">
              <a:lnSpc>
                <a:spcPct val="90000"/>
              </a:lnSpc>
              <a:spcAft>
                <a:spcPts val="1400"/>
              </a:spcAft>
              <a:defRPr/>
            </a:pPr>
            <a:r>
              <a:rPr lang="en-US" sz="1765" dirty="0">
                <a:gradFill>
                  <a:gsLst>
                    <a:gs pos="92000">
                      <a:prstClr val="white"/>
                    </a:gs>
                    <a:gs pos="75000">
                      <a:prstClr val="white"/>
                    </a:gs>
                  </a:gsLst>
                </a:gradFill>
                <a:latin typeface="Segoe UI Semilight" panose="020B0402040204020203" pitchFamily="34" charset="0"/>
                <a:cs typeface="Segoe UI Semilight" panose="020B0402040204020203" pitchFamily="34" charset="0"/>
              </a:rPr>
              <a:t>Create a highly-customized web search experience</a:t>
            </a:r>
          </a:p>
        </p:txBody>
      </p:sp>
      <p:grpSp>
        <p:nvGrpSpPr>
          <p:cNvPr id="8" name="Group 7">
            <a:extLst>
              <a:ext uri="{FF2B5EF4-FFF2-40B4-BE49-F238E27FC236}">
                <a16:creationId xmlns:a16="http://schemas.microsoft.com/office/drawing/2014/main" id="{1E548A72-D609-4BAA-B13B-85FF165B94AF}"/>
              </a:ext>
            </a:extLst>
          </p:cNvPr>
          <p:cNvGrpSpPr/>
          <p:nvPr/>
        </p:nvGrpSpPr>
        <p:grpSpPr>
          <a:xfrm>
            <a:off x="270068" y="1454819"/>
            <a:ext cx="1927040" cy="1517794"/>
            <a:chOff x="270068" y="-1773005"/>
            <a:chExt cx="1927040" cy="1517794"/>
          </a:xfrm>
        </p:grpSpPr>
        <p:grpSp>
          <p:nvGrpSpPr>
            <p:cNvPr id="87" name="Group 86">
              <a:extLst>
                <a:ext uri="{FF2B5EF4-FFF2-40B4-BE49-F238E27FC236}">
                  <a16:creationId xmlns:a16="http://schemas.microsoft.com/office/drawing/2014/main" id="{87C00B98-E53D-4B4B-B174-9FB3F10D207B}"/>
                </a:ext>
              </a:extLst>
            </p:cNvPr>
            <p:cNvGrpSpPr/>
            <p:nvPr/>
          </p:nvGrpSpPr>
          <p:grpSpPr>
            <a:xfrm>
              <a:off x="695042" y="-1773005"/>
              <a:ext cx="1075710" cy="1075710"/>
              <a:chOff x="1635346" y="1767983"/>
              <a:chExt cx="1287898" cy="1287898"/>
            </a:xfrm>
          </p:grpSpPr>
          <p:sp>
            <p:nvSpPr>
              <p:cNvPr id="104" name="Oval 103">
                <a:extLst>
                  <a:ext uri="{FF2B5EF4-FFF2-40B4-BE49-F238E27FC236}">
                    <a16:creationId xmlns:a16="http://schemas.microsoft.com/office/drawing/2014/main" id="{DEF98B8E-23F4-4104-8A23-C4495243160F}"/>
                  </a:ext>
                </a:extLst>
              </p:cNvPr>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05" name="Picture 104">
                <a:extLst>
                  <a:ext uri="{FF2B5EF4-FFF2-40B4-BE49-F238E27FC236}">
                    <a16:creationId xmlns:a16="http://schemas.microsoft.com/office/drawing/2014/main" id="{9F23CFBF-B96D-4EDE-BF49-D49E0E3F2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sp>
          <p:nvSpPr>
            <p:cNvPr id="58" name="TextBox 57">
              <a:extLst>
                <a:ext uri="{FF2B5EF4-FFF2-40B4-BE49-F238E27FC236}">
                  <a16:creationId xmlns:a16="http://schemas.microsoft.com/office/drawing/2014/main" id="{ABD61408-0664-427A-AAEE-621C92E79303}"/>
                </a:ext>
              </a:extLst>
            </p:cNvPr>
            <p:cNvSpPr txBox="1"/>
            <p:nvPr/>
          </p:nvSpPr>
          <p:spPr>
            <a:xfrm>
              <a:off x="270068" y="-816262"/>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Vision</a:t>
              </a:r>
            </a:p>
          </p:txBody>
        </p:sp>
      </p:grpSp>
      <p:grpSp>
        <p:nvGrpSpPr>
          <p:cNvPr id="9" name="Group 8">
            <a:extLst>
              <a:ext uri="{FF2B5EF4-FFF2-40B4-BE49-F238E27FC236}">
                <a16:creationId xmlns:a16="http://schemas.microsoft.com/office/drawing/2014/main" id="{8A565772-6448-4E89-A061-5D62D263BC8C}"/>
              </a:ext>
            </a:extLst>
          </p:cNvPr>
          <p:cNvGrpSpPr/>
          <p:nvPr/>
        </p:nvGrpSpPr>
        <p:grpSpPr>
          <a:xfrm>
            <a:off x="2215498" y="1454819"/>
            <a:ext cx="1927040" cy="1522295"/>
            <a:chOff x="2215498" y="-1773006"/>
            <a:chExt cx="1927040" cy="1522295"/>
          </a:xfrm>
        </p:grpSpPr>
        <p:grpSp>
          <p:nvGrpSpPr>
            <p:cNvPr id="88" name="Group 87">
              <a:extLst>
                <a:ext uri="{FF2B5EF4-FFF2-40B4-BE49-F238E27FC236}">
                  <a16:creationId xmlns:a16="http://schemas.microsoft.com/office/drawing/2014/main" id="{34AC3236-9F52-49CB-85E2-514635976F43}"/>
                </a:ext>
              </a:extLst>
            </p:cNvPr>
            <p:cNvGrpSpPr/>
            <p:nvPr/>
          </p:nvGrpSpPr>
          <p:grpSpPr>
            <a:xfrm>
              <a:off x="2640748" y="-1773006"/>
              <a:ext cx="1075710" cy="1075710"/>
              <a:chOff x="1920558" y="3040063"/>
              <a:chExt cx="1097280" cy="1097280"/>
            </a:xfrm>
          </p:grpSpPr>
          <p:sp>
            <p:nvSpPr>
              <p:cNvPr id="102" name="Oval 101">
                <a:extLst>
                  <a:ext uri="{FF2B5EF4-FFF2-40B4-BE49-F238E27FC236}">
                    <a16:creationId xmlns:a16="http://schemas.microsoft.com/office/drawing/2014/main" id="{3FEB7F0D-E401-498E-BDE3-90246147D734}"/>
                  </a:ext>
                </a:extLst>
              </p:cNvPr>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03" name="Picture 102">
                <a:extLst>
                  <a:ext uri="{FF2B5EF4-FFF2-40B4-BE49-F238E27FC236}">
                    <a16:creationId xmlns:a16="http://schemas.microsoft.com/office/drawing/2014/main" id="{4AEEB1C9-56ED-43D3-8DAF-CDF469252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sp>
          <p:nvSpPr>
            <p:cNvPr id="63" name="TextBox 62">
              <a:extLst>
                <a:ext uri="{FF2B5EF4-FFF2-40B4-BE49-F238E27FC236}">
                  <a16:creationId xmlns:a16="http://schemas.microsoft.com/office/drawing/2014/main" id="{DE5C8F30-6C5B-4BE9-98B8-830D95BC3162}"/>
                </a:ext>
              </a:extLst>
            </p:cNvPr>
            <p:cNvSpPr txBox="1"/>
            <p:nvPr/>
          </p:nvSpPr>
          <p:spPr>
            <a:xfrm>
              <a:off x="2215498" y="-811762"/>
              <a:ext cx="1927040" cy="561051"/>
            </a:xfrm>
            <a:prstGeom prst="rect">
              <a:avLst/>
            </a:prstGeom>
            <a:noFill/>
          </p:spPr>
          <p:txBody>
            <a:bodyPr wrap="square" lIns="179208" tIns="143367" rIns="89630"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Speech</a:t>
              </a:r>
            </a:p>
          </p:txBody>
        </p:sp>
      </p:grpSp>
      <p:grpSp>
        <p:nvGrpSpPr>
          <p:cNvPr id="11" name="Group 10">
            <a:extLst>
              <a:ext uri="{FF2B5EF4-FFF2-40B4-BE49-F238E27FC236}">
                <a16:creationId xmlns:a16="http://schemas.microsoft.com/office/drawing/2014/main" id="{43F5793F-ECF9-49F5-B008-590F8FB43880}"/>
              </a:ext>
            </a:extLst>
          </p:cNvPr>
          <p:cNvGrpSpPr/>
          <p:nvPr/>
        </p:nvGrpSpPr>
        <p:grpSpPr>
          <a:xfrm>
            <a:off x="6106357" y="1454819"/>
            <a:ext cx="1927040" cy="1522295"/>
            <a:chOff x="6106357" y="-1773006"/>
            <a:chExt cx="1927040" cy="1522295"/>
          </a:xfrm>
        </p:grpSpPr>
        <p:grpSp>
          <p:nvGrpSpPr>
            <p:cNvPr id="91" name="Group 90">
              <a:extLst>
                <a:ext uri="{FF2B5EF4-FFF2-40B4-BE49-F238E27FC236}">
                  <a16:creationId xmlns:a16="http://schemas.microsoft.com/office/drawing/2014/main" id="{5C696500-42C5-481E-98B7-2610EB9B51C7}"/>
                </a:ext>
              </a:extLst>
            </p:cNvPr>
            <p:cNvGrpSpPr/>
            <p:nvPr/>
          </p:nvGrpSpPr>
          <p:grpSpPr>
            <a:xfrm>
              <a:off x="6532159" y="-1773006"/>
              <a:ext cx="1075710" cy="1075710"/>
              <a:chOff x="6663142" y="2934576"/>
              <a:chExt cx="1097280" cy="1097280"/>
            </a:xfrm>
          </p:grpSpPr>
          <p:sp>
            <p:nvSpPr>
              <p:cNvPr id="98" name="Oval 97">
                <a:extLst>
                  <a:ext uri="{FF2B5EF4-FFF2-40B4-BE49-F238E27FC236}">
                    <a16:creationId xmlns:a16="http://schemas.microsoft.com/office/drawing/2014/main" id="{73BC3A46-94EF-4748-B9BE-FEDACF0CFFE9}"/>
                  </a:ext>
                </a:extLst>
              </p:cNvPr>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99" name="Picture 98">
                <a:extLst>
                  <a:ext uri="{FF2B5EF4-FFF2-40B4-BE49-F238E27FC236}">
                    <a16:creationId xmlns:a16="http://schemas.microsoft.com/office/drawing/2014/main" id="{369D7877-5B2B-41D5-B9AD-DDCF9C5220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sp>
          <p:nvSpPr>
            <p:cNvPr id="68" name="TextBox 67">
              <a:extLst>
                <a:ext uri="{FF2B5EF4-FFF2-40B4-BE49-F238E27FC236}">
                  <a16:creationId xmlns:a16="http://schemas.microsoft.com/office/drawing/2014/main" id="{CFA060CD-4B9C-4666-95B2-AFCCB64B9B25}"/>
                </a:ext>
              </a:extLst>
            </p:cNvPr>
            <p:cNvSpPr txBox="1"/>
            <p:nvPr/>
          </p:nvSpPr>
          <p:spPr>
            <a:xfrm>
              <a:off x="6106357" y="-811762"/>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Knowledge</a:t>
              </a:r>
            </a:p>
          </p:txBody>
        </p:sp>
      </p:grpSp>
      <p:grpSp>
        <p:nvGrpSpPr>
          <p:cNvPr id="10" name="Group 9">
            <a:extLst>
              <a:ext uri="{FF2B5EF4-FFF2-40B4-BE49-F238E27FC236}">
                <a16:creationId xmlns:a16="http://schemas.microsoft.com/office/drawing/2014/main" id="{241A009C-38FA-4320-9DB9-484B2938C780}"/>
              </a:ext>
            </a:extLst>
          </p:cNvPr>
          <p:cNvGrpSpPr/>
          <p:nvPr/>
        </p:nvGrpSpPr>
        <p:grpSpPr>
          <a:xfrm>
            <a:off x="4160927" y="1454819"/>
            <a:ext cx="1927040" cy="1522295"/>
            <a:chOff x="4160927" y="-1773006"/>
            <a:chExt cx="1927040" cy="1522295"/>
          </a:xfrm>
        </p:grpSpPr>
        <p:grpSp>
          <p:nvGrpSpPr>
            <p:cNvPr id="90" name="Group 89">
              <a:extLst>
                <a:ext uri="{FF2B5EF4-FFF2-40B4-BE49-F238E27FC236}">
                  <a16:creationId xmlns:a16="http://schemas.microsoft.com/office/drawing/2014/main" id="{BF089A33-5CCF-4A8F-B35F-F8D3F8C1D091}"/>
                </a:ext>
              </a:extLst>
            </p:cNvPr>
            <p:cNvGrpSpPr/>
            <p:nvPr/>
          </p:nvGrpSpPr>
          <p:grpSpPr>
            <a:xfrm>
              <a:off x="4586453" y="-1773006"/>
              <a:ext cx="1075710" cy="1075710"/>
              <a:chOff x="4678421" y="2934576"/>
              <a:chExt cx="1097280" cy="1097280"/>
            </a:xfrm>
          </p:grpSpPr>
          <p:sp>
            <p:nvSpPr>
              <p:cNvPr id="100" name="Oval 99">
                <a:extLst>
                  <a:ext uri="{FF2B5EF4-FFF2-40B4-BE49-F238E27FC236}">
                    <a16:creationId xmlns:a16="http://schemas.microsoft.com/office/drawing/2014/main" id="{EEAF1582-252D-4D86-9DEA-4585D6CF4AC7}"/>
                  </a:ext>
                </a:extLst>
              </p:cNvPr>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01" name="Picture 100">
                <a:extLst>
                  <a:ext uri="{FF2B5EF4-FFF2-40B4-BE49-F238E27FC236}">
                    <a16:creationId xmlns:a16="http://schemas.microsoft.com/office/drawing/2014/main" id="{3F363D6C-9A5B-40B4-AD63-0AD7A822FA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sp>
          <p:nvSpPr>
            <p:cNvPr id="73" name="TextBox 72">
              <a:extLst>
                <a:ext uri="{FF2B5EF4-FFF2-40B4-BE49-F238E27FC236}">
                  <a16:creationId xmlns:a16="http://schemas.microsoft.com/office/drawing/2014/main" id="{FA17588C-216D-4307-85D1-AC14113932BF}"/>
                </a:ext>
              </a:extLst>
            </p:cNvPr>
            <p:cNvSpPr txBox="1"/>
            <p:nvPr/>
          </p:nvSpPr>
          <p:spPr>
            <a:xfrm>
              <a:off x="4160927" y="-811762"/>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Language</a:t>
              </a:r>
            </a:p>
          </p:txBody>
        </p:sp>
      </p:grpSp>
      <p:grpSp>
        <p:nvGrpSpPr>
          <p:cNvPr id="13" name="Group 12">
            <a:extLst>
              <a:ext uri="{FF2B5EF4-FFF2-40B4-BE49-F238E27FC236}">
                <a16:creationId xmlns:a16="http://schemas.microsoft.com/office/drawing/2014/main" id="{127B3E87-D3EF-4E2E-96D1-F717104950B9}"/>
              </a:ext>
            </a:extLst>
          </p:cNvPr>
          <p:cNvGrpSpPr/>
          <p:nvPr/>
        </p:nvGrpSpPr>
        <p:grpSpPr>
          <a:xfrm>
            <a:off x="9997214" y="1454819"/>
            <a:ext cx="1927040" cy="1522295"/>
            <a:chOff x="9997214" y="-1773006"/>
            <a:chExt cx="1927040" cy="1522295"/>
          </a:xfrm>
        </p:grpSpPr>
        <p:grpSp>
          <p:nvGrpSpPr>
            <p:cNvPr id="93" name="Group 92">
              <a:extLst>
                <a:ext uri="{FF2B5EF4-FFF2-40B4-BE49-F238E27FC236}">
                  <a16:creationId xmlns:a16="http://schemas.microsoft.com/office/drawing/2014/main" id="{E92BF88A-3C93-4A94-8D69-4454377A0569}"/>
                </a:ext>
              </a:extLst>
            </p:cNvPr>
            <p:cNvGrpSpPr/>
            <p:nvPr/>
          </p:nvGrpSpPr>
          <p:grpSpPr>
            <a:xfrm>
              <a:off x="10423569" y="-1773006"/>
              <a:ext cx="1075710" cy="1075710"/>
              <a:chOff x="10632583" y="2934576"/>
              <a:chExt cx="1097280" cy="1097280"/>
            </a:xfrm>
          </p:grpSpPr>
          <p:sp>
            <p:nvSpPr>
              <p:cNvPr id="94" name="Oval 93">
                <a:extLst>
                  <a:ext uri="{FF2B5EF4-FFF2-40B4-BE49-F238E27FC236}">
                    <a16:creationId xmlns:a16="http://schemas.microsoft.com/office/drawing/2014/main" id="{C3493EDB-8294-4EDF-AE3C-A754BF5A52FC}"/>
                  </a:ext>
                </a:extLst>
              </p:cNvPr>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95" name="Picture 94">
                <a:extLst>
                  <a:ext uri="{FF2B5EF4-FFF2-40B4-BE49-F238E27FC236}">
                    <a16:creationId xmlns:a16="http://schemas.microsoft.com/office/drawing/2014/main" id="{7C8AAC70-0263-476D-A14B-C43BF41F4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sp>
          <p:nvSpPr>
            <p:cNvPr id="78" name="TextBox 77">
              <a:extLst>
                <a:ext uri="{FF2B5EF4-FFF2-40B4-BE49-F238E27FC236}">
                  <a16:creationId xmlns:a16="http://schemas.microsoft.com/office/drawing/2014/main" id="{F44B1447-91C5-4448-9E05-399EE4696018}"/>
                </a:ext>
              </a:extLst>
            </p:cNvPr>
            <p:cNvSpPr txBox="1"/>
            <p:nvPr/>
          </p:nvSpPr>
          <p:spPr>
            <a:xfrm>
              <a:off x="9997214" y="-811762"/>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Labs</a:t>
              </a:r>
              <a:endParaRPr lang="en-US" sz="2307" b="1" dirty="0">
                <a:gradFill>
                  <a:gsLst>
                    <a:gs pos="64545">
                      <a:srgbClr val="353535"/>
                    </a:gs>
                    <a:gs pos="40000">
                      <a:srgbClr val="353535"/>
                    </a:gs>
                  </a:gsLst>
                  <a:lin ang="5400000" scaled="0"/>
                </a:gradFill>
                <a:latin typeface="Segoe UI Semilight" panose="020B0402040204020203" pitchFamily="34" charset="0"/>
                <a:cs typeface="Segoe UI Semilight" panose="020B0402040204020203" pitchFamily="34" charset="0"/>
              </a:endParaRPr>
            </a:p>
          </p:txBody>
        </p:sp>
      </p:grpSp>
      <p:grpSp>
        <p:nvGrpSpPr>
          <p:cNvPr id="12" name="Group 11">
            <a:extLst>
              <a:ext uri="{FF2B5EF4-FFF2-40B4-BE49-F238E27FC236}">
                <a16:creationId xmlns:a16="http://schemas.microsoft.com/office/drawing/2014/main" id="{5B3E6DAF-25AD-49E2-8388-0C531E061217}"/>
              </a:ext>
            </a:extLst>
          </p:cNvPr>
          <p:cNvGrpSpPr/>
          <p:nvPr/>
        </p:nvGrpSpPr>
        <p:grpSpPr>
          <a:xfrm>
            <a:off x="8051787" y="1454819"/>
            <a:ext cx="1927040" cy="1522295"/>
            <a:chOff x="8051787" y="-1773006"/>
            <a:chExt cx="1927040" cy="1522295"/>
          </a:xfrm>
        </p:grpSpPr>
        <p:grpSp>
          <p:nvGrpSpPr>
            <p:cNvPr id="92" name="Group 91">
              <a:extLst>
                <a:ext uri="{FF2B5EF4-FFF2-40B4-BE49-F238E27FC236}">
                  <a16:creationId xmlns:a16="http://schemas.microsoft.com/office/drawing/2014/main" id="{9E2B39F0-F320-4515-8BDB-C024FB3165A6}"/>
                </a:ext>
              </a:extLst>
            </p:cNvPr>
            <p:cNvGrpSpPr/>
            <p:nvPr/>
          </p:nvGrpSpPr>
          <p:grpSpPr>
            <a:xfrm>
              <a:off x="8482009" y="-1773006"/>
              <a:ext cx="1075710" cy="1075710"/>
              <a:chOff x="8652091" y="2934576"/>
              <a:chExt cx="1097280" cy="1097280"/>
            </a:xfrm>
          </p:grpSpPr>
          <p:sp>
            <p:nvSpPr>
              <p:cNvPr id="96" name="Oval 95">
                <a:extLst>
                  <a:ext uri="{FF2B5EF4-FFF2-40B4-BE49-F238E27FC236}">
                    <a16:creationId xmlns:a16="http://schemas.microsoft.com/office/drawing/2014/main" id="{542E44BA-9109-4F5C-9A96-230FF0E96345}"/>
                  </a:ext>
                </a:extLst>
              </p:cNvPr>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97" name="Picture 96">
                <a:extLst>
                  <a:ext uri="{FF2B5EF4-FFF2-40B4-BE49-F238E27FC236}">
                    <a16:creationId xmlns:a16="http://schemas.microsoft.com/office/drawing/2014/main" id="{E528D6E3-3627-46FE-9D9E-3E17DD3791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sp>
          <p:nvSpPr>
            <p:cNvPr id="83" name="TextBox 82">
              <a:extLst>
                <a:ext uri="{FF2B5EF4-FFF2-40B4-BE49-F238E27FC236}">
                  <a16:creationId xmlns:a16="http://schemas.microsoft.com/office/drawing/2014/main" id="{74351253-0A2E-4E7D-9D4B-8CDC0119E9FF}"/>
                </a:ext>
              </a:extLst>
            </p:cNvPr>
            <p:cNvSpPr txBox="1"/>
            <p:nvPr/>
          </p:nvSpPr>
          <p:spPr>
            <a:xfrm>
              <a:off x="8051787" y="-811762"/>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Search</a:t>
              </a:r>
            </a:p>
          </p:txBody>
        </p:sp>
      </p:grpSp>
      <p:sp>
        <p:nvSpPr>
          <p:cNvPr id="89" name="Rectangle 88">
            <a:extLst>
              <a:ext uri="{FF2B5EF4-FFF2-40B4-BE49-F238E27FC236}">
                <a16:creationId xmlns:a16="http://schemas.microsoft.com/office/drawing/2014/main" id="{7035E8ED-3036-48CA-A969-0431584C68E0}"/>
              </a:ext>
            </a:extLst>
          </p:cNvPr>
          <p:cNvSpPr/>
          <p:nvPr/>
        </p:nvSpPr>
        <p:spPr>
          <a:xfrm>
            <a:off x="291226" y="307823"/>
            <a:ext cx="7294166" cy="1069845"/>
          </a:xfrm>
          <a:prstGeom prst="rect">
            <a:avLst/>
          </a:prstGeom>
        </p:spPr>
        <p:txBody>
          <a:bodyPr wrap="square" anchor="ctr">
            <a:spAutoFit/>
          </a:bodyPr>
          <a:lstStyle/>
          <a:p>
            <a:pPr defTabSz="895870">
              <a:lnSpc>
                <a:spcPct val="90000"/>
              </a:lnSpc>
              <a:defRPr/>
            </a:pPr>
            <a:r>
              <a:rPr lang="en-US" altLang="en-US" sz="4313" dirty="0">
                <a:gradFill>
                  <a:gsLst>
                    <a:gs pos="12727">
                      <a:srgbClr val="FFFFFF"/>
                    </a:gs>
                    <a:gs pos="52000">
                      <a:srgbClr val="FFFFFF"/>
                    </a:gs>
                  </a:gsLst>
                  <a:lin ang="10800000" scaled="0"/>
                </a:gradFill>
                <a:latin typeface="Segoe UI Light"/>
              </a:rPr>
              <a:t>Microsoft Cognitive Services</a:t>
            </a:r>
          </a:p>
          <a:p>
            <a:pPr defTabSz="895870">
              <a:lnSpc>
                <a:spcPct val="90000"/>
              </a:lnSpc>
              <a:spcAft>
                <a:spcPts val="1440"/>
              </a:spcAft>
              <a:defRPr/>
            </a:pPr>
            <a:r>
              <a:rPr lang="en-US" sz="2745" dirty="0">
                <a:gradFill>
                  <a:gsLst>
                    <a:gs pos="12727">
                      <a:srgbClr val="FFFFFF"/>
                    </a:gs>
                    <a:gs pos="52000">
                      <a:srgbClr val="FFFFFF"/>
                    </a:gs>
                  </a:gsLst>
                  <a:lin ang="10800000" scaled="0"/>
                </a:gradFill>
                <a:latin typeface="Segoe UI Semilight"/>
              </a:rPr>
              <a:t>Customization</a:t>
            </a:r>
          </a:p>
        </p:txBody>
      </p:sp>
      <p:sp>
        <p:nvSpPr>
          <p:cNvPr id="5" name="Title 4">
            <a:extLst>
              <a:ext uri="{FF2B5EF4-FFF2-40B4-BE49-F238E27FC236}">
                <a16:creationId xmlns:a16="http://schemas.microsoft.com/office/drawing/2014/main" id="{7D469F14-82D0-475E-B075-ECEB17918C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2230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3.33333E-6 L 0.1543 0.12199 " pathEditMode="relative" rAng="0" ptsTypes="AA">
                                      <p:cBhvr>
                                        <p:cTn id="6" dur="500" fill="hold"/>
                                        <p:tgtEl>
                                          <p:spTgt spid="13"/>
                                        </p:tgtEl>
                                        <p:attrNameLst>
                                          <p:attrName>ppt_x</p:attrName>
                                          <p:attrName>ppt_y</p:attrName>
                                        </p:attrNameLst>
                                      </p:cBhvr>
                                      <p:rCtr x="7708" y="6088"/>
                                    </p:animMotion>
                                  </p:childTnLst>
                                </p:cTn>
                              </p:par>
                              <p:par>
                                <p:cTn id="7" presetID="42" presetClass="path" presetSubtype="0" accel="50000" decel="50000" fill="hold" nodeType="withEffect">
                                  <p:stCondLst>
                                    <p:cond delay="0"/>
                                  </p:stCondLst>
                                  <p:childTnLst>
                                    <p:animMotion origin="layout" path="M -3.125E-6 3.33333E-6 L 0.1444 0.12199 " pathEditMode="relative" rAng="0" ptsTypes="AA">
                                      <p:cBhvr>
                                        <p:cTn id="8" dur="500" fill="hold"/>
                                        <p:tgtEl>
                                          <p:spTgt spid="12"/>
                                        </p:tgtEl>
                                        <p:attrNameLst>
                                          <p:attrName>ppt_x</p:attrName>
                                          <p:attrName>ppt_y</p:attrName>
                                        </p:attrNameLst>
                                      </p:cBhvr>
                                      <p:rCtr x="7214" y="6088"/>
                                    </p:animMotion>
                                  </p:childTnLst>
                                </p:cTn>
                              </p:par>
                              <p:par>
                                <p:cTn id="9" presetID="42" presetClass="path" presetSubtype="0" accel="50000" decel="50000" fill="hold" nodeType="withEffect">
                                  <p:stCondLst>
                                    <p:cond delay="0"/>
                                  </p:stCondLst>
                                  <p:childTnLst>
                                    <p:animMotion origin="layout" path="M 2.29167E-6 3.33333E-6 L 0.11302 0.12199 " pathEditMode="relative" rAng="0" ptsTypes="AA">
                                      <p:cBhvr>
                                        <p:cTn id="10" dur="500" fill="hold"/>
                                        <p:tgtEl>
                                          <p:spTgt spid="11"/>
                                        </p:tgtEl>
                                        <p:attrNameLst>
                                          <p:attrName>ppt_x</p:attrName>
                                          <p:attrName>ppt_y</p:attrName>
                                        </p:attrNameLst>
                                      </p:cBhvr>
                                      <p:rCtr x="5651" y="6088"/>
                                    </p:animMotion>
                                  </p:childTnLst>
                                </p:cTn>
                              </p:par>
                              <p:par>
                                <p:cTn id="11" presetID="42" presetClass="path" presetSubtype="0" accel="50000" decel="50000" fill="hold" nodeType="withEffect">
                                  <p:stCondLst>
                                    <p:cond delay="0"/>
                                  </p:stCondLst>
                                  <p:childTnLst>
                                    <p:animMotion origin="layout" path="M -2.5E-6 3.33333E-6 L 0.08073 0.12199 " pathEditMode="relative" rAng="0" ptsTypes="AA">
                                      <p:cBhvr>
                                        <p:cTn id="12" dur="500" fill="hold"/>
                                        <p:tgtEl>
                                          <p:spTgt spid="10"/>
                                        </p:tgtEl>
                                        <p:attrNameLst>
                                          <p:attrName>ppt_x</p:attrName>
                                          <p:attrName>ppt_y</p:attrName>
                                        </p:attrNameLst>
                                      </p:cBhvr>
                                      <p:rCtr x="4036" y="6088"/>
                                    </p:animMotion>
                                  </p:childTnLst>
                                </p:cTn>
                              </p:par>
                              <p:par>
                                <p:cTn id="13" presetID="42" presetClass="path" presetSubtype="0" accel="50000" decel="50000" fill="hold" nodeType="withEffect">
                                  <p:stCondLst>
                                    <p:cond delay="0"/>
                                  </p:stCondLst>
                                  <p:childTnLst>
                                    <p:animMotion origin="layout" path="M 2.91667E-6 3.33333E-6 L 0.04883 0.12199 " pathEditMode="relative" rAng="0" ptsTypes="AA">
                                      <p:cBhvr>
                                        <p:cTn id="14" dur="500" fill="hold"/>
                                        <p:tgtEl>
                                          <p:spTgt spid="9"/>
                                        </p:tgtEl>
                                        <p:attrNameLst>
                                          <p:attrName>ppt_x</p:attrName>
                                          <p:attrName>ppt_y</p:attrName>
                                        </p:attrNameLst>
                                      </p:cBhvr>
                                      <p:rCtr x="2435" y="6088"/>
                                    </p:animMotion>
                                  </p:childTnLst>
                                </p:cTn>
                              </p:par>
                              <p:par>
                                <p:cTn id="15" presetID="42" presetClass="path" presetSubtype="0" accel="50000" decel="50000" fill="hold" nodeType="withEffect">
                                  <p:stCondLst>
                                    <p:cond delay="0"/>
                                  </p:stCondLst>
                                  <p:childTnLst>
                                    <p:animMotion origin="layout" path="M -1.875E-6 4.81481E-6 L 0.01823 0.12199 " pathEditMode="relative" rAng="0" ptsTypes="AA">
                                      <p:cBhvr>
                                        <p:cTn id="16" dur="500" fill="hold"/>
                                        <p:tgtEl>
                                          <p:spTgt spid="8"/>
                                        </p:tgtEl>
                                        <p:attrNameLst>
                                          <p:attrName>ppt_x</p:attrName>
                                          <p:attrName>ppt_y</p:attrName>
                                        </p:attrNameLst>
                                      </p:cBhvr>
                                      <p:rCtr x="911" y="6088"/>
                                    </p:animMotion>
                                  </p:childTnLst>
                                </p:cTn>
                              </p:par>
                            </p:childTnLst>
                          </p:cTn>
                        </p:par>
                        <p:par>
                          <p:cTn id="17" fill="hold">
                            <p:stCondLst>
                              <p:cond delay="500"/>
                            </p:stCondLst>
                            <p:childTnLst>
                              <p:par>
                                <p:cTn id="18" presetID="42" presetClass="path" presetSubtype="0" accel="50000" decel="50000" fill="hold" nodeType="afterEffect">
                                  <p:stCondLst>
                                    <p:cond delay="0"/>
                                  </p:stCondLst>
                                  <p:childTnLst>
                                    <p:animMotion origin="layout" path="M -1.25E-6 4.07407E-6 L -1.25E-6 0.11944 " pathEditMode="relative" rAng="0" ptsTypes="AA">
                                      <p:cBhvr>
                                        <p:cTn id="19" dur="500" fill="hold"/>
                                        <p:tgtEl>
                                          <p:spTgt spid="14"/>
                                        </p:tgtEl>
                                        <p:attrNameLst>
                                          <p:attrName>ppt_x</p:attrName>
                                          <p:attrName>ppt_y</p:attrName>
                                        </p:attrNameLst>
                                      </p:cBhvr>
                                      <p:rCtr x="0" y="5972"/>
                                    </p:animMotion>
                                  </p:childTnLst>
                                </p:cTn>
                              </p:par>
                              <p:par>
                                <p:cTn id="20" presetID="10" presetClass="entr" presetSubtype="0" fill="hold" grpId="0" nodeType="withEffect">
                                  <p:stCondLst>
                                    <p:cond delay="2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200"/>
                                  </p:stCondLst>
                                  <p:childTnLst>
                                    <p:animMotion origin="layout" path="M 0 7.40741E-7 L -0.04284 7.40741E-7 " pathEditMode="relative" rAng="0" ptsTypes="AA">
                                      <p:cBhvr>
                                        <p:cTn id="24" dur="500" spd="-100000" fill="hold"/>
                                        <p:tgtEl>
                                          <p:spTgt spid="2"/>
                                        </p:tgtEl>
                                        <p:attrNameLst>
                                          <p:attrName>ppt_x</p:attrName>
                                          <p:attrName>ppt_y</p:attrName>
                                        </p:attrNameLst>
                                      </p:cBhvr>
                                      <p:rCtr x="-2148" y="0"/>
                                    </p:animMotion>
                                  </p:childTnLst>
                                </p:cTn>
                              </p:par>
                              <p:par>
                                <p:cTn id="25" presetID="64" presetClass="path" presetSubtype="0" accel="50000" decel="50000" fill="hold" grpId="0" nodeType="withEffect">
                                  <p:stCondLst>
                                    <p:cond delay="200"/>
                                  </p:stCondLst>
                                  <p:childTnLst>
                                    <p:animMotion origin="layout" path="M -5.94843E-7 7.44439E-7 L -5.94843E-7 -0.33364 " pathEditMode="relative" rAng="0" ptsTypes="AA">
                                      <p:cBhvr>
                                        <p:cTn id="26" dur="700" fill="hold"/>
                                        <p:tgtEl>
                                          <p:spTgt spid="147"/>
                                        </p:tgtEl>
                                        <p:attrNameLst>
                                          <p:attrName>ppt_x</p:attrName>
                                          <p:attrName>ppt_y</p:attrName>
                                        </p:attrNameLst>
                                      </p:cBhvr>
                                      <p:rCtr x="0" y="-16682"/>
                                    </p:animMotion>
                                  </p:childTnLst>
                                </p:cTn>
                              </p:par>
                              <p:par>
                                <p:cTn id="27" presetID="64" presetClass="path" presetSubtype="0" accel="50000" decel="50000" fill="hold" grpId="0" nodeType="withEffect">
                                  <p:stCondLst>
                                    <p:cond delay="400"/>
                                  </p:stCondLst>
                                  <p:childTnLst>
                                    <p:animMotion origin="layout" path="M 4.64641E-7 -1.40717E-7 L 0.01915 -0.3207 " pathEditMode="relative" rAng="0" ptsTypes="AA">
                                      <p:cBhvr>
                                        <p:cTn id="28" dur="700" fill="hold"/>
                                        <p:tgtEl>
                                          <p:spTgt spid="148"/>
                                        </p:tgtEl>
                                        <p:attrNameLst>
                                          <p:attrName>ppt_x</p:attrName>
                                          <p:attrName>ppt_y</p:attrName>
                                        </p:attrNameLst>
                                      </p:cBhvr>
                                      <p:rCtr x="957" y="-16046"/>
                                    </p:animMotion>
                                  </p:childTnLst>
                                </p:cTn>
                              </p:par>
                              <p:par>
                                <p:cTn id="29" presetID="64" presetClass="path" presetSubtype="0" accel="50000" decel="50000" fill="hold" grpId="0" nodeType="withEffect">
                                  <p:stCondLst>
                                    <p:cond delay="400"/>
                                  </p:stCondLst>
                                  <p:childTnLst>
                                    <p:animMotion origin="layout" path="M -4.55961E-6 -1.40717E-7 L 0.05055 -0.30617 " pathEditMode="relative" rAng="0" ptsTypes="AA">
                                      <p:cBhvr>
                                        <p:cTn id="30" dur="700" fill="hold"/>
                                        <p:tgtEl>
                                          <p:spTgt spid="149"/>
                                        </p:tgtEl>
                                        <p:attrNameLst>
                                          <p:attrName>ppt_x</p:attrName>
                                          <p:attrName>ppt_y</p:attrName>
                                        </p:attrNameLst>
                                      </p:cBhvr>
                                      <p:rCtr x="2527" y="-15320"/>
                                    </p:animMotion>
                                  </p:childTnLst>
                                </p:cTn>
                              </p:par>
                              <p:par>
                                <p:cTn id="31" presetID="64" presetClass="path" presetSubtype="0" accel="50000" decel="50000" fill="hold" grpId="0" nodeType="withEffect">
                                  <p:stCondLst>
                                    <p:cond delay="400"/>
                                  </p:stCondLst>
                                  <p:childTnLst>
                                    <p:animMotion origin="layout" path="M -4.25836E-6 -1.40717E-7 L 0.08093 -0.30617 " pathEditMode="relative" rAng="0" ptsTypes="AA">
                                      <p:cBhvr>
                                        <p:cTn id="32" dur="700" fill="hold"/>
                                        <p:tgtEl>
                                          <p:spTgt spid="150"/>
                                        </p:tgtEl>
                                        <p:attrNameLst>
                                          <p:attrName>ppt_x</p:attrName>
                                          <p:attrName>ppt_y</p:attrName>
                                        </p:attrNameLst>
                                      </p:cBhvr>
                                      <p:rCtr x="4046" y="-15320"/>
                                    </p:animMotion>
                                  </p:childTnLst>
                                </p:cTn>
                              </p:par>
                              <p:par>
                                <p:cTn id="33" presetID="64" presetClass="path" presetSubtype="0" accel="50000" decel="50000" fill="hold" grpId="0" nodeType="withEffect">
                                  <p:stCondLst>
                                    <p:cond delay="400"/>
                                  </p:stCondLst>
                                  <p:childTnLst>
                                    <p:animMotion origin="layout" path="M -4.44218E-7 -1.40717E-7 L 0.11591 -0.30617 " pathEditMode="relative" rAng="0" ptsTypes="AA">
                                      <p:cBhvr>
                                        <p:cTn id="34" dur="700" fill="hold"/>
                                        <p:tgtEl>
                                          <p:spTgt spid="151"/>
                                        </p:tgtEl>
                                        <p:attrNameLst>
                                          <p:attrName>ppt_x</p:attrName>
                                          <p:attrName>ppt_y</p:attrName>
                                        </p:attrNameLst>
                                      </p:cBhvr>
                                      <p:rCtr x="5795" y="-15320"/>
                                    </p:animMotion>
                                  </p:childTnLst>
                                </p:cTn>
                              </p:par>
                              <p:par>
                                <p:cTn id="35" presetID="64" presetClass="path" presetSubtype="0" accel="50000" decel="50000" fill="hold" grpId="0" nodeType="withEffect">
                                  <p:stCondLst>
                                    <p:cond delay="400"/>
                                  </p:stCondLst>
                                  <p:childTnLst>
                                    <p:animMotion origin="layout" path="M -1.33265E-6 -1.40717E-7 L 0.14297 -0.30617 " pathEditMode="relative" rAng="0" ptsTypes="AA">
                                      <p:cBhvr>
                                        <p:cTn id="36" dur="700" fill="hold"/>
                                        <p:tgtEl>
                                          <p:spTgt spid="152"/>
                                        </p:tgtEl>
                                        <p:attrNameLst>
                                          <p:attrName>ppt_x</p:attrName>
                                          <p:attrName>ppt_y</p:attrName>
                                        </p:attrNameLst>
                                      </p:cBhvr>
                                      <p:rCtr x="7148" y="-15320"/>
                                    </p:animMotion>
                                  </p:childTnLst>
                                </p:cTn>
                              </p:par>
                              <p:par>
                                <p:cTn id="37" presetID="10" presetClass="entr" presetSubtype="0" fill="hold" grpId="0" nodeType="withEffect">
                                  <p:stCondLst>
                                    <p:cond delay="120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35" presetClass="path" presetSubtype="0" decel="100000" fill="hold" grpId="1" nodeType="withEffect">
                                  <p:stCondLst>
                                    <p:cond delay="1200"/>
                                  </p:stCondLst>
                                  <p:childTnLst>
                                    <p:animMotion origin="layout" path="M 4.94256E-6 4.00363E-6 L 4.94256E-6 0.0261 " pathEditMode="relative" rAng="0" ptsTypes="AA">
                                      <p:cBhvr>
                                        <p:cTn id="41" dur="500" spd="-100000" fill="hold"/>
                                        <p:tgtEl>
                                          <p:spTgt spid="50"/>
                                        </p:tgtEl>
                                        <p:attrNameLst>
                                          <p:attrName>ppt_x</p:attrName>
                                          <p:attrName>ppt_y</p:attrName>
                                        </p:attrNameLst>
                                      </p:cBhvr>
                                      <p:rCtr x="0" y="1294"/>
                                    </p:animMotion>
                                  </p:childTnLst>
                                </p:cTn>
                              </p:par>
                              <p:par>
                                <p:cTn id="42" presetID="10" presetClass="entr" presetSubtype="0" fill="hold" grpId="0" nodeType="withEffect">
                                  <p:stCondLst>
                                    <p:cond delay="120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35" presetClass="path" presetSubtype="0" decel="100000" fill="hold" grpId="1" nodeType="withEffect">
                                  <p:stCondLst>
                                    <p:cond delay="1200"/>
                                  </p:stCondLst>
                                  <p:childTnLst>
                                    <p:animMotion origin="layout" path="M -4.74853E-7 4.98865E-6 L -4.74853E-7 0.0261 " pathEditMode="relative" rAng="0" ptsTypes="AA">
                                      <p:cBhvr>
                                        <p:cTn id="46" dur="500" spd="-100000" fill="hold"/>
                                        <p:tgtEl>
                                          <p:spTgt spid="52"/>
                                        </p:tgtEl>
                                        <p:attrNameLst>
                                          <p:attrName>ppt_x</p:attrName>
                                          <p:attrName>ppt_y</p:attrName>
                                        </p:attrNameLst>
                                      </p:cBhvr>
                                      <p:rCtr x="0" y="1294"/>
                                    </p:animMotion>
                                  </p:childTnLst>
                                </p:cTn>
                              </p:par>
                              <p:par>
                                <p:cTn id="47" presetID="10" presetClass="entr" presetSubtype="0" fill="hold" grpId="0" nodeType="withEffect">
                                  <p:stCondLst>
                                    <p:cond delay="120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35" presetClass="path" presetSubtype="0" decel="100000" fill="hold" grpId="1" nodeType="withEffect">
                                  <p:stCondLst>
                                    <p:cond delay="1200"/>
                                  </p:stCondLst>
                                  <p:childTnLst>
                                    <p:animMotion origin="layout" path="M 4.10774E-6 4.00363E-6 L 4.10774E-6 0.0261 " pathEditMode="relative" rAng="0" ptsTypes="AA">
                                      <p:cBhvr>
                                        <p:cTn id="51" dur="500" spd="-100000" fill="hold"/>
                                        <p:tgtEl>
                                          <p:spTgt spid="53"/>
                                        </p:tgtEl>
                                        <p:attrNameLst>
                                          <p:attrName>ppt_x</p:attrName>
                                          <p:attrName>ppt_y</p:attrName>
                                        </p:attrNameLst>
                                      </p:cBhvr>
                                      <p:rCtr x="0" y="1294"/>
                                    </p:animMotion>
                                  </p:childTnLst>
                                </p:cTn>
                              </p:par>
                              <p:par>
                                <p:cTn id="52" presetID="10" presetClass="entr" presetSubtype="0" fill="hold" grpId="0" nodeType="withEffect">
                                  <p:stCondLst>
                                    <p:cond delay="120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35" presetClass="path" presetSubtype="0" decel="100000" fill="hold" grpId="1" nodeType="withEffect">
                                  <p:stCondLst>
                                    <p:cond delay="1200"/>
                                  </p:stCondLst>
                                  <p:childTnLst>
                                    <p:animMotion origin="layout" path="M -3.66097E-6 4.00363E-6 L -3.66097E-6 0.0261 " pathEditMode="relative" rAng="0" ptsTypes="AA">
                                      <p:cBhvr>
                                        <p:cTn id="56" dur="500" spd="-100000" fill="hold"/>
                                        <p:tgtEl>
                                          <p:spTgt spid="54"/>
                                        </p:tgtEl>
                                        <p:attrNameLst>
                                          <p:attrName>ppt_x</p:attrName>
                                          <p:attrName>ppt_y</p:attrName>
                                        </p:attrNameLst>
                                      </p:cBhvr>
                                      <p:rCtr x="0" y="1294"/>
                                    </p:animMotion>
                                  </p:childTnLst>
                                </p:cTn>
                              </p:par>
                              <p:par>
                                <p:cTn id="57" presetID="10" presetClass="entr" presetSubtype="0" fill="hold" grpId="0" nodeType="withEffect">
                                  <p:stCondLst>
                                    <p:cond delay="120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35" presetClass="path" presetSubtype="0" decel="100000" fill="hold" grpId="1" nodeType="withEffect">
                                  <p:stCondLst>
                                    <p:cond delay="1200"/>
                                  </p:stCondLst>
                                  <p:childTnLst>
                                    <p:animMotion origin="layout" path="M 9.21624E-7 4.98865E-6 L 9.21624E-7 0.0261 " pathEditMode="relative" rAng="0" ptsTypes="AA">
                                      <p:cBhvr>
                                        <p:cTn id="61" dur="500" spd="-100000" fill="hold"/>
                                        <p:tgtEl>
                                          <p:spTgt spid="55"/>
                                        </p:tgtEl>
                                        <p:attrNameLst>
                                          <p:attrName>ppt_x</p:attrName>
                                          <p:attrName>ppt_y</p:attrName>
                                        </p:attrNameLst>
                                      </p:cBhvr>
                                      <p:rCtr x="0" y="12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7" grpId="0" animBg="1"/>
      <p:bldP spid="148" grpId="0"/>
      <p:bldP spid="149" grpId="0"/>
      <p:bldP spid="150" grpId="0"/>
      <p:bldP spid="151" grpId="0"/>
      <p:bldP spid="152" grpId="0"/>
      <p:bldP spid="50" grpId="0"/>
      <p:bldP spid="50" grpId="1"/>
      <p:bldP spid="52" grpId="0"/>
      <p:bldP spid="52" grpId="1"/>
      <p:bldP spid="53" grpId="0"/>
      <p:bldP spid="53" grpId="1"/>
      <p:bldP spid="54" grpId="0"/>
      <p:bldP spid="54" grpId="1"/>
      <p:bldP spid="55" grpId="0"/>
      <p:bldP spid="5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3305068"/>
            <a:ext cx="4002867" cy="35524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537855" rIns="179285" bIns="143428" numCol="1" spcCol="0" rtlCol="0" fromWordArt="0" anchor="t" anchorCtr="0" forceAA="0" compatLnSpc="1">
            <a:prstTxWarp prst="textNoShape">
              <a:avLst/>
            </a:prstTxWarp>
            <a:noAutofit/>
          </a:bodyPr>
          <a:lstStyle/>
          <a:p>
            <a:pPr marL="0" marR="0" lvl="0" indent="0" algn="l" defTabSz="914314" rtl="0" eaLnBrk="1" fontAlgn="auto" latinLnBrk="0" hangingPunct="1">
              <a:lnSpc>
                <a:spcPct val="100000"/>
              </a:lnSpc>
              <a:spcBef>
                <a:spcPts val="576"/>
              </a:spcBef>
              <a:spcAft>
                <a:spcPts val="576"/>
              </a:spcAft>
              <a:buClrTx/>
              <a:buSzTx/>
              <a:buFontTx/>
              <a:buNone/>
              <a:tabLst/>
              <a:defRPr/>
            </a:pPr>
            <a: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Roll your own with REST APIs</a:t>
            </a:r>
          </a:p>
          <a:p>
            <a:pPr marL="0" marR="0" lvl="0" indent="0" algn="l" defTabSz="914314" rtl="0" eaLnBrk="1" fontAlgn="auto" latinLnBrk="0" hangingPunct="1">
              <a:lnSpc>
                <a:spcPct val="100000"/>
              </a:lnSpc>
              <a:spcBef>
                <a:spcPts val="576"/>
              </a:spcBef>
              <a:spcAft>
                <a:spcPts val="576"/>
              </a:spcAft>
              <a:buClrTx/>
              <a:buSzTx/>
              <a:buFontTx/>
              <a:buNone/>
              <a:tabLst/>
              <a:defRPr/>
            </a:pPr>
            <a: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Simple to add: just a few </a:t>
            </a:r>
            <a:b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lines of code required</a:t>
            </a:r>
          </a:p>
        </p:txBody>
      </p:sp>
      <p:sp>
        <p:nvSpPr>
          <p:cNvPr id="36" name="Rectangle 35"/>
          <p:cNvSpPr/>
          <p:nvPr/>
        </p:nvSpPr>
        <p:spPr bwMode="auto">
          <a:xfrm>
            <a:off x="4094567" y="3305068"/>
            <a:ext cx="4002867" cy="35524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537855" rIns="179285" bIns="143428" numCol="1" spcCol="0" rtlCol="0" fromWordArt="0" anchor="t" anchorCtr="0" forceAA="0" compatLnSpc="1">
            <a:prstTxWarp prst="textNoShape">
              <a:avLst/>
            </a:prstTxWarp>
            <a:noAutofit/>
          </a:bodyPr>
          <a:lstStyle/>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Integrate into the language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and platform of your choice</a:t>
            </a:r>
          </a:p>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Breadth of offerings helps you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find the right API for your app</a:t>
            </a:r>
          </a:p>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Bring your own data for your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custom experience</a:t>
            </a:r>
          </a:p>
        </p:txBody>
      </p:sp>
      <p:sp>
        <p:nvSpPr>
          <p:cNvPr id="37" name="Rectangle 36"/>
          <p:cNvSpPr/>
          <p:nvPr/>
        </p:nvSpPr>
        <p:spPr bwMode="auto">
          <a:xfrm>
            <a:off x="8189134" y="3305068"/>
            <a:ext cx="4002867" cy="35524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537855" rIns="179285" bIns="143428" numCol="1" spcCol="0" rtlCol="0" fromWordArt="0" anchor="t" anchorCtr="0" forceAA="0" compatLnSpc="1">
            <a:prstTxWarp prst="textNoShape">
              <a:avLst/>
            </a:prstTxWarp>
            <a:noAutofit/>
          </a:bodyPr>
          <a:lstStyle/>
          <a:p>
            <a:pPr marL="0" marR="0" lvl="0" indent="0" algn="l" defTabSz="914314" rtl="0" eaLnBrk="1" fontAlgn="auto" latinLnBrk="0" hangingPunct="1">
              <a:lnSpc>
                <a:spcPct val="90000"/>
              </a:lnSpc>
              <a:spcBef>
                <a:spcPts val="588"/>
              </a:spcBef>
              <a:spcAft>
                <a:spcPts val="576"/>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Built by experts in their field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from Microsoft Research, Bing,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and Azure Machine Learning</a:t>
            </a:r>
          </a:p>
          <a:p>
            <a:pPr marL="0" marR="0" lvl="0" indent="0" algn="l" defTabSz="914314" rtl="0" eaLnBrk="1" fontAlgn="auto" latinLnBrk="0" hangingPunct="1">
              <a:lnSpc>
                <a:spcPct val="90000"/>
              </a:lnSpc>
              <a:spcBef>
                <a:spcPts val="588"/>
              </a:spcBef>
              <a:spcAft>
                <a:spcPts val="576"/>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Quality documentation, sample code, and community support</a:t>
            </a:r>
          </a:p>
        </p:txBody>
      </p:sp>
      <p:pic>
        <p:nvPicPr>
          <p:cNvPr id="12" name="Picture 11"/>
          <p:cNvPicPr>
            <a:picLocks noChangeAspect="1"/>
          </p:cNvPicPr>
          <p:nvPr/>
        </p:nvPicPr>
        <p:blipFill rotWithShape="1">
          <a:blip r:embed="rId3"/>
          <a:srcRect t="31789" b="27258"/>
          <a:stretch/>
        </p:blipFill>
        <p:spPr>
          <a:xfrm>
            <a:off x="1" y="-33322"/>
            <a:ext cx="12192000" cy="3353688"/>
          </a:xfrm>
          <a:prstGeom prst="rect">
            <a:avLst/>
          </a:prstGeom>
        </p:spPr>
      </p:pic>
      <p:sp>
        <p:nvSpPr>
          <p:cNvPr id="39" name="Rectangle 38"/>
          <p:cNvSpPr/>
          <p:nvPr/>
        </p:nvSpPr>
        <p:spPr bwMode="auto">
          <a:xfrm>
            <a:off x="1" y="-42189"/>
            <a:ext cx="8191775" cy="3364609"/>
          </a:xfrm>
          <a:prstGeom prst="rect">
            <a:avLst/>
          </a:prstGeom>
          <a:gradFill>
            <a:gsLst>
              <a:gs pos="0">
                <a:schemeClr val="tx1">
                  <a:alpha val="0"/>
                </a:schemeClr>
              </a:gs>
              <a:gs pos="100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TextBox 7"/>
          <p:cNvSpPr txBox="1"/>
          <p:nvPr/>
        </p:nvSpPr>
        <p:spPr>
          <a:xfrm>
            <a:off x="0" y="2932097"/>
            <a:ext cx="3998202" cy="651728"/>
          </a:xfrm>
          <a:prstGeom prst="rect">
            <a:avLst/>
          </a:prstGeom>
          <a:solidFill>
            <a:schemeClr val="accent3"/>
          </a:solidFill>
        </p:spPr>
        <p:txBody>
          <a:bodyPr wrap="none" lIns="179285" tIns="143428" rIns="179285" bIns="143428"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gradFill>
                  <a:gsLst>
                    <a:gs pos="64545">
                      <a:srgbClr val="FFFFFF"/>
                    </a:gs>
                    <a:gs pos="54000">
                      <a:srgbClr val="FFFFFF"/>
                    </a:gs>
                  </a:gsLst>
                  <a:lin ang="10800000" scaled="0"/>
                </a:gradFill>
                <a:effectLst/>
                <a:uLnTx/>
                <a:uFillTx/>
                <a:latin typeface="Segoe UI" panose="020B0502040204020203" pitchFamily="34" charset="0"/>
                <a:ea typeface="+mn-ea"/>
                <a:cs typeface="Segoe UI" panose="020B0502040204020203" pitchFamily="34" charset="0"/>
              </a:rPr>
              <a:t>Easy</a:t>
            </a:r>
          </a:p>
        </p:txBody>
      </p:sp>
      <p:sp>
        <p:nvSpPr>
          <p:cNvPr id="26" name="TextBox 25"/>
          <p:cNvSpPr txBox="1"/>
          <p:nvPr/>
        </p:nvSpPr>
        <p:spPr>
          <a:xfrm>
            <a:off x="4089901" y="2932097"/>
            <a:ext cx="4007533" cy="651728"/>
          </a:xfrm>
          <a:prstGeom prst="rect">
            <a:avLst/>
          </a:prstGeom>
          <a:solidFill>
            <a:schemeClr val="accent1"/>
          </a:solidFill>
        </p:spPr>
        <p:txBody>
          <a:bodyPr wrap="none" lIns="179285" tIns="143428" rIns="179285" bIns="143428"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gradFill>
                  <a:gsLst>
                    <a:gs pos="71818">
                      <a:srgbClr val="FFFFFF"/>
                    </a:gs>
                    <a:gs pos="59000">
                      <a:srgbClr val="FFFFFF"/>
                    </a:gs>
                  </a:gsLst>
                  <a:lin ang="10800000" scaled="0"/>
                </a:gradFill>
                <a:effectLst/>
                <a:uLnTx/>
                <a:uFillTx/>
                <a:latin typeface="Segoe UI" panose="020B0502040204020203" pitchFamily="34" charset="0"/>
                <a:ea typeface="+mn-ea"/>
                <a:cs typeface="Segoe UI" panose="020B0502040204020203" pitchFamily="34" charset="0"/>
              </a:rPr>
              <a:t>Flexible</a:t>
            </a:r>
          </a:p>
        </p:txBody>
      </p:sp>
      <p:sp>
        <p:nvSpPr>
          <p:cNvPr id="27" name="TextBox 26"/>
          <p:cNvSpPr txBox="1"/>
          <p:nvPr/>
        </p:nvSpPr>
        <p:spPr>
          <a:xfrm>
            <a:off x="8184468" y="2932097"/>
            <a:ext cx="4007533" cy="651728"/>
          </a:xfrm>
          <a:prstGeom prst="rect">
            <a:avLst/>
          </a:prstGeom>
          <a:solidFill>
            <a:schemeClr val="tx1"/>
          </a:solidFill>
        </p:spPr>
        <p:txBody>
          <a:bodyPr wrap="none" lIns="179285" tIns="143428" rIns="179285" bIns="143428"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gradFill>
                  <a:gsLst>
                    <a:gs pos="3636">
                      <a:srgbClr val="FFFFFF"/>
                    </a:gs>
                    <a:gs pos="20000">
                      <a:srgbClr val="FFFFFF"/>
                    </a:gs>
                  </a:gsLst>
                  <a:lin ang="10800000" scaled="0"/>
                </a:gradFill>
                <a:effectLst/>
                <a:uLnTx/>
                <a:uFillTx/>
                <a:latin typeface="Segoe UI" panose="020B0502040204020203" pitchFamily="34" charset="0"/>
                <a:ea typeface="+mn-ea"/>
                <a:cs typeface="Segoe UI" panose="020B0502040204020203" pitchFamily="34" charset="0"/>
              </a:rPr>
              <a:t>Tested</a:t>
            </a:r>
          </a:p>
        </p:txBody>
      </p:sp>
      <p:sp>
        <p:nvSpPr>
          <p:cNvPr id="2" name="Title 1"/>
          <p:cNvSpPr>
            <a:spLocks noGrp="1"/>
          </p:cNvSpPr>
          <p:nvPr>
            <p:ph type="title"/>
          </p:nvPr>
        </p:nvSpPr>
        <p:spPr/>
        <p:txBody>
          <a:bodyPr>
            <a:noAutofit/>
          </a:bodyPr>
          <a:lstStyle/>
          <a:p>
            <a:r>
              <a:rPr lang="en-US" sz="5882">
                <a:gradFill>
                  <a:gsLst>
                    <a:gs pos="1250">
                      <a:schemeClr val="bg1"/>
                    </a:gs>
                    <a:gs pos="100000">
                      <a:schemeClr val="bg1"/>
                    </a:gs>
                  </a:gsLst>
                  <a:lin ang="5400000" scaled="0"/>
                </a:gradFill>
              </a:rPr>
              <a:t>Why Microsoft </a:t>
            </a:r>
            <a:br>
              <a:rPr lang="en-US" sz="5882">
                <a:gradFill>
                  <a:gsLst>
                    <a:gs pos="1250">
                      <a:schemeClr val="bg1"/>
                    </a:gs>
                    <a:gs pos="100000">
                      <a:schemeClr val="bg1"/>
                    </a:gs>
                  </a:gsLst>
                  <a:lin ang="5400000" scaled="0"/>
                </a:gradFill>
              </a:rPr>
            </a:br>
            <a:r>
              <a:rPr lang="en-US" sz="5882">
                <a:gradFill>
                  <a:gsLst>
                    <a:gs pos="1250">
                      <a:schemeClr val="bg1"/>
                    </a:gs>
                    <a:gs pos="100000">
                      <a:schemeClr val="bg1"/>
                    </a:gs>
                  </a:gsLst>
                  <a:lin ang="5400000" scaled="0"/>
                </a:gradFill>
              </a:rPr>
              <a:t>Cognitive Services?</a:t>
            </a:r>
          </a:p>
        </p:txBody>
      </p:sp>
      <p:grpSp>
        <p:nvGrpSpPr>
          <p:cNvPr id="21" name="Group 20"/>
          <p:cNvGrpSpPr/>
          <p:nvPr/>
        </p:nvGrpSpPr>
        <p:grpSpPr>
          <a:xfrm>
            <a:off x="329844" y="5210957"/>
            <a:ext cx="1838620" cy="1239175"/>
            <a:chOff x="336997" y="5563271"/>
            <a:chExt cx="1507043" cy="1015702"/>
          </a:xfrm>
        </p:grpSpPr>
        <p:grpSp>
          <p:nvGrpSpPr>
            <p:cNvPr id="17" name="Group 16"/>
            <p:cNvGrpSpPr/>
            <p:nvPr/>
          </p:nvGrpSpPr>
          <p:grpSpPr>
            <a:xfrm>
              <a:off x="336997" y="5563271"/>
              <a:ext cx="830874" cy="828675"/>
              <a:chOff x="481383" y="5517269"/>
              <a:chExt cx="830874" cy="82867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82" y="5517269"/>
                <a:ext cx="828675" cy="828675"/>
              </a:xfrm>
              <a:prstGeom prst="rect">
                <a:avLst/>
              </a:prstGeom>
            </p:spPr>
          </p:pic>
          <p:sp>
            <p:nvSpPr>
              <p:cNvPr id="23" name="TextBox 22"/>
              <p:cNvSpPr txBox="1"/>
              <p:nvPr/>
            </p:nvSpPr>
            <p:spPr>
              <a:xfrm>
                <a:off x="481383" y="5677515"/>
                <a:ext cx="812663" cy="549003"/>
              </a:xfrm>
              <a:prstGeom prst="rect">
                <a:avLst/>
              </a:prstGeom>
              <a:noFill/>
            </p:spPr>
            <p:txBody>
              <a:bodyPr wrap="square" lIns="179259" tIns="143408" rIns="179259" bIns="143408" rtlCol="0" anchor="ctr">
                <a:spAutoFit/>
              </a:bodyPr>
              <a:lstStyle/>
              <a:p>
                <a:pPr marL="0" marR="0" lvl="0" indent="0" algn="ctr" defTabSz="896215" rtl="0" eaLnBrk="1" fontAlgn="auto" latinLnBrk="0" hangingPunct="1">
                  <a:lnSpc>
                    <a:spcPct val="90000"/>
                  </a:lnSpc>
                  <a:spcBef>
                    <a:spcPts val="0"/>
                  </a:spcBef>
                  <a:spcAft>
                    <a:spcPts val="588"/>
                  </a:spcAft>
                  <a:buClrTx/>
                  <a:buSzTx/>
                  <a:buFontTx/>
                  <a:buNone/>
                  <a:tabLst/>
                  <a:defRPr/>
                </a:pPr>
                <a: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t>GET A</a:t>
                </a:r>
                <a:b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br>
                <a: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t> KEY</a:t>
                </a:r>
              </a:p>
            </p:txBody>
          </p:sp>
        </p:grpSp>
        <p:grpSp>
          <p:nvGrpSpPr>
            <p:cNvPr id="18" name="Group 17"/>
            <p:cNvGrpSpPr/>
            <p:nvPr/>
          </p:nvGrpSpPr>
          <p:grpSpPr>
            <a:xfrm>
              <a:off x="972360" y="5750298"/>
              <a:ext cx="871680" cy="828675"/>
              <a:chOff x="1170480" y="5712198"/>
              <a:chExt cx="871680" cy="828675"/>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601" y="5712198"/>
                <a:ext cx="828675" cy="828675"/>
              </a:xfrm>
              <a:prstGeom prst="rect">
                <a:avLst/>
              </a:prstGeom>
            </p:spPr>
          </p:pic>
          <p:sp>
            <p:nvSpPr>
              <p:cNvPr id="53" name="TextBox 52"/>
              <p:cNvSpPr txBox="1"/>
              <p:nvPr/>
            </p:nvSpPr>
            <p:spPr>
              <a:xfrm>
                <a:off x="1170480" y="5930235"/>
                <a:ext cx="871680" cy="393195"/>
              </a:xfrm>
              <a:prstGeom prst="rect">
                <a:avLst/>
              </a:prstGeom>
              <a:noFill/>
            </p:spPr>
            <p:txBody>
              <a:bodyPr wrap="square" lIns="179259" tIns="143408" rIns="179259" bIns="143408" rtlCol="0" anchor="ctr">
                <a:spAutoFit/>
              </a:bodyPr>
              <a:lstStyle/>
              <a:p>
                <a:pPr marL="0" marR="0" lvl="0" indent="0" algn="ctr" defTabSz="896215" rtl="0" eaLnBrk="1" fontAlgn="auto" latinLnBrk="0" hangingPunct="1">
                  <a:lnSpc>
                    <a:spcPct val="90000"/>
                  </a:lnSpc>
                  <a:spcBef>
                    <a:spcPts val="0"/>
                  </a:spcBef>
                  <a:spcAft>
                    <a:spcPts val="588"/>
                  </a:spcAft>
                  <a:buClrTx/>
                  <a:buSzTx/>
                  <a:buFontTx/>
                  <a:buNone/>
                  <a:tabLst/>
                  <a:defRPr/>
                </a:pPr>
                <a: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t>BUILD</a:t>
                </a:r>
              </a:p>
            </p:txBody>
          </p:sp>
        </p:grpSp>
      </p:grpSp>
      <p:sp>
        <p:nvSpPr>
          <p:cNvPr id="44" name="Freeform 11"/>
          <p:cNvSpPr>
            <a:spLocks noEditPoints="1"/>
          </p:cNvSpPr>
          <p:nvPr/>
        </p:nvSpPr>
        <p:spPr bwMode="black">
          <a:xfrm>
            <a:off x="5142627" y="5815072"/>
            <a:ext cx="393974" cy="485050"/>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rgbClr val="92D050"/>
          </a:solidFill>
          <a:ln>
            <a:noFill/>
          </a:ln>
        </p:spPr>
        <p:txBody>
          <a:bodyPr vert="horz" wrap="square" lIns="89630" tIns="44814" rIns="89630" bIns="44814" numCol="1" anchor="t" anchorCtr="0" compatLnSpc="1">
            <a:prstTxWarp prst="textNoShape">
              <a:avLst/>
            </a:prstTxWarp>
          </a:bodyPr>
          <a:lstStyle/>
          <a:p>
            <a:pPr marL="0" marR="0" lvl="0" indent="0" algn="l" defTabSz="89621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8" name="Freeform 47"/>
          <p:cNvSpPr>
            <a:spLocks noChangeAspect="1" noEditPoints="1"/>
          </p:cNvSpPr>
          <p:nvPr/>
        </p:nvSpPr>
        <p:spPr bwMode="black">
          <a:xfrm>
            <a:off x="4320816" y="5873675"/>
            <a:ext cx="369347" cy="36784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0078D7"/>
          </a:solidFill>
          <a:ln>
            <a:noFill/>
          </a:ln>
          <a:extLst/>
        </p:spPr>
        <p:txBody>
          <a:bodyPr vert="horz" wrap="square" lIns="89630" tIns="44814" rIns="89630" bIns="44814" numCol="1" anchor="t" anchorCtr="0" compatLnSpc="1">
            <a:prstTxWarp prst="textNoShape">
              <a:avLst/>
            </a:prstTxWarp>
          </a:bodyPr>
          <a:lstStyle/>
          <a:p>
            <a:pPr marL="0" marR="0" lvl="0" indent="0" algn="l" defTabSz="89621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pic>
        <p:nvPicPr>
          <p:cNvPr id="2050" name="Picture 2" descr="http://iran-python.ir/images/python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74975" y="6212018"/>
            <a:ext cx="986844" cy="2863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an.io/system/assets/img/logos/nodej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24933" y="5734630"/>
            <a:ext cx="969698" cy="260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8350115" y="5585363"/>
            <a:ext cx="904484" cy="370839"/>
          </a:xfrm>
          <a:prstGeom prst="rect">
            <a:avLst/>
          </a:prstGeom>
          <a:noFill/>
        </p:spPr>
      </p:pic>
      <p:pic>
        <p:nvPicPr>
          <p:cNvPr id="2056" name="Picture 8" descr="http://social.technet.microsoft.com/wiki/resized-image.ashx/__size/550x0/__key/communityserver-wikis-components-files/00-00-00-00-05/7206.Msdn_5F00_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350114" y="6072289"/>
            <a:ext cx="1086866" cy="3319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en/d/d3/UserVoice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6549" y="6111307"/>
            <a:ext cx="1656731" cy="4104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pszAeGh.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06549" y="5490977"/>
            <a:ext cx="1635461" cy="4104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3053" y="5825144"/>
            <a:ext cx="365471" cy="442995"/>
          </a:xfrm>
          <a:prstGeom prst="rect">
            <a:avLst/>
          </a:prstGeom>
        </p:spPr>
      </p:pic>
    </p:spTree>
    <p:extLst>
      <p:ext uri="{BB962C8B-B14F-4D97-AF65-F5344CB8AC3E}">
        <p14:creationId xmlns:p14="http://schemas.microsoft.com/office/powerpoint/2010/main" val="373091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71"/>
          <p:cNvSpPr/>
          <p:nvPr/>
        </p:nvSpPr>
        <p:spPr bwMode="auto">
          <a:xfrm>
            <a:off x="864" y="1189497"/>
            <a:ext cx="9528649" cy="51125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71" name="Rectangle 170"/>
          <p:cNvSpPr/>
          <p:nvPr/>
        </p:nvSpPr>
        <p:spPr bwMode="auto">
          <a:xfrm>
            <a:off x="866" y="1189497"/>
            <a:ext cx="7277477" cy="51125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70" name="Rectangle 169"/>
          <p:cNvSpPr/>
          <p:nvPr/>
        </p:nvSpPr>
        <p:spPr bwMode="auto">
          <a:xfrm>
            <a:off x="865" y="1189497"/>
            <a:ext cx="5007706" cy="51125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graphicFrame>
        <p:nvGraphicFramePr>
          <p:cNvPr id="3" name="Object 2"/>
          <p:cNvGraphicFramePr>
            <a:graphicFrameLocks noChangeAspect="1"/>
          </p:cNvGraphicFramePr>
          <p:nvPr>
            <p:custDataLst>
              <p:tags r:id="rId2"/>
            </p:custDataLst>
            <p:extLst/>
          </p:nvPr>
        </p:nvGraphicFramePr>
        <p:xfrm>
          <a:off x="2424" y="2531"/>
          <a:ext cx="1556" cy="1556"/>
        </p:xfrm>
        <a:graphic>
          <a:graphicData uri="http://schemas.openxmlformats.org/presentationml/2006/ole">
            <mc:AlternateContent xmlns:mc="http://schemas.openxmlformats.org/markup-compatibility/2006">
              <mc:Choice xmlns:v="urn:schemas-microsoft-com:vml" Requires="v">
                <p:oleObj spid="_x0000_s1030" name="think-cell Slide" r:id="rId5" imgW="381" imgH="381" progId="TCLayout.ActiveDocument.1">
                  <p:embed/>
                </p:oleObj>
              </mc:Choice>
              <mc:Fallback>
                <p:oleObj name="think-cell Slide" r:id="rId5" imgW="381" imgH="381" progId="TCLayout.ActiveDocument.1">
                  <p:embed/>
                  <p:pic>
                    <p:nvPicPr>
                      <p:cNvPr id="3" name="Object 2"/>
                      <p:cNvPicPr/>
                      <p:nvPr/>
                    </p:nvPicPr>
                    <p:blipFill>
                      <a:blip r:embed="rId6"/>
                      <a:stretch>
                        <a:fillRect/>
                      </a:stretch>
                    </p:blipFill>
                    <p:spPr>
                      <a:xfrm>
                        <a:off x="2424" y="2531"/>
                        <a:ext cx="1556" cy="1556"/>
                      </a:xfrm>
                      <a:prstGeom prst="rect">
                        <a:avLst/>
                      </a:prstGeom>
                    </p:spPr>
                  </p:pic>
                </p:oleObj>
              </mc:Fallback>
            </mc:AlternateContent>
          </a:graphicData>
        </a:graphic>
      </p:graphicFrame>
      <p:sp>
        <p:nvSpPr>
          <p:cNvPr id="5" name="Title 4"/>
          <p:cNvSpPr>
            <a:spLocks noGrp="1"/>
          </p:cNvSpPr>
          <p:nvPr>
            <p:ph type="title"/>
          </p:nvPr>
        </p:nvSpPr>
        <p:spPr/>
        <p:txBody>
          <a:bodyPr/>
          <a:lstStyle/>
          <a:p>
            <a:r>
              <a:rPr lang="en-US" dirty="0"/>
              <a:t>A variety of real-world applications</a:t>
            </a:r>
          </a:p>
        </p:txBody>
      </p:sp>
      <p:graphicFrame>
        <p:nvGraphicFramePr>
          <p:cNvPr id="75" name="Table 20"/>
          <p:cNvGraphicFramePr>
            <a:graphicFrameLocks noGrp="1"/>
          </p:cNvGraphicFramePr>
          <p:nvPr>
            <p:extLst/>
          </p:nvPr>
        </p:nvGraphicFramePr>
        <p:xfrm>
          <a:off x="493993" y="5194620"/>
          <a:ext cx="2139392" cy="1057452"/>
        </p:xfrm>
        <a:graphic>
          <a:graphicData uri="http://schemas.openxmlformats.org/drawingml/2006/table">
            <a:tbl>
              <a:tblPr firstRow="1" bandRow="1"/>
              <a:tblGrid>
                <a:gridCol w="1111393">
                  <a:extLst>
                    <a:ext uri="{9D8B030D-6E8A-4147-A177-3AD203B41FA5}">
                      <a16:colId xmlns:a16="http://schemas.microsoft.com/office/drawing/2014/main" val="20000"/>
                    </a:ext>
                  </a:extLst>
                </a:gridCol>
                <a:gridCol w="1027999">
                  <a:extLst>
                    <a:ext uri="{9D8B030D-6E8A-4147-A177-3AD203B41FA5}">
                      <a16:colId xmlns:a16="http://schemas.microsoft.com/office/drawing/2014/main" val="20001"/>
                    </a:ext>
                  </a:extLst>
                </a:gridCol>
              </a:tblGrid>
              <a:tr h="232026">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Category</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People; 5</a:t>
                      </a:r>
                      <a:r>
                        <a:rPr lang="en-US" sz="1100" baseline="0">
                          <a:gradFill>
                            <a:gsLst>
                              <a:gs pos="3111">
                                <a:schemeClr val="tx1"/>
                              </a:gs>
                              <a:gs pos="35000">
                                <a:schemeClr val="tx1"/>
                              </a:gs>
                            </a:gsLst>
                            <a:lin ang="5400000" scaled="1"/>
                          </a:gradFill>
                          <a:latin typeface="+mn-lt"/>
                          <a:cs typeface="Segoe UI" panose="020B0502040204020203" pitchFamily="34" charset="0"/>
                        </a:rPr>
                        <a:t> faces</a:t>
                      </a:r>
                      <a:endParaRPr lang="en-US" sz="110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2026">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Adult/</a:t>
                      </a:r>
                      <a:r>
                        <a:rPr lang="en-US" sz="1100" baseline="0">
                          <a:gradFill>
                            <a:gsLst>
                              <a:gs pos="3111">
                                <a:schemeClr val="tx1"/>
                              </a:gs>
                              <a:gs pos="35000">
                                <a:schemeClr val="tx1"/>
                              </a:gs>
                            </a:gsLst>
                            <a:lin ang="5400000" scaled="1"/>
                          </a:gradFill>
                          <a:latin typeface="+mn-lt"/>
                          <a:cs typeface="Segoe UI" panose="020B0502040204020203" pitchFamily="34" charset="0"/>
                        </a:rPr>
                        <a:t>R</a:t>
                      </a:r>
                      <a:r>
                        <a:rPr lang="en-US" sz="1100">
                          <a:gradFill>
                            <a:gsLst>
                              <a:gs pos="3111">
                                <a:schemeClr val="tx1"/>
                              </a:gs>
                              <a:gs pos="35000">
                                <a:schemeClr val="tx1"/>
                              </a:gs>
                            </a:gsLst>
                            <a:lin ang="5400000" scaled="1"/>
                          </a:gradFill>
                          <a:latin typeface="+mn-lt"/>
                          <a:cs typeface="Segoe UI" panose="020B0502040204020203" pitchFamily="34" charset="0"/>
                        </a:rPr>
                        <a:t>acy?</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False</a:t>
                      </a:r>
                      <a:r>
                        <a:rPr lang="en-US" sz="1100" baseline="0">
                          <a:gradFill>
                            <a:gsLst>
                              <a:gs pos="3111">
                                <a:schemeClr val="tx1"/>
                              </a:gs>
                              <a:gs pos="35000">
                                <a:schemeClr val="tx1"/>
                              </a:gs>
                            </a:gsLst>
                            <a:lin ang="5400000" scaled="1"/>
                          </a:gradFill>
                          <a:latin typeface="+mn-lt"/>
                          <a:cs typeface="Segoe UI" panose="020B0502040204020203" pitchFamily="34" charset="0"/>
                        </a:rPr>
                        <a:t>/False</a:t>
                      </a:r>
                      <a:endParaRPr lang="en-US" sz="110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1374">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Dominant</a:t>
                      </a:r>
                      <a:r>
                        <a:rPr lang="en-US" sz="1100" baseline="0">
                          <a:gradFill>
                            <a:gsLst>
                              <a:gs pos="3111">
                                <a:schemeClr val="tx1"/>
                              </a:gs>
                              <a:gs pos="35000">
                                <a:schemeClr val="tx1"/>
                              </a:gs>
                            </a:gsLst>
                            <a:lin ang="5400000" scaled="1"/>
                          </a:gradFill>
                          <a:latin typeface="+mn-lt"/>
                          <a:cs typeface="Segoe UI" panose="020B0502040204020203" pitchFamily="34" charset="0"/>
                        </a:rPr>
                        <a:t> c</a:t>
                      </a:r>
                      <a:r>
                        <a:rPr lang="en-US" sz="1100">
                          <a:gradFill>
                            <a:gsLst>
                              <a:gs pos="3111">
                                <a:schemeClr val="tx1"/>
                              </a:gs>
                              <a:gs pos="35000">
                                <a:schemeClr val="tx1"/>
                              </a:gs>
                            </a:gsLst>
                            <a:lin ang="5400000" scaled="1"/>
                          </a:gradFill>
                          <a:latin typeface="+mn-lt"/>
                          <a:cs typeface="Segoe UI" panose="020B0502040204020203" pitchFamily="34" charset="0"/>
                        </a:rPr>
                        <a:t>olors</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endParaRPr lang="en-US" sz="110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2026">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Accent color</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endParaRPr lang="en-US" sz="1100" dirty="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pSp>
        <p:nvGrpSpPr>
          <p:cNvPr id="28" name="Group 27">
            <a:extLst>
              <a:ext uri="{FF2B5EF4-FFF2-40B4-BE49-F238E27FC236}">
                <a16:creationId xmlns:a16="http://schemas.microsoft.com/office/drawing/2014/main" id="{E813D4AA-2BC1-470E-B476-E0BA1692B088}"/>
              </a:ext>
            </a:extLst>
          </p:cNvPr>
          <p:cNvGrpSpPr/>
          <p:nvPr/>
        </p:nvGrpSpPr>
        <p:grpSpPr>
          <a:xfrm>
            <a:off x="1664472" y="5717791"/>
            <a:ext cx="440321" cy="246095"/>
            <a:chOff x="1664472" y="5717791"/>
            <a:chExt cx="440321" cy="246095"/>
          </a:xfrm>
        </p:grpSpPr>
        <p:sp>
          <p:nvSpPr>
            <p:cNvPr id="17" name="Rectangle 16"/>
            <p:cNvSpPr/>
            <p:nvPr/>
          </p:nvSpPr>
          <p:spPr bwMode="auto">
            <a:xfrm>
              <a:off x="1664472" y="5717791"/>
              <a:ext cx="108815" cy="105859"/>
            </a:xfrm>
            <a:prstGeom prst="rect">
              <a:avLst/>
            </a:prstGeom>
            <a:solidFill>
              <a:schemeClr val="bg1"/>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81" name="Rectangle 80"/>
            <p:cNvSpPr/>
            <p:nvPr/>
          </p:nvSpPr>
          <p:spPr bwMode="auto">
            <a:xfrm>
              <a:off x="1830226" y="5717791"/>
              <a:ext cx="108815" cy="105859"/>
            </a:xfrm>
            <a:prstGeom prst="rect">
              <a:avLst/>
            </a:prstGeom>
            <a:solidFill>
              <a:schemeClr val="bg1">
                <a:lumMod val="50000"/>
              </a:schemeClr>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91" name="Rectangle 90"/>
            <p:cNvSpPr/>
            <p:nvPr/>
          </p:nvSpPr>
          <p:spPr bwMode="auto">
            <a:xfrm>
              <a:off x="1995978" y="5717791"/>
              <a:ext cx="108815" cy="105859"/>
            </a:xfrm>
            <a:prstGeom prst="rect">
              <a:avLst/>
            </a:prstGeom>
            <a:solidFill>
              <a:schemeClr val="bg2">
                <a:lumMod val="25000"/>
              </a:schemeClr>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4" name="Rectangle 103"/>
            <p:cNvSpPr/>
            <p:nvPr/>
          </p:nvSpPr>
          <p:spPr bwMode="auto">
            <a:xfrm>
              <a:off x="1664472" y="5858027"/>
              <a:ext cx="108817" cy="105859"/>
            </a:xfrm>
            <a:prstGeom prst="rect">
              <a:avLst/>
            </a:prstGeom>
            <a:solidFill>
              <a:schemeClr val="tx1">
                <a:lumMod val="50000"/>
              </a:schemeClr>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sp>
        <p:nvSpPr>
          <p:cNvPr id="70" name="Rectangle 69"/>
          <p:cNvSpPr/>
          <p:nvPr/>
        </p:nvSpPr>
        <p:spPr bwMode="auto">
          <a:xfrm>
            <a:off x="454375" y="1248859"/>
            <a:ext cx="2218629" cy="500629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pic>
        <p:nvPicPr>
          <p:cNvPr id="7" name="Picture 6"/>
          <p:cNvPicPr>
            <a:picLocks noChangeAspect="1"/>
          </p:cNvPicPr>
          <p:nvPr/>
        </p:nvPicPr>
        <p:blipFill rotWithShape="1">
          <a:blip r:embed="rId7"/>
          <a:srcRect t="7654"/>
          <a:stretch/>
        </p:blipFill>
        <p:spPr>
          <a:xfrm>
            <a:off x="502631" y="3855190"/>
            <a:ext cx="2122117" cy="1239947"/>
          </a:xfrm>
          <a:prstGeom prst="rect">
            <a:avLst/>
          </a:prstGeom>
        </p:spPr>
      </p:pic>
      <p:grpSp>
        <p:nvGrpSpPr>
          <p:cNvPr id="8" name="Group 7">
            <a:extLst>
              <a:ext uri="{FF2B5EF4-FFF2-40B4-BE49-F238E27FC236}">
                <a16:creationId xmlns:a16="http://schemas.microsoft.com/office/drawing/2014/main" id="{C3DB683A-B8D9-4244-845C-1C46D88DF3A6}"/>
              </a:ext>
            </a:extLst>
          </p:cNvPr>
          <p:cNvGrpSpPr/>
          <p:nvPr/>
        </p:nvGrpSpPr>
        <p:grpSpPr>
          <a:xfrm>
            <a:off x="454375" y="1295762"/>
            <a:ext cx="2218629" cy="2507314"/>
            <a:chOff x="454375" y="1295762"/>
            <a:chExt cx="2218629" cy="2507314"/>
          </a:xfrm>
        </p:grpSpPr>
        <p:grpSp>
          <p:nvGrpSpPr>
            <p:cNvPr id="27" name="Group 26">
              <a:extLst>
                <a:ext uri="{FF2B5EF4-FFF2-40B4-BE49-F238E27FC236}">
                  <a16:creationId xmlns:a16="http://schemas.microsoft.com/office/drawing/2014/main" id="{06D175FB-DAA9-418F-8678-627B7D775CDD}"/>
                </a:ext>
              </a:extLst>
            </p:cNvPr>
            <p:cNvGrpSpPr/>
            <p:nvPr/>
          </p:nvGrpSpPr>
          <p:grpSpPr>
            <a:xfrm>
              <a:off x="454375" y="1295762"/>
              <a:ext cx="2218629" cy="2507314"/>
              <a:chOff x="454375" y="1295762"/>
              <a:chExt cx="2218629" cy="2507314"/>
            </a:xfrm>
          </p:grpSpPr>
          <p:sp>
            <p:nvSpPr>
              <p:cNvPr id="88" name="Freeform 78"/>
              <p:cNvSpPr/>
              <p:nvPr/>
            </p:nvSpPr>
            <p:spPr bwMode="auto">
              <a:xfrm>
                <a:off x="454375" y="1295762"/>
                <a:ext cx="2218629" cy="43269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Vision</a:t>
                </a:r>
              </a:p>
            </p:txBody>
          </p:sp>
          <p:sp>
            <p:nvSpPr>
              <p:cNvPr id="79" name="Oval Callout 6"/>
              <p:cNvSpPr/>
              <p:nvPr/>
            </p:nvSpPr>
            <p:spPr bwMode="auto">
              <a:xfrm>
                <a:off x="1281283" y="1915078"/>
                <a:ext cx="1195365" cy="761180"/>
              </a:xfrm>
              <a:prstGeom prst="wedgeRectCallout">
                <a:avLst>
                  <a:gd name="adj1" fmla="val -60408"/>
                  <a:gd name="adj2" fmla="val -8409"/>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What is in the image?</a:t>
                </a:r>
              </a:p>
            </p:txBody>
          </p:sp>
          <p:sp>
            <p:nvSpPr>
              <p:cNvPr id="80" name="Pentagon 79"/>
              <p:cNvSpPr/>
              <p:nvPr/>
            </p:nvSpPr>
            <p:spPr bwMode="auto">
              <a:xfrm rot="5400000">
                <a:off x="1287563" y="2417635"/>
                <a:ext cx="552253"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Computer Vision</a:t>
                </a:r>
              </a:p>
            </p:txBody>
          </p:sp>
          <p:grpSp>
            <p:nvGrpSpPr>
              <p:cNvPr id="16" name="Group 15">
                <a:extLst>
                  <a:ext uri="{FF2B5EF4-FFF2-40B4-BE49-F238E27FC236}">
                    <a16:creationId xmlns:a16="http://schemas.microsoft.com/office/drawing/2014/main" id="{68AD1D11-6D02-4952-9FE8-05BA1F2F16A7}"/>
                  </a:ext>
                </a:extLst>
              </p:cNvPr>
              <p:cNvGrpSpPr/>
              <p:nvPr/>
            </p:nvGrpSpPr>
            <p:grpSpPr>
              <a:xfrm>
                <a:off x="622107" y="2111940"/>
                <a:ext cx="348356" cy="973067"/>
                <a:chOff x="622107" y="2111940"/>
                <a:chExt cx="348356" cy="973067"/>
              </a:xfrm>
            </p:grpSpPr>
            <p:sp>
              <p:nvSpPr>
                <p:cNvPr id="93" name="Freeform 745">
                  <a:extLst>
                    <a:ext uri="{FF2B5EF4-FFF2-40B4-BE49-F238E27FC236}">
                      <a16:creationId xmlns:a16="http://schemas.microsoft.com/office/drawing/2014/main" id="{9C2C50F5-0055-4274-9560-0F0702D483BF}"/>
                    </a:ext>
                  </a:extLst>
                </p:cNvPr>
                <p:cNvSpPr>
                  <a:spLocks/>
                </p:cNvSpPr>
                <p:nvPr/>
              </p:nvSpPr>
              <p:spPr bwMode="auto">
                <a:xfrm>
                  <a:off x="622107" y="2376614"/>
                  <a:ext cx="348356" cy="708393"/>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96" name="Oval 746">
                  <a:extLst>
                    <a:ext uri="{FF2B5EF4-FFF2-40B4-BE49-F238E27FC236}">
                      <a16:creationId xmlns:a16="http://schemas.microsoft.com/office/drawing/2014/main" id="{3629AE0A-A79B-490B-A7F1-CF62832C3543}"/>
                    </a:ext>
                  </a:extLst>
                </p:cNvPr>
                <p:cNvSpPr>
                  <a:spLocks noChangeArrowheads="1"/>
                </p:cNvSpPr>
                <p:nvPr/>
              </p:nvSpPr>
              <p:spPr bwMode="auto">
                <a:xfrm>
                  <a:off x="690222" y="2111940"/>
                  <a:ext cx="212127" cy="2101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36" name="Picture 135">
              <a:extLst>
                <a:ext uri="{FF2B5EF4-FFF2-40B4-BE49-F238E27FC236}">
                  <a16:creationId xmlns:a16="http://schemas.microsoft.com/office/drawing/2014/main" id="{572C6FFC-E1AF-4173-96DF-33A4A880140F}"/>
                </a:ext>
              </a:extLst>
            </p:cNvPr>
            <p:cNvPicPr>
              <a:picLocks noChangeAspect="1"/>
            </p:cNvPicPr>
            <p:nvPr/>
          </p:nvPicPr>
          <p:blipFill rotWithShape="1">
            <a:blip r:embed="rId8">
              <a:biLevel thresh="25000"/>
              <a:extLst>
                <a:ext uri="{28A0092B-C50C-407E-A947-70E740481C1C}">
                  <a14:useLocalDpi xmlns:a14="http://schemas.microsoft.com/office/drawing/2010/main" val="0"/>
                </a:ext>
              </a:extLst>
            </a:blip>
            <a:srcRect t="13765"/>
            <a:stretch/>
          </p:blipFill>
          <p:spPr>
            <a:xfrm>
              <a:off x="2123297" y="1316928"/>
              <a:ext cx="530014" cy="457062"/>
            </a:xfrm>
            <a:prstGeom prst="rect">
              <a:avLst/>
            </a:prstGeom>
          </p:spPr>
        </p:pic>
      </p:grpSp>
      <p:grpSp>
        <p:nvGrpSpPr>
          <p:cNvPr id="15" name="Group 14">
            <a:extLst>
              <a:ext uri="{FF2B5EF4-FFF2-40B4-BE49-F238E27FC236}">
                <a16:creationId xmlns:a16="http://schemas.microsoft.com/office/drawing/2014/main" id="{6FDFEA70-DB2C-4D64-BDD9-2142E9438860}"/>
              </a:ext>
            </a:extLst>
          </p:cNvPr>
          <p:cNvGrpSpPr/>
          <p:nvPr/>
        </p:nvGrpSpPr>
        <p:grpSpPr>
          <a:xfrm>
            <a:off x="2748101" y="1248859"/>
            <a:ext cx="2218629" cy="5053193"/>
            <a:chOff x="2748101" y="1248859"/>
            <a:chExt cx="2218629" cy="5053193"/>
          </a:xfrm>
        </p:grpSpPr>
        <p:grpSp>
          <p:nvGrpSpPr>
            <p:cNvPr id="23" name="Group 22">
              <a:extLst>
                <a:ext uri="{FF2B5EF4-FFF2-40B4-BE49-F238E27FC236}">
                  <a16:creationId xmlns:a16="http://schemas.microsoft.com/office/drawing/2014/main" id="{16A98EAE-3DBD-46FA-B4A1-BFC3AE78B06E}"/>
                </a:ext>
              </a:extLst>
            </p:cNvPr>
            <p:cNvGrpSpPr/>
            <p:nvPr/>
          </p:nvGrpSpPr>
          <p:grpSpPr>
            <a:xfrm>
              <a:off x="2748101" y="1295761"/>
              <a:ext cx="2218629" cy="5006291"/>
              <a:chOff x="2748101" y="1295761"/>
              <a:chExt cx="2218629" cy="5006291"/>
            </a:xfrm>
          </p:grpSpPr>
          <p:grpSp>
            <p:nvGrpSpPr>
              <p:cNvPr id="33" name="Group 32"/>
              <p:cNvGrpSpPr/>
              <p:nvPr/>
            </p:nvGrpSpPr>
            <p:grpSpPr>
              <a:xfrm>
                <a:off x="2748101" y="1295761"/>
                <a:ext cx="2218629" cy="5006291"/>
                <a:chOff x="2034745" y="971593"/>
                <a:chExt cx="1664208" cy="3755251"/>
              </a:xfrm>
            </p:grpSpPr>
            <p:sp>
              <p:nvSpPr>
                <p:cNvPr id="92" name="Rectangle 91"/>
                <p:cNvSpPr/>
                <p:nvPr/>
              </p:nvSpPr>
              <p:spPr bwMode="auto">
                <a:xfrm>
                  <a:off x="2034745"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1" name="Freeform 83"/>
                <p:cNvSpPr/>
                <p:nvPr/>
              </p:nvSpPr>
              <p:spPr bwMode="auto">
                <a:xfrm>
                  <a:off x="2034745"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Speech</a:t>
                  </a:r>
                </a:p>
              </p:txBody>
            </p:sp>
          </p:grpSp>
          <p:sp>
            <p:nvSpPr>
              <p:cNvPr id="97" name="Oval Callout 6"/>
              <p:cNvSpPr/>
              <p:nvPr/>
            </p:nvSpPr>
            <p:spPr bwMode="auto">
              <a:xfrm>
                <a:off x="3550900" y="1915078"/>
                <a:ext cx="1289293" cy="761180"/>
              </a:xfrm>
              <a:prstGeom prst="wedgeRectCallout">
                <a:avLst>
                  <a:gd name="adj1" fmla="val -58880"/>
                  <a:gd name="adj2" fmla="val -7575"/>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Give me directions to the nearest local branch.</a:t>
                </a:r>
              </a:p>
            </p:txBody>
          </p:sp>
          <p:grpSp>
            <p:nvGrpSpPr>
              <p:cNvPr id="14" name="Group 13">
                <a:extLst>
                  <a:ext uri="{FF2B5EF4-FFF2-40B4-BE49-F238E27FC236}">
                    <a16:creationId xmlns:a16="http://schemas.microsoft.com/office/drawing/2014/main" id="{5F986A16-8A9C-4A5D-87EA-EB250524FE67}"/>
                  </a:ext>
                </a:extLst>
              </p:cNvPr>
              <p:cNvGrpSpPr/>
              <p:nvPr/>
            </p:nvGrpSpPr>
            <p:grpSpPr>
              <a:xfrm>
                <a:off x="2748101" y="3250824"/>
                <a:ext cx="2218629" cy="2952379"/>
                <a:chOff x="2748101" y="3250824"/>
                <a:chExt cx="2218629" cy="2952379"/>
              </a:xfrm>
            </p:grpSpPr>
            <p:sp>
              <p:nvSpPr>
                <p:cNvPr id="100" name="Pentagon 99"/>
                <p:cNvSpPr/>
                <p:nvPr/>
              </p:nvSpPr>
              <p:spPr bwMode="auto">
                <a:xfrm rot="5400000">
                  <a:off x="3581290" y="2417635"/>
                  <a:ext cx="552251"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Bing Speech</a:t>
                  </a:r>
                </a:p>
              </p:txBody>
            </p:sp>
            <p:grpSp>
              <p:nvGrpSpPr>
                <p:cNvPr id="47" name="Group 46"/>
                <p:cNvGrpSpPr/>
                <p:nvPr/>
              </p:nvGrpSpPr>
              <p:grpSpPr>
                <a:xfrm>
                  <a:off x="2825290" y="4136415"/>
                  <a:ext cx="2064251" cy="2066788"/>
                  <a:chOff x="2067831" y="3102386"/>
                  <a:chExt cx="1548408" cy="1550311"/>
                </a:xfrm>
              </p:grpSpPr>
              <p:grpSp>
                <p:nvGrpSpPr>
                  <p:cNvPr id="4" name="Group 3"/>
                  <p:cNvGrpSpPr/>
                  <p:nvPr/>
                </p:nvGrpSpPr>
                <p:grpSpPr>
                  <a:xfrm>
                    <a:off x="2067831" y="3961502"/>
                    <a:ext cx="1548408" cy="691195"/>
                    <a:chOff x="2762800" y="5351137"/>
                    <a:chExt cx="2139696" cy="955140"/>
                  </a:xfrm>
                </p:grpSpPr>
                <p:sp>
                  <p:nvSpPr>
                    <p:cNvPr id="95" name="TextBox 94"/>
                    <p:cNvSpPr txBox="1"/>
                    <p:nvPr/>
                  </p:nvSpPr>
                  <p:spPr>
                    <a:xfrm>
                      <a:off x="2762800" y="5351137"/>
                      <a:ext cx="2139696" cy="273740"/>
                    </a:xfrm>
                    <a:prstGeom prst="rect">
                      <a:avLst/>
                    </a:prstGeom>
                    <a:noFill/>
                    <a:ln>
                      <a:solidFill>
                        <a:srgbClr val="6E6E73">
                          <a:lumMod val="20000"/>
                          <a:lumOff val="80000"/>
                        </a:srgbClr>
                      </a:solidFill>
                    </a:ln>
                  </p:spPr>
                  <p:txBody>
                    <a:bodyPr wrap="square" lIns="45713" tIns="18285" rIns="45713" bIns="18285" rtlCol="0" anchor="ctr" anchorCtr="0">
                      <a:noAutofit/>
                    </a:bodyPr>
                    <a:lstStyle>
                      <a:defPPr>
                        <a:defRPr lang="en-US"/>
                      </a:defPPr>
                      <a:lvl1pPr marR="0" lvl="0" indent="0" defTabSz="896386" fontAlgn="auto">
                        <a:lnSpc>
                          <a:spcPct val="90000"/>
                        </a:lnSpc>
                        <a:spcBef>
                          <a:spcPts val="0"/>
                        </a:spcBef>
                        <a:spcAft>
                          <a:spcPts val="588"/>
                        </a:spcAft>
                        <a:buClrTx/>
                        <a:buSzTx/>
                        <a:buFontTx/>
                        <a:buNone/>
                        <a:tabLst/>
                        <a:defRPr kumimoji="0" sz="1100" b="0" i="1" u="none" strike="noStrike" kern="0" cap="none" spc="0" normalizeH="0" baseline="0">
                          <a:ln>
                            <a:noFill/>
                          </a:ln>
                          <a:solidFill>
                            <a:sysClr val="windowText" lastClr="000000"/>
                          </a:solidFill>
                          <a:effectLst/>
                          <a:uLnTx/>
                          <a:uFillTx/>
                        </a:defRPr>
                      </a:lvl1p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Convert spoken audio to text </a:t>
                      </a:r>
                    </a:p>
                  </p:txBody>
                </p:sp>
                <p:sp>
                  <p:nvSpPr>
                    <p:cNvPr id="99" name="TextBox 98"/>
                    <p:cNvSpPr txBox="1"/>
                    <p:nvPr/>
                  </p:nvSpPr>
                  <p:spPr>
                    <a:xfrm>
                      <a:off x="2762800" y="5691837"/>
                      <a:ext cx="2139696" cy="273740"/>
                    </a:xfrm>
                    <a:prstGeom prst="rect">
                      <a:avLst/>
                    </a:prstGeom>
                    <a:noFill/>
                    <a:ln>
                      <a:solidFill>
                        <a:srgbClr val="6E6E73">
                          <a:lumMod val="20000"/>
                          <a:lumOff val="80000"/>
                        </a:srgbClr>
                      </a:solidFill>
                    </a:ln>
                  </p:spPr>
                  <p:txBody>
                    <a:bodyPr wrap="square" lIns="45713" tIns="18285" rIns="45713" bIns="18285" rtlCol="0" anchor="ctr" anchorCtr="0">
                      <a:noAutofit/>
                    </a:bodyPr>
                    <a:lstStyle>
                      <a:defPPr>
                        <a:defRPr lang="en-US"/>
                      </a:defPPr>
                      <a:lvl1pPr marR="0" lvl="0" indent="0" defTabSz="896386" fontAlgn="auto">
                        <a:lnSpc>
                          <a:spcPct val="90000"/>
                        </a:lnSpc>
                        <a:spcBef>
                          <a:spcPts val="0"/>
                        </a:spcBef>
                        <a:spcAft>
                          <a:spcPts val="588"/>
                        </a:spcAft>
                        <a:buClrTx/>
                        <a:buSzTx/>
                        <a:buFontTx/>
                        <a:buNone/>
                        <a:tabLst/>
                        <a:defRPr kumimoji="0" sz="1100" b="0" i="1" u="none" strike="noStrike" kern="0" cap="none" spc="0" normalizeH="0" baseline="0">
                          <a:ln>
                            <a:noFill/>
                          </a:ln>
                          <a:solidFill>
                            <a:sysClr val="windowText" lastClr="000000"/>
                          </a:solidFill>
                          <a:effectLst/>
                          <a:uLnTx/>
                          <a:uFillTx/>
                        </a:defRPr>
                      </a:lvl1p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Convert text to spoken audio</a:t>
                      </a:r>
                    </a:p>
                  </p:txBody>
                </p:sp>
                <p:sp>
                  <p:nvSpPr>
                    <p:cNvPr id="102" name="TextBox 101"/>
                    <p:cNvSpPr txBox="1"/>
                    <p:nvPr/>
                  </p:nvSpPr>
                  <p:spPr>
                    <a:xfrm>
                      <a:off x="2762800" y="6032537"/>
                      <a:ext cx="2139696" cy="273740"/>
                    </a:xfrm>
                    <a:prstGeom prst="rect">
                      <a:avLst/>
                    </a:prstGeom>
                    <a:noFill/>
                    <a:ln>
                      <a:solidFill>
                        <a:srgbClr val="6E6E73">
                          <a:lumMod val="20000"/>
                          <a:lumOff val="80000"/>
                        </a:srgbClr>
                      </a:solidFill>
                    </a:ln>
                  </p:spPr>
                  <p:txBody>
                    <a:bodyPr wrap="square" lIns="45713" tIns="18285" rIns="45713" bIns="18285" rtlCol="0" anchor="ctr" anchorCtr="0">
                      <a:noAutofit/>
                    </a:body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Extract intent of user</a:t>
                      </a:r>
                    </a:p>
                  </p:txBody>
                </p:sp>
              </p:grpSp>
              <p:sp>
                <p:nvSpPr>
                  <p:cNvPr id="76" name="Oval Callout 6"/>
                  <p:cNvSpPr/>
                  <p:nvPr/>
                </p:nvSpPr>
                <p:spPr bwMode="auto">
                  <a:xfrm>
                    <a:off x="2078366" y="3102386"/>
                    <a:ext cx="496513" cy="376980"/>
                  </a:xfrm>
                  <a:prstGeom prst="wedgeEllipseCallout">
                    <a:avLst>
                      <a:gd name="adj1" fmla="val 33451"/>
                      <a:gd name="adj2" fmla="val 69382"/>
                    </a:avLst>
                  </a:prstGeom>
                  <a:solidFill>
                    <a:schemeClr val="bg1">
                      <a:lumMod val="85000"/>
                    </a:schemeClr>
                  </a:solidFill>
                  <a:ln w="9525" cap="flat" cmpd="sng" algn="ctr">
                    <a:noFill/>
                    <a:prstDash val="solid"/>
                    <a:headEnd type="none" w="med" len="med"/>
                    <a:tailEnd type="none" w="med" len="med"/>
                  </a:ln>
                  <a:effectLst/>
                </p:spPr>
                <p:txBody>
                  <a:bodyPr lIns="0" tIns="0" rIns="0" bIns="0" rtlCol="0" anchor="ctr" anchorCtr="0"/>
                  <a:lstStyle/>
                  <a:p>
                    <a:pPr marL="0" marR="0" lvl="0" indent="0" algn="ctr" defTabSz="895709" rtl="0" eaLnBrk="1" fontAlgn="auto" latinLnBrk="0" hangingPunct="1">
                      <a:lnSpc>
                        <a:spcPts val="1440"/>
                      </a:lnSpc>
                      <a:spcBef>
                        <a:spcPts val="0"/>
                      </a:spcBef>
                      <a:spcAft>
                        <a:spcPts val="0"/>
                      </a:spcAft>
                      <a:buClrTx/>
                      <a:buSzTx/>
                      <a:buFontTx/>
                      <a:buNone/>
                      <a:tabLst/>
                      <a:defRPr/>
                    </a:pPr>
                    <a:endParaRPr kumimoji="0" lang="en-US" sz="1067"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nvGrpSpPr>
                  <p:cNvPr id="90" name="Group 89"/>
                  <p:cNvGrpSpPr/>
                  <p:nvPr/>
                </p:nvGrpSpPr>
                <p:grpSpPr>
                  <a:xfrm>
                    <a:off x="2931034" y="3143351"/>
                    <a:ext cx="658441" cy="443451"/>
                    <a:chOff x="1374991" y="2239434"/>
                    <a:chExt cx="3540752" cy="2384648"/>
                  </a:xfrm>
                </p:grpSpPr>
                <p:sp>
                  <p:nvSpPr>
                    <p:cNvPr id="94" name="Rectangle 93"/>
                    <p:cNvSpPr/>
                    <p:nvPr/>
                  </p:nvSpPr>
                  <p:spPr bwMode="auto">
                    <a:xfrm>
                      <a:off x="1374991" y="2239434"/>
                      <a:ext cx="3540752" cy="238464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3" name="Freeform: Shape 102"/>
                    <p:cNvSpPr/>
                    <p:nvPr/>
                  </p:nvSpPr>
                  <p:spPr bwMode="auto">
                    <a:xfrm>
                      <a:off x="1374991" y="2239434"/>
                      <a:ext cx="3540752" cy="2384648"/>
                    </a:xfrm>
                    <a:custGeom>
                      <a:avLst/>
                      <a:gdLst>
                        <a:gd name="connsiteX0" fmla="*/ 2957934 w 3540752"/>
                        <a:gd name="connsiteY0" fmla="*/ 1889480 h 2384648"/>
                        <a:gd name="connsiteX1" fmla="*/ 3540752 w 3540752"/>
                        <a:gd name="connsiteY1" fmla="*/ 1889480 h 2384648"/>
                        <a:gd name="connsiteX2" fmla="*/ 3540752 w 3540752"/>
                        <a:gd name="connsiteY2" fmla="*/ 2384648 h 2384648"/>
                        <a:gd name="connsiteX3" fmla="*/ 2957934 w 3540752"/>
                        <a:gd name="connsiteY3" fmla="*/ 2384648 h 2384648"/>
                        <a:gd name="connsiteX4" fmla="*/ 1860441 w 3540752"/>
                        <a:gd name="connsiteY4" fmla="*/ 1889480 h 2384648"/>
                        <a:gd name="connsiteX5" fmla="*/ 2845045 w 3540752"/>
                        <a:gd name="connsiteY5" fmla="*/ 1889480 h 2384648"/>
                        <a:gd name="connsiteX6" fmla="*/ 2845045 w 3540752"/>
                        <a:gd name="connsiteY6" fmla="*/ 2384648 h 2384648"/>
                        <a:gd name="connsiteX7" fmla="*/ 1860441 w 3540752"/>
                        <a:gd name="connsiteY7" fmla="*/ 2384648 h 2384648"/>
                        <a:gd name="connsiteX8" fmla="*/ 479628 w 3540752"/>
                        <a:gd name="connsiteY8" fmla="*/ 1889480 h 2384648"/>
                        <a:gd name="connsiteX9" fmla="*/ 1747552 w 3540752"/>
                        <a:gd name="connsiteY9" fmla="*/ 1889480 h 2384648"/>
                        <a:gd name="connsiteX10" fmla="*/ 1747552 w 3540752"/>
                        <a:gd name="connsiteY10" fmla="*/ 2384648 h 2384648"/>
                        <a:gd name="connsiteX11" fmla="*/ 295159 w 3540752"/>
                        <a:gd name="connsiteY11" fmla="*/ 2384648 h 2384648"/>
                        <a:gd name="connsiteX12" fmla="*/ 0 w 3540752"/>
                        <a:gd name="connsiteY12" fmla="*/ 1889480 h 2384648"/>
                        <a:gd name="connsiteX13" fmla="*/ 359160 w 3540752"/>
                        <a:gd name="connsiteY13" fmla="*/ 1889480 h 2384648"/>
                        <a:gd name="connsiteX14" fmla="*/ 174690 w 3540752"/>
                        <a:gd name="connsiteY14" fmla="*/ 2384648 h 2384648"/>
                        <a:gd name="connsiteX15" fmla="*/ 0 w 3540752"/>
                        <a:gd name="connsiteY15" fmla="*/ 2384648 h 2384648"/>
                        <a:gd name="connsiteX16" fmla="*/ 2957934 w 3540752"/>
                        <a:gd name="connsiteY16" fmla="*/ 1275644 h 2384648"/>
                        <a:gd name="connsiteX17" fmla="*/ 3540752 w 3540752"/>
                        <a:gd name="connsiteY17" fmla="*/ 1275644 h 2384648"/>
                        <a:gd name="connsiteX18" fmla="*/ 3540752 w 3540752"/>
                        <a:gd name="connsiteY18" fmla="*/ 1776591 h 2384648"/>
                        <a:gd name="connsiteX19" fmla="*/ 2957934 w 3540752"/>
                        <a:gd name="connsiteY19" fmla="*/ 1776591 h 2384648"/>
                        <a:gd name="connsiteX20" fmla="*/ 1860442 w 3540752"/>
                        <a:gd name="connsiteY20" fmla="*/ 1275644 h 2384648"/>
                        <a:gd name="connsiteX21" fmla="*/ 2845045 w 3540752"/>
                        <a:gd name="connsiteY21" fmla="*/ 1275644 h 2384648"/>
                        <a:gd name="connsiteX22" fmla="*/ 2845045 w 3540752"/>
                        <a:gd name="connsiteY22" fmla="*/ 1776591 h 2384648"/>
                        <a:gd name="connsiteX23" fmla="*/ 1860441 w 3540752"/>
                        <a:gd name="connsiteY23" fmla="*/ 1776591 h 2384648"/>
                        <a:gd name="connsiteX24" fmla="*/ 708307 w 3540752"/>
                        <a:gd name="connsiteY24" fmla="*/ 1275642 h 2384648"/>
                        <a:gd name="connsiteX25" fmla="*/ 1593568 w 3540752"/>
                        <a:gd name="connsiteY25" fmla="*/ 1275642 h 2384648"/>
                        <a:gd name="connsiteX26" fmla="*/ 1593568 w 3540752"/>
                        <a:gd name="connsiteY26" fmla="*/ 1275644 h 2384648"/>
                        <a:gd name="connsiteX27" fmla="*/ 1747553 w 3540752"/>
                        <a:gd name="connsiteY27" fmla="*/ 1275644 h 2384648"/>
                        <a:gd name="connsiteX28" fmla="*/ 1747552 w 3540752"/>
                        <a:gd name="connsiteY28" fmla="*/ 1776591 h 2384648"/>
                        <a:gd name="connsiteX29" fmla="*/ 521684 w 3540752"/>
                        <a:gd name="connsiteY29" fmla="*/ 1776591 h 2384648"/>
                        <a:gd name="connsiteX30" fmla="*/ 0 w 3540752"/>
                        <a:gd name="connsiteY30" fmla="*/ 1267177 h 2384648"/>
                        <a:gd name="connsiteX31" fmla="*/ 590992 w 3540752"/>
                        <a:gd name="connsiteY31" fmla="*/ 1267177 h 2384648"/>
                        <a:gd name="connsiteX32" fmla="*/ 401216 w 3540752"/>
                        <a:gd name="connsiteY32" fmla="*/ 1776591 h 2384648"/>
                        <a:gd name="connsiteX33" fmla="*/ 0 w 3540752"/>
                        <a:gd name="connsiteY33" fmla="*/ 1776591 h 2384648"/>
                        <a:gd name="connsiteX34" fmla="*/ 952755 w 3540752"/>
                        <a:gd name="connsiteY34" fmla="*/ 619476 h 2384648"/>
                        <a:gd name="connsiteX35" fmla="*/ 1747553 w 3540752"/>
                        <a:gd name="connsiteY35" fmla="*/ 619476 h 2384648"/>
                        <a:gd name="connsiteX36" fmla="*/ 1747553 w 3540752"/>
                        <a:gd name="connsiteY36" fmla="*/ 1162753 h 2384648"/>
                        <a:gd name="connsiteX37" fmla="*/ 750362 w 3540752"/>
                        <a:gd name="connsiteY37" fmla="*/ 1162753 h 2384648"/>
                        <a:gd name="connsiteX38" fmla="*/ 0 w 3540752"/>
                        <a:gd name="connsiteY38" fmla="*/ 619475 h 2384648"/>
                        <a:gd name="connsiteX39" fmla="*/ 832286 w 3540752"/>
                        <a:gd name="connsiteY39" fmla="*/ 619475 h 2384648"/>
                        <a:gd name="connsiteX40" fmla="*/ 633048 w 3540752"/>
                        <a:gd name="connsiteY40" fmla="*/ 1154288 h 2384648"/>
                        <a:gd name="connsiteX41" fmla="*/ 0 w 3540752"/>
                        <a:gd name="connsiteY41" fmla="*/ 1154288 h 2384648"/>
                        <a:gd name="connsiteX42" fmla="*/ 2845045 w 3540752"/>
                        <a:gd name="connsiteY42" fmla="*/ 397620 h 2384648"/>
                        <a:gd name="connsiteX43" fmla="*/ 2845045 w 3540752"/>
                        <a:gd name="connsiteY43" fmla="*/ 1162755 h 2384648"/>
                        <a:gd name="connsiteX44" fmla="*/ 1860442 w 3540752"/>
                        <a:gd name="connsiteY44" fmla="*/ 1162755 h 2384648"/>
                        <a:gd name="connsiteX45" fmla="*/ 1860442 w 3540752"/>
                        <a:gd name="connsiteY45" fmla="*/ 619476 h 2384648"/>
                        <a:gd name="connsiteX46" fmla="*/ 2116760 w 3540752"/>
                        <a:gd name="connsiteY46" fmla="*/ 619476 h 2384648"/>
                        <a:gd name="connsiteX47" fmla="*/ 2116760 w 3540752"/>
                        <a:gd name="connsiteY47" fmla="*/ 615861 h 2384648"/>
                        <a:gd name="connsiteX48" fmla="*/ 3540752 w 3540752"/>
                        <a:gd name="connsiteY48" fmla="*/ 189142 h 2384648"/>
                        <a:gd name="connsiteX49" fmla="*/ 3540752 w 3540752"/>
                        <a:gd name="connsiteY49" fmla="*/ 1162755 h 2384648"/>
                        <a:gd name="connsiteX50" fmla="*/ 2957934 w 3540752"/>
                        <a:gd name="connsiteY50" fmla="*/ 1162755 h 2384648"/>
                        <a:gd name="connsiteX51" fmla="*/ 2957934 w 3540752"/>
                        <a:gd name="connsiteY51" fmla="*/ 363792 h 2384648"/>
                        <a:gd name="connsiteX52" fmla="*/ 3241567 w 3540752"/>
                        <a:gd name="connsiteY52" fmla="*/ 0 h 2384648"/>
                        <a:gd name="connsiteX53" fmla="*/ 3540752 w 3540752"/>
                        <a:gd name="connsiteY53" fmla="*/ 0 h 2384648"/>
                        <a:gd name="connsiteX54" fmla="*/ 3540752 w 3540752"/>
                        <a:gd name="connsiteY54" fmla="*/ 71294 h 2384648"/>
                        <a:gd name="connsiteX55" fmla="*/ 3241567 w 3540752"/>
                        <a:gd name="connsiteY55" fmla="*/ 160949 h 2384648"/>
                        <a:gd name="connsiteX56" fmla="*/ 2165242 w 3540752"/>
                        <a:gd name="connsiteY56" fmla="*/ 0 h 2384648"/>
                        <a:gd name="connsiteX57" fmla="*/ 3128678 w 3540752"/>
                        <a:gd name="connsiteY57" fmla="*/ 0 h 2384648"/>
                        <a:gd name="connsiteX58" fmla="*/ 3128678 w 3540752"/>
                        <a:gd name="connsiteY58" fmla="*/ 194777 h 2384648"/>
                        <a:gd name="connsiteX59" fmla="*/ 2165242 w 3540752"/>
                        <a:gd name="connsiteY59" fmla="*/ 483483 h 2384648"/>
                        <a:gd name="connsiteX60" fmla="*/ 1183534 w 3540752"/>
                        <a:gd name="connsiteY60" fmla="*/ 0 h 2384648"/>
                        <a:gd name="connsiteX61" fmla="*/ 2052353 w 3540752"/>
                        <a:gd name="connsiteY61" fmla="*/ 0 h 2384648"/>
                        <a:gd name="connsiteX62" fmla="*/ 2052353 w 3540752"/>
                        <a:gd name="connsiteY62" fmla="*/ 506587 h 2384648"/>
                        <a:gd name="connsiteX63" fmla="*/ 994810 w 3540752"/>
                        <a:gd name="connsiteY63" fmla="*/ 506587 h 2384648"/>
                        <a:gd name="connsiteX64" fmla="*/ 0 w 3540752"/>
                        <a:gd name="connsiteY64" fmla="*/ 0 h 2384648"/>
                        <a:gd name="connsiteX65" fmla="*/ 1063065 w 3540752"/>
                        <a:gd name="connsiteY65" fmla="*/ 0 h 2384648"/>
                        <a:gd name="connsiteX66" fmla="*/ 874342 w 3540752"/>
                        <a:gd name="connsiteY66" fmla="*/ 506586 h 2384648"/>
                        <a:gd name="connsiteX67" fmla="*/ 0 w 3540752"/>
                        <a:gd name="connsiteY67" fmla="*/ 506586 h 23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40752" h="2384648">
                          <a:moveTo>
                            <a:pt x="2957934" y="1889480"/>
                          </a:moveTo>
                          <a:lnTo>
                            <a:pt x="3540752" y="1889480"/>
                          </a:lnTo>
                          <a:lnTo>
                            <a:pt x="3540752" y="2384648"/>
                          </a:lnTo>
                          <a:lnTo>
                            <a:pt x="2957934" y="2384648"/>
                          </a:lnTo>
                          <a:close/>
                          <a:moveTo>
                            <a:pt x="1860441" y="1889480"/>
                          </a:moveTo>
                          <a:lnTo>
                            <a:pt x="2845045" y="1889480"/>
                          </a:lnTo>
                          <a:lnTo>
                            <a:pt x="2845045" y="2384648"/>
                          </a:lnTo>
                          <a:lnTo>
                            <a:pt x="1860441" y="2384648"/>
                          </a:lnTo>
                          <a:close/>
                          <a:moveTo>
                            <a:pt x="479628" y="1889480"/>
                          </a:moveTo>
                          <a:lnTo>
                            <a:pt x="1747552" y="1889480"/>
                          </a:lnTo>
                          <a:lnTo>
                            <a:pt x="1747552" y="2384648"/>
                          </a:lnTo>
                          <a:lnTo>
                            <a:pt x="295159" y="2384648"/>
                          </a:lnTo>
                          <a:close/>
                          <a:moveTo>
                            <a:pt x="0" y="1889480"/>
                          </a:moveTo>
                          <a:lnTo>
                            <a:pt x="359160" y="1889480"/>
                          </a:lnTo>
                          <a:lnTo>
                            <a:pt x="174690" y="2384648"/>
                          </a:lnTo>
                          <a:lnTo>
                            <a:pt x="0" y="2384648"/>
                          </a:lnTo>
                          <a:close/>
                          <a:moveTo>
                            <a:pt x="2957934" y="1275644"/>
                          </a:moveTo>
                          <a:lnTo>
                            <a:pt x="3540752" y="1275644"/>
                          </a:lnTo>
                          <a:lnTo>
                            <a:pt x="3540752" y="1776591"/>
                          </a:lnTo>
                          <a:lnTo>
                            <a:pt x="2957934" y="1776591"/>
                          </a:lnTo>
                          <a:close/>
                          <a:moveTo>
                            <a:pt x="1860442" y="1275644"/>
                          </a:moveTo>
                          <a:lnTo>
                            <a:pt x="2845045" y="1275644"/>
                          </a:lnTo>
                          <a:lnTo>
                            <a:pt x="2845045" y="1776591"/>
                          </a:lnTo>
                          <a:lnTo>
                            <a:pt x="1860441" y="1776591"/>
                          </a:lnTo>
                          <a:close/>
                          <a:moveTo>
                            <a:pt x="708307" y="1275642"/>
                          </a:moveTo>
                          <a:lnTo>
                            <a:pt x="1593568" y="1275642"/>
                          </a:lnTo>
                          <a:lnTo>
                            <a:pt x="1593568" y="1275644"/>
                          </a:lnTo>
                          <a:lnTo>
                            <a:pt x="1747553" y="1275644"/>
                          </a:lnTo>
                          <a:lnTo>
                            <a:pt x="1747552" y="1776591"/>
                          </a:lnTo>
                          <a:lnTo>
                            <a:pt x="521684" y="1776591"/>
                          </a:lnTo>
                          <a:close/>
                          <a:moveTo>
                            <a:pt x="0" y="1267177"/>
                          </a:moveTo>
                          <a:lnTo>
                            <a:pt x="590992" y="1267177"/>
                          </a:lnTo>
                          <a:lnTo>
                            <a:pt x="401216" y="1776591"/>
                          </a:lnTo>
                          <a:lnTo>
                            <a:pt x="0" y="1776591"/>
                          </a:lnTo>
                          <a:close/>
                          <a:moveTo>
                            <a:pt x="952755" y="619476"/>
                          </a:moveTo>
                          <a:lnTo>
                            <a:pt x="1747553" y="619476"/>
                          </a:lnTo>
                          <a:lnTo>
                            <a:pt x="1747553" y="1162753"/>
                          </a:lnTo>
                          <a:lnTo>
                            <a:pt x="750362" y="1162753"/>
                          </a:lnTo>
                          <a:close/>
                          <a:moveTo>
                            <a:pt x="0" y="619475"/>
                          </a:moveTo>
                          <a:lnTo>
                            <a:pt x="832286" y="619475"/>
                          </a:lnTo>
                          <a:lnTo>
                            <a:pt x="633048" y="1154288"/>
                          </a:lnTo>
                          <a:lnTo>
                            <a:pt x="0" y="1154288"/>
                          </a:lnTo>
                          <a:close/>
                          <a:moveTo>
                            <a:pt x="2845045" y="397620"/>
                          </a:moveTo>
                          <a:lnTo>
                            <a:pt x="2845045" y="1162755"/>
                          </a:lnTo>
                          <a:lnTo>
                            <a:pt x="1860442" y="1162755"/>
                          </a:lnTo>
                          <a:lnTo>
                            <a:pt x="1860442" y="619476"/>
                          </a:lnTo>
                          <a:lnTo>
                            <a:pt x="2116760" y="619476"/>
                          </a:lnTo>
                          <a:lnTo>
                            <a:pt x="2116760" y="615861"/>
                          </a:lnTo>
                          <a:close/>
                          <a:moveTo>
                            <a:pt x="3540752" y="189142"/>
                          </a:moveTo>
                          <a:lnTo>
                            <a:pt x="3540752" y="1162755"/>
                          </a:lnTo>
                          <a:lnTo>
                            <a:pt x="2957934" y="1162755"/>
                          </a:lnTo>
                          <a:lnTo>
                            <a:pt x="2957934" y="363792"/>
                          </a:lnTo>
                          <a:close/>
                          <a:moveTo>
                            <a:pt x="3241567" y="0"/>
                          </a:moveTo>
                          <a:lnTo>
                            <a:pt x="3540752" y="0"/>
                          </a:lnTo>
                          <a:lnTo>
                            <a:pt x="3540752" y="71294"/>
                          </a:lnTo>
                          <a:lnTo>
                            <a:pt x="3241567" y="160949"/>
                          </a:lnTo>
                          <a:close/>
                          <a:moveTo>
                            <a:pt x="2165242" y="0"/>
                          </a:moveTo>
                          <a:lnTo>
                            <a:pt x="3128678" y="0"/>
                          </a:lnTo>
                          <a:lnTo>
                            <a:pt x="3128678" y="194777"/>
                          </a:lnTo>
                          <a:lnTo>
                            <a:pt x="2165242" y="483483"/>
                          </a:lnTo>
                          <a:close/>
                          <a:moveTo>
                            <a:pt x="1183534" y="0"/>
                          </a:moveTo>
                          <a:lnTo>
                            <a:pt x="2052353" y="0"/>
                          </a:lnTo>
                          <a:lnTo>
                            <a:pt x="2052353" y="506587"/>
                          </a:lnTo>
                          <a:lnTo>
                            <a:pt x="994810" y="506587"/>
                          </a:lnTo>
                          <a:close/>
                          <a:moveTo>
                            <a:pt x="0" y="0"/>
                          </a:moveTo>
                          <a:lnTo>
                            <a:pt x="1063065" y="0"/>
                          </a:lnTo>
                          <a:lnTo>
                            <a:pt x="874342" y="506586"/>
                          </a:lnTo>
                          <a:lnTo>
                            <a:pt x="0" y="506586"/>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5" name="Freeform: Shape 104"/>
                    <p:cNvSpPr/>
                    <p:nvPr/>
                  </p:nvSpPr>
                  <p:spPr bwMode="auto">
                    <a:xfrm>
                      <a:off x="1477010" y="3693160"/>
                      <a:ext cx="286237" cy="425874"/>
                    </a:xfrm>
                    <a:custGeom>
                      <a:avLst/>
                      <a:gdLst>
                        <a:gd name="connsiteX0" fmla="*/ 338455 w 695960"/>
                        <a:gd name="connsiteY0" fmla="*/ 173990 h 1035474"/>
                        <a:gd name="connsiteX1" fmla="*/ 255905 w 695960"/>
                        <a:gd name="connsiteY1" fmla="*/ 256540 h 1035474"/>
                        <a:gd name="connsiteX2" fmla="*/ 338455 w 695960"/>
                        <a:gd name="connsiteY2" fmla="*/ 339090 h 1035474"/>
                        <a:gd name="connsiteX3" fmla="*/ 421005 w 695960"/>
                        <a:gd name="connsiteY3" fmla="*/ 256540 h 1035474"/>
                        <a:gd name="connsiteX4" fmla="*/ 338455 w 695960"/>
                        <a:gd name="connsiteY4" fmla="*/ 173990 h 1035474"/>
                        <a:gd name="connsiteX5" fmla="*/ 347980 w 695960"/>
                        <a:gd name="connsiteY5" fmla="*/ 0 h 1035474"/>
                        <a:gd name="connsiteX6" fmla="*/ 695960 w 695960"/>
                        <a:gd name="connsiteY6" fmla="*/ 347980 h 1035474"/>
                        <a:gd name="connsiteX7" fmla="*/ 636531 w 695960"/>
                        <a:gd name="connsiteY7" fmla="*/ 542539 h 1035474"/>
                        <a:gd name="connsiteX8" fmla="*/ 620091 w 695960"/>
                        <a:gd name="connsiteY8" fmla="*/ 562465 h 1035474"/>
                        <a:gd name="connsiteX9" fmla="*/ 345440 w 695960"/>
                        <a:gd name="connsiteY9" fmla="*/ 1035474 h 1035474"/>
                        <a:gd name="connsiteX10" fmla="*/ 40640 w 695960"/>
                        <a:gd name="connsiteY10" fmla="*/ 510540 h 1035474"/>
                        <a:gd name="connsiteX11" fmla="*/ 42061 w 695960"/>
                        <a:gd name="connsiteY11" fmla="*/ 510540 h 1035474"/>
                        <a:gd name="connsiteX12" fmla="*/ 27346 w 695960"/>
                        <a:gd name="connsiteY12" fmla="*/ 483430 h 1035474"/>
                        <a:gd name="connsiteX13" fmla="*/ 0 w 695960"/>
                        <a:gd name="connsiteY13" fmla="*/ 347980 h 1035474"/>
                        <a:gd name="connsiteX14" fmla="*/ 347980 w 695960"/>
                        <a:gd name="connsiteY14" fmla="*/ 0 h 103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960" h="1035474">
                          <a:moveTo>
                            <a:pt x="338455" y="173990"/>
                          </a:moveTo>
                          <a:cubicBezTo>
                            <a:pt x="292864" y="173990"/>
                            <a:pt x="255905" y="210949"/>
                            <a:pt x="255905" y="256540"/>
                          </a:cubicBezTo>
                          <a:cubicBezTo>
                            <a:pt x="255905" y="302131"/>
                            <a:pt x="292864" y="339090"/>
                            <a:pt x="338455" y="339090"/>
                          </a:cubicBezTo>
                          <a:cubicBezTo>
                            <a:pt x="384046" y="339090"/>
                            <a:pt x="421005" y="302131"/>
                            <a:pt x="421005" y="256540"/>
                          </a:cubicBezTo>
                          <a:cubicBezTo>
                            <a:pt x="421005" y="210949"/>
                            <a:pt x="384046" y="173990"/>
                            <a:pt x="338455" y="173990"/>
                          </a:cubicBezTo>
                          <a:close/>
                          <a:moveTo>
                            <a:pt x="347980" y="0"/>
                          </a:moveTo>
                          <a:cubicBezTo>
                            <a:pt x="540164" y="0"/>
                            <a:pt x="695960" y="155796"/>
                            <a:pt x="695960" y="347980"/>
                          </a:cubicBezTo>
                          <a:cubicBezTo>
                            <a:pt x="695960" y="420049"/>
                            <a:pt x="674051" y="487001"/>
                            <a:pt x="636531" y="542539"/>
                          </a:cubicBezTo>
                          <a:lnTo>
                            <a:pt x="620091" y="562465"/>
                          </a:lnTo>
                          <a:lnTo>
                            <a:pt x="345440" y="1035474"/>
                          </a:lnTo>
                          <a:lnTo>
                            <a:pt x="40640" y="510540"/>
                          </a:lnTo>
                          <a:lnTo>
                            <a:pt x="42061" y="510540"/>
                          </a:lnTo>
                          <a:lnTo>
                            <a:pt x="27346" y="483430"/>
                          </a:lnTo>
                          <a:cubicBezTo>
                            <a:pt x="9738" y="441798"/>
                            <a:pt x="0" y="396026"/>
                            <a:pt x="0" y="347980"/>
                          </a:cubicBezTo>
                          <a:cubicBezTo>
                            <a:pt x="0" y="155796"/>
                            <a:pt x="155796" y="0"/>
                            <a:pt x="347980"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6" name="Freeform: Shape 105"/>
                    <p:cNvSpPr/>
                    <p:nvPr/>
                  </p:nvSpPr>
                  <p:spPr bwMode="auto">
                    <a:xfrm>
                      <a:off x="3940810" y="2289810"/>
                      <a:ext cx="286237" cy="425874"/>
                    </a:xfrm>
                    <a:custGeom>
                      <a:avLst/>
                      <a:gdLst>
                        <a:gd name="connsiteX0" fmla="*/ 338455 w 695960"/>
                        <a:gd name="connsiteY0" fmla="*/ 173990 h 1035474"/>
                        <a:gd name="connsiteX1" fmla="*/ 255905 w 695960"/>
                        <a:gd name="connsiteY1" fmla="*/ 256540 h 1035474"/>
                        <a:gd name="connsiteX2" fmla="*/ 338455 w 695960"/>
                        <a:gd name="connsiteY2" fmla="*/ 339090 h 1035474"/>
                        <a:gd name="connsiteX3" fmla="*/ 421005 w 695960"/>
                        <a:gd name="connsiteY3" fmla="*/ 256540 h 1035474"/>
                        <a:gd name="connsiteX4" fmla="*/ 338455 w 695960"/>
                        <a:gd name="connsiteY4" fmla="*/ 173990 h 1035474"/>
                        <a:gd name="connsiteX5" fmla="*/ 347980 w 695960"/>
                        <a:gd name="connsiteY5" fmla="*/ 0 h 1035474"/>
                        <a:gd name="connsiteX6" fmla="*/ 695960 w 695960"/>
                        <a:gd name="connsiteY6" fmla="*/ 347980 h 1035474"/>
                        <a:gd name="connsiteX7" fmla="*/ 636531 w 695960"/>
                        <a:gd name="connsiteY7" fmla="*/ 542539 h 1035474"/>
                        <a:gd name="connsiteX8" fmla="*/ 620091 w 695960"/>
                        <a:gd name="connsiteY8" fmla="*/ 562465 h 1035474"/>
                        <a:gd name="connsiteX9" fmla="*/ 345440 w 695960"/>
                        <a:gd name="connsiteY9" fmla="*/ 1035474 h 1035474"/>
                        <a:gd name="connsiteX10" fmla="*/ 40640 w 695960"/>
                        <a:gd name="connsiteY10" fmla="*/ 510540 h 1035474"/>
                        <a:gd name="connsiteX11" fmla="*/ 42061 w 695960"/>
                        <a:gd name="connsiteY11" fmla="*/ 510540 h 1035474"/>
                        <a:gd name="connsiteX12" fmla="*/ 27346 w 695960"/>
                        <a:gd name="connsiteY12" fmla="*/ 483430 h 1035474"/>
                        <a:gd name="connsiteX13" fmla="*/ 0 w 695960"/>
                        <a:gd name="connsiteY13" fmla="*/ 347980 h 1035474"/>
                        <a:gd name="connsiteX14" fmla="*/ 347980 w 695960"/>
                        <a:gd name="connsiteY14" fmla="*/ 0 h 103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960" h="1035474">
                          <a:moveTo>
                            <a:pt x="338455" y="173990"/>
                          </a:moveTo>
                          <a:cubicBezTo>
                            <a:pt x="292864" y="173990"/>
                            <a:pt x="255905" y="210949"/>
                            <a:pt x="255905" y="256540"/>
                          </a:cubicBezTo>
                          <a:cubicBezTo>
                            <a:pt x="255905" y="302131"/>
                            <a:pt x="292864" y="339090"/>
                            <a:pt x="338455" y="339090"/>
                          </a:cubicBezTo>
                          <a:cubicBezTo>
                            <a:pt x="384046" y="339090"/>
                            <a:pt x="421005" y="302131"/>
                            <a:pt x="421005" y="256540"/>
                          </a:cubicBezTo>
                          <a:cubicBezTo>
                            <a:pt x="421005" y="210949"/>
                            <a:pt x="384046" y="173990"/>
                            <a:pt x="338455" y="173990"/>
                          </a:cubicBezTo>
                          <a:close/>
                          <a:moveTo>
                            <a:pt x="347980" y="0"/>
                          </a:moveTo>
                          <a:cubicBezTo>
                            <a:pt x="540164" y="0"/>
                            <a:pt x="695960" y="155796"/>
                            <a:pt x="695960" y="347980"/>
                          </a:cubicBezTo>
                          <a:cubicBezTo>
                            <a:pt x="695960" y="420049"/>
                            <a:pt x="674051" y="487001"/>
                            <a:pt x="636531" y="542539"/>
                          </a:cubicBezTo>
                          <a:lnTo>
                            <a:pt x="620091" y="562465"/>
                          </a:lnTo>
                          <a:lnTo>
                            <a:pt x="345440" y="1035474"/>
                          </a:lnTo>
                          <a:lnTo>
                            <a:pt x="40640" y="510540"/>
                          </a:lnTo>
                          <a:lnTo>
                            <a:pt x="42061" y="510540"/>
                          </a:lnTo>
                          <a:lnTo>
                            <a:pt x="27346" y="483430"/>
                          </a:lnTo>
                          <a:cubicBezTo>
                            <a:pt x="9738" y="441798"/>
                            <a:pt x="0" y="396026"/>
                            <a:pt x="0" y="347980"/>
                          </a:cubicBezTo>
                          <a:cubicBezTo>
                            <a:pt x="0" y="155796"/>
                            <a:pt x="155796" y="0"/>
                            <a:pt x="347980"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8" name="Freeform: Shape 107"/>
                    <p:cNvSpPr/>
                    <p:nvPr/>
                  </p:nvSpPr>
                  <p:spPr bwMode="auto">
                    <a:xfrm>
                      <a:off x="1657350" y="2546350"/>
                      <a:ext cx="2597150" cy="1538816"/>
                    </a:xfrm>
                    <a:custGeom>
                      <a:avLst/>
                      <a:gdLst>
                        <a:gd name="connsiteX0" fmla="*/ 0 w 2597150"/>
                        <a:gd name="connsiteY0" fmla="*/ 1555750 h 1555750"/>
                        <a:gd name="connsiteX1" fmla="*/ 1517650 w 2597150"/>
                        <a:gd name="connsiteY1" fmla="*/ 1555750 h 1555750"/>
                        <a:gd name="connsiteX2" fmla="*/ 1517650 w 2597150"/>
                        <a:gd name="connsiteY2" fmla="*/ 895350 h 1555750"/>
                        <a:gd name="connsiteX3" fmla="*/ 2597150 w 2597150"/>
                        <a:gd name="connsiteY3" fmla="*/ 895350 h 1555750"/>
                        <a:gd name="connsiteX4" fmla="*/ 2597150 w 2597150"/>
                        <a:gd name="connsiteY4" fmla="*/ 0 h 1555750"/>
                        <a:gd name="connsiteX5" fmla="*/ 2444750 w 2597150"/>
                        <a:gd name="connsiteY5" fmla="*/ 76200 h 1555750"/>
                        <a:gd name="connsiteX0" fmla="*/ 0 w 2597150"/>
                        <a:gd name="connsiteY0" fmla="*/ 1555750 h 1555750"/>
                        <a:gd name="connsiteX1" fmla="*/ 1509184 w 2597150"/>
                        <a:gd name="connsiteY1" fmla="*/ 1538816 h 1555750"/>
                        <a:gd name="connsiteX2" fmla="*/ 1517650 w 2597150"/>
                        <a:gd name="connsiteY2" fmla="*/ 895350 h 1555750"/>
                        <a:gd name="connsiteX3" fmla="*/ 2597150 w 2597150"/>
                        <a:gd name="connsiteY3" fmla="*/ 895350 h 1555750"/>
                        <a:gd name="connsiteX4" fmla="*/ 2597150 w 2597150"/>
                        <a:gd name="connsiteY4" fmla="*/ 0 h 1555750"/>
                        <a:gd name="connsiteX5" fmla="*/ 2444750 w 2597150"/>
                        <a:gd name="connsiteY5" fmla="*/ 76200 h 1555750"/>
                        <a:gd name="connsiteX0" fmla="*/ 0 w 2597150"/>
                        <a:gd name="connsiteY0" fmla="*/ 1530350 h 1538816"/>
                        <a:gd name="connsiteX1" fmla="*/ 1509184 w 2597150"/>
                        <a:gd name="connsiteY1" fmla="*/ 1538816 h 1538816"/>
                        <a:gd name="connsiteX2" fmla="*/ 1517650 w 2597150"/>
                        <a:gd name="connsiteY2" fmla="*/ 895350 h 1538816"/>
                        <a:gd name="connsiteX3" fmla="*/ 2597150 w 2597150"/>
                        <a:gd name="connsiteY3" fmla="*/ 895350 h 1538816"/>
                        <a:gd name="connsiteX4" fmla="*/ 2597150 w 2597150"/>
                        <a:gd name="connsiteY4" fmla="*/ 0 h 1538816"/>
                        <a:gd name="connsiteX5" fmla="*/ 2444750 w 2597150"/>
                        <a:gd name="connsiteY5" fmla="*/ 76200 h 153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150" h="1538816">
                          <a:moveTo>
                            <a:pt x="0" y="1530350"/>
                          </a:moveTo>
                          <a:lnTo>
                            <a:pt x="1509184" y="1538816"/>
                          </a:lnTo>
                          <a:lnTo>
                            <a:pt x="1517650" y="895350"/>
                          </a:lnTo>
                          <a:lnTo>
                            <a:pt x="2597150" y="895350"/>
                          </a:lnTo>
                          <a:lnTo>
                            <a:pt x="2597150" y="0"/>
                          </a:lnTo>
                          <a:lnTo>
                            <a:pt x="2444750" y="76200"/>
                          </a:lnTo>
                        </a:path>
                      </a:pathLst>
                    </a:cu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21899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 name="Arrow: Left 5"/>
                  <p:cNvSpPr/>
                  <p:nvPr/>
                </p:nvSpPr>
                <p:spPr bwMode="auto">
                  <a:xfrm rot="10800000">
                    <a:off x="2630537" y="3299641"/>
                    <a:ext cx="223702" cy="142963"/>
                  </a:xfrm>
                  <a:prstGeom prst="lef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9" name="Flowchart: Connector 8"/>
                  <p:cNvSpPr/>
                  <p:nvPr/>
                </p:nvSpPr>
                <p:spPr bwMode="auto">
                  <a:xfrm>
                    <a:off x="2131255"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9" name="Flowchart: Connector 108"/>
                  <p:cNvSpPr/>
                  <p:nvPr/>
                </p:nvSpPr>
                <p:spPr bwMode="auto">
                  <a:xfrm>
                    <a:off x="2208225"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10" name="Flowchart: Connector 109"/>
                  <p:cNvSpPr/>
                  <p:nvPr/>
                </p:nvSpPr>
                <p:spPr bwMode="auto">
                  <a:xfrm>
                    <a:off x="2285196"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16" name="Flowchart: Connector 115"/>
                  <p:cNvSpPr/>
                  <p:nvPr/>
                </p:nvSpPr>
                <p:spPr bwMode="auto">
                  <a:xfrm>
                    <a:off x="2362166"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18" name="Flowchart: Connector 117"/>
                  <p:cNvSpPr/>
                  <p:nvPr/>
                </p:nvSpPr>
                <p:spPr bwMode="auto">
                  <a:xfrm>
                    <a:off x="2439135"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grpSp>
          </p:grpSp>
          <p:grpSp>
            <p:nvGrpSpPr>
              <p:cNvPr id="111" name="Group 110">
                <a:extLst>
                  <a:ext uri="{FF2B5EF4-FFF2-40B4-BE49-F238E27FC236}">
                    <a16:creationId xmlns:a16="http://schemas.microsoft.com/office/drawing/2014/main" id="{B3D9D10B-6841-4AF6-97AA-0C6339845163}"/>
                  </a:ext>
                </a:extLst>
              </p:cNvPr>
              <p:cNvGrpSpPr/>
              <p:nvPr/>
            </p:nvGrpSpPr>
            <p:grpSpPr>
              <a:xfrm>
                <a:off x="2905765" y="2111940"/>
                <a:ext cx="348356" cy="973067"/>
                <a:chOff x="8754592" y="700282"/>
                <a:chExt cx="151053" cy="421938"/>
              </a:xfrm>
              <a:solidFill>
                <a:schemeClr val="accent3"/>
              </a:solidFill>
            </p:grpSpPr>
            <p:sp>
              <p:nvSpPr>
                <p:cNvPr id="112" name="Freeform 745">
                  <a:extLst>
                    <a:ext uri="{FF2B5EF4-FFF2-40B4-BE49-F238E27FC236}">
                      <a16:creationId xmlns:a16="http://schemas.microsoft.com/office/drawing/2014/main" id="{72039810-E5C3-4646-B27C-4D505D347FB8}"/>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13" name="Oval 746">
                  <a:extLst>
                    <a:ext uri="{FF2B5EF4-FFF2-40B4-BE49-F238E27FC236}">
                      <a16:creationId xmlns:a16="http://schemas.microsoft.com/office/drawing/2014/main" id="{24C1896E-9891-48C5-9C73-1116B9F9ECD7}"/>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37" name="Picture 136">
              <a:extLst>
                <a:ext uri="{FF2B5EF4-FFF2-40B4-BE49-F238E27FC236}">
                  <a16:creationId xmlns:a16="http://schemas.microsoft.com/office/drawing/2014/main" id="{9C39CD7E-7A6A-44BD-A889-AF223305F979}"/>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4414962" y="1248859"/>
              <a:ext cx="519857" cy="519857"/>
            </a:xfrm>
            <a:prstGeom prst="rect">
              <a:avLst/>
            </a:prstGeom>
          </p:spPr>
        </p:pic>
      </p:grpSp>
      <p:grpSp>
        <p:nvGrpSpPr>
          <p:cNvPr id="18" name="Group 17">
            <a:extLst>
              <a:ext uri="{FF2B5EF4-FFF2-40B4-BE49-F238E27FC236}">
                <a16:creationId xmlns:a16="http://schemas.microsoft.com/office/drawing/2014/main" id="{03553559-A89E-4D07-A8E6-50B3B5595CF2}"/>
              </a:ext>
            </a:extLst>
          </p:cNvPr>
          <p:cNvGrpSpPr/>
          <p:nvPr/>
        </p:nvGrpSpPr>
        <p:grpSpPr>
          <a:xfrm>
            <a:off x="5008575" y="1224846"/>
            <a:ext cx="2345020" cy="5077206"/>
            <a:chOff x="5008575" y="1224846"/>
            <a:chExt cx="2345020" cy="5077206"/>
          </a:xfrm>
        </p:grpSpPr>
        <p:grpSp>
          <p:nvGrpSpPr>
            <p:cNvPr id="24" name="Group 23">
              <a:extLst>
                <a:ext uri="{FF2B5EF4-FFF2-40B4-BE49-F238E27FC236}">
                  <a16:creationId xmlns:a16="http://schemas.microsoft.com/office/drawing/2014/main" id="{B8FD9C31-AD0C-4D39-85B8-B7C5D469D801}"/>
                </a:ext>
              </a:extLst>
            </p:cNvPr>
            <p:cNvGrpSpPr/>
            <p:nvPr/>
          </p:nvGrpSpPr>
          <p:grpSpPr>
            <a:xfrm>
              <a:off x="5008575" y="1295761"/>
              <a:ext cx="2345020" cy="5006291"/>
              <a:chOff x="5008575" y="1295761"/>
              <a:chExt cx="2345020" cy="5006291"/>
            </a:xfrm>
          </p:grpSpPr>
          <p:grpSp>
            <p:nvGrpSpPr>
              <p:cNvPr id="32" name="Group 31"/>
              <p:cNvGrpSpPr/>
              <p:nvPr/>
            </p:nvGrpSpPr>
            <p:grpSpPr>
              <a:xfrm>
                <a:off x="5008575" y="1295761"/>
                <a:ext cx="2218629" cy="5006291"/>
                <a:chOff x="3703938" y="971593"/>
                <a:chExt cx="1664208" cy="3755251"/>
              </a:xfrm>
            </p:grpSpPr>
            <p:sp>
              <p:nvSpPr>
                <p:cNvPr id="51" name="Rectangle 50"/>
                <p:cNvSpPr/>
                <p:nvPr/>
              </p:nvSpPr>
              <p:spPr bwMode="auto">
                <a:xfrm>
                  <a:off x="3703938"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3" name="Freeform 118"/>
                <p:cNvSpPr/>
                <p:nvPr/>
              </p:nvSpPr>
              <p:spPr bwMode="auto">
                <a:xfrm>
                  <a:off x="3703938"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Language</a:t>
                  </a:r>
                </a:p>
              </p:txBody>
            </p:sp>
          </p:grpSp>
          <p:sp>
            <p:nvSpPr>
              <p:cNvPr id="57" name="Oval Callout 6"/>
              <p:cNvSpPr/>
              <p:nvPr/>
            </p:nvSpPr>
            <p:spPr bwMode="auto">
              <a:xfrm>
                <a:off x="5861775" y="1915078"/>
                <a:ext cx="1159719" cy="761180"/>
              </a:xfrm>
              <a:prstGeom prst="wedgeRectCallout">
                <a:avLst>
                  <a:gd name="adj1" fmla="val -61899"/>
                  <a:gd name="adj2" fmla="val -8201"/>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Play today’s customer call recording.</a:t>
                </a:r>
              </a:p>
            </p:txBody>
          </p:sp>
          <p:grpSp>
            <p:nvGrpSpPr>
              <p:cNvPr id="12" name="Group 11">
                <a:extLst>
                  <a:ext uri="{FF2B5EF4-FFF2-40B4-BE49-F238E27FC236}">
                    <a16:creationId xmlns:a16="http://schemas.microsoft.com/office/drawing/2014/main" id="{0209C1A5-AF58-43BF-A04B-D634DC4E7B8F}"/>
                  </a:ext>
                </a:extLst>
              </p:cNvPr>
              <p:cNvGrpSpPr/>
              <p:nvPr/>
            </p:nvGrpSpPr>
            <p:grpSpPr>
              <a:xfrm>
                <a:off x="5008575" y="3250824"/>
                <a:ext cx="2345020" cy="2903501"/>
                <a:chOff x="5008575" y="3250824"/>
                <a:chExt cx="2345020" cy="2903501"/>
              </a:xfrm>
            </p:grpSpPr>
            <p:sp>
              <p:nvSpPr>
                <p:cNvPr id="54" name="Pentagon 53"/>
                <p:cNvSpPr/>
                <p:nvPr/>
              </p:nvSpPr>
              <p:spPr bwMode="auto">
                <a:xfrm rot="5400000">
                  <a:off x="5841763" y="2417636"/>
                  <a:ext cx="552253"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Language Understanding</a:t>
                  </a:r>
                </a:p>
              </p:txBody>
            </p:sp>
            <p:grpSp>
              <p:nvGrpSpPr>
                <p:cNvPr id="48" name="Group 47"/>
                <p:cNvGrpSpPr/>
                <p:nvPr/>
              </p:nvGrpSpPr>
              <p:grpSpPr>
                <a:xfrm>
                  <a:off x="5338207" y="5227920"/>
                  <a:ext cx="1655902" cy="926405"/>
                  <a:chOff x="3964499" y="3921129"/>
                  <a:chExt cx="1242103" cy="694902"/>
                </a:xfrm>
              </p:grpSpPr>
              <p:grpSp>
                <p:nvGrpSpPr>
                  <p:cNvPr id="22" name="Group 21"/>
                  <p:cNvGrpSpPr/>
                  <p:nvPr/>
                </p:nvGrpSpPr>
                <p:grpSpPr>
                  <a:xfrm>
                    <a:off x="4428696" y="3921129"/>
                    <a:ext cx="259565" cy="259565"/>
                    <a:chOff x="7340830" y="-949453"/>
                    <a:chExt cx="1047750" cy="1047750"/>
                  </a:xfrm>
                </p:grpSpPr>
                <p:sp>
                  <p:nvSpPr>
                    <p:cNvPr id="19" name="Isosceles Triangle 18"/>
                    <p:cNvSpPr/>
                    <p:nvPr/>
                  </p:nvSpPr>
                  <p:spPr bwMode="auto">
                    <a:xfrm rot="5400000">
                      <a:off x="7736591" y="-618132"/>
                      <a:ext cx="446734" cy="385116"/>
                    </a:xfrm>
                    <a:prstGeom prst="triangle">
                      <a:avLst/>
                    </a:prstGeom>
                    <a:noFill/>
                    <a:ln w="28575"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20" name="Oval 19"/>
                    <p:cNvSpPr/>
                    <p:nvPr/>
                  </p:nvSpPr>
                  <p:spPr bwMode="auto">
                    <a:xfrm>
                      <a:off x="7340830" y="-949453"/>
                      <a:ext cx="1047750" cy="1047750"/>
                    </a:xfrm>
                    <a:prstGeom prst="ellipse">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sp>
                <p:nvSpPr>
                  <p:cNvPr id="21" name="TextBox 20"/>
                  <p:cNvSpPr txBox="1"/>
                  <p:nvPr/>
                </p:nvSpPr>
                <p:spPr>
                  <a:xfrm>
                    <a:off x="4297966" y="4291110"/>
                    <a:ext cx="585580" cy="114278"/>
                  </a:xfrm>
                  <a:prstGeom prst="rect">
                    <a:avLst/>
                  </a:prstGeom>
                  <a:noFill/>
                  <a:ln>
                    <a:noFill/>
                  </a:ln>
                </p:spPr>
                <p:txBody>
                  <a:bodyPr wrap="none" lIns="0" tIns="0" rIns="0" bIns="0" rtlCol="0">
                    <a:spAutoFit/>
                  </a:body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Now Playing</a:t>
                    </a:r>
                  </a:p>
                </p:txBody>
              </p:sp>
              <p:sp>
                <p:nvSpPr>
                  <p:cNvPr id="62" name="TextBox 61"/>
                  <p:cNvSpPr txBox="1"/>
                  <p:nvPr/>
                </p:nvSpPr>
                <p:spPr>
                  <a:xfrm>
                    <a:off x="3964499" y="4501753"/>
                    <a:ext cx="1242103" cy="114278"/>
                  </a:xfrm>
                  <a:prstGeom prst="rect">
                    <a:avLst/>
                  </a:prstGeom>
                  <a:noFill/>
                  <a:ln>
                    <a:noFill/>
                  </a:ln>
                </p:spPr>
                <p:txBody>
                  <a:bodyPr wrap="none" lIns="0" tIns="0" rIns="0" bIns="0" rtlCol="0">
                    <a:spAutoFit/>
                  </a:body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11/29/2016 Customer Call </a:t>
                    </a:r>
                  </a:p>
                </p:txBody>
              </p:sp>
            </p:grpSp>
            <p:sp>
              <p:nvSpPr>
                <p:cNvPr id="114" name="Pentagon 53"/>
                <p:cNvSpPr/>
                <p:nvPr/>
              </p:nvSpPr>
              <p:spPr bwMode="auto">
                <a:xfrm>
                  <a:off x="5157665" y="3977571"/>
                  <a:ext cx="2195930" cy="1477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l" defTabSz="896152" rtl="0" eaLnBrk="1" fontAlgn="base" latinLnBrk="0" hangingPunct="1">
                    <a:lnSpc>
                      <a:spcPct val="90000"/>
                    </a:lnSpc>
                    <a:spcBef>
                      <a:spcPct val="0"/>
                    </a:spcBef>
                    <a:spcAft>
                      <a:spcPct val="0"/>
                    </a:spcAft>
                    <a:buClrTx/>
                    <a:buSzTx/>
                    <a:buFontTx/>
                    <a:buNone/>
                    <a:tabLst/>
                    <a:defRPr/>
                  </a:pPr>
                  <a:r>
                    <a:rPr kumimoji="0" lang="en-US" sz="1067" b="0" i="0" u="none" strike="noStrike" kern="0" cap="none" spc="0" normalizeH="0" baseline="0" noProof="0">
                      <a:ln>
                        <a:noFill/>
                      </a:ln>
                      <a:solidFill>
                        <a:srgbClr val="505050"/>
                      </a:solidFill>
                      <a:effectLst/>
                      <a:uLnTx/>
                      <a:uFillTx/>
                      <a:latin typeface="Segoe UI"/>
                      <a:ea typeface="+mn-ea"/>
                      <a:cs typeface="+mn-cs"/>
                    </a:rPr>
                    <a:t>Natural Language Processing</a:t>
                  </a:r>
                </a:p>
              </p:txBody>
            </p:sp>
            <p:sp>
              <p:nvSpPr>
                <p:cNvPr id="115" name="TextBox 7"/>
                <p:cNvSpPr txBox="1"/>
                <p:nvPr/>
              </p:nvSpPr>
              <p:spPr>
                <a:xfrm>
                  <a:off x="5125341" y="4301895"/>
                  <a:ext cx="2022731" cy="826615"/>
                </a:xfrm>
                <a:prstGeom prst="rect">
                  <a:avLst/>
                </a:prstGeom>
                <a:noFill/>
                <a:ln w="25400">
                  <a:solidFill>
                    <a:srgbClr val="6E6E73">
                      <a:lumMod val="20000"/>
                      <a:lumOff val="80000"/>
                    </a:srgbClr>
                  </a:solidFill>
                </a:ln>
              </p:spPr>
              <p:txBody>
                <a:bodyPr wrap="square" lIns="175711" tIns="140569" rIns="175711" bIns="140569" rtlCol="0">
                  <a:spAutoFit/>
                </a:bodyPr>
                <a:lstStyle/>
                <a:p>
                  <a:pPr marL="0" marR="0" lvl="1" indent="0" algn="l" defTabSz="896072" rtl="0" eaLnBrk="1" fontAlgn="auto" latinLnBrk="0" hangingPunct="1">
                    <a:lnSpc>
                      <a:spcPct val="100000"/>
                    </a:lnSpc>
                    <a:spcBef>
                      <a:spcPts val="0"/>
                    </a:spcBef>
                    <a:spcAft>
                      <a:spcPts val="0"/>
                    </a:spcAft>
                    <a:buClrTx/>
                    <a:buSzTx/>
                    <a:buFontTx/>
                    <a:buNone/>
                    <a:tabLst/>
                    <a:defRPr/>
                  </a:pPr>
                  <a:r>
                    <a:rPr kumimoji="0" lang="en-US" sz="1175" b="0" i="0" u="none" strike="noStrike" kern="0" cap="none" spc="0" normalizeH="0" baseline="0" noProof="0">
                      <a:ln>
                        <a:noFill/>
                      </a:ln>
                      <a:solidFill>
                        <a:sysClr val="windowText" lastClr="000000"/>
                      </a:solidFill>
                      <a:effectLst/>
                      <a:uLnTx/>
                      <a:uFillTx/>
                      <a:latin typeface="Consolas" panose="020B0609020204030204" pitchFamily="49" charset="0"/>
                      <a:ea typeface="+mn-ea"/>
                      <a:cs typeface="Consolas" panose="020B0609020204030204" pitchFamily="49" charset="0"/>
                    </a:rPr>
                    <a:t>Intent: </a:t>
                  </a:r>
                  <a:r>
                    <a:rPr kumimoji="0" lang="en-US" sz="1175" b="0" i="0" u="none" strike="noStrike" kern="0" cap="none" spc="0" normalizeH="0" baseline="0" noProof="0" err="1">
                      <a:ln>
                        <a:noFill/>
                      </a:ln>
                      <a:solidFill>
                        <a:sysClr val="windowText" lastClr="000000"/>
                      </a:solidFill>
                      <a:effectLst/>
                      <a:uLnTx/>
                      <a:uFillTx/>
                      <a:latin typeface="Consolas" panose="020B0609020204030204" pitchFamily="49" charset="0"/>
                      <a:ea typeface="+mn-ea"/>
                      <a:cs typeface="Consolas" panose="020B0609020204030204" pitchFamily="49" charset="0"/>
                    </a:rPr>
                    <a:t>PlayCall</a:t>
                  </a:r>
                  <a:endParaRPr kumimoji="0" lang="en-US" sz="1175" b="0" i="0" u="none" strike="noStrike" kern="0" cap="none" spc="0" normalizeH="0" baseline="0" noProof="0">
                    <a:ln>
                      <a:noFill/>
                    </a:ln>
                    <a:solidFill>
                      <a:sysClr val="windowText" lastClr="000000"/>
                    </a:solidFill>
                    <a:effectLst/>
                    <a:uLnTx/>
                    <a:uFillTx/>
                    <a:latin typeface="Consolas" panose="020B0609020204030204" pitchFamily="49" charset="0"/>
                    <a:ea typeface="+mn-ea"/>
                    <a:cs typeface="Consolas" panose="020B0609020204030204" pitchFamily="49" charset="0"/>
                  </a:endParaRPr>
                </a:p>
                <a:p>
                  <a:pPr marL="0" marR="0" lvl="1" indent="0" algn="l" defTabSz="896072" rtl="0" eaLnBrk="1" fontAlgn="auto" latinLnBrk="0" hangingPunct="1">
                    <a:lnSpc>
                      <a:spcPct val="100000"/>
                    </a:lnSpc>
                    <a:spcBef>
                      <a:spcPts val="0"/>
                    </a:spcBef>
                    <a:spcAft>
                      <a:spcPts val="0"/>
                    </a:spcAft>
                    <a:buClrTx/>
                    <a:buSzTx/>
                    <a:buFontTx/>
                    <a:buNone/>
                    <a:tabLst/>
                    <a:defRPr/>
                  </a:pPr>
                  <a:r>
                    <a:rPr kumimoji="0" lang="en-US" sz="1175" b="1" i="0" u="none" strike="noStrike" kern="0" cap="none" spc="0" normalizeH="0" baseline="0" noProof="0">
                      <a:ln>
                        <a:noFill/>
                      </a:ln>
                      <a:gradFill>
                        <a:gsLst>
                          <a:gs pos="83582">
                            <a:srgbClr val="0078D7"/>
                          </a:gs>
                          <a:gs pos="62000">
                            <a:srgbClr val="0078D7"/>
                          </a:gs>
                        </a:gsLst>
                        <a:lin ang="5400000" scaled="0"/>
                      </a:gradFill>
                      <a:effectLst/>
                      <a:uLnTx/>
                      <a:uFillTx/>
                      <a:latin typeface="Consolas" panose="020B0609020204030204" pitchFamily="49" charset="0"/>
                      <a:ea typeface="+mn-ea"/>
                      <a:cs typeface="Consolas" panose="020B0609020204030204" pitchFamily="49" charset="0"/>
                    </a:rPr>
                    <a:t>Content: Customer#</a:t>
                  </a:r>
                </a:p>
                <a:p>
                  <a:pPr marL="0" marR="0" lvl="1" indent="0" algn="l" defTabSz="896072" rtl="0" eaLnBrk="1" fontAlgn="auto" latinLnBrk="0" hangingPunct="1">
                    <a:lnSpc>
                      <a:spcPct val="100000"/>
                    </a:lnSpc>
                    <a:spcBef>
                      <a:spcPts val="0"/>
                    </a:spcBef>
                    <a:spcAft>
                      <a:spcPts val="0"/>
                    </a:spcAft>
                    <a:buClrTx/>
                    <a:buSzTx/>
                    <a:buFontTx/>
                    <a:buNone/>
                    <a:tabLst/>
                    <a:defRPr/>
                  </a:pPr>
                  <a:r>
                    <a:rPr kumimoji="0" lang="en-US" sz="1175" b="1" i="0" u="none" strike="noStrike" kern="0" cap="none" spc="0" normalizeH="0" baseline="0" noProof="0" err="1">
                      <a:ln>
                        <a:noFill/>
                      </a:ln>
                      <a:gradFill>
                        <a:gsLst>
                          <a:gs pos="6716">
                            <a:srgbClr val="D83B01"/>
                          </a:gs>
                          <a:gs pos="47000">
                            <a:srgbClr val="D83B01"/>
                          </a:gs>
                        </a:gsLst>
                        <a:lin ang="5400000" scaled="0"/>
                      </a:gradFill>
                      <a:effectLst/>
                      <a:uLnTx/>
                      <a:uFillTx/>
                      <a:latin typeface="Consolas" panose="020B0609020204030204" pitchFamily="49" charset="0"/>
                      <a:ea typeface="+mn-ea"/>
                      <a:cs typeface="Consolas" panose="020B0609020204030204" pitchFamily="49" charset="0"/>
                    </a:rPr>
                    <a:t>DateTime.date</a:t>
                  </a:r>
                  <a:r>
                    <a:rPr kumimoji="0" lang="en-US" sz="1175" b="1" i="0" u="none" strike="noStrike" kern="0" cap="none" spc="0" normalizeH="0" baseline="0" noProof="0">
                      <a:ln>
                        <a:noFill/>
                      </a:ln>
                      <a:gradFill>
                        <a:gsLst>
                          <a:gs pos="6716">
                            <a:srgbClr val="D83B01"/>
                          </a:gs>
                          <a:gs pos="47000">
                            <a:srgbClr val="D83B01"/>
                          </a:gs>
                        </a:gsLst>
                        <a:lin ang="5400000" scaled="0"/>
                      </a:gradFill>
                      <a:effectLst/>
                      <a:uLnTx/>
                      <a:uFillTx/>
                      <a:latin typeface="Consolas" panose="020B0609020204030204" pitchFamily="49" charset="0"/>
                      <a:ea typeface="+mn-ea"/>
                      <a:cs typeface="Consolas" panose="020B0609020204030204" pitchFamily="49" charset="0"/>
                    </a:rPr>
                    <a:t>: today</a:t>
                  </a:r>
                </a:p>
              </p:txBody>
            </p:sp>
          </p:grpSp>
          <p:grpSp>
            <p:nvGrpSpPr>
              <p:cNvPr id="124" name="Group 123">
                <a:extLst>
                  <a:ext uri="{FF2B5EF4-FFF2-40B4-BE49-F238E27FC236}">
                    <a16:creationId xmlns:a16="http://schemas.microsoft.com/office/drawing/2014/main" id="{B4C8770B-619B-478E-9A39-8CE904E3DFDB}"/>
                  </a:ext>
                </a:extLst>
              </p:cNvPr>
              <p:cNvGrpSpPr/>
              <p:nvPr/>
            </p:nvGrpSpPr>
            <p:grpSpPr>
              <a:xfrm>
                <a:off x="5177559" y="2111940"/>
                <a:ext cx="348356" cy="973067"/>
                <a:chOff x="8754592" y="700282"/>
                <a:chExt cx="151053" cy="421938"/>
              </a:xfrm>
              <a:solidFill>
                <a:schemeClr val="accent3"/>
              </a:solidFill>
            </p:grpSpPr>
            <p:sp>
              <p:nvSpPr>
                <p:cNvPr id="125" name="Freeform 745">
                  <a:extLst>
                    <a:ext uri="{FF2B5EF4-FFF2-40B4-BE49-F238E27FC236}">
                      <a16:creationId xmlns:a16="http://schemas.microsoft.com/office/drawing/2014/main" id="{B452F556-6BBB-4EE7-BBA4-EDB454E0130B}"/>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26" name="Oval 746">
                  <a:extLst>
                    <a:ext uri="{FF2B5EF4-FFF2-40B4-BE49-F238E27FC236}">
                      <a16:creationId xmlns:a16="http://schemas.microsoft.com/office/drawing/2014/main" id="{BF68AA4D-FA52-4B4F-952D-F8D75C067A3B}"/>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39" name="Picture 138">
              <a:extLst>
                <a:ext uri="{FF2B5EF4-FFF2-40B4-BE49-F238E27FC236}">
                  <a16:creationId xmlns:a16="http://schemas.microsoft.com/office/drawing/2014/main" id="{92D8972E-5205-4392-8A1D-EDE03B2E169F}"/>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6650507" y="1224846"/>
              <a:ext cx="573859" cy="567881"/>
            </a:xfrm>
            <a:prstGeom prst="rect">
              <a:avLst/>
            </a:prstGeom>
          </p:spPr>
        </p:pic>
      </p:grpSp>
      <p:grpSp>
        <p:nvGrpSpPr>
          <p:cNvPr id="29" name="Group 28">
            <a:extLst>
              <a:ext uri="{FF2B5EF4-FFF2-40B4-BE49-F238E27FC236}">
                <a16:creationId xmlns:a16="http://schemas.microsoft.com/office/drawing/2014/main" id="{034927FD-1972-4C08-9FCB-B6FA57508D41}"/>
              </a:ext>
            </a:extLst>
          </p:cNvPr>
          <p:cNvGrpSpPr/>
          <p:nvPr/>
        </p:nvGrpSpPr>
        <p:grpSpPr>
          <a:xfrm>
            <a:off x="7269046" y="1273050"/>
            <a:ext cx="2218629" cy="5029002"/>
            <a:chOff x="7269046" y="1273050"/>
            <a:chExt cx="2218629" cy="5029002"/>
          </a:xfrm>
        </p:grpSpPr>
        <p:grpSp>
          <p:nvGrpSpPr>
            <p:cNvPr id="25" name="Group 24">
              <a:extLst>
                <a:ext uri="{FF2B5EF4-FFF2-40B4-BE49-F238E27FC236}">
                  <a16:creationId xmlns:a16="http://schemas.microsoft.com/office/drawing/2014/main" id="{7B6BA74C-3395-4F77-865D-0C3B6B8E9E84}"/>
                </a:ext>
              </a:extLst>
            </p:cNvPr>
            <p:cNvGrpSpPr/>
            <p:nvPr/>
          </p:nvGrpSpPr>
          <p:grpSpPr>
            <a:xfrm>
              <a:off x="7269046" y="1295761"/>
              <a:ext cx="2218629" cy="5006291"/>
              <a:chOff x="7269046" y="1295761"/>
              <a:chExt cx="2218629" cy="5006291"/>
            </a:xfrm>
          </p:grpSpPr>
          <p:grpSp>
            <p:nvGrpSpPr>
              <p:cNvPr id="31" name="Group 30"/>
              <p:cNvGrpSpPr/>
              <p:nvPr/>
            </p:nvGrpSpPr>
            <p:grpSpPr>
              <a:xfrm>
                <a:off x="7269046" y="1295761"/>
                <a:ext cx="2218629" cy="5006291"/>
                <a:chOff x="5373514" y="971593"/>
                <a:chExt cx="1664208" cy="3755251"/>
              </a:xfrm>
            </p:grpSpPr>
            <p:sp>
              <p:nvSpPr>
                <p:cNvPr id="82" name="Rectangle 81"/>
                <p:cNvSpPr/>
                <p:nvPr/>
              </p:nvSpPr>
              <p:spPr bwMode="auto">
                <a:xfrm>
                  <a:off x="5373514"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7" name="Freeform 117"/>
                <p:cNvSpPr/>
                <p:nvPr/>
              </p:nvSpPr>
              <p:spPr bwMode="auto">
                <a:xfrm>
                  <a:off x="5373514"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Knowledge</a:t>
                  </a:r>
                </a:p>
              </p:txBody>
            </p:sp>
          </p:grpSp>
          <p:sp>
            <p:nvSpPr>
              <p:cNvPr id="86" name="Oval Callout 6"/>
              <p:cNvSpPr/>
              <p:nvPr/>
            </p:nvSpPr>
            <p:spPr bwMode="auto">
              <a:xfrm>
                <a:off x="8092221" y="1915078"/>
                <a:ext cx="1345945" cy="761180"/>
              </a:xfrm>
              <a:prstGeom prst="wedgeRectCallout">
                <a:avLst>
                  <a:gd name="adj1" fmla="val -58340"/>
                  <a:gd name="adj2" fmla="val -7575"/>
                </a:avLst>
              </a:prstGeom>
              <a:solidFill>
                <a:srgbClr val="FFFFFF"/>
              </a:solidFill>
              <a:ln w="9525" cap="flat" cmpd="sng" algn="ctr">
                <a:solidFill>
                  <a:schemeClr val="bg1">
                    <a:lumMod val="75000"/>
                  </a:schemeClr>
                </a:solidFill>
                <a:prstDash val="solid"/>
                <a:headEnd type="none" w="med" len="med"/>
                <a:tailEnd type="none" w="med" len="med"/>
              </a:ln>
              <a:effectLst/>
            </p:spPr>
            <p:txBody>
              <a:bodyPr wrap="none"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Top publications </a:t>
                </a:r>
                <a:b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b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in customer </a:t>
                </a:r>
                <a:b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b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lifecycle trends?</a:t>
                </a:r>
              </a:p>
            </p:txBody>
          </p:sp>
          <p:grpSp>
            <p:nvGrpSpPr>
              <p:cNvPr id="11" name="Group 10">
                <a:extLst>
                  <a:ext uri="{FF2B5EF4-FFF2-40B4-BE49-F238E27FC236}">
                    <a16:creationId xmlns:a16="http://schemas.microsoft.com/office/drawing/2014/main" id="{1191C108-7039-4FFB-A509-C44EA3D3D461}"/>
                  </a:ext>
                </a:extLst>
              </p:cNvPr>
              <p:cNvGrpSpPr/>
              <p:nvPr/>
            </p:nvGrpSpPr>
            <p:grpSpPr>
              <a:xfrm>
                <a:off x="7269046" y="3250824"/>
                <a:ext cx="2218629" cy="2982071"/>
                <a:chOff x="7269046" y="3250824"/>
                <a:chExt cx="2218629" cy="2982071"/>
              </a:xfrm>
            </p:grpSpPr>
            <p:sp>
              <p:nvSpPr>
                <p:cNvPr id="87" name="Pentagon 86"/>
                <p:cNvSpPr/>
                <p:nvPr/>
              </p:nvSpPr>
              <p:spPr bwMode="auto">
                <a:xfrm rot="5400000">
                  <a:off x="8102235" y="2417635"/>
                  <a:ext cx="552252"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Knowledge Exploration</a:t>
                  </a:r>
                </a:p>
              </p:txBody>
            </p:sp>
            <p:grpSp>
              <p:nvGrpSpPr>
                <p:cNvPr id="41" name="Group 40"/>
                <p:cNvGrpSpPr/>
                <p:nvPr/>
              </p:nvGrpSpPr>
              <p:grpSpPr>
                <a:xfrm>
                  <a:off x="7363470" y="3961241"/>
                  <a:ext cx="2029781" cy="2271654"/>
                  <a:chOff x="5408489" y="2970987"/>
                  <a:chExt cx="1522552" cy="1703982"/>
                </a:xfrm>
              </p:grpSpPr>
              <p:sp>
                <p:nvSpPr>
                  <p:cNvPr id="89" name="TextBox 7"/>
                  <p:cNvSpPr txBox="1"/>
                  <p:nvPr/>
                </p:nvSpPr>
                <p:spPr>
                  <a:xfrm>
                    <a:off x="5408489" y="2970987"/>
                    <a:ext cx="1088020" cy="123113"/>
                  </a:xfrm>
                  <a:prstGeom prst="rect">
                    <a:avLst/>
                  </a:prstGeom>
                  <a:noFill/>
                  <a:ln>
                    <a:noFill/>
                  </a:ln>
                </p:spPr>
                <p:txBody>
                  <a:bodyPr wrap="none" lIns="0" tIns="0" rIns="0" bIns="0" rtlCol="0">
                    <a:spAutoFit/>
                  </a:bodyPr>
                  <a:lstStyle/>
                  <a:p>
                    <a:pPr marL="0" marR="0" lvl="1" indent="0" algn="l" defTabSz="896152"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505050"/>
                        </a:solidFill>
                        <a:effectLst/>
                        <a:uLnTx/>
                        <a:uFillTx/>
                        <a:latin typeface="Segoe UI"/>
                        <a:ea typeface="+mn-ea"/>
                        <a:cs typeface="Consolas" panose="020B0609020204030204" pitchFamily="49" charset="0"/>
                      </a:rPr>
                      <a:t>Here are the top results:</a:t>
                    </a:r>
                  </a:p>
                </p:txBody>
              </p:sp>
              <p:sp>
                <p:nvSpPr>
                  <p:cNvPr id="13" name="Rectangle 12"/>
                  <p:cNvSpPr/>
                  <p:nvPr/>
                </p:nvSpPr>
                <p:spPr bwMode="auto">
                  <a:xfrm>
                    <a:off x="5408489" y="4419834"/>
                    <a:ext cx="1522552" cy="25513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Language Around Customer Lifecycles </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in the Banking Industry</a:t>
                    </a:r>
                  </a:p>
                </p:txBody>
              </p:sp>
              <p:sp>
                <p:nvSpPr>
                  <p:cNvPr id="133" name="Rectangle 132"/>
                  <p:cNvSpPr/>
                  <p:nvPr/>
                </p:nvSpPr>
                <p:spPr bwMode="auto">
                  <a:xfrm>
                    <a:off x="6575477" y="4591390"/>
                    <a:ext cx="285861" cy="586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View PDF</a:t>
                    </a:r>
                  </a:p>
                </p:txBody>
              </p:sp>
              <p:sp>
                <p:nvSpPr>
                  <p:cNvPr id="134" name="Rectangle 133"/>
                  <p:cNvSpPr/>
                  <p:nvPr/>
                </p:nvSpPr>
                <p:spPr bwMode="auto">
                  <a:xfrm>
                    <a:off x="5408489" y="3585262"/>
                    <a:ext cx="1522552" cy="43299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Predictive Customer Lifecycle</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Management (CLM)</a:t>
                    </a:r>
                  </a:p>
                  <a:p>
                    <a:pPr marL="0" marR="0" lvl="0" indent="0" algn="l" defTabSz="1218996" rtl="0" eaLnBrk="1" fontAlgn="auto" latinLnBrk="0" hangingPunct="1">
                      <a:lnSpc>
                        <a:spcPct val="10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The purpose of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Customer Life-cycle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Management (CLM) is to maximize both customer retention and .... Predictive trend analysis provides business visibility.</a:t>
                    </a:r>
                    <a:endPar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sp>
                <p:nvSpPr>
                  <p:cNvPr id="138" name="Rectangle 137"/>
                  <p:cNvSpPr/>
                  <p:nvPr/>
                </p:nvSpPr>
                <p:spPr bwMode="auto">
                  <a:xfrm>
                    <a:off x="5408489" y="3139639"/>
                    <a:ext cx="1522552" cy="41767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Customer Relationship Management – </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5 Key Trends for 2014 CRM</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Oct 28, 2015 –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Here are FIVE key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trends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in 2014 that would help marketers in rolling ... Of late, marketers are looking at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customer lifecycle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management (CLM)</a:t>
                    </a:r>
                    <a:endPar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sp>
                <p:nvSpPr>
                  <p:cNvPr id="140" name="Rectangle 139"/>
                  <p:cNvSpPr/>
                  <p:nvPr/>
                </p:nvSpPr>
                <p:spPr bwMode="auto">
                  <a:xfrm>
                    <a:off x="5408489" y="4046203"/>
                    <a:ext cx="1522552" cy="34568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Trends 2016: The Future of </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Customer Service</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Jan 5, 2016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 The top 10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customer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service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trends</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 for 2016 that .... North American Consumer</a:t>
                    </a:r>
                    <a:endPar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grpSp>
          </p:grpSp>
          <p:grpSp>
            <p:nvGrpSpPr>
              <p:cNvPr id="127" name="Group 126">
                <a:extLst>
                  <a:ext uri="{FF2B5EF4-FFF2-40B4-BE49-F238E27FC236}">
                    <a16:creationId xmlns:a16="http://schemas.microsoft.com/office/drawing/2014/main" id="{31700B75-9955-44E0-B5E0-1910C9AA0D97}"/>
                  </a:ext>
                </a:extLst>
              </p:cNvPr>
              <p:cNvGrpSpPr/>
              <p:nvPr/>
            </p:nvGrpSpPr>
            <p:grpSpPr>
              <a:xfrm>
                <a:off x="7427291" y="2111940"/>
                <a:ext cx="348356" cy="973067"/>
                <a:chOff x="8754592" y="700282"/>
                <a:chExt cx="151053" cy="421938"/>
              </a:xfrm>
              <a:solidFill>
                <a:schemeClr val="accent3"/>
              </a:solidFill>
            </p:grpSpPr>
            <p:sp>
              <p:nvSpPr>
                <p:cNvPr id="128" name="Freeform 745">
                  <a:extLst>
                    <a:ext uri="{FF2B5EF4-FFF2-40B4-BE49-F238E27FC236}">
                      <a16:creationId xmlns:a16="http://schemas.microsoft.com/office/drawing/2014/main" id="{A6D758E7-2B1E-431A-9A78-80C89CE3974F}"/>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29" name="Oval 746">
                  <a:extLst>
                    <a:ext uri="{FF2B5EF4-FFF2-40B4-BE49-F238E27FC236}">
                      <a16:creationId xmlns:a16="http://schemas.microsoft.com/office/drawing/2014/main" id="{7B8DE745-4694-4D56-971C-609BBF6B14F6}"/>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41" name="Picture 140">
              <a:extLst>
                <a:ext uri="{FF2B5EF4-FFF2-40B4-BE49-F238E27FC236}">
                  <a16:creationId xmlns:a16="http://schemas.microsoft.com/office/drawing/2014/main" id="{22E2DE7C-C155-4B91-B98D-0B1DC52E6DAA}"/>
                </a:ext>
              </a:extLst>
            </p:cNvPr>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8966730" y="1273050"/>
              <a:ext cx="520945" cy="518052"/>
            </a:xfrm>
            <a:prstGeom prst="rect">
              <a:avLst/>
            </a:prstGeom>
          </p:spPr>
        </p:pic>
      </p:grpSp>
      <p:grpSp>
        <p:nvGrpSpPr>
          <p:cNvPr id="34" name="Group 33">
            <a:extLst>
              <a:ext uri="{FF2B5EF4-FFF2-40B4-BE49-F238E27FC236}">
                <a16:creationId xmlns:a16="http://schemas.microsoft.com/office/drawing/2014/main" id="{015611C8-1869-4BBC-8A09-E965065EC8F3}"/>
              </a:ext>
            </a:extLst>
          </p:cNvPr>
          <p:cNvGrpSpPr/>
          <p:nvPr/>
        </p:nvGrpSpPr>
        <p:grpSpPr>
          <a:xfrm>
            <a:off x="9529517" y="1187622"/>
            <a:ext cx="2300095" cy="5114430"/>
            <a:chOff x="9529517" y="1187622"/>
            <a:chExt cx="2300095" cy="5114430"/>
          </a:xfrm>
        </p:grpSpPr>
        <p:grpSp>
          <p:nvGrpSpPr>
            <p:cNvPr id="26" name="Group 25">
              <a:extLst>
                <a:ext uri="{FF2B5EF4-FFF2-40B4-BE49-F238E27FC236}">
                  <a16:creationId xmlns:a16="http://schemas.microsoft.com/office/drawing/2014/main" id="{A0A11364-6BD8-4089-A618-10D16930777D}"/>
                </a:ext>
              </a:extLst>
            </p:cNvPr>
            <p:cNvGrpSpPr/>
            <p:nvPr/>
          </p:nvGrpSpPr>
          <p:grpSpPr>
            <a:xfrm>
              <a:off x="9529517" y="1295761"/>
              <a:ext cx="2218629" cy="5006291"/>
              <a:chOff x="9529517" y="1295761"/>
              <a:chExt cx="2218629" cy="5006291"/>
            </a:xfrm>
          </p:grpSpPr>
          <p:grpSp>
            <p:nvGrpSpPr>
              <p:cNvPr id="30" name="Group 29"/>
              <p:cNvGrpSpPr/>
              <p:nvPr/>
            </p:nvGrpSpPr>
            <p:grpSpPr>
              <a:xfrm>
                <a:off x="9529517" y="1295761"/>
                <a:ext cx="2218629" cy="5006291"/>
                <a:chOff x="7134477" y="971593"/>
                <a:chExt cx="1664208" cy="3755251"/>
              </a:xfrm>
            </p:grpSpPr>
            <p:sp>
              <p:nvSpPr>
                <p:cNvPr id="60" name="Rectangle 59"/>
                <p:cNvSpPr/>
                <p:nvPr/>
              </p:nvSpPr>
              <p:spPr bwMode="auto">
                <a:xfrm>
                  <a:off x="7134477"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83" name="Freeform 97"/>
                <p:cNvSpPr/>
                <p:nvPr/>
              </p:nvSpPr>
              <p:spPr bwMode="auto">
                <a:xfrm>
                  <a:off x="7134477"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Search</a:t>
                  </a:r>
                </a:p>
              </p:txBody>
            </p:sp>
          </p:grpSp>
          <p:sp>
            <p:nvSpPr>
              <p:cNvPr id="64" name="Oval Callout 6"/>
              <p:cNvSpPr/>
              <p:nvPr/>
            </p:nvSpPr>
            <p:spPr bwMode="auto">
              <a:xfrm>
                <a:off x="10335285" y="1915078"/>
                <a:ext cx="1159718" cy="761180"/>
              </a:xfrm>
              <a:prstGeom prst="wedgeRectCallout">
                <a:avLst>
                  <a:gd name="adj1" fmla="val -61078"/>
                  <a:gd name="adj2" fmla="val -8827"/>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Search for ‘fraud prevention’ </a:t>
                </a:r>
              </a:p>
            </p:txBody>
          </p:sp>
          <p:grpSp>
            <p:nvGrpSpPr>
              <p:cNvPr id="10" name="Group 9">
                <a:extLst>
                  <a:ext uri="{FF2B5EF4-FFF2-40B4-BE49-F238E27FC236}">
                    <a16:creationId xmlns:a16="http://schemas.microsoft.com/office/drawing/2014/main" id="{353FB77B-24EB-4166-8242-1FB48779FE39}"/>
                  </a:ext>
                </a:extLst>
              </p:cNvPr>
              <p:cNvGrpSpPr/>
              <p:nvPr/>
            </p:nvGrpSpPr>
            <p:grpSpPr>
              <a:xfrm>
                <a:off x="9529517" y="3250824"/>
                <a:ext cx="2218629" cy="2800226"/>
                <a:chOff x="9529517" y="3250824"/>
                <a:chExt cx="2218629" cy="2800226"/>
              </a:xfrm>
            </p:grpSpPr>
            <p:sp>
              <p:nvSpPr>
                <p:cNvPr id="65" name="Pentagon 64"/>
                <p:cNvSpPr/>
                <p:nvPr/>
              </p:nvSpPr>
              <p:spPr bwMode="auto">
                <a:xfrm rot="5400000">
                  <a:off x="10362705" y="2417636"/>
                  <a:ext cx="552253"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Bing News Search</a:t>
                  </a:r>
                </a:p>
              </p:txBody>
            </p:sp>
            <p:sp>
              <p:nvSpPr>
                <p:cNvPr id="107" name="TextBox 7"/>
                <p:cNvSpPr txBox="1"/>
                <p:nvPr/>
              </p:nvSpPr>
              <p:spPr>
                <a:xfrm>
                  <a:off x="9663679" y="3961241"/>
                  <a:ext cx="1282337" cy="164127"/>
                </a:xfrm>
                <a:prstGeom prst="rect">
                  <a:avLst/>
                </a:prstGeom>
                <a:noFill/>
                <a:ln>
                  <a:noFill/>
                </a:ln>
              </p:spPr>
              <p:txBody>
                <a:bodyPr wrap="none" lIns="0" tIns="0" rIns="0" bIns="0" rtlCol="0">
                  <a:spAutoFit/>
                </a:bodyPr>
                <a:lstStyle/>
                <a:p>
                  <a:pPr marL="0" marR="0" lvl="1" indent="0" algn="l" defTabSz="896152"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505050"/>
                      </a:solidFill>
                      <a:effectLst/>
                      <a:uLnTx/>
                      <a:uFillTx/>
                      <a:latin typeface="Segoe UI"/>
                      <a:ea typeface="+mn-ea"/>
                      <a:cs typeface="Consolas" panose="020B0609020204030204" pitchFamily="49" charset="0"/>
                    </a:rPr>
                    <a:t>Here is what I found: </a:t>
                  </a:r>
                </a:p>
              </p:txBody>
            </p:sp>
            <p:sp>
              <p:nvSpPr>
                <p:cNvPr id="117" name="Rectangle 116"/>
                <p:cNvSpPr/>
                <p:nvPr/>
              </p:nvSpPr>
              <p:spPr bwMode="auto">
                <a:xfrm>
                  <a:off x="9999370" y="4185020"/>
                  <a:ext cx="1697727" cy="556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Information Communications  Media Market News</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It also investigates the top three expected </a:t>
                  </a:r>
                  <a:r>
                    <a:rPr kumimoji="0" lang="en-US" sz="600" b="1"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Fraud</a:t>
                  </a: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 Detection and </a:t>
                  </a:r>
                  <a:r>
                    <a:rPr kumimoji="0" lang="en-US" sz="600" b="1"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Prevention</a:t>
                  </a: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 programs, in terms of demand in key markets…</a:t>
                  </a:r>
                </a:p>
              </p:txBody>
            </p:sp>
            <p:pic>
              <p:nvPicPr>
                <p:cNvPr id="119" name="Picture 118"/>
                <p:cNvPicPr>
                  <a:picLocks noChangeAspect="1"/>
                </p:cNvPicPr>
                <p:nvPr/>
              </p:nvPicPr>
              <p:blipFill rotWithShape="1">
                <a:blip r:embed="rId12"/>
                <a:srcRect l="845" t="1241" r="88392" b="81775"/>
                <a:stretch/>
              </p:blipFill>
              <p:spPr>
                <a:xfrm>
                  <a:off x="9580984" y="4185020"/>
                  <a:ext cx="422013" cy="557882"/>
                </a:xfrm>
                <a:prstGeom prst="rect">
                  <a:avLst/>
                </a:prstGeom>
              </p:spPr>
            </p:pic>
            <p:sp>
              <p:nvSpPr>
                <p:cNvPr id="120" name="Rectangle 119"/>
                <p:cNvSpPr/>
                <p:nvPr/>
              </p:nvSpPr>
              <p:spPr bwMode="auto">
                <a:xfrm>
                  <a:off x="9999370" y="4780158"/>
                  <a:ext cx="1697727" cy="556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The Big Question: In-House or Outsourced Fraud Protection?</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First, let’s point out that there is not one absolute answer—there are “pros” and “cons” to each. Those who favor in-house…</a:t>
                  </a:r>
                </a:p>
              </p:txBody>
            </p:sp>
            <p:pic>
              <p:nvPicPr>
                <p:cNvPr id="121" name="Picture 120"/>
                <p:cNvPicPr>
                  <a:picLocks noChangeAspect="1"/>
                </p:cNvPicPr>
                <p:nvPr/>
              </p:nvPicPr>
              <p:blipFill rotWithShape="1">
                <a:blip r:embed="rId12"/>
                <a:srcRect l="844" t="22054" r="89166" b="61662"/>
                <a:stretch/>
              </p:blipFill>
              <p:spPr>
                <a:xfrm>
                  <a:off x="9580984" y="4780158"/>
                  <a:ext cx="417433" cy="569960"/>
                </a:xfrm>
                <a:prstGeom prst="rect">
                  <a:avLst/>
                </a:prstGeom>
              </p:spPr>
            </p:pic>
            <p:sp>
              <p:nvSpPr>
                <p:cNvPr id="122" name="Rectangle 121"/>
                <p:cNvSpPr/>
                <p:nvPr/>
              </p:nvSpPr>
              <p:spPr bwMode="auto">
                <a:xfrm>
                  <a:off x="9998417" y="5390881"/>
                  <a:ext cx="1698680" cy="66016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Segoe UI" pitchFamily="34" charset="0"/>
                      <a:cs typeface="Segoe UI Semibold" panose="020B0702040204020203" pitchFamily="34" charset="0"/>
                    </a:rPr>
                    <a:t>How to Protect Your Business from Online Fraud this Holiday Season</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Michael heads fraud prevention tool. Online and mobile shopping are expected to continue growing apace…</a:t>
                  </a:r>
                </a:p>
              </p:txBody>
            </p:sp>
            <p:pic>
              <p:nvPicPr>
                <p:cNvPr id="123" name="Picture 122"/>
                <p:cNvPicPr>
                  <a:picLocks noChangeAspect="1"/>
                </p:cNvPicPr>
                <p:nvPr/>
              </p:nvPicPr>
              <p:blipFill rotWithShape="1">
                <a:blip r:embed="rId12"/>
                <a:srcRect l="4065" t="62663" r="85945" b="21053"/>
                <a:stretch/>
              </p:blipFill>
              <p:spPr>
                <a:xfrm>
                  <a:off x="9580984" y="5390881"/>
                  <a:ext cx="417433" cy="569960"/>
                </a:xfrm>
                <a:prstGeom prst="rect">
                  <a:avLst/>
                </a:prstGeom>
              </p:spPr>
            </p:pic>
          </p:grpSp>
          <p:grpSp>
            <p:nvGrpSpPr>
              <p:cNvPr id="130" name="Group 129">
                <a:extLst>
                  <a:ext uri="{FF2B5EF4-FFF2-40B4-BE49-F238E27FC236}">
                    <a16:creationId xmlns:a16="http://schemas.microsoft.com/office/drawing/2014/main" id="{F3732E56-E6C0-4E82-9C15-FFB73134CF4A}"/>
                  </a:ext>
                </a:extLst>
              </p:cNvPr>
              <p:cNvGrpSpPr/>
              <p:nvPr/>
            </p:nvGrpSpPr>
            <p:grpSpPr>
              <a:xfrm>
                <a:off x="9709376" y="2111940"/>
                <a:ext cx="348356" cy="973067"/>
                <a:chOff x="8754592" y="700282"/>
                <a:chExt cx="151053" cy="421938"/>
              </a:xfrm>
              <a:solidFill>
                <a:schemeClr val="accent3"/>
              </a:solidFill>
            </p:grpSpPr>
            <p:sp>
              <p:nvSpPr>
                <p:cNvPr id="131" name="Freeform 745">
                  <a:extLst>
                    <a:ext uri="{FF2B5EF4-FFF2-40B4-BE49-F238E27FC236}">
                      <a16:creationId xmlns:a16="http://schemas.microsoft.com/office/drawing/2014/main" id="{B10AD9AA-051D-4EF1-881F-86F48B96F406}"/>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32" name="Oval 746">
                  <a:extLst>
                    <a:ext uri="{FF2B5EF4-FFF2-40B4-BE49-F238E27FC236}">
                      <a16:creationId xmlns:a16="http://schemas.microsoft.com/office/drawing/2014/main" id="{788E2C36-E97F-4B1D-B1E4-658ED36C010A}"/>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42" name="Picture 141">
              <a:extLst>
                <a:ext uri="{FF2B5EF4-FFF2-40B4-BE49-F238E27FC236}">
                  <a16:creationId xmlns:a16="http://schemas.microsoft.com/office/drawing/2014/main" id="{A3BBDE4D-9328-4813-9964-AFDBEE7992D3}"/>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11180078" y="1187622"/>
              <a:ext cx="649534" cy="649534"/>
            </a:xfrm>
            <a:prstGeom prst="rect">
              <a:avLst/>
            </a:prstGeom>
          </p:spPr>
        </p:pic>
      </p:grpSp>
    </p:spTree>
    <p:extLst>
      <p:ext uri="{BB962C8B-B14F-4D97-AF65-F5344CB8AC3E}">
        <p14:creationId xmlns:p14="http://schemas.microsoft.com/office/powerpoint/2010/main" val="39344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path" presetSubtype="0" decel="100000" fill="hold" nodeType="withEffect">
                                  <p:stCondLst>
                                    <p:cond delay="0"/>
                                  </p:stCondLst>
                                  <p:childTnLst>
                                    <p:animMotion origin="layout" path="M 3.125E-6 -4.44444E-6 L 3.125E-6 0.03172 " pathEditMode="relative" rAng="0" ptsTypes="AA">
                                      <p:cBhvr>
                                        <p:cTn id="9" dur="500" spd="-100000" fill="hold"/>
                                        <p:tgtEl>
                                          <p:spTgt spid="28"/>
                                        </p:tgtEl>
                                        <p:attrNameLst>
                                          <p:attrName>ppt_x</p:attrName>
                                          <p:attrName>ppt_y</p:attrName>
                                        </p:attrNameLst>
                                      </p:cBhvr>
                                      <p:rCtr x="0" y="1574"/>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0"/>
                                  </p:stCondLst>
                                  <p:childTnLst>
                                    <p:animMotion origin="layout" path="M 4.79167E-6 4.81481E-6 L 4.79167E-6 0.03171 " pathEditMode="relative" rAng="0" ptsTypes="AA">
                                      <p:cBhvr>
                                        <p:cTn id="14" dur="500" spd="-100000" fill="hold"/>
                                        <p:tgtEl>
                                          <p:spTgt spid="8"/>
                                        </p:tgtEl>
                                        <p:attrNameLst>
                                          <p:attrName>ppt_x</p:attrName>
                                          <p:attrName>ppt_y</p:attrName>
                                        </p:attrNameLst>
                                      </p:cBhvr>
                                      <p:rCtr x="0" y="1574"/>
                                    </p:animMotion>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0"/>
                                  </p:stCondLst>
                                  <p:childTnLst>
                                    <p:animMotion origin="layout" path="M 4.79167E-6 4.81481E-6 L 4.79167E-6 0.03171 " pathEditMode="relative" rAng="0" ptsTypes="AA">
                                      <p:cBhvr>
                                        <p:cTn id="19" dur="500" spd="-100000" fill="hold"/>
                                        <p:tgtEl>
                                          <p:spTgt spid="7"/>
                                        </p:tgtEl>
                                        <p:attrNameLst>
                                          <p:attrName>ppt_x</p:attrName>
                                          <p:attrName>ppt_y</p:attrName>
                                        </p:attrNameLst>
                                      </p:cBhvr>
                                      <p:rCtr x="0" y="1574"/>
                                    </p:animMotion>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42" presetClass="path" presetSubtype="0" decel="100000" fill="hold" grpId="1" nodeType="withEffect">
                                  <p:stCondLst>
                                    <p:cond delay="0"/>
                                  </p:stCondLst>
                                  <p:childTnLst>
                                    <p:animMotion origin="layout" path="M 4.79167E-6 -7.40741E-7 L 4.79167E-6 0.03171 " pathEditMode="relative" rAng="0" ptsTypes="AA">
                                      <p:cBhvr>
                                        <p:cTn id="24" dur="500" spd="-100000" fill="hold"/>
                                        <p:tgtEl>
                                          <p:spTgt spid="70"/>
                                        </p:tgtEl>
                                        <p:attrNameLst>
                                          <p:attrName>ppt_x</p:attrName>
                                          <p:attrName>ppt_y</p:attrName>
                                        </p:attrNameLst>
                                      </p:cBhvr>
                                      <p:rCtr x="0" y="1574"/>
                                    </p:animMotion>
                                  </p:childTnLst>
                                </p:cTn>
                              </p:par>
                              <p:par>
                                <p:cTn id="25" presetID="10"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42" presetClass="path" presetSubtype="0" decel="100000" fill="hold" nodeType="withEffect">
                                  <p:stCondLst>
                                    <p:cond delay="0"/>
                                  </p:stCondLst>
                                  <p:childTnLst>
                                    <p:animMotion origin="layout" path="M -2.08333E-7 -4.81481E-6 L -2.08333E-7 0.03172 " pathEditMode="relative" rAng="0" ptsTypes="AA">
                                      <p:cBhvr>
                                        <p:cTn id="29" dur="500" spd="-100000" fill="hold"/>
                                        <p:tgtEl>
                                          <p:spTgt spid="75"/>
                                        </p:tgtEl>
                                        <p:attrNameLst>
                                          <p:attrName>ppt_x</p:attrName>
                                          <p:attrName>ppt_y</p:attrName>
                                        </p:attrNameLst>
                                      </p:cBhvr>
                                      <p:rCtr x="0" y="1574"/>
                                    </p:animMotion>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42" presetClass="path" presetSubtype="0" decel="100000" fill="hold" nodeType="withEffect">
                                  <p:stCondLst>
                                    <p:cond delay="0"/>
                                  </p:stCondLst>
                                  <p:childTnLst>
                                    <p:animMotion origin="layout" path="M 4.79167E-6 4.81481E-6 L 4.79167E-6 0.03171 " pathEditMode="relative" rAng="0" ptsTypes="AA">
                                      <p:cBhvr>
                                        <p:cTn id="35" dur="500" spd="-100000" fill="hold"/>
                                        <p:tgtEl>
                                          <p:spTgt spid="15"/>
                                        </p:tgtEl>
                                        <p:attrNameLst>
                                          <p:attrName>ppt_x</p:attrName>
                                          <p:attrName>ppt_y</p:attrName>
                                        </p:attrNameLst>
                                      </p:cBhvr>
                                      <p:rCtr x="0" y="1574"/>
                                    </p:animMotion>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42" presetClass="path" presetSubtype="0" decel="100000" fill="hold" nodeType="withEffect">
                                  <p:stCondLst>
                                    <p:cond delay="0"/>
                                  </p:stCondLst>
                                  <p:childTnLst>
                                    <p:animMotion origin="layout" path="M 4.79167E-6 4.81481E-6 L 4.79167E-6 0.03171 " pathEditMode="relative" rAng="0" ptsTypes="AA">
                                      <p:cBhvr>
                                        <p:cTn id="41" dur="500" spd="-100000" fill="hold"/>
                                        <p:tgtEl>
                                          <p:spTgt spid="18"/>
                                        </p:tgtEl>
                                        <p:attrNameLst>
                                          <p:attrName>ppt_x</p:attrName>
                                          <p:attrName>ppt_y</p:attrName>
                                        </p:attrNameLst>
                                      </p:cBhvr>
                                      <p:rCtr x="0" y="1574"/>
                                    </p:animMotion>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42" presetClass="path" presetSubtype="0" decel="100000" fill="hold" nodeType="withEffect">
                                  <p:stCondLst>
                                    <p:cond delay="0"/>
                                  </p:stCondLst>
                                  <p:childTnLst>
                                    <p:animMotion origin="layout" path="M 4.79167E-6 4.81481E-6 L 4.79167E-6 0.03171 " pathEditMode="relative" rAng="0" ptsTypes="AA">
                                      <p:cBhvr>
                                        <p:cTn id="47" dur="500" spd="-100000" fill="hold"/>
                                        <p:tgtEl>
                                          <p:spTgt spid="29"/>
                                        </p:tgtEl>
                                        <p:attrNameLst>
                                          <p:attrName>ppt_x</p:attrName>
                                          <p:attrName>ppt_y</p:attrName>
                                        </p:attrNameLst>
                                      </p:cBhvr>
                                      <p:rCtr x="0" y="1574"/>
                                    </p:animMotion>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42" presetClass="path" presetSubtype="0" decel="100000" fill="hold" nodeType="withEffect">
                                  <p:stCondLst>
                                    <p:cond delay="0"/>
                                  </p:stCondLst>
                                  <p:childTnLst>
                                    <p:animMotion origin="layout" path="M 4.79167E-6 4.81481E-6 L 4.79167E-6 0.03171 " pathEditMode="relative" rAng="0" ptsTypes="AA">
                                      <p:cBhvr>
                                        <p:cTn id="53" dur="500" spd="-100000" fill="hold"/>
                                        <p:tgtEl>
                                          <p:spTgt spid="34"/>
                                        </p:tgtEl>
                                        <p:attrNameLst>
                                          <p:attrName>ppt_x</p:attrName>
                                          <p:attrName>ppt_y</p:attrName>
                                        </p:attrNameLst>
                                      </p:cBhvr>
                                      <p:rCtr x="0"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2E3872F5-BC37-4668-994E-2B780FCE87EA}"/>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dirty="0">
                <a:gradFill>
                  <a:gsLst>
                    <a:gs pos="1250">
                      <a:srgbClr val="353535"/>
                    </a:gs>
                    <a:gs pos="100000">
                      <a:srgbClr val="353535"/>
                    </a:gs>
                  </a:gsLst>
                  <a:lin ang="5400000" scaled="0"/>
                </a:gradFill>
                <a:latin typeface="Segoe UI Light"/>
              </a:rPr>
              <a:t>Vision</a:t>
            </a:r>
          </a:p>
        </p:txBody>
      </p:sp>
      <p:sp>
        <p:nvSpPr>
          <p:cNvPr id="57" name="TextBox 56"/>
          <p:cNvSpPr txBox="1"/>
          <p:nvPr/>
        </p:nvSpPr>
        <p:spPr>
          <a:xfrm>
            <a:off x="2905815" y="5168656"/>
            <a:ext cx="2176454" cy="501041"/>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Content Moderator</a:t>
            </a:r>
          </a:p>
        </p:txBody>
      </p:sp>
      <p:sp>
        <p:nvSpPr>
          <p:cNvPr id="58" name="TextBox 57"/>
          <p:cNvSpPr txBox="1"/>
          <p:nvPr/>
        </p:nvSpPr>
        <p:spPr>
          <a:xfrm>
            <a:off x="5730864" y="5168610"/>
            <a:ext cx="260984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Custom Vision Service</a:t>
            </a:r>
          </a:p>
        </p:txBody>
      </p:sp>
      <p:sp>
        <p:nvSpPr>
          <p:cNvPr id="59" name="TextBox 58"/>
          <p:cNvSpPr txBox="1"/>
          <p:nvPr/>
        </p:nvSpPr>
        <p:spPr>
          <a:xfrm>
            <a:off x="8883728" y="5168610"/>
            <a:ext cx="2176454"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Video Indexer</a:t>
            </a:r>
          </a:p>
        </p:txBody>
      </p:sp>
      <p:sp>
        <p:nvSpPr>
          <p:cNvPr id="4" name="Rectangle 3">
            <a:extLst>
              <a:ext uri="{FF2B5EF4-FFF2-40B4-BE49-F238E27FC236}">
                <a16:creationId xmlns:a16="http://schemas.microsoft.com/office/drawing/2014/main" id="{69A7FE57-AB94-4DBE-A18F-8A77D36EE5CC}"/>
              </a:ext>
            </a:extLst>
          </p:cNvPr>
          <p:cNvSpPr/>
          <p:nvPr/>
        </p:nvSpPr>
        <p:spPr>
          <a:xfrm>
            <a:off x="8812744" y="5551712"/>
            <a:ext cx="2318424" cy="479807"/>
          </a:xfrm>
          <a:prstGeom prst="rect">
            <a:avLst/>
          </a:prstGeom>
        </p:spPr>
        <p:txBody>
          <a:bodyPr wrap="square">
            <a:spAutoFit/>
          </a:bodyPr>
          <a:lstStyle/>
          <a:p>
            <a:pPr algn="ctr" defTabSz="914139">
              <a:lnSpc>
                <a:spcPct val="90000"/>
              </a:lnSpc>
              <a:spcAft>
                <a:spcPts val="575"/>
              </a:spcAft>
              <a:defRPr/>
            </a:pPr>
            <a: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Process and extract smart insights from videos</a:t>
            </a:r>
          </a:p>
        </p:txBody>
      </p:sp>
      <p:sp>
        <p:nvSpPr>
          <p:cNvPr id="29" name="Rectangle 28">
            <a:extLst>
              <a:ext uri="{FF2B5EF4-FFF2-40B4-BE49-F238E27FC236}">
                <a16:creationId xmlns:a16="http://schemas.microsoft.com/office/drawing/2014/main" id="{4EED9C97-4676-4146-BA4C-FC209D054AF1}"/>
              </a:ext>
            </a:extLst>
          </p:cNvPr>
          <p:cNvSpPr/>
          <p:nvPr/>
        </p:nvSpPr>
        <p:spPr>
          <a:xfrm>
            <a:off x="5625194" y="5551713"/>
            <a:ext cx="2829845" cy="673551"/>
          </a:xfrm>
          <a:prstGeom prst="rect">
            <a:avLst/>
          </a:prstGeom>
        </p:spPr>
        <p:txBody>
          <a:bodyPr wrap="square">
            <a:spAutoFit/>
          </a:bodyPr>
          <a:lstStyle/>
          <a:p>
            <a:pPr algn="ctr" defTabSz="914139">
              <a:lnSpc>
                <a:spcPct val="90000"/>
              </a:lnSpc>
              <a:spcAft>
                <a:spcPts val="575"/>
              </a:spcAft>
              <a:defRPr/>
            </a:pPr>
            <a: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Customizable web service </a:t>
            </a:r>
            <a:b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br>
            <a: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that learns to recognize </a:t>
            </a:r>
            <a:b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br>
            <a: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specific content in imagery </a:t>
            </a:r>
          </a:p>
        </p:txBody>
      </p:sp>
      <p:sp>
        <p:nvSpPr>
          <p:cNvPr id="30" name="Rectangle 29">
            <a:extLst>
              <a:ext uri="{FF2B5EF4-FFF2-40B4-BE49-F238E27FC236}">
                <a16:creationId xmlns:a16="http://schemas.microsoft.com/office/drawing/2014/main" id="{A12632B5-F48C-41F4-BF72-F9A276D3655F}"/>
              </a:ext>
            </a:extLst>
          </p:cNvPr>
          <p:cNvSpPr/>
          <p:nvPr/>
        </p:nvSpPr>
        <p:spPr>
          <a:xfrm>
            <a:off x="2567488" y="5551713"/>
            <a:ext cx="2891865" cy="673551"/>
          </a:xfrm>
          <a:prstGeom prst="rect">
            <a:avLst/>
          </a:prstGeom>
        </p:spPr>
        <p:txBody>
          <a:bodyPr wrap="square">
            <a:spAutoFit/>
          </a:bodyPr>
          <a:lstStyle/>
          <a:p>
            <a:pPr algn="ctr" defTabSz="914139">
              <a:lnSpc>
                <a:spcPct val="90000"/>
              </a:lnSpc>
              <a:spcAft>
                <a:spcPts val="575"/>
              </a:spcAft>
              <a:defRPr/>
            </a:pPr>
            <a:r>
              <a:rPr lang="en-US" sz="137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Machine-assisted moderation </a:t>
            </a:r>
            <a:br>
              <a:rPr lang="en-US" sz="137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br>
            <a:r>
              <a:rPr lang="en-US" sz="137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of text and images, augmented with human review tools</a:t>
            </a:r>
          </a:p>
        </p:txBody>
      </p:sp>
      <p:sp>
        <p:nvSpPr>
          <p:cNvPr id="127" name="TextBox 126"/>
          <p:cNvSpPr txBox="1"/>
          <p:nvPr/>
        </p:nvSpPr>
        <p:spPr>
          <a:xfrm>
            <a:off x="1447696" y="2944925"/>
            <a:ext cx="2399055" cy="501134"/>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Computer Vision API</a:t>
            </a:r>
          </a:p>
        </p:txBody>
      </p:sp>
      <p:sp>
        <p:nvSpPr>
          <p:cNvPr id="20" name="Rectangle 19"/>
          <p:cNvSpPr/>
          <p:nvPr/>
        </p:nvSpPr>
        <p:spPr>
          <a:xfrm>
            <a:off x="1507411" y="3312239"/>
            <a:ext cx="2279623" cy="479807"/>
          </a:xfrm>
          <a:prstGeom prst="rect">
            <a:avLst/>
          </a:prstGeom>
        </p:spPr>
        <p:txBody>
          <a:bodyPr wrap="square">
            <a:spAutoFit/>
          </a:bodyPr>
          <a:lstStyle/>
          <a:p>
            <a:pPr algn="ctr" defTabSz="914139">
              <a:lnSpc>
                <a:spcPct val="90000"/>
              </a:lnSpc>
              <a:spcAft>
                <a:spcPts val="575"/>
              </a:spcAft>
              <a:defRPr/>
            </a:pPr>
            <a:r>
              <a:rPr lang="en-US" sz="137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Distill actionable information from images </a:t>
            </a:r>
          </a:p>
        </p:txBody>
      </p:sp>
      <p:sp>
        <p:nvSpPr>
          <p:cNvPr id="135" name="TextBox 134"/>
          <p:cNvSpPr txBox="1"/>
          <p:nvPr/>
        </p:nvSpPr>
        <p:spPr>
          <a:xfrm>
            <a:off x="4464032" y="2944924"/>
            <a:ext cx="2176454"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Face API</a:t>
            </a:r>
          </a:p>
        </p:txBody>
      </p:sp>
      <p:sp>
        <p:nvSpPr>
          <p:cNvPr id="136" name="Rectangle 135"/>
          <p:cNvSpPr/>
          <p:nvPr/>
        </p:nvSpPr>
        <p:spPr>
          <a:xfrm>
            <a:off x="4170751" y="3312239"/>
            <a:ext cx="2763014" cy="470442"/>
          </a:xfrm>
          <a:prstGeom prst="rect">
            <a:avLst/>
          </a:prstGeom>
        </p:spPr>
        <p:txBody>
          <a:bodyPr wrap="square">
            <a:spAutoFit/>
          </a:bodyPr>
          <a:lstStyle/>
          <a:p>
            <a:pPr algn="ctr" defTabSz="914139">
              <a:lnSpc>
                <a:spcPct val="90000"/>
              </a:lnSpc>
              <a:spcAft>
                <a:spcPts val="575"/>
              </a:spcAft>
              <a:defRPr/>
            </a:pPr>
            <a:r>
              <a:rPr lang="en-US" sz="1371" dirty="0">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Detect, identify, analyze, organize, and tag faces in photos</a:t>
            </a:r>
          </a:p>
        </p:txBody>
      </p:sp>
      <p:sp>
        <p:nvSpPr>
          <p:cNvPr id="138" name="TextBox 137"/>
          <p:cNvSpPr txBox="1"/>
          <p:nvPr/>
        </p:nvSpPr>
        <p:spPr>
          <a:xfrm>
            <a:off x="7361630" y="2944924"/>
            <a:ext cx="2176454"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Emotion API</a:t>
            </a:r>
          </a:p>
        </p:txBody>
      </p:sp>
      <p:sp>
        <p:nvSpPr>
          <p:cNvPr id="139" name="Rectangle 138"/>
          <p:cNvSpPr/>
          <p:nvPr/>
        </p:nvSpPr>
        <p:spPr>
          <a:xfrm>
            <a:off x="7273080" y="3312239"/>
            <a:ext cx="2353552" cy="479807"/>
          </a:xfrm>
          <a:prstGeom prst="rect">
            <a:avLst/>
          </a:prstGeom>
        </p:spPr>
        <p:txBody>
          <a:bodyPr wrap="square">
            <a:spAutoFit/>
          </a:bodyPr>
          <a:lstStyle/>
          <a:p>
            <a:pPr algn="ctr" defTabSz="914139">
              <a:lnSpc>
                <a:spcPct val="90000"/>
              </a:lnSpc>
              <a:spcAft>
                <a:spcPts val="575"/>
              </a:spcAft>
              <a:defRPr/>
            </a:pPr>
            <a:r>
              <a:rPr lang="en-US" sz="1371">
                <a:gradFill>
                  <a:gsLst>
                    <a:gs pos="78667">
                      <a:srgbClr val="3F3F3F"/>
                    </a:gs>
                    <a:gs pos="59000">
                      <a:srgbClr val="3F3F3F"/>
                    </a:gs>
                  </a:gsLst>
                  <a:lin ang="5400000" scaled="0"/>
                </a:gradFill>
                <a:latin typeface="Segoe UI" panose="020B0502040204020203" pitchFamily="34" charset="0"/>
                <a:cs typeface="Segoe UI" panose="020B0502040204020203" pitchFamily="34" charset="0"/>
              </a:rPr>
              <a:t>Personalize experiences with emotion recognition</a:t>
            </a:r>
          </a:p>
        </p:txBody>
      </p:sp>
      <p:sp>
        <p:nvSpPr>
          <p:cNvPr id="41" name="Rectangle 40">
            <a:extLst>
              <a:ext uri="{FF2B5EF4-FFF2-40B4-BE49-F238E27FC236}">
                <a16:creationId xmlns:a16="http://schemas.microsoft.com/office/drawing/2014/main" id="{AFC5CEA7-4F09-424F-9917-50403F152875}"/>
              </a:ext>
            </a:extLst>
          </p:cNvPr>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65" name="Group 35">
            <a:extLst>
              <a:ext uri="{FF2B5EF4-FFF2-40B4-BE49-F238E27FC236}">
                <a16:creationId xmlns:a16="http://schemas.microsoft.com/office/drawing/2014/main" id="{813C2C96-6903-488C-9E28-55C47F72E836}"/>
              </a:ext>
            </a:extLst>
          </p:cNvPr>
          <p:cNvGrpSpPr>
            <a:grpSpLocks noChangeAspect="1"/>
          </p:cNvGrpSpPr>
          <p:nvPr/>
        </p:nvGrpSpPr>
        <p:grpSpPr bwMode="auto">
          <a:xfrm>
            <a:off x="2291750" y="2105459"/>
            <a:ext cx="707731" cy="497913"/>
            <a:chOff x="-1" y="4"/>
            <a:chExt cx="2830" cy="1991"/>
          </a:xfrm>
          <a:solidFill>
            <a:srgbClr val="047CDA"/>
          </a:solidFill>
        </p:grpSpPr>
        <p:sp>
          <p:nvSpPr>
            <p:cNvPr id="66" name="Freeform 36">
              <a:extLst>
                <a:ext uri="{FF2B5EF4-FFF2-40B4-BE49-F238E27FC236}">
                  <a16:creationId xmlns:a16="http://schemas.microsoft.com/office/drawing/2014/main" id="{1C4B672F-FE24-4140-9ECB-FDB0D355315E}"/>
                </a:ext>
              </a:extLst>
            </p:cNvPr>
            <p:cNvSpPr>
              <a:spLocks noEditPoints="1"/>
            </p:cNvSpPr>
            <p:nvPr/>
          </p:nvSpPr>
          <p:spPr bwMode="auto">
            <a:xfrm>
              <a:off x="-1" y="4"/>
              <a:ext cx="2830" cy="1991"/>
            </a:xfrm>
            <a:custGeom>
              <a:avLst/>
              <a:gdLst>
                <a:gd name="T0" fmla="*/ 680 w 1361"/>
                <a:gd name="T1" fmla="*/ 0 h 955"/>
                <a:gd name="T2" fmla="*/ 1169 w 1361"/>
                <a:gd name="T3" fmla="*/ 183 h 955"/>
                <a:gd name="T4" fmla="*/ 1361 w 1361"/>
                <a:gd name="T5" fmla="*/ 478 h 955"/>
                <a:gd name="T6" fmla="*/ 1169 w 1361"/>
                <a:gd name="T7" fmla="*/ 773 h 955"/>
                <a:gd name="T8" fmla="*/ 680 w 1361"/>
                <a:gd name="T9" fmla="*/ 955 h 955"/>
                <a:gd name="T10" fmla="*/ 191 w 1361"/>
                <a:gd name="T11" fmla="*/ 764 h 955"/>
                <a:gd name="T12" fmla="*/ 0 w 1361"/>
                <a:gd name="T13" fmla="*/ 478 h 955"/>
                <a:gd name="T14" fmla="*/ 191 w 1361"/>
                <a:gd name="T15" fmla="*/ 191 h 955"/>
                <a:gd name="T16" fmla="*/ 680 w 1361"/>
                <a:gd name="T17" fmla="*/ 0 h 955"/>
                <a:gd name="T18" fmla="*/ 680 w 1361"/>
                <a:gd name="T19" fmla="*/ 91 h 955"/>
                <a:gd name="T20" fmla="*/ 251 w 1361"/>
                <a:gd name="T21" fmla="*/ 260 h 955"/>
                <a:gd name="T22" fmla="*/ 91 w 1361"/>
                <a:gd name="T23" fmla="*/ 478 h 955"/>
                <a:gd name="T24" fmla="*/ 251 w 1361"/>
                <a:gd name="T25" fmla="*/ 695 h 955"/>
                <a:gd name="T26" fmla="*/ 680 w 1361"/>
                <a:gd name="T27" fmla="*/ 864 h 955"/>
                <a:gd name="T28" fmla="*/ 1111 w 1361"/>
                <a:gd name="T29" fmla="*/ 703 h 955"/>
                <a:gd name="T30" fmla="*/ 1269 w 1361"/>
                <a:gd name="T31" fmla="*/ 478 h 955"/>
                <a:gd name="T32" fmla="*/ 1111 w 1361"/>
                <a:gd name="T33" fmla="*/ 253 h 955"/>
                <a:gd name="T34" fmla="*/ 680 w 1361"/>
                <a:gd name="T35" fmla="*/ 91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 h="955">
                  <a:moveTo>
                    <a:pt x="680" y="0"/>
                  </a:moveTo>
                  <a:cubicBezTo>
                    <a:pt x="864" y="0"/>
                    <a:pt x="1034" y="69"/>
                    <a:pt x="1169" y="183"/>
                  </a:cubicBezTo>
                  <a:cubicBezTo>
                    <a:pt x="1283" y="278"/>
                    <a:pt x="1361" y="398"/>
                    <a:pt x="1361" y="478"/>
                  </a:cubicBezTo>
                  <a:cubicBezTo>
                    <a:pt x="1361" y="558"/>
                    <a:pt x="1283" y="678"/>
                    <a:pt x="1169" y="773"/>
                  </a:cubicBezTo>
                  <a:cubicBezTo>
                    <a:pt x="1034" y="886"/>
                    <a:pt x="864" y="955"/>
                    <a:pt x="680" y="955"/>
                  </a:cubicBezTo>
                  <a:cubicBezTo>
                    <a:pt x="498" y="955"/>
                    <a:pt x="329" y="883"/>
                    <a:pt x="191" y="764"/>
                  </a:cubicBezTo>
                  <a:cubicBezTo>
                    <a:pt x="80" y="669"/>
                    <a:pt x="0" y="549"/>
                    <a:pt x="0" y="478"/>
                  </a:cubicBezTo>
                  <a:cubicBezTo>
                    <a:pt x="0" y="408"/>
                    <a:pt x="80" y="288"/>
                    <a:pt x="191" y="191"/>
                  </a:cubicBezTo>
                  <a:cubicBezTo>
                    <a:pt x="329" y="73"/>
                    <a:pt x="498" y="0"/>
                    <a:pt x="680" y="0"/>
                  </a:cubicBezTo>
                  <a:close/>
                  <a:moveTo>
                    <a:pt x="680" y="91"/>
                  </a:moveTo>
                  <a:cubicBezTo>
                    <a:pt x="522" y="91"/>
                    <a:pt x="373" y="155"/>
                    <a:pt x="251" y="260"/>
                  </a:cubicBezTo>
                  <a:cubicBezTo>
                    <a:pt x="158" y="341"/>
                    <a:pt x="91" y="441"/>
                    <a:pt x="91" y="478"/>
                  </a:cubicBezTo>
                  <a:cubicBezTo>
                    <a:pt x="91" y="516"/>
                    <a:pt x="158" y="615"/>
                    <a:pt x="251" y="695"/>
                  </a:cubicBezTo>
                  <a:cubicBezTo>
                    <a:pt x="373" y="800"/>
                    <a:pt x="522" y="864"/>
                    <a:pt x="680" y="864"/>
                  </a:cubicBezTo>
                  <a:cubicBezTo>
                    <a:pt x="841" y="864"/>
                    <a:pt x="991" y="803"/>
                    <a:pt x="1111" y="703"/>
                  </a:cubicBezTo>
                  <a:cubicBezTo>
                    <a:pt x="1206" y="624"/>
                    <a:pt x="1269" y="526"/>
                    <a:pt x="1269" y="478"/>
                  </a:cubicBezTo>
                  <a:cubicBezTo>
                    <a:pt x="1269" y="431"/>
                    <a:pt x="1206" y="333"/>
                    <a:pt x="1111" y="253"/>
                  </a:cubicBezTo>
                  <a:cubicBezTo>
                    <a:pt x="991" y="152"/>
                    <a:pt x="841" y="91"/>
                    <a:pt x="68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37">
              <a:extLst>
                <a:ext uri="{FF2B5EF4-FFF2-40B4-BE49-F238E27FC236}">
                  <a16:creationId xmlns:a16="http://schemas.microsoft.com/office/drawing/2014/main" id="{519B5E8D-FC7B-4793-8297-90AD433C11F9}"/>
                </a:ext>
              </a:extLst>
            </p:cNvPr>
            <p:cNvSpPr>
              <a:spLocks noChangeArrowheads="1"/>
            </p:cNvSpPr>
            <p:nvPr/>
          </p:nvSpPr>
          <p:spPr bwMode="auto">
            <a:xfrm>
              <a:off x="1683" y="542"/>
              <a:ext cx="443" cy="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20">
            <a:extLst>
              <a:ext uri="{FF2B5EF4-FFF2-40B4-BE49-F238E27FC236}">
                <a16:creationId xmlns:a16="http://schemas.microsoft.com/office/drawing/2014/main" id="{CB6A6DE3-B0C4-42FC-8A55-E151563BB20E}"/>
              </a:ext>
            </a:extLst>
          </p:cNvPr>
          <p:cNvGrpSpPr>
            <a:grpSpLocks noChangeAspect="1"/>
          </p:cNvGrpSpPr>
          <p:nvPr/>
        </p:nvGrpSpPr>
        <p:grpSpPr bwMode="auto">
          <a:xfrm>
            <a:off x="5222401" y="2022970"/>
            <a:ext cx="650201" cy="651219"/>
            <a:chOff x="-1" y="2"/>
            <a:chExt cx="2554" cy="2558"/>
          </a:xfrm>
          <a:solidFill>
            <a:srgbClr val="047CDA"/>
          </a:solidFill>
        </p:grpSpPr>
        <p:sp>
          <p:nvSpPr>
            <p:cNvPr id="69" name="Freeform 21">
              <a:extLst>
                <a:ext uri="{FF2B5EF4-FFF2-40B4-BE49-F238E27FC236}">
                  <a16:creationId xmlns:a16="http://schemas.microsoft.com/office/drawing/2014/main" id="{F7D09ED7-3D94-4FE8-8094-F68EA01108E0}"/>
                </a:ext>
              </a:extLst>
            </p:cNvPr>
            <p:cNvSpPr>
              <a:spLocks noEditPoints="1"/>
            </p:cNvSpPr>
            <p:nvPr/>
          </p:nvSpPr>
          <p:spPr bwMode="auto">
            <a:xfrm>
              <a:off x="-1" y="2"/>
              <a:ext cx="2554" cy="2558"/>
            </a:xfrm>
            <a:custGeom>
              <a:avLst/>
              <a:gdLst>
                <a:gd name="T0" fmla="*/ 0 w 2554"/>
                <a:gd name="T1" fmla="*/ 2558 h 2558"/>
                <a:gd name="T2" fmla="*/ 0 w 2554"/>
                <a:gd name="T3" fmla="*/ 0 h 2558"/>
                <a:gd name="T4" fmla="*/ 2554 w 2554"/>
                <a:gd name="T5" fmla="*/ 0 h 2558"/>
                <a:gd name="T6" fmla="*/ 2554 w 2554"/>
                <a:gd name="T7" fmla="*/ 2558 h 2558"/>
                <a:gd name="T8" fmla="*/ 0 w 2554"/>
                <a:gd name="T9" fmla="*/ 2558 h 2558"/>
                <a:gd name="T10" fmla="*/ 2365 w 2554"/>
                <a:gd name="T11" fmla="*/ 2369 h 2558"/>
                <a:gd name="T12" fmla="*/ 2365 w 2554"/>
                <a:gd name="T13" fmla="*/ 190 h 2558"/>
                <a:gd name="T14" fmla="*/ 189 w 2554"/>
                <a:gd name="T15" fmla="*/ 190 h 2558"/>
                <a:gd name="T16" fmla="*/ 189 w 2554"/>
                <a:gd name="T17" fmla="*/ 2369 h 2558"/>
                <a:gd name="T18" fmla="*/ 2365 w 2554"/>
                <a:gd name="T19" fmla="*/ 2369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4" h="2558">
                  <a:moveTo>
                    <a:pt x="0" y="2558"/>
                  </a:moveTo>
                  <a:lnTo>
                    <a:pt x="0" y="0"/>
                  </a:lnTo>
                  <a:lnTo>
                    <a:pt x="2554" y="0"/>
                  </a:lnTo>
                  <a:lnTo>
                    <a:pt x="2554" y="2558"/>
                  </a:lnTo>
                  <a:lnTo>
                    <a:pt x="0" y="2558"/>
                  </a:lnTo>
                  <a:close/>
                  <a:moveTo>
                    <a:pt x="2365" y="2369"/>
                  </a:moveTo>
                  <a:lnTo>
                    <a:pt x="2365" y="190"/>
                  </a:lnTo>
                  <a:lnTo>
                    <a:pt x="189" y="190"/>
                  </a:lnTo>
                  <a:lnTo>
                    <a:pt x="189" y="2369"/>
                  </a:lnTo>
                  <a:lnTo>
                    <a:pt x="2365" y="2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2">
              <a:extLst>
                <a:ext uri="{FF2B5EF4-FFF2-40B4-BE49-F238E27FC236}">
                  <a16:creationId xmlns:a16="http://schemas.microsoft.com/office/drawing/2014/main" id="{270BFF7D-FD7F-4E21-8829-D215818BDAC1}"/>
                </a:ext>
              </a:extLst>
            </p:cNvPr>
            <p:cNvSpPr>
              <a:spLocks/>
            </p:cNvSpPr>
            <p:nvPr/>
          </p:nvSpPr>
          <p:spPr bwMode="auto">
            <a:xfrm>
              <a:off x="660" y="1527"/>
              <a:ext cx="1232" cy="402"/>
            </a:xfrm>
            <a:custGeom>
              <a:avLst/>
              <a:gdLst>
                <a:gd name="T0" fmla="*/ 0 w 592"/>
                <a:gd name="T1" fmla="*/ 38 h 193"/>
                <a:gd name="T2" fmla="*/ 296 w 592"/>
                <a:gd name="T3" fmla="*/ 193 h 193"/>
                <a:gd name="T4" fmla="*/ 592 w 592"/>
                <a:gd name="T5" fmla="*/ 38 h 193"/>
                <a:gd name="T6" fmla="*/ 533 w 592"/>
                <a:gd name="T7" fmla="*/ 0 h 193"/>
                <a:gd name="T8" fmla="*/ 296 w 592"/>
                <a:gd name="T9" fmla="*/ 123 h 193"/>
                <a:gd name="T10" fmla="*/ 59 w 592"/>
                <a:gd name="T11" fmla="*/ 0 h 193"/>
                <a:gd name="T12" fmla="*/ 0 w 592"/>
                <a:gd name="T13" fmla="*/ 38 h 193"/>
              </a:gdLst>
              <a:ahLst/>
              <a:cxnLst>
                <a:cxn ang="0">
                  <a:pos x="T0" y="T1"/>
                </a:cxn>
                <a:cxn ang="0">
                  <a:pos x="T2" y="T3"/>
                </a:cxn>
                <a:cxn ang="0">
                  <a:pos x="T4" y="T5"/>
                </a:cxn>
                <a:cxn ang="0">
                  <a:pos x="T6" y="T7"/>
                </a:cxn>
                <a:cxn ang="0">
                  <a:pos x="T8" y="T9"/>
                </a:cxn>
                <a:cxn ang="0">
                  <a:pos x="T10" y="T11"/>
                </a:cxn>
                <a:cxn ang="0">
                  <a:pos x="T12" y="T13"/>
                </a:cxn>
              </a:cxnLst>
              <a:rect l="0" t="0" r="r" b="b"/>
              <a:pathLst>
                <a:path w="592" h="193">
                  <a:moveTo>
                    <a:pt x="0" y="38"/>
                  </a:moveTo>
                  <a:cubicBezTo>
                    <a:pt x="62" y="133"/>
                    <a:pt x="173" y="193"/>
                    <a:pt x="296" y="193"/>
                  </a:cubicBezTo>
                  <a:cubicBezTo>
                    <a:pt x="419" y="193"/>
                    <a:pt x="530" y="133"/>
                    <a:pt x="592" y="38"/>
                  </a:cubicBezTo>
                  <a:cubicBezTo>
                    <a:pt x="533" y="0"/>
                    <a:pt x="533" y="0"/>
                    <a:pt x="533" y="0"/>
                  </a:cubicBezTo>
                  <a:cubicBezTo>
                    <a:pt x="485" y="75"/>
                    <a:pt x="395" y="123"/>
                    <a:pt x="296" y="123"/>
                  </a:cubicBezTo>
                  <a:cubicBezTo>
                    <a:pt x="197" y="123"/>
                    <a:pt x="107" y="75"/>
                    <a:pt x="59" y="0"/>
                  </a:cubicBez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3">
              <a:extLst>
                <a:ext uri="{FF2B5EF4-FFF2-40B4-BE49-F238E27FC236}">
                  <a16:creationId xmlns:a16="http://schemas.microsoft.com/office/drawing/2014/main" id="{EC963B7E-D1C0-4086-876E-5E0AA32F5FB7}"/>
                </a:ext>
              </a:extLst>
            </p:cNvPr>
            <p:cNvSpPr>
              <a:spLocks noChangeArrowheads="1"/>
            </p:cNvSpPr>
            <p:nvPr/>
          </p:nvSpPr>
          <p:spPr bwMode="auto">
            <a:xfrm>
              <a:off x="660" y="712"/>
              <a:ext cx="331" cy="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4">
              <a:extLst>
                <a:ext uri="{FF2B5EF4-FFF2-40B4-BE49-F238E27FC236}">
                  <a16:creationId xmlns:a16="http://schemas.microsoft.com/office/drawing/2014/main" id="{1E6E9FC3-A940-4E90-B1CA-A1738D80B9F5}"/>
                </a:ext>
              </a:extLst>
            </p:cNvPr>
            <p:cNvSpPr>
              <a:spLocks noChangeArrowheads="1"/>
            </p:cNvSpPr>
            <p:nvPr/>
          </p:nvSpPr>
          <p:spPr bwMode="auto">
            <a:xfrm>
              <a:off x="1561" y="712"/>
              <a:ext cx="331" cy="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15">
            <a:extLst>
              <a:ext uri="{FF2B5EF4-FFF2-40B4-BE49-F238E27FC236}">
                <a16:creationId xmlns:a16="http://schemas.microsoft.com/office/drawing/2014/main" id="{2F0F0526-F76B-4A44-9EC9-FF350CB6C1EC}"/>
              </a:ext>
            </a:extLst>
          </p:cNvPr>
          <p:cNvGrpSpPr>
            <a:grpSpLocks noChangeAspect="1"/>
          </p:cNvGrpSpPr>
          <p:nvPr/>
        </p:nvGrpSpPr>
        <p:grpSpPr bwMode="auto">
          <a:xfrm>
            <a:off x="8135526" y="2029277"/>
            <a:ext cx="620649" cy="621405"/>
            <a:chOff x="1" y="1"/>
            <a:chExt cx="2463" cy="2466"/>
          </a:xfrm>
          <a:solidFill>
            <a:srgbClr val="047CDA"/>
          </a:solidFill>
        </p:grpSpPr>
        <p:sp>
          <p:nvSpPr>
            <p:cNvPr id="74" name="Freeform 16">
              <a:extLst>
                <a:ext uri="{FF2B5EF4-FFF2-40B4-BE49-F238E27FC236}">
                  <a16:creationId xmlns:a16="http://schemas.microsoft.com/office/drawing/2014/main" id="{4B18C233-4119-4B24-B44E-21C521CE4FA7}"/>
                </a:ext>
              </a:extLst>
            </p:cNvPr>
            <p:cNvSpPr>
              <a:spLocks noEditPoints="1"/>
            </p:cNvSpPr>
            <p:nvPr/>
          </p:nvSpPr>
          <p:spPr bwMode="auto">
            <a:xfrm>
              <a:off x="1" y="1"/>
              <a:ext cx="2463" cy="2466"/>
            </a:xfrm>
            <a:custGeom>
              <a:avLst/>
              <a:gdLst>
                <a:gd name="T0" fmla="*/ 592 w 1184"/>
                <a:gd name="T1" fmla="*/ 1092 h 1183"/>
                <a:gd name="T2" fmla="*/ 91 w 1184"/>
                <a:gd name="T3" fmla="*/ 591 h 1183"/>
                <a:gd name="T4" fmla="*/ 592 w 1184"/>
                <a:gd name="T5" fmla="*/ 91 h 1183"/>
                <a:gd name="T6" fmla="*/ 1093 w 1184"/>
                <a:gd name="T7" fmla="*/ 591 h 1183"/>
                <a:gd name="T8" fmla="*/ 592 w 1184"/>
                <a:gd name="T9" fmla="*/ 1092 h 1183"/>
                <a:gd name="T10" fmla="*/ 592 w 1184"/>
                <a:gd name="T11" fmla="*/ 0 h 1183"/>
                <a:gd name="T12" fmla="*/ 0 w 1184"/>
                <a:gd name="T13" fmla="*/ 591 h 1183"/>
                <a:gd name="T14" fmla="*/ 592 w 1184"/>
                <a:gd name="T15" fmla="*/ 1183 h 1183"/>
                <a:gd name="T16" fmla="*/ 1184 w 1184"/>
                <a:gd name="T17" fmla="*/ 591 h 1183"/>
                <a:gd name="T18" fmla="*/ 592 w 1184"/>
                <a:gd name="T19" fmla="*/ 0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1183">
                  <a:moveTo>
                    <a:pt x="592" y="1092"/>
                  </a:moveTo>
                  <a:cubicBezTo>
                    <a:pt x="316" y="1092"/>
                    <a:pt x="91" y="868"/>
                    <a:pt x="91" y="591"/>
                  </a:cubicBezTo>
                  <a:cubicBezTo>
                    <a:pt x="91" y="315"/>
                    <a:pt x="316" y="91"/>
                    <a:pt x="592" y="91"/>
                  </a:cubicBezTo>
                  <a:cubicBezTo>
                    <a:pt x="868" y="91"/>
                    <a:pt x="1093" y="315"/>
                    <a:pt x="1093" y="591"/>
                  </a:cubicBezTo>
                  <a:cubicBezTo>
                    <a:pt x="1093" y="868"/>
                    <a:pt x="868" y="1092"/>
                    <a:pt x="592" y="1092"/>
                  </a:cubicBezTo>
                  <a:moveTo>
                    <a:pt x="592" y="0"/>
                  </a:moveTo>
                  <a:cubicBezTo>
                    <a:pt x="265" y="0"/>
                    <a:pt x="0" y="264"/>
                    <a:pt x="0" y="591"/>
                  </a:cubicBezTo>
                  <a:cubicBezTo>
                    <a:pt x="0" y="918"/>
                    <a:pt x="265" y="1183"/>
                    <a:pt x="592" y="1183"/>
                  </a:cubicBezTo>
                  <a:cubicBezTo>
                    <a:pt x="919" y="1183"/>
                    <a:pt x="1184" y="918"/>
                    <a:pt x="1184" y="591"/>
                  </a:cubicBezTo>
                  <a:cubicBezTo>
                    <a:pt x="1184" y="264"/>
                    <a:pt x="919" y="0"/>
                    <a:pt x="5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7">
              <a:extLst>
                <a:ext uri="{FF2B5EF4-FFF2-40B4-BE49-F238E27FC236}">
                  <a16:creationId xmlns:a16="http://schemas.microsoft.com/office/drawing/2014/main" id="{9F495FE9-112D-4660-AD98-A215786628BD}"/>
                </a:ext>
              </a:extLst>
            </p:cNvPr>
            <p:cNvSpPr>
              <a:spLocks noEditPoints="1"/>
            </p:cNvSpPr>
            <p:nvPr/>
          </p:nvSpPr>
          <p:spPr bwMode="auto">
            <a:xfrm>
              <a:off x="617" y="760"/>
              <a:ext cx="1231" cy="1138"/>
            </a:xfrm>
            <a:custGeom>
              <a:avLst/>
              <a:gdLst>
                <a:gd name="T0" fmla="*/ 296 w 592"/>
                <a:gd name="T1" fmla="*/ 318 h 546"/>
                <a:gd name="T2" fmla="*/ 410 w 592"/>
                <a:gd name="T3" fmla="*/ 432 h 546"/>
                <a:gd name="T4" fmla="*/ 296 w 592"/>
                <a:gd name="T5" fmla="*/ 546 h 546"/>
                <a:gd name="T6" fmla="*/ 182 w 592"/>
                <a:gd name="T7" fmla="*/ 432 h 546"/>
                <a:gd name="T8" fmla="*/ 296 w 592"/>
                <a:gd name="T9" fmla="*/ 318 h 546"/>
                <a:gd name="T10" fmla="*/ 80 w 592"/>
                <a:gd name="T11" fmla="*/ 0 h 546"/>
                <a:gd name="T12" fmla="*/ 159 w 592"/>
                <a:gd name="T13" fmla="*/ 79 h 546"/>
                <a:gd name="T14" fmla="*/ 80 w 592"/>
                <a:gd name="T15" fmla="*/ 159 h 546"/>
                <a:gd name="T16" fmla="*/ 0 w 592"/>
                <a:gd name="T17" fmla="*/ 79 h 546"/>
                <a:gd name="T18" fmla="*/ 80 w 592"/>
                <a:gd name="T19" fmla="*/ 0 h 546"/>
                <a:gd name="T20" fmla="*/ 512 w 592"/>
                <a:gd name="T21" fmla="*/ 0 h 546"/>
                <a:gd name="T22" fmla="*/ 592 w 592"/>
                <a:gd name="T23" fmla="*/ 79 h 546"/>
                <a:gd name="T24" fmla="*/ 512 w 592"/>
                <a:gd name="T25" fmla="*/ 159 h 546"/>
                <a:gd name="T26" fmla="*/ 433 w 592"/>
                <a:gd name="T27" fmla="*/ 79 h 546"/>
                <a:gd name="T28" fmla="*/ 512 w 592"/>
                <a:gd name="T29"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2" h="546">
                  <a:moveTo>
                    <a:pt x="296" y="318"/>
                  </a:moveTo>
                  <a:cubicBezTo>
                    <a:pt x="359" y="318"/>
                    <a:pt x="410" y="369"/>
                    <a:pt x="410" y="432"/>
                  </a:cubicBezTo>
                  <a:cubicBezTo>
                    <a:pt x="410" y="495"/>
                    <a:pt x="359" y="546"/>
                    <a:pt x="296" y="546"/>
                  </a:cubicBezTo>
                  <a:cubicBezTo>
                    <a:pt x="233" y="546"/>
                    <a:pt x="182" y="495"/>
                    <a:pt x="182" y="432"/>
                  </a:cubicBezTo>
                  <a:cubicBezTo>
                    <a:pt x="182" y="369"/>
                    <a:pt x="233" y="318"/>
                    <a:pt x="296" y="318"/>
                  </a:cubicBezTo>
                  <a:close/>
                  <a:moveTo>
                    <a:pt x="80" y="0"/>
                  </a:moveTo>
                  <a:cubicBezTo>
                    <a:pt x="124" y="0"/>
                    <a:pt x="159" y="35"/>
                    <a:pt x="159" y="79"/>
                  </a:cubicBezTo>
                  <a:cubicBezTo>
                    <a:pt x="159" y="123"/>
                    <a:pt x="124" y="159"/>
                    <a:pt x="80" y="159"/>
                  </a:cubicBezTo>
                  <a:cubicBezTo>
                    <a:pt x="36" y="159"/>
                    <a:pt x="0" y="123"/>
                    <a:pt x="0" y="79"/>
                  </a:cubicBezTo>
                  <a:cubicBezTo>
                    <a:pt x="0" y="35"/>
                    <a:pt x="36" y="0"/>
                    <a:pt x="80" y="0"/>
                  </a:cubicBezTo>
                  <a:close/>
                  <a:moveTo>
                    <a:pt x="512" y="0"/>
                  </a:moveTo>
                  <a:cubicBezTo>
                    <a:pt x="556" y="0"/>
                    <a:pt x="592" y="35"/>
                    <a:pt x="592" y="79"/>
                  </a:cubicBezTo>
                  <a:cubicBezTo>
                    <a:pt x="592" y="123"/>
                    <a:pt x="556" y="159"/>
                    <a:pt x="512" y="159"/>
                  </a:cubicBezTo>
                  <a:cubicBezTo>
                    <a:pt x="468" y="159"/>
                    <a:pt x="433" y="123"/>
                    <a:pt x="433" y="79"/>
                  </a:cubicBezTo>
                  <a:cubicBezTo>
                    <a:pt x="433" y="35"/>
                    <a:pt x="468" y="0"/>
                    <a:pt x="5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7" name="Freeform 32">
            <a:extLst>
              <a:ext uri="{FF2B5EF4-FFF2-40B4-BE49-F238E27FC236}">
                <a16:creationId xmlns:a16="http://schemas.microsoft.com/office/drawing/2014/main" id="{A6E36EFE-DF1B-4773-99BB-7AD427D0B91D}"/>
              </a:ext>
            </a:extLst>
          </p:cNvPr>
          <p:cNvSpPr>
            <a:spLocks noEditPoints="1"/>
          </p:cNvSpPr>
          <p:nvPr/>
        </p:nvSpPr>
        <p:spPr bwMode="auto">
          <a:xfrm>
            <a:off x="9721516" y="4351143"/>
            <a:ext cx="593166" cy="688789"/>
          </a:xfrm>
          <a:custGeom>
            <a:avLst/>
            <a:gdLst>
              <a:gd name="T0" fmla="*/ 189 w 2320"/>
              <a:gd name="T1" fmla="*/ 329 h 2694"/>
              <a:gd name="T2" fmla="*/ 189 w 2320"/>
              <a:gd name="T3" fmla="*/ 1175 h 2694"/>
              <a:gd name="T4" fmla="*/ 0 w 2320"/>
              <a:gd name="T5" fmla="*/ 1175 h 2694"/>
              <a:gd name="T6" fmla="*/ 0 w 2320"/>
              <a:gd name="T7" fmla="*/ 0 h 2694"/>
              <a:gd name="T8" fmla="*/ 1026 w 2320"/>
              <a:gd name="T9" fmla="*/ 596 h 2694"/>
              <a:gd name="T10" fmla="*/ 932 w 2320"/>
              <a:gd name="T11" fmla="*/ 761 h 2694"/>
              <a:gd name="T12" fmla="*/ 189 w 2320"/>
              <a:gd name="T13" fmla="*/ 329 h 2694"/>
              <a:gd name="T14" fmla="*/ 1225 w 2320"/>
              <a:gd name="T15" fmla="*/ 1763 h 2694"/>
              <a:gd name="T16" fmla="*/ 1941 w 2320"/>
              <a:gd name="T17" fmla="*/ 1346 h 2694"/>
              <a:gd name="T18" fmla="*/ 1225 w 2320"/>
              <a:gd name="T19" fmla="*/ 932 h 2694"/>
              <a:gd name="T20" fmla="*/ 1321 w 2320"/>
              <a:gd name="T21" fmla="*/ 767 h 2694"/>
              <a:gd name="T22" fmla="*/ 2320 w 2320"/>
              <a:gd name="T23" fmla="*/ 1346 h 2694"/>
              <a:gd name="T24" fmla="*/ 1321 w 2320"/>
              <a:gd name="T25" fmla="*/ 1927 h 2694"/>
              <a:gd name="T26" fmla="*/ 1225 w 2320"/>
              <a:gd name="T27" fmla="*/ 1763 h 2694"/>
              <a:gd name="T28" fmla="*/ 189 w 2320"/>
              <a:gd name="T29" fmla="*/ 2365 h 2694"/>
              <a:gd name="T30" fmla="*/ 932 w 2320"/>
              <a:gd name="T31" fmla="*/ 1934 h 2694"/>
              <a:gd name="T32" fmla="*/ 1026 w 2320"/>
              <a:gd name="T33" fmla="*/ 2098 h 2694"/>
              <a:gd name="T34" fmla="*/ 0 w 2320"/>
              <a:gd name="T35" fmla="*/ 2694 h 2694"/>
              <a:gd name="T36" fmla="*/ 0 w 2320"/>
              <a:gd name="T37" fmla="*/ 1517 h 2694"/>
              <a:gd name="T38" fmla="*/ 189 w 2320"/>
              <a:gd name="T39" fmla="*/ 1517 h 2694"/>
              <a:gd name="T40" fmla="*/ 189 w 2320"/>
              <a:gd name="T41" fmla="*/ 2365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20" h="2694">
                <a:moveTo>
                  <a:pt x="189" y="329"/>
                </a:moveTo>
                <a:lnTo>
                  <a:pt x="189" y="1175"/>
                </a:lnTo>
                <a:lnTo>
                  <a:pt x="0" y="1175"/>
                </a:lnTo>
                <a:lnTo>
                  <a:pt x="0" y="0"/>
                </a:lnTo>
                <a:lnTo>
                  <a:pt x="1026" y="596"/>
                </a:lnTo>
                <a:lnTo>
                  <a:pt x="932" y="761"/>
                </a:lnTo>
                <a:lnTo>
                  <a:pt x="189" y="329"/>
                </a:lnTo>
                <a:close/>
                <a:moveTo>
                  <a:pt x="1225" y="1763"/>
                </a:moveTo>
                <a:lnTo>
                  <a:pt x="1941" y="1346"/>
                </a:lnTo>
                <a:lnTo>
                  <a:pt x="1225" y="932"/>
                </a:lnTo>
                <a:lnTo>
                  <a:pt x="1321" y="767"/>
                </a:lnTo>
                <a:lnTo>
                  <a:pt x="2320" y="1346"/>
                </a:lnTo>
                <a:lnTo>
                  <a:pt x="1321" y="1927"/>
                </a:lnTo>
                <a:lnTo>
                  <a:pt x="1225" y="1763"/>
                </a:lnTo>
                <a:close/>
                <a:moveTo>
                  <a:pt x="189" y="2365"/>
                </a:moveTo>
                <a:lnTo>
                  <a:pt x="932" y="1934"/>
                </a:lnTo>
                <a:lnTo>
                  <a:pt x="1026" y="2098"/>
                </a:lnTo>
                <a:lnTo>
                  <a:pt x="0" y="2694"/>
                </a:lnTo>
                <a:lnTo>
                  <a:pt x="0" y="1517"/>
                </a:lnTo>
                <a:lnTo>
                  <a:pt x="189" y="1517"/>
                </a:lnTo>
                <a:lnTo>
                  <a:pt x="189" y="2365"/>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10">
            <a:extLst>
              <a:ext uri="{FF2B5EF4-FFF2-40B4-BE49-F238E27FC236}">
                <a16:creationId xmlns:a16="http://schemas.microsoft.com/office/drawing/2014/main" id="{6BAC5E67-1317-4EE8-B1B8-5EC2C2697DA8}"/>
              </a:ext>
            </a:extLst>
          </p:cNvPr>
          <p:cNvGrpSpPr>
            <a:grpSpLocks noChangeAspect="1"/>
          </p:cNvGrpSpPr>
          <p:nvPr/>
        </p:nvGrpSpPr>
        <p:grpSpPr bwMode="auto">
          <a:xfrm>
            <a:off x="6692274" y="4451742"/>
            <a:ext cx="706678" cy="497172"/>
            <a:chOff x="-1" y="4"/>
            <a:chExt cx="2830" cy="1991"/>
          </a:xfrm>
          <a:solidFill>
            <a:srgbClr val="047CDA"/>
          </a:solidFill>
        </p:grpSpPr>
        <p:sp>
          <p:nvSpPr>
            <p:cNvPr id="79" name="Freeform 11">
              <a:extLst>
                <a:ext uri="{FF2B5EF4-FFF2-40B4-BE49-F238E27FC236}">
                  <a16:creationId xmlns:a16="http://schemas.microsoft.com/office/drawing/2014/main" id="{A3E293B9-C378-4BDF-812F-13371A0D10C2}"/>
                </a:ext>
              </a:extLst>
            </p:cNvPr>
            <p:cNvSpPr>
              <a:spLocks noEditPoints="1"/>
            </p:cNvSpPr>
            <p:nvPr/>
          </p:nvSpPr>
          <p:spPr bwMode="auto">
            <a:xfrm>
              <a:off x="-1" y="4"/>
              <a:ext cx="2830" cy="1991"/>
            </a:xfrm>
            <a:custGeom>
              <a:avLst/>
              <a:gdLst>
                <a:gd name="T0" fmla="*/ 680 w 1361"/>
                <a:gd name="T1" fmla="*/ 0 h 955"/>
                <a:gd name="T2" fmla="*/ 1169 w 1361"/>
                <a:gd name="T3" fmla="*/ 183 h 955"/>
                <a:gd name="T4" fmla="*/ 1361 w 1361"/>
                <a:gd name="T5" fmla="*/ 478 h 955"/>
                <a:gd name="T6" fmla="*/ 1169 w 1361"/>
                <a:gd name="T7" fmla="*/ 773 h 955"/>
                <a:gd name="T8" fmla="*/ 680 w 1361"/>
                <a:gd name="T9" fmla="*/ 955 h 955"/>
                <a:gd name="T10" fmla="*/ 191 w 1361"/>
                <a:gd name="T11" fmla="*/ 764 h 955"/>
                <a:gd name="T12" fmla="*/ 0 w 1361"/>
                <a:gd name="T13" fmla="*/ 478 h 955"/>
                <a:gd name="T14" fmla="*/ 191 w 1361"/>
                <a:gd name="T15" fmla="*/ 191 h 955"/>
                <a:gd name="T16" fmla="*/ 680 w 1361"/>
                <a:gd name="T17" fmla="*/ 0 h 955"/>
                <a:gd name="T18" fmla="*/ 680 w 1361"/>
                <a:gd name="T19" fmla="*/ 91 h 955"/>
                <a:gd name="T20" fmla="*/ 251 w 1361"/>
                <a:gd name="T21" fmla="*/ 260 h 955"/>
                <a:gd name="T22" fmla="*/ 91 w 1361"/>
                <a:gd name="T23" fmla="*/ 478 h 955"/>
                <a:gd name="T24" fmla="*/ 251 w 1361"/>
                <a:gd name="T25" fmla="*/ 695 h 955"/>
                <a:gd name="T26" fmla="*/ 680 w 1361"/>
                <a:gd name="T27" fmla="*/ 864 h 955"/>
                <a:gd name="T28" fmla="*/ 1111 w 1361"/>
                <a:gd name="T29" fmla="*/ 703 h 955"/>
                <a:gd name="T30" fmla="*/ 1269 w 1361"/>
                <a:gd name="T31" fmla="*/ 478 h 955"/>
                <a:gd name="T32" fmla="*/ 1111 w 1361"/>
                <a:gd name="T33" fmla="*/ 253 h 955"/>
                <a:gd name="T34" fmla="*/ 680 w 1361"/>
                <a:gd name="T35" fmla="*/ 91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 h="955">
                  <a:moveTo>
                    <a:pt x="680" y="0"/>
                  </a:moveTo>
                  <a:cubicBezTo>
                    <a:pt x="864" y="0"/>
                    <a:pt x="1034" y="69"/>
                    <a:pt x="1169" y="183"/>
                  </a:cubicBezTo>
                  <a:cubicBezTo>
                    <a:pt x="1283" y="278"/>
                    <a:pt x="1361" y="398"/>
                    <a:pt x="1361" y="478"/>
                  </a:cubicBezTo>
                  <a:cubicBezTo>
                    <a:pt x="1361" y="558"/>
                    <a:pt x="1283" y="678"/>
                    <a:pt x="1169" y="773"/>
                  </a:cubicBezTo>
                  <a:cubicBezTo>
                    <a:pt x="1034" y="886"/>
                    <a:pt x="864" y="955"/>
                    <a:pt x="680" y="955"/>
                  </a:cubicBezTo>
                  <a:cubicBezTo>
                    <a:pt x="498" y="955"/>
                    <a:pt x="329" y="883"/>
                    <a:pt x="191" y="764"/>
                  </a:cubicBezTo>
                  <a:cubicBezTo>
                    <a:pt x="80" y="669"/>
                    <a:pt x="0" y="549"/>
                    <a:pt x="0" y="478"/>
                  </a:cubicBezTo>
                  <a:cubicBezTo>
                    <a:pt x="0" y="408"/>
                    <a:pt x="80" y="288"/>
                    <a:pt x="191" y="191"/>
                  </a:cubicBezTo>
                  <a:cubicBezTo>
                    <a:pt x="329" y="73"/>
                    <a:pt x="498" y="0"/>
                    <a:pt x="680" y="0"/>
                  </a:cubicBezTo>
                  <a:close/>
                  <a:moveTo>
                    <a:pt x="680" y="91"/>
                  </a:moveTo>
                  <a:cubicBezTo>
                    <a:pt x="522" y="91"/>
                    <a:pt x="373" y="155"/>
                    <a:pt x="251" y="260"/>
                  </a:cubicBezTo>
                  <a:cubicBezTo>
                    <a:pt x="158" y="341"/>
                    <a:pt x="91" y="441"/>
                    <a:pt x="91" y="478"/>
                  </a:cubicBezTo>
                  <a:cubicBezTo>
                    <a:pt x="91" y="516"/>
                    <a:pt x="158" y="615"/>
                    <a:pt x="251" y="695"/>
                  </a:cubicBezTo>
                  <a:cubicBezTo>
                    <a:pt x="373" y="800"/>
                    <a:pt x="522" y="864"/>
                    <a:pt x="680" y="864"/>
                  </a:cubicBezTo>
                  <a:cubicBezTo>
                    <a:pt x="841" y="864"/>
                    <a:pt x="991" y="803"/>
                    <a:pt x="1111" y="703"/>
                  </a:cubicBezTo>
                  <a:cubicBezTo>
                    <a:pt x="1206" y="624"/>
                    <a:pt x="1269" y="526"/>
                    <a:pt x="1269" y="478"/>
                  </a:cubicBezTo>
                  <a:cubicBezTo>
                    <a:pt x="1269" y="431"/>
                    <a:pt x="1206" y="333"/>
                    <a:pt x="1111" y="253"/>
                  </a:cubicBezTo>
                  <a:cubicBezTo>
                    <a:pt x="991" y="152"/>
                    <a:pt x="841" y="91"/>
                    <a:pt x="68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2">
              <a:extLst>
                <a:ext uri="{FF2B5EF4-FFF2-40B4-BE49-F238E27FC236}">
                  <a16:creationId xmlns:a16="http://schemas.microsoft.com/office/drawing/2014/main" id="{C255B86E-A36B-4B16-9AE9-3F0BE5470635}"/>
                </a:ext>
              </a:extLst>
            </p:cNvPr>
            <p:cNvSpPr>
              <a:spLocks noEditPoints="1"/>
            </p:cNvSpPr>
            <p:nvPr/>
          </p:nvSpPr>
          <p:spPr bwMode="auto">
            <a:xfrm>
              <a:off x="945" y="525"/>
              <a:ext cx="948" cy="951"/>
            </a:xfrm>
            <a:custGeom>
              <a:avLst/>
              <a:gdLst>
                <a:gd name="T0" fmla="*/ 228 w 456"/>
                <a:gd name="T1" fmla="*/ 319 h 456"/>
                <a:gd name="T2" fmla="*/ 137 w 456"/>
                <a:gd name="T3" fmla="*/ 228 h 456"/>
                <a:gd name="T4" fmla="*/ 228 w 456"/>
                <a:gd name="T5" fmla="*/ 137 h 456"/>
                <a:gd name="T6" fmla="*/ 319 w 456"/>
                <a:gd name="T7" fmla="*/ 228 h 456"/>
                <a:gd name="T8" fmla="*/ 228 w 456"/>
                <a:gd name="T9" fmla="*/ 319 h 456"/>
                <a:gd name="T10" fmla="*/ 400 w 456"/>
                <a:gd name="T11" fmla="*/ 180 h 456"/>
                <a:gd name="T12" fmla="*/ 383 w 456"/>
                <a:gd name="T13" fmla="*/ 140 h 456"/>
                <a:gd name="T14" fmla="*/ 411 w 456"/>
                <a:gd name="T15" fmla="*/ 90 h 456"/>
                <a:gd name="T16" fmla="*/ 366 w 456"/>
                <a:gd name="T17" fmla="*/ 45 h 456"/>
                <a:gd name="T18" fmla="*/ 316 w 456"/>
                <a:gd name="T19" fmla="*/ 73 h 456"/>
                <a:gd name="T20" fmla="*/ 276 w 456"/>
                <a:gd name="T21" fmla="*/ 56 h 456"/>
                <a:gd name="T22" fmla="*/ 260 w 456"/>
                <a:gd name="T23" fmla="*/ 0 h 456"/>
                <a:gd name="T24" fmla="*/ 196 w 456"/>
                <a:gd name="T25" fmla="*/ 0 h 456"/>
                <a:gd name="T26" fmla="*/ 180 w 456"/>
                <a:gd name="T27" fmla="*/ 56 h 456"/>
                <a:gd name="T28" fmla="*/ 140 w 456"/>
                <a:gd name="T29" fmla="*/ 73 h 456"/>
                <a:gd name="T30" fmla="*/ 90 w 456"/>
                <a:gd name="T31" fmla="*/ 45 h 456"/>
                <a:gd name="T32" fmla="*/ 45 w 456"/>
                <a:gd name="T33" fmla="*/ 90 h 456"/>
                <a:gd name="T34" fmla="*/ 73 w 456"/>
                <a:gd name="T35" fmla="*/ 140 h 456"/>
                <a:gd name="T36" fmla="*/ 56 w 456"/>
                <a:gd name="T37" fmla="*/ 180 h 456"/>
                <a:gd name="T38" fmla="*/ 0 w 456"/>
                <a:gd name="T39" fmla="*/ 196 h 456"/>
                <a:gd name="T40" fmla="*/ 0 w 456"/>
                <a:gd name="T41" fmla="*/ 260 h 456"/>
                <a:gd name="T42" fmla="*/ 56 w 456"/>
                <a:gd name="T43" fmla="*/ 276 h 456"/>
                <a:gd name="T44" fmla="*/ 73 w 456"/>
                <a:gd name="T45" fmla="*/ 316 h 456"/>
                <a:gd name="T46" fmla="*/ 45 w 456"/>
                <a:gd name="T47" fmla="*/ 366 h 456"/>
                <a:gd name="T48" fmla="*/ 90 w 456"/>
                <a:gd name="T49" fmla="*/ 411 h 456"/>
                <a:gd name="T50" fmla="*/ 140 w 456"/>
                <a:gd name="T51" fmla="*/ 383 h 456"/>
                <a:gd name="T52" fmla="*/ 180 w 456"/>
                <a:gd name="T53" fmla="*/ 400 h 456"/>
                <a:gd name="T54" fmla="*/ 196 w 456"/>
                <a:gd name="T55" fmla="*/ 456 h 456"/>
                <a:gd name="T56" fmla="*/ 260 w 456"/>
                <a:gd name="T57" fmla="*/ 456 h 456"/>
                <a:gd name="T58" fmla="*/ 276 w 456"/>
                <a:gd name="T59" fmla="*/ 400 h 456"/>
                <a:gd name="T60" fmla="*/ 316 w 456"/>
                <a:gd name="T61" fmla="*/ 383 h 456"/>
                <a:gd name="T62" fmla="*/ 366 w 456"/>
                <a:gd name="T63" fmla="*/ 411 h 456"/>
                <a:gd name="T64" fmla="*/ 411 w 456"/>
                <a:gd name="T65" fmla="*/ 366 h 456"/>
                <a:gd name="T66" fmla="*/ 383 w 456"/>
                <a:gd name="T67" fmla="*/ 316 h 456"/>
                <a:gd name="T68" fmla="*/ 400 w 456"/>
                <a:gd name="T69" fmla="*/ 276 h 456"/>
                <a:gd name="T70" fmla="*/ 456 w 456"/>
                <a:gd name="T71" fmla="*/ 260 h 456"/>
                <a:gd name="T72" fmla="*/ 456 w 456"/>
                <a:gd name="T73" fmla="*/ 196 h 456"/>
                <a:gd name="T74" fmla="*/ 400 w 456"/>
                <a:gd name="T75" fmla="*/ 18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6" h="456">
                  <a:moveTo>
                    <a:pt x="228" y="319"/>
                  </a:moveTo>
                  <a:cubicBezTo>
                    <a:pt x="178" y="319"/>
                    <a:pt x="137" y="278"/>
                    <a:pt x="137" y="228"/>
                  </a:cubicBezTo>
                  <a:cubicBezTo>
                    <a:pt x="137" y="178"/>
                    <a:pt x="178" y="137"/>
                    <a:pt x="228" y="137"/>
                  </a:cubicBezTo>
                  <a:cubicBezTo>
                    <a:pt x="278" y="137"/>
                    <a:pt x="319" y="178"/>
                    <a:pt x="319" y="228"/>
                  </a:cubicBezTo>
                  <a:cubicBezTo>
                    <a:pt x="319" y="278"/>
                    <a:pt x="278" y="319"/>
                    <a:pt x="228" y="319"/>
                  </a:cubicBezTo>
                  <a:close/>
                  <a:moveTo>
                    <a:pt x="400" y="180"/>
                  </a:moveTo>
                  <a:cubicBezTo>
                    <a:pt x="396" y="166"/>
                    <a:pt x="391" y="152"/>
                    <a:pt x="383" y="140"/>
                  </a:cubicBezTo>
                  <a:cubicBezTo>
                    <a:pt x="411" y="90"/>
                    <a:pt x="411" y="90"/>
                    <a:pt x="411" y="90"/>
                  </a:cubicBezTo>
                  <a:cubicBezTo>
                    <a:pt x="366" y="45"/>
                    <a:pt x="366" y="45"/>
                    <a:pt x="366" y="45"/>
                  </a:cubicBezTo>
                  <a:cubicBezTo>
                    <a:pt x="316" y="73"/>
                    <a:pt x="316" y="73"/>
                    <a:pt x="316" y="73"/>
                  </a:cubicBezTo>
                  <a:cubicBezTo>
                    <a:pt x="304" y="65"/>
                    <a:pt x="290" y="60"/>
                    <a:pt x="276" y="56"/>
                  </a:cubicBezTo>
                  <a:cubicBezTo>
                    <a:pt x="260" y="0"/>
                    <a:pt x="260" y="0"/>
                    <a:pt x="260" y="0"/>
                  </a:cubicBezTo>
                  <a:cubicBezTo>
                    <a:pt x="196" y="0"/>
                    <a:pt x="196" y="0"/>
                    <a:pt x="196" y="0"/>
                  </a:cubicBezTo>
                  <a:cubicBezTo>
                    <a:pt x="180" y="56"/>
                    <a:pt x="180" y="56"/>
                    <a:pt x="180" y="56"/>
                  </a:cubicBezTo>
                  <a:cubicBezTo>
                    <a:pt x="166" y="60"/>
                    <a:pt x="152" y="65"/>
                    <a:pt x="140" y="73"/>
                  </a:cubicBezTo>
                  <a:cubicBezTo>
                    <a:pt x="90" y="45"/>
                    <a:pt x="90" y="45"/>
                    <a:pt x="90" y="45"/>
                  </a:cubicBezTo>
                  <a:cubicBezTo>
                    <a:pt x="45" y="90"/>
                    <a:pt x="45" y="90"/>
                    <a:pt x="45" y="90"/>
                  </a:cubicBezTo>
                  <a:cubicBezTo>
                    <a:pt x="73" y="140"/>
                    <a:pt x="73" y="140"/>
                    <a:pt x="73" y="140"/>
                  </a:cubicBezTo>
                  <a:cubicBezTo>
                    <a:pt x="65" y="152"/>
                    <a:pt x="60" y="166"/>
                    <a:pt x="56" y="180"/>
                  </a:cubicBezTo>
                  <a:cubicBezTo>
                    <a:pt x="0" y="196"/>
                    <a:pt x="0" y="196"/>
                    <a:pt x="0" y="196"/>
                  </a:cubicBezTo>
                  <a:cubicBezTo>
                    <a:pt x="0" y="260"/>
                    <a:pt x="0" y="260"/>
                    <a:pt x="0" y="260"/>
                  </a:cubicBezTo>
                  <a:cubicBezTo>
                    <a:pt x="56" y="276"/>
                    <a:pt x="56" y="276"/>
                    <a:pt x="56" y="276"/>
                  </a:cubicBezTo>
                  <a:cubicBezTo>
                    <a:pt x="60" y="290"/>
                    <a:pt x="65" y="304"/>
                    <a:pt x="73" y="316"/>
                  </a:cubicBezTo>
                  <a:cubicBezTo>
                    <a:pt x="45" y="366"/>
                    <a:pt x="45" y="366"/>
                    <a:pt x="45" y="366"/>
                  </a:cubicBezTo>
                  <a:cubicBezTo>
                    <a:pt x="90" y="411"/>
                    <a:pt x="90" y="411"/>
                    <a:pt x="90" y="411"/>
                  </a:cubicBezTo>
                  <a:cubicBezTo>
                    <a:pt x="140" y="383"/>
                    <a:pt x="140" y="383"/>
                    <a:pt x="140" y="383"/>
                  </a:cubicBezTo>
                  <a:cubicBezTo>
                    <a:pt x="152" y="391"/>
                    <a:pt x="166" y="396"/>
                    <a:pt x="180" y="400"/>
                  </a:cubicBezTo>
                  <a:cubicBezTo>
                    <a:pt x="196" y="456"/>
                    <a:pt x="196" y="456"/>
                    <a:pt x="196" y="456"/>
                  </a:cubicBezTo>
                  <a:cubicBezTo>
                    <a:pt x="260" y="456"/>
                    <a:pt x="260" y="456"/>
                    <a:pt x="260" y="456"/>
                  </a:cubicBezTo>
                  <a:cubicBezTo>
                    <a:pt x="276" y="400"/>
                    <a:pt x="276" y="400"/>
                    <a:pt x="276" y="400"/>
                  </a:cubicBezTo>
                  <a:cubicBezTo>
                    <a:pt x="290" y="396"/>
                    <a:pt x="304" y="391"/>
                    <a:pt x="316" y="383"/>
                  </a:cubicBezTo>
                  <a:cubicBezTo>
                    <a:pt x="366" y="411"/>
                    <a:pt x="366" y="411"/>
                    <a:pt x="366" y="411"/>
                  </a:cubicBezTo>
                  <a:cubicBezTo>
                    <a:pt x="411" y="366"/>
                    <a:pt x="411" y="366"/>
                    <a:pt x="411" y="366"/>
                  </a:cubicBezTo>
                  <a:cubicBezTo>
                    <a:pt x="383" y="316"/>
                    <a:pt x="383" y="316"/>
                    <a:pt x="383" y="316"/>
                  </a:cubicBezTo>
                  <a:cubicBezTo>
                    <a:pt x="391" y="304"/>
                    <a:pt x="396" y="290"/>
                    <a:pt x="400" y="276"/>
                  </a:cubicBezTo>
                  <a:cubicBezTo>
                    <a:pt x="456" y="260"/>
                    <a:pt x="456" y="260"/>
                    <a:pt x="456" y="260"/>
                  </a:cubicBezTo>
                  <a:cubicBezTo>
                    <a:pt x="456" y="196"/>
                    <a:pt x="456" y="196"/>
                    <a:pt x="456" y="196"/>
                  </a:cubicBezTo>
                  <a:lnTo>
                    <a:pt x="400"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 name="Group 4">
            <a:extLst>
              <a:ext uri="{FF2B5EF4-FFF2-40B4-BE49-F238E27FC236}">
                <a16:creationId xmlns:a16="http://schemas.microsoft.com/office/drawing/2014/main" id="{6709BAFE-56BD-40BB-84F4-EF86AB758AF3}"/>
              </a:ext>
            </a:extLst>
          </p:cNvPr>
          <p:cNvGrpSpPr>
            <a:grpSpLocks noChangeAspect="1"/>
          </p:cNvGrpSpPr>
          <p:nvPr/>
        </p:nvGrpSpPr>
        <p:grpSpPr bwMode="auto">
          <a:xfrm>
            <a:off x="3709069" y="4383510"/>
            <a:ext cx="607377" cy="629817"/>
            <a:chOff x="-2" y="4"/>
            <a:chExt cx="2463" cy="2554"/>
          </a:xfrm>
          <a:solidFill>
            <a:srgbClr val="047CDA"/>
          </a:solidFill>
        </p:grpSpPr>
        <p:sp>
          <p:nvSpPr>
            <p:cNvPr id="82" name="Freeform 5">
              <a:extLst>
                <a:ext uri="{FF2B5EF4-FFF2-40B4-BE49-F238E27FC236}">
                  <a16:creationId xmlns:a16="http://schemas.microsoft.com/office/drawing/2014/main" id="{92ED5837-BD16-40AA-8663-841BCB44913B}"/>
                </a:ext>
              </a:extLst>
            </p:cNvPr>
            <p:cNvSpPr>
              <a:spLocks noEditPoints="1"/>
            </p:cNvSpPr>
            <p:nvPr/>
          </p:nvSpPr>
          <p:spPr bwMode="auto">
            <a:xfrm>
              <a:off x="-2" y="4"/>
              <a:ext cx="2463" cy="2554"/>
            </a:xfrm>
            <a:custGeom>
              <a:avLst/>
              <a:gdLst>
                <a:gd name="T0" fmla="*/ 1093 w 1184"/>
                <a:gd name="T1" fmla="*/ 507 h 1226"/>
                <a:gd name="T2" fmla="*/ 592 w 1184"/>
                <a:gd name="T3" fmla="*/ 1133 h 1226"/>
                <a:gd name="T4" fmla="*/ 91 w 1184"/>
                <a:gd name="T5" fmla="*/ 507 h 1226"/>
                <a:gd name="T6" fmla="*/ 91 w 1184"/>
                <a:gd name="T7" fmla="*/ 249 h 1226"/>
                <a:gd name="T8" fmla="*/ 106 w 1184"/>
                <a:gd name="T9" fmla="*/ 236 h 1226"/>
                <a:gd name="T10" fmla="*/ 196 w 1184"/>
                <a:gd name="T11" fmla="*/ 178 h 1226"/>
                <a:gd name="T12" fmla="*/ 592 w 1184"/>
                <a:gd name="T13" fmla="*/ 90 h 1226"/>
                <a:gd name="T14" fmla="*/ 988 w 1184"/>
                <a:gd name="T15" fmla="*/ 178 h 1226"/>
                <a:gd name="T16" fmla="*/ 1078 w 1184"/>
                <a:gd name="T17" fmla="*/ 236 h 1226"/>
                <a:gd name="T18" fmla="*/ 1093 w 1184"/>
                <a:gd name="T19" fmla="*/ 249 h 1226"/>
                <a:gd name="T20" fmla="*/ 1093 w 1184"/>
                <a:gd name="T21" fmla="*/ 507 h 1226"/>
                <a:gd name="T22" fmla="*/ 1172 w 1184"/>
                <a:gd name="T23" fmla="*/ 201 h 1226"/>
                <a:gd name="T24" fmla="*/ 1136 w 1184"/>
                <a:gd name="T25" fmla="*/ 166 h 1226"/>
                <a:gd name="T26" fmla="*/ 1031 w 1184"/>
                <a:gd name="T27" fmla="*/ 97 h 1226"/>
                <a:gd name="T28" fmla="*/ 592 w 1184"/>
                <a:gd name="T29" fmla="*/ 0 h 1226"/>
                <a:gd name="T30" fmla="*/ 153 w 1184"/>
                <a:gd name="T31" fmla="*/ 97 h 1226"/>
                <a:gd name="T32" fmla="*/ 48 w 1184"/>
                <a:gd name="T33" fmla="*/ 166 h 1226"/>
                <a:gd name="T34" fmla="*/ 12 w 1184"/>
                <a:gd name="T35" fmla="*/ 201 h 1226"/>
                <a:gd name="T36" fmla="*/ 0 w 1184"/>
                <a:gd name="T37" fmla="*/ 213 h 1226"/>
                <a:gd name="T38" fmla="*/ 0 w 1184"/>
                <a:gd name="T39" fmla="*/ 507 h 1226"/>
                <a:gd name="T40" fmla="*/ 584 w 1184"/>
                <a:gd name="T41" fmla="*/ 1224 h 1226"/>
                <a:gd name="T42" fmla="*/ 592 w 1184"/>
                <a:gd name="T43" fmla="*/ 1226 h 1226"/>
                <a:gd name="T44" fmla="*/ 600 w 1184"/>
                <a:gd name="T45" fmla="*/ 1224 h 1226"/>
                <a:gd name="T46" fmla="*/ 1184 w 1184"/>
                <a:gd name="T47" fmla="*/ 507 h 1226"/>
                <a:gd name="T48" fmla="*/ 1184 w 1184"/>
                <a:gd name="T49" fmla="*/ 213 h 1226"/>
                <a:gd name="T50" fmla="*/ 1172 w 1184"/>
                <a:gd name="T51" fmla="*/ 201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4" h="1226">
                  <a:moveTo>
                    <a:pt x="1093" y="507"/>
                  </a:moveTo>
                  <a:cubicBezTo>
                    <a:pt x="1093" y="764"/>
                    <a:pt x="857" y="1078"/>
                    <a:pt x="592" y="1133"/>
                  </a:cubicBezTo>
                  <a:cubicBezTo>
                    <a:pt x="327" y="1078"/>
                    <a:pt x="91" y="764"/>
                    <a:pt x="91" y="507"/>
                  </a:cubicBezTo>
                  <a:cubicBezTo>
                    <a:pt x="91" y="249"/>
                    <a:pt x="91" y="249"/>
                    <a:pt x="91" y="249"/>
                  </a:cubicBezTo>
                  <a:cubicBezTo>
                    <a:pt x="95" y="245"/>
                    <a:pt x="100" y="241"/>
                    <a:pt x="106" y="236"/>
                  </a:cubicBezTo>
                  <a:cubicBezTo>
                    <a:pt x="130" y="217"/>
                    <a:pt x="160" y="197"/>
                    <a:pt x="196" y="178"/>
                  </a:cubicBezTo>
                  <a:cubicBezTo>
                    <a:pt x="300" y="123"/>
                    <a:pt x="431" y="90"/>
                    <a:pt x="592" y="90"/>
                  </a:cubicBezTo>
                  <a:cubicBezTo>
                    <a:pt x="753" y="90"/>
                    <a:pt x="884" y="123"/>
                    <a:pt x="988" y="178"/>
                  </a:cubicBezTo>
                  <a:cubicBezTo>
                    <a:pt x="1024" y="197"/>
                    <a:pt x="1054" y="217"/>
                    <a:pt x="1078" y="236"/>
                  </a:cubicBezTo>
                  <a:cubicBezTo>
                    <a:pt x="1084" y="241"/>
                    <a:pt x="1089" y="245"/>
                    <a:pt x="1093" y="249"/>
                  </a:cubicBezTo>
                  <a:lnTo>
                    <a:pt x="1093" y="507"/>
                  </a:lnTo>
                  <a:close/>
                  <a:moveTo>
                    <a:pt x="1172" y="201"/>
                  </a:moveTo>
                  <a:cubicBezTo>
                    <a:pt x="1166" y="193"/>
                    <a:pt x="1154" y="181"/>
                    <a:pt x="1136" y="166"/>
                  </a:cubicBezTo>
                  <a:cubicBezTo>
                    <a:pt x="1107" y="143"/>
                    <a:pt x="1072" y="119"/>
                    <a:pt x="1031" y="97"/>
                  </a:cubicBezTo>
                  <a:cubicBezTo>
                    <a:pt x="914" y="36"/>
                    <a:pt x="768" y="0"/>
                    <a:pt x="592" y="0"/>
                  </a:cubicBezTo>
                  <a:cubicBezTo>
                    <a:pt x="416" y="0"/>
                    <a:pt x="270" y="36"/>
                    <a:pt x="153" y="97"/>
                  </a:cubicBezTo>
                  <a:cubicBezTo>
                    <a:pt x="112" y="119"/>
                    <a:pt x="77" y="143"/>
                    <a:pt x="48" y="166"/>
                  </a:cubicBezTo>
                  <a:cubicBezTo>
                    <a:pt x="30" y="181"/>
                    <a:pt x="18" y="193"/>
                    <a:pt x="12" y="201"/>
                  </a:cubicBezTo>
                  <a:cubicBezTo>
                    <a:pt x="0" y="213"/>
                    <a:pt x="0" y="213"/>
                    <a:pt x="0" y="213"/>
                  </a:cubicBezTo>
                  <a:cubicBezTo>
                    <a:pt x="0" y="507"/>
                    <a:pt x="0" y="507"/>
                    <a:pt x="0" y="507"/>
                  </a:cubicBezTo>
                  <a:cubicBezTo>
                    <a:pt x="0" y="809"/>
                    <a:pt x="270" y="1166"/>
                    <a:pt x="584" y="1224"/>
                  </a:cubicBezTo>
                  <a:cubicBezTo>
                    <a:pt x="592" y="1226"/>
                    <a:pt x="592" y="1226"/>
                    <a:pt x="592" y="1226"/>
                  </a:cubicBezTo>
                  <a:cubicBezTo>
                    <a:pt x="600" y="1224"/>
                    <a:pt x="600" y="1224"/>
                    <a:pt x="600" y="1224"/>
                  </a:cubicBezTo>
                  <a:cubicBezTo>
                    <a:pt x="914" y="1166"/>
                    <a:pt x="1184" y="809"/>
                    <a:pt x="1184" y="507"/>
                  </a:cubicBezTo>
                  <a:cubicBezTo>
                    <a:pt x="1184" y="213"/>
                    <a:pt x="1184" y="213"/>
                    <a:pt x="1184" y="213"/>
                  </a:cubicBezTo>
                  <a:lnTo>
                    <a:pt x="1172"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
              <a:extLst>
                <a:ext uri="{FF2B5EF4-FFF2-40B4-BE49-F238E27FC236}">
                  <a16:creationId xmlns:a16="http://schemas.microsoft.com/office/drawing/2014/main" id="{0BAF937B-8F89-4A23-9B50-ACB72BCB8033}"/>
                </a:ext>
              </a:extLst>
            </p:cNvPr>
            <p:cNvSpPr>
              <a:spLocks/>
            </p:cNvSpPr>
            <p:nvPr/>
          </p:nvSpPr>
          <p:spPr bwMode="auto">
            <a:xfrm>
              <a:off x="1063" y="1710"/>
              <a:ext cx="333" cy="331"/>
            </a:xfrm>
            <a:custGeom>
              <a:avLst/>
              <a:gdLst>
                <a:gd name="T0" fmla="*/ 80 w 160"/>
                <a:gd name="T1" fmla="*/ 0 h 159"/>
                <a:gd name="T2" fmla="*/ 23 w 160"/>
                <a:gd name="T3" fmla="*/ 22 h 159"/>
                <a:gd name="T4" fmla="*/ 0 w 160"/>
                <a:gd name="T5" fmla="*/ 79 h 159"/>
                <a:gd name="T6" fmla="*/ 23 w 160"/>
                <a:gd name="T7" fmla="*/ 136 h 159"/>
                <a:gd name="T8" fmla="*/ 80 w 160"/>
                <a:gd name="T9" fmla="*/ 159 h 159"/>
                <a:gd name="T10" fmla="*/ 138 w 160"/>
                <a:gd name="T11" fmla="*/ 136 h 159"/>
                <a:gd name="T12" fmla="*/ 160 w 160"/>
                <a:gd name="T13" fmla="*/ 79 h 159"/>
                <a:gd name="T14" fmla="*/ 137 w 160"/>
                <a:gd name="T15" fmla="*/ 22 h 159"/>
                <a:gd name="T16" fmla="*/ 80 w 160"/>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59">
                  <a:moveTo>
                    <a:pt x="80" y="0"/>
                  </a:moveTo>
                  <a:cubicBezTo>
                    <a:pt x="58" y="0"/>
                    <a:pt x="39" y="7"/>
                    <a:pt x="23" y="22"/>
                  </a:cubicBezTo>
                  <a:cubicBezTo>
                    <a:pt x="8" y="37"/>
                    <a:pt x="0" y="56"/>
                    <a:pt x="0" y="79"/>
                  </a:cubicBezTo>
                  <a:cubicBezTo>
                    <a:pt x="0" y="101"/>
                    <a:pt x="8" y="120"/>
                    <a:pt x="23" y="136"/>
                  </a:cubicBezTo>
                  <a:cubicBezTo>
                    <a:pt x="38" y="151"/>
                    <a:pt x="57" y="159"/>
                    <a:pt x="80" y="159"/>
                  </a:cubicBezTo>
                  <a:cubicBezTo>
                    <a:pt x="103" y="159"/>
                    <a:pt x="123" y="151"/>
                    <a:pt x="138" y="136"/>
                  </a:cubicBezTo>
                  <a:cubicBezTo>
                    <a:pt x="152" y="121"/>
                    <a:pt x="160" y="102"/>
                    <a:pt x="160" y="79"/>
                  </a:cubicBezTo>
                  <a:cubicBezTo>
                    <a:pt x="160" y="57"/>
                    <a:pt x="152" y="37"/>
                    <a:pt x="137" y="22"/>
                  </a:cubicBezTo>
                  <a:cubicBezTo>
                    <a:pt x="122" y="7"/>
                    <a:pt x="103" y="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7">
              <a:extLst>
                <a:ext uri="{FF2B5EF4-FFF2-40B4-BE49-F238E27FC236}">
                  <a16:creationId xmlns:a16="http://schemas.microsoft.com/office/drawing/2014/main" id="{3DC33496-B79A-4472-901E-B532FD76D959}"/>
                </a:ext>
              </a:extLst>
            </p:cNvPr>
            <p:cNvSpPr>
              <a:spLocks noChangeArrowheads="1"/>
            </p:cNvSpPr>
            <p:nvPr/>
          </p:nvSpPr>
          <p:spPr bwMode="auto">
            <a:xfrm>
              <a:off x="1134" y="429"/>
              <a:ext cx="191" cy="1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7F8E01D2-84DA-4CA7-8004-0AF89B72C716}"/>
              </a:ext>
            </a:extLst>
          </p:cNvPr>
          <p:cNvGrpSpPr/>
          <p:nvPr/>
        </p:nvGrpSpPr>
        <p:grpSpPr>
          <a:xfrm>
            <a:off x="1" y="253599"/>
            <a:ext cx="1188839" cy="956984"/>
            <a:chOff x="1" y="253599"/>
            <a:chExt cx="1188839" cy="956984"/>
          </a:xfrm>
        </p:grpSpPr>
        <p:sp>
          <p:nvSpPr>
            <p:cNvPr id="36" name="Rectangle 35">
              <a:extLst>
                <a:ext uri="{FF2B5EF4-FFF2-40B4-BE49-F238E27FC236}">
                  <a16:creationId xmlns:a16="http://schemas.microsoft.com/office/drawing/2014/main" id="{7A07E0C7-8323-4D86-8EA3-D58420A83DBE}"/>
                </a:ext>
              </a:extLst>
            </p:cNvPr>
            <p:cNvSpPr/>
            <p:nvPr/>
          </p:nvSpPr>
          <p:spPr bwMode="auto">
            <a:xfrm>
              <a:off x="1" y="253599"/>
              <a:ext cx="1188839" cy="9569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5" name="Group 35">
              <a:extLst>
                <a:ext uri="{FF2B5EF4-FFF2-40B4-BE49-F238E27FC236}">
                  <a16:creationId xmlns:a16="http://schemas.microsoft.com/office/drawing/2014/main" id="{C61A27E8-D390-4B8E-BBE2-84608E5AC657}"/>
                </a:ext>
              </a:extLst>
            </p:cNvPr>
            <p:cNvGrpSpPr>
              <a:grpSpLocks noChangeAspect="1"/>
            </p:cNvGrpSpPr>
            <p:nvPr/>
          </p:nvGrpSpPr>
          <p:grpSpPr bwMode="auto">
            <a:xfrm>
              <a:off x="269603" y="508238"/>
              <a:ext cx="648049" cy="455925"/>
              <a:chOff x="-1" y="4"/>
              <a:chExt cx="2830" cy="1991"/>
            </a:xfrm>
            <a:solidFill>
              <a:schemeClr val="bg2"/>
            </a:solidFill>
          </p:grpSpPr>
          <p:sp>
            <p:nvSpPr>
              <p:cNvPr id="46" name="Freeform 36">
                <a:extLst>
                  <a:ext uri="{FF2B5EF4-FFF2-40B4-BE49-F238E27FC236}">
                    <a16:creationId xmlns:a16="http://schemas.microsoft.com/office/drawing/2014/main" id="{A20C3F53-6C32-4E23-9DEB-C429230FBEED}"/>
                  </a:ext>
                </a:extLst>
              </p:cNvPr>
              <p:cNvSpPr>
                <a:spLocks noEditPoints="1"/>
              </p:cNvSpPr>
              <p:nvPr/>
            </p:nvSpPr>
            <p:spPr bwMode="auto">
              <a:xfrm>
                <a:off x="-1" y="4"/>
                <a:ext cx="2830" cy="1991"/>
              </a:xfrm>
              <a:custGeom>
                <a:avLst/>
                <a:gdLst>
                  <a:gd name="T0" fmla="*/ 680 w 1361"/>
                  <a:gd name="T1" fmla="*/ 0 h 955"/>
                  <a:gd name="T2" fmla="*/ 1169 w 1361"/>
                  <a:gd name="T3" fmla="*/ 183 h 955"/>
                  <a:gd name="T4" fmla="*/ 1361 w 1361"/>
                  <a:gd name="T5" fmla="*/ 478 h 955"/>
                  <a:gd name="T6" fmla="*/ 1169 w 1361"/>
                  <a:gd name="T7" fmla="*/ 773 h 955"/>
                  <a:gd name="T8" fmla="*/ 680 w 1361"/>
                  <a:gd name="T9" fmla="*/ 955 h 955"/>
                  <a:gd name="T10" fmla="*/ 191 w 1361"/>
                  <a:gd name="T11" fmla="*/ 764 h 955"/>
                  <a:gd name="T12" fmla="*/ 0 w 1361"/>
                  <a:gd name="T13" fmla="*/ 478 h 955"/>
                  <a:gd name="T14" fmla="*/ 191 w 1361"/>
                  <a:gd name="T15" fmla="*/ 191 h 955"/>
                  <a:gd name="T16" fmla="*/ 680 w 1361"/>
                  <a:gd name="T17" fmla="*/ 0 h 955"/>
                  <a:gd name="T18" fmla="*/ 680 w 1361"/>
                  <a:gd name="T19" fmla="*/ 91 h 955"/>
                  <a:gd name="T20" fmla="*/ 251 w 1361"/>
                  <a:gd name="T21" fmla="*/ 260 h 955"/>
                  <a:gd name="T22" fmla="*/ 91 w 1361"/>
                  <a:gd name="T23" fmla="*/ 478 h 955"/>
                  <a:gd name="T24" fmla="*/ 251 w 1361"/>
                  <a:gd name="T25" fmla="*/ 695 h 955"/>
                  <a:gd name="T26" fmla="*/ 680 w 1361"/>
                  <a:gd name="T27" fmla="*/ 864 h 955"/>
                  <a:gd name="T28" fmla="*/ 1111 w 1361"/>
                  <a:gd name="T29" fmla="*/ 703 h 955"/>
                  <a:gd name="T30" fmla="*/ 1269 w 1361"/>
                  <a:gd name="T31" fmla="*/ 478 h 955"/>
                  <a:gd name="T32" fmla="*/ 1111 w 1361"/>
                  <a:gd name="T33" fmla="*/ 253 h 955"/>
                  <a:gd name="T34" fmla="*/ 680 w 1361"/>
                  <a:gd name="T35" fmla="*/ 91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 h="955">
                    <a:moveTo>
                      <a:pt x="680" y="0"/>
                    </a:moveTo>
                    <a:cubicBezTo>
                      <a:pt x="864" y="0"/>
                      <a:pt x="1034" y="69"/>
                      <a:pt x="1169" y="183"/>
                    </a:cubicBezTo>
                    <a:cubicBezTo>
                      <a:pt x="1283" y="278"/>
                      <a:pt x="1361" y="398"/>
                      <a:pt x="1361" y="478"/>
                    </a:cubicBezTo>
                    <a:cubicBezTo>
                      <a:pt x="1361" y="558"/>
                      <a:pt x="1283" y="678"/>
                      <a:pt x="1169" y="773"/>
                    </a:cubicBezTo>
                    <a:cubicBezTo>
                      <a:pt x="1034" y="886"/>
                      <a:pt x="864" y="955"/>
                      <a:pt x="680" y="955"/>
                    </a:cubicBezTo>
                    <a:cubicBezTo>
                      <a:pt x="498" y="955"/>
                      <a:pt x="329" y="883"/>
                      <a:pt x="191" y="764"/>
                    </a:cubicBezTo>
                    <a:cubicBezTo>
                      <a:pt x="80" y="669"/>
                      <a:pt x="0" y="549"/>
                      <a:pt x="0" y="478"/>
                    </a:cubicBezTo>
                    <a:cubicBezTo>
                      <a:pt x="0" y="408"/>
                      <a:pt x="80" y="288"/>
                      <a:pt x="191" y="191"/>
                    </a:cubicBezTo>
                    <a:cubicBezTo>
                      <a:pt x="329" y="73"/>
                      <a:pt x="498" y="0"/>
                      <a:pt x="680" y="0"/>
                    </a:cubicBezTo>
                    <a:close/>
                    <a:moveTo>
                      <a:pt x="680" y="91"/>
                    </a:moveTo>
                    <a:cubicBezTo>
                      <a:pt x="522" y="91"/>
                      <a:pt x="373" y="155"/>
                      <a:pt x="251" y="260"/>
                    </a:cubicBezTo>
                    <a:cubicBezTo>
                      <a:pt x="158" y="341"/>
                      <a:pt x="91" y="441"/>
                      <a:pt x="91" y="478"/>
                    </a:cubicBezTo>
                    <a:cubicBezTo>
                      <a:pt x="91" y="516"/>
                      <a:pt x="158" y="615"/>
                      <a:pt x="251" y="695"/>
                    </a:cubicBezTo>
                    <a:cubicBezTo>
                      <a:pt x="373" y="800"/>
                      <a:pt x="522" y="864"/>
                      <a:pt x="680" y="864"/>
                    </a:cubicBezTo>
                    <a:cubicBezTo>
                      <a:pt x="841" y="864"/>
                      <a:pt x="991" y="803"/>
                      <a:pt x="1111" y="703"/>
                    </a:cubicBezTo>
                    <a:cubicBezTo>
                      <a:pt x="1206" y="624"/>
                      <a:pt x="1269" y="526"/>
                      <a:pt x="1269" y="478"/>
                    </a:cubicBezTo>
                    <a:cubicBezTo>
                      <a:pt x="1269" y="431"/>
                      <a:pt x="1206" y="333"/>
                      <a:pt x="1111" y="253"/>
                    </a:cubicBezTo>
                    <a:cubicBezTo>
                      <a:pt x="991" y="152"/>
                      <a:pt x="841" y="91"/>
                      <a:pt x="68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37">
                <a:extLst>
                  <a:ext uri="{FF2B5EF4-FFF2-40B4-BE49-F238E27FC236}">
                    <a16:creationId xmlns:a16="http://schemas.microsoft.com/office/drawing/2014/main" id="{8ABA5B8B-34C8-4641-AAB3-9C702963DC56}"/>
                  </a:ext>
                </a:extLst>
              </p:cNvPr>
              <p:cNvSpPr>
                <a:spLocks noChangeArrowheads="1"/>
              </p:cNvSpPr>
              <p:nvPr/>
            </p:nvSpPr>
            <p:spPr bwMode="auto">
              <a:xfrm>
                <a:off x="1683" y="542"/>
                <a:ext cx="443" cy="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0974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p:cTn id="16" dur="500" fill="hold"/>
                                        <p:tgtEl>
                                          <p:spTgt spid="65"/>
                                        </p:tgtEl>
                                        <p:attrNameLst>
                                          <p:attrName>ppt_w</p:attrName>
                                        </p:attrNameLst>
                                      </p:cBhvr>
                                      <p:tavLst>
                                        <p:tav tm="0">
                                          <p:val>
                                            <p:fltVal val="0"/>
                                          </p:val>
                                        </p:tav>
                                        <p:tav tm="100000">
                                          <p:val>
                                            <p:strVal val="#ppt_w"/>
                                          </p:val>
                                        </p:tav>
                                      </p:tavLst>
                                    </p:anim>
                                    <p:anim calcmode="lin" valueType="num">
                                      <p:cBhvr>
                                        <p:cTn id="17" dur="500" fill="hold"/>
                                        <p:tgtEl>
                                          <p:spTgt spid="65"/>
                                        </p:tgtEl>
                                        <p:attrNameLst>
                                          <p:attrName>ppt_h</p:attrName>
                                        </p:attrNameLst>
                                      </p:cBhvr>
                                      <p:tavLst>
                                        <p:tav tm="0">
                                          <p:val>
                                            <p:fltVal val="0"/>
                                          </p:val>
                                        </p:tav>
                                        <p:tav tm="100000">
                                          <p:val>
                                            <p:strVal val="#ppt_h"/>
                                          </p:val>
                                        </p:tav>
                                      </p:tavLst>
                                    </p:anim>
                                    <p:animEffect transition="in" filter="fade">
                                      <p:cBhvr>
                                        <p:cTn id="18" dur="500"/>
                                        <p:tgtEl>
                                          <p:spTgt spid="65"/>
                                        </p:tgtEl>
                                      </p:cBhvr>
                                    </p:animEffect>
                                  </p:childTnLst>
                                </p:cTn>
                              </p:par>
                              <p:par>
                                <p:cTn id="19" presetID="53" presetClass="entr" presetSubtype="16"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p:cTn id="21" dur="500" fill="hold"/>
                                        <p:tgtEl>
                                          <p:spTgt spid="68"/>
                                        </p:tgtEl>
                                        <p:attrNameLst>
                                          <p:attrName>ppt_w</p:attrName>
                                        </p:attrNameLst>
                                      </p:cBhvr>
                                      <p:tavLst>
                                        <p:tav tm="0">
                                          <p:val>
                                            <p:fltVal val="0"/>
                                          </p:val>
                                        </p:tav>
                                        <p:tav tm="100000">
                                          <p:val>
                                            <p:strVal val="#ppt_w"/>
                                          </p:val>
                                        </p:tav>
                                      </p:tavLst>
                                    </p:anim>
                                    <p:anim calcmode="lin" valueType="num">
                                      <p:cBhvr>
                                        <p:cTn id="22" dur="500" fill="hold"/>
                                        <p:tgtEl>
                                          <p:spTgt spid="68"/>
                                        </p:tgtEl>
                                        <p:attrNameLst>
                                          <p:attrName>ppt_h</p:attrName>
                                        </p:attrNameLst>
                                      </p:cBhvr>
                                      <p:tavLst>
                                        <p:tav tm="0">
                                          <p:val>
                                            <p:fltVal val="0"/>
                                          </p:val>
                                        </p:tav>
                                        <p:tav tm="100000">
                                          <p:val>
                                            <p:strVal val="#ppt_h"/>
                                          </p:val>
                                        </p:tav>
                                      </p:tavLst>
                                    </p:anim>
                                    <p:animEffect transition="in" filter="fade">
                                      <p:cBhvr>
                                        <p:cTn id="23" dur="500"/>
                                        <p:tgtEl>
                                          <p:spTgt spid="68"/>
                                        </p:tgtEl>
                                      </p:cBhvr>
                                    </p:animEffect>
                                  </p:childTnLst>
                                </p:cTn>
                              </p:par>
                              <p:par>
                                <p:cTn id="24" presetID="53" presetClass="entr" presetSubtype="16"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p:cTn id="26" dur="500" fill="hold"/>
                                        <p:tgtEl>
                                          <p:spTgt spid="73"/>
                                        </p:tgtEl>
                                        <p:attrNameLst>
                                          <p:attrName>ppt_w</p:attrName>
                                        </p:attrNameLst>
                                      </p:cBhvr>
                                      <p:tavLst>
                                        <p:tav tm="0">
                                          <p:val>
                                            <p:fltVal val="0"/>
                                          </p:val>
                                        </p:tav>
                                        <p:tav tm="100000">
                                          <p:val>
                                            <p:strVal val="#ppt_w"/>
                                          </p:val>
                                        </p:tav>
                                      </p:tavLst>
                                    </p:anim>
                                    <p:anim calcmode="lin" valueType="num">
                                      <p:cBhvr>
                                        <p:cTn id="27" dur="500" fill="hold"/>
                                        <p:tgtEl>
                                          <p:spTgt spid="73"/>
                                        </p:tgtEl>
                                        <p:attrNameLst>
                                          <p:attrName>ppt_h</p:attrName>
                                        </p:attrNameLst>
                                      </p:cBhvr>
                                      <p:tavLst>
                                        <p:tav tm="0">
                                          <p:val>
                                            <p:fltVal val="0"/>
                                          </p:val>
                                        </p:tav>
                                        <p:tav tm="100000">
                                          <p:val>
                                            <p:strVal val="#ppt_h"/>
                                          </p:val>
                                        </p:tav>
                                      </p:tavLst>
                                    </p:anim>
                                    <p:animEffect transition="in" filter="fade">
                                      <p:cBhvr>
                                        <p:cTn id="28" dur="500"/>
                                        <p:tgtEl>
                                          <p:spTgt spid="7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p:cTn id="31" dur="500" fill="hold"/>
                                        <p:tgtEl>
                                          <p:spTgt spid="77"/>
                                        </p:tgtEl>
                                        <p:attrNameLst>
                                          <p:attrName>ppt_w</p:attrName>
                                        </p:attrNameLst>
                                      </p:cBhvr>
                                      <p:tavLst>
                                        <p:tav tm="0">
                                          <p:val>
                                            <p:fltVal val="0"/>
                                          </p:val>
                                        </p:tav>
                                        <p:tav tm="100000">
                                          <p:val>
                                            <p:strVal val="#ppt_w"/>
                                          </p:val>
                                        </p:tav>
                                      </p:tavLst>
                                    </p:anim>
                                    <p:anim calcmode="lin" valueType="num">
                                      <p:cBhvr>
                                        <p:cTn id="32" dur="500" fill="hold"/>
                                        <p:tgtEl>
                                          <p:spTgt spid="77"/>
                                        </p:tgtEl>
                                        <p:attrNameLst>
                                          <p:attrName>ppt_h</p:attrName>
                                        </p:attrNameLst>
                                      </p:cBhvr>
                                      <p:tavLst>
                                        <p:tav tm="0">
                                          <p:val>
                                            <p:fltVal val="0"/>
                                          </p:val>
                                        </p:tav>
                                        <p:tav tm="100000">
                                          <p:val>
                                            <p:strVal val="#ppt_h"/>
                                          </p:val>
                                        </p:tav>
                                      </p:tavLst>
                                    </p:anim>
                                    <p:animEffect transition="in" filter="fade">
                                      <p:cBhvr>
                                        <p:cTn id="33" dur="500"/>
                                        <p:tgtEl>
                                          <p:spTgt spid="77"/>
                                        </p:tgtEl>
                                      </p:cBhvr>
                                    </p:animEffect>
                                  </p:childTnLst>
                                </p:cTn>
                              </p:par>
                              <p:par>
                                <p:cTn id="34" presetID="53" presetClass="entr" presetSubtype="16" fill="hold" nodeType="withEffect">
                                  <p:stCondLst>
                                    <p:cond delay="0"/>
                                  </p:stCondLst>
                                  <p:childTnLst>
                                    <p:set>
                                      <p:cBhvr>
                                        <p:cTn id="35" dur="1" fill="hold">
                                          <p:stCondLst>
                                            <p:cond delay="0"/>
                                          </p:stCondLst>
                                        </p:cTn>
                                        <p:tgtEl>
                                          <p:spTgt spid="78"/>
                                        </p:tgtEl>
                                        <p:attrNameLst>
                                          <p:attrName>style.visibility</p:attrName>
                                        </p:attrNameLst>
                                      </p:cBhvr>
                                      <p:to>
                                        <p:strVal val="visible"/>
                                      </p:to>
                                    </p:set>
                                    <p:anim calcmode="lin" valueType="num">
                                      <p:cBhvr>
                                        <p:cTn id="36" dur="500" fill="hold"/>
                                        <p:tgtEl>
                                          <p:spTgt spid="78"/>
                                        </p:tgtEl>
                                        <p:attrNameLst>
                                          <p:attrName>ppt_w</p:attrName>
                                        </p:attrNameLst>
                                      </p:cBhvr>
                                      <p:tavLst>
                                        <p:tav tm="0">
                                          <p:val>
                                            <p:fltVal val="0"/>
                                          </p:val>
                                        </p:tav>
                                        <p:tav tm="100000">
                                          <p:val>
                                            <p:strVal val="#ppt_w"/>
                                          </p:val>
                                        </p:tav>
                                      </p:tavLst>
                                    </p:anim>
                                    <p:anim calcmode="lin" valueType="num">
                                      <p:cBhvr>
                                        <p:cTn id="37" dur="500" fill="hold"/>
                                        <p:tgtEl>
                                          <p:spTgt spid="78"/>
                                        </p:tgtEl>
                                        <p:attrNameLst>
                                          <p:attrName>ppt_h</p:attrName>
                                        </p:attrNameLst>
                                      </p:cBhvr>
                                      <p:tavLst>
                                        <p:tav tm="0">
                                          <p:val>
                                            <p:fltVal val="0"/>
                                          </p:val>
                                        </p:tav>
                                        <p:tav tm="100000">
                                          <p:val>
                                            <p:strVal val="#ppt_h"/>
                                          </p:val>
                                        </p:tav>
                                      </p:tavLst>
                                    </p:anim>
                                    <p:animEffect transition="in" filter="fade">
                                      <p:cBhvr>
                                        <p:cTn id="38" dur="500"/>
                                        <p:tgtEl>
                                          <p:spTgt spid="78"/>
                                        </p:tgtEl>
                                      </p:cBhvr>
                                    </p:animEffect>
                                  </p:childTnLst>
                                </p:cTn>
                              </p:par>
                              <p:par>
                                <p:cTn id="39" presetID="53" presetClass="entr" presetSubtype="16"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p:cTn id="41" dur="500" fill="hold"/>
                                        <p:tgtEl>
                                          <p:spTgt spid="81"/>
                                        </p:tgtEl>
                                        <p:attrNameLst>
                                          <p:attrName>ppt_w</p:attrName>
                                        </p:attrNameLst>
                                      </p:cBhvr>
                                      <p:tavLst>
                                        <p:tav tm="0">
                                          <p:val>
                                            <p:fltVal val="0"/>
                                          </p:val>
                                        </p:tav>
                                        <p:tav tm="100000">
                                          <p:val>
                                            <p:strVal val="#ppt_w"/>
                                          </p:val>
                                        </p:tav>
                                      </p:tavLst>
                                    </p:anim>
                                    <p:anim calcmode="lin" valueType="num">
                                      <p:cBhvr>
                                        <p:cTn id="42" dur="500" fill="hold"/>
                                        <p:tgtEl>
                                          <p:spTgt spid="81"/>
                                        </p:tgtEl>
                                        <p:attrNameLst>
                                          <p:attrName>ppt_h</p:attrName>
                                        </p:attrNameLst>
                                      </p:cBhvr>
                                      <p:tavLst>
                                        <p:tav tm="0">
                                          <p:val>
                                            <p:fltVal val="0"/>
                                          </p:val>
                                        </p:tav>
                                        <p:tav tm="100000">
                                          <p:val>
                                            <p:strVal val="#ppt_h"/>
                                          </p:val>
                                        </p:tav>
                                      </p:tavLst>
                                    </p:anim>
                                    <p:animEffect transition="in" filter="fade">
                                      <p:cBhvr>
                                        <p:cTn id="43" dur="500"/>
                                        <p:tgtEl>
                                          <p:spTgt spid="81"/>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500"/>
                                        <p:tgtEl>
                                          <p:spTgt spid="1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9"/>
                                        </p:tgtEl>
                                        <p:attrNameLst>
                                          <p:attrName>style.visibility</p:attrName>
                                        </p:attrNameLst>
                                      </p:cBhvr>
                                      <p:to>
                                        <p:strVal val="visible"/>
                                      </p:to>
                                    </p:set>
                                    <p:animEffect transition="in" filter="fade">
                                      <p:cBhvr>
                                        <p:cTn id="53" dur="500"/>
                                        <p:tgtEl>
                                          <p:spTgt spid="1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fade">
                                      <p:cBhvr>
                                        <p:cTn id="56" dur="500"/>
                                        <p:tgtEl>
                                          <p:spTgt spid="1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5"/>
                                        </p:tgtEl>
                                        <p:attrNameLst>
                                          <p:attrName>style.visibility</p:attrName>
                                        </p:attrNameLst>
                                      </p:cBhvr>
                                      <p:to>
                                        <p:strVal val="visible"/>
                                      </p:to>
                                    </p:set>
                                    <p:animEffect transition="in" filter="fade">
                                      <p:cBhvr>
                                        <p:cTn id="59" dur="500"/>
                                        <p:tgtEl>
                                          <p:spTgt spid="1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500"/>
                                        <p:tgtEl>
                                          <p:spTgt spid="1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p:bldP spid="58" grpId="0"/>
      <p:bldP spid="59" grpId="0"/>
      <p:bldP spid="4" grpId="0"/>
      <p:bldP spid="29" grpId="0"/>
      <p:bldP spid="30" grpId="0"/>
      <p:bldP spid="127" grpId="0"/>
      <p:bldP spid="20" grpId="0"/>
      <p:bldP spid="135" grpId="0"/>
      <p:bldP spid="136" grpId="0"/>
      <p:bldP spid="138" grpId="0"/>
      <p:bldP spid="139" grpId="0"/>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EDEDDB05-9AF3-452C-B604-56CE8E2508C4}"/>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a:gradFill>
                  <a:gsLst>
                    <a:gs pos="1250">
                      <a:srgbClr val="353535"/>
                    </a:gs>
                    <a:gs pos="100000">
                      <a:srgbClr val="353535"/>
                    </a:gs>
                  </a:gsLst>
                  <a:lin ang="5400000" scaled="0"/>
                </a:gradFill>
                <a:latin typeface="Segoe UI Light"/>
              </a:rPr>
              <a:t>Speech</a:t>
            </a:r>
          </a:p>
        </p:txBody>
      </p:sp>
      <p:sp>
        <p:nvSpPr>
          <p:cNvPr id="24" name="TextBox 23"/>
          <p:cNvSpPr txBox="1"/>
          <p:nvPr/>
        </p:nvSpPr>
        <p:spPr>
          <a:xfrm>
            <a:off x="1014313" y="3932493"/>
            <a:ext cx="281177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Speech API</a:t>
            </a:r>
          </a:p>
        </p:txBody>
      </p:sp>
      <p:sp>
        <p:nvSpPr>
          <p:cNvPr id="25" name="Rectangle 24"/>
          <p:cNvSpPr/>
          <p:nvPr/>
        </p:nvSpPr>
        <p:spPr>
          <a:xfrm>
            <a:off x="992918" y="4340631"/>
            <a:ext cx="2854559"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Convert speech to text and back again, and understand its intent</a:t>
            </a:r>
          </a:p>
        </p:txBody>
      </p:sp>
      <p:sp>
        <p:nvSpPr>
          <p:cNvPr id="27" name="TextBox 26"/>
          <p:cNvSpPr txBox="1"/>
          <p:nvPr/>
        </p:nvSpPr>
        <p:spPr>
          <a:xfrm>
            <a:off x="4549529" y="3932493"/>
            <a:ext cx="3092947"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Speaker Recognition API</a:t>
            </a:r>
          </a:p>
        </p:txBody>
      </p:sp>
      <p:sp>
        <p:nvSpPr>
          <p:cNvPr id="28" name="Rectangle 27"/>
          <p:cNvSpPr/>
          <p:nvPr/>
        </p:nvSpPr>
        <p:spPr>
          <a:xfrm>
            <a:off x="4817925" y="4340631"/>
            <a:ext cx="2556155"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Give your app the ability </a:t>
            </a:r>
            <a:b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to know who's talking</a:t>
            </a:r>
          </a:p>
        </p:txBody>
      </p:sp>
      <p:sp>
        <p:nvSpPr>
          <p:cNvPr id="30" name="TextBox 29"/>
          <p:cNvSpPr txBox="1"/>
          <p:nvPr/>
        </p:nvSpPr>
        <p:spPr>
          <a:xfrm>
            <a:off x="8365920" y="3932493"/>
            <a:ext cx="281177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Custom Speech Service</a:t>
            </a:r>
          </a:p>
        </p:txBody>
      </p:sp>
      <p:sp>
        <p:nvSpPr>
          <p:cNvPr id="31" name="Rectangle 30"/>
          <p:cNvSpPr/>
          <p:nvPr/>
        </p:nvSpPr>
        <p:spPr>
          <a:xfrm>
            <a:off x="8493729" y="4340631"/>
            <a:ext cx="2556155" cy="479807"/>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Fine-tune speech recognition for anyone, anywhere</a:t>
            </a:r>
          </a:p>
        </p:txBody>
      </p:sp>
      <p:sp>
        <p:nvSpPr>
          <p:cNvPr id="45" name="Rectangle 44"/>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9" name="Group 28">
            <a:extLst>
              <a:ext uri="{FF2B5EF4-FFF2-40B4-BE49-F238E27FC236}">
                <a16:creationId xmlns:a16="http://schemas.microsoft.com/office/drawing/2014/main" id="{6B6C0DF1-7074-4885-9345-271A1F66B18D}"/>
              </a:ext>
            </a:extLst>
          </p:cNvPr>
          <p:cNvGrpSpPr>
            <a:grpSpLocks noChangeAspect="1"/>
          </p:cNvGrpSpPr>
          <p:nvPr/>
        </p:nvGrpSpPr>
        <p:grpSpPr bwMode="auto">
          <a:xfrm>
            <a:off x="2098535" y="3043989"/>
            <a:ext cx="668857" cy="572385"/>
            <a:chOff x="1" y="3"/>
            <a:chExt cx="2697" cy="2308"/>
          </a:xfrm>
          <a:solidFill>
            <a:srgbClr val="047CDA"/>
          </a:solidFill>
        </p:grpSpPr>
        <p:sp>
          <p:nvSpPr>
            <p:cNvPr id="32" name="Freeform 5">
              <a:extLst>
                <a:ext uri="{FF2B5EF4-FFF2-40B4-BE49-F238E27FC236}">
                  <a16:creationId xmlns:a16="http://schemas.microsoft.com/office/drawing/2014/main" id="{1B63226B-362D-4FCD-9C21-0526D5D9F8E5}"/>
                </a:ext>
              </a:extLst>
            </p:cNvPr>
            <p:cNvSpPr>
              <a:spLocks noEditPoints="1"/>
            </p:cNvSpPr>
            <p:nvPr/>
          </p:nvSpPr>
          <p:spPr bwMode="auto">
            <a:xfrm>
              <a:off x="617" y="808"/>
              <a:ext cx="1466" cy="333"/>
            </a:xfrm>
            <a:custGeom>
              <a:avLst/>
              <a:gdLst>
                <a:gd name="T0" fmla="*/ 80 w 705"/>
                <a:gd name="T1" fmla="*/ 0 h 160"/>
                <a:gd name="T2" fmla="*/ 137 w 705"/>
                <a:gd name="T3" fmla="*/ 23 h 160"/>
                <a:gd name="T4" fmla="*/ 159 w 705"/>
                <a:gd name="T5" fmla="*/ 80 h 160"/>
                <a:gd name="T6" fmla="*/ 137 w 705"/>
                <a:gd name="T7" fmla="*/ 137 h 160"/>
                <a:gd name="T8" fmla="*/ 80 w 705"/>
                <a:gd name="T9" fmla="*/ 160 h 160"/>
                <a:gd name="T10" fmla="*/ 22 w 705"/>
                <a:gd name="T11" fmla="*/ 136 h 160"/>
                <a:gd name="T12" fmla="*/ 0 w 705"/>
                <a:gd name="T13" fmla="*/ 80 h 160"/>
                <a:gd name="T14" fmla="*/ 23 w 705"/>
                <a:gd name="T15" fmla="*/ 23 h 160"/>
                <a:gd name="T16" fmla="*/ 80 w 705"/>
                <a:gd name="T17" fmla="*/ 0 h 160"/>
                <a:gd name="T18" fmla="*/ 353 w 705"/>
                <a:gd name="T19" fmla="*/ 0 h 160"/>
                <a:gd name="T20" fmla="*/ 410 w 705"/>
                <a:gd name="T21" fmla="*/ 23 h 160"/>
                <a:gd name="T22" fmla="*/ 432 w 705"/>
                <a:gd name="T23" fmla="*/ 80 h 160"/>
                <a:gd name="T24" fmla="*/ 410 w 705"/>
                <a:gd name="T25" fmla="*/ 137 h 160"/>
                <a:gd name="T26" fmla="*/ 353 w 705"/>
                <a:gd name="T27" fmla="*/ 160 h 160"/>
                <a:gd name="T28" fmla="*/ 295 w 705"/>
                <a:gd name="T29" fmla="*/ 136 h 160"/>
                <a:gd name="T30" fmla="*/ 273 w 705"/>
                <a:gd name="T31" fmla="*/ 80 h 160"/>
                <a:gd name="T32" fmla="*/ 296 w 705"/>
                <a:gd name="T33" fmla="*/ 23 h 160"/>
                <a:gd name="T34" fmla="*/ 353 w 705"/>
                <a:gd name="T35" fmla="*/ 0 h 160"/>
                <a:gd name="T36" fmla="*/ 626 w 705"/>
                <a:gd name="T37" fmla="*/ 0 h 160"/>
                <a:gd name="T38" fmla="*/ 683 w 705"/>
                <a:gd name="T39" fmla="*/ 23 h 160"/>
                <a:gd name="T40" fmla="*/ 705 w 705"/>
                <a:gd name="T41" fmla="*/ 80 h 160"/>
                <a:gd name="T42" fmla="*/ 683 w 705"/>
                <a:gd name="T43" fmla="*/ 137 h 160"/>
                <a:gd name="T44" fmla="*/ 626 w 705"/>
                <a:gd name="T45" fmla="*/ 160 h 160"/>
                <a:gd name="T46" fmla="*/ 568 w 705"/>
                <a:gd name="T47" fmla="*/ 136 h 160"/>
                <a:gd name="T48" fmla="*/ 546 w 705"/>
                <a:gd name="T49" fmla="*/ 80 h 160"/>
                <a:gd name="T50" fmla="*/ 569 w 705"/>
                <a:gd name="T51" fmla="*/ 23 h 160"/>
                <a:gd name="T52" fmla="*/ 626 w 705"/>
                <a:gd name="T5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5" h="160">
                  <a:moveTo>
                    <a:pt x="80" y="0"/>
                  </a:moveTo>
                  <a:cubicBezTo>
                    <a:pt x="103" y="0"/>
                    <a:pt x="122" y="8"/>
                    <a:pt x="137" y="23"/>
                  </a:cubicBezTo>
                  <a:cubicBezTo>
                    <a:pt x="152" y="38"/>
                    <a:pt x="159" y="57"/>
                    <a:pt x="159" y="80"/>
                  </a:cubicBezTo>
                  <a:cubicBezTo>
                    <a:pt x="159" y="103"/>
                    <a:pt x="152" y="122"/>
                    <a:pt x="137" y="137"/>
                  </a:cubicBezTo>
                  <a:cubicBezTo>
                    <a:pt x="122" y="152"/>
                    <a:pt x="103" y="160"/>
                    <a:pt x="80" y="160"/>
                  </a:cubicBezTo>
                  <a:cubicBezTo>
                    <a:pt x="57" y="160"/>
                    <a:pt x="37" y="152"/>
                    <a:pt x="22" y="136"/>
                  </a:cubicBezTo>
                  <a:cubicBezTo>
                    <a:pt x="7" y="121"/>
                    <a:pt x="0" y="102"/>
                    <a:pt x="0" y="80"/>
                  </a:cubicBezTo>
                  <a:cubicBezTo>
                    <a:pt x="0" y="56"/>
                    <a:pt x="7" y="37"/>
                    <a:pt x="23" y="23"/>
                  </a:cubicBezTo>
                  <a:cubicBezTo>
                    <a:pt x="38" y="8"/>
                    <a:pt x="57" y="0"/>
                    <a:pt x="80" y="0"/>
                  </a:cubicBezTo>
                  <a:close/>
                  <a:moveTo>
                    <a:pt x="353" y="0"/>
                  </a:moveTo>
                  <a:cubicBezTo>
                    <a:pt x="376" y="0"/>
                    <a:pt x="395" y="8"/>
                    <a:pt x="410" y="23"/>
                  </a:cubicBezTo>
                  <a:cubicBezTo>
                    <a:pt x="425" y="38"/>
                    <a:pt x="432" y="57"/>
                    <a:pt x="432" y="80"/>
                  </a:cubicBezTo>
                  <a:cubicBezTo>
                    <a:pt x="432" y="103"/>
                    <a:pt x="425" y="122"/>
                    <a:pt x="410" y="137"/>
                  </a:cubicBezTo>
                  <a:cubicBezTo>
                    <a:pt x="395" y="152"/>
                    <a:pt x="376" y="160"/>
                    <a:pt x="353" y="160"/>
                  </a:cubicBezTo>
                  <a:cubicBezTo>
                    <a:pt x="330" y="160"/>
                    <a:pt x="310" y="152"/>
                    <a:pt x="295" y="136"/>
                  </a:cubicBezTo>
                  <a:cubicBezTo>
                    <a:pt x="280" y="121"/>
                    <a:pt x="273" y="102"/>
                    <a:pt x="273" y="80"/>
                  </a:cubicBezTo>
                  <a:cubicBezTo>
                    <a:pt x="273" y="56"/>
                    <a:pt x="280" y="37"/>
                    <a:pt x="296" y="23"/>
                  </a:cubicBezTo>
                  <a:cubicBezTo>
                    <a:pt x="311" y="8"/>
                    <a:pt x="330" y="0"/>
                    <a:pt x="353" y="0"/>
                  </a:cubicBezTo>
                  <a:close/>
                  <a:moveTo>
                    <a:pt x="626" y="0"/>
                  </a:moveTo>
                  <a:cubicBezTo>
                    <a:pt x="649" y="0"/>
                    <a:pt x="668" y="8"/>
                    <a:pt x="683" y="23"/>
                  </a:cubicBezTo>
                  <a:cubicBezTo>
                    <a:pt x="698" y="38"/>
                    <a:pt x="705" y="57"/>
                    <a:pt x="705" y="80"/>
                  </a:cubicBezTo>
                  <a:cubicBezTo>
                    <a:pt x="705" y="103"/>
                    <a:pt x="698" y="122"/>
                    <a:pt x="683" y="137"/>
                  </a:cubicBezTo>
                  <a:cubicBezTo>
                    <a:pt x="668" y="152"/>
                    <a:pt x="649" y="160"/>
                    <a:pt x="626" y="160"/>
                  </a:cubicBezTo>
                  <a:cubicBezTo>
                    <a:pt x="603" y="160"/>
                    <a:pt x="584" y="152"/>
                    <a:pt x="568" y="136"/>
                  </a:cubicBezTo>
                  <a:cubicBezTo>
                    <a:pt x="553" y="121"/>
                    <a:pt x="546" y="102"/>
                    <a:pt x="546" y="80"/>
                  </a:cubicBezTo>
                  <a:cubicBezTo>
                    <a:pt x="546" y="56"/>
                    <a:pt x="553" y="37"/>
                    <a:pt x="569" y="23"/>
                  </a:cubicBezTo>
                  <a:cubicBezTo>
                    <a:pt x="584" y="8"/>
                    <a:pt x="603" y="0"/>
                    <a:pt x="6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C466FF26-9CF8-4195-AC84-7F96068E1C28}"/>
                </a:ext>
              </a:extLst>
            </p:cNvPr>
            <p:cNvSpPr>
              <a:spLocks noEditPoints="1"/>
            </p:cNvSpPr>
            <p:nvPr/>
          </p:nvSpPr>
          <p:spPr bwMode="auto">
            <a:xfrm>
              <a:off x="1" y="3"/>
              <a:ext cx="2697" cy="2308"/>
            </a:xfrm>
            <a:custGeom>
              <a:avLst/>
              <a:gdLst>
                <a:gd name="T0" fmla="*/ 1206 w 1297"/>
                <a:gd name="T1" fmla="*/ 479 h 1107"/>
                <a:gd name="T2" fmla="*/ 854 w 1297"/>
                <a:gd name="T3" fmla="*/ 839 h 1107"/>
                <a:gd name="T4" fmla="*/ 443 w 1297"/>
                <a:gd name="T5" fmla="*/ 839 h 1107"/>
                <a:gd name="T6" fmla="*/ 418 w 1297"/>
                <a:gd name="T7" fmla="*/ 839 h 1107"/>
                <a:gd name="T8" fmla="*/ 189 w 1297"/>
                <a:gd name="T9" fmla="*/ 937 h 1107"/>
                <a:gd name="T10" fmla="*/ 251 w 1297"/>
                <a:gd name="T11" fmla="*/ 781 h 1107"/>
                <a:gd name="T12" fmla="*/ 91 w 1297"/>
                <a:gd name="T13" fmla="*/ 479 h 1107"/>
                <a:gd name="T14" fmla="*/ 91 w 1297"/>
                <a:gd name="T15" fmla="*/ 450 h 1107"/>
                <a:gd name="T16" fmla="*/ 443 w 1297"/>
                <a:gd name="T17" fmla="*/ 90 h 1107"/>
                <a:gd name="T18" fmla="*/ 854 w 1297"/>
                <a:gd name="T19" fmla="*/ 90 h 1107"/>
                <a:gd name="T20" fmla="*/ 1206 w 1297"/>
                <a:gd name="T21" fmla="*/ 450 h 1107"/>
                <a:gd name="T22" fmla="*/ 1206 w 1297"/>
                <a:gd name="T23" fmla="*/ 479 h 1107"/>
                <a:gd name="T24" fmla="*/ 854 w 1297"/>
                <a:gd name="T25" fmla="*/ 0 h 1107"/>
                <a:gd name="T26" fmla="*/ 443 w 1297"/>
                <a:gd name="T27" fmla="*/ 0 h 1107"/>
                <a:gd name="T28" fmla="*/ 0 w 1297"/>
                <a:gd name="T29" fmla="*/ 450 h 1107"/>
                <a:gd name="T30" fmla="*/ 0 w 1297"/>
                <a:gd name="T31" fmla="*/ 479 h 1107"/>
                <a:gd name="T32" fmla="*/ 142 w 1297"/>
                <a:gd name="T33" fmla="*/ 810 h 1107"/>
                <a:gd name="T34" fmla="*/ 23 w 1297"/>
                <a:gd name="T35" fmla="*/ 1107 h 1107"/>
                <a:gd name="T36" fmla="*/ 435 w 1297"/>
                <a:gd name="T37" fmla="*/ 930 h 1107"/>
                <a:gd name="T38" fmla="*/ 443 w 1297"/>
                <a:gd name="T39" fmla="*/ 930 h 1107"/>
                <a:gd name="T40" fmla="*/ 854 w 1297"/>
                <a:gd name="T41" fmla="*/ 930 h 1107"/>
                <a:gd name="T42" fmla="*/ 1297 w 1297"/>
                <a:gd name="T43" fmla="*/ 479 h 1107"/>
                <a:gd name="T44" fmla="*/ 1297 w 1297"/>
                <a:gd name="T45" fmla="*/ 450 h 1107"/>
                <a:gd name="T46" fmla="*/ 854 w 1297"/>
                <a:gd name="T47" fmla="*/ 0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7" h="1107">
                  <a:moveTo>
                    <a:pt x="1206" y="479"/>
                  </a:moveTo>
                  <a:cubicBezTo>
                    <a:pt x="1206" y="677"/>
                    <a:pt x="1048" y="839"/>
                    <a:pt x="854" y="839"/>
                  </a:cubicBezTo>
                  <a:cubicBezTo>
                    <a:pt x="443" y="839"/>
                    <a:pt x="443" y="839"/>
                    <a:pt x="443" y="839"/>
                  </a:cubicBezTo>
                  <a:cubicBezTo>
                    <a:pt x="435" y="839"/>
                    <a:pt x="427" y="839"/>
                    <a:pt x="418" y="839"/>
                  </a:cubicBezTo>
                  <a:cubicBezTo>
                    <a:pt x="189" y="937"/>
                    <a:pt x="189" y="937"/>
                    <a:pt x="189" y="937"/>
                  </a:cubicBezTo>
                  <a:cubicBezTo>
                    <a:pt x="251" y="781"/>
                    <a:pt x="251" y="781"/>
                    <a:pt x="251" y="781"/>
                  </a:cubicBezTo>
                  <a:cubicBezTo>
                    <a:pt x="155" y="716"/>
                    <a:pt x="91" y="605"/>
                    <a:pt x="91" y="479"/>
                  </a:cubicBezTo>
                  <a:cubicBezTo>
                    <a:pt x="91" y="450"/>
                    <a:pt x="91" y="450"/>
                    <a:pt x="91" y="450"/>
                  </a:cubicBezTo>
                  <a:cubicBezTo>
                    <a:pt x="91" y="252"/>
                    <a:pt x="249" y="90"/>
                    <a:pt x="443" y="90"/>
                  </a:cubicBezTo>
                  <a:cubicBezTo>
                    <a:pt x="854" y="90"/>
                    <a:pt x="854" y="90"/>
                    <a:pt x="854" y="90"/>
                  </a:cubicBezTo>
                  <a:cubicBezTo>
                    <a:pt x="1047" y="90"/>
                    <a:pt x="1206" y="252"/>
                    <a:pt x="1206" y="450"/>
                  </a:cubicBezTo>
                  <a:lnTo>
                    <a:pt x="1206" y="479"/>
                  </a:lnTo>
                  <a:close/>
                  <a:moveTo>
                    <a:pt x="854" y="0"/>
                  </a:moveTo>
                  <a:cubicBezTo>
                    <a:pt x="443" y="0"/>
                    <a:pt x="443" y="0"/>
                    <a:pt x="443" y="0"/>
                  </a:cubicBezTo>
                  <a:cubicBezTo>
                    <a:pt x="199" y="0"/>
                    <a:pt x="0" y="203"/>
                    <a:pt x="0" y="450"/>
                  </a:cubicBezTo>
                  <a:cubicBezTo>
                    <a:pt x="0" y="479"/>
                    <a:pt x="0" y="479"/>
                    <a:pt x="0" y="479"/>
                  </a:cubicBezTo>
                  <a:cubicBezTo>
                    <a:pt x="0" y="607"/>
                    <a:pt x="53" y="725"/>
                    <a:pt x="142" y="810"/>
                  </a:cubicBezTo>
                  <a:cubicBezTo>
                    <a:pt x="23" y="1107"/>
                    <a:pt x="23" y="1107"/>
                    <a:pt x="23" y="1107"/>
                  </a:cubicBezTo>
                  <a:cubicBezTo>
                    <a:pt x="435" y="930"/>
                    <a:pt x="435" y="930"/>
                    <a:pt x="435" y="930"/>
                  </a:cubicBezTo>
                  <a:cubicBezTo>
                    <a:pt x="438" y="930"/>
                    <a:pt x="440" y="930"/>
                    <a:pt x="443" y="930"/>
                  </a:cubicBezTo>
                  <a:cubicBezTo>
                    <a:pt x="854" y="930"/>
                    <a:pt x="854" y="930"/>
                    <a:pt x="854" y="930"/>
                  </a:cubicBezTo>
                  <a:cubicBezTo>
                    <a:pt x="1098" y="930"/>
                    <a:pt x="1297" y="727"/>
                    <a:pt x="1297" y="479"/>
                  </a:cubicBezTo>
                  <a:cubicBezTo>
                    <a:pt x="1297" y="450"/>
                    <a:pt x="1297" y="450"/>
                    <a:pt x="1297" y="450"/>
                  </a:cubicBezTo>
                  <a:cubicBezTo>
                    <a:pt x="1297" y="203"/>
                    <a:pt x="1098" y="0"/>
                    <a:pt x="8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Freeform 14">
            <a:extLst>
              <a:ext uri="{FF2B5EF4-FFF2-40B4-BE49-F238E27FC236}">
                <a16:creationId xmlns:a16="http://schemas.microsoft.com/office/drawing/2014/main" id="{D27481FD-214F-4DB1-B1EF-12D290AFAF44}"/>
              </a:ext>
            </a:extLst>
          </p:cNvPr>
          <p:cNvSpPr>
            <a:spLocks noEditPoints="1"/>
          </p:cNvSpPr>
          <p:nvPr/>
        </p:nvSpPr>
        <p:spPr bwMode="auto">
          <a:xfrm>
            <a:off x="5792812" y="3053716"/>
            <a:ext cx="632308" cy="560676"/>
          </a:xfrm>
          <a:custGeom>
            <a:avLst/>
            <a:gdLst>
              <a:gd name="T0" fmla="*/ 177 w 1154"/>
              <a:gd name="T1" fmla="*/ 506 h 1021"/>
              <a:gd name="T2" fmla="*/ 364 w 1154"/>
              <a:gd name="T3" fmla="*/ 694 h 1021"/>
              <a:gd name="T4" fmla="*/ 886 w 1154"/>
              <a:gd name="T5" fmla="*/ 171 h 1021"/>
              <a:gd name="T6" fmla="*/ 951 w 1154"/>
              <a:gd name="T7" fmla="*/ 235 h 1021"/>
              <a:gd name="T8" fmla="*/ 364 w 1154"/>
              <a:gd name="T9" fmla="*/ 822 h 1021"/>
              <a:gd name="T10" fmla="*/ 112 w 1154"/>
              <a:gd name="T11" fmla="*/ 570 h 1021"/>
              <a:gd name="T12" fmla="*/ 177 w 1154"/>
              <a:gd name="T13" fmla="*/ 506 h 1021"/>
              <a:gd name="T14" fmla="*/ 1031 w 1154"/>
              <a:gd name="T15" fmla="*/ 923 h 1021"/>
              <a:gd name="T16" fmla="*/ 942 w 1154"/>
              <a:gd name="T17" fmla="*/ 850 h 1021"/>
              <a:gd name="T18" fmla="*/ 1021 w 1154"/>
              <a:gd name="T19" fmla="*/ 750 h 1021"/>
              <a:gd name="T20" fmla="*/ 1141 w 1154"/>
              <a:gd name="T21" fmla="*/ 835 h 1021"/>
              <a:gd name="T22" fmla="*/ 968 w 1154"/>
              <a:gd name="T23" fmla="*/ 1020 h 1021"/>
              <a:gd name="T24" fmla="*/ 964 w 1154"/>
              <a:gd name="T25" fmla="*/ 1018 h 1021"/>
              <a:gd name="T26" fmla="*/ 959 w 1154"/>
              <a:gd name="T27" fmla="*/ 988 h 1021"/>
              <a:gd name="T28" fmla="*/ 962 w 1154"/>
              <a:gd name="T29" fmla="*/ 984 h 1021"/>
              <a:gd name="T30" fmla="*/ 1031 w 1154"/>
              <a:gd name="T31" fmla="*/ 923 h 1021"/>
              <a:gd name="T32" fmla="*/ 781 w 1154"/>
              <a:gd name="T33" fmla="*/ 923 h 1021"/>
              <a:gd name="T34" fmla="*/ 692 w 1154"/>
              <a:gd name="T35" fmla="*/ 850 h 1021"/>
              <a:gd name="T36" fmla="*/ 770 w 1154"/>
              <a:gd name="T37" fmla="*/ 750 h 1021"/>
              <a:gd name="T38" fmla="*/ 891 w 1154"/>
              <a:gd name="T39" fmla="*/ 835 h 1021"/>
              <a:gd name="T40" fmla="*/ 718 w 1154"/>
              <a:gd name="T41" fmla="*/ 1020 h 1021"/>
              <a:gd name="T42" fmla="*/ 713 w 1154"/>
              <a:gd name="T43" fmla="*/ 1018 h 1021"/>
              <a:gd name="T44" fmla="*/ 709 w 1154"/>
              <a:gd name="T45" fmla="*/ 988 h 1021"/>
              <a:gd name="T46" fmla="*/ 711 w 1154"/>
              <a:gd name="T47" fmla="*/ 984 h 1021"/>
              <a:gd name="T48" fmla="*/ 781 w 1154"/>
              <a:gd name="T49" fmla="*/ 923 h 1021"/>
              <a:gd name="T50" fmla="*/ 373 w 1154"/>
              <a:gd name="T51" fmla="*/ 97 h 1021"/>
              <a:gd name="T52" fmla="*/ 462 w 1154"/>
              <a:gd name="T53" fmla="*/ 171 h 1021"/>
              <a:gd name="T54" fmla="*/ 383 w 1154"/>
              <a:gd name="T55" fmla="*/ 270 h 1021"/>
              <a:gd name="T56" fmla="*/ 263 w 1154"/>
              <a:gd name="T57" fmla="*/ 186 h 1021"/>
              <a:gd name="T58" fmla="*/ 436 w 1154"/>
              <a:gd name="T59" fmla="*/ 0 h 1021"/>
              <a:gd name="T60" fmla="*/ 441 w 1154"/>
              <a:gd name="T61" fmla="*/ 2 h 1021"/>
              <a:gd name="T62" fmla="*/ 445 w 1154"/>
              <a:gd name="T63" fmla="*/ 32 h 1021"/>
              <a:gd name="T64" fmla="*/ 443 w 1154"/>
              <a:gd name="T65" fmla="*/ 36 h 1021"/>
              <a:gd name="T66" fmla="*/ 373 w 1154"/>
              <a:gd name="T67" fmla="*/ 97 h 1021"/>
              <a:gd name="T68" fmla="*/ 123 w 1154"/>
              <a:gd name="T69" fmla="*/ 97 h 1021"/>
              <a:gd name="T70" fmla="*/ 212 w 1154"/>
              <a:gd name="T71" fmla="*/ 171 h 1021"/>
              <a:gd name="T72" fmla="*/ 133 w 1154"/>
              <a:gd name="T73" fmla="*/ 270 h 1021"/>
              <a:gd name="T74" fmla="*/ 13 w 1154"/>
              <a:gd name="T75" fmla="*/ 186 h 1021"/>
              <a:gd name="T76" fmla="*/ 186 w 1154"/>
              <a:gd name="T77" fmla="*/ 0 h 1021"/>
              <a:gd name="T78" fmla="*/ 190 w 1154"/>
              <a:gd name="T79" fmla="*/ 2 h 1021"/>
              <a:gd name="T80" fmla="*/ 195 w 1154"/>
              <a:gd name="T81" fmla="*/ 32 h 1021"/>
              <a:gd name="T82" fmla="*/ 192 w 1154"/>
              <a:gd name="T83" fmla="*/ 36 h 1021"/>
              <a:gd name="T84" fmla="*/ 123 w 1154"/>
              <a:gd name="T85" fmla="*/ 97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4" h="1021">
                <a:moveTo>
                  <a:pt x="177" y="506"/>
                </a:moveTo>
                <a:cubicBezTo>
                  <a:pt x="364" y="694"/>
                  <a:pt x="364" y="694"/>
                  <a:pt x="364" y="694"/>
                </a:cubicBezTo>
                <a:cubicBezTo>
                  <a:pt x="886" y="171"/>
                  <a:pt x="886" y="171"/>
                  <a:pt x="886" y="171"/>
                </a:cubicBezTo>
                <a:cubicBezTo>
                  <a:pt x="951" y="235"/>
                  <a:pt x="951" y="235"/>
                  <a:pt x="951" y="235"/>
                </a:cubicBezTo>
                <a:cubicBezTo>
                  <a:pt x="364" y="822"/>
                  <a:pt x="364" y="822"/>
                  <a:pt x="364" y="822"/>
                </a:cubicBezTo>
                <a:cubicBezTo>
                  <a:pt x="112" y="570"/>
                  <a:pt x="112" y="570"/>
                  <a:pt x="112" y="570"/>
                </a:cubicBezTo>
                <a:lnTo>
                  <a:pt x="177" y="506"/>
                </a:lnTo>
                <a:close/>
                <a:moveTo>
                  <a:pt x="1031" y="923"/>
                </a:moveTo>
                <a:cubicBezTo>
                  <a:pt x="987" y="922"/>
                  <a:pt x="949" y="892"/>
                  <a:pt x="942" y="850"/>
                </a:cubicBezTo>
                <a:cubicBezTo>
                  <a:pt x="934" y="802"/>
                  <a:pt x="969" y="758"/>
                  <a:pt x="1021" y="750"/>
                </a:cubicBezTo>
                <a:cubicBezTo>
                  <a:pt x="1072" y="743"/>
                  <a:pt x="1128" y="769"/>
                  <a:pt x="1141" y="835"/>
                </a:cubicBezTo>
                <a:cubicBezTo>
                  <a:pt x="1154" y="930"/>
                  <a:pt x="1080" y="1008"/>
                  <a:pt x="968" y="1020"/>
                </a:cubicBezTo>
                <a:cubicBezTo>
                  <a:pt x="964" y="1021"/>
                  <a:pt x="964" y="1018"/>
                  <a:pt x="964" y="1018"/>
                </a:cubicBezTo>
                <a:cubicBezTo>
                  <a:pt x="959" y="988"/>
                  <a:pt x="959" y="988"/>
                  <a:pt x="959" y="988"/>
                </a:cubicBezTo>
                <a:cubicBezTo>
                  <a:pt x="959" y="988"/>
                  <a:pt x="958" y="985"/>
                  <a:pt x="962" y="984"/>
                </a:cubicBezTo>
                <a:cubicBezTo>
                  <a:pt x="993" y="976"/>
                  <a:pt x="1021" y="961"/>
                  <a:pt x="1031" y="923"/>
                </a:cubicBezTo>
                <a:close/>
                <a:moveTo>
                  <a:pt x="781" y="923"/>
                </a:moveTo>
                <a:cubicBezTo>
                  <a:pt x="737" y="922"/>
                  <a:pt x="699" y="892"/>
                  <a:pt x="692" y="850"/>
                </a:cubicBezTo>
                <a:cubicBezTo>
                  <a:pt x="684" y="802"/>
                  <a:pt x="719" y="758"/>
                  <a:pt x="770" y="750"/>
                </a:cubicBezTo>
                <a:cubicBezTo>
                  <a:pt x="821" y="743"/>
                  <a:pt x="878" y="769"/>
                  <a:pt x="891" y="835"/>
                </a:cubicBezTo>
                <a:cubicBezTo>
                  <a:pt x="904" y="930"/>
                  <a:pt x="830" y="1008"/>
                  <a:pt x="718" y="1020"/>
                </a:cubicBezTo>
                <a:cubicBezTo>
                  <a:pt x="714" y="1021"/>
                  <a:pt x="713" y="1018"/>
                  <a:pt x="713" y="1018"/>
                </a:cubicBezTo>
                <a:cubicBezTo>
                  <a:pt x="709" y="988"/>
                  <a:pt x="709" y="988"/>
                  <a:pt x="709" y="988"/>
                </a:cubicBezTo>
                <a:cubicBezTo>
                  <a:pt x="709" y="988"/>
                  <a:pt x="708" y="985"/>
                  <a:pt x="711" y="984"/>
                </a:cubicBezTo>
                <a:cubicBezTo>
                  <a:pt x="743" y="976"/>
                  <a:pt x="770" y="961"/>
                  <a:pt x="781" y="923"/>
                </a:cubicBezTo>
                <a:close/>
                <a:moveTo>
                  <a:pt x="373" y="97"/>
                </a:moveTo>
                <a:cubicBezTo>
                  <a:pt x="417" y="99"/>
                  <a:pt x="455" y="128"/>
                  <a:pt x="462" y="171"/>
                </a:cubicBezTo>
                <a:cubicBezTo>
                  <a:pt x="470" y="218"/>
                  <a:pt x="435" y="263"/>
                  <a:pt x="383" y="270"/>
                </a:cubicBezTo>
                <a:cubicBezTo>
                  <a:pt x="333" y="277"/>
                  <a:pt x="276" y="251"/>
                  <a:pt x="263" y="186"/>
                </a:cubicBezTo>
                <a:cubicBezTo>
                  <a:pt x="250" y="90"/>
                  <a:pt x="324" y="12"/>
                  <a:pt x="436" y="0"/>
                </a:cubicBezTo>
                <a:cubicBezTo>
                  <a:pt x="440" y="0"/>
                  <a:pt x="441" y="2"/>
                  <a:pt x="441" y="2"/>
                </a:cubicBezTo>
                <a:cubicBezTo>
                  <a:pt x="445" y="32"/>
                  <a:pt x="445" y="32"/>
                  <a:pt x="445" y="32"/>
                </a:cubicBezTo>
                <a:cubicBezTo>
                  <a:pt x="445" y="32"/>
                  <a:pt x="446" y="35"/>
                  <a:pt x="443" y="36"/>
                </a:cubicBezTo>
                <a:cubicBezTo>
                  <a:pt x="411" y="45"/>
                  <a:pt x="383" y="60"/>
                  <a:pt x="373" y="97"/>
                </a:cubicBezTo>
                <a:close/>
                <a:moveTo>
                  <a:pt x="123" y="97"/>
                </a:moveTo>
                <a:cubicBezTo>
                  <a:pt x="167" y="99"/>
                  <a:pt x="205" y="128"/>
                  <a:pt x="212" y="171"/>
                </a:cubicBezTo>
                <a:cubicBezTo>
                  <a:pt x="220" y="218"/>
                  <a:pt x="185" y="263"/>
                  <a:pt x="133" y="270"/>
                </a:cubicBezTo>
                <a:cubicBezTo>
                  <a:pt x="82" y="277"/>
                  <a:pt x="26" y="251"/>
                  <a:pt x="13" y="186"/>
                </a:cubicBezTo>
                <a:cubicBezTo>
                  <a:pt x="0" y="90"/>
                  <a:pt x="74" y="12"/>
                  <a:pt x="186" y="0"/>
                </a:cubicBezTo>
                <a:cubicBezTo>
                  <a:pt x="190" y="0"/>
                  <a:pt x="190" y="2"/>
                  <a:pt x="190" y="2"/>
                </a:cubicBezTo>
                <a:cubicBezTo>
                  <a:pt x="195" y="32"/>
                  <a:pt x="195" y="32"/>
                  <a:pt x="195" y="32"/>
                </a:cubicBezTo>
                <a:cubicBezTo>
                  <a:pt x="195" y="32"/>
                  <a:pt x="196" y="35"/>
                  <a:pt x="192" y="36"/>
                </a:cubicBezTo>
                <a:cubicBezTo>
                  <a:pt x="161" y="45"/>
                  <a:pt x="133" y="60"/>
                  <a:pt x="123" y="97"/>
                </a:cubicBez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F75193B7-9B2A-47C6-8C0A-EA0D95FE0158}"/>
              </a:ext>
            </a:extLst>
          </p:cNvPr>
          <p:cNvSpPr>
            <a:spLocks noEditPoints="1"/>
          </p:cNvSpPr>
          <p:nvPr/>
        </p:nvSpPr>
        <p:spPr bwMode="auto">
          <a:xfrm>
            <a:off x="9406267" y="3016699"/>
            <a:ext cx="729955" cy="609410"/>
          </a:xfrm>
          <a:custGeom>
            <a:avLst/>
            <a:gdLst>
              <a:gd name="T0" fmla="*/ 663 w 2840"/>
              <a:gd name="T1" fmla="*/ 238 h 2371"/>
              <a:gd name="T2" fmla="*/ 852 w 2840"/>
              <a:gd name="T3" fmla="*/ 238 h 2371"/>
              <a:gd name="T4" fmla="*/ 852 w 2840"/>
              <a:gd name="T5" fmla="*/ 2134 h 2371"/>
              <a:gd name="T6" fmla="*/ 663 w 2840"/>
              <a:gd name="T7" fmla="*/ 2134 h 2371"/>
              <a:gd name="T8" fmla="*/ 663 w 2840"/>
              <a:gd name="T9" fmla="*/ 238 h 2371"/>
              <a:gd name="T10" fmla="*/ 1988 w 2840"/>
              <a:gd name="T11" fmla="*/ 0 h 2371"/>
              <a:gd name="T12" fmla="*/ 2177 w 2840"/>
              <a:gd name="T13" fmla="*/ 0 h 2371"/>
              <a:gd name="T14" fmla="*/ 2177 w 2840"/>
              <a:gd name="T15" fmla="*/ 2371 h 2371"/>
              <a:gd name="T16" fmla="*/ 1988 w 2840"/>
              <a:gd name="T17" fmla="*/ 2371 h 2371"/>
              <a:gd name="T18" fmla="*/ 1988 w 2840"/>
              <a:gd name="T19" fmla="*/ 0 h 2371"/>
              <a:gd name="T20" fmla="*/ 994 w 2840"/>
              <a:gd name="T21" fmla="*/ 521 h 2371"/>
              <a:gd name="T22" fmla="*/ 1183 w 2840"/>
              <a:gd name="T23" fmla="*/ 521 h 2371"/>
              <a:gd name="T24" fmla="*/ 1183 w 2840"/>
              <a:gd name="T25" fmla="*/ 1850 h 2371"/>
              <a:gd name="T26" fmla="*/ 994 w 2840"/>
              <a:gd name="T27" fmla="*/ 1850 h 2371"/>
              <a:gd name="T28" fmla="*/ 994 w 2840"/>
              <a:gd name="T29" fmla="*/ 521 h 2371"/>
              <a:gd name="T30" fmla="*/ 1657 w 2840"/>
              <a:gd name="T31" fmla="*/ 331 h 2371"/>
              <a:gd name="T32" fmla="*/ 1846 w 2840"/>
              <a:gd name="T33" fmla="*/ 331 h 2371"/>
              <a:gd name="T34" fmla="*/ 1846 w 2840"/>
              <a:gd name="T35" fmla="*/ 2040 h 2371"/>
              <a:gd name="T36" fmla="*/ 1657 w 2840"/>
              <a:gd name="T37" fmla="*/ 2040 h 2371"/>
              <a:gd name="T38" fmla="*/ 1657 w 2840"/>
              <a:gd name="T39" fmla="*/ 331 h 2371"/>
              <a:gd name="T40" fmla="*/ 2318 w 2840"/>
              <a:gd name="T41" fmla="*/ 521 h 2371"/>
              <a:gd name="T42" fmla="*/ 2507 w 2840"/>
              <a:gd name="T43" fmla="*/ 521 h 2371"/>
              <a:gd name="T44" fmla="*/ 2507 w 2840"/>
              <a:gd name="T45" fmla="*/ 1850 h 2371"/>
              <a:gd name="T46" fmla="*/ 2318 w 2840"/>
              <a:gd name="T47" fmla="*/ 1850 h 2371"/>
              <a:gd name="T48" fmla="*/ 2318 w 2840"/>
              <a:gd name="T49" fmla="*/ 521 h 2371"/>
              <a:gd name="T50" fmla="*/ 333 w 2840"/>
              <a:gd name="T51" fmla="*/ 711 h 2371"/>
              <a:gd name="T52" fmla="*/ 522 w 2840"/>
              <a:gd name="T53" fmla="*/ 711 h 2371"/>
              <a:gd name="T54" fmla="*/ 522 w 2840"/>
              <a:gd name="T55" fmla="*/ 1661 h 2371"/>
              <a:gd name="T56" fmla="*/ 333 w 2840"/>
              <a:gd name="T57" fmla="*/ 1661 h 2371"/>
              <a:gd name="T58" fmla="*/ 333 w 2840"/>
              <a:gd name="T59" fmla="*/ 711 h 2371"/>
              <a:gd name="T60" fmla="*/ 1324 w 2840"/>
              <a:gd name="T61" fmla="*/ 854 h 2371"/>
              <a:gd name="T62" fmla="*/ 1516 w 2840"/>
              <a:gd name="T63" fmla="*/ 854 h 2371"/>
              <a:gd name="T64" fmla="*/ 1516 w 2840"/>
              <a:gd name="T65" fmla="*/ 1517 h 2371"/>
              <a:gd name="T66" fmla="*/ 1324 w 2840"/>
              <a:gd name="T67" fmla="*/ 1517 h 2371"/>
              <a:gd name="T68" fmla="*/ 1324 w 2840"/>
              <a:gd name="T69" fmla="*/ 854 h 2371"/>
              <a:gd name="T70" fmla="*/ 2651 w 2840"/>
              <a:gd name="T71" fmla="*/ 900 h 2371"/>
              <a:gd name="T72" fmla="*/ 2840 w 2840"/>
              <a:gd name="T73" fmla="*/ 900 h 2371"/>
              <a:gd name="T74" fmla="*/ 2840 w 2840"/>
              <a:gd name="T75" fmla="*/ 1471 h 2371"/>
              <a:gd name="T76" fmla="*/ 2651 w 2840"/>
              <a:gd name="T77" fmla="*/ 1471 h 2371"/>
              <a:gd name="T78" fmla="*/ 2651 w 2840"/>
              <a:gd name="T79" fmla="*/ 900 h 2371"/>
              <a:gd name="T80" fmla="*/ 0 w 2840"/>
              <a:gd name="T81" fmla="*/ 1090 h 2371"/>
              <a:gd name="T82" fmla="*/ 189 w 2840"/>
              <a:gd name="T83" fmla="*/ 1090 h 2371"/>
              <a:gd name="T84" fmla="*/ 189 w 2840"/>
              <a:gd name="T85" fmla="*/ 1281 h 2371"/>
              <a:gd name="T86" fmla="*/ 0 w 2840"/>
              <a:gd name="T87" fmla="*/ 1281 h 2371"/>
              <a:gd name="T88" fmla="*/ 0 w 2840"/>
              <a:gd name="T89" fmla="*/ 109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40" h="2371">
                <a:moveTo>
                  <a:pt x="663" y="238"/>
                </a:moveTo>
                <a:lnTo>
                  <a:pt x="852" y="238"/>
                </a:lnTo>
                <a:lnTo>
                  <a:pt x="852" y="2134"/>
                </a:lnTo>
                <a:lnTo>
                  <a:pt x="663" y="2134"/>
                </a:lnTo>
                <a:lnTo>
                  <a:pt x="663" y="238"/>
                </a:lnTo>
                <a:close/>
                <a:moveTo>
                  <a:pt x="1988" y="0"/>
                </a:moveTo>
                <a:lnTo>
                  <a:pt x="2177" y="0"/>
                </a:lnTo>
                <a:lnTo>
                  <a:pt x="2177" y="2371"/>
                </a:lnTo>
                <a:lnTo>
                  <a:pt x="1988" y="2371"/>
                </a:lnTo>
                <a:lnTo>
                  <a:pt x="1988" y="0"/>
                </a:lnTo>
                <a:close/>
                <a:moveTo>
                  <a:pt x="994" y="521"/>
                </a:moveTo>
                <a:lnTo>
                  <a:pt x="1183" y="521"/>
                </a:lnTo>
                <a:lnTo>
                  <a:pt x="1183" y="1850"/>
                </a:lnTo>
                <a:lnTo>
                  <a:pt x="994" y="1850"/>
                </a:lnTo>
                <a:lnTo>
                  <a:pt x="994" y="521"/>
                </a:lnTo>
                <a:close/>
                <a:moveTo>
                  <a:pt x="1657" y="331"/>
                </a:moveTo>
                <a:lnTo>
                  <a:pt x="1846" y="331"/>
                </a:lnTo>
                <a:lnTo>
                  <a:pt x="1846" y="2040"/>
                </a:lnTo>
                <a:lnTo>
                  <a:pt x="1657" y="2040"/>
                </a:lnTo>
                <a:lnTo>
                  <a:pt x="1657" y="331"/>
                </a:lnTo>
                <a:close/>
                <a:moveTo>
                  <a:pt x="2318" y="521"/>
                </a:moveTo>
                <a:lnTo>
                  <a:pt x="2507" y="521"/>
                </a:lnTo>
                <a:lnTo>
                  <a:pt x="2507" y="1850"/>
                </a:lnTo>
                <a:lnTo>
                  <a:pt x="2318" y="1850"/>
                </a:lnTo>
                <a:lnTo>
                  <a:pt x="2318" y="521"/>
                </a:lnTo>
                <a:close/>
                <a:moveTo>
                  <a:pt x="333" y="711"/>
                </a:moveTo>
                <a:lnTo>
                  <a:pt x="522" y="711"/>
                </a:lnTo>
                <a:lnTo>
                  <a:pt x="522" y="1661"/>
                </a:lnTo>
                <a:lnTo>
                  <a:pt x="333" y="1661"/>
                </a:lnTo>
                <a:lnTo>
                  <a:pt x="333" y="711"/>
                </a:lnTo>
                <a:close/>
                <a:moveTo>
                  <a:pt x="1324" y="854"/>
                </a:moveTo>
                <a:lnTo>
                  <a:pt x="1516" y="854"/>
                </a:lnTo>
                <a:lnTo>
                  <a:pt x="1516" y="1517"/>
                </a:lnTo>
                <a:lnTo>
                  <a:pt x="1324" y="1517"/>
                </a:lnTo>
                <a:lnTo>
                  <a:pt x="1324" y="854"/>
                </a:lnTo>
                <a:close/>
                <a:moveTo>
                  <a:pt x="2651" y="900"/>
                </a:moveTo>
                <a:lnTo>
                  <a:pt x="2840" y="900"/>
                </a:lnTo>
                <a:lnTo>
                  <a:pt x="2840" y="1471"/>
                </a:lnTo>
                <a:lnTo>
                  <a:pt x="2651" y="1471"/>
                </a:lnTo>
                <a:lnTo>
                  <a:pt x="2651" y="900"/>
                </a:lnTo>
                <a:close/>
                <a:moveTo>
                  <a:pt x="0" y="1090"/>
                </a:moveTo>
                <a:lnTo>
                  <a:pt x="189" y="1090"/>
                </a:lnTo>
                <a:lnTo>
                  <a:pt x="189" y="1281"/>
                </a:lnTo>
                <a:lnTo>
                  <a:pt x="0" y="1281"/>
                </a:lnTo>
                <a:lnTo>
                  <a:pt x="0" y="1090"/>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95E17712-AEF8-4108-A409-4C1D746214F1}"/>
              </a:ext>
            </a:extLst>
          </p:cNvPr>
          <p:cNvGrpSpPr/>
          <p:nvPr/>
        </p:nvGrpSpPr>
        <p:grpSpPr>
          <a:xfrm>
            <a:off x="864" y="254613"/>
            <a:ext cx="1188839" cy="956984"/>
            <a:chOff x="864" y="254613"/>
            <a:chExt cx="1188839" cy="956984"/>
          </a:xfrm>
        </p:grpSpPr>
        <p:sp>
          <p:nvSpPr>
            <p:cNvPr id="34" name="Rectangle 33"/>
            <p:cNvSpPr/>
            <p:nvPr/>
          </p:nvSpPr>
          <p:spPr bwMode="auto">
            <a:xfrm>
              <a:off x="864" y="254613"/>
              <a:ext cx="1188839" cy="9569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0" name="Group 39">
              <a:extLst>
                <a:ext uri="{FF2B5EF4-FFF2-40B4-BE49-F238E27FC236}">
                  <a16:creationId xmlns:a16="http://schemas.microsoft.com/office/drawing/2014/main" id="{16084DAB-62DA-4BAC-8404-0E1191913BA1}"/>
                </a:ext>
              </a:extLst>
            </p:cNvPr>
            <p:cNvGrpSpPr>
              <a:grpSpLocks noChangeAspect="1"/>
            </p:cNvGrpSpPr>
            <p:nvPr/>
          </p:nvGrpSpPr>
          <p:grpSpPr bwMode="auto">
            <a:xfrm>
              <a:off x="280465" y="471791"/>
              <a:ext cx="624195" cy="534165"/>
              <a:chOff x="1" y="3"/>
              <a:chExt cx="2697" cy="2308"/>
            </a:xfrm>
            <a:solidFill>
              <a:schemeClr val="bg2"/>
            </a:solidFill>
          </p:grpSpPr>
          <p:sp>
            <p:nvSpPr>
              <p:cNvPr id="41" name="Freeform 5">
                <a:extLst>
                  <a:ext uri="{FF2B5EF4-FFF2-40B4-BE49-F238E27FC236}">
                    <a16:creationId xmlns:a16="http://schemas.microsoft.com/office/drawing/2014/main" id="{6D54119A-34B3-49E0-BB21-5B94D4C69C8F}"/>
                  </a:ext>
                </a:extLst>
              </p:cNvPr>
              <p:cNvSpPr>
                <a:spLocks noEditPoints="1"/>
              </p:cNvSpPr>
              <p:nvPr/>
            </p:nvSpPr>
            <p:spPr bwMode="auto">
              <a:xfrm>
                <a:off x="617" y="808"/>
                <a:ext cx="1466" cy="333"/>
              </a:xfrm>
              <a:custGeom>
                <a:avLst/>
                <a:gdLst>
                  <a:gd name="T0" fmla="*/ 80 w 705"/>
                  <a:gd name="T1" fmla="*/ 0 h 160"/>
                  <a:gd name="T2" fmla="*/ 137 w 705"/>
                  <a:gd name="T3" fmla="*/ 23 h 160"/>
                  <a:gd name="T4" fmla="*/ 159 w 705"/>
                  <a:gd name="T5" fmla="*/ 80 h 160"/>
                  <a:gd name="T6" fmla="*/ 137 w 705"/>
                  <a:gd name="T7" fmla="*/ 137 h 160"/>
                  <a:gd name="T8" fmla="*/ 80 w 705"/>
                  <a:gd name="T9" fmla="*/ 160 h 160"/>
                  <a:gd name="T10" fmla="*/ 22 w 705"/>
                  <a:gd name="T11" fmla="*/ 136 h 160"/>
                  <a:gd name="T12" fmla="*/ 0 w 705"/>
                  <a:gd name="T13" fmla="*/ 80 h 160"/>
                  <a:gd name="T14" fmla="*/ 23 w 705"/>
                  <a:gd name="T15" fmla="*/ 23 h 160"/>
                  <a:gd name="T16" fmla="*/ 80 w 705"/>
                  <a:gd name="T17" fmla="*/ 0 h 160"/>
                  <a:gd name="T18" fmla="*/ 353 w 705"/>
                  <a:gd name="T19" fmla="*/ 0 h 160"/>
                  <a:gd name="T20" fmla="*/ 410 w 705"/>
                  <a:gd name="T21" fmla="*/ 23 h 160"/>
                  <a:gd name="T22" fmla="*/ 432 w 705"/>
                  <a:gd name="T23" fmla="*/ 80 h 160"/>
                  <a:gd name="T24" fmla="*/ 410 w 705"/>
                  <a:gd name="T25" fmla="*/ 137 h 160"/>
                  <a:gd name="T26" fmla="*/ 353 w 705"/>
                  <a:gd name="T27" fmla="*/ 160 h 160"/>
                  <a:gd name="T28" fmla="*/ 295 w 705"/>
                  <a:gd name="T29" fmla="*/ 136 h 160"/>
                  <a:gd name="T30" fmla="*/ 273 w 705"/>
                  <a:gd name="T31" fmla="*/ 80 h 160"/>
                  <a:gd name="T32" fmla="*/ 296 w 705"/>
                  <a:gd name="T33" fmla="*/ 23 h 160"/>
                  <a:gd name="T34" fmla="*/ 353 w 705"/>
                  <a:gd name="T35" fmla="*/ 0 h 160"/>
                  <a:gd name="T36" fmla="*/ 626 w 705"/>
                  <a:gd name="T37" fmla="*/ 0 h 160"/>
                  <a:gd name="T38" fmla="*/ 683 w 705"/>
                  <a:gd name="T39" fmla="*/ 23 h 160"/>
                  <a:gd name="T40" fmla="*/ 705 w 705"/>
                  <a:gd name="T41" fmla="*/ 80 h 160"/>
                  <a:gd name="T42" fmla="*/ 683 w 705"/>
                  <a:gd name="T43" fmla="*/ 137 h 160"/>
                  <a:gd name="T44" fmla="*/ 626 w 705"/>
                  <a:gd name="T45" fmla="*/ 160 h 160"/>
                  <a:gd name="T46" fmla="*/ 568 w 705"/>
                  <a:gd name="T47" fmla="*/ 136 h 160"/>
                  <a:gd name="T48" fmla="*/ 546 w 705"/>
                  <a:gd name="T49" fmla="*/ 80 h 160"/>
                  <a:gd name="T50" fmla="*/ 569 w 705"/>
                  <a:gd name="T51" fmla="*/ 23 h 160"/>
                  <a:gd name="T52" fmla="*/ 626 w 705"/>
                  <a:gd name="T5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5" h="160">
                    <a:moveTo>
                      <a:pt x="80" y="0"/>
                    </a:moveTo>
                    <a:cubicBezTo>
                      <a:pt x="103" y="0"/>
                      <a:pt x="122" y="8"/>
                      <a:pt x="137" y="23"/>
                    </a:cubicBezTo>
                    <a:cubicBezTo>
                      <a:pt x="152" y="38"/>
                      <a:pt x="159" y="57"/>
                      <a:pt x="159" y="80"/>
                    </a:cubicBezTo>
                    <a:cubicBezTo>
                      <a:pt x="159" y="103"/>
                      <a:pt x="152" y="122"/>
                      <a:pt x="137" y="137"/>
                    </a:cubicBezTo>
                    <a:cubicBezTo>
                      <a:pt x="122" y="152"/>
                      <a:pt x="103" y="160"/>
                      <a:pt x="80" y="160"/>
                    </a:cubicBezTo>
                    <a:cubicBezTo>
                      <a:pt x="57" y="160"/>
                      <a:pt x="37" y="152"/>
                      <a:pt x="22" y="136"/>
                    </a:cubicBezTo>
                    <a:cubicBezTo>
                      <a:pt x="7" y="121"/>
                      <a:pt x="0" y="102"/>
                      <a:pt x="0" y="80"/>
                    </a:cubicBezTo>
                    <a:cubicBezTo>
                      <a:pt x="0" y="56"/>
                      <a:pt x="7" y="37"/>
                      <a:pt x="23" y="23"/>
                    </a:cubicBezTo>
                    <a:cubicBezTo>
                      <a:pt x="38" y="8"/>
                      <a:pt x="57" y="0"/>
                      <a:pt x="80" y="0"/>
                    </a:cubicBezTo>
                    <a:close/>
                    <a:moveTo>
                      <a:pt x="353" y="0"/>
                    </a:moveTo>
                    <a:cubicBezTo>
                      <a:pt x="376" y="0"/>
                      <a:pt x="395" y="8"/>
                      <a:pt x="410" y="23"/>
                    </a:cubicBezTo>
                    <a:cubicBezTo>
                      <a:pt x="425" y="38"/>
                      <a:pt x="432" y="57"/>
                      <a:pt x="432" y="80"/>
                    </a:cubicBezTo>
                    <a:cubicBezTo>
                      <a:pt x="432" y="103"/>
                      <a:pt x="425" y="122"/>
                      <a:pt x="410" y="137"/>
                    </a:cubicBezTo>
                    <a:cubicBezTo>
                      <a:pt x="395" y="152"/>
                      <a:pt x="376" y="160"/>
                      <a:pt x="353" y="160"/>
                    </a:cubicBezTo>
                    <a:cubicBezTo>
                      <a:pt x="330" y="160"/>
                      <a:pt x="310" y="152"/>
                      <a:pt x="295" y="136"/>
                    </a:cubicBezTo>
                    <a:cubicBezTo>
                      <a:pt x="280" y="121"/>
                      <a:pt x="273" y="102"/>
                      <a:pt x="273" y="80"/>
                    </a:cubicBezTo>
                    <a:cubicBezTo>
                      <a:pt x="273" y="56"/>
                      <a:pt x="280" y="37"/>
                      <a:pt x="296" y="23"/>
                    </a:cubicBezTo>
                    <a:cubicBezTo>
                      <a:pt x="311" y="8"/>
                      <a:pt x="330" y="0"/>
                      <a:pt x="353" y="0"/>
                    </a:cubicBezTo>
                    <a:close/>
                    <a:moveTo>
                      <a:pt x="626" y="0"/>
                    </a:moveTo>
                    <a:cubicBezTo>
                      <a:pt x="649" y="0"/>
                      <a:pt x="668" y="8"/>
                      <a:pt x="683" y="23"/>
                    </a:cubicBezTo>
                    <a:cubicBezTo>
                      <a:pt x="698" y="38"/>
                      <a:pt x="705" y="57"/>
                      <a:pt x="705" y="80"/>
                    </a:cubicBezTo>
                    <a:cubicBezTo>
                      <a:pt x="705" y="103"/>
                      <a:pt x="698" y="122"/>
                      <a:pt x="683" y="137"/>
                    </a:cubicBezTo>
                    <a:cubicBezTo>
                      <a:pt x="668" y="152"/>
                      <a:pt x="649" y="160"/>
                      <a:pt x="626" y="160"/>
                    </a:cubicBezTo>
                    <a:cubicBezTo>
                      <a:pt x="603" y="160"/>
                      <a:pt x="584" y="152"/>
                      <a:pt x="568" y="136"/>
                    </a:cubicBezTo>
                    <a:cubicBezTo>
                      <a:pt x="553" y="121"/>
                      <a:pt x="546" y="102"/>
                      <a:pt x="546" y="80"/>
                    </a:cubicBezTo>
                    <a:cubicBezTo>
                      <a:pt x="546" y="56"/>
                      <a:pt x="553" y="37"/>
                      <a:pt x="569" y="23"/>
                    </a:cubicBezTo>
                    <a:cubicBezTo>
                      <a:pt x="584" y="8"/>
                      <a:pt x="603" y="0"/>
                      <a:pt x="6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0CF0CDB0-3B79-4AA4-9C3D-C4F07E2C4094}"/>
                  </a:ext>
                </a:extLst>
              </p:cNvPr>
              <p:cNvSpPr>
                <a:spLocks noEditPoints="1"/>
              </p:cNvSpPr>
              <p:nvPr/>
            </p:nvSpPr>
            <p:spPr bwMode="auto">
              <a:xfrm>
                <a:off x="1" y="3"/>
                <a:ext cx="2697" cy="2308"/>
              </a:xfrm>
              <a:custGeom>
                <a:avLst/>
                <a:gdLst>
                  <a:gd name="T0" fmla="*/ 1206 w 1297"/>
                  <a:gd name="T1" fmla="*/ 479 h 1107"/>
                  <a:gd name="T2" fmla="*/ 854 w 1297"/>
                  <a:gd name="T3" fmla="*/ 839 h 1107"/>
                  <a:gd name="T4" fmla="*/ 443 w 1297"/>
                  <a:gd name="T5" fmla="*/ 839 h 1107"/>
                  <a:gd name="T6" fmla="*/ 418 w 1297"/>
                  <a:gd name="T7" fmla="*/ 839 h 1107"/>
                  <a:gd name="T8" fmla="*/ 189 w 1297"/>
                  <a:gd name="T9" fmla="*/ 937 h 1107"/>
                  <a:gd name="T10" fmla="*/ 251 w 1297"/>
                  <a:gd name="T11" fmla="*/ 781 h 1107"/>
                  <a:gd name="T12" fmla="*/ 91 w 1297"/>
                  <a:gd name="T13" fmla="*/ 479 h 1107"/>
                  <a:gd name="T14" fmla="*/ 91 w 1297"/>
                  <a:gd name="T15" fmla="*/ 450 h 1107"/>
                  <a:gd name="T16" fmla="*/ 443 w 1297"/>
                  <a:gd name="T17" fmla="*/ 90 h 1107"/>
                  <a:gd name="T18" fmla="*/ 854 w 1297"/>
                  <a:gd name="T19" fmla="*/ 90 h 1107"/>
                  <a:gd name="T20" fmla="*/ 1206 w 1297"/>
                  <a:gd name="T21" fmla="*/ 450 h 1107"/>
                  <a:gd name="T22" fmla="*/ 1206 w 1297"/>
                  <a:gd name="T23" fmla="*/ 479 h 1107"/>
                  <a:gd name="T24" fmla="*/ 854 w 1297"/>
                  <a:gd name="T25" fmla="*/ 0 h 1107"/>
                  <a:gd name="T26" fmla="*/ 443 w 1297"/>
                  <a:gd name="T27" fmla="*/ 0 h 1107"/>
                  <a:gd name="T28" fmla="*/ 0 w 1297"/>
                  <a:gd name="T29" fmla="*/ 450 h 1107"/>
                  <a:gd name="T30" fmla="*/ 0 w 1297"/>
                  <a:gd name="T31" fmla="*/ 479 h 1107"/>
                  <a:gd name="T32" fmla="*/ 142 w 1297"/>
                  <a:gd name="T33" fmla="*/ 810 h 1107"/>
                  <a:gd name="T34" fmla="*/ 23 w 1297"/>
                  <a:gd name="T35" fmla="*/ 1107 h 1107"/>
                  <a:gd name="T36" fmla="*/ 435 w 1297"/>
                  <a:gd name="T37" fmla="*/ 930 h 1107"/>
                  <a:gd name="T38" fmla="*/ 443 w 1297"/>
                  <a:gd name="T39" fmla="*/ 930 h 1107"/>
                  <a:gd name="T40" fmla="*/ 854 w 1297"/>
                  <a:gd name="T41" fmla="*/ 930 h 1107"/>
                  <a:gd name="T42" fmla="*/ 1297 w 1297"/>
                  <a:gd name="T43" fmla="*/ 479 h 1107"/>
                  <a:gd name="T44" fmla="*/ 1297 w 1297"/>
                  <a:gd name="T45" fmla="*/ 450 h 1107"/>
                  <a:gd name="T46" fmla="*/ 854 w 1297"/>
                  <a:gd name="T47" fmla="*/ 0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7" h="1107">
                    <a:moveTo>
                      <a:pt x="1206" y="479"/>
                    </a:moveTo>
                    <a:cubicBezTo>
                      <a:pt x="1206" y="677"/>
                      <a:pt x="1048" y="839"/>
                      <a:pt x="854" y="839"/>
                    </a:cubicBezTo>
                    <a:cubicBezTo>
                      <a:pt x="443" y="839"/>
                      <a:pt x="443" y="839"/>
                      <a:pt x="443" y="839"/>
                    </a:cubicBezTo>
                    <a:cubicBezTo>
                      <a:pt x="435" y="839"/>
                      <a:pt x="427" y="839"/>
                      <a:pt x="418" y="839"/>
                    </a:cubicBezTo>
                    <a:cubicBezTo>
                      <a:pt x="189" y="937"/>
                      <a:pt x="189" y="937"/>
                      <a:pt x="189" y="937"/>
                    </a:cubicBezTo>
                    <a:cubicBezTo>
                      <a:pt x="251" y="781"/>
                      <a:pt x="251" y="781"/>
                      <a:pt x="251" y="781"/>
                    </a:cubicBezTo>
                    <a:cubicBezTo>
                      <a:pt x="155" y="716"/>
                      <a:pt x="91" y="605"/>
                      <a:pt x="91" y="479"/>
                    </a:cubicBezTo>
                    <a:cubicBezTo>
                      <a:pt x="91" y="450"/>
                      <a:pt x="91" y="450"/>
                      <a:pt x="91" y="450"/>
                    </a:cubicBezTo>
                    <a:cubicBezTo>
                      <a:pt x="91" y="252"/>
                      <a:pt x="249" y="90"/>
                      <a:pt x="443" y="90"/>
                    </a:cubicBezTo>
                    <a:cubicBezTo>
                      <a:pt x="854" y="90"/>
                      <a:pt x="854" y="90"/>
                      <a:pt x="854" y="90"/>
                    </a:cubicBezTo>
                    <a:cubicBezTo>
                      <a:pt x="1047" y="90"/>
                      <a:pt x="1206" y="252"/>
                      <a:pt x="1206" y="450"/>
                    </a:cubicBezTo>
                    <a:lnTo>
                      <a:pt x="1206" y="479"/>
                    </a:lnTo>
                    <a:close/>
                    <a:moveTo>
                      <a:pt x="854" y="0"/>
                    </a:moveTo>
                    <a:cubicBezTo>
                      <a:pt x="443" y="0"/>
                      <a:pt x="443" y="0"/>
                      <a:pt x="443" y="0"/>
                    </a:cubicBezTo>
                    <a:cubicBezTo>
                      <a:pt x="199" y="0"/>
                      <a:pt x="0" y="203"/>
                      <a:pt x="0" y="450"/>
                    </a:cubicBezTo>
                    <a:cubicBezTo>
                      <a:pt x="0" y="479"/>
                      <a:pt x="0" y="479"/>
                      <a:pt x="0" y="479"/>
                    </a:cubicBezTo>
                    <a:cubicBezTo>
                      <a:pt x="0" y="607"/>
                      <a:pt x="53" y="725"/>
                      <a:pt x="142" y="810"/>
                    </a:cubicBezTo>
                    <a:cubicBezTo>
                      <a:pt x="23" y="1107"/>
                      <a:pt x="23" y="1107"/>
                      <a:pt x="23" y="1107"/>
                    </a:cubicBezTo>
                    <a:cubicBezTo>
                      <a:pt x="435" y="930"/>
                      <a:pt x="435" y="930"/>
                      <a:pt x="435" y="930"/>
                    </a:cubicBezTo>
                    <a:cubicBezTo>
                      <a:pt x="438" y="930"/>
                      <a:pt x="440" y="930"/>
                      <a:pt x="443" y="930"/>
                    </a:cubicBezTo>
                    <a:cubicBezTo>
                      <a:pt x="854" y="930"/>
                      <a:pt x="854" y="930"/>
                      <a:pt x="854" y="930"/>
                    </a:cubicBezTo>
                    <a:cubicBezTo>
                      <a:pt x="1098" y="930"/>
                      <a:pt x="1297" y="727"/>
                      <a:pt x="1297" y="479"/>
                    </a:cubicBezTo>
                    <a:cubicBezTo>
                      <a:pt x="1297" y="450"/>
                      <a:pt x="1297" y="450"/>
                      <a:pt x="1297" y="450"/>
                    </a:cubicBezTo>
                    <a:cubicBezTo>
                      <a:pt x="1297" y="203"/>
                      <a:pt x="1098" y="0"/>
                      <a:pt x="8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55096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p:bldP spid="25" grpId="0"/>
      <p:bldP spid="27" grpId="0"/>
      <p:bldP spid="28" grpId="0"/>
      <p:bldP spid="30" grpId="0"/>
      <p:bldP spid="31" grpId="0"/>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A5529E76-B09F-4CA7-903C-630FEFBC1FD1}"/>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a:gradFill>
                  <a:gsLst>
                    <a:gs pos="1250">
                      <a:srgbClr val="353535"/>
                    </a:gs>
                    <a:gs pos="100000">
                      <a:srgbClr val="353535"/>
                    </a:gs>
                  </a:gsLst>
                  <a:lin ang="5400000" scaled="0"/>
                </a:gradFill>
                <a:latin typeface="Segoe UI Light"/>
              </a:rPr>
              <a:t>Language</a:t>
            </a:r>
          </a:p>
        </p:txBody>
      </p:sp>
      <p:sp>
        <p:nvSpPr>
          <p:cNvPr id="102" name="TextBox 101">
            <a:hlinkClick r:id="rId3" action="ppaction://hlinksldjump"/>
            <a:extLst>
              <a:ext uri="{FF2B5EF4-FFF2-40B4-BE49-F238E27FC236}">
                <a16:creationId xmlns:a16="http://schemas.microsoft.com/office/drawing/2014/main" id="{845C3895-9F7E-42CF-964F-0F9589A45751}"/>
              </a:ext>
            </a:extLst>
          </p:cNvPr>
          <p:cNvSpPr txBox="1"/>
          <p:nvPr/>
        </p:nvSpPr>
        <p:spPr>
          <a:xfrm>
            <a:off x="4826805" y="5191034"/>
            <a:ext cx="2687721"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Text Analytics API</a:t>
            </a:r>
          </a:p>
        </p:txBody>
      </p:sp>
      <p:sp>
        <p:nvSpPr>
          <p:cNvPr id="103" name="Rectangle 102">
            <a:extLst>
              <a:ext uri="{FF2B5EF4-FFF2-40B4-BE49-F238E27FC236}">
                <a16:creationId xmlns:a16="http://schemas.microsoft.com/office/drawing/2014/main" id="{354E4348-829F-46AC-ABAF-C6AC7244446C}"/>
              </a:ext>
            </a:extLst>
          </p:cNvPr>
          <p:cNvSpPr/>
          <p:nvPr/>
        </p:nvSpPr>
        <p:spPr>
          <a:xfrm>
            <a:off x="4826220" y="5684834"/>
            <a:ext cx="2688892" cy="673551"/>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Detect sentiment, key </a:t>
            </a:r>
            <a:b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phrases, topics, and language from your text</a:t>
            </a:r>
          </a:p>
        </p:txBody>
      </p:sp>
      <p:sp>
        <p:nvSpPr>
          <p:cNvPr id="119" name="TextBox 118">
            <a:extLst>
              <a:ext uri="{FF2B5EF4-FFF2-40B4-BE49-F238E27FC236}">
                <a16:creationId xmlns:a16="http://schemas.microsoft.com/office/drawing/2014/main" id="{F2A87705-13DD-42EC-9E8F-7CB9EB9832C8}"/>
              </a:ext>
            </a:extLst>
          </p:cNvPr>
          <p:cNvSpPr txBox="1"/>
          <p:nvPr/>
        </p:nvSpPr>
        <p:spPr>
          <a:xfrm>
            <a:off x="1400521" y="2943717"/>
            <a:ext cx="267940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Spell Check API</a:t>
            </a:r>
          </a:p>
        </p:txBody>
      </p:sp>
      <p:sp>
        <p:nvSpPr>
          <p:cNvPr id="120" name="Rectangle 119">
            <a:extLst>
              <a:ext uri="{FF2B5EF4-FFF2-40B4-BE49-F238E27FC236}">
                <a16:creationId xmlns:a16="http://schemas.microsoft.com/office/drawing/2014/main" id="{3E2788E7-730E-4B10-8379-AAECF59651D0}"/>
              </a:ext>
            </a:extLst>
          </p:cNvPr>
          <p:cNvSpPr/>
          <p:nvPr/>
        </p:nvSpPr>
        <p:spPr>
          <a:xfrm>
            <a:off x="1395775" y="3266853"/>
            <a:ext cx="2688892"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Detect and correct spelling mistakes within your app</a:t>
            </a:r>
          </a:p>
        </p:txBody>
      </p:sp>
      <p:sp>
        <p:nvSpPr>
          <p:cNvPr id="130" name="TextBox 129">
            <a:extLst>
              <a:ext uri="{FF2B5EF4-FFF2-40B4-BE49-F238E27FC236}">
                <a16:creationId xmlns:a16="http://schemas.microsoft.com/office/drawing/2014/main" id="{380D9FA8-CE8C-480C-A1D1-21D267ECB3F0}"/>
              </a:ext>
            </a:extLst>
          </p:cNvPr>
          <p:cNvSpPr txBox="1"/>
          <p:nvPr/>
        </p:nvSpPr>
        <p:spPr>
          <a:xfrm>
            <a:off x="4721935" y="2943717"/>
            <a:ext cx="2897461"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Web Language Model API</a:t>
            </a:r>
          </a:p>
        </p:txBody>
      </p:sp>
      <p:sp>
        <p:nvSpPr>
          <p:cNvPr id="131" name="Rectangle 130">
            <a:extLst>
              <a:ext uri="{FF2B5EF4-FFF2-40B4-BE49-F238E27FC236}">
                <a16:creationId xmlns:a16="http://schemas.microsoft.com/office/drawing/2014/main" id="{A9521D52-003C-4F18-8886-237C58BE477F}"/>
              </a:ext>
            </a:extLst>
          </p:cNvPr>
          <p:cNvSpPr/>
          <p:nvPr/>
        </p:nvSpPr>
        <p:spPr>
          <a:xfrm>
            <a:off x="4826220" y="3266853"/>
            <a:ext cx="2688892" cy="673551"/>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Leverage the power of </a:t>
            </a:r>
            <a:b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language models trained </a:t>
            </a:r>
            <a:b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on web-scale data</a:t>
            </a:r>
          </a:p>
        </p:txBody>
      </p:sp>
      <p:sp>
        <p:nvSpPr>
          <p:cNvPr id="141" name="TextBox 140">
            <a:extLst>
              <a:ext uri="{FF2B5EF4-FFF2-40B4-BE49-F238E27FC236}">
                <a16:creationId xmlns:a16="http://schemas.microsoft.com/office/drawing/2014/main" id="{544A23D6-1EE7-48AD-B625-4BE7DEF2B1AD}"/>
              </a:ext>
            </a:extLst>
          </p:cNvPr>
          <p:cNvSpPr txBox="1"/>
          <p:nvPr/>
        </p:nvSpPr>
        <p:spPr>
          <a:xfrm>
            <a:off x="8267051" y="2943717"/>
            <a:ext cx="259545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Linguistic Analysis API</a:t>
            </a:r>
          </a:p>
        </p:txBody>
      </p:sp>
      <p:sp>
        <p:nvSpPr>
          <p:cNvPr id="142" name="Rectangle 141">
            <a:extLst>
              <a:ext uri="{FF2B5EF4-FFF2-40B4-BE49-F238E27FC236}">
                <a16:creationId xmlns:a16="http://schemas.microsoft.com/office/drawing/2014/main" id="{37DE5736-44FC-4CB7-B99E-1B0C1B3B8B84}"/>
              </a:ext>
            </a:extLst>
          </p:cNvPr>
          <p:cNvSpPr/>
          <p:nvPr/>
        </p:nvSpPr>
        <p:spPr>
          <a:xfrm>
            <a:off x="8220330" y="3266853"/>
            <a:ext cx="2688892"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Easily parse complex text </a:t>
            </a:r>
            <a:b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with language analysis</a:t>
            </a:r>
          </a:p>
        </p:txBody>
      </p:sp>
      <p:sp>
        <p:nvSpPr>
          <p:cNvPr id="152" name="TextBox 151">
            <a:extLst>
              <a:ext uri="{FF2B5EF4-FFF2-40B4-BE49-F238E27FC236}">
                <a16:creationId xmlns:a16="http://schemas.microsoft.com/office/drawing/2014/main" id="{E8D6C3B4-64CC-4E7F-B45E-2EE2B4D328A0}"/>
              </a:ext>
            </a:extLst>
          </p:cNvPr>
          <p:cNvSpPr txBox="1"/>
          <p:nvPr/>
        </p:nvSpPr>
        <p:spPr>
          <a:xfrm>
            <a:off x="1338031" y="5078201"/>
            <a:ext cx="2804380" cy="726803"/>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Language Understanding </a:t>
            </a:r>
            <a:b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Intelligent Service</a:t>
            </a:r>
          </a:p>
        </p:txBody>
      </p:sp>
      <p:sp>
        <p:nvSpPr>
          <p:cNvPr id="153" name="Rectangle 152">
            <a:extLst>
              <a:ext uri="{FF2B5EF4-FFF2-40B4-BE49-F238E27FC236}">
                <a16:creationId xmlns:a16="http://schemas.microsoft.com/office/drawing/2014/main" id="{F4AB2BA7-6DEE-4CE2-B722-7FC095B8A4BB}"/>
              </a:ext>
            </a:extLst>
          </p:cNvPr>
          <p:cNvSpPr/>
          <p:nvPr/>
        </p:nvSpPr>
        <p:spPr>
          <a:xfrm>
            <a:off x="1395775" y="5684835"/>
            <a:ext cx="2688892" cy="479807"/>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Teach your apps to understand commands from your users</a:t>
            </a:r>
          </a:p>
        </p:txBody>
      </p:sp>
      <p:sp>
        <p:nvSpPr>
          <p:cNvPr id="156" name="Rectangle 155">
            <a:extLst>
              <a:ext uri="{FF2B5EF4-FFF2-40B4-BE49-F238E27FC236}">
                <a16:creationId xmlns:a16="http://schemas.microsoft.com/office/drawing/2014/main" id="{6EDB0E3E-ED3E-48E0-9420-DEC0AEA26C26}"/>
              </a:ext>
            </a:extLst>
          </p:cNvPr>
          <p:cNvSpPr/>
          <p:nvPr/>
        </p:nvSpPr>
        <p:spPr>
          <a:xfrm>
            <a:off x="8220330" y="5684835"/>
            <a:ext cx="2688892"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Easily perform speech </a:t>
            </a:r>
            <a:b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and text translation</a:t>
            </a:r>
          </a:p>
        </p:txBody>
      </p:sp>
      <p:sp>
        <p:nvSpPr>
          <p:cNvPr id="70" name="TextBox 69">
            <a:extLst/>
          </p:cNvPr>
          <p:cNvSpPr txBox="1"/>
          <p:nvPr/>
        </p:nvSpPr>
        <p:spPr>
          <a:xfrm>
            <a:off x="8604539" y="5191034"/>
            <a:ext cx="1920477"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Translator</a:t>
            </a:r>
          </a:p>
        </p:txBody>
      </p:sp>
      <p:sp>
        <p:nvSpPr>
          <p:cNvPr id="45" name="Rectangle 44"/>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9" name="Group 48">
            <a:extLst>
              <a:ext uri="{FF2B5EF4-FFF2-40B4-BE49-F238E27FC236}">
                <a16:creationId xmlns:a16="http://schemas.microsoft.com/office/drawing/2014/main" id="{81ADF90D-BC73-4425-B6E7-177F7378A15E}"/>
              </a:ext>
            </a:extLst>
          </p:cNvPr>
          <p:cNvGrpSpPr/>
          <p:nvPr/>
        </p:nvGrpSpPr>
        <p:grpSpPr>
          <a:xfrm>
            <a:off x="864" y="254613"/>
            <a:ext cx="1188839" cy="956984"/>
            <a:chOff x="864" y="254613"/>
            <a:chExt cx="1188839" cy="956984"/>
          </a:xfrm>
        </p:grpSpPr>
        <p:sp>
          <p:nvSpPr>
            <p:cNvPr id="43" name="Rectangle 42"/>
            <p:cNvSpPr/>
            <p:nvPr/>
          </p:nvSpPr>
          <p:spPr bwMode="auto">
            <a:xfrm>
              <a:off x="864" y="254613"/>
              <a:ext cx="1188839" cy="9569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61" name="Group 34">
              <a:extLst>
                <a:ext uri="{FF2B5EF4-FFF2-40B4-BE49-F238E27FC236}">
                  <a16:creationId xmlns:a16="http://schemas.microsoft.com/office/drawing/2014/main" id="{27BA7B74-368D-41B0-955E-404F28CA4FB2}"/>
                </a:ext>
              </a:extLst>
            </p:cNvPr>
            <p:cNvGrpSpPr>
              <a:grpSpLocks noChangeAspect="1"/>
            </p:cNvGrpSpPr>
            <p:nvPr/>
          </p:nvGrpSpPr>
          <p:grpSpPr bwMode="auto">
            <a:xfrm>
              <a:off x="272986" y="536618"/>
              <a:ext cx="634006" cy="415489"/>
              <a:chOff x="671" y="1179"/>
              <a:chExt cx="2884" cy="1890"/>
            </a:xfrm>
            <a:solidFill>
              <a:schemeClr val="bg1"/>
            </a:solidFill>
          </p:grpSpPr>
          <p:sp>
            <p:nvSpPr>
              <p:cNvPr id="62" name="Freeform 36">
                <a:extLst>
                  <a:ext uri="{FF2B5EF4-FFF2-40B4-BE49-F238E27FC236}">
                    <a16:creationId xmlns:a16="http://schemas.microsoft.com/office/drawing/2014/main" id="{0A49481B-889A-485A-87D1-E5D00CF661D5}"/>
                  </a:ext>
                </a:extLst>
              </p:cNvPr>
              <p:cNvSpPr>
                <a:spLocks noEditPoints="1"/>
              </p:cNvSpPr>
              <p:nvPr/>
            </p:nvSpPr>
            <p:spPr bwMode="auto">
              <a:xfrm>
                <a:off x="2171" y="1179"/>
                <a:ext cx="1384" cy="1890"/>
              </a:xfrm>
              <a:custGeom>
                <a:avLst/>
                <a:gdLst>
                  <a:gd name="T0" fmla="*/ 167 w 666"/>
                  <a:gd name="T1" fmla="*/ 781 h 908"/>
                  <a:gd name="T2" fmla="*/ 172 w 666"/>
                  <a:gd name="T3" fmla="*/ 814 h 908"/>
                  <a:gd name="T4" fmla="*/ 479 w 666"/>
                  <a:gd name="T5" fmla="*/ 639 h 908"/>
                  <a:gd name="T6" fmla="*/ 565 w 666"/>
                  <a:gd name="T7" fmla="*/ 321 h 908"/>
                  <a:gd name="T8" fmla="*/ 287 w 666"/>
                  <a:gd name="T9" fmla="*/ 106 h 908"/>
                  <a:gd name="T10" fmla="*/ 110 w 666"/>
                  <a:gd name="T11" fmla="*/ 351 h 908"/>
                  <a:gd name="T12" fmla="*/ 310 w 666"/>
                  <a:gd name="T13" fmla="*/ 533 h 908"/>
                  <a:gd name="T14" fmla="*/ 363 w 666"/>
                  <a:gd name="T15" fmla="*/ 535 h 908"/>
                  <a:gd name="T16" fmla="*/ 350 w 666"/>
                  <a:gd name="T17" fmla="*/ 586 h 908"/>
                  <a:gd name="T18" fmla="*/ 167 w 666"/>
                  <a:gd name="T19" fmla="*/ 781 h 908"/>
                  <a:gd name="T20" fmla="*/ 107 w 666"/>
                  <a:gd name="T21" fmla="*/ 908 h 908"/>
                  <a:gd name="T22" fmla="*/ 98 w 666"/>
                  <a:gd name="T23" fmla="*/ 873 h 908"/>
                  <a:gd name="T24" fmla="*/ 78 w 666"/>
                  <a:gd name="T25" fmla="*/ 762 h 908"/>
                  <a:gd name="T26" fmla="*/ 74 w 666"/>
                  <a:gd name="T27" fmla="*/ 730 h 908"/>
                  <a:gd name="T28" fmla="*/ 103 w 666"/>
                  <a:gd name="T29" fmla="*/ 718 h 908"/>
                  <a:gd name="T30" fmla="*/ 246 w 666"/>
                  <a:gd name="T31" fmla="*/ 610 h 908"/>
                  <a:gd name="T32" fmla="*/ 26 w 666"/>
                  <a:gd name="T33" fmla="*/ 364 h 908"/>
                  <a:gd name="T34" fmla="*/ 274 w 666"/>
                  <a:gd name="T35" fmla="*/ 22 h 908"/>
                  <a:gd name="T36" fmla="*/ 649 w 666"/>
                  <a:gd name="T37" fmla="*/ 306 h 908"/>
                  <a:gd name="T38" fmla="*/ 649 w 666"/>
                  <a:gd name="T39" fmla="*/ 309 h 908"/>
                  <a:gd name="T40" fmla="*/ 545 w 666"/>
                  <a:gd name="T41" fmla="*/ 692 h 908"/>
                  <a:gd name="T42" fmla="*/ 143 w 666"/>
                  <a:gd name="T43" fmla="*/ 904 h 908"/>
                  <a:gd name="T44" fmla="*/ 107 w 666"/>
                  <a:gd name="T45"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6" h="908">
                    <a:moveTo>
                      <a:pt x="167" y="781"/>
                    </a:moveTo>
                    <a:cubicBezTo>
                      <a:pt x="168" y="791"/>
                      <a:pt x="170" y="803"/>
                      <a:pt x="172" y="814"/>
                    </a:cubicBezTo>
                    <a:cubicBezTo>
                      <a:pt x="299" y="792"/>
                      <a:pt x="407" y="730"/>
                      <a:pt x="479" y="639"/>
                    </a:cubicBezTo>
                    <a:cubicBezTo>
                      <a:pt x="549" y="549"/>
                      <a:pt x="579" y="439"/>
                      <a:pt x="565" y="321"/>
                    </a:cubicBezTo>
                    <a:cubicBezTo>
                      <a:pt x="532" y="149"/>
                      <a:pt x="402" y="89"/>
                      <a:pt x="287" y="106"/>
                    </a:cubicBezTo>
                    <a:cubicBezTo>
                      <a:pt x="171" y="125"/>
                      <a:pt x="92" y="235"/>
                      <a:pt x="110" y="351"/>
                    </a:cubicBezTo>
                    <a:cubicBezTo>
                      <a:pt x="125" y="453"/>
                      <a:pt x="209" y="530"/>
                      <a:pt x="310" y="533"/>
                    </a:cubicBezTo>
                    <a:cubicBezTo>
                      <a:pt x="363" y="535"/>
                      <a:pt x="363" y="535"/>
                      <a:pt x="363" y="535"/>
                    </a:cubicBezTo>
                    <a:cubicBezTo>
                      <a:pt x="350" y="586"/>
                      <a:pt x="350" y="586"/>
                      <a:pt x="350" y="586"/>
                    </a:cubicBezTo>
                    <a:cubicBezTo>
                      <a:pt x="325" y="685"/>
                      <a:pt x="219" y="753"/>
                      <a:pt x="167" y="781"/>
                    </a:cubicBezTo>
                    <a:close/>
                    <a:moveTo>
                      <a:pt x="107" y="908"/>
                    </a:moveTo>
                    <a:cubicBezTo>
                      <a:pt x="98" y="873"/>
                      <a:pt x="98" y="873"/>
                      <a:pt x="98" y="873"/>
                    </a:cubicBezTo>
                    <a:cubicBezTo>
                      <a:pt x="87" y="834"/>
                      <a:pt x="79" y="765"/>
                      <a:pt x="78" y="762"/>
                    </a:cubicBezTo>
                    <a:cubicBezTo>
                      <a:pt x="74" y="730"/>
                      <a:pt x="74" y="730"/>
                      <a:pt x="74" y="730"/>
                    </a:cubicBezTo>
                    <a:cubicBezTo>
                      <a:pt x="103" y="718"/>
                      <a:pt x="103" y="718"/>
                      <a:pt x="103" y="718"/>
                    </a:cubicBezTo>
                    <a:cubicBezTo>
                      <a:pt x="134" y="704"/>
                      <a:pt x="208" y="663"/>
                      <a:pt x="246" y="610"/>
                    </a:cubicBezTo>
                    <a:cubicBezTo>
                      <a:pt x="132" y="581"/>
                      <a:pt x="44" y="485"/>
                      <a:pt x="26" y="364"/>
                    </a:cubicBezTo>
                    <a:cubicBezTo>
                      <a:pt x="0" y="202"/>
                      <a:pt x="111" y="48"/>
                      <a:pt x="274" y="22"/>
                    </a:cubicBezTo>
                    <a:cubicBezTo>
                      <a:pt x="425" y="0"/>
                      <a:pt x="606" y="80"/>
                      <a:pt x="649" y="306"/>
                    </a:cubicBezTo>
                    <a:cubicBezTo>
                      <a:pt x="649" y="309"/>
                      <a:pt x="649" y="309"/>
                      <a:pt x="649" y="309"/>
                    </a:cubicBezTo>
                    <a:cubicBezTo>
                      <a:pt x="666" y="449"/>
                      <a:pt x="630" y="585"/>
                      <a:pt x="545" y="692"/>
                    </a:cubicBezTo>
                    <a:cubicBezTo>
                      <a:pt x="452" y="810"/>
                      <a:pt x="310" y="885"/>
                      <a:pt x="143" y="904"/>
                    </a:cubicBezTo>
                    <a:lnTo>
                      <a:pt x="107" y="9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7">
                <a:extLst>
                  <a:ext uri="{FF2B5EF4-FFF2-40B4-BE49-F238E27FC236}">
                    <a16:creationId xmlns:a16="http://schemas.microsoft.com/office/drawing/2014/main" id="{51F24768-9835-4147-A4F6-56C1BDFB7A90}"/>
                  </a:ext>
                </a:extLst>
              </p:cNvPr>
              <p:cNvSpPr>
                <a:spLocks noEditPoints="1"/>
              </p:cNvSpPr>
              <p:nvPr/>
            </p:nvSpPr>
            <p:spPr bwMode="auto">
              <a:xfrm>
                <a:off x="671" y="1179"/>
                <a:ext cx="1384" cy="1890"/>
              </a:xfrm>
              <a:custGeom>
                <a:avLst/>
                <a:gdLst>
                  <a:gd name="T0" fmla="*/ 166 w 666"/>
                  <a:gd name="T1" fmla="*/ 781 h 908"/>
                  <a:gd name="T2" fmla="*/ 171 w 666"/>
                  <a:gd name="T3" fmla="*/ 814 h 908"/>
                  <a:gd name="T4" fmla="*/ 478 w 666"/>
                  <a:gd name="T5" fmla="*/ 639 h 908"/>
                  <a:gd name="T6" fmla="*/ 564 w 666"/>
                  <a:gd name="T7" fmla="*/ 321 h 908"/>
                  <a:gd name="T8" fmla="*/ 286 w 666"/>
                  <a:gd name="T9" fmla="*/ 106 h 908"/>
                  <a:gd name="T10" fmla="*/ 110 w 666"/>
                  <a:gd name="T11" fmla="*/ 351 h 908"/>
                  <a:gd name="T12" fmla="*/ 310 w 666"/>
                  <a:gd name="T13" fmla="*/ 533 h 908"/>
                  <a:gd name="T14" fmla="*/ 362 w 666"/>
                  <a:gd name="T15" fmla="*/ 535 h 908"/>
                  <a:gd name="T16" fmla="*/ 349 w 666"/>
                  <a:gd name="T17" fmla="*/ 586 h 908"/>
                  <a:gd name="T18" fmla="*/ 166 w 666"/>
                  <a:gd name="T19" fmla="*/ 781 h 908"/>
                  <a:gd name="T20" fmla="*/ 107 w 666"/>
                  <a:gd name="T21" fmla="*/ 908 h 908"/>
                  <a:gd name="T22" fmla="*/ 97 w 666"/>
                  <a:gd name="T23" fmla="*/ 873 h 908"/>
                  <a:gd name="T24" fmla="*/ 78 w 666"/>
                  <a:gd name="T25" fmla="*/ 762 h 908"/>
                  <a:gd name="T26" fmla="*/ 74 w 666"/>
                  <a:gd name="T27" fmla="*/ 730 h 908"/>
                  <a:gd name="T28" fmla="*/ 103 w 666"/>
                  <a:gd name="T29" fmla="*/ 718 h 908"/>
                  <a:gd name="T30" fmla="*/ 245 w 666"/>
                  <a:gd name="T31" fmla="*/ 610 h 908"/>
                  <a:gd name="T32" fmla="*/ 26 w 666"/>
                  <a:gd name="T33" fmla="*/ 364 h 908"/>
                  <a:gd name="T34" fmla="*/ 273 w 666"/>
                  <a:gd name="T35" fmla="*/ 22 h 908"/>
                  <a:gd name="T36" fmla="*/ 648 w 666"/>
                  <a:gd name="T37" fmla="*/ 306 h 908"/>
                  <a:gd name="T38" fmla="*/ 649 w 666"/>
                  <a:gd name="T39" fmla="*/ 309 h 908"/>
                  <a:gd name="T40" fmla="*/ 545 w 666"/>
                  <a:gd name="T41" fmla="*/ 692 h 908"/>
                  <a:gd name="T42" fmla="*/ 143 w 666"/>
                  <a:gd name="T43" fmla="*/ 904 h 908"/>
                  <a:gd name="T44" fmla="*/ 107 w 666"/>
                  <a:gd name="T45"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6" h="908">
                    <a:moveTo>
                      <a:pt x="166" y="781"/>
                    </a:moveTo>
                    <a:cubicBezTo>
                      <a:pt x="168" y="791"/>
                      <a:pt x="169" y="803"/>
                      <a:pt x="171" y="814"/>
                    </a:cubicBezTo>
                    <a:cubicBezTo>
                      <a:pt x="298" y="792"/>
                      <a:pt x="406" y="730"/>
                      <a:pt x="478" y="639"/>
                    </a:cubicBezTo>
                    <a:cubicBezTo>
                      <a:pt x="549" y="549"/>
                      <a:pt x="579" y="439"/>
                      <a:pt x="564" y="321"/>
                    </a:cubicBezTo>
                    <a:cubicBezTo>
                      <a:pt x="532" y="149"/>
                      <a:pt x="401" y="89"/>
                      <a:pt x="286" y="106"/>
                    </a:cubicBezTo>
                    <a:cubicBezTo>
                      <a:pt x="171" y="125"/>
                      <a:pt x="91" y="235"/>
                      <a:pt x="110" y="351"/>
                    </a:cubicBezTo>
                    <a:cubicBezTo>
                      <a:pt x="125" y="453"/>
                      <a:pt x="209" y="530"/>
                      <a:pt x="310" y="533"/>
                    </a:cubicBezTo>
                    <a:cubicBezTo>
                      <a:pt x="362" y="535"/>
                      <a:pt x="362" y="535"/>
                      <a:pt x="362" y="535"/>
                    </a:cubicBezTo>
                    <a:cubicBezTo>
                      <a:pt x="349" y="586"/>
                      <a:pt x="349" y="586"/>
                      <a:pt x="349" y="586"/>
                    </a:cubicBezTo>
                    <a:cubicBezTo>
                      <a:pt x="324" y="685"/>
                      <a:pt x="218" y="753"/>
                      <a:pt x="166" y="781"/>
                    </a:cubicBezTo>
                    <a:close/>
                    <a:moveTo>
                      <a:pt x="107" y="908"/>
                    </a:moveTo>
                    <a:cubicBezTo>
                      <a:pt x="97" y="873"/>
                      <a:pt x="97" y="873"/>
                      <a:pt x="97" y="873"/>
                    </a:cubicBezTo>
                    <a:cubicBezTo>
                      <a:pt x="87" y="834"/>
                      <a:pt x="78" y="765"/>
                      <a:pt x="78" y="762"/>
                    </a:cubicBezTo>
                    <a:cubicBezTo>
                      <a:pt x="74" y="730"/>
                      <a:pt x="74" y="730"/>
                      <a:pt x="74" y="730"/>
                    </a:cubicBezTo>
                    <a:cubicBezTo>
                      <a:pt x="103" y="718"/>
                      <a:pt x="103" y="718"/>
                      <a:pt x="103" y="718"/>
                    </a:cubicBezTo>
                    <a:cubicBezTo>
                      <a:pt x="134" y="704"/>
                      <a:pt x="207" y="663"/>
                      <a:pt x="245" y="610"/>
                    </a:cubicBezTo>
                    <a:cubicBezTo>
                      <a:pt x="132" y="581"/>
                      <a:pt x="43" y="485"/>
                      <a:pt x="26" y="364"/>
                    </a:cubicBezTo>
                    <a:cubicBezTo>
                      <a:pt x="0" y="202"/>
                      <a:pt x="111" y="48"/>
                      <a:pt x="273" y="22"/>
                    </a:cubicBezTo>
                    <a:cubicBezTo>
                      <a:pt x="424" y="0"/>
                      <a:pt x="606" y="80"/>
                      <a:pt x="648" y="306"/>
                    </a:cubicBezTo>
                    <a:cubicBezTo>
                      <a:pt x="649" y="309"/>
                      <a:pt x="649" y="309"/>
                      <a:pt x="649" y="309"/>
                    </a:cubicBezTo>
                    <a:cubicBezTo>
                      <a:pt x="666" y="449"/>
                      <a:pt x="629" y="585"/>
                      <a:pt x="545" y="692"/>
                    </a:cubicBezTo>
                    <a:cubicBezTo>
                      <a:pt x="452" y="810"/>
                      <a:pt x="309" y="885"/>
                      <a:pt x="143" y="904"/>
                    </a:cubicBezTo>
                    <a:lnTo>
                      <a:pt x="107" y="9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5" name="Freeform 5">
            <a:extLst>
              <a:ext uri="{FF2B5EF4-FFF2-40B4-BE49-F238E27FC236}">
                <a16:creationId xmlns:a16="http://schemas.microsoft.com/office/drawing/2014/main" id="{6806F727-C1FC-4EB6-A3BD-25C6AAE7C91E}"/>
              </a:ext>
            </a:extLst>
          </p:cNvPr>
          <p:cNvSpPr>
            <a:spLocks noEditPoints="1"/>
          </p:cNvSpPr>
          <p:nvPr/>
        </p:nvSpPr>
        <p:spPr bwMode="auto">
          <a:xfrm>
            <a:off x="2448337" y="1982709"/>
            <a:ext cx="602293" cy="603566"/>
          </a:xfrm>
          <a:custGeom>
            <a:avLst/>
            <a:gdLst>
              <a:gd name="T0" fmla="*/ 131 w 2367"/>
              <a:gd name="T1" fmla="*/ 971 h 2372"/>
              <a:gd name="T2" fmla="*/ 699 w 2367"/>
              <a:gd name="T3" fmla="*/ 1540 h 2372"/>
              <a:gd name="T4" fmla="*/ 2234 w 2367"/>
              <a:gd name="T5" fmla="*/ 0 h 2372"/>
              <a:gd name="T6" fmla="*/ 2367 w 2367"/>
              <a:gd name="T7" fmla="*/ 134 h 2372"/>
              <a:gd name="T8" fmla="*/ 699 w 2367"/>
              <a:gd name="T9" fmla="*/ 1805 h 2372"/>
              <a:gd name="T10" fmla="*/ 0 w 2367"/>
              <a:gd name="T11" fmla="*/ 1103 h 2372"/>
              <a:gd name="T12" fmla="*/ 131 w 2367"/>
              <a:gd name="T13" fmla="*/ 971 h 2372"/>
              <a:gd name="T14" fmla="*/ 0 w 2367"/>
              <a:gd name="T15" fmla="*/ 2372 h 2372"/>
              <a:gd name="T16" fmla="*/ 0 w 2367"/>
              <a:gd name="T17" fmla="*/ 2182 h 2372"/>
              <a:gd name="T18" fmla="*/ 2367 w 2367"/>
              <a:gd name="T19" fmla="*/ 2182 h 2372"/>
              <a:gd name="T20" fmla="*/ 2367 w 2367"/>
              <a:gd name="T21" fmla="*/ 2372 h 2372"/>
              <a:gd name="T22" fmla="*/ 0 w 2367"/>
              <a:gd name="T23" fmla="*/ 2372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7" h="2372">
                <a:moveTo>
                  <a:pt x="131" y="971"/>
                </a:moveTo>
                <a:lnTo>
                  <a:pt x="699" y="1540"/>
                </a:lnTo>
                <a:lnTo>
                  <a:pt x="2234" y="0"/>
                </a:lnTo>
                <a:lnTo>
                  <a:pt x="2367" y="134"/>
                </a:lnTo>
                <a:lnTo>
                  <a:pt x="699" y="1805"/>
                </a:lnTo>
                <a:lnTo>
                  <a:pt x="0" y="1103"/>
                </a:lnTo>
                <a:lnTo>
                  <a:pt x="131" y="971"/>
                </a:lnTo>
                <a:close/>
                <a:moveTo>
                  <a:pt x="0" y="2372"/>
                </a:moveTo>
                <a:lnTo>
                  <a:pt x="0" y="2182"/>
                </a:lnTo>
                <a:lnTo>
                  <a:pt x="2367" y="2182"/>
                </a:lnTo>
                <a:lnTo>
                  <a:pt x="2367" y="2372"/>
                </a:lnTo>
                <a:lnTo>
                  <a:pt x="0" y="2372"/>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6" name="Group 8">
            <a:extLst>
              <a:ext uri="{FF2B5EF4-FFF2-40B4-BE49-F238E27FC236}">
                <a16:creationId xmlns:a16="http://schemas.microsoft.com/office/drawing/2014/main" id="{FBBCB57C-F52F-4502-8098-2DE790C8DE2D}"/>
              </a:ext>
            </a:extLst>
          </p:cNvPr>
          <p:cNvGrpSpPr>
            <a:grpSpLocks noChangeAspect="1"/>
          </p:cNvGrpSpPr>
          <p:nvPr/>
        </p:nvGrpSpPr>
        <p:grpSpPr bwMode="auto">
          <a:xfrm>
            <a:off x="9158622" y="2080894"/>
            <a:ext cx="807217" cy="417437"/>
            <a:chOff x="3" y="0"/>
            <a:chExt cx="3123" cy="1615"/>
          </a:xfrm>
          <a:solidFill>
            <a:srgbClr val="047CDA"/>
          </a:solidFill>
        </p:grpSpPr>
        <p:sp>
          <p:nvSpPr>
            <p:cNvPr id="67" name="Freeform 9">
              <a:extLst>
                <a:ext uri="{FF2B5EF4-FFF2-40B4-BE49-F238E27FC236}">
                  <a16:creationId xmlns:a16="http://schemas.microsoft.com/office/drawing/2014/main" id="{A73B73ED-D9E5-4591-8E24-FF641032BA2B}"/>
                </a:ext>
              </a:extLst>
            </p:cNvPr>
            <p:cNvSpPr>
              <a:spLocks/>
            </p:cNvSpPr>
            <p:nvPr/>
          </p:nvSpPr>
          <p:spPr bwMode="auto">
            <a:xfrm>
              <a:off x="1327" y="570"/>
              <a:ext cx="474" cy="475"/>
            </a:xfrm>
            <a:custGeom>
              <a:avLst/>
              <a:gdLst>
                <a:gd name="T0" fmla="*/ 115 w 228"/>
                <a:gd name="T1" fmla="*/ 0 h 228"/>
                <a:gd name="T2" fmla="*/ 196 w 228"/>
                <a:gd name="T3" fmla="*/ 32 h 228"/>
                <a:gd name="T4" fmla="*/ 228 w 228"/>
                <a:gd name="T5" fmla="*/ 113 h 228"/>
                <a:gd name="T6" fmla="*/ 196 w 228"/>
                <a:gd name="T7" fmla="*/ 195 h 228"/>
                <a:gd name="T8" fmla="*/ 115 w 228"/>
                <a:gd name="T9" fmla="*/ 228 h 228"/>
                <a:gd name="T10" fmla="*/ 33 w 228"/>
                <a:gd name="T11" fmla="*/ 194 h 228"/>
                <a:gd name="T12" fmla="*/ 0 w 228"/>
                <a:gd name="T13" fmla="*/ 113 h 228"/>
                <a:gd name="T14" fmla="*/ 33 w 228"/>
                <a:gd name="T15" fmla="*/ 32 h 228"/>
                <a:gd name="T16" fmla="*/ 115 w 22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5" y="0"/>
                  </a:moveTo>
                  <a:cubicBezTo>
                    <a:pt x="148" y="0"/>
                    <a:pt x="175" y="11"/>
                    <a:pt x="196" y="32"/>
                  </a:cubicBezTo>
                  <a:cubicBezTo>
                    <a:pt x="217" y="54"/>
                    <a:pt x="228" y="81"/>
                    <a:pt x="228" y="113"/>
                  </a:cubicBezTo>
                  <a:cubicBezTo>
                    <a:pt x="228" y="146"/>
                    <a:pt x="217" y="174"/>
                    <a:pt x="196" y="195"/>
                  </a:cubicBezTo>
                  <a:cubicBezTo>
                    <a:pt x="175" y="217"/>
                    <a:pt x="148" y="228"/>
                    <a:pt x="115" y="228"/>
                  </a:cubicBezTo>
                  <a:cubicBezTo>
                    <a:pt x="81" y="228"/>
                    <a:pt x="54" y="217"/>
                    <a:pt x="33" y="194"/>
                  </a:cubicBezTo>
                  <a:cubicBezTo>
                    <a:pt x="11" y="172"/>
                    <a:pt x="0" y="145"/>
                    <a:pt x="0" y="113"/>
                  </a:cubicBezTo>
                  <a:cubicBezTo>
                    <a:pt x="0" y="80"/>
                    <a:pt x="11" y="53"/>
                    <a:pt x="33" y="32"/>
                  </a:cubicBezTo>
                  <a:cubicBezTo>
                    <a:pt x="55" y="11"/>
                    <a:pt x="82" y="0"/>
                    <a:pt x="1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
              <a:extLst>
                <a:ext uri="{FF2B5EF4-FFF2-40B4-BE49-F238E27FC236}">
                  <a16:creationId xmlns:a16="http://schemas.microsoft.com/office/drawing/2014/main" id="{9EBB1672-5886-4480-9BF1-F6A4FA39A273}"/>
                </a:ext>
              </a:extLst>
            </p:cNvPr>
            <p:cNvSpPr>
              <a:spLocks/>
            </p:cNvSpPr>
            <p:nvPr/>
          </p:nvSpPr>
          <p:spPr bwMode="auto">
            <a:xfrm>
              <a:off x="2652" y="570"/>
              <a:ext cx="474" cy="475"/>
            </a:xfrm>
            <a:custGeom>
              <a:avLst/>
              <a:gdLst>
                <a:gd name="T0" fmla="*/ 115 w 228"/>
                <a:gd name="T1" fmla="*/ 0 h 228"/>
                <a:gd name="T2" fmla="*/ 33 w 228"/>
                <a:gd name="T3" fmla="*/ 32 h 228"/>
                <a:gd name="T4" fmla="*/ 0 w 228"/>
                <a:gd name="T5" fmla="*/ 113 h 228"/>
                <a:gd name="T6" fmla="*/ 33 w 228"/>
                <a:gd name="T7" fmla="*/ 194 h 228"/>
                <a:gd name="T8" fmla="*/ 115 w 228"/>
                <a:gd name="T9" fmla="*/ 228 h 228"/>
                <a:gd name="T10" fmla="*/ 197 w 228"/>
                <a:gd name="T11" fmla="*/ 195 h 228"/>
                <a:gd name="T12" fmla="*/ 228 w 228"/>
                <a:gd name="T13" fmla="*/ 113 h 228"/>
                <a:gd name="T14" fmla="*/ 196 w 228"/>
                <a:gd name="T15" fmla="*/ 32 h 228"/>
                <a:gd name="T16" fmla="*/ 115 w 22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5" y="0"/>
                  </a:moveTo>
                  <a:cubicBezTo>
                    <a:pt x="82" y="0"/>
                    <a:pt x="55" y="11"/>
                    <a:pt x="33" y="32"/>
                  </a:cubicBezTo>
                  <a:cubicBezTo>
                    <a:pt x="11" y="53"/>
                    <a:pt x="0" y="80"/>
                    <a:pt x="0" y="113"/>
                  </a:cubicBezTo>
                  <a:cubicBezTo>
                    <a:pt x="0" y="145"/>
                    <a:pt x="11" y="172"/>
                    <a:pt x="33" y="194"/>
                  </a:cubicBezTo>
                  <a:cubicBezTo>
                    <a:pt x="54" y="217"/>
                    <a:pt x="82" y="228"/>
                    <a:pt x="115" y="228"/>
                  </a:cubicBezTo>
                  <a:cubicBezTo>
                    <a:pt x="148" y="228"/>
                    <a:pt x="176" y="217"/>
                    <a:pt x="197" y="195"/>
                  </a:cubicBezTo>
                  <a:cubicBezTo>
                    <a:pt x="217" y="174"/>
                    <a:pt x="228" y="146"/>
                    <a:pt x="228" y="113"/>
                  </a:cubicBezTo>
                  <a:cubicBezTo>
                    <a:pt x="228" y="81"/>
                    <a:pt x="217" y="54"/>
                    <a:pt x="196" y="32"/>
                  </a:cubicBezTo>
                  <a:cubicBezTo>
                    <a:pt x="175" y="11"/>
                    <a:pt x="148" y="0"/>
                    <a:pt x="1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1">
              <a:extLst>
                <a:ext uri="{FF2B5EF4-FFF2-40B4-BE49-F238E27FC236}">
                  <a16:creationId xmlns:a16="http://schemas.microsoft.com/office/drawing/2014/main" id="{77449BF7-1B39-4545-9A5B-AFCDFDD2A65B}"/>
                </a:ext>
              </a:extLst>
            </p:cNvPr>
            <p:cNvSpPr>
              <a:spLocks/>
            </p:cNvSpPr>
            <p:nvPr/>
          </p:nvSpPr>
          <p:spPr bwMode="auto">
            <a:xfrm>
              <a:off x="3" y="570"/>
              <a:ext cx="474" cy="475"/>
            </a:xfrm>
            <a:custGeom>
              <a:avLst/>
              <a:gdLst>
                <a:gd name="T0" fmla="*/ 114 w 228"/>
                <a:gd name="T1" fmla="*/ 0 h 228"/>
                <a:gd name="T2" fmla="*/ 33 w 228"/>
                <a:gd name="T3" fmla="*/ 32 h 228"/>
                <a:gd name="T4" fmla="*/ 0 w 228"/>
                <a:gd name="T5" fmla="*/ 113 h 228"/>
                <a:gd name="T6" fmla="*/ 32 w 228"/>
                <a:gd name="T7" fmla="*/ 194 h 228"/>
                <a:gd name="T8" fmla="*/ 114 w 228"/>
                <a:gd name="T9" fmla="*/ 228 h 228"/>
                <a:gd name="T10" fmla="*/ 196 w 228"/>
                <a:gd name="T11" fmla="*/ 195 h 228"/>
                <a:gd name="T12" fmla="*/ 228 w 228"/>
                <a:gd name="T13" fmla="*/ 113 h 228"/>
                <a:gd name="T14" fmla="*/ 196 w 228"/>
                <a:gd name="T15" fmla="*/ 32 h 228"/>
                <a:gd name="T16" fmla="*/ 114 w 22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4" y="0"/>
                  </a:moveTo>
                  <a:cubicBezTo>
                    <a:pt x="82" y="0"/>
                    <a:pt x="54" y="11"/>
                    <a:pt x="33" y="32"/>
                  </a:cubicBezTo>
                  <a:cubicBezTo>
                    <a:pt x="11" y="53"/>
                    <a:pt x="0" y="80"/>
                    <a:pt x="0" y="113"/>
                  </a:cubicBezTo>
                  <a:cubicBezTo>
                    <a:pt x="0" y="145"/>
                    <a:pt x="11" y="172"/>
                    <a:pt x="32" y="194"/>
                  </a:cubicBezTo>
                  <a:cubicBezTo>
                    <a:pt x="54" y="217"/>
                    <a:pt x="81" y="228"/>
                    <a:pt x="114" y="228"/>
                  </a:cubicBezTo>
                  <a:cubicBezTo>
                    <a:pt x="148" y="228"/>
                    <a:pt x="175" y="217"/>
                    <a:pt x="196" y="195"/>
                  </a:cubicBezTo>
                  <a:cubicBezTo>
                    <a:pt x="217" y="174"/>
                    <a:pt x="228" y="146"/>
                    <a:pt x="228" y="113"/>
                  </a:cubicBezTo>
                  <a:cubicBezTo>
                    <a:pt x="228" y="81"/>
                    <a:pt x="217" y="54"/>
                    <a:pt x="196" y="32"/>
                  </a:cubicBezTo>
                  <a:cubicBezTo>
                    <a:pt x="175" y="11"/>
                    <a:pt x="148" y="0"/>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
              <a:extLst>
                <a:ext uri="{FF2B5EF4-FFF2-40B4-BE49-F238E27FC236}">
                  <a16:creationId xmlns:a16="http://schemas.microsoft.com/office/drawing/2014/main" id="{2AACE06A-D9B2-48B6-8222-8280588C4688}"/>
                </a:ext>
              </a:extLst>
            </p:cNvPr>
            <p:cNvSpPr>
              <a:spLocks noEditPoints="1"/>
            </p:cNvSpPr>
            <p:nvPr/>
          </p:nvSpPr>
          <p:spPr bwMode="auto">
            <a:xfrm>
              <a:off x="760" y="0"/>
              <a:ext cx="1609" cy="1615"/>
            </a:xfrm>
            <a:custGeom>
              <a:avLst/>
              <a:gdLst>
                <a:gd name="T0" fmla="*/ 189 w 1609"/>
                <a:gd name="T1" fmla="*/ 1425 h 1615"/>
                <a:gd name="T2" fmla="*/ 1420 w 1609"/>
                <a:gd name="T3" fmla="*/ 1425 h 1615"/>
                <a:gd name="T4" fmla="*/ 1420 w 1609"/>
                <a:gd name="T5" fmla="*/ 190 h 1615"/>
                <a:gd name="T6" fmla="*/ 189 w 1609"/>
                <a:gd name="T7" fmla="*/ 190 h 1615"/>
                <a:gd name="T8" fmla="*/ 189 w 1609"/>
                <a:gd name="T9" fmla="*/ 1425 h 1615"/>
                <a:gd name="T10" fmla="*/ 0 w 1609"/>
                <a:gd name="T11" fmla="*/ 1615 h 1615"/>
                <a:gd name="T12" fmla="*/ 1609 w 1609"/>
                <a:gd name="T13" fmla="*/ 1615 h 1615"/>
                <a:gd name="T14" fmla="*/ 1609 w 1609"/>
                <a:gd name="T15" fmla="*/ 0 h 1615"/>
                <a:gd name="T16" fmla="*/ 0 w 1609"/>
                <a:gd name="T17" fmla="*/ 0 h 1615"/>
                <a:gd name="T18" fmla="*/ 0 w 1609"/>
                <a:gd name="T19" fmla="*/ 1615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9" h="1615">
                  <a:moveTo>
                    <a:pt x="189" y="1425"/>
                  </a:moveTo>
                  <a:lnTo>
                    <a:pt x="1420" y="1425"/>
                  </a:lnTo>
                  <a:lnTo>
                    <a:pt x="1420" y="190"/>
                  </a:lnTo>
                  <a:lnTo>
                    <a:pt x="189" y="190"/>
                  </a:lnTo>
                  <a:lnTo>
                    <a:pt x="189" y="1425"/>
                  </a:lnTo>
                  <a:close/>
                  <a:moveTo>
                    <a:pt x="0" y="1615"/>
                  </a:moveTo>
                  <a:lnTo>
                    <a:pt x="1609" y="1615"/>
                  </a:lnTo>
                  <a:lnTo>
                    <a:pt x="1609" y="0"/>
                  </a:lnTo>
                  <a:lnTo>
                    <a:pt x="0" y="0"/>
                  </a:lnTo>
                  <a:lnTo>
                    <a:pt x="0"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2" name="Freeform 16">
            <a:extLst>
              <a:ext uri="{FF2B5EF4-FFF2-40B4-BE49-F238E27FC236}">
                <a16:creationId xmlns:a16="http://schemas.microsoft.com/office/drawing/2014/main" id="{002539C8-6F23-42DA-9947-06EA6D7D0C21}"/>
              </a:ext>
            </a:extLst>
          </p:cNvPr>
          <p:cNvSpPr>
            <a:spLocks noEditPoints="1"/>
          </p:cNvSpPr>
          <p:nvPr/>
        </p:nvSpPr>
        <p:spPr bwMode="auto">
          <a:xfrm>
            <a:off x="2426824" y="4339140"/>
            <a:ext cx="616500" cy="539819"/>
          </a:xfrm>
          <a:custGeom>
            <a:avLst/>
            <a:gdLst>
              <a:gd name="T0" fmla="*/ 1150 w 1167"/>
              <a:gd name="T1" fmla="*/ 473 h 1020"/>
              <a:gd name="T2" fmla="*/ 1167 w 1167"/>
              <a:gd name="T3" fmla="*/ 475 h 1020"/>
              <a:gd name="T4" fmla="*/ 1167 w 1167"/>
              <a:gd name="T5" fmla="*/ 545 h 1020"/>
              <a:gd name="T6" fmla="*/ 1150 w 1167"/>
              <a:gd name="T7" fmla="*/ 548 h 1020"/>
              <a:gd name="T8" fmla="*/ 1077 w 1167"/>
              <a:gd name="T9" fmla="*/ 673 h 1020"/>
              <a:gd name="T10" fmla="*/ 1077 w 1167"/>
              <a:gd name="T11" fmla="*/ 838 h 1020"/>
              <a:gd name="T12" fmla="*/ 1033 w 1167"/>
              <a:gd name="T13" fmla="*/ 974 h 1020"/>
              <a:gd name="T14" fmla="*/ 909 w 1167"/>
              <a:gd name="T15" fmla="*/ 1020 h 1020"/>
              <a:gd name="T16" fmla="*/ 888 w 1167"/>
              <a:gd name="T17" fmla="*/ 1020 h 1020"/>
              <a:gd name="T18" fmla="*/ 888 w 1167"/>
              <a:gd name="T19" fmla="*/ 934 h 1020"/>
              <a:gd name="T20" fmla="*/ 907 w 1167"/>
              <a:gd name="T21" fmla="*/ 933 h 1020"/>
              <a:gd name="T22" fmla="*/ 964 w 1167"/>
              <a:gd name="T23" fmla="*/ 909 h 1020"/>
              <a:gd name="T24" fmla="*/ 981 w 1167"/>
              <a:gd name="T25" fmla="*/ 822 h 1020"/>
              <a:gd name="T26" fmla="*/ 981 w 1167"/>
              <a:gd name="T27" fmla="*/ 668 h 1020"/>
              <a:gd name="T28" fmla="*/ 1041 w 1167"/>
              <a:gd name="T29" fmla="*/ 511 h 1020"/>
              <a:gd name="T30" fmla="*/ 981 w 1167"/>
              <a:gd name="T31" fmla="*/ 362 h 1020"/>
              <a:gd name="T32" fmla="*/ 981 w 1167"/>
              <a:gd name="T33" fmla="*/ 199 h 1020"/>
              <a:gd name="T34" fmla="*/ 964 w 1167"/>
              <a:gd name="T35" fmla="*/ 111 h 1020"/>
              <a:gd name="T36" fmla="*/ 907 w 1167"/>
              <a:gd name="T37" fmla="*/ 88 h 1020"/>
              <a:gd name="T38" fmla="*/ 888 w 1167"/>
              <a:gd name="T39" fmla="*/ 87 h 1020"/>
              <a:gd name="T40" fmla="*/ 888 w 1167"/>
              <a:gd name="T41" fmla="*/ 0 h 1020"/>
              <a:gd name="T42" fmla="*/ 909 w 1167"/>
              <a:gd name="T43" fmla="*/ 1 h 1020"/>
              <a:gd name="T44" fmla="*/ 1033 w 1167"/>
              <a:gd name="T45" fmla="*/ 47 h 1020"/>
              <a:gd name="T46" fmla="*/ 1077 w 1167"/>
              <a:gd name="T47" fmla="*/ 183 h 1020"/>
              <a:gd name="T48" fmla="*/ 1077 w 1167"/>
              <a:gd name="T49" fmla="*/ 357 h 1020"/>
              <a:gd name="T50" fmla="*/ 1150 w 1167"/>
              <a:gd name="T51" fmla="*/ 473 h 1020"/>
              <a:gd name="T52" fmla="*/ 134 w 1167"/>
              <a:gd name="T53" fmla="*/ 47 h 1020"/>
              <a:gd name="T54" fmla="*/ 259 w 1167"/>
              <a:gd name="T55" fmla="*/ 1 h 1020"/>
              <a:gd name="T56" fmla="*/ 280 w 1167"/>
              <a:gd name="T57" fmla="*/ 0 h 1020"/>
              <a:gd name="T58" fmla="*/ 280 w 1167"/>
              <a:gd name="T59" fmla="*/ 87 h 1020"/>
              <a:gd name="T60" fmla="*/ 261 w 1167"/>
              <a:gd name="T61" fmla="*/ 88 h 1020"/>
              <a:gd name="T62" fmla="*/ 204 w 1167"/>
              <a:gd name="T63" fmla="*/ 111 h 1020"/>
              <a:gd name="T64" fmla="*/ 187 w 1167"/>
              <a:gd name="T65" fmla="*/ 199 h 1020"/>
              <a:gd name="T66" fmla="*/ 187 w 1167"/>
              <a:gd name="T67" fmla="*/ 362 h 1020"/>
              <a:gd name="T68" fmla="*/ 126 w 1167"/>
              <a:gd name="T69" fmla="*/ 511 h 1020"/>
              <a:gd name="T70" fmla="*/ 187 w 1167"/>
              <a:gd name="T71" fmla="*/ 668 h 1020"/>
              <a:gd name="T72" fmla="*/ 187 w 1167"/>
              <a:gd name="T73" fmla="*/ 822 h 1020"/>
              <a:gd name="T74" fmla="*/ 204 w 1167"/>
              <a:gd name="T75" fmla="*/ 909 h 1020"/>
              <a:gd name="T76" fmla="*/ 261 w 1167"/>
              <a:gd name="T77" fmla="*/ 933 h 1020"/>
              <a:gd name="T78" fmla="*/ 280 w 1167"/>
              <a:gd name="T79" fmla="*/ 934 h 1020"/>
              <a:gd name="T80" fmla="*/ 280 w 1167"/>
              <a:gd name="T81" fmla="*/ 1020 h 1020"/>
              <a:gd name="T82" fmla="*/ 259 w 1167"/>
              <a:gd name="T83" fmla="*/ 1020 h 1020"/>
              <a:gd name="T84" fmla="*/ 134 w 1167"/>
              <a:gd name="T85" fmla="*/ 974 h 1020"/>
              <a:gd name="T86" fmla="*/ 91 w 1167"/>
              <a:gd name="T87" fmla="*/ 838 h 1020"/>
              <a:gd name="T88" fmla="*/ 91 w 1167"/>
              <a:gd name="T89" fmla="*/ 673 h 1020"/>
              <a:gd name="T90" fmla="*/ 18 w 1167"/>
              <a:gd name="T91" fmla="*/ 548 h 1020"/>
              <a:gd name="T92" fmla="*/ 0 w 1167"/>
              <a:gd name="T93" fmla="*/ 545 h 1020"/>
              <a:gd name="T94" fmla="*/ 0 w 1167"/>
              <a:gd name="T95" fmla="*/ 475 h 1020"/>
              <a:gd name="T96" fmla="*/ 18 w 1167"/>
              <a:gd name="T97" fmla="*/ 473 h 1020"/>
              <a:gd name="T98" fmla="*/ 91 w 1167"/>
              <a:gd name="T99" fmla="*/ 357 h 1020"/>
              <a:gd name="T100" fmla="*/ 91 w 1167"/>
              <a:gd name="T101" fmla="*/ 183 h 1020"/>
              <a:gd name="T102" fmla="*/ 134 w 1167"/>
              <a:gd name="T103" fmla="*/ 47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7" h="1020">
                <a:moveTo>
                  <a:pt x="1150" y="473"/>
                </a:moveTo>
                <a:cubicBezTo>
                  <a:pt x="1167" y="475"/>
                  <a:pt x="1167" y="475"/>
                  <a:pt x="1167" y="475"/>
                </a:cubicBezTo>
                <a:cubicBezTo>
                  <a:pt x="1167" y="545"/>
                  <a:pt x="1167" y="545"/>
                  <a:pt x="1167" y="545"/>
                </a:cubicBezTo>
                <a:cubicBezTo>
                  <a:pt x="1150" y="548"/>
                  <a:pt x="1150" y="548"/>
                  <a:pt x="1150" y="548"/>
                </a:cubicBezTo>
                <a:cubicBezTo>
                  <a:pt x="1101" y="555"/>
                  <a:pt x="1077" y="594"/>
                  <a:pt x="1077" y="673"/>
                </a:cubicBezTo>
                <a:cubicBezTo>
                  <a:pt x="1077" y="838"/>
                  <a:pt x="1077" y="838"/>
                  <a:pt x="1077" y="838"/>
                </a:cubicBezTo>
                <a:cubicBezTo>
                  <a:pt x="1077" y="899"/>
                  <a:pt x="1063" y="945"/>
                  <a:pt x="1033" y="974"/>
                </a:cubicBezTo>
                <a:cubicBezTo>
                  <a:pt x="1004" y="1002"/>
                  <a:pt x="962" y="1018"/>
                  <a:pt x="909" y="1020"/>
                </a:cubicBezTo>
                <a:cubicBezTo>
                  <a:pt x="888" y="1020"/>
                  <a:pt x="888" y="1020"/>
                  <a:pt x="888" y="1020"/>
                </a:cubicBezTo>
                <a:cubicBezTo>
                  <a:pt x="888" y="934"/>
                  <a:pt x="888" y="934"/>
                  <a:pt x="888" y="934"/>
                </a:cubicBezTo>
                <a:cubicBezTo>
                  <a:pt x="907" y="933"/>
                  <a:pt x="907" y="933"/>
                  <a:pt x="907" y="933"/>
                </a:cubicBezTo>
                <a:cubicBezTo>
                  <a:pt x="935" y="931"/>
                  <a:pt x="954" y="923"/>
                  <a:pt x="964" y="909"/>
                </a:cubicBezTo>
                <a:cubicBezTo>
                  <a:pt x="975" y="894"/>
                  <a:pt x="981" y="865"/>
                  <a:pt x="981" y="822"/>
                </a:cubicBezTo>
                <a:cubicBezTo>
                  <a:pt x="981" y="668"/>
                  <a:pt x="981" y="668"/>
                  <a:pt x="981" y="668"/>
                </a:cubicBezTo>
                <a:cubicBezTo>
                  <a:pt x="981" y="594"/>
                  <a:pt x="1001" y="541"/>
                  <a:pt x="1041" y="511"/>
                </a:cubicBezTo>
                <a:cubicBezTo>
                  <a:pt x="1001" y="483"/>
                  <a:pt x="981" y="432"/>
                  <a:pt x="981" y="362"/>
                </a:cubicBezTo>
                <a:cubicBezTo>
                  <a:pt x="981" y="199"/>
                  <a:pt x="981" y="199"/>
                  <a:pt x="981" y="199"/>
                </a:cubicBezTo>
                <a:cubicBezTo>
                  <a:pt x="981" y="156"/>
                  <a:pt x="975" y="126"/>
                  <a:pt x="964" y="111"/>
                </a:cubicBezTo>
                <a:cubicBezTo>
                  <a:pt x="954" y="97"/>
                  <a:pt x="935" y="89"/>
                  <a:pt x="907" y="88"/>
                </a:cubicBezTo>
                <a:cubicBezTo>
                  <a:pt x="888" y="87"/>
                  <a:pt x="888" y="87"/>
                  <a:pt x="888" y="87"/>
                </a:cubicBezTo>
                <a:cubicBezTo>
                  <a:pt x="888" y="0"/>
                  <a:pt x="888" y="0"/>
                  <a:pt x="888" y="0"/>
                </a:cubicBezTo>
                <a:cubicBezTo>
                  <a:pt x="909" y="1"/>
                  <a:pt x="909" y="1"/>
                  <a:pt x="909" y="1"/>
                </a:cubicBezTo>
                <a:cubicBezTo>
                  <a:pt x="962" y="3"/>
                  <a:pt x="1004" y="18"/>
                  <a:pt x="1033" y="47"/>
                </a:cubicBezTo>
                <a:cubicBezTo>
                  <a:pt x="1063" y="76"/>
                  <a:pt x="1077" y="122"/>
                  <a:pt x="1077" y="183"/>
                </a:cubicBezTo>
                <a:cubicBezTo>
                  <a:pt x="1077" y="357"/>
                  <a:pt x="1077" y="357"/>
                  <a:pt x="1077" y="357"/>
                </a:cubicBezTo>
                <a:cubicBezTo>
                  <a:pt x="1077" y="430"/>
                  <a:pt x="1101" y="466"/>
                  <a:pt x="1150" y="473"/>
                </a:cubicBezTo>
                <a:close/>
                <a:moveTo>
                  <a:pt x="134" y="47"/>
                </a:moveTo>
                <a:cubicBezTo>
                  <a:pt x="163" y="18"/>
                  <a:pt x="205" y="3"/>
                  <a:pt x="259" y="1"/>
                </a:cubicBezTo>
                <a:cubicBezTo>
                  <a:pt x="280" y="0"/>
                  <a:pt x="280" y="0"/>
                  <a:pt x="280" y="0"/>
                </a:cubicBezTo>
                <a:cubicBezTo>
                  <a:pt x="280" y="87"/>
                  <a:pt x="280" y="87"/>
                  <a:pt x="280" y="87"/>
                </a:cubicBezTo>
                <a:cubicBezTo>
                  <a:pt x="261" y="88"/>
                  <a:pt x="261" y="88"/>
                  <a:pt x="261" y="88"/>
                </a:cubicBezTo>
                <a:cubicBezTo>
                  <a:pt x="232" y="89"/>
                  <a:pt x="214" y="97"/>
                  <a:pt x="204" y="111"/>
                </a:cubicBezTo>
                <a:cubicBezTo>
                  <a:pt x="193" y="126"/>
                  <a:pt x="187" y="156"/>
                  <a:pt x="187" y="199"/>
                </a:cubicBezTo>
                <a:cubicBezTo>
                  <a:pt x="187" y="362"/>
                  <a:pt x="187" y="362"/>
                  <a:pt x="187" y="362"/>
                </a:cubicBezTo>
                <a:cubicBezTo>
                  <a:pt x="187" y="433"/>
                  <a:pt x="167" y="483"/>
                  <a:pt x="126" y="511"/>
                </a:cubicBezTo>
                <a:cubicBezTo>
                  <a:pt x="167" y="540"/>
                  <a:pt x="187" y="594"/>
                  <a:pt x="187" y="668"/>
                </a:cubicBezTo>
                <a:cubicBezTo>
                  <a:pt x="187" y="822"/>
                  <a:pt x="187" y="822"/>
                  <a:pt x="187" y="822"/>
                </a:cubicBezTo>
                <a:cubicBezTo>
                  <a:pt x="187" y="865"/>
                  <a:pt x="193" y="894"/>
                  <a:pt x="204" y="909"/>
                </a:cubicBezTo>
                <a:cubicBezTo>
                  <a:pt x="214" y="923"/>
                  <a:pt x="232" y="931"/>
                  <a:pt x="261" y="933"/>
                </a:cubicBezTo>
                <a:cubicBezTo>
                  <a:pt x="280" y="934"/>
                  <a:pt x="280" y="934"/>
                  <a:pt x="280" y="934"/>
                </a:cubicBezTo>
                <a:cubicBezTo>
                  <a:pt x="280" y="1020"/>
                  <a:pt x="280" y="1020"/>
                  <a:pt x="280" y="1020"/>
                </a:cubicBezTo>
                <a:cubicBezTo>
                  <a:pt x="259" y="1020"/>
                  <a:pt x="259" y="1020"/>
                  <a:pt x="259" y="1020"/>
                </a:cubicBezTo>
                <a:cubicBezTo>
                  <a:pt x="205" y="1018"/>
                  <a:pt x="163" y="1002"/>
                  <a:pt x="134" y="974"/>
                </a:cubicBezTo>
                <a:cubicBezTo>
                  <a:pt x="105" y="945"/>
                  <a:pt x="91" y="899"/>
                  <a:pt x="91" y="838"/>
                </a:cubicBezTo>
                <a:cubicBezTo>
                  <a:pt x="91" y="673"/>
                  <a:pt x="91" y="673"/>
                  <a:pt x="91" y="673"/>
                </a:cubicBezTo>
                <a:cubicBezTo>
                  <a:pt x="91" y="594"/>
                  <a:pt x="67" y="555"/>
                  <a:pt x="18" y="548"/>
                </a:cubicBezTo>
                <a:cubicBezTo>
                  <a:pt x="0" y="545"/>
                  <a:pt x="0" y="545"/>
                  <a:pt x="0" y="545"/>
                </a:cubicBezTo>
                <a:cubicBezTo>
                  <a:pt x="0" y="475"/>
                  <a:pt x="0" y="475"/>
                  <a:pt x="0" y="475"/>
                </a:cubicBezTo>
                <a:cubicBezTo>
                  <a:pt x="18" y="473"/>
                  <a:pt x="18" y="473"/>
                  <a:pt x="18" y="473"/>
                </a:cubicBezTo>
                <a:cubicBezTo>
                  <a:pt x="67" y="466"/>
                  <a:pt x="91" y="430"/>
                  <a:pt x="91" y="357"/>
                </a:cubicBezTo>
                <a:cubicBezTo>
                  <a:pt x="91" y="183"/>
                  <a:pt x="91" y="183"/>
                  <a:pt x="91" y="183"/>
                </a:cubicBezTo>
                <a:cubicBezTo>
                  <a:pt x="91" y="122"/>
                  <a:pt x="105" y="76"/>
                  <a:pt x="134" y="47"/>
                </a:cubicBez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0">
            <a:extLst>
              <a:ext uri="{FF2B5EF4-FFF2-40B4-BE49-F238E27FC236}">
                <a16:creationId xmlns:a16="http://schemas.microsoft.com/office/drawing/2014/main" id="{09D71DE8-9E76-48A5-AD8B-A9DA445CD2EE}"/>
              </a:ext>
            </a:extLst>
          </p:cNvPr>
          <p:cNvSpPr>
            <a:spLocks noEditPoints="1"/>
          </p:cNvSpPr>
          <p:nvPr/>
        </p:nvSpPr>
        <p:spPr bwMode="auto">
          <a:xfrm>
            <a:off x="5875577" y="4378336"/>
            <a:ext cx="653426" cy="448911"/>
          </a:xfrm>
          <a:custGeom>
            <a:avLst/>
            <a:gdLst>
              <a:gd name="T0" fmla="*/ 0 w 2556"/>
              <a:gd name="T1" fmla="*/ 190 h 1756"/>
              <a:gd name="T2" fmla="*/ 0 w 2556"/>
              <a:gd name="T3" fmla="*/ 0 h 1756"/>
              <a:gd name="T4" fmla="*/ 2223 w 2556"/>
              <a:gd name="T5" fmla="*/ 0 h 1756"/>
              <a:gd name="T6" fmla="*/ 2223 w 2556"/>
              <a:gd name="T7" fmla="*/ 190 h 1756"/>
              <a:gd name="T8" fmla="*/ 0 w 2556"/>
              <a:gd name="T9" fmla="*/ 190 h 1756"/>
              <a:gd name="T10" fmla="*/ 0 w 2556"/>
              <a:gd name="T11" fmla="*/ 711 h 1756"/>
              <a:gd name="T12" fmla="*/ 0 w 2556"/>
              <a:gd name="T13" fmla="*/ 521 h 1756"/>
              <a:gd name="T14" fmla="*/ 2223 w 2556"/>
              <a:gd name="T15" fmla="*/ 521 h 1756"/>
              <a:gd name="T16" fmla="*/ 2223 w 2556"/>
              <a:gd name="T17" fmla="*/ 711 h 1756"/>
              <a:gd name="T18" fmla="*/ 0 w 2556"/>
              <a:gd name="T19" fmla="*/ 711 h 1756"/>
              <a:gd name="T20" fmla="*/ 331 w 2556"/>
              <a:gd name="T21" fmla="*/ 1233 h 1756"/>
              <a:gd name="T22" fmla="*/ 331 w 2556"/>
              <a:gd name="T23" fmla="*/ 1043 h 1756"/>
              <a:gd name="T24" fmla="*/ 2556 w 2556"/>
              <a:gd name="T25" fmla="*/ 1043 h 1756"/>
              <a:gd name="T26" fmla="*/ 2556 w 2556"/>
              <a:gd name="T27" fmla="*/ 1233 h 1756"/>
              <a:gd name="T28" fmla="*/ 331 w 2556"/>
              <a:gd name="T29" fmla="*/ 1233 h 1756"/>
              <a:gd name="T30" fmla="*/ 0 w 2556"/>
              <a:gd name="T31" fmla="*/ 1756 h 1756"/>
              <a:gd name="T32" fmla="*/ 0 w 2556"/>
              <a:gd name="T33" fmla="*/ 1566 h 1756"/>
              <a:gd name="T34" fmla="*/ 2223 w 2556"/>
              <a:gd name="T35" fmla="*/ 1566 h 1756"/>
              <a:gd name="T36" fmla="*/ 2223 w 2556"/>
              <a:gd name="T37" fmla="*/ 1756 h 1756"/>
              <a:gd name="T38" fmla="*/ 0 w 2556"/>
              <a:gd name="T39" fmla="*/ 1756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6" h="1756">
                <a:moveTo>
                  <a:pt x="0" y="190"/>
                </a:moveTo>
                <a:lnTo>
                  <a:pt x="0" y="0"/>
                </a:lnTo>
                <a:lnTo>
                  <a:pt x="2223" y="0"/>
                </a:lnTo>
                <a:lnTo>
                  <a:pt x="2223" y="190"/>
                </a:lnTo>
                <a:lnTo>
                  <a:pt x="0" y="190"/>
                </a:lnTo>
                <a:close/>
                <a:moveTo>
                  <a:pt x="0" y="711"/>
                </a:moveTo>
                <a:lnTo>
                  <a:pt x="0" y="521"/>
                </a:lnTo>
                <a:lnTo>
                  <a:pt x="2223" y="521"/>
                </a:lnTo>
                <a:lnTo>
                  <a:pt x="2223" y="711"/>
                </a:lnTo>
                <a:lnTo>
                  <a:pt x="0" y="711"/>
                </a:lnTo>
                <a:close/>
                <a:moveTo>
                  <a:pt x="331" y="1233"/>
                </a:moveTo>
                <a:lnTo>
                  <a:pt x="331" y="1043"/>
                </a:lnTo>
                <a:lnTo>
                  <a:pt x="2556" y="1043"/>
                </a:lnTo>
                <a:lnTo>
                  <a:pt x="2556" y="1233"/>
                </a:lnTo>
                <a:lnTo>
                  <a:pt x="331" y="1233"/>
                </a:lnTo>
                <a:close/>
                <a:moveTo>
                  <a:pt x="0" y="1756"/>
                </a:moveTo>
                <a:lnTo>
                  <a:pt x="0" y="1566"/>
                </a:lnTo>
                <a:lnTo>
                  <a:pt x="2223" y="1566"/>
                </a:lnTo>
                <a:lnTo>
                  <a:pt x="2223" y="1756"/>
                </a:lnTo>
                <a:lnTo>
                  <a:pt x="0" y="1756"/>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4" name="Group 23">
            <a:extLst>
              <a:ext uri="{FF2B5EF4-FFF2-40B4-BE49-F238E27FC236}">
                <a16:creationId xmlns:a16="http://schemas.microsoft.com/office/drawing/2014/main" id="{ED7DCE96-71FA-4F97-8A07-A9E6703D8008}"/>
              </a:ext>
            </a:extLst>
          </p:cNvPr>
          <p:cNvGrpSpPr>
            <a:grpSpLocks noChangeAspect="1"/>
          </p:cNvGrpSpPr>
          <p:nvPr/>
        </p:nvGrpSpPr>
        <p:grpSpPr bwMode="auto">
          <a:xfrm>
            <a:off x="9274217" y="4299799"/>
            <a:ext cx="604670" cy="606207"/>
            <a:chOff x="0" y="2"/>
            <a:chExt cx="2361" cy="2367"/>
          </a:xfrm>
          <a:solidFill>
            <a:srgbClr val="047CDA"/>
          </a:solidFill>
        </p:grpSpPr>
        <p:sp>
          <p:nvSpPr>
            <p:cNvPr id="75" name="Freeform 24">
              <a:extLst>
                <a:ext uri="{FF2B5EF4-FFF2-40B4-BE49-F238E27FC236}">
                  <a16:creationId xmlns:a16="http://schemas.microsoft.com/office/drawing/2014/main" id="{2992062E-2243-486C-A42D-A2235403F9D5}"/>
                </a:ext>
              </a:extLst>
            </p:cNvPr>
            <p:cNvSpPr>
              <a:spLocks noEditPoints="1"/>
            </p:cNvSpPr>
            <p:nvPr/>
          </p:nvSpPr>
          <p:spPr bwMode="auto">
            <a:xfrm>
              <a:off x="10" y="1188"/>
              <a:ext cx="851" cy="1168"/>
            </a:xfrm>
            <a:custGeom>
              <a:avLst/>
              <a:gdLst>
                <a:gd name="T0" fmla="*/ 224 w 409"/>
                <a:gd name="T1" fmla="*/ 74 h 561"/>
                <a:gd name="T2" fmla="*/ 73 w 409"/>
                <a:gd name="T3" fmla="*/ 137 h 561"/>
                <a:gd name="T4" fmla="*/ 46 w 409"/>
                <a:gd name="T5" fmla="*/ 160 h 561"/>
                <a:gd name="T6" fmla="*/ 46 w 409"/>
                <a:gd name="T7" fmla="*/ 62 h 561"/>
                <a:gd name="T8" fmla="*/ 52 w 409"/>
                <a:gd name="T9" fmla="*/ 57 h 561"/>
                <a:gd name="T10" fmla="*/ 133 w 409"/>
                <a:gd name="T11" fmla="*/ 17 h 561"/>
                <a:gd name="T12" fmla="*/ 229 w 409"/>
                <a:gd name="T13" fmla="*/ 0 h 561"/>
                <a:gd name="T14" fmla="*/ 362 w 409"/>
                <a:gd name="T15" fmla="*/ 54 h 561"/>
                <a:gd name="T16" fmla="*/ 409 w 409"/>
                <a:gd name="T17" fmla="*/ 205 h 561"/>
                <a:gd name="T18" fmla="*/ 409 w 409"/>
                <a:gd name="T19" fmla="*/ 549 h 561"/>
                <a:gd name="T20" fmla="*/ 330 w 409"/>
                <a:gd name="T21" fmla="*/ 549 h 561"/>
                <a:gd name="T22" fmla="*/ 330 w 409"/>
                <a:gd name="T23" fmla="*/ 485 h 561"/>
                <a:gd name="T24" fmla="*/ 284 w 409"/>
                <a:gd name="T25" fmla="*/ 527 h 561"/>
                <a:gd name="T26" fmla="*/ 172 w 409"/>
                <a:gd name="T27" fmla="*/ 561 h 561"/>
                <a:gd name="T28" fmla="*/ 47 w 409"/>
                <a:gd name="T29" fmla="*/ 516 h 561"/>
                <a:gd name="T30" fmla="*/ 0 w 409"/>
                <a:gd name="T31" fmla="*/ 402 h 561"/>
                <a:gd name="T32" fmla="*/ 189 w 409"/>
                <a:gd name="T33" fmla="*/ 227 h 561"/>
                <a:gd name="T34" fmla="*/ 330 w 409"/>
                <a:gd name="T35" fmla="*/ 206 h 561"/>
                <a:gd name="T36" fmla="*/ 224 w 409"/>
                <a:gd name="T37" fmla="*/ 74 h 561"/>
                <a:gd name="T38" fmla="*/ 210 w 409"/>
                <a:gd name="T39" fmla="*/ 298 h 561"/>
                <a:gd name="T40" fmla="*/ 106 w 409"/>
                <a:gd name="T41" fmla="*/ 331 h 561"/>
                <a:gd name="T42" fmla="*/ 81 w 409"/>
                <a:gd name="T43" fmla="*/ 400 h 561"/>
                <a:gd name="T44" fmla="*/ 106 w 409"/>
                <a:gd name="T45" fmla="*/ 462 h 561"/>
                <a:gd name="T46" fmla="*/ 177 w 409"/>
                <a:gd name="T47" fmla="*/ 487 h 561"/>
                <a:gd name="T48" fmla="*/ 286 w 409"/>
                <a:gd name="T49" fmla="*/ 438 h 561"/>
                <a:gd name="T50" fmla="*/ 330 w 409"/>
                <a:gd name="T51" fmla="*/ 310 h 561"/>
                <a:gd name="T52" fmla="*/ 330 w 409"/>
                <a:gd name="T53" fmla="*/ 280 h 561"/>
                <a:gd name="T54" fmla="*/ 210 w 409"/>
                <a:gd name="T55" fmla="*/ 29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9" h="561">
                  <a:moveTo>
                    <a:pt x="224" y="74"/>
                  </a:moveTo>
                  <a:cubicBezTo>
                    <a:pt x="173" y="74"/>
                    <a:pt x="123" y="95"/>
                    <a:pt x="73" y="137"/>
                  </a:cubicBezTo>
                  <a:cubicBezTo>
                    <a:pt x="46" y="160"/>
                    <a:pt x="46" y="160"/>
                    <a:pt x="46" y="160"/>
                  </a:cubicBezTo>
                  <a:cubicBezTo>
                    <a:pt x="46" y="62"/>
                    <a:pt x="46" y="62"/>
                    <a:pt x="46" y="62"/>
                  </a:cubicBezTo>
                  <a:cubicBezTo>
                    <a:pt x="52" y="57"/>
                    <a:pt x="52" y="57"/>
                    <a:pt x="52" y="57"/>
                  </a:cubicBezTo>
                  <a:cubicBezTo>
                    <a:pt x="72" y="41"/>
                    <a:pt x="100" y="28"/>
                    <a:pt x="133" y="17"/>
                  </a:cubicBezTo>
                  <a:cubicBezTo>
                    <a:pt x="167" y="6"/>
                    <a:pt x="199" y="0"/>
                    <a:pt x="229" y="0"/>
                  </a:cubicBezTo>
                  <a:cubicBezTo>
                    <a:pt x="285" y="0"/>
                    <a:pt x="330" y="18"/>
                    <a:pt x="362" y="54"/>
                  </a:cubicBezTo>
                  <a:cubicBezTo>
                    <a:pt x="393" y="89"/>
                    <a:pt x="409" y="140"/>
                    <a:pt x="409" y="205"/>
                  </a:cubicBezTo>
                  <a:cubicBezTo>
                    <a:pt x="409" y="549"/>
                    <a:pt x="409" y="549"/>
                    <a:pt x="409" y="549"/>
                  </a:cubicBezTo>
                  <a:cubicBezTo>
                    <a:pt x="330" y="549"/>
                    <a:pt x="330" y="549"/>
                    <a:pt x="330" y="549"/>
                  </a:cubicBezTo>
                  <a:cubicBezTo>
                    <a:pt x="330" y="485"/>
                    <a:pt x="330" y="485"/>
                    <a:pt x="330" y="485"/>
                  </a:cubicBezTo>
                  <a:cubicBezTo>
                    <a:pt x="317" y="502"/>
                    <a:pt x="301" y="516"/>
                    <a:pt x="284" y="527"/>
                  </a:cubicBezTo>
                  <a:cubicBezTo>
                    <a:pt x="250" y="550"/>
                    <a:pt x="213" y="561"/>
                    <a:pt x="172" y="561"/>
                  </a:cubicBezTo>
                  <a:cubicBezTo>
                    <a:pt x="120" y="561"/>
                    <a:pt x="78" y="546"/>
                    <a:pt x="47" y="516"/>
                  </a:cubicBezTo>
                  <a:cubicBezTo>
                    <a:pt x="16" y="486"/>
                    <a:pt x="0" y="448"/>
                    <a:pt x="0" y="402"/>
                  </a:cubicBezTo>
                  <a:cubicBezTo>
                    <a:pt x="0" y="305"/>
                    <a:pt x="65" y="246"/>
                    <a:pt x="189" y="227"/>
                  </a:cubicBezTo>
                  <a:cubicBezTo>
                    <a:pt x="330" y="206"/>
                    <a:pt x="330" y="206"/>
                    <a:pt x="330" y="206"/>
                  </a:cubicBezTo>
                  <a:cubicBezTo>
                    <a:pt x="327" y="116"/>
                    <a:pt x="292" y="74"/>
                    <a:pt x="224" y="74"/>
                  </a:cubicBezTo>
                  <a:close/>
                  <a:moveTo>
                    <a:pt x="210" y="298"/>
                  </a:moveTo>
                  <a:cubicBezTo>
                    <a:pt x="160" y="305"/>
                    <a:pt x="125" y="316"/>
                    <a:pt x="106" y="331"/>
                  </a:cubicBezTo>
                  <a:cubicBezTo>
                    <a:pt x="90" y="344"/>
                    <a:pt x="81" y="367"/>
                    <a:pt x="81" y="400"/>
                  </a:cubicBezTo>
                  <a:cubicBezTo>
                    <a:pt x="81" y="426"/>
                    <a:pt x="89" y="446"/>
                    <a:pt x="106" y="462"/>
                  </a:cubicBezTo>
                  <a:cubicBezTo>
                    <a:pt x="122" y="478"/>
                    <a:pt x="146" y="487"/>
                    <a:pt x="177" y="487"/>
                  </a:cubicBezTo>
                  <a:cubicBezTo>
                    <a:pt x="221" y="487"/>
                    <a:pt x="257" y="471"/>
                    <a:pt x="286" y="438"/>
                  </a:cubicBezTo>
                  <a:cubicBezTo>
                    <a:pt x="316" y="406"/>
                    <a:pt x="330" y="363"/>
                    <a:pt x="330" y="310"/>
                  </a:cubicBezTo>
                  <a:cubicBezTo>
                    <a:pt x="330" y="280"/>
                    <a:pt x="330" y="280"/>
                    <a:pt x="330" y="280"/>
                  </a:cubicBezTo>
                  <a:lnTo>
                    <a:pt x="210"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5">
              <a:extLst>
                <a:ext uri="{FF2B5EF4-FFF2-40B4-BE49-F238E27FC236}">
                  <a16:creationId xmlns:a16="http://schemas.microsoft.com/office/drawing/2014/main" id="{E2436930-98A7-4476-9C03-0A429D02E82E}"/>
                </a:ext>
              </a:extLst>
            </p:cNvPr>
            <p:cNvSpPr>
              <a:spLocks/>
            </p:cNvSpPr>
            <p:nvPr/>
          </p:nvSpPr>
          <p:spPr bwMode="auto">
            <a:xfrm>
              <a:off x="1265" y="1665"/>
              <a:ext cx="1048" cy="704"/>
            </a:xfrm>
            <a:custGeom>
              <a:avLst/>
              <a:gdLst>
                <a:gd name="T0" fmla="*/ 251 w 504"/>
                <a:gd name="T1" fmla="*/ 153 h 338"/>
                <a:gd name="T2" fmla="*/ 270 w 504"/>
                <a:gd name="T3" fmla="*/ 129 h 338"/>
                <a:gd name="T4" fmla="*/ 145 w 504"/>
                <a:gd name="T5" fmla="*/ 17 h 338"/>
                <a:gd name="T6" fmla="*/ 462 w 504"/>
                <a:gd name="T7" fmla="*/ 0 h 338"/>
                <a:gd name="T8" fmla="*/ 487 w 504"/>
                <a:gd name="T9" fmla="*/ 23 h 338"/>
                <a:gd name="T10" fmla="*/ 504 w 504"/>
                <a:gd name="T11" fmla="*/ 338 h 338"/>
                <a:gd name="T12" fmla="*/ 386 w 504"/>
                <a:gd name="T13" fmla="*/ 233 h 338"/>
                <a:gd name="T14" fmla="*/ 14 w 504"/>
                <a:gd name="T15" fmla="*/ 230 h 338"/>
                <a:gd name="T16" fmla="*/ 0 w 504"/>
                <a:gd name="T17" fmla="*/ 217 h 338"/>
                <a:gd name="T18" fmla="*/ 251 w 504"/>
                <a:gd name="T19" fmla="*/ 15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338">
                  <a:moveTo>
                    <a:pt x="251" y="153"/>
                  </a:moveTo>
                  <a:cubicBezTo>
                    <a:pt x="258" y="145"/>
                    <a:pt x="264" y="137"/>
                    <a:pt x="270" y="129"/>
                  </a:cubicBezTo>
                  <a:cubicBezTo>
                    <a:pt x="145" y="17"/>
                    <a:pt x="145" y="17"/>
                    <a:pt x="145" y="17"/>
                  </a:cubicBezTo>
                  <a:cubicBezTo>
                    <a:pt x="462" y="0"/>
                    <a:pt x="462" y="0"/>
                    <a:pt x="462" y="0"/>
                  </a:cubicBezTo>
                  <a:cubicBezTo>
                    <a:pt x="475" y="0"/>
                    <a:pt x="487" y="10"/>
                    <a:pt x="487" y="23"/>
                  </a:cubicBezTo>
                  <a:cubicBezTo>
                    <a:pt x="504" y="338"/>
                    <a:pt x="504" y="338"/>
                    <a:pt x="504" y="338"/>
                  </a:cubicBezTo>
                  <a:cubicBezTo>
                    <a:pt x="386" y="233"/>
                    <a:pt x="386" y="233"/>
                    <a:pt x="386" y="233"/>
                  </a:cubicBezTo>
                  <a:cubicBezTo>
                    <a:pt x="281" y="324"/>
                    <a:pt x="121" y="326"/>
                    <a:pt x="14" y="230"/>
                  </a:cubicBezTo>
                  <a:cubicBezTo>
                    <a:pt x="10" y="226"/>
                    <a:pt x="4" y="221"/>
                    <a:pt x="0" y="217"/>
                  </a:cubicBezTo>
                  <a:cubicBezTo>
                    <a:pt x="86" y="246"/>
                    <a:pt x="186" y="225"/>
                    <a:pt x="251"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6">
              <a:extLst>
                <a:ext uri="{FF2B5EF4-FFF2-40B4-BE49-F238E27FC236}">
                  <a16:creationId xmlns:a16="http://schemas.microsoft.com/office/drawing/2014/main" id="{3AAD90D3-6D54-49BA-BB20-2A01EFCBF769}"/>
                </a:ext>
              </a:extLst>
            </p:cNvPr>
            <p:cNvSpPr>
              <a:spLocks/>
            </p:cNvSpPr>
            <p:nvPr/>
          </p:nvSpPr>
          <p:spPr bwMode="auto">
            <a:xfrm>
              <a:off x="0" y="129"/>
              <a:ext cx="1048" cy="704"/>
            </a:xfrm>
            <a:custGeom>
              <a:avLst/>
              <a:gdLst>
                <a:gd name="T0" fmla="*/ 253 w 504"/>
                <a:gd name="T1" fmla="*/ 184 h 338"/>
                <a:gd name="T2" fmla="*/ 234 w 504"/>
                <a:gd name="T3" fmla="*/ 209 h 338"/>
                <a:gd name="T4" fmla="*/ 359 w 504"/>
                <a:gd name="T5" fmla="*/ 321 h 338"/>
                <a:gd name="T6" fmla="*/ 42 w 504"/>
                <a:gd name="T7" fmla="*/ 338 h 338"/>
                <a:gd name="T8" fmla="*/ 17 w 504"/>
                <a:gd name="T9" fmla="*/ 314 h 338"/>
                <a:gd name="T10" fmla="*/ 0 w 504"/>
                <a:gd name="T11" fmla="*/ 0 h 338"/>
                <a:gd name="T12" fmla="*/ 118 w 504"/>
                <a:gd name="T13" fmla="*/ 105 h 338"/>
                <a:gd name="T14" fmla="*/ 489 w 504"/>
                <a:gd name="T15" fmla="*/ 107 h 338"/>
                <a:gd name="T16" fmla="*/ 504 w 504"/>
                <a:gd name="T17" fmla="*/ 121 h 338"/>
                <a:gd name="T18" fmla="*/ 253 w 504"/>
                <a:gd name="T19" fmla="*/ 18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338">
                  <a:moveTo>
                    <a:pt x="253" y="184"/>
                  </a:moveTo>
                  <a:cubicBezTo>
                    <a:pt x="245" y="192"/>
                    <a:pt x="239" y="201"/>
                    <a:pt x="234" y="209"/>
                  </a:cubicBezTo>
                  <a:cubicBezTo>
                    <a:pt x="359" y="321"/>
                    <a:pt x="359" y="321"/>
                    <a:pt x="359" y="321"/>
                  </a:cubicBezTo>
                  <a:cubicBezTo>
                    <a:pt x="42" y="338"/>
                    <a:pt x="42" y="338"/>
                    <a:pt x="42" y="338"/>
                  </a:cubicBezTo>
                  <a:cubicBezTo>
                    <a:pt x="28" y="338"/>
                    <a:pt x="17" y="328"/>
                    <a:pt x="17" y="314"/>
                  </a:cubicBezTo>
                  <a:cubicBezTo>
                    <a:pt x="0" y="0"/>
                    <a:pt x="0" y="0"/>
                    <a:pt x="0" y="0"/>
                  </a:cubicBezTo>
                  <a:cubicBezTo>
                    <a:pt x="118" y="105"/>
                    <a:pt x="118" y="105"/>
                    <a:pt x="118" y="105"/>
                  </a:cubicBezTo>
                  <a:cubicBezTo>
                    <a:pt x="223" y="13"/>
                    <a:pt x="382" y="11"/>
                    <a:pt x="489" y="107"/>
                  </a:cubicBezTo>
                  <a:cubicBezTo>
                    <a:pt x="494" y="112"/>
                    <a:pt x="499" y="116"/>
                    <a:pt x="504" y="121"/>
                  </a:cubicBezTo>
                  <a:cubicBezTo>
                    <a:pt x="417" y="91"/>
                    <a:pt x="317" y="113"/>
                    <a:pt x="253"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7">
              <a:extLst>
                <a:ext uri="{FF2B5EF4-FFF2-40B4-BE49-F238E27FC236}">
                  <a16:creationId xmlns:a16="http://schemas.microsoft.com/office/drawing/2014/main" id="{536DFA1E-E559-41E2-83B3-157D9A0037F6}"/>
                </a:ext>
              </a:extLst>
            </p:cNvPr>
            <p:cNvSpPr>
              <a:spLocks noEditPoints="1"/>
            </p:cNvSpPr>
            <p:nvPr/>
          </p:nvSpPr>
          <p:spPr bwMode="auto">
            <a:xfrm>
              <a:off x="1194" y="2"/>
              <a:ext cx="1167" cy="1271"/>
            </a:xfrm>
            <a:custGeom>
              <a:avLst/>
              <a:gdLst>
                <a:gd name="T0" fmla="*/ 527 w 561"/>
                <a:gd name="T1" fmla="*/ 78 h 610"/>
                <a:gd name="T2" fmla="*/ 544 w 561"/>
                <a:gd name="T3" fmla="*/ 77 h 610"/>
                <a:gd name="T4" fmla="*/ 548 w 561"/>
                <a:gd name="T5" fmla="*/ 142 h 610"/>
                <a:gd name="T6" fmla="*/ 531 w 561"/>
                <a:gd name="T7" fmla="*/ 143 h 610"/>
                <a:gd name="T8" fmla="*/ 248 w 561"/>
                <a:gd name="T9" fmla="*/ 153 h 610"/>
                <a:gd name="T10" fmla="*/ 244 w 561"/>
                <a:gd name="T11" fmla="*/ 215 h 610"/>
                <a:gd name="T12" fmla="*/ 332 w 561"/>
                <a:gd name="T13" fmla="*/ 207 h 610"/>
                <a:gd name="T14" fmla="*/ 358 w 561"/>
                <a:gd name="T15" fmla="*/ 208 h 610"/>
                <a:gd name="T16" fmla="*/ 369 w 561"/>
                <a:gd name="T17" fmla="*/ 167 h 610"/>
                <a:gd name="T18" fmla="*/ 434 w 561"/>
                <a:gd name="T19" fmla="*/ 182 h 610"/>
                <a:gd name="T20" fmla="*/ 430 w 561"/>
                <a:gd name="T21" fmla="*/ 198 h 610"/>
                <a:gd name="T22" fmla="*/ 424 w 561"/>
                <a:gd name="T23" fmla="*/ 221 h 610"/>
                <a:gd name="T24" fmla="*/ 485 w 561"/>
                <a:gd name="T25" fmla="*/ 252 h 610"/>
                <a:gd name="T26" fmla="*/ 561 w 561"/>
                <a:gd name="T27" fmla="*/ 396 h 610"/>
                <a:gd name="T28" fmla="*/ 498 w 561"/>
                <a:gd name="T29" fmla="*/ 544 h 610"/>
                <a:gd name="T30" fmla="*/ 332 w 561"/>
                <a:gd name="T31" fmla="*/ 608 h 610"/>
                <a:gd name="T32" fmla="*/ 319 w 561"/>
                <a:gd name="T33" fmla="*/ 610 h 610"/>
                <a:gd name="T34" fmla="*/ 294 w 561"/>
                <a:gd name="T35" fmla="*/ 548 h 610"/>
                <a:gd name="T36" fmla="*/ 315 w 561"/>
                <a:gd name="T37" fmla="*/ 545 h 610"/>
                <a:gd name="T38" fmla="*/ 448 w 561"/>
                <a:gd name="T39" fmla="*/ 495 h 610"/>
                <a:gd name="T40" fmla="*/ 493 w 561"/>
                <a:gd name="T41" fmla="*/ 396 h 610"/>
                <a:gd name="T42" fmla="*/ 442 w 561"/>
                <a:gd name="T43" fmla="*/ 303 h 610"/>
                <a:gd name="T44" fmla="*/ 406 w 561"/>
                <a:gd name="T45" fmla="*/ 285 h 610"/>
                <a:gd name="T46" fmla="*/ 335 w 561"/>
                <a:gd name="T47" fmla="*/ 438 h 610"/>
                <a:gd name="T48" fmla="*/ 114 w 561"/>
                <a:gd name="T49" fmla="*/ 580 h 610"/>
                <a:gd name="T50" fmla="*/ 29 w 561"/>
                <a:gd name="T51" fmla="*/ 546 h 610"/>
                <a:gd name="T52" fmla="*/ 0 w 561"/>
                <a:gd name="T53" fmla="*/ 457 h 610"/>
                <a:gd name="T54" fmla="*/ 93 w 561"/>
                <a:gd name="T55" fmla="*/ 284 h 610"/>
                <a:gd name="T56" fmla="*/ 175 w 561"/>
                <a:gd name="T57" fmla="*/ 236 h 610"/>
                <a:gd name="T58" fmla="*/ 179 w 561"/>
                <a:gd name="T59" fmla="*/ 154 h 610"/>
                <a:gd name="T60" fmla="*/ 115 w 561"/>
                <a:gd name="T61" fmla="*/ 155 h 610"/>
                <a:gd name="T62" fmla="*/ 27 w 561"/>
                <a:gd name="T63" fmla="*/ 155 h 610"/>
                <a:gd name="T64" fmla="*/ 10 w 561"/>
                <a:gd name="T65" fmla="*/ 155 h 610"/>
                <a:gd name="T66" fmla="*/ 10 w 561"/>
                <a:gd name="T67" fmla="*/ 89 h 610"/>
                <a:gd name="T68" fmla="*/ 27 w 561"/>
                <a:gd name="T69" fmla="*/ 89 h 610"/>
                <a:gd name="T70" fmla="*/ 117 w 561"/>
                <a:gd name="T71" fmla="*/ 89 h 610"/>
                <a:gd name="T72" fmla="*/ 186 w 561"/>
                <a:gd name="T73" fmla="*/ 88 h 610"/>
                <a:gd name="T74" fmla="*/ 198 w 561"/>
                <a:gd name="T75" fmla="*/ 17 h 610"/>
                <a:gd name="T76" fmla="*/ 201 w 561"/>
                <a:gd name="T77" fmla="*/ 0 h 610"/>
                <a:gd name="T78" fmla="*/ 268 w 561"/>
                <a:gd name="T79" fmla="*/ 16 h 610"/>
                <a:gd name="T80" fmla="*/ 265 w 561"/>
                <a:gd name="T81" fmla="*/ 31 h 610"/>
                <a:gd name="T82" fmla="*/ 255 w 561"/>
                <a:gd name="T83" fmla="*/ 87 h 610"/>
                <a:gd name="T84" fmla="*/ 527 w 561"/>
                <a:gd name="T85" fmla="*/ 78 h 610"/>
                <a:gd name="T86" fmla="*/ 332 w 561"/>
                <a:gd name="T87" fmla="*/ 273 h 610"/>
                <a:gd name="T88" fmla="*/ 242 w 561"/>
                <a:gd name="T89" fmla="*/ 283 h 610"/>
                <a:gd name="T90" fmla="*/ 242 w 561"/>
                <a:gd name="T91" fmla="*/ 285 h 610"/>
                <a:gd name="T92" fmla="*/ 252 w 561"/>
                <a:gd name="T93" fmla="*/ 438 h 610"/>
                <a:gd name="T94" fmla="*/ 277 w 561"/>
                <a:gd name="T95" fmla="*/ 403 h 610"/>
                <a:gd name="T96" fmla="*/ 339 w 561"/>
                <a:gd name="T97" fmla="*/ 273 h 610"/>
                <a:gd name="T98" fmla="*/ 332 w 561"/>
                <a:gd name="T99" fmla="*/ 273 h 610"/>
                <a:gd name="T100" fmla="*/ 137 w 561"/>
                <a:gd name="T101" fmla="*/ 335 h 610"/>
                <a:gd name="T102" fmla="*/ 68 w 561"/>
                <a:gd name="T103" fmla="*/ 457 h 610"/>
                <a:gd name="T104" fmla="*/ 114 w 561"/>
                <a:gd name="T105" fmla="*/ 514 h 610"/>
                <a:gd name="T106" fmla="*/ 192 w 561"/>
                <a:gd name="T107" fmla="*/ 493 h 610"/>
                <a:gd name="T108" fmla="*/ 174 w 561"/>
                <a:gd name="T109" fmla="*/ 311 h 610"/>
                <a:gd name="T110" fmla="*/ 137 w 561"/>
                <a:gd name="T111" fmla="*/ 33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1" h="610">
                  <a:moveTo>
                    <a:pt x="527" y="78"/>
                  </a:moveTo>
                  <a:cubicBezTo>
                    <a:pt x="544" y="77"/>
                    <a:pt x="544" y="77"/>
                    <a:pt x="544" y="77"/>
                  </a:cubicBezTo>
                  <a:cubicBezTo>
                    <a:pt x="548" y="142"/>
                    <a:pt x="548" y="142"/>
                    <a:pt x="548" y="142"/>
                  </a:cubicBezTo>
                  <a:cubicBezTo>
                    <a:pt x="531" y="143"/>
                    <a:pt x="531" y="143"/>
                    <a:pt x="531" y="143"/>
                  </a:cubicBezTo>
                  <a:cubicBezTo>
                    <a:pt x="457" y="148"/>
                    <a:pt x="364" y="151"/>
                    <a:pt x="248" y="153"/>
                  </a:cubicBezTo>
                  <a:cubicBezTo>
                    <a:pt x="246" y="173"/>
                    <a:pt x="245" y="193"/>
                    <a:pt x="244" y="215"/>
                  </a:cubicBezTo>
                  <a:cubicBezTo>
                    <a:pt x="271" y="210"/>
                    <a:pt x="300" y="207"/>
                    <a:pt x="332" y="207"/>
                  </a:cubicBezTo>
                  <a:cubicBezTo>
                    <a:pt x="341" y="207"/>
                    <a:pt x="350" y="208"/>
                    <a:pt x="358" y="208"/>
                  </a:cubicBezTo>
                  <a:cubicBezTo>
                    <a:pt x="369" y="167"/>
                    <a:pt x="369" y="167"/>
                    <a:pt x="369" y="167"/>
                  </a:cubicBezTo>
                  <a:cubicBezTo>
                    <a:pt x="434" y="182"/>
                    <a:pt x="434" y="182"/>
                    <a:pt x="434" y="182"/>
                  </a:cubicBezTo>
                  <a:cubicBezTo>
                    <a:pt x="430" y="198"/>
                    <a:pt x="430" y="198"/>
                    <a:pt x="430" y="198"/>
                  </a:cubicBezTo>
                  <a:cubicBezTo>
                    <a:pt x="428" y="206"/>
                    <a:pt x="427" y="212"/>
                    <a:pt x="424" y="221"/>
                  </a:cubicBezTo>
                  <a:cubicBezTo>
                    <a:pt x="446" y="228"/>
                    <a:pt x="467" y="239"/>
                    <a:pt x="485" y="252"/>
                  </a:cubicBezTo>
                  <a:cubicBezTo>
                    <a:pt x="536" y="287"/>
                    <a:pt x="561" y="335"/>
                    <a:pt x="561" y="396"/>
                  </a:cubicBezTo>
                  <a:cubicBezTo>
                    <a:pt x="561" y="458"/>
                    <a:pt x="540" y="508"/>
                    <a:pt x="498" y="544"/>
                  </a:cubicBezTo>
                  <a:cubicBezTo>
                    <a:pt x="459" y="577"/>
                    <a:pt x="403" y="599"/>
                    <a:pt x="332" y="608"/>
                  </a:cubicBezTo>
                  <a:cubicBezTo>
                    <a:pt x="319" y="610"/>
                    <a:pt x="319" y="610"/>
                    <a:pt x="319" y="610"/>
                  </a:cubicBezTo>
                  <a:cubicBezTo>
                    <a:pt x="294" y="548"/>
                    <a:pt x="294" y="548"/>
                    <a:pt x="294" y="548"/>
                  </a:cubicBezTo>
                  <a:cubicBezTo>
                    <a:pt x="315" y="545"/>
                    <a:pt x="315" y="545"/>
                    <a:pt x="315" y="545"/>
                  </a:cubicBezTo>
                  <a:cubicBezTo>
                    <a:pt x="374" y="537"/>
                    <a:pt x="418" y="521"/>
                    <a:pt x="448" y="495"/>
                  </a:cubicBezTo>
                  <a:cubicBezTo>
                    <a:pt x="478" y="469"/>
                    <a:pt x="493" y="437"/>
                    <a:pt x="493" y="396"/>
                  </a:cubicBezTo>
                  <a:cubicBezTo>
                    <a:pt x="493" y="356"/>
                    <a:pt x="476" y="325"/>
                    <a:pt x="442" y="303"/>
                  </a:cubicBezTo>
                  <a:cubicBezTo>
                    <a:pt x="430" y="295"/>
                    <a:pt x="419" y="289"/>
                    <a:pt x="406" y="285"/>
                  </a:cubicBezTo>
                  <a:cubicBezTo>
                    <a:pt x="386" y="343"/>
                    <a:pt x="363" y="394"/>
                    <a:pt x="335" y="438"/>
                  </a:cubicBezTo>
                  <a:cubicBezTo>
                    <a:pt x="275" y="532"/>
                    <a:pt x="201" y="580"/>
                    <a:pt x="114" y="580"/>
                  </a:cubicBezTo>
                  <a:cubicBezTo>
                    <a:pt x="78" y="580"/>
                    <a:pt x="49" y="568"/>
                    <a:pt x="29" y="546"/>
                  </a:cubicBezTo>
                  <a:cubicBezTo>
                    <a:pt x="9" y="525"/>
                    <a:pt x="0" y="494"/>
                    <a:pt x="0" y="457"/>
                  </a:cubicBezTo>
                  <a:cubicBezTo>
                    <a:pt x="0" y="390"/>
                    <a:pt x="31" y="333"/>
                    <a:pt x="93" y="284"/>
                  </a:cubicBezTo>
                  <a:cubicBezTo>
                    <a:pt x="118" y="264"/>
                    <a:pt x="145" y="248"/>
                    <a:pt x="175" y="236"/>
                  </a:cubicBezTo>
                  <a:cubicBezTo>
                    <a:pt x="175" y="208"/>
                    <a:pt x="177" y="180"/>
                    <a:pt x="179" y="154"/>
                  </a:cubicBezTo>
                  <a:cubicBezTo>
                    <a:pt x="164" y="154"/>
                    <a:pt x="147" y="154"/>
                    <a:pt x="115" y="155"/>
                  </a:cubicBezTo>
                  <a:cubicBezTo>
                    <a:pt x="74" y="155"/>
                    <a:pt x="52" y="155"/>
                    <a:pt x="27" y="155"/>
                  </a:cubicBezTo>
                  <a:cubicBezTo>
                    <a:pt x="10" y="155"/>
                    <a:pt x="10" y="155"/>
                    <a:pt x="10" y="155"/>
                  </a:cubicBezTo>
                  <a:cubicBezTo>
                    <a:pt x="10" y="89"/>
                    <a:pt x="10" y="89"/>
                    <a:pt x="10" y="89"/>
                  </a:cubicBezTo>
                  <a:cubicBezTo>
                    <a:pt x="27" y="89"/>
                    <a:pt x="27" y="89"/>
                    <a:pt x="27" y="89"/>
                  </a:cubicBezTo>
                  <a:cubicBezTo>
                    <a:pt x="53" y="89"/>
                    <a:pt x="75" y="89"/>
                    <a:pt x="117" y="89"/>
                  </a:cubicBezTo>
                  <a:cubicBezTo>
                    <a:pt x="152" y="88"/>
                    <a:pt x="170" y="88"/>
                    <a:pt x="186" y="88"/>
                  </a:cubicBezTo>
                  <a:cubicBezTo>
                    <a:pt x="189" y="66"/>
                    <a:pt x="193" y="43"/>
                    <a:pt x="198" y="17"/>
                  </a:cubicBezTo>
                  <a:cubicBezTo>
                    <a:pt x="201" y="0"/>
                    <a:pt x="201" y="0"/>
                    <a:pt x="201" y="0"/>
                  </a:cubicBezTo>
                  <a:cubicBezTo>
                    <a:pt x="268" y="16"/>
                    <a:pt x="268" y="16"/>
                    <a:pt x="268" y="16"/>
                  </a:cubicBezTo>
                  <a:cubicBezTo>
                    <a:pt x="265" y="31"/>
                    <a:pt x="265" y="31"/>
                    <a:pt x="265" y="31"/>
                  </a:cubicBezTo>
                  <a:cubicBezTo>
                    <a:pt x="261" y="50"/>
                    <a:pt x="258" y="68"/>
                    <a:pt x="255" y="87"/>
                  </a:cubicBezTo>
                  <a:cubicBezTo>
                    <a:pt x="366" y="85"/>
                    <a:pt x="457" y="82"/>
                    <a:pt x="527" y="78"/>
                  </a:cubicBezTo>
                  <a:moveTo>
                    <a:pt x="332" y="273"/>
                  </a:moveTo>
                  <a:cubicBezTo>
                    <a:pt x="299" y="273"/>
                    <a:pt x="269" y="276"/>
                    <a:pt x="242" y="283"/>
                  </a:cubicBezTo>
                  <a:cubicBezTo>
                    <a:pt x="242" y="285"/>
                    <a:pt x="242" y="285"/>
                    <a:pt x="242" y="285"/>
                  </a:cubicBezTo>
                  <a:cubicBezTo>
                    <a:pt x="242" y="342"/>
                    <a:pt x="245" y="393"/>
                    <a:pt x="252" y="438"/>
                  </a:cubicBezTo>
                  <a:cubicBezTo>
                    <a:pt x="260" y="428"/>
                    <a:pt x="269" y="416"/>
                    <a:pt x="277" y="403"/>
                  </a:cubicBezTo>
                  <a:cubicBezTo>
                    <a:pt x="302" y="365"/>
                    <a:pt x="322" y="321"/>
                    <a:pt x="339" y="273"/>
                  </a:cubicBezTo>
                  <a:cubicBezTo>
                    <a:pt x="337" y="273"/>
                    <a:pt x="335" y="273"/>
                    <a:pt x="332" y="273"/>
                  </a:cubicBezTo>
                  <a:moveTo>
                    <a:pt x="137" y="335"/>
                  </a:moveTo>
                  <a:cubicBezTo>
                    <a:pt x="91" y="372"/>
                    <a:pt x="68" y="413"/>
                    <a:pt x="68" y="457"/>
                  </a:cubicBezTo>
                  <a:cubicBezTo>
                    <a:pt x="68" y="498"/>
                    <a:pt x="82" y="514"/>
                    <a:pt x="114" y="514"/>
                  </a:cubicBezTo>
                  <a:cubicBezTo>
                    <a:pt x="140" y="514"/>
                    <a:pt x="166" y="507"/>
                    <a:pt x="192" y="493"/>
                  </a:cubicBezTo>
                  <a:cubicBezTo>
                    <a:pt x="181" y="440"/>
                    <a:pt x="175" y="379"/>
                    <a:pt x="174" y="311"/>
                  </a:cubicBezTo>
                  <a:cubicBezTo>
                    <a:pt x="161" y="318"/>
                    <a:pt x="149" y="326"/>
                    <a:pt x="137" y="3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Freeform 31">
            <a:extLst>
              <a:ext uri="{FF2B5EF4-FFF2-40B4-BE49-F238E27FC236}">
                <a16:creationId xmlns:a16="http://schemas.microsoft.com/office/drawing/2014/main" id="{C49D6B46-FE96-4DE2-80B3-F80851384701}"/>
              </a:ext>
            </a:extLst>
          </p:cNvPr>
          <p:cNvSpPr>
            <a:spLocks noEditPoints="1"/>
          </p:cNvSpPr>
          <p:nvPr/>
        </p:nvSpPr>
        <p:spPr bwMode="auto">
          <a:xfrm>
            <a:off x="5776847" y="2139658"/>
            <a:ext cx="784875" cy="323051"/>
          </a:xfrm>
          <a:custGeom>
            <a:avLst/>
            <a:gdLst>
              <a:gd name="T0" fmla="*/ 1135 w 3122"/>
              <a:gd name="T1" fmla="*/ 0 h 1285"/>
              <a:gd name="T2" fmla="*/ 1135 w 3122"/>
              <a:gd name="T3" fmla="*/ 245 h 1285"/>
              <a:gd name="T4" fmla="*/ 305 w 3122"/>
              <a:gd name="T5" fmla="*/ 660 h 1285"/>
              <a:gd name="T6" fmla="*/ 305 w 3122"/>
              <a:gd name="T7" fmla="*/ 665 h 1285"/>
              <a:gd name="T8" fmla="*/ 1135 w 3122"/>
              <a:gd name="T9" fmla="*/ 1043 h 1285"/>
              <a:gd name="T10" fmla="*/ 1135 w 3122"/>
              <a:gd name="T11" fmla="*/ 1285 h 1285"/>
              <a:gd name="T12" fmla="*/ 0 w 3122"/>
              <a:gd name="T13" fmla="*/ 734 h 1285"/>
              <a:gd name="T14" fmla="*/ 0 w 3122"/>
              <a:gd name="T15" fmla="*/ 598 h 1285"/>
              <a:gd name="T16" fmla="*/ 1135 w 3122"/>
              <a:gd name="T17" fmla="*/ 0 h 1285"/>
              <a:gd name="T18" fmla="*/ 1987 w 3122"/>
              <a:gd name="T19" fmla="*/ 0 h 1285"/>
              <a:gd name="T20" fmla="*/ 3122 w 3122"/>
              <a:gd name="T21" fmla="*/ 598 h 1285"/>
              <a:gd name="T22" fmla="*/ 3122 w 3122"/>
              <a:gd name="T23" fmla="*/ 734 h 1285"/>
              <a:gd name="T24" fmla="*/ 1987 w 3122"/>
              <a:gd name="T25" fmla="*/ 1285 h 1285"/>
              <a:gd name="T26" fmla="*/ 1987 w 3122"/>
              <a:gd name="T27" fmla="*/ 1041 h 1285"/>
              <a:gd name="T28" fmla="*/ 2818 w 3122"/>
              <a:gd name="T29" fmla="*/ 669 h 1285"/>
              <a:gd name="T30" fmla="*/ 2818 w 3122"/>
              <a:gd name="T31" fmla="*/ 660 h 1285"/>
              <a:gd name="T32" fmla="*/ 1987 w 3122"/>
              <a:gd name="T33" fmla="*/ 245 h 1285"/>
              <a:gd name="T34" fmla="*/ 1987 w 3122"/>
              <a:gd name="T35" fmla="*/ 0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2" h="1285">
                <a:moveTo>
                  <a:pt x="1135" y="0"/>
                </a:moveTo>
                <a:lnTo>
                  <a:pt x="1135" y="245"/>
                </a:lnTo>
                <a:lnTo>
                  <a:pt x="305" y="660"/>
                </a:lnTo>
                <a:lnTo>
                  <a:pt x="305" y="665"/>
                </a:lnTo>
                <a:lnTo>
                  <a:pt x="1135" y="1043"/>
                </a:lnTo>
                <a:lnTo>
                  <a:pt x="1135" y="1285"/>
                </a:lnTo>
                <a:lnTo>
                  <a:pt x="0" y="734"/>
                </a:lnTo>
                <a:lnTo>
                  <a:pt x="0" y="598"/>
                </a:lnTo>
                <a:lnTo>
                  <a:pt x="1135" y="0"/>
                </a:lnTo>
                <a:close/>
                <a:moveTo>
                  <a:pt x="1987" y="0"/>
                </a:moveTo>
                <a:lnTo>
                  <a:pt x="3122" y="598"/>
                </a:lnTo>
                <a:lnTo>
                  <a:pt x="3122" y="734"/>
                </a:lnTo>
                <a:lnTo>
                  <a:pt x="1987" y="1285"/>
                </a:lnTo>
                <a:lnTo>
                  <a:pt x="1987" y="1041"/>
                </a:lnTo>
                <a:lnTo>
                  <a:pt x="2818" y="669"/>
                </a:lnTo>
                <a:lnTo>
                  <a:pt x="2818" y="660"/>
                </a:lnTo>
                <a:lnTo>
                  <a:pt x="1987" y="245"/>
                </a:lnTo>
                <a:lnTo>
                  <a:pt x="1987" y="0"/>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537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p:cTn id="16" dur="500" fill="hold"/>
                                        <p:tgtEl>
                                          <p:spTgt spid="65"/>
                                        </p:tgtEl>
                                        <p:attrNameLst>
                                          <p:attrName>ppt_w</p:attrName>
                                        </p:attrNameLst>
                                      </p:cBhvr>
                                      <p:tavLst>
                                        <p:tav tm="0">
                                          <p:val>
                                            <p:fltVal val="0"/>
                                          </p:val>
                                        </p:tav>
                                        <p:tav tm="100000">
                                          <p:val>
                                            <p:strVal val="#ppt_w"/>
                                          </p:val>
                                        </p:tav>
                                      </p:tavLst>
                                    </p:anim>
                                    <p:anim calcmode="lin" valueType="num">
                                      <p:cBhvr>
                                        <p:cTn id="17" dur="500" fill="hold"/>
                                        <p:tgtEl>
                                          <p:spTgt spid="65"/>
                                        </p:tgtEl>
                                        <p:attrNameLst>
                                          <p:attrName>ppt_h</p:attrName>
                                        </p:attrNameLst>
                                      </p:cBhvr>
                                      <p:tavLst>
                                        <p:tav tm="0">
                                          <p:val>
                                            <p:fltVal val="0"/>
                                          </p:val>
                                        </p:tav>
                                        <p:tav tm="100000">
                                          <p:val>
                                            <p:strVal val="#ppt_h"/>
                                          </p:val>
                                        </p:tav>
                                      </p:tavLst>
                                    </p:anim>
                                    <p:animEffect transition="in" filter="fade">
                                      <p:cBhvr>
                                        <p:cTn id="18" dur="500"/>
                                        <p:tgtEl>
                                          <p:spTgt spid="6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p:cTn id="21" dur="500" fill="hold"/>
                                        <p:tgtEl>
                                          <p:spTgt spid="79"/>
                                        </p:tgtEl>
                                        <p:attrNameLst>
                                          <p:attrName>ppt_w</p:attrName>
                                        </p:attrNameLst>
                                      </p:cBhvr>
                                      <p:tavLst>
                                        <p:tav tm="0">
                                          <p:val>
                                            <p:fltVal val="0"/>
                                          </p:val>
                                        </p:tav>
                                        <p:tav tm="100000">
                                          <p:val>
                                            <p:strVal val="#ppt_w"/>
                                          </p:val>
                                        </p:tav>
                                      </p:tavLst>
                                    </p:anim>
                                    <p:anim calcmode="lin" valueType="num">
                                      <p:cBhvr>
                                        <p:cTn id="22" dur="500" fill="hold"/>
                                        <p:tgtEl>
                                          <p:spTgt spid="79"/>
                                        </p:tgtEl>
                                        <p:attrNameLst>
                                          <p:attrName>ppt_h</p:attrName>
                                        </p:attrNameLst>
                                      </p:cBhvr>
                                      <p:tavLst>
                                        <p:tav tm="0">
                                          <p:val>
                                            <p:fltVal val="0"/>
                                          </p:val>
                                        </p:tav>
                                        <p:tav tm="100000">
                                          <p:val>
                                            <p:strVal val="#ppt_h"/>
                                          </p:val>
                                        </p:tav>
                                      </p:tavLst>
                                    </p:anim>
                                    <p:animEffect transition="in" filter="fade">
                                      <p:cBhvr>
                                        <p:cTn id="23" dur="500"/>
                                        <p:tgtEl>
                                          <p:spTgt spid="79"/>
                                        </p:tgtEl>
                                      </p:cBhvr>
                                    </p:animEffect>
                                  </p:childTnLst>
                                </p:cTn>
                              </p:par>
                              <p:par>
                                <p:cTn id="24" presetID="53" presetClass="entr" presetSubtype="16"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p:cTn id="26" dur="500" fill="hold"/>
                                        <p:tgtEl>
                                          <p:spTgt spid="66"/>
                                        </p:tgtEl>
                                        <p:attrNameLst>
                                          <p:attrName>ppt_w</p:attrName>
                                        </p:attrNameLst>
                                      </p:cBhvr>
                                      <p:tavLst>
                                        <p:tav tm="0">
                                          <p:val>
                                            <p:fltVal val="0"/>
                                          </p:val>
                                        </p:tav>
                                        <p:tav tm="100000">
                                          <p:val>
                                            <p:strVal val="#ppt_w"/>
                                          </p:val>
                                        </p:tav>
                                      </p:tavLst>
                                    </p:anim>
                                    <p:anim calcmode="lin" valueType="num">
                                      <p:cBhvr>
                                        <p:cTn id="27" dur="500" fill="hold"/>
                                        <p:tgtEl>
                                          <p:spTgt spid="66"/>
                                        </p:tgtEl>
                                        <p:attrNameLst>
                                          <p:attrName>ppt_h</p:attrName>
                                        </p:attrNameLst>
                                      </p:cBhvr>
                                      <p:tavLst>
                                        <p:tav tm="0">
                                          <p:val>
                                            <p:fltVal val="0"/>
                                          </p:val>
                                        </p:tav>
                                        <p:tav tm="100000">
                                          <p:val>
                                            <p:strVal val="#ppt_h"/>
                                          </p:val>
                                        </p:tav>
                                      </p:tavLst>
                                    </p:anim>
                                    <p:animEffect transition="in" filter="fade">
                                      <p:cBhvr>
                                        <p:cTn id="28" dur="500"/>
                                        <p:tgtEl>
                                          <p:spTgt spid="66"/>
                                        </p:tgtEl>
                                      </p:cBhvr>
                                    </p:animEffect>
                                  </p:childTnLst>
                                </p:cTn>
                              </p:par>
                              <p:par>
                                <p:cTn id="29" presetID="53" presetClass="entr" presetSubtype="16"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 calcmode="lin" valueType="num">
                                      <p:cBhvr>
                                        <p:cTn id="36" dur="500" fill="hold"/>
                                        <p:tgtEl>
                                          <p:spTgt spid="73"/>
                                        </p:tgtEl>
                                        <p:attrNameLst>
                                          <p:attrName>ppt_w</p:attrName>
                                        </p:attrNameLst>
                                      </p:cBhvr>
                                      <p:tavLst>
                                        <p:tav tm="0">
                                          <p:val>
                                            <p:fltVal val="0"/>
                                          </p:val>
                                        </p:tav>
                                        <p:tav tm="100000">
                                          <p:val>
                                            <p:strVal val="#ppt_w"/>
                                          </p:val>
                                        </p:tav>
                                      </p:tavLst>
                                    </p:anim>
                                    <p:anim calcmode="lin" valueType="num">
                                      <p:cBhvr>
                                        <p:cTn id="37" dur="500" fill="hold"/>
                                        <p:tgtEl>
                                          <p:spTgt spid="73"/>
                                        </p:tgtEl>
                                        <p:attrNameLst>
                                          <p:attrName>ppt_h</p:attrName>
                                        </p:attrNameLst>
                                      </p:cBhvr>
                                      <p:tavLst>
                                        <p:tav tm="0">
                                          <p:val>
                                            <p:fltVal val="0"/>
                                          </p:val>
                                        </p:tav>
                                        <p:tav tm="100000">
                                          <p:val>
                                            <p:strVal val="#ppt_h"/>
                                          </p:val>
                                        </p:tav>
                                      </p:tavLst>
                                    </p:anim>
                                    <p:animEffect transition="in" filter="fade">
                                      <p:cBhvr>
                                        <p:cTn id="38" dur="500"/>
                                        <p:tgtEl>
                                          <p:spTgt spid="7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1"/>
                                        </p:tgtEl>
                                        <p:attrNameLst>
                                          <p:attrName>style.visibility</p:attrName>
                                        </p:attrNameLst>
                                      </p:cBhvr>
                                      <p:to>
                                        <p:strVal val="visible"/>
                                      </p:to>
                                    </p:set>
                                    <p:animEffect transition="in" filter="fade">
                                      <p:cBhvr>
                                        <p:cTn id="50" dur="500"/>
                                        <p:tgtEl>
                                          <p:spTgt spid="14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2"/>
                                        </p:tgtEl>
                                        <p:attrNameLst>
                                          <p:attrName>style.visibility</p:attrName>
                                        </p:attrNameLst>
                                      </p:cBhvr>
                                      <p:to>
                                        <p:strVal val="visible"/>
                                      </p:to>
                                    </p:set>
                                    <p:animEffect transition="in" filter="fade">
                                      <p:cBhvr>
                                        <p:cTn id="53" dur="500"/>
                                        <p:tgtEl>
                                          <p:spTgt spid="1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6"/>
                                        </p:tgtEl>
                                        <p:attrNameLst>
                                          <p:attrName>style.visibility</p:attrName>
                                        </p:attrNameLst>
                                      </p:cBhvr>
                                      <p:to>
                                        <p:strVal val="visible"/>
                                      </p:to>
                                    </p:set>
                                    <p:animEffect transition="in" filter="fade">
                                      <p:cBhvr>
                                        <p:cTn id="59" dur="500"/>
                                        <p:tgtEl>
                                          <p:spTgt spid="15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3"/>
                                        </p:tgtEl>
                                        <p:attrNameLst>
                                          <p:attrName>style.visibility</p:attrName>
                                        </p:attrNameLst>
                                      </p:cBhvr>
                                      <p:to>
                                        <p:strVal val="visible"/>
                                      </p:to>
                                    </p:set>
                                    <p:animEffect transition="in" filter="fade">
                                      <p:cBhvr>
                                        <p:cTn id="68" dur="500"/>
                                        <p:tgtEl>
                                          <p:spTgt spid="15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2"/>
                                        </p:tgtEl>
                                        <p:attrNameLst>
                                          <p:attrName>style.visibility</p:attrName>
                                        </p:attrNameLst>
                                      </p:cBhvr>
                                      <p:to>
                                        <p:strVal val="visible"/>
                                      </p:to>
                                    </p:set>
                                    <p:animEffect transition="in" filter="fade">
                                      <p:cBhvr>
                                        <p:cTn id="71" dur="500"/>
                                        <p:tgtEl>
                                          <p:spTgt spid="15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0"/>
                                        </p:tgtEl>
                                        <p:attrNameLst>
                                          <p:attrName>style.visibility</p:attrName>
                                        </p:attrNameLst>
                                      </p:cBhvr>
                                      <p:to>
                                        <p:strVal val="visible"/>
                                      </p:to>
                                    </p:set>
                                    <p:animEffect transition="in" filter="fade">
                                      <p:cBhvr>
                                        <p:cTn id="74" dur="500"/>
                                        <p:tgtEl>
                                          <p:spTgt spid="13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Effect transition="in" filter="fade">
                                      <p:cBhvr>
                                        <p:cTn id="77" dur="500"/>
                                        <p:tgtEl>
                                          <p:spTgt spid="13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fade">
                                      <p:cBhvr>
                                        <p:cTn id="8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02" grpId="0"/>
      <p:bldP spid="103" grpId="0"/>
      <p:bldP spid="119" grpId="0"/>
      <p:bldP spid="120" grpId="0"/>
      <p:bldP spid="130" grpId="0"/>
      <p:bldP spid="131" grpId="0"/>
      <p:bldP spid="141" grpId="0"/>
      <p:bldP spid="142" grpId="0"/>
      <p:bldP spid="152" grpId="0"/>
      <p:bldP spid="153" grpId="0"/>
      <p:bldP spid="156" grpId="0"/>
      <p:bldP spid="70" grpId="0"/>
      <p:bldP spid="65" grpId="0" animBg="1"/>
      <p:bldP spid="72" grpId="0" animBg="1"/>
      <p:bldP spid="73" grpId="0" animBg="1"/>
      <p:bldP spid="7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2">
            <a:extLst>
              <a:ext uri="{FF2B5EF4-FFF2-40B4-BE49-F238E27FC236}">
                <a16:creationId xmlns:a16="http://schemas.microsoft.com/office/drawing/2014/main" id="{AFFE8BC7-2204-479B-A141-0E182026BFFC}"/>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a:gradFill>
                  <a:gsLst>
                    <a:gs pos="1250">
                      <a:srgbClr val="353535"/>
                    </a:gs>
                    <a:gs pos="100000">
                      <a:srgbClr val="353535"/>
                    </a:gs>
                  </a:gsLst>
                  <a:lin ang="5400000" scaled="0"/>
                </a:gradFill>
                <a:latin typeface="Segoe UI Light"/>
              </a:rPr>
              <a:t>Knowledge</a:t>
            </a:r>
            <a:endParaRPr lang="en-US" sz="4611">
              <a:gradFill>
                <a:gsLst>
                  <a:gs pos="1250">
                    <a:srgbClr val="353535"/>
                  </a:gs>
                  <a:gs pos="100000">
                    <a:srgbClr val="353535"/>
                  </a:gs>
                </a:gsLst>
                <a:lin ang="5400000" scaled="0"/>
              </a:gradFill>
              <a:latin typeface="Segoe UI Light"/>
            </a:endParaRPr>
          </a:p>
        </p:txBody>
      </p:sp>
      <p:sp>
        <p:nvSpPr>
          <p:cNvPr id="91" name="TextBox 90"/>
          <p:cNvSpPr txBox="1"/>
          <p:nvPr/>
        </p:nvSpPr>
        <p:spPr>
          <a:xfrm>
            <a:off x="855275" y="2996097"/>
            <a:ext cx="2972991"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Academic Knowledge API</a:t>
            </a:r>
          </a:p>
        </p:txBody>
      </p:sp>
      <p:sp>
        <p:nvSpPr>
          <p:cNvPr id="92" name="Rectangle 91"/>
          <p:cNvSpPr/>
          <p:nvPr/>
        </p:nvSpPr>
        <p:spPr>
          <a:xfrm>
            <a:off x="700741" y="3412597"/>
            <a:ext cx="3282058" cy="479807"/>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Explore relationships among academic papers, journals, and authors</a:t>
            </a:r>
          </a:p>
        </p:txBody>
      </p:sp>
      <p:sp>
        <p:nvSpPr>
          <p:cNvPr id="97" name="TextBox 96"/>
          <p:cNvSpPr txBox="1"/>
          <p:nvPr/>
        </p:nvSpPr>
        <p:spPr>
          <a:xfrm>
            <a:off x="4512821" y="2993636"/>
            <a:ext cx="3271420" cy="501041"/>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Knowledge Exploration Service</a:t>
            </a:r>
          </a:p>
        </p:txBody>
      </p:sp>
      <p:sp>
        <p:nvSpPr>
          <p:cNvPr id="98" name="Rectangle 97"/>
          <p:cNvSpPr/>
          <p:nvPr/>
        </p:nvSpPr>
        <p:spPr>
          <a:xfrm>
            <a:off x="4792267" y="3412597"/>
            <a:ext cx="2712527"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Add interactive search over structured data to your project</a:t>
            </a:r>
          </a:p>
        </p:txBody>
      </p:sp>
      <p:sp>
        <p:nvSpPr>
          <p:cNvPr id="100" name="TextBox 99"/>
          <p:cNvSpPr txBox="1"/>
          <p:nvPr/>
        </p:nvSpPr>
        <p:spPr>
          <a:xfrm>
            <a:off x="8506300" y="2993590"/>
            <a:ext cx="2561987"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Entity Linking Service</a:t>
            </a:r>
          </a:p>
        </p:txBody>
      </p:sp>
      <p:sp>
        <p:nvSpPr>
          <p:cNvPr id="101" name="Rectangle 100"/>
          <p:cNvSpPr/>
          <p:nvPr/>
        </p:nvSpPr>
        <p:spPr>
          <a:xfrm>
            <a:off x="8455896" y="3412596"/>
            <a:ext cx="2662796" cy="470442"/>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Contextually extend knowledge of people, locations, and events</a:t>
            </a:r>
          </a:p>
        </p:txBody>
      </p:sp>
      <p:sp>
        <p:nvSpPr>
          <p:cNvPr id="123" name="Freeform 5"/>
          <p:cNvSpPr>
            <a:spLocks noEditPoints="1"/>
          </p:cNvSpPr>
          <p:nvPr/>
        </p:nvSpPr>
        <p:spPr bwMode="auto">
          <a:xfrm>
            <a:off x="2671996" y="5837447"/>
            <a:ext cx="953911" cy="950084"/>
          </a:xfrm>
          <a:custGeom>
            <a:avLst/>
            <a:gdLst>
              <a:gd name="T0" fmla="*/ 300 w 303"/>
              <a:gd name="T1" fmla="*/ 151 h 302"/>
              <a:gd name="T2" fmla="*/ 301 w 303"/>
              <a:gd name="T3" fmla="*/ 134 h 302"/>
              <a:gd name="T4" fmla="*/ 290 w 303"/>
              <a:gd name="T5" fmla="*/ 121 h 302"/>
              <a:gd name="T6" fmla="*/ 280 w 303"/>
              <a:gd name="T7" fmla="*/ 122 h 302"/>
              <a:gd name="T8" fmla="*/ 263 w 303"/>
              <a:gd name="T9" fmla="*/ 82 h 302"/>
              <a:gd name="T10" fmla="*/ 272 w 303"/>
              <a:gd name="T11" fmla="*/ 75 h 302"/>
              <a:gd name="T12" fmla="*/ 272 w 303"/>
              <a:gd name="T13" fmla="*/ 62 h 302"/>
              <a:gd name="T14" fmla="*/ 243 w 303"/>
              <a:gd name="T15" fmla="*/ 33 h 302"/>
              <a:gd name="T16" fmla="*/ 225 w 303"/>
              <a:gd name="T17" fmla="*/ 34 h 302"/>
              <a:gd name="T18" fmla="*/ 220 w 303"/>
              <a:gd name="T19" fmla="*/ 40 h 302"/>
              <a:gd name="T20" fmla="*/ 181 w 303"/>
              <a:gd name="T21" fmla="*/ 24 h 302"/>
              <a:gd name="T22" fmla="*/ 181 w 303"/>
              <a:gd name="T23" fmla="*/ 14 h 302"/>
              <a:gd name="T24" fmla="*/ 171 w 303"/>
              <a:gd name="T25" fmla="*/ 1 h 302"/>
              <a:gd name="T26" fmla="*/ 132 w 303"/>
              <a:gd name="T27" fmla="*/ 1 h 302"/>
              <a:gd name="T28" fmla="*/ 120 w 303"/>
              <a:gd name="T29" fmla="*/ 14 h 302"/>
              <a:gd name="T30" fmla="*/ 121 w 303"/>
              <a:gd name="T31" fmla="*/ 23 h 302"/>
              <a:gd name="T32" fmla="*/ 81 w 303"/>
              <a:gd name="T33" fmla="*/ 40 h 302"/>
              <a:gd name="T34" fmla="*/ 74 w 303"/>
              <a:gd name="T35" fmla="*/ 31 h 302"/>
              <a:gd name="T36" fmla="*/ 61 w 303"/>
              <a:gd name="T37" fmla="*/ 31 h 302"/>
              <a:gd name="T38" fmla="*/ 32 w 303"/>
              <a:gd name="T39" fmla="*/ 59 h 302"/>
              <a:gd name="T40" fmla="*/ 33 w 303"/>
              <a:gd name="T41" fmla="*/ 77 h 302"/>
              <a:gd name="T42" fmla="*/ 39 w 303"/>
              <a:gd name="T43" fmla="*/ 82 h 302"/>
              <a:gd name="T44" fmla="*/ 23 w 303"/>
              <a:gd name="T45" fmla="*/ 122 h 302"/>
              <a:gd name="T46" fmla="*/ 11 w 303"/>
              <a:gd name="T47" fmla="*/ 121 h 302"/>
              <a:gd name="T48" fmla="*/ 9 w 303"/>
              <a:gd name="T49" fmla="*/ 121 h 302"/>
              <a:gd name="T50" fmla="*/ 1 w 303"/>
              <a:gd name="T51" fmla="*/ 131 h 302"/>
              <a:gd name="T52" fmla="*/ 1 w 303"/>
              <a:gd name="T53" fmla="*/ 169 h 302"/>
              <a:gd name="T54" fmla="*/ 12 w 303"/>
              <a:gd name="T55" fmla="*/ 181 h 302"/>
              <a:gd name="T56" fmla="*/ 22 w 303"/>
              <a:gd name="T57" fmla="*/ 181 h 302"/>
              <a:gd name="T58" fmla="*/ 38 w 303"/>
              <a:gd name="T59" fmla="*/ 220 h 302"/>
              <a:gd name="T60" fmla="*/ 38 w 303"/>
              <a:gd name="T61" fmla="*/ 220 h 302"/>
              <a:gd name="T62" fmla="*/ 30 w 303"/>
              <a:gd name="T63" fmla="*/ 227 h 302"/>
              <a:gd name="T64" fmla="*/ 29 w 303"/>
              <a:gd name="T65" fmla="*/ 240 h 302"/>
              <a:gd name="T66" fmla="*/ 61 w 303"/>
              <a:gd name="T67" fmla="*/ 271 h 302"/>
              <a:gd name="T68" fmla="*/ 74 w 303"/>
              <a:gd name="T69" fmla="*/ 271 h 302"/>
              <a:gd name="T70" fmla="*/ 81 w 303"/>
              <a:gd name="T71" fmla="*/ 264 h 302"/>
              <a:gd name="T72" fmla="*/ 122 w 303"/>
              <a:gd name="T73" fmla="*/ 281 h 302"/>
              <a:gd name="T74" fmla="*/ 121 w 303"/>
              <a:gd name="T75" fmla="*/ 291 h 302"/>
              <a:gd name="T76" fmla="*/ 130 w 303"/>
              <a:gd name="T77" fmla="*/ 301 h 302"/>
              <a:gd name="T78" fmla="*/ 168 w 303"/>
              <a:gd name="T79" fmla="*/ 301 h 302"/>
              <a:gd name="T80" fmla="*/ 180 w 303"/>
              <a:gd name="T81" fmla="*/ 286 h 302"/>
              <a:gd name="T82" fmla="*/ 180 w 303"/>
              <a:gd name="T83" fmla="*/ 281 h 302"/>
              <a:gd name="T84" fmla="*/ 221 w 303"/>
              <a:gd name="T85" fmla="*/ 264 h 302"/>
              <a:gd name="T86" fmla="*/ 227 w 303"/>
              <a:gd name="T87" fmla="*/ 271 h 302"/>
              <a:gd name="T88" fmla="*/ 241 w 303"/>
              <a:gd name="T89" fmla="*/ 271 h 302"/>
              <a:gd name="T90" fmla="*/ 271 w 303"/>
              <a:gd name="T91" fmla="*/ 242 h 302"/>
              <a:gd name="T92" fmla="*/ 271 w 303"/>
              <a:gd name="T93" fmla="*/ 228 h 302"/>
              <a:gd name="T94" fmla="*/ 263 w 303"/>
              <a:gd name="T95" fmla="*/ 222 h 302"/>
              <a:gd name="T96" fmla="*/ 280 w 303"/>
              <a:gd name="T97" fmla="*/ 181 h 302"/>
              <a:gd name="T98" fmla="*/ 299 w 303"/>
              <a:gd name="T99" fmla="*/ 179 h 302"/>
              <a:gd name="T100" fmla="*/ 300 w 303"/>
              <a:gd name="T101" fmla="*/ 151 h 302"/>
              <a:gd name="T102" fmla="*/ 151 w 303"/>
              <a:gd name="T103" fmla="*/ 230 h 302"/>
              <a:gd name="T104" fmla="*/ 72 w 303"/>
              <a:gd name="T105" fmla="*/ 151 h 302"/>
              <a:gd name="T106" fmla="*/ 151 w 303"/>
              <a:gd name="T107" fmla="*/ 72 h 302"/>
              <a:gd name="T108" fmla="*/ 230 w 303"/>
              <a:gd name="T109" fmla="*/ 151 h 302"/>
              <a:gd name="T110" fmla="*/ 151 w 303"/>
              <a:gd name="T111" fmla="*/ 23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302">
                <a:moveTo>
                  <a:pt x="300" y="151"/>
                </a:moveTo>
                <a:cubicBezTo>
                  <a:pt x="301" y="146"/>
                  <a:pt x="300" y="140"/>
                  <a:pt x="301" y="134"/>
                </a:cubicBezTo>
                <a:cubicBezTo>
                  <a:pt x="302" y="124"/>
                  <a:pt x="299" y="120"/>
                  <a:pt x="290" y="121"/>
                </a:cubicBezTo>
                <a:cubicBezTo>
                  <a:pt x="287" y="121"/>
                  <a:pt x="283" y="122"/>
                  <a:pt x="280" y="122"/>
                </a:cubicBezTo>
                <a:cubicBezTo>
                  <a:pt x="276" y="108"/>
                  <a:pt x="270" y="94"/>
                  <a:pt x="263" y="82"/>
                </a:cubicBezTo>
                <a:cubicBezTo>
                  <a:pt x="265" y="79"/>
                  <a:pt x="269" y="77"/>
                  <a:pt x="272" y="75"/>
                </a:cubicBezTo>
                <a:cubicBezTo>
                  <a:pt x="277" y="70"/>
                  <a:pt x="278" y="67"/>
                  <a:pt x="272" y="62"/>
                </a:cubicBezTo>
                <a:cubicBezTo>
                  <a:pt x="262" y="53"/>
                  <a:pt x="252" y="44"/>
                  <a:pt x="243" y="33"/>
                </a:cubicBezTo>
                <a:cubicBezTo>
                  <a:pt x="237" y="26"/>
                  <a:pt x="231" y="25"/>
                  <a:pt x="225" y="34"/>
                </a:cubicBezTo>
                <a:cubicBezTo>
                  <a:pt x="224" y="36"/>
                  <a:pt x="222" y="38"/>
                  <a:pt x="220" y="40"/>
                </a:cubicBezTo>
                <a:cubicBezTo>
                  <a:pt x="208" y="32"/>
                  <a:pt x="195" y="27"/>
                  <a:pt x="181" y="24"/>
                </a:cubicBezTo>
                <a:cubicBezTo>
                  <a:pt x="181" y="21"/>
                  <a:pt x="180" y="18"/>
                  <a:pt x="181" y="14"/>
                </a:cubicBezTo>
                <a:cubicBezTo>
                  <a:pt x="183" y="4"/>
                  <a:pt x="179" y="0"/>
                  <a:pt x="171" y="1"/>
                </a:cubicBezTo>
                <a:cubicBezTo>
                  <a:pt x="158" y="2"/>
                  <a:pt x="145" y="2"/>
                  <a:pt x="132" y="1"/>
                </a:cubicBezTo>
                <a:cubicBezTo>
                  <a:pt x="123" y="1"/>
                  <a:pt x="120" y="4"/>
                  <a:pt x="120" y="14"/>
                </a:cubicBezTo>
                <a:cubicBezTo>
                  <a:pt x="121" y="17"/>
                  <a:pt x="121" y="20"/>
                  <a:pt x="121" y="23"/>
                </a:cubicBezTo>
                <a:cubicBezTo>
                  <a:pt x="107" y="27"/>
                  <a:pt x="93" y="32"/>
                  <a:pt x="81" y="40"/>
                </a:cubicBezTo>
                <a:cubicBezTo>
                  <a:pt x="79" y="37"/>
                  <a:pt x="77" y="34"/>
                  <a:pt x="74" y="31"/>
                </a:cubicBezTo>
                <a:cubicBezTo>
                  <a:pt x="69" y="25"/>
                  <a:pt x="66" y="26"/>
                  <a:pt x="61" y="31"/>
                </a:cubicBezTo>
                <a:cubicBezTo>
                  <a:pt x="52" y="41"/>
                  <a:pt x="42" y="51"/>
                  <a:pt x="32" y="59"/>
                </a:cubicBezTo>
                <a:cubicBezTo>
                  <a:pt x="23" y="67"/>
                  <a:pt x="25" y="71"/>
                  <a:pt x="33" y="77"/>
                </a:cubicBezTo>
                <a:cubicBezTo>
                  <a:pt x="34" y="79"/>
                  <a:pt x="37" y="80"/>
                  <a:pt x="39" y="82"/>
                </a:cubicBezTo>
                <a:cubicBezTo>
                  <a:pt x="32" y="94"/>
                  <a:pt x="26" y="107"/>
                  <a:pt x="23" y="122"/>
                </a:cubicBezTo>
                <a:cubicBezTo>
                  <a:pt x="19" y="122"/>
                  <a:pt x="14" y="120"/>
                  <a:pt x="11" y="121"/>
                </a:cubicBezTo>
                <a:cubicBezTo>
                  <a:pt x="10" y="121"/>
                  <a:pt x="10" y="121"/>
                  <a:pt x="9" y="121"/>
                </a:cubicBezTo>
                <a:cubicBezTo>
                  <a:pt x="2" y="120"/>
                  <a:pt x="1" y="124"/>
                  <a:pt x="1" y="131"/>
                </a:cubicBezTo>
                <a:cubicBezTo>
                  <a:pt x="2" y="144"/>
                  <a:pt x="2" y="157"/>
                  <a:pt x="1" y="169"/>
                </a:cubicBezTo>
                <a:cubicBezTo>
                  <a:pt x="0" y="179"/>
                  <a:pt x="4" y="183"/>
                  <a:pt x="12" y="181"/>
                </a:cubicBezTo>
                <a:cubicBezTo>
                  <a:pt x="16" y="180"/>
                  <a:pt x="19" y="180"/>
                  <a:pt x="22" y="181"/>
                </a:cubicBezTo>
                <a:cubicBezTo>
                  <a:pt x="25" y="195"/>
                  <a:pt x="31" y="208"/>
                  <a:pt x="38" y="220"/>
                </a:cubicBezTo>
                <a:cubicBezTo>
                  <a:pt x="38" y="220"/>
                  <a:pt x="38" y="220"/>
                  <a:pt x="38" y="220"/>
                </a:cubicBezTo>
                <a:cubicBezTo>
                  <a:pt x="35" y="222"/>
                  <a:pt x="33" y="225"/>
                  <a:pt x="30" y="227"/>
                </a:cubicBezTo>
                <a:cubicBezTo>
                  <a:pt x="24" y="231"/>
                  <a:pt x="23" y="234"/>
                  <a:pt x="29" y="240"/>
                </a:cubicBezTo>
                <a:cubicBezTo>
                  <a:pt x="40" y="250"/>
                  <a:pt x="50" y="261"/>
                  <a:pt x="61" y="271"/>
                </a:cubicBezTo>
                <a:cubicBezTo>
                  <a:pt x="66" y="277"/>
                  <a:pt x="69" y="277"/>
                  <a:pt x="74" y="271"/>
                </a:cubicBezTo>
                <a:cubicBezTo>
                  <a:pt x="76" y="269"/>
                  <a:pt x="78" y="266"/>
                  <a:pt x="81" y="264"/>
                </a:cubicBezTo>
                <a:cubicBezTo>
                  <a:pt x="93" y="272"/>
                  <a:pt x="107" y="277"/>
                  <a:pt x="122" y="281"/>
                </a:cubicBezTo>
                <a:cubicBezTo>
                  <a:pt x="122" y="283"/>
                  <a:pt x="121" y="286"/>
                  <a:pt x="121" y="291"/>
                </a:cubicBezTo>
                <a:cubicBezTo>
                  <a:pt x="119" y="299"/>
                  <a:pt x="124" y="301"/>
                  <a:pt x="130" y="301"/>
                </a:cubicBezTo>
                <a:cubicBezTo>
                  <a:pt x="143" y="300"/>
                  <a:pt x="155" y="300"/>
                  <a:pt x="168" y="301"/>
                </a:cubicBezTo>
                <a:cubicBezTo>
                  <a:pt x="178" y="302"/>
                  <a:pt x="182" y="298"/>
                  <a:pt x="180" y="286"/>
                </a:cubicBezTo>
                <a:cubicBezTo>
                  <a:pt x="180" y="284"/>
                  <a:pt x="180" y="282"/>
                  <a:pt x="180" y="281"/>
                </a:cubicBezTo>
                <a:cubicBezTo>
                  <a:pt x="195" y="278"/>
                  <a:pt x="209" y="272"/>
                  <a:pt x="221" y="264"/>
                </a:cubicBezTo>
                <a:cubicBezTo>
                  <a:pt x="223" y="265"/>
                  <a:pt x="225" y="268"/>
                  <a:pt x="227" y="271"/>
                </a:cubicBezTo>
                <a:cubicBezTo>
                  <a:pt x="231" y="277"/>
                  <a:pt x="235" y="278"/>
                  <a:pt x="241" y="271"/>
                </a:cubicBezTo>
                <a:cubicBezTo>
                  <a:pt x="250" y="261"/>
                  <a:pt x="261" y="251"/>
                  <a:pt x="271" y="242"/>
                </a:cubicBezTo>
                <a:cubicBezTo>
                  <a:pt x="276" y="237"/>
                  <a:pt x="278" y="232"/>
                  <a:pt x="271" y="228"/>
                </a:cubicBezTo>
                <a:cubicBezTo>
                  <a:pt x="267" y="226"/>
                  <a:pt x="265" y="224"/>
                  <a:pt x="263" y="222"/>
                </a:cubicBezTo>
                <a:cubicBezTo>
                  <a:pt x="271" y="209"/>
                  <a:pt x="277" y="196"/>
                  <a:pt x="280" y="181"/>
                </a:cubicBezTo>
                <a:cubicBezTo>
                  <a:pt x="287" y="181"/>
                  <a:pt x="296" y="185"/>
                  <a:pt x="299" y="179"/>
                </a:cubicBezTo>
                <a:cubicBezTo>
                  <a:pt x="303" y="172"/>
                  <a:pt x="300" y="161"/>
                  <a:pt x="300" y="151"/>
                </a:cubicBezTo>
                <a:close/>
                <a:moveTo>
                  <a:pt x="151" y="230"/>
                </a:moveTo>
                <a:cubicBezTo>
                  <a:pt x="107" y="230"/>
                  <a:pt x="72" y="195"/>
                  <a:pt x="72" y="151"/>
                </a:cubicBezTo>
                <a:cubicBezTo>
                  <a:pt x="72" y="107"/>
                  <a:pt x="107" y="72"/>
                  <a:pt x="151" y="72"/>
                </a:cubicBezTo>
                <a:cubicBezTo>
                  <a:pt x="195" y="72"/>
                  <a:pt x="230" y="107"/>
                  <a:pt x="230" y="151"/>
                </a:cubicBezTo>
                <a:cubicBezTo>
                  <a:pt x="230" y="195"/>
                  <a:pt x="195" y="230"/>
                  <a:pt x="151" y="230"/>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p>
            <a:pPr defTabSz="914139">
              <a:defRPr/>
            </a:pPr>
            <a:endParaRPr lang="en-US" sz="1371">
              <a:solidFill>
                <a:srgbClr val="353535"/>
              </a:solidFill>
              <a:latin typeface="Segoe UI Semilight"/>
            </a:endParaRPr>
          </a:p>
        </p:txBody>
      </p:sp>
      <p:sp>
        <p:nvSpPr>
          <p:cNvPr id="42" name="Rectangle 41"/>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9" name="Rectangle 58"/>
          <p:cNvSpPr/>
          <p:nvPr/>
        </p:nvSpPr>
        <p:spPr>
          <a:xfrm>
            <a:off x="760148" y="5730608"/>
            <a:ext cx="3163244"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Provide personalized product recommendations for your customers</a:t>
            </a:r>
          </a:p>
        </p:txBody>
      </p:sp>
      <p:sp>
        <p:nvSpPr>
          <p:cNvPr id="61" name="TextBox 60"/>
          <p:cNvSpPr txBox="1"/>
          <p:nvPr/>
        </p:nvSpPr>
        <p:spPr>
          <a:xfrm>
            <a:off x="4723127" y="5311600"/>
            <a:ext cx="285081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Custom Decision Service</a:t>
            </a:r>
          </a:p>
        </p:txBody>
      </p:sp>
      <p:sp>
        <p:nvSpPr>
          <p:cNvPr id="64" name="Rectangle 63"/>
          <p:cNvSpPr/>
          <p:nvPr/>
        </p:nvSpPr>
        <p:spPr>
          <a:xfrm>
            <a:off x="4592416" y="5730608"/>
            <a:ext cx="3112230" cy="479807"/>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Create custom experiences with adaptive, contextual decision-making</a:t>
            </a:r>
          </a:p>
        </p:txBody>
      </p:sp>
      <p:sp>
        <p:nvSpPr>
          <p:cNvPr id="69" name="TextBox 68"/>
          <p:cNvSpPr txBox="1"/>
          <p:nvPr/>
        </p:nvSpPr>
        <p:spPr>
          <a:xfrm>
            <a:off x="1060777" y="5311600"/>
            <a:ext cx="2561987"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Recommendations API</a:t>
            </a:r>
          </a:p>
        </p:txBody>
      </p:sp>
      <p:sp>
        <p:nvSpPr>
          <p:cNvPr id="43" name="TextBox 42">
            <a:extLst>
              <a:ext uri="{FF2B5EF4-FFF2-40B4-BE49-F238E27FC236}">
                <a16:creationId xmlns:a16="http://schemas.microsoft.com/office/drawing/2014/main" id="{7291256A-E2CE-4416-A7CF-BD83E4D38FB1}"/>
              </a:ext>
            </a:extLst>
          </p:cNvPr>
          <p:cNvSpPr txBox="1"/>
          <p:nvPr/>
        </p:nvSpPr>
        <p:spPr>
          <a:xfrm>
            <a:off x="8506300" y="5311600"/>
            <a:ext cx="2561987"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err="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QnA</a:t>
            </a: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 Maker</a:t>
            </a:r>
          </a:p>
        </p:txBody>
      </p:sp>
      <p:sp>
        <p:nvSpPr>
          <p:cNvPr id="45" name="Rectangle 44">
            <a:extLst>
              <a:ext uri="{FF2B5EF4-FFF2-40B4-BE49-F238E27FC236}">
                <a16:creationId xmlns:a16="http://schemas.microsoft.com/office/drawing/2014/main" id="{6ECB4B9C-488A-44F4-A438-DBAA57B31A46}"/>
              </a:ext>
            </a:extLst>
          </p:cNvPr>
          <p:cNvSpPr/>
          <p:nvPr/>
        </p:nvSpPr>
        <p:spPr>
          <a:xfrm>
            <a:off x="8217228" y="5730607"/>
            <a:ext cx="3140132" cy="470442"/>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Distill information into conversational, easy-to-navigate answers</a:t>
            </a:r>
          </a:p>
        </p:txBody>
      </p:sp>
      <p:sp>
        <p:nvSpPr>
          <p:cNvPr id="53" name="Freeform 5">
            <a:extLst>
              <a:ext uri="{FF2B5EF4-FFF2-40B4-BE49-F238E27FC236}">
                <a16:creationId xmlns:a16="http://schemas.microsoft.com/office/drawing/2014/main" id="{1196FA04-0681-4068-A007-5A846A1D820B}"/>
              </a:ext>
            </a:extLst>
          </p:cNvPr>
          <p:cNvSpPr>
            <a:spLocks noEditPoints="1"/>
          </p:cNvSpPr>
          <p:nvPr/>
        </p:nvSpPr>
        <p:spPr bwMode="auto">
          <a:xfrm>
            <a:off x="1992322" y="2100175"/>
            <a:ext cx="686812" cy="585539"/>
          </a:xfrm>
          <a:custGeom>
            <a:avLst/>
            <a:gdLst>
              <a:gd name="T0" fmla="*/ 1414 w 2828"/>
              <a:gd name="T1" fmla="*/ 0 h 2411"/>
              <a:gd name="T2" fmla="*/ 0 w 2828"/>
              <a:gd name="T3" fmla="*/ 936 h 2411"/>
              <a:gd name="T4" fmla="*/ 628 w 2828"/>
              <a:gd name="T5" fmla="*/ 1353 h 2411"/>
              <a:gd name="T6" fmla="*/ 443 w 2828"/>
              <a:gd name="T7" fmla="*/ 1773 h 2411"/>
              <a:gd name="T8" fmla="*/ 1404 w 2828"/>
              <a:gd name="T9" fmla="*/ 2411 h 2411"/>
              <a:gd name="T10" fmla="*/ 2360 w 2828"/>
              <a:gd name="T11" fmla="*/ 1778 h 2411"/>
              <a:gd name="T12" fmla="*/ 2204 w 2828"/>
              <a:gd name="T13" fmla="*/ 1348 h 2411"/>
              <a:gd name="T14" fmla="*/ 2639 w 2828"/>
              <a:gd name="T15" fmla="*/ 1061 h 2411"/>
              <a:gd name="T16" fmla="*/ 2639 w 2828"/>
              <a:gd name="T17" fmla="*/ 1742 h 2411"/>
              <a:gd name="T18" fmla="*/ 2828 w 2828"/>
              <a:gd name="T19" fmla="*/ 1742 h 2411"/>
              <a:gd name="T20" fmla="*/ 2828 w 2828"/>
              <a:gd name="T21" fmla="*/ 936 h 2411"/>
              <a:gd name="T22" fmla="*/ 1414 w 2828"/>
              <a:gd name="T23" fmla="*/ 0 h 2411"/>
              <a:gd name="T24" fmla="*/ 343 w 2828"/>
              <a:gd name="T25" fmla="*/ 936 h 2411"/>
              <a:gd name="T26" fmla="*/ 1414 w 2828"/>
              <a:gd name="T27" fmla="*/ 227 h 2411"/>
              <a:gd name="T28" fmla="*/ 2485 w 2828"/>
              <a:gd name="T29" fmla="*/ 936 h 2411"/>
              <a:gd name="T30" fmla="*/ 1414 w 2828"/>
              <a:gd name="T31" fmla="*/ 1646 h 2411"/>
              <a:gd name="T32" fmla="*/ 343 w 2828"/>
              <a:gd name="T33" fmla="*/ 936 h 2411"/>
              <a:gd name="T34" fmla="*/ 2042 w 2828"/>
              <a:gd name="T35" fmla="*/ 1457 h 2411"/>
              <a:gd name="T36" fmla="*/ 2132 w 2828"/>
              <a:gd name="T37" fmla="*/ 1701 h 2411"/>
              <a:gd name="T38" fmla="*/ 1404 w 2828"/>
              <a:gd name="T39" fmla="*/ 2184 h 2411"/>
              <a:gd name="T40" fmla="*/ 680 w 2828"/>
              <a:gd name="T41" fmla="*/ 1705 h 2411"/>
              <a:gd name="T42" fmla="*/ 788 w 2828"/>
              <a:gd name="T43" fmla="*/ 1459 h 2411"/>
              <a:gd name="T44" fmla="*/ 1414 w 2828"/>
              <a:gd name="T45" fmla="*/ 1873 h 2411"/>
              <a:gd name="T46" fmla="*/ 2042 w 2828"/>
              <a:gd name="T47" fmla="*/ 1457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28" h="2411">
                <a:moveTo>
                  <a:pt x="1414" y="0"/>
                </a:moveTo>
                <a:lnTo>
                  <a:pt x="0" y="936"/>
                </a:lnTo>
                <a:lnTo>
                  <a:pt x="628" y="1353"/>
                </a:lnTo>
                <a:lnTo>
                  <a:pt x="443" y="1773"/>
                </a:lnTo>
                <a:lnTo>
                  <a:pt x="1404" y="2411"/>
                </a:lnTo>
                <a:lnTo>
                  <a:pt x="2360" y="1778"/>
                </a:lnTo>
                <a:lnTo>
                  <a:pt x="2204" y="1348"/>
                </a:lnTo>
                <a:lnTo>
                  <a:pt x="2639" y="1061"/>
                </a:lnTo>
                <a:lnTo>
                  <a:pt x="2639" y="1742"/>
                </a:lnTo>
                <a:lnTo>
                  <a:pt x="2828" y="1742"/>
                </a:lnTo>
                <a:lnTo>
                  <a:pt x="2828" y="936"/>
                </a:lnTo>
                <a:lnTo>
                  <a:pt x="1414" y="0"/>
                </a:lnTo>
                <a:close/>
                <a:moveTo>
                  <a:pt x="343" y="936"/>
                </a:moveTo>
                <a:lnTo>
                  <a:pt x="1414" y="227"/>
                </a:lnTo>
                <a:lnTo>
                  <a:pt x="2485" y="936"/>
                </a:lnTo>
                <a:lnTo>
                  <a:pt x="1414" y="1646"/>
                </a:lnTo>
                <a:lnTo>
                  <a:pt x="343" y="936"/>
                </a:lnTo>
                <a:close/>
                <a:moveTo>
                  <a:pt x="2042" y="1457"/>
                </a:moveTo>
                <a:lnTo>
                  <a:pt x="2132" y="1701"/>
                </a:lnTo>
                <a:lnTo>
                  <a:pt x="1404" y="2184"/>
                </a:lnTo>
                <a:lnTo>
                  <a:pt x="680" y="1705"/>
                </a:lnTo>
                <a:lnTo>
                  <a:pt x="788" y="1459"/>
                </a:lnTo>
                <a:lnTo>
                  <a:pt x="1414" y="1873"/>
                </a:lnTo>
                <a:lnTo>
                  <a:pt x="2042" y="1457"/>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4" name="Group 8">
            <a:extLst>
              <a:ext uri="{FF2B5EF4-FFF2-40B4-BE49-F238E27FC236}">
                <a16:creationId xmlns:a16="http://schemas.microsoft.com/office/drawing/2014/main" id="{DF5983E9-3710-4D53-8AFA-E5F4C43E03A7}"/>
              </a:ext>
            </a:extLst>
          </p:cNvPr>
          <p:cNvGrpSpPr>
            <a:grpSpLocks noChangeAspect="1"/>
          </p:cNvGrpSpPr>
          <p:nvPr/>
        </p:nvGrpSpPr>
        <p:grpSpPr bwMode="auto">
          <a:xfrm>
            <a:off x="5816964" y="4467836"/>
            <a:ext cx="652848" cy="578655"/>
            <a:chOff x="0" y="2"/>
            <a:chExt cx="2675" cy="2371"/>
          </a:xfrm>
          <a:solidFill>
            <a:srgbClr val="047CDA"/>
          </a:solidFill>
        </p:grpSpPr>
        <p:sp>
          <p:nvSpPr>
            <p:cNvPr id="55" name="Freeform 9">
              <a:extLst>
                <a:ext uri="{FF2B5EF4-FFF2-40B4-BE49-F238E27FC236}">
                  <a16:creationId xmlns:a16="http://schemas.microsoft.com/office/drawing/2014/main" id="{6C81B3DE-81B7-46DA-9B6A-032195D05531}"/>
                </a:ext>
              </a:extLst>
            </p:cNvPr>
            <p:cNvSpPr>
              <a:spLocks noEditPoints="1"/>
            </p:cNvSpPr>
            <p:nvPr/>
          </p:nvSpPr>
          <p:spPr bwMode="auto">
            <a:xfrm>
              <a:off x="0" y="1329"/>
              <a:ext cx="2413" cy="1044"/>
            </a:xfrm>
            <a:custGeom>
              <a:avLst/>
              <a:gdLst>
                <a:gd name="T0" fmla="*/ 670 w 2413"/>
                <a:gd name="T1" fmla="*/ 0 h 1044"/>
                <a:gd name="T2" fmla="*/ 0 w 2413"/>
                <a:gd name="T3" fmla="*/ 523 h 1044"/>
                <a:gd name="T4" fmla="*/ 670 w 2413"/>
                <a:gd name="T5" fmla="*/ 1044 h 1044"/>
                <a:gd name="T6" fmla="*/ 2413 w 2413"/>
                <a:gd name="T7" fmla="*/ 1044 h 1044"/>
                <a:gd name="T8" fmla="*/ 2413 w 2413"/>
                <a:gd name="T9" fmla="*/ 0 h 1044"/>
                <a:gd name="T10" fmla="*/ 670 w 2413"/>
                <a:gd name="T11" fmla="*/ 0 h 1044"/>
                <a:gd name="T12" fmla="*/ 308 w 2413"/>
                <a:gd name="T13" fmla="*/ 523 h 1044"/>
                <a:gd name="T14" fmla="*/ 734 w 2413"/>
                <a:gd name="T15" fmla="*/ 190 h 1044"/>
                <a:gd name="T16" fmla="*/ 2223 w 2413"/>
                <a:gd name="T17" fmla="*/ 190 h 1044"/>
                <a:gd name="T18" fmla="*/ 2223 w 2413"/>
                <a:gd name="T19" fmla="*/ 855 h 1044"/>
                <a:gd name="T20" fmla="*/ 734 w 2413"/>
                <a:gd name="T21" fmla="*/ 855 h 1044"/>
                <a:gd name="T22" fmla="*/ 308 w 2413"/>
                <a:gd name="T23" fmla="*/ 52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3" h="1044">
                  <a:moveTo>
                    <a:pt x="670" y="0"/>
                  </a:moveTo>
                  <a:lnTo>
                    <a:pt x="0" y="523"/>
                  </a:lnTo>
                  <a:lnTo>
                    <a:pt x="670" y="1044"/>
                  </a:lnTo>
                  <a:lnTo>
                    <a:pt x="2413" y="1044"/>
                  </a:lnTo>
                  <a:lnTo>
                    <a:pt x="2413" y="0"/>
                  </a:lnTo>
                  <a:lnTo>
                    <a:pt x="670" y="0"/>
                  </a:lnTo>
                  <a:close/>
                  <a:moveTo>
                    <a:pt x="308" y="523"/>
                  </a:moveTo>
                  <a:lnTo>
                    <a:pt x="734" y="190"/>
                  </a:lnTo>
                  <a:lnTo>
                    <a:pt x="2223" y="190"/>
                  </a:lnTo>
                  <a:lnTo>
                    <a:pt x="2223" y="855"/>
                  </a:lnTo>
                  <a:lnTo>
                    <a:pt x="734" y="855"/>
                  </a:lnTo>
                  <a:lnTo>
                    <a:pt x="308" y="5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
              <a:extLst>
                <a:ext uri="{FF2B5EF4-FFF2-40B4-BE49-F238E27FC236}">
                  <a16:creationId xmlns:a16="http://schemas.microsoft.com/office/drawing/2014/main" id="{FC66A43B-D86A-4D19-A5AE-A329E8BED019}"/>
                </a:ext>
              </a:extLst>
            </p:cNvPr>
            <p:cNvSpPr>
              <a:spLocks noEditPoints="1"/>
            </p:cNvSpPr>
            <p:nvPr/>
          </p:nvSpPr>
          <p:spPr bwMode="auto">
            <a:xfrm>
              <a:off x="237" y="2"/>
              <a:ext cx="2438" cy="1044"/>
            </a:xfrm>
            <a:custGeom>
              <a:avLst/>
              <a:gdLst>
                <a:gd name="T0" fmla="*/ 0 w 2438"/>
                <a:gd name="T1" fmla="*/ 0 h 1044"/>
                <a:gd name="T2" fmla="*/ 0 w 2438"/>
                <a:gd name="T3" fmla="*/ 1044 h 1044"/>
                <a:gd name="T4" fmla="*/ 1768 w 2438"/>
                <a:gd name="T5" fmla="*/ 1044 h 1044"/>
                <a:gd name="T6" fmla="*/ 2438 w 2438"/>
                <a:gd name="T7" fmla="*/ 521 h 1044"/>
                <a:gd name="T8" fmla="*/ 1768 w 2438"/>
                <a:gd name="T9" fmla="*/ 0 h 1044"/>
                <a:gd name="T10" fmla="*/ 0 w 2438"/>
                <a:gd name="T11" fmla="*/ 0 h 1044"/>
                <a:gd name="T12" fmla="*/ 189 w 2438"/>
                <a:gd name="T13" fmla="*/ 190 h 1044"/>
                <a:gd name="T14" fmla="*/ 1704 w 2438"/>
                <a:gd name="T15" fmla="*/ 190 h 1044"/>
                <a:gd name="T16" fmla="*/ 2130 w 2438"/>
                <a:gd name="T17" fmla="*/ 521 h 1044"/>
                <a:gd name="T18" fmla="*/ 1704 w 2438"/>
                <a:gd name="T19" fmla="*/ 854 h 1044"/>
                <a:gd name="T20" fmla="*/ 189 w 2438"/>
                <a:gd name="T21" fmla="*/ 854 h 1044"/>
                <a:gd name="T22" fmla="*/ 189 w 2438"/>
                <a:gd name="T23" fmla="*/ 19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8" h="1044">
                  <a:moveTo>
                    <a:pt x="0" y="0"/>
                  </a:moveTo>
                  <a:lnTo>
                    <a:pt x="0" y="1044"/>
                  </a:lnTo>
                  <a:lnTo>
                    <a:pt x="1768" y="1044"/>
                  </a:lnTo>
                  <a:lnTo>
                    <a:pt x="2438" y="521"/>
                  </a:lnTo>
                  <a:lnTo>
                    <a:pt x="1768" y="0"/>
                  </a:lnTo>
                  <a:lnTo>
                    <a:pt x="0" y="0"/>
                  </a:lnTo>
                  <a:close/>
                  <a:moveTo>
                    <a:pt x="189" y="190"/>
                  </a:moveTo>
                  <a:lnTo>
                    <a:pt x="1704" y="190"/>
                  </a:lnTo>
                  <a:lnTo>
                    <a:pt x="2130" y="521"/>
                  </a:lnTo>
                  <a:lnTo>
                    <a:pt x="1704" y="854"/>
                  </a:lnTo>
                  <a:lnTo>
                    <a:pt x="189" y="854"/>
                  </a:lnTo>
                  <a:lnTo>
                    <a:pt x="189"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7" name="Freeform 14">
            <a:extLst>
              <a:ext uri="{FF2B5EF4-FFF2-40B4-BE49-F238E27FC236}">
                <a16:creationId xmlns:a16="http://schemas.microsoft.com/office/drawing/2014/main" id="{FB2F7111-8340-4A0A-AACB-F61418BC685C}"/>
              </a:ext>
            </a:extLst>
          </p:cNvPr>
          <p:cNvSpPr>
            <a:spLocks noEditPoints="1"/>
          </p:cNvSpPr>
          <p:nvPr/>
        </p:nvSpPr>
        <p:spPr bwMode="auto">
          <a:xfrm>
            <a:off x="9492794" y="2094913"/>
            <a:ext cx="595270" cy="596528"/>
          </a:xfrm>
          <a:custGeom>
            <a:avLst/>
            <a:gdLst>
              <a:gd name="T0" fmla="*/ 1047 w 1138"/>
              <a:gd name="T1" fmla="*/ 944 h 1138"/>
              <a:gd name="T2" fmla="*/ 944 w 1138"/>
              <a:gd name="T3" fmla="*/ 1047 h 1138"/>
              <a:gd name="T4" fmla="*/ 581 w 1138"/>
              <a:gd name="T5" fmla="*/ 1047 h 1138"/>
              <a:gd name="T6" fmla="*/ 478 w 1138"/>
              <a:gd name="T7" fmla="*/ 944 h 1138"/>
              <a:gd name="T8" fmla="*/ 478 w 1138"/>
              <a:gd name="T9" fmla="*/ 751 h 1138"/>
              <a:gd name="T10" fmla="*/ 557 w 1138"/>
              <a:gd name="T11" fmla="*/ 751 h 1138"/>
              <a:gd name="T12" fmla="*/ 751 w 1138"/>
              <a:gd name="T13" fmla="*/ 557 h 1138"/>
              <a:gd name="T14" fmla="*/ 751 w 1138"/>
              <a:gd name="T15" fmla="*/ 478 h 1138"/>
              <a:gd name="T16" fmla="*/ 944 w 1138"/>
              <a:gd name="T17" fmla="*/ 478 h 1138"/>
              <a:gd name="T18" fmla="*/ 1047 w 1138"/>
              <a:gd name="T19" fmla="*/ 581 h 1138"/>
              <a:gd name="T20" fmla="*/ 1047 w 1138"/>
              <a:gd name="T21" fmla="*/ 944 h 1138"/>
              <a:gd name="T22" fmla="*/ 660 w 1138"/>
              <a:gd name="T23" fmla="*/ 478 h 1138"/>
              <a:gd name="T24" fmla="*/ 660 w 1138"/>
              <a:gd name="T25" fmla="*/ 557 h 1138"/>
              <a:gd name="T26" fmla="*/ 557 w 1138"/>
              <a:gd name="T27" fmla="*/ 660 h 1138"/>
              <a:gd name="T28" fmla="*/ 478 w 1138"/>
              <a:gd name="T29" fmla="*/ 660 h 1138"/>
              <a:gd name="T30" fmla="*/ 478 w 1138"/>
              <a:gd name="T31" fmla="*/ 581 h 1138"/>
              <a:gd name="T32" fmla="*/ 581 w 1138"/>
              <a:gd name="T33" fmla="*/ 478 h 1138"/>
              <a:gd name="T34" fmla="*/ 660 w 1138"/>
              <a:gd name="T35" fmla="*/ 478 h 1138"/>
              <a:gd name="T36" fmla="*/ 194 w 1138"/>
              <a:gd name="T37" fmla="*/ 660 h 1138"/>
              <a:gd name="T38" fmla="*/ 91 w 1138"/>
              <a:gd name="T39" fmla="*/ 557 h 1138"/>
              <a:gd name="T40" fmla="*/ 91 w 1138"/>
              <a:gd name="T41" fmla="*/ 194 h 1138"/>
              <a:gd name="T42" fmla="*/ 194 w 1138"/>
              <a:gd name="T43" fmla="*/ 91 h 1138"/>
              <a:gd name="T44" fmla="*/ 557 w 1138"/>
              <a:gd name="T45" fmla="*/ 91 h 1138"/>
              <a:gd name="T46" fmla="*/ 660 w 1138"/>
              <a:gd name="T47" fmla="*/ 194 h 1138"/>
              <a:gd name="T48" fmla="*/ 660 w 1138"/>
              <a:gd name="T49" fmla="*/ 387 h 1138"/>
              <a:gd name="T50" fmla="*/ 581 w 1138"/>
              <a:gd name="T51" fmla="*/ 387 h 1138"/>
              <a:gd name="T52" fmla="*/ 387 w 1138"/>
              <a:gd name="T53" fmla="*/ 581 h 1138"/>
              <a:gd name="T54" fmla="*/ 387 w 1138"/>
              <a:gd name="T55" fmla="*/ 660 h 1138"/>
              <a:gd name="T56" fmla="*/ 194 w 1138"/>
              <a:gd name="T57" fmla="*/ 660 h 1138"/>
              <a:gd name="T58" fmla="*/ 944 w 1138"/>
              <a:gd name="T59" fmla="*/ 387 h 1138"/>
              <a:gd name="T60" fmla="*/ 751 w 1138"/>
              <a:gd name="T61" fmla="*/ 387 h 1138"/>
              <a:gd name="T62" fmla="*/ 751 w 1138"/>
              <a:gd name="T63" fmla="*/ 194 h 1138"/>
              <a:gd name="T64" fmla="*/ 557 w 1138"/>
              <a:gd name="T65" fmla="*/ 0 h 1138"/>
              <a:gd name="T66" fmla="*/ 194 w 1138"/>
              <a:gd name="T67" fmla="*/ 0 h 1138"/>
              <a:gd name="T68" fmla="*/ 0 w 1138"/>
              <a:gd name="T69" fmla="*/ 194 h 1138"/>
              <a:gd name="T70" fmla="*/ 0 w 1138"/>
              <a:gd name="T71" fmla="*/ 557 h 1138"/>
              <a:gd name="T72" fmla="*/ 194 w 1138"/>
              <a:gd name="T73" fmla="*/ 751 h 1138"/>
              <a:gd name="T74" fmla="*/ 387 w 1138"/>
              <a:gd name="T75" fmla="*/ 751 h 1138"/>
              <a:gd name="T76" fmla="*/ 387 w 1138"/>
              <a:gd name="T77" fmla="*/ 944 h 1138"/>
              <a:gd name="T78" fmla="*/ 581 w 1138"/>
              <a:gd name="T79" fmla="*/ 1138 h 1138"/>
              <a:gd name="T80" fmla="*/ 944 w 1138"/>
              <a:gd name="T81" fmla="*/ 1138 h 1138"/>
              <a:gd name="T82" fmla="*/ 1138 w 1138"/>
              <a:gd name="T83" fmla="*/ 944 h 1138"/>
              <a:gd name="T84" fmla="*/ 1138 w 1138"/>
              <a:gd name="T85" fmla="*/ 581 h 1138"/>
              <a:gd name="T86" fmla="*/ 944 w 1138"/>
              <a:gd name="T87" fmla="*/ 38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8" h="1138">
                <a:moveTo>
                  <a:pt x="1047" y="944"/>
                </a:moveTo>
                <a:cubicBezTo>
                  <a:pt x="1047" y="1001"/>
                  <a:pt x="1001" y="1047"/>
                  <a:pt x="944" y="1047"/>
                </a:cubicBezTo>
                <a:cubicBezTo>
                  <a:pt x="581" y="1047"/>
                  <a:pt x="581" y="1047"/>
                  <a:pt x="581" y="1047"/>
                </a:cubicBezTo>
                <a:cubicBezTo>
                  <a:pt x="524" y="1047"/>
                  <a:pt x="478" y="1001"/>
                  <a:pt x="478" y="944"/>
                </a:cubicBezTo>
                <a:cubicBezTo>
                  <a:pt x="478" y="751"/>
                  <a:pt x="478" y="751"/>
                  <a:pt x="478" y="751"/>
                </a:cubicBezTo>
                <a:cubicBezTo>
                  <a:pt x="557" y="751"/>
                  <a:pt x="557" y="751"/>
                  <a:pt x="557" y="751"/>
                </a:cubicBezTo>
                <a:cubicBezTo>
                  <a:pt x="664" y="751"/>
                  <a:pt x="751" y="664"/>
                  <a:pt x="751" y="557"/>
                </a:cubicBezTo>
                <a:cubicBezTo>
                  <a:pt x="751" y="478"/>
                  <a:pt x="751" y="478"/>
                  <a:pt x="751" y="478"/>
                </a:cubicBezTo>
                <a:cubicBezTo>
                  <a:pt x="944" y="478"/>
                  <a:pt x="944" y="478"/>
                  <a:pt x="944" y="478"/>
                </a:cubicBezTo>
                <a:cubicBezTo>
                  <a:pt x="1001" y="478"/>
                  <a:pt x="1047" y="524"/>
                  <a:pt x="1047" y="581"/>
                </a:cubicBezTo>
                <a:lnTo>
                  <a:pt x="1047" y="944"/>
                </a:lnTo>
                <a:close/>
                <a:moveTo>
                  <a:pt x="660" y="478"/>
                </a:moveTo>
                <a:cubicBezTo>
                  <a:pt x="660" y="557"/>
                  <a:pt x="660" y="557"/>
                  <a:pt x="660" y="557"/>
                </a:cubicBezTo>
                <a:cubicBezTo>
                  <a:pt x="660" y="614"/>
                  <a:pt x="614" y="660"/>
                  <a:pt x="557" y="660"/>
                </a:cubicBezTo>
                <a:cubicBezTo>
                  <a:pt x="478" y="660"/>
                  <a:pt x="478" y="660"/>
                  <a:pt x="478" y="660"/>
                </a:cubicBezTo>
                <a:cubicBezTo>
                  <a:pt x="478" y="581"/>
                  <a:pt x="478" y="581"/>
                  <a:pt x="478" y="581"/>
                </a:cubicBezTo>
                <a:cubicBezTo>
                  <a:pt x="478" y="524"/>
                  <a:pt x="524" y="478"/>
                  <a:pt x="581" y="478"/>
                </a:cubicBezTo>
                <a:lnTo>
                  <a:pt x="660" y="478"/>
                </a:lnTo>
                <a:close/>
                <a:moveTo>
                  <a:pt x="194" y="660"/>
                </a:moveTo>
                <a:cubicBezTo>
                  <a:pt x="137" y="660"/>
                  <a:pt x="91" y="614"/>
                  <a:pt x="91" y="557"/>
                </a:cubicBezTo>
                <a:cubicBezTo>
                  <a:pt x="91" y="194"/>
                  <a:pt x="91" y="194"/>
                  <a:pt x="91" y="194"/>
                </a:cubicBezTo>
                <a:cubicBezTo>
                  <a:pt x="91" y="137"/>
                  <a:pt x="137" y="91"/>
                  <a:pt x="194" y="91"/>
                </a:cubicBezTo>
                <a:cubicBezTo>
                  <a:pt x="557" y="91"/>
                  <a:pt x="557" y="91"/>
                  <a:pt x="557" y="91"/>
                </a:cubicBezTo>
                <a:cubicBezTo>
                  <a:pt x="614" y="91"/>
                  <a:pt x="660" y="137"/>
                  <a:pt x="660" y="194"/>
                </a:cubicBezTo>
                <a:cubicBezTo>
                  <a:pt x="660" y="387"/>
                  <a:pt x="660" y="387"/>
                  <a:pt x="660" y="387"/>
                </a:cubicBezTo>
                <a:cubicBezTo>
                  <a:pt x="581" y="387"/>
                  <a:pt x="581" y="387"/>
                  <a:pt x="581" y="387"/>
                </a:cubicBezTo>
                <a:cubicBezTo>
                  <a:pt x="474" y="387"/>
                  <a:pt x="387" y="474"/>
                  <a:pt x="387" y="581"/>
                </a:cubicBezTo>
                <a:cubicBezTo>
                  <a:pt x="387" y="660"/>
                  <a:pt x="387" y="660"/>
                  <a:pt x="387" y="660"/>
                </a:cubicBezTo>
                <a:lnTo>
                  <a:pt x="194" y="660"/>
                </a:lnTo>
                <a:close/>
                <a:moveTo>
                  <a:pt x="944" y="387"/>
                </a:moveTo>
                <a:cubicBezTo>
                  <a:pt x="751" y="387"/>
                  <a:pt x="751" y="387"/>
                  <a:pt x="751" y="387"/>
                </a:cubicBezTo>
                <a:cubicBezTo>
                  <a:pt x="751" y="194"/>
                  <a:pt x="751" y="194"/>
                  <a:pt x="751" y="194"/>
                </a:cubicBezTo>
                <a:cubicBezTo>
                  <a:pt x="751" y="87"/>
                  <a:pt x="664" y="0"/>
                  <a:pt x="557" y="0"/>
                </a:cubicBezTo>
                <a:cubicBezTo>
                  <a:pt x="194" y="0"/>
                  <a:pt x="194" y="0"/>
                  <a:pt x="194" y="0"/>
                </a:cubicBezTo>
                <a:cubicBezTo>
                  <a:pt x="87" y="0"/>
                  <a:pt x="0" y="87"/>
                  <a:pt x="0" y="194"/>
                </a:cubicBezTo>
                <a:cubicBezTo>
                  <a:pt x="0" y="557"/>
                  <a:pt x="0" y="557"/>
                  <a:pt x="0" y="557"/>
                </a:cubicBezTo>
                <a:cubicBezTo>
                  <a:pt x="0" y="664"/>
                  <a:pt x="87" y="751"/>
                  <a:pt x="194" y="751"/>
                </a:cubicBezTo>
                <a:cubicBezTo>
                  <a:pt x="387" y="751"/>
                  <a:pt x="387" y="751"/>
                  <a:pt x="387" y="751"/>
                </a:cubicBezTo>
                <a:cubicBezTo>
                  <a:pt x="387" y="944"/>
                  <a:pt x="387" y="944"/>
                  <a:pt x="387" y="944"/>
                </a:cubicBezTo>
                <a:cubicBezTo>
                  <a:pt x="387" y="1051"/>
                  <a:pt x="474" y="1138"/>
                  <a:pt x="581" y="1138"/>
                </a:cubicBezTo>
                <a:cubicBezTo>
                  <a:pt x="944" y="1138"/>
                  <a:pt x="944" y="1138"/>
                  <a:pt x="944" y="1138"/>
                </a:cubicBezTo>
                <a:cubicBezTo>
                  <a:pt x="1051" y="1138"/>
                  <a:pt x="1138" y="1051"/>
                  <a:pt x="1138" y="944"/>
                </a:cubicBezTo>
                <a:cubicBezTo>
                  <a:pt x="1138" y="581"/>
                  <a:pt x="1138" y="581"/>
                  <a:pt x="1138" y="581"/>
                </a:cubicBezTo>
                <a:cubicBezTo>
                  <a:pt x="1138" y="474"/>
                  <a:pt x="1051" y="387"/>
                  <a:pt x="944" y="387"/>
                </a:cubicBez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8" name="Group 17">
            <a:extLst>
              <a:ext uri="{FF2B5EF4-FFF2-40B4-BE49-F238E27FC236}">
                <a16:creationId xmlns:a16="http://schemas.microsoft.com/office/drawing/2014/main" id="{4B356D86-A91B-42F9-A1C8-06B343D6F9EA}"/>
              </a:ext>
            </a:extLst>
          </p:cNvPr>
          <p:cNvGrpSpPr>
            <a:grpSpLocks noChangeAspect="1"/>
          </p:cNvGrpSpPr>
          <p:nvPr/>
        </p:nvGrpSpPr>
        <p:grpSpPr bwMode="auto">
          <a:xfrm>
            <a:off x="5827100" y="2081232"/>
            <a:ext cx="642711" cy="609612"/>
            <a:chOff x="2" y="3"/>
            <a:chExt cx="2602" cy="2468"/>
          </a:xfrm>
          <a:solidFill>
            <a:srgbClr val="047CDA"/>
          </a:solidFill>
        </p:grpSpPr>
        <p:sp>
          <p:nvSpPr>
            <p:cNvPr id="60" name="Freeform 18">
              <a:extLst>
                <a:ext uri="{FF2B5EF4-FFF2-40B4-BE49-F238E27FC236}">
                  <a16:creationId xmlns:a16="http://schemas.microsoft.com/office/drawing/2014/main" id="{0BDA3F9D-9109-4FC5-9F14-88D3B583B154}"/>
                </a:ext>
              </a:extLst>
            </p:cNvPr>
            <p:cNvSpPr>
              <a:spLocks noEditPoints="1"/>
            </p:cNvSpPr>
            <p:nvPr/>
          </p:nvSpPr>
          <p:spPr bwMode="auto">
            <a:xfrm>
              <a:off x="1847" y="1712"/>
              <a:ext cx="757" cy="759"/>
            </a:xfrm>
            <a:custGeom>
              <a:avLst/>
              <a:gdLst>
                <a:gd name="T0" fmla="*/ 182 w 364"/>
                <a:gd name="T1" fmla="*/ 273 h 364"/>
                <a:gd name="T2" fmla="*/ 91 w 364"/>
                <a:gd name="T3" fmla="*/ 182 h 364"/>
                <a:gd name="T4" fmla="*/ 182 w 364"/>
                <a:gd name="T5" fmla="*/ 91 h 364"/>
                <a:gd name="T6" fmla="*/ 273 w 364"/>
                <a:gd name="T7" fmla="*/ 182 h 364"/>
                <a:gd name="T8" fmla="*/ 182 w 364"/>
                <a:gd name="T9" fmla="*/ 273 h 364"/>
                <a:gd name="T10" fmla="*/ 182 w 364"/>
                <a:gd name="T11" fmla="*/ 0 h 364"/>
                <a:gd name="T12" fmla="*/ 0 w 364"/>
                <a:gd name="T13" fmla="*/ 182 h 364"/>
                <a:gd name="T14" fmla="*/ 182 w 364"/>
                <a:gd name="T15" fmla="*/ 364 h 364"/>
                <a:gd name="T16" fmla="*/ 364 w 364"/>
                <a:gd name="T17" fmla="*/ 182 h 364"/>
                <a:gd name="T18" fmla="*/ 182 w 364"/>
                <a:gd name="T1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4" h="364">
                  <a:moveTo>
                    <a:pt x="182" y="273"/>
                  </a:moveTo>
                  <a:cubicBezTo>
                    <a:pt x="132" y="273"/>
                    <a:pt x="91" y="232"/>
                    <a:pt x="91" y="182"/>
                  </a:cubicBezTo>
                  <a:cubicBezTo>
                    <a:pt x="91" y="131"/>
                    <a:pt x="132" y="91"/>
                    <a:pt x="182" y="91"/>
                  </a:cubicBezTo>
                  <a:cubicBezTo>
                    <a:pt x="233" y="91"/>
                    <a:pt x="273" y="131"/>
                    <a:pt x="273" y="182"/>
                  </a:cubicBezTo>
                  <a:cubicBezTo>
                    <a:pt x="273" y="232"/>
                    <a:pt x="233" y="273"/>
                    <a:pt x="182" y="273"/>
                  </a:cubicBezTo>
                  <a:moveTo>
                    <a:pt x="182" y="0"/>
                  </a:moveTo>
                  <a:cubicBezTo>
                    <a:pt x="82" y="0"/>
                    <a:pt x="0" y="81"/>
                    <a:pt x="0" y="182"/>
                  </a:cubicBezTo>
                  <a:cubicBezTo>
                    <a:pt x="0" y="282"/>
                    <a:pt x="82" y="364"/>
                    <a:pt x="182" y="364"/>
                  </a:cubicBezTo>
                  <a:cubicBezTo>
                    <a:pt x="283" y="364"/>
                    <a:pt x="364" y="282"/>
                    <a:pt x="364" y="182"/>
                  </a:cubicBezTo>
                  <a:cubicBezTo>
                    <a:pt x="364" y="81"/>
                    <a:pt x="283"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a:extLst>
                <a:ext uri="{FF2B5EF4-FFF2-40B4-BE49-F238E27FC236}">
                  <a16:creationId xmlns:a16="http://schemas.microsoft.com/office/drawing/2014/main" id="{35A4BB6F-5B3F-43ED-9835-BDCD2523540A}"/>
                </a:ext>
              </a:extLst>
            </p:cNvPr>
            <p:cNvSpPr>
              <a:spLocks noEditPoints="1"/>
            </p:cNvSpPr>
            <p:nvPr/>
          </p:nvSpPr>
          <p:spPr bwMode="auto">
            <a:xfrm>
              <a:off x="2" y="3"/>
              <a:ext cx="2594" cy="1899"/>
            </a:xfrm>
            <a:custGeom>
              <a:avLst/>
              <a:gdLst>
                <a:gd name="T0" fmla="*/ 455 w 1247"/>
                <a:gd name="T1" fmla="*/ 820 h 911"/>
                <a:gd name="T2" fmla="*/ 91 w 1247"/>
                <a:gd name="T3" fmla="*/ 455 h 911"/>
                <a:gd name="T4" fmla="*/ 455 w 1247"/>
                <a:gd name="T5" fmla="*/ 91 h 911"/>
                <a:gd name="T6" fmla="*/ 690 w 1247"/>
                <a:gd name="T7" fmla="*/ 177 h 911"/>
                <a:gd name="T8" fmla="*/ 610 w 1247"/>
                <a:gd name="T9" fmla="*/ 387 h 911"/>
                <a:gd name="T10" fmla="*/ 759 w 1247"/>
                <a:gd name="T11" fmla="*/ 656 h 911"/>
                <a:gd name="T12" fmla="*/ 455 w 1247"/>
                <a:gd name="T13" fmla="*/ 820 h 911"/>
                <a:gd name="T14" fmla="*/ 701 w 1247"/>
                <a:gd name="T15" fmla="*/ 387 h 911"/>
                <a:gd name="T16" fmla="*/ 752 w 1247"/>
                <a:gd name="T17" fmla="*/ 245 h 911"/>
                <a:gd name="T18" fmla="*/ 819 w 1247"/>
                <a:gd name="T19" fmla="*/ 455 h 911"/>
                <a:gd name="T20" fmla="*/ 799 w 1247"/>
                <a:gd name="T21" fmla="*/ 574 h 911"/>
                <a:gd name="T22" fmla="*/ 701 w 1247"/>
                <a:gd name="T23" fmla="*/ 387 h 911"/>
                <a:gd name="T24" fmla="*/ 1156 w 1247"/>
                <a:gd name="T25" fmla="*/ 387 h 911"/>
                <a:gd name="T26" fmla="*/ 929 w 1247"/>
                <a:gd name="T27" fmla="*/ 615 h 911"/>
                <a:gd name="T28" fmla="*/ 883 w 1247"/>
                <a:gd name="T29" fmla="*/ 610 h 911"/>
                <a:gd name="T30" fmla="*/ 910 w 1247"/>
                <a:gd name="T31" fmla="*/ 455 h 911"/>
                <a:gd name="T32" fmla="*/ 822 w 1247"/>
                <a:gd name="T33" fmla="*/ 187 h 911"/>
                <a:gd name="T34" fmla="*/ 929 w 1247"/>
                <a:gd name="T35" fmla="*/ 160 h 911"/>
                <a:gd name="T36" fmla="*/ 1156 w 1247"/>
                <a:gd name="T37" fmla="*/ 387 h 911"/>
                <a:gd name="T38" fmla="*/ 929 w 1247"/>
                <a:gd name="T39" fmla="*/ 706 h 911"/>
                <a:gd name="T40" fmla="*/ 1247 w 1247"/>
                <a:gd name="T41" fmla="*/ 387 h 911"/>
                <a:gd name="T42" fmla="*/ 929 w 1247"/>
                <a:gd name="T43" fmla="*/ 69 h 911"/>
                <a:gd name="T44" fmla="*/ 759 w 1247"/>
                <a:gd name="T45" fmla="*/ 118 h 911"/>
                <a:gd name="T46" fmla="*/ 455 w 1247"/>
                <a:gd name="T47" fmla="*/ 0 h 911"/>
                <a:gd name="T48" fmla="*/ 0 w 1247"/>
                <a:gd name="T49" fmla="*/ 455 h 911"/>
                <a:gd name="T50" fmla="*/ 455 w 1247"/>
                <a:gd name="T51" fmla="*/ 911 h 911"/>
                <a:gd name="T52" fmla="*/ 842 w 1247"/>
                <a:gd name="T53" fmla="*/ 694 h 911"/>
                <a:gd name="T54" fmla="*/ 929 w 1247"/>
                <a:gd name="T55" fmla="*/ 70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7" h="911">
                  <a:moveTo>
                    <a:pt x="455" y="820"/>
                  </a:moveTo>
                  <a:cubicBezTo>
                    <a:pt x="254" y="820"/>
                    <a:pt x="91" y="657"/>
                    <a:pt x="91" y="455"/>
                  </a:cubicBezTo>
                  <a:cubicBezTo>
                    <a:pt x="91" y="254"/>
                    <a:pt x="254" y="91"/>
                    <a:pt x="455" y="91"/>
                  </a:cubicBezTo>
                  <a:cubicBezTo>
                    <a:pt x="544" y="91"/>
                    <a:pt x="626" y="124"/>
                    <a:pt x="690" y="177"/>
                  </a:cubicBezTo>
                  <a:cubicBezTo>
                    <a:pt x="640" y="233"/>
                    <a:pt x="610" y="307"/>
                    <a:pt x="610" y="387"/>
                  </a:cubicBezTo>
                  <a:cubicBezTo>
                    <a:pt x="610" y="500"/>
                    <a:pt x="670" y="600"/>
                    <a:pt x="759" y="656"/>
                  </a:cubicBezTo>
                  <a:cubicBezTo>
                    <a:pt x="693" y="755"/>
                    <a:pt x="582" y="820"/>
                    <a:pt x="455" y="820"/>
                  </a:cubicBezTo>
                  <a:moveTo>
                    <a:pt x="701" y="387"/>
                  </a:moveTo>
                  <a:cubicBezTo>
                    <a:pt x="701" y="333"/>
                    <a:pt x="720" y="284"/>
                    <a:pt x="752" y="245"/>
                  </a:cubicBezTo>
                  <a:cubicBezTo>
                    <a:pt x="794" y="304"/>
                    <a:pt x="819" y="377"/>
                    <a:pt x="819" y="455"/>
                  </a:cubicBezTo>
                  <a:cubicBezTo>
                    <a:pt x="819" y="497"/>
                    <a:pt x="812" y="537"/>
                    <a:pt x="799" y="574"/>
                  </a:cubicBezTo>
                  <a:cubicBezTo>
                    <a:pt x="740" y="533"/>
                    <a:pt x="701" y="465"/>
                    <a:pt x="701" y="387"/>
                  </a:cubicBezTo>
                  <a:moveTo>
                    <a:pt x="1156" y="387"/>
                  </a:moveTo>
                  <a:cubicBezTo>
                    <a:pt x="1156" y="513"/>
                    <a:pt x="1055" y="615"/>
                    <a:pt x="929" y="615"/>
                  </a:cubicBezTo>
                  <a:cubicBezTo>
                    <a:pt x="913" y="615"/>
                    <a:pt x="898" y="613"/>
                    <a:pt x="883" y="610"/>
                  </a:cubicBezTo>
                  <a:cubicBezTo>
                    <a:pt x="900" y="562"/>
                    <a:pt x="910" y="510"/>
                    <a:pt x="910" y="455"/>
                  </a:cubicBezTo>
                  <a:cubicBezTo>
                    <a:pt x="910" y="355"/>
                    <a:pt x="877" y="262"/>
                    <a:pt x="822" y="187"/>
                  </a:cubicBezTo>
                  <a:cubicBezTo>
                    <a:pt x="854" y="169"/>
                    <a:pt x="890" y="160"/>
                    <a:pt x="929" y="160"/>
                  </a:cubicBezTo>
                  <a:cubicBezTo>
                    <a:pt x="1055" y="160"/>
                    <a:pt x="1156" y="262"/>
                    <a:pt x="1156" y="387"/>
                  </a:cubicBezTo>
                  <a:moveTo>
                    <a:pt x="929" y="706"/>
                  </a:moveTo>
                  <a:cubicBezTo>
                    <a:pt x="1105" y="706"/>
                    <a:pt x="1247" y="563"/>
                    <a:pt x="1247" y="387"/>
                  </a:cubicBezTo>
                  <a:cubicBezTo>
                    <a:pt x="1247" y="211"/>
                    <a:pt x="1105" y="69"/>
                    <a:pt x="929" y="69"/>
                  </a:cubicBezTo>
                  <a:cubicBezTo>
                    <a:pt x="866" y="69"/>
                    <a:pt x="808" y="87"/>
                    <a:pt x="759" y="118"/>
                  </a:cubicBezTo>
                  <a:cubicBezTo>
                    <a:pt x="679" y="45"/>
                    <a:pt x="572" y="0"/>
                    <a:pt x="455" y="0"/>
                  </a:cubicBezTo>
                  <a:cubicBezTo>
                    <a:pt x="204" y="0"/>
                    <a:pt x="0" y="204"/>
                    <a:pt x="0" y="455"/>
                  </a:cubicBezTo>
                  <a:cubicBezTo>
                    <a:pt x="0" y="707"/>
                    <a:pt x="204" y="911"/>
                    <a:pt x="455" y="911"/>
                  </a:cubicBezTo>
                  <a:cubicBezTo>
                    <a:pt x="619" y="911"/>
                    <a:pt x="762" y="824"/>
                    <a:pt x="842" y="694"/>
                  </a:cubicBezTo>
                  <a:cubicBezTo>
                    <a:pt x="870" y="701"/>
                    <a:pt x="899" y="706"/>
                    <a:pt x="929" y="7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3" name="Freeform 23">
            <a:extLst>
              <a:ext uri="{FF2B5EF4-FFF2-40B4-BE49-F238E27FC236}">
                <a16:creationId xmlns:a16="http://schemas.microsoft.com/office/drawing/2014/main" id="{A11C8871-D569-4613-AB3C-4CC03EA5F20A}"/>
              </a:ext>
            </a:extLst>
          </p:cNvPr>
          <p:cNvSpPr>
            <a:spLocks noEditPoints="1"/>
          </p:cNvSpPr>
          <p:nvPr/>
        </p:nvSpPr>
        <p:spPr bwMode="auto">
          <a:xfrm>
            <a:off x="9472458" y="4427400"/>
            <a:ext cx="723964" cy="665408"/>
          </a:xfrm>
          <a:custGeom>
            <a:avLst/>
            <a:gdLst>
              <a:gd name="T0" fmla="*/ 1142 w 1308"/>
              <a:gd name="T1" fmla="*/ 686 h 1200"/>
              <a:gd name="T2" fmla="*/ 982 w 1308"/>
              <a:gd name="T3" fmla="*/ 616 h 1200"/>
              <a:gd name="T4" fmla="*/ 965 w 1308"/>
              <a:gd name="T5" fmla="*/ 617 h 1200"/>
              <a:gd name="T6" fmla="*/ 958 w 1308"/>
              <a:gd name="T7" fmla="*/ 617 h 1200"/>
              <a:gd name="T8" fmla="*/ 629 w 1308"/>
              <a:gd name="T9" fmla="*/ 343 h 1200"/>
              <a:gd name="T10" fmla="*/ 434 w 1308"/>
              <a:gd name="T11" fmla="*/ 343 h 1200"/>
              <a:gd name="T12" fmla="*/ 679 w 1308"/>
              <a:gd name="T13" fmla="*/ 91 h 1200"/>
              <a:gd name="T14" fmla="*/ 965 w 1308"/>
              <a:gd name="T15" fmla="*/ 91 h 1200"/>
              <a:gd name="T16" fmla="*/ 1210 w 1308"/>
              <a:gd name="T17" fmla="*/ 344 h 1200"/>
              <a:gd name="T18" fmla="*/ 1210 w 1308"/>
              <a:gd name="T19" fmla="*/ 364 h 1200"/>
              <a:gd name="T20" fmla="*/ 1098 w 1308"/>
              <a:gd name="T21" fmla="*/ 576 h 1200"/>
              <a:gd name="T22" fmla="*/ 1142 w 1308"/>
              <a:gd name="T23" fmla="*/ 686 h 1200"/>
              <a:gd name="T24" fmla="*/ 629 w 1308"/>
              <a:gd name="T25" fmla="*/ 960 h 1200"/>
              <a:gd name="T26" fmla="*/ 343 w 1308"/>
              <a:gd name="T27" fmla="*/ 960 h 1200"/>
              <a:gd name="T28" fmla="*/ 326 w 1308"/>
              <a:gd name="T29" fmla="*/ 959 h 1200"/>
              <a:gd name="T30" fmla="*/ 166 w 1308"/>
              <a:gd name="T31" fmla="*/ 1028 h 1200"/>
              <a:gd name="T32" fmla="*/ 210 w 1308"/>
              <a:gd name="T33" fmla="*/ 919 h 1200"/>
              <a:gd name="T34" fmla="*/ 98 w 1308"/>
              <a:gd name="T35" fmla="*/ 707 h 1200"/>
              <a:gd name="T36" fmla="*/ 98 w 1308"/>
              <a:gd name="T37" fmla="*/ 687 h 1200"/>
              <a:gd name="T38" fmla="*/ 343 w 1308"/>
              <a:gd name="T39" fmla="*/ 434 h 1200"/>
              <a:gd name="T40" fmla="*/ 350 w 1308"/>
              <a:gd name="T41" fmla="*/ 434 h 1200"/>
              <a:gd name="T42" fmla="*/ 444 w 1308"/>
              <a:gd name="T43" fmla="*/ 434 h 1200"/>
              <a:gd name="T44" fmla="*/ 629 w 1308"/>
              <a:gd name="T45" fmla="*/ 434 h 1200"/>
              <a:gd name="T46" fmla="*/ 864 w 1308"/>
              <a:gd name="T47" fmla="*/ 617 h 1200"/>
              <a:gd name="T48" fmla="*/ 874 w 1308"/>
              <a:gd name="T49" fmla="*/ 687 h 1200"/>
              <a:gd name="T50" fmla="*/ 874 w 1308"/>
              <a:gd name="T51" fmla="*/ 707 h 1200"/>
              <a:gd name="T52" fmla="*/ 874 w 1308"/>
              <a:gd name="T53" fmla="*/ 709 h 1200"/>
              <a:gd name="T54" fmla="*/ 629 w 1308"/>
              <a:gd name="T55" fmla="*/ 960 h 1200"/>
              <a:gd name="T56" fmla="*/ 1207 w 1308"/>
              <a:gd name="T57" fmla="*/ 603 h 1200"/>
              <a:gd name="T58" fmla="*/ 1301 w 1308"/>
              <a:gd name="T59" fmla="*/ 364 h 1200"/>
              <a:gd name="T60" fmla="*/ 1301 w 1308"/>
              <a:gd name="T61" fmla="*/ 344 h 1200"/>
              <a:gd name="T62" fmla="*/ 965 w 1308"/>
              <a:gd name="T63" fmla="*/ 0 h 1200"/>
              <a:gd name="T64" fmla="*/ 679 w 1308"/>
              <a:gd name="T65" fmla="*/ 0 h 1200"/>
              <a:gd name="T66" fmla="*/ 343 w 1308"/>
              <a:gd name="T67" fmla="*/ 343 h 1200"/>
              <a:gd name="T68" fmla="*/ 7 w 1308"/>
              <a:gd name="T69" fmla="*/ 687 h 1200"/>
              <a:gd name="T70" fmla="*/ 7 w 1308"/>
              <a:gd name="T71" fmla="*/ 707 h 1200"/>
              <a:gd name="T72" fmla="*/ 101 w 1308"/>
              <a:gd name="T73" fmla="*/ 946 h 1200"/>
              <a:gd name="T74" fmla="*/ 0 w 1308"/>
              <a:gd name="T75" fmla="*/ 1200 h 1200"/>
              <a:gd name="T76" fmla="*/ 343 w 1308"/>
              <a:gd name="T77" fmla="*/ 1051 h 1200"/>
              <a:gd name="T78" fmla="*/ 629 w 1308"/>
              <a:gd name="T79" fmla="*/ 1051 h 1200"/>
              <a:gd name="T80" fmla="*/ 965 w 1308"/>
              <a:gd name="T81" fmla="*/ 709 h 1200"/>
              <a:gd name="T82" fmla="*/ 1308 w 1308"/>
              <a:gd name="T83" fmla="*/ 857 h 1200"/>
              <a:gd name="T84" fmla="*/ 1207 w 1308"/>
              <a:gd name="T85" fmla="*/ 603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8" h="1200">
                <a:moveTo>
                  <a:pt x="1142" y="686"/>
                </a:moveTo>
                <a:cubicBezTo>
                  <a:pt x="982" y="616"/>
                  <a:pt x="982" y="616"/>
                  <a:pt x="982" y="616"/>
                </a:cubicBezTo>
                <a:cubicBezTo>
                  <a:pt x="976" y="617"/>
                  <a:pt x="971" y="617"/>
                  <a:pt x="965" y="617"/>
                </a:cubicBezTo>
                <a:cubicBezTo>
                  <a:pt x="958" y="617"/>
                  <a:pt x="958" y="617"/>
                  <a:pt x="958" y="617"/>
                </a:cubicBezTo>
                <a:cubicBezTo>
                  <a:pt x="927" y="461"/>
                  <a:pt x="791" y="343"/>
                  <a:pt x="629" y="343"/>
                </a:cubicBezTo>
                <a:cubicBezTo>
                  <a:pt x="434" y="343"/>
                  <a:pt x="434" y="343"/>
                  <a:pt x="434" y="343"/>
                </a:cubicBezTo>
                <a:cubicBezTo>
                  <a:pt x="435" y="204"/>
                  <a:pt x="545" y="91"/>
                  <a:pt x="679" y="91"/>
                </a:cubicBezTo>
                <a:cubicBezTo>
                  <a:pt x="965" y="91"/>
                  <a:pt x="965" y="91"/>
                  <a:pt x="965" y="91"/>
                </a:cubicBezTo>
                <a:cubicBezTo>
                  <a:pt x="1100" y="91"/>
                  <a:pt x="1210" y="205"/>
                  <a:pt x="1210" y="344"/>
                </a:cubicBezTo>
                <a:cubicBezTo>
                  <a:pt x="1210" y="364"/>
                  <a:pt x="1210" y="364"/>
                  <a:pt x="1210" y="364"/>
                </a:cubicBezTo>
                <a:cubicBezTo>
                  <a:pt x="1210" y="453"/>
                  <a:pt x="1165" y="531"/>
                  <a:pt x="1098" y="576"/>
                </a:cubicBezTo>
                <a:lnTo>
                  <a:pt x="1142" y="686"/>
                </a:lnTo>
                <a:close/>
                <a:moveTo>
                  <a:pt x="629" y="960"/>
                </a:moveTo>
                <a:cubicBezTo>
                  <a:pt x="343" y="960"/>
                  <a:pt x="343" y="960"/>
                  <a:pt x="343" y="960"/>
                </a:cubicBezTo>
                <a:cubicBezTo>
                  <a:pt x="337" y="960"/>
                  <a:pt x="332" y="960"/>
                  <a:pt x="326" y="959"/>
                </a:cubicBezTo>
                <a:cubicBezTo>
                  <a:pt x="166" y="1028"/>
                  <a:pt x="166" y="1028"/>
                  <a:pt x="166" y="1028"/>
                </a:cubicBezTo>
                <a:cubicBezTo>
                  <a:pt x="210" y="919"/>
                  <a:pt x="210" y="919"/>
                  <a:pt x="210" y="919"/>
                </a:cubicBezTo>
                <a:cubicBezTo>
                  <a:pt x="143" y="874"/>
                  <a:pt x="98" y="795"/>
                  <a:pt x="98" y="707"/>
                </a:cubicBezTo>
                <a:cubicBezTo>
                  <a:pt x="98" y="687"/>
                  <a:pt x="98" y="687"/>
                  <a:pt x="98" y="687"/>
                </a:cubicBezTo>
                <a:cubicBezTo>
                  <a:pt x="98" y="548"/>
                  <a:pt x="208" y="434"/>
                  <a:pt x="343" y="434"/>
                </a:cubicBezTo>
                <a:cubicBezTo>
                  <a:pt x="350" y="434"/>
                  <a:pt x="350" y="434"/>
                  <a:pt x="350" y="434"/>
                </a:cubicBezTo>
                <a:cubicBezTo>
                  <a:pt x="444" y="434"/>
                  <a:pt x="444" y="434"/>
                  <a:pt x="444" y="434"/>
                </a:cubicBezTo>
                <a:cubicBezTo>
                  <a:pt x="629" y="434"/>
                  <a:pt x="629" y="434"/>
                  <a:pt x="629" y="434"/>
                </a:cubicBezTo>
                <a:cubicBezTo>
                  <a:pt x="740" y="434"/>
                  <a:pt x="835" y="512"/>
                  <a:pt x="864" y="617"/>
                </a:cubicBezTo>
                <a:cubicBezTo>
                  <a:pt x="871" y="639"/>
                  <a:pt x="874" y="663"/>
                  <a:pt x="874" y="687"/>
                </a:cubicBezTo>
                <a:cubicBezTo>
                  <a:pt x="874" y="707"/>
                  <a:pt x="874" y="707"/>
                  <a:pt x="874" y="707"/>
                </a:cubicBezTo>
                <a:cubicBezTo>
                  <a:pt x="874" y="708"/>
                  <a:pt x="874" y="708"/>
                  <a:pt x="874" y="709"/>
                </a:cubicBezTo>
                <a:cubicBezTo>
                  <a:pt x="873" y="847"/>
                  <a:pt x="763" y="960"/>
                  <a:pt x="629" y="960"/>
                </a:cubicBezTo>
                <a:close/>
                <a:moveTo>
                  <a:pt x="1207" y="603"/>
                </a:moveTo>
                <a:cubicBezTo>
                  <a:pt x="1267" y="540"/>
                  <a:pt x="1301" y="455"/>
                  <a:pt x="1301" y="364"/>
                </a:cubicBezTo>
                <a:cubicBezTo>
                  <a:pt x="1301" y="344"/>
                  <a:pt x="1301" y="344"/>
                  <a:pt x="1301" y="344"/>
                </a:cubicBezTo>
                <a:cubicBezTo>
                  <a:pt x="1301" y="155"/>
                  <a:pt x="1151" y="0"/>
                  <a:pt x="965" y="0"/>
                </a:cubicBezTo>
                <a:cubicBezTo>
                  <a:pt x="679" y="0"/>
                  <a:pt x="679" y="0"/>
                  <a:pt x="679" y="0"/>
                </a:cubicBezTo>
                <a:cubicBezTo>
                  <a:pt x="494" y="0"/>
                  <a:pt x="343" y="155"/>
                  <a:pt x="343" y="343"/>
                </a:cubicBezTo>
                <a:cubicBezTo>
                  <a:pt x="157" y="343"/>
                  <a:pt x="7" y="498"/>
                  <a:pt x="7" y="687"/>
                </a:cubicBezTo>
                <a:cubicBezTo>
                  <a:pt x="7" y="707"/>
                  <a:pt x="7" y="707"/>
                  <a:pt x="7" y="707"/>
                </a:cubicBezTo>
                <a:cubicBezTo>
                  <a:pt x="7" y="798"/>
                  <a:pt x="41" y="882"/>
                  <a:pt x="101" y="946"/>
                </a:cubicBezTo>
                <a:cubicBezTo>
                  <a:pt x="0" y="1200"/>
                  <a:pt x="0" y="1200"/>
                  <a:pt x="0" y="1200"/>
                </a:cubicBezTo>
                <a:cubicBezTo>
                  <a:pt x="343" y="1051"/>
                  <a:pt x="343" y="1051"/>
                  <a:pt x="343" y="1051"/>
                </a:cubicBezTo>
                <a:cubicBezTo>
                  <a:pt x="629" y="1051"/>
                  <a:pt x="629" y="1051"/>
                  <a:pt x="629" y="1051"/>
                </a:cubicBezTo>
                <a:cubicBezTo>
                  <a:pt x="814" y="1051"/>
                  <a:pt x="965" y="897"/>
                  <a:pt x="965" y="709"/>
                </a:cubicBezTo>
                <a:cubicBezTo>
                  <a:pt x="1308" y="857"/>
                  <a:pt x="1308" y="857"/>
                  <a:pt x="1308" y="857"/>
                </a:cubicBezTo>
                <a:lnTo>
                  <a:pt x="1207" y="603"/>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5" name="Group 26">
            <a:extLst>
              <a:ext uri="{FF2B5EF4-FFF2-40B4-BE49-F238E27FC236}">
                <a16:creationId xmlns:a16="http://schemas.microsoft.com/office/drawing/2014/main" id="{6FDA9596-0D30-469B-B6F1-7EDD66C6F3FB}"/>
              </a:ext>
            </a:extLst>
          </p:cNvPr>
          <p:cNvGrpSpPr>
            <a:grpSpLocks noChangeAspect="1"/>
          </p:cNvGrpSpPr>
          <p:nvPr/>
        </p:nvGrpSpPr>
        <p:grpSpPr bwMode="auto">
          <a:xfrm>
            <a:off x="2062634" y="4484210"/>
            <a:ext cx="571297" cy="596442"/>
            <a:chOff x="2" y="0"/>
            <a:chExt cx="2272" cy="2372"/>
          </a:xfrm>
          <a:solidFill>
            <a:srgbClr val="047CDA"/>
          </a:solidFill>
        </p:grpSpPr>
        <p:sp>
          <p:nvSpPr>
            <p:cNvPr id="66" name="Freeform 27">
              <a:extLst>
                <a:ext uri="{FF2B5EF4-FFF2-40B4-BE49-F238E27FC236}">
                  <a16:creationId xmlns:a16="http://schemas.microsoft.com/office/drawing/2014/main" id="{E05CECBF-A17A-4962-BED0-EB8029791CE8}"/>
                </a:ext>
              </a:extLst>
            </p:cNvPr>
            <p:cNvSpPr>
              <a:spLocks noEditPoints="1"/>
            </p:cNvSpPr>
            <p:nvPr/>
          </p:nvSpPr>
          <p:spPr bwMode="auto">
            <a:xfrm>
              <a:off x="2" y="0"/>
              <a:ext cx="2272" cy="2372"/>
            </a:xfrm>
            <a:custGeom>
              <a:avLst/>
              <a:gdLst>
                <a:gd name="T0" fmla="*/ 0 w 2272"/>
                <a:gd name="T1" fmla="*/ 0 h 2372"/>
                <a:gd name="T2" fmla="*/ 0 w 2272"/>
                <a:gd name="T3" fmla="*/ 1897 h 2372"/>
                <a:gd name="T4" fmla="*/ 710 w 2272"/>
                <a:gd name="T5" fmla="*/ 1897 h 2372"/>
                <a:gd name="T6" fmla="*/ 1136 w 2272"/>
                <a:gd name="T7" fmla="*/ 2372 h 2372"/>
                <a:gd name="T8" fmla="*/ 1563 w 2272"/>
                <a:gd name="T9" fmla="*/ 1897 h 2372"/>
                <a:gd name="T10" fmla="*/ 2272 w 2272"/>
                <a:gd name="T11" fmla="*/ 1897 h 2372"/>
                <a:gd name="T12" fmla="*/ 2272 w 2272"/>
                <a:gd name="T13" fmla="*/ 0 h 2372"/>
                <a:gd name="T14" fmla="*/ 0 w 2272"/>
                <a:gd name="T15" fmla="*/ 0 h 2372"/>
                <a:gd name="T16" fmla="*/ 189 w 2272"/>
                <a:gd name="T17" fmla="*/ 190 h 2372"/>
                <a:gd name="T18" fmla="*/ 2083 w 2272"/>
                <a:gd name="T19" fmla="*/ 190 h 2372"/>
                <a:gd name="T20" fmla="*/ 2083 w 2272"/>
                <a:gd name="T21" fmla="*/ 1707 h 2372"/>
                <a:gd name="T22" fmla="*/ 1563 w 2272"/>
                <a:gd name="T23" fmla="*/ 1707 h 2372"/>
                <a:gd name="T24" fmla="*/ 1477 w 2272"/>
                <a:gd name="T25" fmla="*/ 1707 h 2372"/>
                <a:gd name="T26" fmla="*/ 1421 w 2272"/>
                <a:gd name="T27" fmla="*/ 1770 h 2372"/>
                <a:gd name="T28" fmla="*/ 1136 w 2272"/>
                <a:gd name="T29" fmla="*/ 2089 h 2372"/>
                <a:gd name="T30" fmla="*/ 851 w 2272"/>
                <a:gd name="T31" fmla="*/ 1770 h 2372"/>
                <a:gd name="T32" fmla="*/ 795 w 2272"/>
                <a:gd name="T33" fmla="*/ 1707 h 2372"/>
                <a:gd name="T34" fmla="*/ 710 w 2272"/>
                <a:gd name="T35" fmla="*/ 1707 h 2372"/>
                <a:gd name="T36" fmla="*/ 189 w 2272"/>
                <a:gd name="T37" fmla="*/ 1707 h 2372"/>
                <a:gd name="T38" fmla="*/ 189 w 2272"/>
                <a:gd name="T39" fmla="*/ 190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2" h="2372">
                  <a:moveTo>
                    <a:pt x="0" y="0"/>
                  </a:moveTo>
                  <a:lnTo>
                    <a:pt x="0" y="1897"/>
                  </a:lnTo>
                  <a:lnTo>
                    <a:pt x="710" y="1897"/>
                  </a:lnTo>
                  <a:lnTo>
                    <a:pt x="1136" y="2372"/>
                  </a:lnTo>
                  <a:lnTo>
                    <a:pt x="1563" y="1897"/>
                  </a:lnTo>
                  <a:lnTo>
                    <a:pt x="2272" y="1897"/>
                  </a:lnTo>
                  <a:lnTo>
                    <a:pt x="2272" y="0"/>
                  </a:lnTo>
                  <a:lnTo>
                    <a:pt x="0" y="0"/>
                  </a:lnTo>
                  <a:close/>
                  <a:moveTo>
                    <a:pt x="189" y="190"/>
                  </a:moveTo>
                  <a:lnTo>
                    <a:pt x="2083" y="190"/>
                  </a:lnTo>
                  <a:lnTo>
                    <a:pt x="2083" y="1707"/>
                  </a:lnTo>
                  <a:lnTo>
                    <a:pt x="1563" y="1707"/>
                  </a:lnTo>
                  <a:lnTo>
                    <a:pt x="1477" y="1707"/>
                  </a:lnTo>
                  <a:lnTo>
                    <a:pt x="1421" y="1770"/>
                  </a:lnTo>
                  <a:lnTo>
                    <a:pt x="1136" y="2089"/>
                  </a:lnTo>
                  <a:lnTo>
                    <a:pt x="851" y="1770"/>
                  </a:lnTo>
                  <a:lnTo>
                    <a:pt x="795" y="1707"/>
                  </a:lnTo>
                  <a:lnTo>
                    <a:pt x="710" y="1707"/>
                  </a:lnTo>
                  <a:lnTo>
                    <a:pt x="189" y="1707"/>
                  </a:lnTo>
                  <a:lnTo>
                    <a:pt x="189"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8">
              <a:extLst>
                <a:ext uri="{FF2B5EF4-FFF2-40B4-BE49-F238E27FC236}">
                  <a16:creationId xmlns:a16="http://schemas.microsoft.com/office/drawing/2014/main" id="{4F1DFDB5-B471-4F2B-8208-0EF2F9E0FF8E}"/>
                </a:ext>
              </a:extLst>
            </p:cNvPr>
            <p:cNvSpPr>
              <a:spLocks/>
            </p:cNvSpPr>
            <p:nvPr/>
          </p:nvSpPr>
          <p:spPr bwMode="auto">
            <a:xfrm>
              <a:off x="736" y="569"/>
              <a:ext cx="804" cy="765"/>
            </a:xfrm>
            <a:custGeom>
              <a:avLst/>
              <a:gdLst>
                <a:gd name="T0" fmla="*/ 402 w 804"/>
                <a:gd name="T1" fmla="*/ 0 h 765"/>
                <a:gd name="T2" fmla="*/ 498 w 804"/>
                <a:gd name="T3" fmla="*/ 292 h 765"/>
                <a:gd name="T4" fmla="*/ 804 w 804"/>
                <a:gd name="T5" fmla="*/ 292 h 765"/>
                <a:gd name="T6" fmla="*/ 556 w 804"/>
                <a:gd name="T7" fmla="*/ 473 h 765"/>
                <a:gd name="T8" fmla="*/ 652 w 804"/>
                <a:gd name="T9" fmla="*/ 765 h 765"/>
                <a:gd name="T10" fmla="*/ 402 w 804"/>
                <a:gd name="T11" fmla="*/ 586 h 765"/>
                <a:gd name="T12" fmla="*/ 152 w 804"/>
                <a:gd name="T13" fmla="*/ 765 h 765"/>
                <a:gd name="T14" fmla="*/ 248 w 804"/>
                <a:gd name="T15" fmla="*/ 473 h 765"/>
                <a:gd name="T16" fmla="*/ 0 w 804"/>
                <a:gd name="T17" fmla="*/ 292 h 765"/>
                <a:gd name="T18" fmla="*/ 306 w 804"/>
                <a:gd name="T19" fmla="*/ 292 h 765"/>
                <a:gd name="T20" fmla="*/ 402 w 804"/>
                <a:gd name="T21"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4" h="765">
                  <a:moveTo>
                    <a:pt x="402" y="0"/>
                  </a:moveTo>
                  <a:lnTo>
                    <a:pt x="498" y="292"/>
                  </a:lnTo>
                  <a:lnTo>
                    <a:pt x="804" y="292"/>
                  </a:lnTo>
                  <a:lnTo>
                    <a:pt x="556" y="473"/>
                  </a:lnTo>
                  <a:lnTo>
                    <a:pt x="652" y="765"/>
                  </a:lnTo>
                  <a:lnTo>
                    <a:pt x="402" y="586"/>
                  </a:lnTo>
                  <a:lnTo>
                    <a:pt x="152" y="765"/>
                  </a:lnTo>
                  <a:lnTo>
                    <a:pt x="248" y="473"/>
                  </a:lnTo>
                  <a:lnTo>
                    <a:pt x="0" y="292"/>
                  </a:lnTo>
                  <a:lnTo>
                    <a:pt x="306" y="292"/>
                  </a:lnTo>
                  <a:lnTo>
                    <a:pt x="4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47">
            <a:extLst>
              <a:ext uri="{FF2B5EF4-FFF2-40B4-BE49-F238E27FC236}">
                <a16:creationId xmlns:a16="http://schemas.microsoft.com/office/drawing/2014/main" id="{16883735-26E6-401E-83CF-141732C44F3A}"/>
              </a:ext>
            </a:extLst>
          </p:cNvPr>
          <p:cNvGrpSpPr/>
          <p:nvPr/>
        </p:nvGrpSpPr>
        <p:grpSpPr>
          <a:xfrm>
            <a:off x="864" y="254613"/>
            <a:ext cx="1188839" cy="956985"/>
            <a:chOff x="864" y="254613"/>
            <a:chExt cx="1188839" cy="956985"/>
          </a:xfrm>
        </p:grpSpPr>
        <p:sp>
          <p:nvSpPr>
            <p:cNvPr id="44" name="Rectangle 43"/>
            <p:cNvSpPr/>
            <p:nvPr/>
          </p:nvSpPr>
          <p:spPr bwMode="auto">
            <a:xfrm>
              <a:off x="864" y="254613"/>
              <a:ext cx="1188839" cy="95698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1" name="Group 31">
              <a:extLst>
                <a:ext uri="{FF2B5EF4-FFF2-40B4-BE49-F238E27FC236}">
                  <a16:creationId xmlns:a16="http://schemas.microsoft.com/office/drawing/2014/main" id="{9A15F180-3E67-49B6-845F-90137BE1FEB8}"/>
                </a:ext>
              </a:extLst>
            </p:cNvPr>
            <p:cNvGrpSpPr>
              <a:grpSpLocks noChangeAspect="1"/>
            </p:cNvGrpSpPr>
            <p:nvPr/>
          </p:nvGrpSpPr>
          <p:grpSpPr bwMode="auto">
            <a:xfrm>
              <a:off x="306387" y="445548"/>
              <a:ext cx="595981" cy="582727"/>
              <a:chOff x="1" y="-1"/>
              <a:chExt cx="2608" cy="2550"/>
            </a:xfrm>
          </p:grpSpPr>
          <p:sp>
            <p:nvSpPr>
              <p:cNvPr id="72" name="Freeform 32">
                <a:extLst>
                  <a:ext uri="{FF2B5EF4-FFF2-40B4-BE49-F238E27FC236}">
                    <a16:creationId xmlns:a16="http://schemas.microsoft.com/office/drawing/2014/main" id="{E4E0C6CC-464B-4A26-8717-502BEE9B286B}"/>
                  </a:ext>
                </a:extLst>
              </p:cNvPr>
              <p:cNvSpPr>
                <a:spLocks noEditPoints="1"/>
              </p:cNvSpPr>
              <p:nvPr/>
            </p:nvSpPr>
            <p:spPr bwMode="auto">
              <a:xfrm>
                <a:off x="1224" y="691"/>
                <a:ext cx="1385" cy="1166"/>
              </a:xfrm>
              <a:custGeom>
                <a:avLst/>
                <a:gdLst>
                  <a:gd name="T0" fmla="*/ 347 w 1385"/>
                  <a:gd name="T1" fmla="*/ 0 h 1166"/>
                  <a:gd name="T2" fmla="*/ 0 w 1385"/>
                  <a:gd name="T3" fmla="*/ 583 h 1166"/>
                  <a:gd name="T4" fmla="*/ 347 w 1385"/>
                  <a:gd name="T5" fmla="*/ 1166 h 1166"/>
                  <a:gd name="T6" fmla="*/ 1038 w 1385"/>
                  <a:gd name="T7" fmla="*/ 1166 h 1166"/>
                  <a:gd name="T8" fmla="*/ 1385 w 1385"/>
                  <a:gd name="T9" fmla="*/ 583 h 1166"/>
                  <a:gd name="T10" fmla="*/ 1038 w 1385"/>
                  <a:gd name="T11" fmla="*/ 0 h 1166"/>
                  <a:gd name="T12" fmla="*/ 347 w 1385"/>
                  <a:gd name="T13" fmla="*/ 0 h 1166"/>
                  <a:gd name="T14" fmla="*/ 233 w 1385"/>
                  <a:gd name="T15" fmla="*/ 583 h 1166"/>
                  <a:gd name="T16" fmla="*/ 462 w 1385"/>
                  <a:gd name="T17" fmla="*/ 200 h 1166"/>
                  <a:gd name="T18" fmla="*/ 923 w 1385"/>
                  <a:gd name="T19" fmla="*/ 200 h 1166"/>
                  <a:gd name="T20" fmla="*/ 1152 w 1385"/>
                  <a:gd name="T21" fmla="*/ 583 h 1166"/>
                  <a:gd name="T22" fmla="*/ 923 w 1385"/>
                  <a:gd name="T23" fmla="*/ 966 h 1166"/>
                  <a:gd name="T24" fmla="*/ 462 w 1385"/>
                  <a:gd name="T25" fmla="*/ 966 h 1166"/>
                  <a:gd name="T26" fmla="*/ 233 w 1385"/>
                  <a:gd name="T27" fmla="*/ 583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5" h="1166">
                    <a:moveTo>
                      <a:pt x="347" y="0"/>
                    </a:moveTo>
                    <a:lnTo>
                      <a:pt x="0" y="583"/>
                    </a:lnTo>
                    <a:lnTo>
                      <a:pt x="347" y="1166"/>
                    </a:lnTo>
                    <a:lnTo>
                      <a:pt x="1038" y="1166"/>
                    </a:lnTo>
                    <a:lnTo>
                      <a:pt x="1385" y="583"/>
                    </a:lnTo>
                    <a:lnTo>
                      <a:pt x="1038" y="0"/>
                    </a:lnTo>
                    <a:lnTo>
                      <a:pt x="347" y="0"/>
                    </a:lnTo>
                    <a:close/>
                    <a:moveTo>
                      <a:pt x="233" y="583"/>
                    </a:moveTo>
                    <a:lnTo>
                      <a:pt x="462" y="200"/>
                    </a:lnTo>
                    <a:lnTo>
                      <a:pt x="923" y="200"/>
                    </a:lnTo>
                    <a:lnTo>
                      <a:pt x="1152" y="583"/>
                    </a:lnTo>
                    <a:lnTo>
                      <a:pt x="923" y="966"/>
                    </a:lnTo>
                    <a:lnTo>
                      <a:pt x="462" y="966"/>
                    </a:lnTo>
                    <a:lnTo>
                      <a:pt x="233" y="5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3">
                <a:extLst>
                  <a:ext uri="{FF2B5EF4-FFF2-40B4-BE49-F238E27FC236}">
                    <a16:creationId xmlns:a16="http://schemas.microsoft.com/office/drawing/2014/main" id="{BE0B0EC9-4776-4F32-ADB6-BE6288593138}"/>
                  </a:ext>
                </a:extLst>
              </p:cNvPr>
              <p:cNvSpPr>
                <a:spLocks noEditPoints="1"/>
              </p:cNvSpPr>
              <p:nvPr/>
            </p:nvSpPr>
            <p:spPr bwMode="auto">
              <a:xfrm>
                <a:off x="1" y="-1"/>
                <a:ext cx="1385" cy="1167"/>
              </a:xfrm>
              <a:custGeom>
                <a:avLst/>
                <a:gdLst>
                  <a:gd name="T0" fmla="*/ 347 w 1385"/>
                  <a:gd name="T1" fmla="*/ 0 h 1167"/>
                  <a:gd name="T2" fmla="*/ 0 w 1385"/>
                  <a:gd name="T3" fmla="*/ 583 h 1167"/>
                  <a:gd name="T4" fmla="*/ 347 w 1385"/>
                  <a:gd name="T5" fmla="*/ 1167 h 1167"/>
                  <a:gd name="T6" fmla="*/ 1038 w 1385"/>
                  <a:gd name="T7" fmla="*/ 1167 h 1167"/>
                  <a:gd name="T8" fmla="*/ 1385 w 1385"/>
                  <a:gd name="T9" fmla="*/ 583 h 1167"/>
                  <a:gd name="T10" fmla="*/ 1038 w 1385"/>
                  <a:gd name="T11" fmla="*/ 0 h 1167"/>
                  <a:gd name="T12" fmla="*/ 347 w 1385"/>
                  <a:gd name="T13" fmla="*/ 0 h 1167"/>
                  <a:gd name="T14" fmla="*/ 233 w 1385"/>
                  <a:gd name="T15" fmla="*/ 583 h 1167"/>
                  <a:gd name="T16" fmla="*/ 462 w 1385"/>
                  <a:gd name="T17" fmla="*/ 200 h 1167"/>
                  <a:gd name="T18" fmla="*/ 923 w 1385"/>
                  <a:gd name="T19" fmla="*/ 200 h 1167"/>
                  <a:gd name="T20" fmla="*/ 1152 w 1385"/>
                  <a:gd name="T21" fmla="*/ 583 h 1167"/>
                  <a:gd name="T22" fmla="*/ 923 w 1385"/>
                  <a:gd name="T23" fmla="*/ 967 h 1167"/>
                  <a:gd name="T24" fmla="*/ 462 w 1385"/>
                  <a:gd name="T25" fmla="*/ 967 h 1167"/>
                  <a:gd name="T26" fmla="*/ 233 w 1385"/>
                  <a:gd name="T27" fmla="*/ 583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5" h="1167">
                    <a:moveTo>
                      <a:pt x="347" y="0"/>
                    </a:moveTo>
                    <a:lnTo>
                      <a:pt x="0" y="583"/>
                    </a:lnTo>
                    <a:lnTo>
                      <a:pt x="347" y="1167"/>
                    </a:lnTo>
                    <a:lnTo>
                      <a:pt x="1038" y="1167"/>
                    </a:lnTo>
                    <a:lnTo>
                      <a:pt x="1385" y="583"/>
                    </a:lnTo>
                    <a:lnTo>
                      <a:pt x="1038" y="0"/>
                    </a:lnTo>
                    <a:lnTo>
                      <a:pt x="347" y="0"/>
                    </a:lnTo>
                    <a:close/>
                    <a:moveTo>
                      <a:pt x="233" y="583"/>
                    </a:moveTo>
                    <a:lnTo>
                      <a:pt x="462" y="200"/>
                    </a:lnTo>
                    <a:lnTo>
                      <a:pt x="923" y="200"/>
                    </a:lnTo>
                    <a:lnTo>
                      <a:pt x="1152" y="583"/>
                    </a:lnTo>
                    <a:lnTo>
                      <a:pt x="923" y="967"/>
                    </a:lnTo>
                    <a:lnTo>
                      <a:pt x="462" y="967"/>
                    </a:lnTo>
                    <a:lnTo>
                      <a:pt x="233" y="5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4">
                <a:extLst>
                  <a:ext uri="{FF2B5EF4-FFF2-40B4-BE49-F238E27FC236}">
                    <a16:creationId xmlns:a16="http://schemas.microsoft.com/office/drawing/2014/main" id="{250E55BF-9B5E-4AF2-941A-4E659E0F1734}"/>
                  </a:ext>
                </a:extLst>
              </p:cNvPr>
              <p:cNvSpPr>
                <a:spLocks noEditPoints="1"/>
              </p:cNvSpPr>
              <p:nvPr/>
            </p:nvSpPr>
            <p:spPr bwMode="auto">
              <a:xfrm>
                <a:off x="1" y="1382"/>
                <a:ext cx="1385" cy="1167"/>
              </a:xfrm>
              <a:custGeom>
                <a:avLst/>
                <a:gdLst>
                  <a:gd name="T0" fmla="*/ 347 w 1385"/>
                  <a:gd name="T1" fmla="*/ 0 h 1167"/>
                  <a:gd name="T2" fmla="*/ 0 w 1385"/>
                  <a:gd name="T3" fmla="*/ 584 h 1167"/>
                  <a:gd name="T4" fmla="*/ 347 w 1385"/>
                  <a:gd name="T5" fmla="*/ 1167 h 1167"/>
                  <a:gd name="T6" fmla="*/ 1038 w 1385"/>
                  <a:gd name="T7" fmla="*/ 1167 h 1167"/>
                  <a:gd name="T8" fmla="*/ 1385 w 1385"/>
                  <a:gd name="T9" fmla="*/ 584 h 1167"/>
                  <a:gd name="T10" fmla="*/ 1038 w 1385"/>
                  <a:gd name="T11" fmla="*/ 0 h 1167"/>
                  <a:gd name="T12" fmla="*/ 347 w 1385"/>
                  <a:gd name="T13" fmla="*/ 0 h 1167"/>
                  <a:gd name="T14" fmla="*/ 233 w 1385"/>
                  <a:gd name="T15" fmla="*/ 584 h 1167"/>
                  <a:gd name="T16" fmla="*/ 462 w 1385"/>
                  <a:gd name="T17" fmla="*/ 200 h 1167"/>
                  <a:gd name="T18" fmla="*/ 923 w 1385"/>
                  <a:gd name="T19" fmla="*/ 200 h 1167"/>
                  <a:gd name="T20" fmla="*/ 1152 w 1385"/>
                  <a:gd name="T21" fmla="*/ 584 h 1167"/>
                  <a:gd name="T22" fmla="*/ 923 w 1385"/>
                  <a:gd name="T23" fmla="*/ 967 h 1167"/>
                  <a:gd name="T24" fmla="*/ 462 w 1385"/>
                  <a:gd name="T25" fmla="*/ 967 h 1167"/>
                  <a:gd name="T26" fmla="*/ 233 w 1385"/>
                  <a:gd name="T27" fmla="*/ 584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5" h="1167">
                    <a:moveTo>
                      <a:pt x="347" y="0"/>
                    </a:moveTo>
                    <a:lnTo>
                      <a:pt x="0" y="584"/>
                    </a:lnTo>
                    <a:lnTo>
                      <a:pt x="347" y="1167"/>
                    </a:lnTo>
                    <a:lnTo>
                      <a:pt x="1038" y="1167"/>
                    </a:lnTo>
                    <a:lnTo>
                      <a:pt x="1385" y="584"/>
                    </a:lnTo>
                    <a:lnTo>
                      <a:pt x="1038" y="0"/>
                    </a:lnTo>
                    <a:lnTo>
                      <a:pt x="347" y="0"/>
                    </a:lnTo>
                    <a:close/>
                    <a:moveTo>
                      <a:pt x="233" y="584"/>
                    </a:moveTo>
                    <a:lnTo>
                      <a:pt x="462" y="200"/>
                    </a:lnTo>
                    <a:lnTo>
                      <a:pt x="923" y="200"/>
                    </a:lnTo>
                    <a:lnTo>
                      <a:pt x="1152" y="584"/>
                    </a:lnTo>
                    <a:lnTo>
                      <a:pt x="923" y="967"/>
                    </a:lnTo>
                    <a:lnTo>
                      <a:pt x="462" y="967"/>
                    </a:lnTo>
                    <a:lnTo>
                      <a:pt x="233" y="5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16099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fltVal val="0"/>
                                          </p:val>
                                        </p:tav>
                                        <p:tav tm="100000">
                                          <p:val>
                                            <p:strVal val="#ppt_w"/>
                                          </p:val>
                                        </p:tav>
                                      </p:tavLst>
                                    </p:anim>
                                    <p:anim calcmode="lin" valueType="num">
                                      <p:cBhvr>
                                        <p:cTn id="17" dur="500" fill="hold"/>
                                        <p:tgtEl>
                                          <p:spTgt spid="53"/>
                                        </p:tgtEl>
                                        <p:attrNameLst>
                                          <p:attrName>ppt_h</p:attrName>
                                        </p:attrNameLst>
                                      </p:cBhvr>
                                      <p:tavLst>
                                        <p:tav tm="0">
                                          <p:val>
                                            <p:fltVal val="0"/>
                                          </p:val>
                                        </p:tav>
                                        <p:tav tm="100000">
                                          <p:val>
                                            <p:strVal val="#ppt_h"/>
                                          </p:val>
                                        </p:tav>
                                      </p:tavLst>
                                    </p:anim>
                                    <p:animEffect transition="in" filter="fade">
                                      <p:cBhvr>
                                        <p:cTn id="18" dur="500"/>
                                        <p:tgtEl>
                                          <p:spTgt spid="53"/>
                                        </p:tgtEl>
                                      </p:cBhvr>
                                    </p:animEffect>
                                  </p:childTnLst>
                                </p:cTn>
                              </p:par>
                              <p:par>
                                <p:cTn id="19" presetID="53" presetClass="entr" presetSubtype="16"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500" fill="hold"/>
                                        <p:tgtEl>
                                          <p:spTgt spid="58"/>
                                        </p:tgtEl>
                                        <p:attrNameLst>
                                          <p:attrName>ppt_w</p:attrName>
                                        </p:attrNameLst>
                                      </p:cBhvr>
                                      <p:tavLst>
                                        <p:tav tm="0">
                                          <p:val>
                                            <p:fltVal val="0"/>
                                          </p:val>
                                        </p:tav>
                                        <p:tav tm="100000">
                                          <p:val>
                                            <p:strVal val="#ppt_w"/>
                                          </p:val>
                                        </p:tav>
                                      </p:tavLst>
                                    </p:anim>
                                    <p:anim calcmode="lin" valueType="num">
                                      <p:cBhvr>
                                        <p:cTn id="22" dur="500" fill="hold"/>
                                        <p:tgtEl>
                                          <p:spTgt spid="58"/>
                                        </p:tgtEl>
                                        <p:attrNameLst>
                                          <p:attrName>ppt_h</p:attrName>
                                        </p:attrNameLst>
                                      </p:cBhvr>
                                      <p:tavLst>
                                        <p:tav tm="0">
                                          <p:val>
                                            <p:fltVal val="0"/>
                                          </p:val>
                                        </p:tav>
                                        <p:tav tm="100000">
                                          <p:val>
                                            <p:strVal val="#ppt_h"/>
                                          </p:val>
                                        </p:tav>
                                      </p:tavLst>
                                    </p:anim>
                                    <p:animEffect transition="in" filter="fade">
                                      <p:cBhvr>
                                        <p:cTn id="23" dur="500"/>
                                        <p:tgtEl>
                                          <p:spTgt spid="5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500" fill="hold"/>
                                        <p:tgtEl>
                                          <p:spTgt spid="63"/>
                                        </p:tgtEl>
                                        <p:attrNameLst>
                                          <p:attrName>ppt_w</p:attrName>
                                        </p:attrNameLst>
                                      </p:cBhvr>
                                      <p:tavLst>
                                        <p:tav tm="0">
                                          <p:val>
                                            <p:fltVal val="0"/>
                                          </p:val>
                                        </p:tav>
                                        <p:tav tm="100000">
                                          <p:val>
                                            <p:strVal val="#ppt_w"/>
                                          </p:val>
                                        </p:tav>
                                      </p:tavLst>
                                    </p:anim>
                                    <p:anim calcmode="lin" valueType="num">
                                      <p:cBhvr>
                                        <p:cTn id="32" dur="500" fill="hold"/>
                                        <p:tgtEl>
                                          <p:spTgt spid="63"/>
                                        </p:tgtEl>
                                        <p:attrNameLst>
                                          <p:attrName>ppt_h</p:attrName>
                                        </p:attrNameLst>
                                      </p:cBhvr>
                                      <p:tavLst>
                                        <p:tav tm="0">
                                          <p:val>
                                            <p:fltVal val="0"/>
                                          </p:val>
                                        </p:tav>
                                        <p:tav tm="100000">
                                          <p:val>
                                            <p:strVal val="#ppt_h"/>
                                          </p:val>
                                        </p:tav>
                                      </p:tavLst>
                                    </p:anim>
                                    <p:animEffect transition="in" filter="fade">
                                      <p:cBhvr>
                                        <p:cTn id="33" dur="500"/>
                                        <p:tgtEl>
                                          <p:spTgt spid="63"/>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fade">
                                      <p:cBhvr>
                                        <p:cTn id="53" dur="500"/>
                                        <p:tgtEl>
                                          <p:spTgt spid="10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fade">
                                      <p:cBhvr>
                                        <p:cTn id="56" dur="500"/>
                                        <p:tgtEl>
                                          <p:spTgt spid="10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500"/>
                                        <p:tgtEl>
                                          <p:spTgt spid="9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fade">
                                      <p:cBhvr>
                                        <p:cTn id="65" dur="500"/>
                                        <p:tgtEl>
                                          <p:spTgt spid="9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fade">
                                      <p:cBhvr>
                                        <p:cTn id="68" dur="500"/>
                                        <p:tgtEl>
                                          <p:spTgt spid="9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91" grpId="0"/>
      <p:bldP spid="92" grpId="0"/>
      <p:bldP spid="97" grpId="0"/>
      <p:bldP spid="98" grpId="0"/>
      <p:bldP spid="100" grpId="0"/>
      <p:bldP spid="101" grpId="0"/>
      <p:bldP spid="59" grpId="0"/>
      <p:bldP spid="61" grpId="0"/>
      <p:bldP spid="64" grpId="0"/>
      <p:bldP spid="69" grpId="0"/>
      <p:bldP spid="43" grpId="0"/>
      <p:bldP spid="45" grpId="0"/>
      <p:bldP spid="53" grpId="0" animBg="1"/>
      <p:bldP spid="57"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2">
            <a:extLst>
              <a:ext uri="{FF2B5EF4-FFF2-40B4-BE49-F238E27FC236}">
                <a16:creationId xmlns:a16="http://schemas.microsoft.com/office/drawing/2014/main" id="{DC7283C1-457D-4319-A8BA-AA1C2141F4A1}"/>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a:gradFill>
                  <a:gsLst>
                    <a:gs pos="1250">
                      <a:srgbClr val="353535"/>
                    </a:gs>
                    <a:gs pos="100000">
                      <a:srgbClr val="353535"/>
                    </a:gs>
                  </a:gsLst>
                  <a:lin ang="5400000" scaled="0"/>
                </a:gradFill>
                <a:latin typeface="Segoe UI Light"/>
              </a:rPr>
              <a:t>Search</a:t>
            </a:r>
            <a:endParaRPr lang="en-US" sz="4611">
              <a:gradFill>
                <a:gsLst>
                  <a:gs pos="1250">
                    <a:srgbClr val="353535"/>
                  </a:gs>
                  <a:gs pos="100000">
                    <a:srgbClr val="353535"/>
                  </a:gs>
                </a:gsLst>
                <a:lin ang="5400000" scaled="0"/>
              </a:gradFill>
              <a:latin typeface="Segoe UI Light"/>
            </a:endParaRPr>
          </a:p>
        </p:txBody>
      </p:sp>
      <p:sp>
        <p:nvSpPr>
          <p:cNvPr id="51" name="Rectangle 50"/>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2" name="TextBox 61">
            <a:extLst/>
          </p:cNvPr>
          <p:cNvSpPr txBox="1"/>
          <p:nvPr/>
        </p:nvSpPr>
        <p:spPr>
          <a:xfrm>
            <a:off x="3178060" y="5161189"/>
            <a:ext cx="2687721"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Autosuggest API</a:t>
            </a:r>
          </a:p>
        </p:txBody>
      </p:sp>
      <p:sp>
        <p:nvSpPr>
          <p:cNvPr id="63" name="Rectangle 62">
            <a:extLst/>
          </p:cNvPr>
          <p:cNvSpPr/>
          <p:nvPr/>
        </p:nvSpPr>
        <p:spPr>
          <a:xfrm>
            <a:off x="3051850" y="5594144"/>
            <a:ext cx="2940141"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Give your app intelligent autosuggest options for searches</a:t>
            </a:r>
          </a:p>
        </p:txBody>
      </p:sp>
      <p:sp>
        <p:nvSpPr>
          <p:cNvPr id="64" name="TextBox 63">
            <a:extLst/>
          </p:cNvPr>
          <p:cNvSpPr txBox="1"/>
          <p:nvPr/>
        </p:nvSpPr>
        <p:spPr>
          <a:xfrm>
            <a:off x="1400521" y="2943717"/>
            <a:ext cx="267940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Web Search API</a:t>
            </a:r>
          </a:p>
        </p:txBody>
      </p:sp>
      <p:sp>
        <p:nvSpPr>
          <p:cNvPr id="65" name="Rectangle 64">
            <a:extLst/>
          </p:cNvPr>
          <p:cNvSpPr/>
          <p:nvPr/>
        </p:nvSpPr>
        <p:spPr>
          <a:xfrm>
            <a:off x="1395775" y="3279303"/>
            <a:ext cx="2688892"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Connect powerful </a:t>
            </a:r>
            <a:b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search to your apps</a:t>
            </a:r>
          </a:p>
        </p:txBody>
      </p:sp>
      <p:sp>
        <p:nvSpPr>
          <p:cNvPr id="66" name="TextBox 65">
            <a:extLst/>
          </p:cNvPr>
          <p:cNvSpPr txBox="1"/>
          <p:nvPr/>
        </p:nvSpPr>
        <p:spPr>
          <a:xfrm>
            <a:off x="4721935" y="2943717"/>
            <a:ext cx="2897461"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Image Search API</a:t>
            </a:r>
          </a:p>
        </p:txBody>
      </p:sp>
      <p:sp>
        <p:nvSpPr>
          <p:cNvPr id="67" name="Rectangle 66">
            <a:extLst/>
          </p:cNvPr>
          <p:cNvSpPr/>
          <p:nvPr/>
        </p:nvSpPr>
        <p:spPr>
          <a:xfrm>
            <a:off x="4826220" y="3279303"/>
            <a:ext cx="2688892"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Bring advanced image and metadata search to your app</a:t>
            </a:r>
          </a:p>
        </p:txBody>
      </p:sp>
      <p:sp>
        <p:nvSpPr>
          <p:cNvPr id="68" name="TextBox 67">
            <a:extLst/>
          </p:cNvPr>
          <p:cNvSpPr txBox="1"/>
          <p:nvPr/>
        </p:nvSpPr>
        <p:spPr>
          <a:xfrm>
            <a:off x="8267051" y="2943717"/>
            <a:ext cx="259545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Video Search API</a:t>
            </a:r>
          </a:p>
        </p:txBody>
      </p:sp>
      <p:sp>
        <p:nvSpPr>
          <p:cNvPr id="69" name="Rectangle 68">
            <a:extLst/>
          </p:cNvPr>
          <p:cNvSpPr/>
          <p:nvPr/>
        </p:nvSpPr>
        <p:spPr>
          <a:xfrm>
            <a:off x="8220330" y="3279303"/>
            <a:ext cx="2688892" cy="479807"/>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Trending videos, detailed metadata, and rich results</a:t>
            </a:r>
          </a:p>
        </p:txBody>
      </p:sp>
      <p:sp>
        <p:nvSpPr>
          <p:cNvPr id="70" name="TextBox 69">
            <a:extLst/>
          </p:cNvPr>
          <p:cNvSpPr txBox="1"/>
          <p:nvPr/>
        </p:nvSpPr>
        <p:spPr>
          <a:xfrm>
            <a:off x="6376" y="5191034"/>
            <a:ext cx="280438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News Search API</a:t>
            </a:r>
          </a:p>
        </p:txBody>
      </p:sp>
      <p:sp>
        <p:nvSpPr>
          <p:cNvPr id="71" name="Rectangle 70">
            <a:extLst/>
          </p:cNvPr>
          <p:cNvSpPr/>
          <p:nvPr/>
        </p:nvSpPr>
        <p:spPr>
          <a:xfrm>
            <a:off x="64120" y="5623989"/>
            <a:ext cx="2688892" cy="479807"/>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Link your users to robust </a:t>
            </a:r>
            <a:b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and timely news searches</a:t>
            </a:r>
          </a:p>
        </p:txBody>
      </p:sp>
      <p:sp>
        <p:nvSpPr>
          <p:cNvPr id="72" name="Rectangle 71">
            <a:extLst/>
          </p:cNvPr>
          <p:cNvSpPr/>
          <p:nvPr/>
        </p:nvSpPr>
        <p:spPr>
          <a:xfrm>
            <a:off x="9442672" y="5623989"/>
            <a:ext cx="2688892" cy="479807"/>
          </a:xfrm>
          <a:prstGeom prst="rect">
            <a:avLst/>
          </a:prstGeom>
        </p:spPr>
        <p:txBody>
          <a:bodyPr wrap="square">
            <a:spAutoFit/>
          </a:bodyPr>
          <a:lstStyle/>
          <a:p>
            <a:pPr algn="ctr" defTabSz="914139">
              <a:lnSpc>
                <a:spcPct val="90000"/>
              </a:lnSpc>
              <a:spcAft>
                <a:spcPts val="575"/>
              </a:spcAft>
              <a:defRPr/>
            </a:pP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Create a highly-customized </a:t>
            </a:r>
            <a:b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37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web search experience</a:t>
            </a:r>
          </a:p>
        </p:txBody>
      </p:sp>
      <p:sp>
        <p:nvSpPr>
          <p:cNvPr id="73" name="TextBox 72">
            <a:extLst/>
          </p:cNvPr>
          <p:cNvSpPr txBox="1"/>
          <p:nvPr/>
        </p:nvSpPr>
        <p:spPr>
          <a:xfrm>
            <a:off x="9581232" y="5191034"/>
            <a:ext cx="2411776"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Custom Search</a:t>
            </a:r>
          </a:p>
        </p:txBody>
      </p:sp>
      <p:sp>
        <p:nvSpPr>
          <p:cNvPr id="43" name="Rectangle 42">
            <a:extLst/>
          </p:cNvPr>
          <p:cNvSpPr/>
          <p:nvPr/>
        </p:nvSpPr>
        <p:spPr>
          <a:xfrm>
            <a:off x="6485505" y="5623990"/>
            <a:ext cx="2688892" cy="487756"/>
          </a:xfrm>
          <a:prstGeom prst="rect">
            <a:avLst/>
          </a:prstGeom>
        </p:spPr>
        <p:txBody>
          <a:bodyPr wrap="square">
            <a:spAutoFit/>
          </a:bodyPr>
          <a:lstStyle/>
          <a:p>
            <a:pPr algn="ctr" defTabSz="914139">
              <a:lnSpc>
                <a:spcPct val="90000"/>
              </a:lnSpc>
              <a:spcAft>
                <a:spcPts val="575"/>
              </a:spcAft>
              <a:defRPr/>
            </a:pPr>
            <a:r>
              <a:rPr lang="en-US" sz="1400" dirty="0">
                <a:solidFill>
                  <a:srgbClr val="3F3F3F"/>
                </a:solidFill>
                <a:latin typeface="Segoe UI"/>
              </a:rPr>
              <a:t>Enrich user experiences with contextual entity search results</a:t>
            </a:r>
            <a:endParaRPr lang="en-US" sz="1371" dirty="0">
              <a:solidFill>
                <a:srgbClr val="3F3F3F"/>
              </a:solidFill>
              <a:latin typeface="Segoe UI" panose="020B0502040204020203" pitchFamily="34" charset="0"/>
              <a:cs typeface="Segoe UI" panose="020B0502040204020203" pitchFamily="34" charset="0"/>
            </a:endParaRPr>
          </a:p>
        </p:txBody>
      </p:sp>
      <p:sp>
        <p:nvSpPr>
          <p:cNvPr id="44" name="TextBox 43">
            <a:extLst/>
          </p:cNvPr>
          <p:cNvSpPr txBox="1"/>
          <p:nvPr/>
        </p:nvSpPr>
        <p:spPr>
          <a:xfrm>
            <a:off x="6624065" y="5191034"/>
            <a:ext cx="2411776"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Bing Entity Search</a:t>
            </a:r>
          </a:p>
        </p:txBody>
      </p:sp>
      <p:sp>
        <p:nvSpPr>
          <p:cNvPr id="61" name="Freeform 5">
            <a:extLst>
              <a:ext uri="{FF2B5EF4-FFF2-40B4-BE49-F238E27FC236}">
                <a16:creationId xmlns:a16="http://schemas.microsoft.com/office/drawing/2014/main" id="{DDD0682F-2A07-4D72-8D36-64BF9488DD5C}"/>
              </a:ext>
            </a:extLst>
          </p:cNvPr>
          <p:cNvSpPr>
            <a:spLocks/>
          </p:cNvSpPr>
          <p:nvPr/>
        </p:nvSpPr>
        <p:spPr bwMode="auto">
          <a:xfrm>
            <a:off x="4192388" y="4483446"/>
            <a:ext cx="675515" cy="226935"/>
          </a:xfrm>
          <a:custGeom>
            <a:avLst/>
            <a:gdLst>
              <a:gd name="T0" fmla="*/ 189 w 2554"/>
              <a:gd name="T1" fmla="*/ 668 h 858"/>
              <a:gd name="T2" fmla="*/ 189 w 2554"/>
              <a:gd name="T3" fmla="*/ 0 h 858"/>
              <a:gd name="T4" fmla="*/ 0 w 2554"/>
              <a:gd name="T5" fmla="*/ 0 h 858"/>
              <a:gd name="T6" fmla="*/ 0 w 2554"/>
              <a:gd name="T7" fmla="*/ 858 h 858"/>
              <a:gd name="T8" fmla="*/ 2554 w 2554"/>
              <a:gd name="T9" fmla="*/ 858 h 858"/>
              <a:gd name="T10" fmla="*/ 2554 w 2554"/>
              <a:gd name="T11" fmla="*/ 0 h 858"/>
              <a:gd name="T12" fmla="*/ 2365 w 2554"/>
              <a:gd name="T13" fmla="*/ 0 h 858"/>
              <a:gd name="T14" fmla="*/ 2365 w 2554"/>
              <a:gd name="T15" fmla="*/ 668 h 858"/>
              <a:gd name="T16" fmla="*/ 189 w 2554"/>
              <a:gd name="T17" fmla="*/ 66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4" h="858">
                <a:moveTo>
                  <a:pt x="189" y="668"/>
                </a:moveTo>
                <a:lnTo>
                  <a:pt x="189" y="0"/>
                </a:lnTo>
                <a:lnTo>
                  <a:pt x="0" y="0"/>
                </a:lnTo>
                <a:lnTo>
                  <a:pt x="0" y="858"/>
                </a:lnTo>
                <a:lnTo>
                  <a:pt x="2554" y="858"/>
                </a:lnTo>
                <a:lnTo>
                  <a:pt x="2554" y="0"/>
                </a:lnTo>
                <a:lnTo>
                  <a:pt x="2365" y="0"/>
                </a:lnTo>
                <a:lnTo>
                  <a:pt x="2365" y="668"/>
                </a:lnTo>
                <a:lnTo>
                  <a:pt x="189" y="668"/>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4" name="Group 73">
            <a:extLst>
              <a:ext uri="{FF2B5EF4-FFF2-40B4-BE49-F238E27FC236}">
                <a16:creationId xmlns:a16="http://schemas.microsoft.com/office/drawing/2014/main" id="{24AED354-5AC6-44E2-97FB-6776EC82FF89}"/>
              </a:ext>
            </a:extLst>
          </p:cNvPr>
          <p:cNvGrpSpPr>
            <a:grpSpLocks noChangeAspect="1"/>
          </p:cNvGrpSpPr>
          <p:nvPr/>
        </p:nvGrpSpPr>
        <p:grpSpPr bwMode="auto">
          <a:xfrm>
            <a:off x="10482621" y="4314617"/>
            <a:ext cx="571579" cy="587383"/>
            <a:chOff x="-2" y="0"/>
            <a:chExt cx="2170" cy="2230"/>
          </a:xfrm>
          <a:solidFill>
            <a:srgbClr val="047CDA"/>
          </a:solidFill>
        </p:grpSpPr>
        <p:sp>
          <p:nvSpPr>
            <p:cNvPr id="75" name="Freeform 9">
              <a:extLst>
                <a:ext uri="{FF2B5EF4-FFF2-40B4-BE49-F238E27FC236}">
                  <a16:creationId xmlns:a16="http://schemas.microsoft.com/office/drawing/2014/main" id="{EC9B474D-5443-4EFC-AA0D-ABB61D356C8C}"/>
                </a:ext>
              </a:extLst>
            </p:cNvPr>
            <p:cNvSpPr>
              <a:spLocks noEditPoints="1"/>
            </p:cNvSpPr>
            <p:nvPr/>
          </p:nvSpPr>
          <p:spPr bwMode="auto">
            <a:xfrm>
              <a:off x="-2" y="0"/>
              <a:ext cx="2170" cy="2230"/>
            </a:xfrm>
            <a:custGeom>
              <a:avLst/>
              <a:gdLst>
                <a:gd name="T0" fmla="*/ 634 w 1043"/>
                <a:gd name="T1" fmla="*/ 729 h 1070"/>
                <a:gd name="T2" fmla="*/ 315 w 1043"/>
                <a:gd name="T3" fmla="*/ 410 h 1070"/>
                <a:gd name="T4" fmla="*/ 634 w 1043"/>
                <a:gd name="T5" fmla="*/ 91 h 1070"/>
                <a:gd name="T6" fmla="*/ 952 w 1043"/>
                <a:gd name="T7" fmla="*/ 410 h 1070"/>
                <a:gd name="T8" fmla="*/ 634 w 1043"/>
                <a:gd name="T9" fmla="*/ 729 h 1070"/>
                <a:gd name="T10" fmla="*/ 634 w 1043"/>
                <a:gd name="T11" fmla="*/ 0 h 1070"/>
                <a:gd name="T12" fmla="*/ 224 w 1043"/>
                <a:gd name="T13" fmla="*/ 410 h 1070"/>
                <a:gd name="T14" fmla="*/ 326 w 1043"/>
                <a:gd name="T15" fmla="*/ 680 h 1070"/>
                <a:gd name="T16" fmla="*/ 0 w 1043"/>
                <a:gd name="T17" fmla="*/ 1006 h 1070"/>
                <a:gd name="T18" fmla="*/ 64 w 1043"/>
                <a:gd name="T19" fmla="*/ 1070 h 1070"/>
                <a:gd name="T20" fmla="*/ 393 w 1043"/>
                <a:gd name="T21" fmla="*/ 741 h 1070"/>
                <a:gd name="T22" fmla="*/ 634 w 1043"/>
                <a:gd name="T23" fmla="*/ 820 h 1070"/>
                <a:gd name="T24" fmla="*/ 1043 w 1043"/>
                <a:gd name="T25" fmla="*/ 410 h 1070"/>
                <a:gd name="T26" fmla="*/ 634 w 1043"/>
                <a:gd name="T27"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3" h="1070">
                  <a:moveTo>
                    <a:pt x="634" y="729"/>
                  </a:moveTo>
                  <a:cubicBezTo>
                    <a:pt x="458" y="729"/>
                    <a:pt x="315" y="586"/>
                    <a:pt x="315" y="410"/>
                  </a:cubicBezTo>
                  <a:cubicBezTo>
                    <a:pt x="315" y="234"/>
                    <a:pt x="458" y="91"/>
                    <a:pt x="634" y="91"/>
                  </a:cubicBezTo>
                  <a:cubicBezTo>
                    <a:pt x="810" y="91"/>
                    <a:pt x="952" y="234"/>
                    <a:pt x="952" y="410"/>
                  </a:cubicBezTo>
                  <a:cubicBezTo>
                    <a:pt x="952" y="586"/>
                    <a:pt x="810" y="729"/>
                    <a:pt x="634" y="729"/>
                  </a:cubicBezTo>
                  <a:moveTo>
                    <a:pt x="634" y="0"/>
                  </a:moveTo>
                  <a:cubicBezTo>
                    <a:pt x="407" y="0"/>
                    <a:pt x="224" y="184"/>
                    <a:pt x="224" y="410"/>
                  </a:cubicBezTo>
                  <a:cubicBezTo>
                    <a:pt x="224" y="513"/>
                    <a:pt x="263" y="608"/>
                    <a:pt x="326" y="680"/>
                  </a:cubicBezTo>
                  <a:cubicBezTo>
                    <a:pt x="0" y="1006"/>
                    <a:pt x="0" y="1006"/>
                    <a:pt x="0" y="1006"/>
                  </a:cubicBezTo>
                  <a:cubicBezTo>
                    <a:pt x="64" y="1070"/>
                    <a:pt x="64" y="1070"/>
                    <a:pt x="64" y="1070"/>
                  </a:cubicBezTo>
                  <a:cubicBezTo>
                    <a:pt x="393" y="741"/>
                    <a:pt x="393" y="741"/>
                    <a:pt x="393" y="741"/>
                  </a:cubicBezTo>
                  <a:cubicBezTo>
                    <a:pt x="461" y="790"/>
                    <a:pt x="544" y="820"/>
                    <a:pt x="634" y="820"/>
                  </a:cubicBezTo>
                  <a:cubicBezTo>
                    <a:pt x="860" y="820"/>
                    <a:pt x="1043" y="636"/>
                    <a:pt x="1043" y="410"/>
                  </a:cubicBezTo>
                  <a:cubicBezTo>
                    <a:pt x="1043" y="184"/>
                    <a:pt x="860" y="0"/>
                    <a:pt x="6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0">
              <a:extLst>
                <a:ext uri="{FF2B5EF4-FFF2-40B4-BE49-F238E27FC236}">
                  <a16:creationId xmlns:a16="http://schemas.microsoft.com/office/drawing/2014/main" id="{223C7FF6-4F77-459D-B37E-ED35FF4E4F29}"/>
                </a:ext>
              </a:extLst>
            </p:cNvPr>
            <p:cNvSpPr>
              <a:spLocks noEditPoints="1"/>
            </p:cNvSpPr>
            <p:nvPr/>
          </p:nvSpPr>
          <p:spPr bwMode="auto">
            <a:xfrm>
              <a:off x="843" y="379"/>
              <a:ext cx="946" cy="951"/>
            </a:xfrm>
            <a:custGeom>
              <a:avLst/>
              <a:gdLst>
                <a:gd name="T0" fmla="*/ 228 w 455"/>
                <a:gd name="T1" fmla="*/ 319 h 456"/>
                <a:gd name="T2" fmla="*/ 137 w 455"/>
                <a:gd name="T3" fmla="*/ 228 h 456"/>
                <a:gd name="T4" fmla="*/ 228 w 455"/>
                <a:gd name="T5" fmla="*/ 137 h 456"/>
                <a:gd name="T6" fmla="*/ 319 w 455"/>
                <a:gd name="T7" fmla="*/ 228 h 456"/>
                <a:gd name="T8" fmla="*/ 228 w 455"/>
                <a:gd name="T9" fmla="*/ 319 h 456"/>
                <a:gd name="T10" fmla="*/ 400 w 455"/>
                <a:gd name="T11" fmla="*/ 180 h 456"/>
                <a:gd name="T12" fmla="*/ 383 w 455"/>
                <a:gd name="T13" fmla="*/ 140 h 456"/>
                <a:gd name="T14" fmla="*/ 411 w 455"/>
                <a:gd name="T15" fmla="*/ 90 h 456"/>
                <a:gd name="T16" fmla="*/ 366 w 455"/>
                <a:gd name="T17" fmla="*/ 45 h 456"/>
                <a:gd name="T18" fmla="*/ 316 w 455"/>
                <a:gd name="T19" fmla="*/ 73 h 456"/>
                <a:gd name="T20" fmla="*/ 275 w 455"/>
                <a:gd name="T21" fmla="*/ 56 h 456"/>
                <a:gd name="T22" fmla="*/ 259 w 455"/>
                <a:gd name="T23" fmla="*/ 0 h 456"/>
                <a:gd name="T24" fmla="*/ 196 w 455"/>
                <a:gd name="T25" fmla="*/ 0 h 456"/>
                <a:gd name="T26" fmla="*/ 180 w 455"/>
                <a:gd name="T27" fmla="*/ 56 h 456"/>
                <a:gd name="T28" fmla="*/ 139 w 455"/>
                <a:gd name="T29" fmla="*/ 73 h 456"/>
                <a:gd name="T30" fmla="*/ 89 w 455"/>
                <a:gd name="T31" fmla="*/ 45 h 456"/>
                <a:gd name="T32" fmla="*/ 44 w 455"/>
                <a:gd name="T33" fmla="*/ 90 h 456"/>
                <a:gd name="T34" fmla="*/ 72 w 455"/>
                <a:gd name="T35" fmla="*/ 140 h 456"/>
                <a:gd name="T36" fmla="*/ 55 w 455"/>
                <a:gd name="T37" fmla="*/ 180 h 456"/>
                <a:gd name="T38" fmla="*/ 0 w 455"/>
                <a:gd name="T39" fmla="*/ 196 h 456"/>
                <a:gd name="T40" fmla="*/ 0 w 455"/>
                <a:gd name="T41" fmla="*/ 260 h 456"/>
                <a:gd name="T42" fmla="*/ 55 w 455"/>
                <a:gd name="T43" fmla="*/ 276 h 456"/>
                <a:gd name="T44" fmla="*/ 72 w 455"/>
                <a:gd name="T45" fmla="*/ 316 h 456"/>
                <a:gd name="T46" fmla="*/ 44 w 455"/>
                <a:gd name="T47" fmla="*/ 366 h 456"/>
                <a:gd name="T48" fmla="*/ 89 w 455"/>
                <a:gd name="T49" fmla="*/ 411 h 456"/>
                <a:gd name="T50" fmla="*/ 139 w 455"/>
                <a:gd name="T51" fmla="*/ 383 h 456"/>
                <a:gd name="T52" fmla="*/ 180 w 455"/>
                <a:gd name="T53" fmla="*/ 400 h 456"/>
                <a:gd name="T54" fmla="*/ 196 w 455"/>
                <a:gd name="T55" fmla="*/ 456 h 456"/>
                <a:gd name="T56" fmla="*/ 259 w 455"/>
                <a:gd name="T57" fmla="*/ 456 h 456"/>
                <a:gd name="T58" fmla="*/ 275 w 455"/>
                <a:gd name="T59" fmla="*/ 400 h 456"/>
                <a:gd name="T60" fmla="*/ 316 w 455"/>
                <a:gd name="T61" fmla="*/ 383 h 456"/>
                <a:gd name="T62" fmla="*/ 366 w 455"/>
                <a:gd name="T63" fmla="*/ 411 h 456"/>
                <a:gd name="T64" fmla="*/ 411 w 455"/>
                <a:gd name="T65" fmla="*/ 366 h 456"/>
                <a:gd name="T66" fmla="*/ 383 w 455"/>
                <a:gd name="T67" fmla="*/ 316 h 456"/>
                <a:gd name="T68" fmla="*/ 400 w 455"/>
                <a:gd name="T69" fmla="*/ 276 h 456"/>
                <a:gd name="T70" fmla="*/ 455 w 455"/>
                <a:gd name="T71" fmla="*/ 260 h 456"/>
                <a:gd name="T72" fmla="*/ 455 w 455"/>
                <a:gd name="T73" fmla="*/ 196 h 456"/>
                <a:gd name="T74" fmla="*/ 400 w 455"/>
                <a:gd name="T75" fmla="*/ 18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456">
                  <a:moveTo>
                    <a:pt x="228" y="319"/>
                  </a:moveTo>
                  <a:cubicBezTo>
                    <a:pt x="177" y="319"/>
                    <a:pt x="137" y="278"/>
                    <a:pt x="137" y="228"/>
                  </a:cubicBezTo>
                  <a:cubicBezTo>
                    <a:pt x="137" y="178"/>
                    <a:pt x="177" y="137"/>
                    <a:pt x="228" y="137"/>
                  </a:cubicBezTo>
                  <a:cubicBezTo>
                    <a:pt x="278" y="137"/>
                    <a:pt x="319" y="178"/>
                    <a:pt x="319" y="228"/>
                  </a:cubicBezTo>
                  <a:cubicBezTo>
                    <a:pt x="319" y="278"/>
                    <a:pt x="278" y="319"/>
                    <a:pt x="228" y="319"/>
                  </a:cubicBezTo>
                  <a:close/>
                  <a:moveTo>
                    <a:pt x="400" y="180"/>
                  </a:moveTo>
                  <a:cubicBezTo>
                    <a:pt x="396" y="166"/>
                    <a:pt x="390" y="152"/>
                    <a:pt x="383" y="140"/>
                  </a:cubicBezTo>
                  <a:cubicBezTo>
                    <a:pt x="411" y="90"/>
                    <a:pt x="411" y="90"/>
                    <a:pt x="411" y="90"/>
                  </a:cubicBezTo>
                  <a:cubicBezTo>
                    <a:pt x="366" y="45"/>
                    <a:pt x="366" y="45"/>
                    <a:pt x="366" y="45"/>
                  </a:cubicBezTo>
                  <a:cubicBezTo>
                    <a:pt x="316" y="73"/>
                    <a:pt x="316" y="73"/>
                    <a:pt x="316" y="73"/>
                  </a:cubicBezTo>
                  <a:cubicBezTo>
                    <a:pt x="303" y="65"/>
                    <a:pt x="290" y="60"/>
                    <a:pt x="275" y="56"/>
                  </a:cubicBezTo>
                  <a:cubicBezTo>
                    <a:pt x="259" y="0"/>
                    <a:pt x="259" y="0"/>
                    <a:pt x="259" y="0"/>
                  </a:cubicBezTo>
                  <a:cubicBezTo>
                    <a:pt x="196" y="0"/>
                    <a:pt x="196" y="0"/>
                    <a:pt x="196" y="0"/>
                  </a:cubicBezTo>
                  <a:cubicBezTo>
                    <a:pt x="180" y="56"/>
                    <a:pt x="180" y="56"/>
                    <a:pt x="180" y="56"/>
                  </a:cubicBezTo>
                  <a:cubicBezTo>
                    <a:pt x="166" y="60"/>
                    <a:pt x="152" y="65"/>
                    <a:pt x="139" y="73"/>
                  </a:cubicBezTo>
                  <a:cubicBezTo>
                    <a:pt x="89" y="45"/>
                    <a:pt x="89" y="45"/>
                    <a:pt x="89" y="45"/>
                  </a:cubicBezTo>
                  <a:cubicBezTo>
                    <a:pt x="44" y="90"/>
                    <a:pt x="44" y="90"/>
                    <a:pt x="44" y="90"/>
                  </a:cubicBezTo>
                  <a:cubicBezTo>
                    <a:pt x="72" y="140"/>
                    <a:pt x="72" y="140"/>
                    <a:pt x="72" y="140"/>
                  </a:cubicBezTo>
                  <a:cubicBezTo>
                    <a:pt x="65" y="152"/>
                    <a:pt x="59" y="166"/>
                    <a:pt x="55" y="180"/>
                  </a:cubicBezTo>
                  <a:cubicBezTo>
                    <a:pt x="0" y="196"/>
                    <a:pt x="0" y="196"/>
                    <a:pt x="0" y="196"/>
                  </a:cubicBezTo>
                  <a:cubicBezTo>
                    <a:pt x="0" y="260"/>
                    <a:pt x="0" y="260"/>
                    <a:pt x="0" y="260"/>
                  </a:cubicBezTo>
                  <a:cubicBezTo>
                    <a:pt x="55" y="276"/>
                    <a:pt x="55" y="276"/>
                    <a:pt x="55" y="276"/>
                  </a:cubicBezTo>
                  <a:cubicBezTo>
                    <a:pt x="59" y="290"/>
                    <a:pt x="65" y="304"/>
                    <a:pt x="72" y="316"/>
                  </a:cubicBezTo>
                  <a:cubicBezTo>
                    <a:pt x="44" y="366"/>
                    <a:pt x="44" y="366"/>
                    <a:pt x="44" y="366"/>
                  </a:cubicBezTo>
                  <a:cubicBezTo>
                    <a:pt x="89" y="411"/>
                    <a:pt x="89" y="411"/>
                    <a:pt x="89" y="411"/>
                  </a:cubicBezTo>
                  <a:cubicBezTo>
                    <a:pt x="139" y="383"/>
                    <a:pt x="139" y="383"/>
                    <a:pt x="139" y="383"/>
                  </a:cubicBezTo>
                  <a:cubicBezTo>
                    <a:pt x="152" y="391"/>
                    <a:pt x="166" y="396"/>
                    <a:pt x="180" y="400"/>
                  </a:cubicBezTo>
                  <a:cubicBezTo>
                    <a:pt x="196" y="456"/>
                    <a:pt x="196" y="456"/>
                    <a:pt x="196" y="456"/>
                  </a:cubicBezTo>
                  <a:cubicBezTo>
                    <a:pt x="259" y="456"/>
                    <a:pt x="259" y="456"/>
                    <a:pt x="259" y="456"/>
                  </a:cubicBezTo>
                  <a:cubicBezTo>
                    <a:pt x="275" y="400"/>
                    <a:pt x="275" y="400"/>
                    <a:pt x="275" y="400"/>
                  </a:cubicBezTo>
                  <a:cubicBezTo>
                    <a:pt x="290" y="396"/>
                    <a:pt x="303" y="391"/>
                    <a:pt x="316" y="383"/>
                  </a:cubicBezTo>
                  <a:cubicBezTo>
                    <a:pt x="366" y="411"/>
                    <a:pt x="366" y="411"/>
                    <a:pt x="366" y="411"/>
                  </a:cubicBezTo>
                  <a:cubicBezTo>
                    <a:pt x="411" y="366"/>
                    <a:pt x="411" y="366"/>
                    <a:pt x="411" y="366"/>
                  </a:cubicBezTo>
                  <a:cubicBezTo>
                    <a:pt x="383" y="316"/>
                    <a:pt x="383" y="316"/>
                    <a:pt x="383" y="316"/>
                  </a:cubicBezTo>
                  <a:cubicBezTo>
                    <a:pt x="390" y="304"/>
                    <a:pt x="396" y="290"/>
                    <a:pt x="400" y="276"/>
                  </a:cubicBezTo>
                  <a:cubicBezTo>
                    <a:pt x="455" y="260"/>
                    <a:pt x="455" y="260"/>
                    <a:pt x="455" y="260"/>
                  </a:cubicBezTo>
                  <a:cubicBezTo>
                    <a:pt x="455" y="196"/>
                    <a:pt x="455" y="196"/>
                    <a:pt x="455" y="196"/>
                  </a:cubicBezTo>
                  <a:lnTo>
                    <a:pt x="400"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7" name="Freeform 14">
            <a:extLst>
              <a:ext uri="{FF2B5EF4-FFF2-40B4-BE49-F238E27FC236}">
                <a16:creationId xmlns:a16="http://schemas.microsoft.com/office/drawing/2014/main" id="{B576A291-EECD-4E59-8A09-17BC1D1EB099}"/>
              </a:ext>
            </a:extLst>
          </p:cNvPr>
          <p:cNvSpPr>
            <a:spLocks/>
          </p:cNvSpPr>
          <p:nvPr/>
        </p:nvSpPr>
        <p:spPr bwMode="auto">
          <a:xfrm>
            <a:off x="7583100" y="4198196"/>
            <a:ext cx="507097" cy="604439"/>
          </a:xfrm>
          <a:custGeom>
            <a:avLst/>
            <a:gdLst>
              <a:gd name="T0" fmla="*/ 612 w 956"/>
              <a:gd name="T1" fmla="*/ 110 h 1138"/>
              <a:gd name="T2" fmla="*/ 478 w 956"/>
              <a:gd name="T3" fmla="*/ 0 h 1138"/>
              <a:gd name="T4" fmla="*/ 341 w 956"/>
              <a:gd name="T5" fmla="*/ 137 h 1138"/>
              <a:gd name="T6" fmla="*/ 478 w 956"/>
              <a:gd name="T7" fmla="*/ 273 h 1138"/>
              <a:gd name="T8" fmla="*/ 598 w 956"/>
              <a:gd name="T9" fmla="*/ 202 h 1138"/>
              <a:gd name="T10" fmla="*/ 862 w 956"/>
              <a:gd name="T11" fmla="*/ 523 h 1138"/>
              <a:gd name="T12" fmla="*/ 94 w 956"/>
              <a:gd name="T13" fmla="*/ 523 h 1138"/>
              <a:gd name="T14" fmla="*/ 275 w 956"/>
              <a:gd name="T15" fmla="*/ 240 h 1138"/>
              <a:gd name="T16" fmla="*/ 251 w 956"/>
              <a:gd name="T17" fmla="*/ 148 h 1138"/>
              <a:gd name="T18" fmla="*/ 0 w 956"/>
              <a:gd name="T19" fmla="*/ 569 h 1138"/>
              <a:gd name="T20" fmla="*/ 344 w 956"/>
              <a:gd name="T21" fmla="*/ 1028 h 1138"/>
              <a:gd name="T22" fmla="*/ 478 w 956"/>
              <a:gd name="T23" fmla="*/ 1138 h 1138"/>
              <a:gd name="T24" fmla="*/ 615 w 956"/>
              <a:gd name="T25" fmla="*/ 1001 h 1138"/>
              <a:gd name="T26" fmla="*/ 478 w 956"/>
              <a:gd name="T27" fmla="*/ 865 h 1138"/>
              <a:gd name="T28" fmla="*/ 358 w 956"/>
              <a:gd name="T29" fmla="*/ 936 h 1138"/>
              <a:gd name="T30" fmla="*/ 94 w 956"/>
              <a:gd name="T31" fmla="*/ 615 h 1138"/>
              <a:gd name="T32" fmla="*/ 862 w 956"/>
              <a:gd name="T33" fmla="*/ 615 h 1138"/>
              <a:gd name="T34" fmla="*/ 681 w 956"/>
              <a:gd name="T35" fmla="*/ 898 h 1138"/>
              <a:gd name="T36" fmla="*/ 705 w 956"/>
              <a:gd name="T37" fmla="*/ 990 h 1138"/>
              <a:gd name="T38" fmla="*/ 956 w 956"/>
              <a:gd name="T39" fmla="*/ 569 h 1138"/>
              <a:gd name="T40" fmla="*/ 612 w 956"/>
              <a:gd name="T41" fmla="*/ 11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6" h="1138">
                <a:moveTo>
                  <a:pt x="612" y="110"/>
                </a:moveTo>
                <a:cubicBezTo>
                  <a:pt x="600" y="48"/>
                  <a:pt x="544" y="0"/>
                  <a:pt x="478" y="0"/>
                </a:cubicBezTo>
                <a:cubicBezTo>
                  <a:pt x="403" y="0"/>
                  <a:pt x="341" y="61"/>
                  <a:pt x="341" y="137"/>
                </a:cubicBezTo>
                <a:cubicBezTo>
                  <a:pt x="341" y="212"/>
                  <a:pt x="403" y="273"/>
                  <a:pt x="478" y="273"/>
                </a:cubicBezTo>
                <a:cubicBezTo>
                  <a:pt x="530" y="273"/>
                  <a:pt x="575" y="244"/>
                  <a:pt x="598" y="202"/>
                </a:cubicBezTo>
                <a:cubicBezTo>
                  <a:pt x="739" y="248"/>
                  <a:pt x="844" y="372"/>
                  <a:pt x="862" y="523"/>
                </a:cubicBezTo>
                <a:cubicBezTo>
                  <a:pt x="94" y="523"/>
                  <a:pt x="94" y="523"/>
                  <a:pt x="94" y="523"/>
                </a:cubicBezTo>
                <a:cubicBezTo>
                  <a:pt x="108" y="403"/>
                  <a:pt x="177" y="300"/>
                  <a:pt x="275" y="240"/>
                </a:cubicBezTo>
                <a:cubicBezTo>
                  <a:pt x="261" y="212"/>
                  <a:pt x="253" y="181"/>
                  <a:pt x="251" y="148"/>
                </a:cubicBezTo>
                <a:cubicBezTo>
                  <a:pt x="102" y="229"/>
                  <a:pt x="0" y="387"/>
                  <a:pt x="0" y="569"/>
                </a:cubicBezTo>
                <a:cubicBezTo>
                  <a:pt x="0" y="786"/>
                  <a:pt x="145" y="970"/>
                  <a:pt x="344" y="1028"/>
                </a:cubicBezTo>
                <a:cubicBezTo>
                  <a:pt x="356" y="1090"/>
                  <a:pt x="412" y="1138"/>
                  <a:pt x="478" y="1138"/>
                </a:cubicBezTo>
                <a:cubicBezTo>
                  <a:pt x="553" y="1138"/>
                  <a:pt x="615" y="1077"/>
                  <a:pt x="615" y="1001"/>
                </a:cubicBezTo>
                <a:cubicBezTo>
                  <a:pt x="615" y="926"/>
                  <a:pt x="553" y="865"/>
                  <a:pt x="478" y="865"/>
                </a:cubicBezTo>
                <a:cubicBezTo>
                  <a:pt x="426" y="865"/>
                  <a:pt x="381" y="894"/>
                  <a:pt x="358" y="936"/>
                </a:cubicBezTo>
                <a:cubicBezTo>
                  <a:pt x="217" y="890"/>
                  <a:pt x="112" y="766"/>
                  <a:pt x="94" y="615"/>
                </a:cubicBezTo>
                <a:cubicBezTo>
                  <a:pt x="862" y="615"/>
                  <a:pt x="862" y="615"/>
                  <a:pt x="862" y="615"/>
                </a:cubicBezTo>
                <a:cubicBezTo>
                  <a:pt x="848" y="735"/>
                  <a:pt x="779" y="838"/>
                  <a:pt x="681" y="898"/>
                </a:cubicBezTo>
                <a:cubicBezTo>
                  <a:pt x="695" y="926"/>
                  <a:pt x="703" y="957"/>
                  <a:pt x="705" y="990"/>
                </a:cubicBezTo>
                <a:cubicBezTo>
                  <a:pt x="854" y="909"/>
                  <a:pt x="956" y="751"/>
                  <a:pt x="956" y="569"/>
                </a:cubicBezTo>
                <a:cubicBezTo>
                  <a:pt x="956" y="352"/>
                  <a:pt x="811" y="168"/>
                  <a:pt x="612" y="110"/>
                </a:cubicBezTo>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17">
            <a:extLst>
              <a:ext uri="{FF2B5EF4-FFF2-40B4-BE49-F238E27FC236}">
                <a16:creationId xmlns:a16="http://schemas.microsoft.com/office/drawing/2014/main" id="{5D9E13CD-65D3-4008-92A4-D0A57A4D5570}"/>
              </a:ext>
            </a:extLst>
          </p:cNvPr>
          <p:cNvGrpSpPr>
            <a:grpSpLocks noChangeAspect="1"/>
          </p:cNvGrpSpPr>
          <p:nvPr/>
        </p:nvGrpSpPr>
        <p:grpSpPr bwMode="auto">
          <a:xfrm>
            <a:off x="5841145" y="2081981"/>
            <a:ext cx="562368" cy="562874"/>
            <a:chOff x="-1" y="0"/>
            <a:chExt cx="2224" cy="2226"/>
          </a:xfrm>
          <a:solidFill>
            <a:srgbClr val="047CDA"/>
          </a:solidFill>
        </p:grpSpPr>
        <p:sp>
          <p:nvSpPr>
            <p:cNvPr id="79" name="Rectangle 18">
              <a:extLst>
                <a:ext uri="{FF2B5EF4-FFF2-40B4-BE49-F238E27FC236}">
                  <a16:creationId xmlns:a16="http://schemas.microsoft.com/office/drawing/2014/main" id="{5C653DF1-5E0D-44C8-A527-6F39E5524AFD}"/>
                </a:ext>
              </a:extLst>
            </p:cNvPr>
            <p:cNvSpPr>
              <a:spLocks noChangeArrowheads="1"/>
            </p:cNvSpPr>
            <p:nvPr/>
          </p:nvSpPr>
          <p:spPr bwMode="auto">
            <a:xfrm>
              <a:off x="1562" y="1138"/>
              <a:ext cx="661" cy="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19">
              <a:extLst>
                <a:ext uri="{FF2B5EF4-FFF2-40B4-BE49-F238E27FC236}">
                  <a16:creationId xmlns:a16="http://schemas.microsoft.com/office/drawing/2014/main" id="{058A8461-3A3A-4C11-A8E6-6D948581ABAF}"/>
                </a:ext>
              </a:extLst>
            </p:cNvPr>
            <p:cNvSpPr>
              <a:spLocks noChangeArrowheads="1"/>
            </p:cNvSpPr>
            <p:nvPr/>
          </p:nvSpPr>
          <p:spPr bwMode="auto">
            <a:xfrm>
              <a:off x="1562" y="0"/>
              <a:ext cx="661" cy="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0">
              <a:extLst>
                <a:ext uri="{FF2B5EF4-FFF2-40B4-BE49-F238E27FC236}">
                  <a16:creationId xmlns:a16="http://schemas.microsoft.com/office/drawing/2014/main" id="{2D66C5D6-AA93-4539-8317-9BF09D1CE130}"/>
                </a:ext>
              </a:extLst>
            </p:cNvPr>
            <p:cNvSpPr>
              <a:spLocks noChangeArrowheads="1"/>
            </p:cNvSpPr>
            <p:nvPr/>
          </p:nvSpPr>
          <p:spPr bwMode="auto">
            <a:xfrm>
              <a:off x="426" y="0"/>
              <a:ext cx="661" cy="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1">
              <a:extLst>
                <a:ext uri="{FF2B5EF4-FFF2-40B4-BE49-F238E27FC236}">
                  <a16:creationId xmlns:a16="http://schemas.microsoft.com/office/drawing/2014/main" id="{28CFBCF2-8D75-40E4-80FC-D6D90EC6E8C6}"/>
                </a:ext>
              </a:extLst>
            </p:cNvPr>
            <p:cNvSpPr>
              <a:spLocks noEditPoints="1"/>
            </p:cNvSpPr>
            <p:nvPr/>
          </p:nvSpPr>
          <p:spPr bwMode="auto">
            <a:xfrm>
              <a:off x="-1" y="950"/>
              <a:ext cx="1275" cy="1276"/>
            </a:xfrm>
            <a:custGeom>
              <a:avLst/>
              <a:gdLst>
                <a:gd name="T0" fmla="*/ 458 w 613"/>
                <a:gd name="T1" fmla="*/ 344 h 612"/>
                <a:gd name="T2" fmla="*/ 268 w 613"/>
                <a:gd name="T3" fmla="*/ 345 h 612"/>
                <a:gd name="T4" fmla="*/ 269 w 613"/>
                <a:gd name="T5" fmla="*/ 155 h 612"/>
                <a:gd name="T6" fmla="*/ 459 w 613"/>
                <a:gd name="T7" fmla="*/ 154 h 612"/>
                <a:gd name="T8" fmla="*/ 458 w 613"/>
                <a:gd name="T9" fmla="*/ 344 h 612"/>
                <a:gd name="T10" fmla="*/ 204 w 613"/>
                <a:gd name="T11" fmla="*/ 89 h 612"/>
                <a:gd name="T12" fmla="*/ 173 w 613"/>
                <a:gd name="T13" fmla="*/ 374 h 612"/>
                <a:gd name="T14" fmla="*/ 0 w 613"/>
                <a:gd name="T15" fmla="*/ 547 h 612"/>
                <a:gd name="T16" fmla="*/ 64 w 613"/>
                <a:gd name="T17" fmla="*/ 612 h 612"/>
                <a:gd name="T18" fmla="*/ 237 w 613"/>
                <a:gd name="T19" fmla="*/ 439 h 612"/>
                <a:gd name="T20" fmla="*/ 523 w 613"/>
                <a:gd name="T21" fmla="*/ 409 h 612"/>
                <a:gd name="T22" fmla="*/ 525 w 613"/>
                <a:gd name="T23" fmla="*/ 88 h 612"/>
                <a:gd name="T24" fmla="*/ 204 w 613"/>
                <a:gd name="T25" fmla="*/ 89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3" h="612">
                  <a:moveTo>
                    <a:pt x="458" y="344"/>
                  </a:moveTo>
                  <a:cubicBezTo>
                    <a:pt x="405" y="397"/>
                    <a:pt x="320" y="397"/>
                    <a:pt x="268" y="345"/>
                  </a:cubicBezTo>
                  <a:cubicBezTo>
                    <a:pt x="216" y="293"/>
                    <a:pt x="216" y="208"/>
                    <a:pt x="269" y="155"/>
                  </a:cubicBezTo>
                  <a:cubicBezTo>
                    <a:pt x="322" y="102"/>
                    <a:pt x="407" y="102"/>
                    <a:pt x="459" y="154"/>
                  </a:cubicBezTo>
                  <a:cubicBezTo>
                    <a:pt x="511" y="206"/>
                    <a:pt x="511" y="291"/>
                    <a:pt x="458" y="344"/>
                  </a:cubicBezTo>
                  <a:moveTo>
                    <a:pt x="204" y="89"/>
                  </a:moveTo>
                  <a:cubicBezTo>
                    <a:pt x="126" y="167"/>
                    <a:pt x="115" y="286"/>
                    <a:pt x="173" y="374"/>
                  </a:cubicBezTo>
                  <a:cubicBezTo>
                    <a:pt x="0" y="547"/>
                    <a:pt x="0" y="547"/>
                    <a:pt x="0" y="547"/>
                  </a:cubicBezTo>
                  <a:cubicBezTo>
                    <a:pt x="64" y="612"/>
                    <a:pt x="64" y="612"/>
                    <a:pt x="64" y="612"/>
                  </a:cubicBezTo>
                  <a:cubicBezTo>
                    <a:pt x="237" y="439"/>
                    <a:pt x="237" y="439"/>
                    <a:pt x="237" y="439"/>
                  </a:cubicBezTo>
                  <a:cubicBezTo>
                    <a:pt x="325" y="498"/>
                    <a:pt x="445" y="487"/>
                    <a:pt x="523" y="409"/>
                  </a:cubicBezTo>
                  <a:cubicBezTo>
                    <a:pt x="613" y="320"/>
                    <a:pt x="613" y="176"/>
                    <a:pt x="525" y="88"/>
                  </a:cubicBezTo>
                  <a:cubicBezTo>
                    <a:pt x="437" y="0"/>
                    <a:pt x="293" y="0"/>
                    <a:pt x="204"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3" name="Freeform 25">
            <a:extLst>
              <a:ext uri="{FF2B5EF4-FFF2-40B4-BE49-F238E27FC236}">
                <a16:creationId xmlns:a16="http://schemas.microsoft.com/office/drawing/2014/main" id="{3A5AE66C-1E85-4FAB-B2F4-4BD8A178BE4B}"/>
              </a:ext>
            </a:extLst>
          </p:cNvPr>
          <p:cNvSpPr>
            <a:spLocks noEditPoints="1"/>
          </p:cNvSpPr>
          <p:nvPr/>
        </p:nvSpPr>
        <p:spPr bwMode="auto">
          <a:xfrm>
            <a:off x="1065148" y="4353526"/>
            <a:ext cx="580940" cy="557643"/>
          </a:xfrm>
          <a:custGeom>
            <a:avLst/>
            <a:gdLst>
              <a:gd name="T0" fmla="*/ 364 w 1115"/>
              <a:gd name="T1" fmla="*/ 840 h 1068"/>
              <a:gd name="T2" fmla="*/ 230 w 1115"/>
              <a:gd name="T3" fmla="*/ 705 h 1068"/>
              <a:gd name="T4" fmla="*/ 364 w 1115"/>
              <a:gd name="T5" fmla="*/ 570 h 1068"/>
              <a:gd name="T6" fmla="*/ 498 w 1115"/>
              <a:gd name="T7" fmla="*/ 705 h 1068"/>
              <a:gd name="T8" fmla="*/ 364 w 1115"/>
              <a:gd name="T9" fmla="*/ 840 h 1068"/>
              <a:gd name="T10" fmla="*/ 364 w 1115"/>
              <a:gd name="T11" fmla="*/ 478 h 1068"/>
              <a:gd name="T12" fmla="*/ 592 w 1115"/>
              <a:gd name="T13" fmla="*/ 705 h 1068"/>
              <a:gd name="T14" fmla="*/ 364 w 1115"/>
              <a:gd name="T15" fmla="*/ 933 h 1068"/>
              <a:gd name="T16" fmla="*/ 238 w 1115"/>
              <a:gd name="T17" fmla="*/ 895 h 1068"/>
              <a:gd name="T18" fmla="*/ 64 w 1115"/>
              <a:gd name="T19" fmla="*/ 1068 h 1068"/>
              <a:gd name="T20" fmla="*/ 0 w 1115"/>
              <a:gd name="T21" fmla="*/ 1003 h 1068"/>
              <a:gd name="T22" fmla="*/ 174 w 1115"/>
              <a:gd name="T23" fmla="*/ 830 h 1068"/>
              <a:gd name="T24" fmla="*/ 137 w 1115"/>
              <a:gd name="T25" fmla="*/ 705 h 1068"/>
              <a:gd name="T26" fmla="*/ 364 w 1115"/>
              <a:gd name="T27" fmla="*/ 478 h 1068"/>
              <a:gd name="T28" fmla="*/ 205 w 1115"/>
              <a:gd name="T29" fmla="*/ 91 h 1068"/>
              <a:gd name="T30" fmla="*/ 205 w 1115"/>
              <a:gd name="T31" fmla="*/ 0 h 1068"/>
              <a:gd name="T32" fmla="*/ 1115 w 1115"/>
              <a:gd name="T33" fmla="*/ 0 h 1068"/>
              <a:gd name="T34" fmla="*/ 1115 w 1115"/>
              <a:gd name="T35" fmla="*/ 91 h 1068"/>
              <a:gd name="T36" fmla="*/ 205 w 1115"/>
              <a:gd name="T37" fmla="*/ 91 h 1068"/>
              <a:gd name="T38" fmla="*/ 205 w 1115"/>
              <a:gd name="T39" fmla="*/ 341 h 1068"/>
              <a:gd name="T40" fmla="*/ 205 w 1115"/>
              <a:gd name="T41" fmla="*/ 250 h 1068"/>
              <a:gd name="T42" fmla="*/ 1115 w 1115"/>
              <a:gd name="T43" fmla="*/ 250 h 1068"/>
              <a:gd name="T44" fmla="*/ 1115 w 1115"/>
              <a:gd name="T45" fmla="*/ 341 h 1068"/>
              <a:gd name="T46" fmla="*/ 205 w 1115"/>
              <a:gd name="T47" fmla="*/ 341 h 1068"/>
              <a:gd name="T48" fmla="*/ 662 w 1115"/>
              <a:gd name="T49" fmla="*/ 592 h 1068"/>
              <a:gd name="T50" fmla="*/ 609 w 1115"/>
              <a:gd name="T51" fmla="*/ 501 h 1068"/>
              <a:gd name="T52" fmla="*/ 1115 w 1115"/>
              <a:gd name="T53" fmla="*/ 501 h 1068"/>
              <a:gd name="T54" fmla="*/ 1115 w 1115"/>
              <a:gd name="T55" fmla="*/ 592 h 1068"/>
              <a:gd name="T56" fmla="*/ 662 w 1115"/>
              <a:gd name="T57" fmla="*/ 592 h 1068"/>
              <a:gd name="T58" fmla="*/ 652 w 1115"/>
              <a:gd name="T59" fmla="*/ 842 h 1068"/>
              <a:gd name="T60" fmla="*/ 680 w 1115"/>
              <a:gd name="T61" fmla="*/ 751 h 1068"/>
              <a:gd name="T62" fmla="*/ 1115 w 1115"/>
              <a:gd name="T63" fmla="*/ 751 h 1068"/>
              <a:gd name="T64" fmla="*/ 1115 w 1115"/>
              <a:gd name="T65" fmla="*/ 842 h 1068"/>
              <a:gd name="T66" fmla="*/ 652 w 1115"/>
              <a:gd name="T67" fmla="*/ 842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068">
                <a:moveTo>
                  <a:pt x="364" y="840"/>
                </a:moveTo>
                <a:cubicBezTo>
                  <a:pt x="290" y="840"/>
                  <a:pt x="230" y="780"/>
                  <a:pt x="230" y="705"/>
                </a:cubicBezTo>
                <a:cubicBezTo>
                  <a:pt x="230" y="631"/>
                  <a:pt x="290" y="570"/>
                  <a:pt x="364" y="570"/>
                </a:cubicBezTo>
                <a:cubicBezTo>
                  <a:pt x="438" y="570"/>
                  <a:pt x="498" y="631"/>
                  <a:pt x="498" y="705"/>
                </a:cubicBezTo>
                <a:cubicBezTo>
                  <a:pt x="498" y="780"/>
                  <a:pt x="438" y="840"/>
                  <a:pt x="364" y="840"/>
                </a:cubicBezTo>
                <a:moveTo>
                  <a:pt x="364" y="478"/>
                </a:moveTo>
                <a:cubicBezTo>
                  <a:pt x="490" y="478"/>
                  <a:pt x="592" y="580"/>
                  <a:pt x="592" y="705"/>
                </a:cubicBezTo>
                <a:cubicBezTo>
                  <a:pt x="592" y="831"/>
                  <a:pt x="490" y="933"/>
                  <a:pt x="364" y="933"/>
                </a:cubicBezTo>
                <a:cubicBezTo>
                  <a:pt x="317" y="933"/>
                  <a:pt x="274" y="919"/>
                  <a:pt x="238" y="895"/>
                </a:cubicBezTo>
                <a:cubicBezTo>
                  <a:pt x="64" y="1068"/>
                  <a:pt x="64" y="1068"/>
                  <a:pt x="64" y="1068"/>
                </a:cubicBezTo>
                <a:cubicBezTo>
                  <a:pt x="0" y="1003"/>
                  <a:pt x="0" y="1003"/>
                  <a:pt x="0" y="1003"/>
                </a:cubicBezTo>
                <a:cubicBezTo>
                  <a:pt x="174" y="830"/>
                  <a:pt x="174" y="830"/>
                  <a:pt x="174" y="830"/>
                </a:cubicBezTo>
                <a:cubicBezTo>
                  <a:pt x="150" y="794"/>
                  <a:pt x="137" y="751"/>
                  <a:pt x="137" y="705"/>
                </a:cubicBezTo>
                <a:cubicBezTo>
                  <a:pt x="137" y="580"/>
                  <a:pt x="238" y="478"/>
                  <a:pt x="364" y="478"/>
                </a:cubicBezTo>
                <a:close/>
                <a:moveTo>
                  <a:pt x="205" y="91"/>
                </a:moveTo>
                <a:cubicBezTo>
                  <a:pt x="205" y="0"/>
                  <a:pt x="205" y="0"/>
                  <a:pt x="205" y="0"/>
                </a:cubicBezTo>
                <a:cubicBezTo>
                  <a:pt x="1115" y="0"/>
                  <a:pt x="1115" y="0"/>
                  <a:pt x="1115" y="0"/>
                </a:cubicBezTo>
                <a:cubicBezTo>
                  <a:pt x="1115" y="91"/>
                  <a:pt x="1115" y="91"/>
                  <a:pt x="1115" y="91"/>
                </a:cubicBezTo>
                <a:lnTo>
                  <a:pt x="205" y="91"/>
                </a:lnTo>
                <a:close/>
                <a:moveTo>
                  <a:pt x="205" y="341"/>
                </a:moveTo>
                <a:cubicBezTo>
                  <a:pt x="205" y="250"/>
                  <a:pt x="205" y="250"/>
                  <a:pt x="205" y="250"/>
                </a:cubicBezTo>
                <a:cubicBezTo>
                  <a:pt x="1115" y="250"/>
                  <a:pt x="1115" y="250"/>
                  <a:pt x="1115" y="250"/>
                </a:cubicBezTo>
                <a:cubicBezTo>
                  <a:pt x="1115" y="341"/>
                  <a:pt x="1115" y="341"/>
                  <a:pt x="1115" y="341"/>
                </a:cubicBezTo>
                <a:lnTo>
                  <a:pt x="205" y="341"/>
                </a:lnTo>
                <a:close/>
                <a:moveTo>
                  <a:pt x="662" y="592"/>
                </a:moveTo>
                <a:cubicBezTo>
                  <a:pt x="649" y="558"/>
                  <a:pt x="631" y="527"/>
                  <a:pt x="609" y="501"/>
                </a:cubicBezTo>
                <a:cubicBezTo>
                  <a:pt x="1115" y="501"/>
                  <a:pt x="1115" y="501"/>
                  <a:pt x="1115" y="501"/>
                </a:cubicBezTo>
                <a:cubicBezTo>
                  <a:pt x="1115" y="592"/>
                  <a:pt x="1115" y="592"/>
                  <a:pt x="1115" y="592"/>
                </a:cubicBezTo>
                <a:lnTo>
                  <a:pt x="662" y="592"/>
                </a:lnTo>
                <a:close/>
                <a:moveTo>
                  <a:pt x="652" y="842"/>
                </a:moveTo>
                <a:cubicBezTo>
                  <a:pt x="666" y="814"/>
                  <a:pt x="675" y="783"/>
                  <a:pt x="680" y="751"/>
                </a:cubicBezTo>
                <a:cubicBezTo>
                  <a:pt x="1115" y="751"/>
                  <a:pt x="1115" y="751"/>
                  <a:pt x="1115" y="751"/>
                </a:cubicBezTo>
                <a:cubicBezTo>
                  <a:pt x="1115" y="842"/>
                  <a:pt x="1115" y="842"/>
                  <a:pt x="1115" y="842"/>
                </a:cubicBezTo>
                <a:lnTo>
                  <a:pt x="652" y="842"/>
                </a:lnTo>
                <a:close/>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4" name="Group 28">
            <a:extLst>
              <a:ext uri="{FF2B5EF4-FFF2-40B4-BE49-F238E27FC236}">
                <a16:creationId xmlns:a16="http://schemas.microsoft.com/office/drawing/2014/main" id="{7F177447-C79F-4F7B-8571-B9EB80393231}"/>
              </a:ext>
            </a:extLst>
          </p:cNvPr>
          <p:cNvGrpSpPr>
            <a:grpSpLocks noChangeAspect="1"/>
          </p:cNvGrpSpPr>
          <p:nvPr/>
        </p:nvGrpSpPr>
        <p:grpSpPr bwMode="auto">
          <a:xfrm>
            <a:off x="9177110" y="2059440"/>
            <a:ext cx="637088" cy="625439"/>
            <a:chOff x="-2" y="1"/>
            <a:chExt cx="2461" cy="2416"/>
          </a:xfrm>
          <a:solidFill>
            <a:srgbClr val="047CDA"/>
          </a:solidFill>
        </p:grpSpPr>
        <p:sp>
          <p:nvSpPr>
            <p:cNvPr id="85" name="Freeform 29">
              <a:extLst>
                <a:ext uri="{FF2B5EF4-FFF2-40B4-BE49-F238E27FC236}">
                  <a16:creationId xmlns:a16="http://schemas.microsoft.com/office/drawing/2014/main" id="{10932EC3-5C82-41A6-9FD9-2D198A47073A}"/>
                </a:ext>
              </a:extLst>
            </p:cNvPr>
            <p:cNvSpPr>
              <a:spLocks noEditPoints="1"/>
            </p:cNvSpPr>
            <p:nvPr/>
          </p:nvSpPr>
          <p:spPr bwMode="auto">
            <a:xfrm>
              <a:off x="566" y="1"/>
              <a:ext cx="1893" cy="1897"/>
            </a:xfrm>
            <a:custGeom>
              <a:avLst/>
              <a:gdLst>
                <a:gd name="T0" fmla="*/ 910 w 910"/>
                <a:gd name="T1" fmla="*/ 0 h 910"/>
                <a:gd name="T2" fmla="*/ 910 w 910"/>
                <a:gd name="T3" fmla="*/ 910 h 910"/>
                <a:gd name="T4" fmla="*/ 388 w 910"/>
                <a:gd name="T5" fmla="*/ 910 h 910"/>
                <a:gd name="T6" fmla="*/ 408 w 910"/>
                <a:gd name="T7" fmla="*/ 819 h 910"/>
                <a:gd name="T8" fmla="*/ 819 w 910"/>
                <a:gd name="T9" fmla="*/ 819 h 910"/>
                <a:gd name="T10" fmla="*/ 819 w 910"/>
                <a:gd name="T11" fmla="*/ 91 h 910"/>
                <a:gd name="T12" fmla="*/ 91 w 910"/>
                <a:gd name="T13" fmla="*/ 91 h 910"/>
                <a:gd name="T14" fmla="*/ 91 w 910"/>
                <a:gd name="T15" fmla="*/ 478 h 910"/>
                <a:gd name="T16" fmla="*/ 0 w 910"/>
                <a:gd name="T17" fmla="*/ 491 h 910"/>
                <a:gd name="T18" fmla="*/ 0 w 910"/>
                <a:gd name="T19" fmla="*/ 0 h 910"/>
                <a:gd name="T20" fmla="*/ 910 w 910"/>
                <a:gd name="T21" fmla="*/ 0 h 910"/>
                <a:gd name="T22" fmla="*/ 621 w 910"/>
                <a:gd name="T23" fmla="*/ 455 h 910"/>
                <a:gd name="T24" fmla="*/ 341 w 910"/>
                <a:gd name="T25" fmla="*/ 637 h 910"/>
                <a:gd name="T26" fmla="*/ 341 w 910"/>
                <a:gd name="T27" fmla="*/ 273 h 910"/>
                <a:gd name="T28" fmla="*/ 621 w 910"/>
                <a:gd name="T29" fmla="*/ 45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0" h="910">
                  <a:moveTo>
                    <a:pt x="910" y="0"/>
                  </a:moveTo>
                  <a:cubicBezTo>
                    <a:pt x="910" y="910"/>
                    <a:pt x="910" y="910"/>
                    <a:pt x="910" y="910"/>
                  </a:cubicBezTo>
                  <a:cubicBezTo>
                    <a:pt x="388" y="910"/>
                    <a:pt x="388" y="910"/>
                    <a:pt x="388" y="910"/>
                  </a:cubicBezTo>
                  <a:cubicBezTo>
                    <a:pt x="399" y="882"/>
                    <a:pt x="406" y="851"/>
                    <a:pt x="408" y="819"/>
                  </a:cubicBezTo>
                  <a:cubicBezTo>
                    <a:pt x="819" y="819"/>
                    <a:pt x="819" y="819"/>
                    <a:pt x="819" y="819"/>
                  </a:cubicBezTo>
                  <a:cubicBezTo>
                    <a:pt x="819" y="91"/>
                    <a:pt x="819" y="91"/>
                    <a:pt x="819" y="91"/>
                  </a:cubicBezTo>
                  <a:cubicBezTo>
                    <a:pt x="91" y="91"/>
                    <a:pt x="91" y="91"/>
                    <a:pt x="91" y="91"/>
                  </a:cubicBezTo>
                  <a:cubicBezTo>
                    <a:pt x="91" y="478"/>
                    <a:pt x="91" y="478"/>
                    <a:pt x="91" y="478"/>
                  </a:cubicBezTo>
                  <a:cubicBezTo>
                    <a:pt x="59" y="478"/>
                    <a:pt x="29" y="483"/>
                    <a:pt x="0" y="491"/>
                  </a:cubicBezTo>
                  <a:cubicBezTo>
                    <a:pt x="0" y="0"/>
                    <a:pt x="0" y="0"/>
                    <a:pt x="0" y="0"/>
                  </a:cubicBezTo>
                  <a:lnTo>
                    <a:pt x="910" y="0"/>
                  </a:lnTo>
                  <a:close/>
                  <a:moveTo>
                    <a:pt x="621" y="455"/>
                  </a:moveTo>
                  <a:cubicBezTo>
                    <a:pt x="341" y="637"/>
                    <a:pt x="341" y="637"/>
                    <a:pt x="341" y="637"/>
                  </a:cubicBezTo>
                  <a:cubicBezTo>
                    <a:pt x="341" y="273"/>
                    <a:pt x="341" y="273"/>
                    <a:pt x="341" y="273"/>
                  </a:cubicBezTo>
                  <a:lnTo>
                    <a:pt x="621" y="4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0">
              <a:extLst>
                <a:ext uri="{FF2B5EF4-FFF2-40B4-BE49-F238E27FC236}">
                  <a16:creationId xmlns:a16="http://schemas.microsoft.com/office/drawing/2014/main" id="{8A021DDB-569D-465B-A51C-4B08398ACCC3}"/>
                </a:ext>
              </a:extLst>
            </p:cNvPr>
            <p:cNvSpPr>
              <a:spLocks noEditPoints="1"/>
            </p:cNvSpPr>
            <p:nvPr/>
          </p:nvSpPr>
          <p:spPr bwMode="auto">
            <a:xfrm>
              <a:off x="-2" y="1187"/>
              <a:ext cx="1229" cy="1230"/>
            </a:xfrm>
            <a:custGeom>
              <a:avLst/>
              <a:gdLst>
                <a:gd name="T0" fmla="*/ 230 w 591"/>
                <a:gd name="T1" fmla="*/ 227 h 590"/>
                <a:gd name="T2" fmla="*/ 364 w 591"/>
                <a:gd name="T3" fmla="*/ 92 h 590"/>
                <a:gd name="T4" fmla="*/ 498 w 591"/>
                <a:gd name="T5" fmla="*/ 227 h 590"/>
                <a:gd name="T6" fmla="*/ 364 w 591"/>
                <a:gd name="T7" fmla="*/ 362 h 590"/>
                <a:gd name="T8" fmla="*/ 230 w 591"/>
                <a:gd name="T9" fmla="*/ 227 h 590"/>
                <a:gd name="T10" fmla="*/ 136 w 591"/>
                <a:gd name="T11" fmla="*/ 227 h 590"/>
                <a:gd name="T12" fmla="*/ 174 w 591"/>
                <a:gd name="T13" fmla="*/ 352 h 590"/>
                <a:gd name="T14" fmla="*/ 0 w 591"/>
                <a:gd name="T15" fmla="*/ 526 h 590"/>
                <a:gd name="T16" fmla="*/ 64 w 591"/>
                <a:gd name="T17" fmla="*/ 590 h 590"/>
                <a:gd name="T18" fmla="*/ 238 w 591"/>
                <a:gd name="T19" fmla="*/ 417 h 590"/>
                <a:gd name="T20" fmla="*/ 364 w 591"/>
                <a:gd name="T21" fmla="*/ 455 h 590"/>
                <a:gd name="T22" fmla="*/ 591 w 591"/>
                <a:gd name="T23" fmla="*/ 227 h 590"/>
                <a:gd name="T24" fmla="*/ 364 w 591"/>
                <a:gd name="T25" fmla="*/ 0 h 590"/>
                <a:gd name="T26" fmla="*/ 136 w 591"/>
                <a:gd name="T27" fmla="*/ 227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0">
                  <a:moveTo>
                    <a:pt x="230" y="227"/>
                  </a:moveTo>
                  <a:cubicBezTo>
                    <a:pt x="230" y="153"/>
                    <a:pt x="290" y="92"/>
                    <a:pt x="364" y="92"/>
                  </a:cubicBezTo>
                  <a:cubicBezTo>
                    <a:pt x="438" y="92"/>
                    <a:pt x="498" y="153"/>
                    <a:pt x="498" y="227"/>
                  </a:cubicBezTo>
                  <a:cubicBezTo>
                    <a:pt x="498" y="302"/>
                    <a:pt x="438" y="362"/>
                    <a:pt x="364" y="362"/>
                  </a:cubicBezTo>
                  <a:cubicBezTo>
                    <a:pt x="290" y="362"/>
                    <a:pt x="230" y="302"/>
                    <a:pt x="230" y="227"/>
                  </a:cubicBezTo>
                  <a:moveTo>
                    <a:pt x="136" y="227"/>
                  </a:moveTo>
                  <a:cubicBezTo>
                    <a:pt x="136" y="273"/>
                    <a:pt x="150" y="316"/>
                    <a:pt x="174" y="352"/>
                  </a:cubicBezTo>
                  <a:cubicBezTo>
                    <a:pt x="0" y="526"/>
                    <a:pt x="0" y="526"/>
                    <a:pt x="0" y="526"/>
                  </a:cubicBezTo>
                  <a:cubicBezTo>
                    <a:pt x="64" y="590"/>
                    <a:pt x="64" y="590"/>
                    <a:pt x="64" y="590"/>
                  </a:cubicBezTo>
                  <a:cubicBezTo>
                    <a:pt x="238" y="417"/>
                    <a:pt x="238" y="417"/>
                    <a:pt x="238" y="417"/>
                  </a:cubicBezTo>
                  <a:cubicBezTo>
                    <a:pt x="274" y="441"/>
                    <a:pt x="317" y="455"/>
                    <a:pt x="364" y="455"/>
                  </a:cubicBezTo>
                  <a:cubicBezTo>
                    <a:pt x="490" y="455"/>
                    <a:pt x="591" y="353"/>
                    <a:pt x="591" y="227"/>
                  </a:cubicBezTo>
                  <a:cubicBezTo>
                    <a:pt x="591" y="102"/>
                    <a:pt x="490" y="0"/>
                    <a:pt x="364" y="0"/>
                  </a:cubicBezTo>
                  <a:cubicBezTo>
                    <a:pt x="238" y="0"/>
                    <a:pt x="136" y="102"/>
                    <a:pt x="136" y="2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7" name="Freeform 34">
            <a:extLst>
              <a:ext uri="{FF2B5EF4-FFF2-40B4-BE49-F238E27FC236}">
                <a16:creationId xmlns:a16="http://schemas.microsoft.com/office/drawing/2014/main" id="{0881B0A7-0D8C-410E-83EA-594E9161106B}"/>
              </a:ext>
            </a:extLst>
          </p:cNvPr>
          <p:cNvSpPr>
            <a:spLocks noEditPoints="1"/>
          </p:cNvSpPr>
          <p:nvPr/>
        </p:nvSpPr>
        <p:spPr bwMode="auto">
          <a:xfrm>
            <a:off x="2448035" y="2051604"/>
            <a:ext cx="538089" cy="553215"/>
          </a:xfrm>
          <a:custGeom>
            <a:avLst/>
            <a:gdLst>
              <a:gd name="T0" fmla="*/ 634 w 1043"/>
              <a:gd name="T1" fmla="*/ 729 h 1070"/>
              <a:gd name="T2" fmla="*/ 315 w 1043"/>
              <a:gd name="T3" fmla="*/ 410 h 1070"/>
              <a:gd name="T4" fmla="*/ 634 w 1043"/>
              <a:gd name="T5" fmla="*/ 91 h 1070"/>
              <a:gd name="T6" fmla="*/ 952 w 1043"/>
              <a:gd name="T7" fmla="*/ 410 h 1070"/>
              <a:gd name="T8" fmla="*/ 634 w 1043"/>
              <a:gd name="T9" fmla="*/ 729 h 1070"/>
              <a:gd name="T10" fmla="*/ 634 w 1043"/>
              <a:gd name="T11" fmla="*/ 0 h 1070"/>
              <a:gd name="T12" fmla="*/ 224 w 1043"/>
              <a:gd name="T13" fmla="*/ 410 h 1070"/>
              <a:gd name="T14" fmla="*/ 326 w 1043"/>
              <a:gd name="T15" fmla="*/ 680 h 1070"/>
              <a:gd name="T16" fmla="*/ 0 w 1043"/>
              <a:gd name="T17" fmla="*/ 1006 h 1070"/>
              <a:gd name="T18" fmla="*/ 64 w 1043"/>
              <a:gd name="T19" fmla="*/ 1070 h 1070"/>
              <a:gd name="T20" fmla="*/ 393 w 1043"/>
              <a:gd name="T21" fmla="*/ 741 h 1070"/>
              <a:gd name="T22" fmla="*/ 634 w 1043"/>
              <a:gd name="T23" fmla="*/ 820 h 1070"/>
              <a:gd name="T24" fmla="*/ 1043 w 1043"/>
              <a:gd name="T25" fmla="*/ 410 h 1070"/>
              <a:gd name="T26" fmla="*/ 634 w 1043"/>
              <a:gd name="T27"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3" h="1070">
                <a:moveTo>
                  <a:pt x="634" y="729"/>
                </a:moveTo>
                <a:cubicBezTo>
                  <a:pt x="458" y="729"/>
                  <a:pt x="315" y="586"/>
                  <a:pt x="315" y="410"/>
                </a:cubicBezTo>
                <a:cubicBezTo>
                  <a:pt x="315" y="234"/>
                  <a:pt x="458" y="91"/>
                  <a:pt x="634" y="91"/>
                </a:cubicBezTo>
                <a:cubicBezTo>
                  <a:pt x="810" y="91"/>
                  <a:pt x="952" y="234"/>
                  <a:pt x="952" y="410"/>
                </a:cubicBezTo>
                <a:cubicBezTo>
                  <a:pt x="952" y="586"/>
                  <a:pt x="810" y="729"/>
                  <a:pt x="634" y="729"/>
                </a:cubicBezTo>
                <a:moveTo>
                  <a:pt x="634" y="0"/>
                </a:moveTo>
                <a:cubicBezTo>
                  <a:pt x="407" y="0"/>
                  <a:pt x="224" y="184"/>
                  <a:pt x="224" y="410"/>
                </a:cubicBezTo>
                <a:cubicBezTo>
                  <a:pt x="224" y="513"/>
                  <a:pt x="263" y="608"/>
                  <a:pt x="326" y="680"/>
                </a:cubicBezTo>
                <a:cubicBezTo>
                  <a:pt x="0" y="1006"/>
                  <a:pt x="0" y="1006"/>
                  <a:pt x="0" y="1006"/>
                </a:cubicBezTo>
                <a:cubicBezTo>
                  <a:pt x="64" y="1070"/>
                  <a:pt x="64" y="1070"/>
                  <a:pt x="64" y="1070"/>
                </a:cubicBezTo>
                <a:cubicBezTo>
                  <a:pt x="393" y="741"/>
                  <a:pt x="393" y="741"/>
                  <a:pt x="393" y="741"/>
                </a:cubicBezTo>
                <a:cubicBezTo>
                  <a:pt x="461" y="790"/>
                  <a:pt x="544" y="820"/>
                  <a:pt x="634" y="820"/>
                </a:cubicBezTo>
                <a:cubicBezTo>
                  <a:pt x="860" y="820"/>
                  <a:pt x="1043" y="636"/>
                  <a:pt x="1043" y="410"/>
                </a:cubicBezTo>
                <a:cubicBezTo>
                  <a:pt x="1043" y="184"/>
                  <a:pt x="860" y="0"/>
                  <a:pt x="634" y="0"/>
                </a:cubicBezTo>
              </a:path>
            </a:pathLst>
          </a:custGeom>
          <a:solidFill>
            <a:srgbClr val="047CD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6" name="Group 45">
            <a:extLst>
              <a:ext uri="{FF2B5EF4-FFF2-40B4-BE49-F238E27FC236}">
                <a16:creationId xmlns:a16="http://schemas.microsoft.com/office/drawing/2014/main" id="{08535CDD-C02F-46A5-9E8C-068F7FAF0741}"/>
              </a:ext>
            </a:extLst>
          </p:cNvPr>
          <p:cNvGrpSpPr/>
          <p:nvPr/>
        </p:nvGrpSpPr>
        <p:grpSpPr>
          <a:xfrm>
            <a:off x="864" y="254613"/>
            <a:ext cx="1188839" cy="956984"/>
            <a:chOff x="864" y="254613"/>
            <a:chExt cx="1188839" cy="956984"/>
          </a:xfrm>
        </p:grpSpPr>
        <p:sp>
          <p:nvSpPr>
            <p:cNvPr id="53" name="Rectangle 52"/>
            <p:cNvSpPr/>
            <p:nvPr/>
          </p:nvSpPr>
          <p:spPr bwMode="auto">
            <a:xfrm>
              <a:off x="864" y="254613"/>
              <a:ext cx="1188839" cy="9569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 name="Freeform 34">
              <a:extLst>
                <a:ext uri="{FF2B5EF4-FFF2-40B4-BE49-F238E27FC236}">
                  <a16:creationId xmlns:a16="http://schemas.microsoft.com/office/drawing/2014/main" id="{CF4F4730-4524-4CE8-A45D-32DD40E57BE3}"/>
                </a:ext>
              </a:extLst>
            </p:cNvPr>
            <p:cNvSpPr>
              <a:spLocks noEditPoints="1"/>
            </p:cNvSpPr>
            <p:nvPr/>
          </p:nvSpPr>
          <p:spPr bwMode="auto">
            <a:xfrm>
              <a:off x="359494" y="511017"/>
              <a:ext cx="441256" cy="453660"/>
            </a:xfrm>
            <a:custGeom>
              <a:avLst/>
              <a:gdLst>
                <a:gd name="T0" fmla="*/ 634 w 1043"/>
                <a:gd name="T1" fmla="*/ 729 h 1070"/>
                <a:gd name="T2" fmla="*/ 315 w 1043"/>
                <a:gd name="T3" fmla="*/ 410 h 1070"/>
                <a:gd name="T4" fmla="*/ 634 w 1043"/>
                <a:gd name="T5" fmla="*/ 91 h 1070"/>
                <a:gd name="T6" fmla="*/ 952 w 1043"/>
                <a:gd name="T7" fmla="*/ 410 h 1070"/>
                <a:gd name="T8" fmla="*/ 634 w 1043"/>
                <a:gd name="T9" fmla="*/ 729 h 1070"/>
                <a:gd name="T10" fmla="*/ 634 w 1043"/>
                <a:gd name="T11" fmla="*/ 0 h 1070"/>
                <a:gd name="T12" fmla="*/ 224 w 1043"/>
                <a:gd name="T13" fmla="*/ 410 h 1070"/>
                <a:gd name="T14" fmla="*/ 326 w 1043"/>
                <a:gd name="T15" fmla="*/ 680 h 1070"/>
                <a:gd name="T16" fmla="*/ 0 w 1043"/>
                <a:gd name="T17" fmla="*/ 1006 h 1070"/>
                <a:gd name="T18" fmla="*/ 64 w 1043"/>
                <a:gd name="T19" fmla="*/ 1070 h 1070"/>
                <a:gd name="T20" fmla="*/ 393 w 1043"/>
                <a:gd name="T21" fmla="*/ 741 h 1070"/>
                <a:gd name="T22" fmla="*/ 634 w 1043"/>
                <a:gd name="T23" fmla="*/ 820 h 1070"/>
                <a:gd name="T24" fmla="*/ 1043 w 1043"/>
                <a:gd name="T25" fmla="*/ 410 h 1070"/>
                <a:gd name="T26" fmla="*/ 634 w 1043"/>
                <a:gd name="T27"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3" h="1070">
                  <a:moveTo>
                    <a:pt x="634" y="729"/>
                  </a:moveTo>
                  <a:cubicBezTo>
                    <a:pt x="458" y="729"/>
                    <a:pt x="315" y="586"/>
                    <a:pt x="315" y="410"/>
                  </a:cubicBezTo>
                  <a:cubicBezTo>
                    <a:pt x="315" y="234"/>
                    <a:pt x="458" y="91"/>
                    <a:pt x="634" y="91"/>
                  </a:cubicBezTo>
                  <a:cubicBezTo>
                    <a:pt x="810" y="91"/>
                    <a:pt x="952" y="234"/>
                    <a:pt x="952" y="410"/>
                  </a:cubicBezTo>
                  <a:cubicBezTo>
                    <a:pt x="952" y="586"/>
                    <a:pt x="810" y="729"/>
                    <a:pt x="634" y="729"/>
                  </a:cubicBezTo>
                  <a:moveTo>
                    <a:pt x="634" y="0"/>
                  </a:moveTo>
                  <a:cubicBezTo>
                    <a:pt x="407" y="0"/>
                    <a:pt x="224" y="184"/>
                    <a:pt x="224" y="410"/>
                  </a:cubicBezTo>
                  <a:cubicBezTo>
                    <a:pt x="224" y="513"/>
                    <a:pt x="263" y="608"/>
                    <a:pt x="326" y="680"/>
                  </a:cubicBezTo>
                  <a:cubicBezTo>
                    <a:pt x="0" y="1006"/>
                    <a:pt x="0" y="1006"/>
                    <a:pt x="0" y="1006"/>
                  </a:cubicBezTo>
                  <a:cubicBezTo>
                    <a:pt x="64" y="1070"/>
                    <a:pt x="64" y="1070"/>
                    <a:pt x="64" y="1070"/>
                  </a:cubicBezTo>
                  <a:cubicBezTo>
                    <a:pt x="393" y="741"/>
                    <a:pt x="393" y="741"/>
                    <a:pt x="393" y="741"/>
                  </a:cubicBezTo>
                  <a:cubicBezTo>
                    <a:pt x="461" y="790"/>
                    <a:pt x="544" y="820"/>
                    <a:pt x="634" y="820"/>
                  </a:cubicBezTo>
                  <a:cubicBezTo>
                    <a:pt x="860" y="820"/>
                    <a:pt x="1043" y="636"/>
                    <a:pt x="1043" y="410"/>
                  </a:cubicBezTo>
                  <a:cubicBezTo>
                    <a:pt x="1043" y="184"/>
                    <a:pt x="860" y="0"/>
                    <a:pt x="634"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8115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0-#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 calcmode="lin" valueType="num">
                                      <p:cBhvr>
                                        <p:cTn id="16" dur="500" fill="hold"/>
                                        <p:tgtEl>
                                          <p:spTgt spid="87"/>
                                        </p:tgtEl>
                                        <p:attrNameLst>
                                          <p:attrName>ppt_w</p:attrName>
                                        </p:attrNameLst>
                                      </p:cBhvr>
                                      <p:tavLst>
                                        <p:tav tm="0">
                                          <p:val>
                                            <p:fltVal val="0"/>
                                          </p:val>
                                        </p:tav>
                                        <p:tav tm="100000">
                                          <p:val>
                                            <p:strVal val="#ppt_w"/>
                                          </p:val>
                                        </p:tav>
                                      </p:tavLst>
                                    </p:anim>
                                    <p:anim calcmode="lin" valueType="num">
                                      <p:cBhvr>
                                        <p:cTn id="17" dur="500" fill="hold"/>
                                        <p:tgtEl>
                                          <p:spTgt spid="87"/>
                                        </p:tgtEl>
                                        <p:attrNameLst>
                                          <p:attrName>ppt_h</p:attrName>
                                        </p:attrNameLst>
                                      </p:cBhvr>
                                      <p:tavLst>
                                        <p:tav tm="0">
                                          <p:val>
                                            <p:fltVal val="0"/>
                                          </p:val>
                                        </p:tav>
                                        <p:tav tm="100000">
                                          <p:val>
                                            <p:strVal val="#ppt_h"/>
                                          </p:val>
                                        </p:tav>
                                      </p:tavLst>
                                    </p:anim>
                                    <p:animEffect transition="in" filter="fade">
                                      <p:cBhvr>
                                        <p:cTn id="18" dur="500"/>
                                        <p:tgtEl>
                                          <p:spTgt spid="87"/>
                                        </p:tgtEl>
                                      </p:cBhvr>
                                    </p:animEffect>
                                  </p:childTnLst>
                                </p:cTn>
                              </p:par>
                              <p:par>
                                <p:cTn id="19" presetID="53" presetClass="entr" presetSubtype="16"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p:cTn id="21" dur="500" fill="hold"/>
                                        <p:tgtEl>
                                          <p:spTgt spid="78"/>
                                        </p:tgtEl>
                                        <p:attrNameLst>
                                          <p:attrName>ppt_w</p:attrName>
                                        </p:attrNameLst>
                                      </p:cBhvr>
                                      <p:tavLst>
                                        <p:tav tm="0">
                                          <p:val>
                                            <p:fltVal val="0"/>
                                          </p:val>
                                        </p:tav>
                                        <p:tav tm="100000">
                                          <p:val>
                                            <p:strVal val="#ppt_w"/>
                                          </p:val>
                                        </p:tav>
                                      </p:tavLst>
                                    </p:anim>
                                    <p:anim calcmode="lin" valueType="num">
                                      <p:cBhvr>
                                        <p:cTn id="22" dur="500" fill="hold"/>
                                        <p:tgtEl>
                                          <p:spTgt spid="78"/>
                                        </p:tgtEl>
                                        <p:attrNameLst>
                                          <p:attrName>ppt_h</p:attrName>
                                        </p:attrNameLst>
                                      </p:cBhvr>
                                      <p:tavLst>
                                        <p:tav tm="0">
                                          <p:val>
                                            <p:fltVal val="0"/>
                                          </p:val>
                                        </p:tav>
                                        <p:tav tm="100000">
                                          <p:val>
                                            <p:strVal val="#ppt_h"/>
                                          </p:val>
                                        </p:tav>
                                      </p:tavLst>
                                    </p:anim>
                                    <p:animEffect transition="in" filter="fade">
                                      <p:cBhvr>
                                        <p:cTn id="23" dur="500"/>
                                        <p:tgtEl>
                                          <p:spTgt spid="78"/>
                                        </p:tgtEl>
                                      </p:cBhvr>
                                    </p:animEffect>
                                  </p:childTnLst>
                                </p:cTn>
                              </p:par>
                              <p:par>
                                <p:cTn id="24" presetID="53" presetClass="entr" presetSubtype="16"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anim calcmode="lin" valueType="num">
                                      <p:cBhvr>
                                        <p:cTn id="26" dur="500" fill="hold"/>
                                        <p:tgtEl>
                                          <p:spTgt spid="84"/>
                                        </p:tgtEl>
                                        <p:attrNameLst>
                                          <p:attrName>ppt_w</p:attrName>
                                        </p:attrNameLst>
                                      </p:cBhvr>
                                      <p:tavLst>
                                        <p:tav tm="0">
                                          <p:val>
                                            <p:fltVal val="0"/>
                                          </p:val>
                                        </p:tav>
                                        <p:tav tm="100000">
                                          <p:val>
                                            <p:strVal val="#ppt_w"/>
                                          </p:val>
                                        </p:tav>
                                      </p:tavLst>
                                    </p:anim>
                                    <p:anim calcmode="lin" valueType="num">
                                      <p:cBhvr>
                                        <p:cTn id="27" dur="500" fill="hold"/>
                                        <p:tgtEl>
                                          <p:spTgt spid="84"/>
                                        </p:tgtEl>
                                        <p:attrNameLst>
                                          <p:attrName>ppt_h</p:attrName>
                                        </p:attrNameLst>
                                      </p:cBhvr>
                                      <p:tavLst>
                                        <p:tav tm="0">
                                          <p:val>
                                            <p:fltVal val="0"/>
                                          </p:val>
                                        </p:tav>
                                        <p:tav tm="100000">
                                          <p:val>
                                            <p:strVal val="#ppt_h"/>
                                          </p:val>
                                        </p:tav>
                                      </p:tavLst>
                                    </p:anim>
                                    <p:animEffect transition="in" filter="fade">
                                      <p:cBhvr>
                                        <p:cTn id="28" dur="500"/>
                                        <p:tgtEl>
                                          <p:spTgt spid="84"/>
                                        </p:tgtEl>
                                      </p:cBhvr>
                                    </p:animEffect>
                                  </p:childTnLst>
                                </p:cTn>
                              </p:par>
                              <p:par>
                                <p:cTn id="29" presetID="53" presetClass="entr" presetSubtype="16"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p:cTn id="36" dur="500" fill="hold"/>
                                        <p:tgtEl>
                                          <p:spTgt spid="77"/>
                                        </p:tgtEl>
                                        <p:attrNameLst>
                                          <p:attrName>ppt_w</p:attrName>
                                        </p:attrNameLst>
                                      </p:cBhvr>
                                      <p:tavLst>
                                        <p:tav tm="0">
                                          <p:val>
                                            <p:fltVal val="0"/>
                                          </p:val>
                                        </p:tav>
                                        <p:tav tm="100000">
                                          <p:val>
                                            <p:strVal val="#ppt_w"/>
                                          </p:val>
                                        </p:tav>
                                      </p:tavLst>
                                    </p:anim>
                                    <p:anim calcmode="lin" valueType="num">
                                      <p:cBhvr>
                                        <p:cTn id="37" dur="500" fill="hold"/>
                                        <p:tgtEl>
                                          <p:spTgt spid="77"/>
                                        </p:tgtEl>
                                        <p:attrNameLst>
                                          <p:attrName>ppt_h</p:attrName>
                                        </p:attrNameLst>
                                      </p:cBhvr>
                                      <p:tavLst>
                                        <p:tav tm="0">
                                          <p:val>
                                            <p:fltVal val="0"/>
                                          </p:val>
                                        </p:tav>
                                        <p:tav tm="100000">
                                          <p:val>
                                            <p:strVal val="#ppt_h"/>
                                          </p:val>
                                        </p:tav>
                                      </p:tavLst>
                                    </p:anim>
                                    <p:animEffect transition="in" filter="fade">
                                      <p:cBhvr>
                                        <p:cTn id="38" dur="500"/>
                                        <p:tgtEl>
                                          <p:spTgt spid="7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500" fill="hold"/>
                                        <p:tgtEl>
                                          <p:spTgt spid="61"/>
                                        </p:tgtEl>
                                        <p:attrNameLst>
                                          <p:attrName>ppt_w</p:attrName>
                                        </p:attrNameLst>
                                      </p:cBhvr>
                                      <p:tavLst>
                                        <p:tav tm="0">
                                          <p:val>
                                            <p:fltVal val="0"/>
                                          </p:val>
                                        </p:tav>
                                        <p:tav tm="100000">
                                          <p:val>
                                            <p:strVal val="#ppt_w"/>
                                          </p:val>
                                        </p:tav>
                                      </p:tavLst>
                                    </p:anim>
                                    <p:anim calcmode="lin" valueType="num">
                                      <p:cBhvr>
                                        <p:cTn id="42" dur="500" fill="hold"/>
                                        <p:tgtEl>
                                          <p:spTgt spid="61"/>
                                        </p:tgtEl>
                                        <p:attrNameLst>
                                          <p:attrName>ppt_h</p:attrName>
                                        </p:attrNameLst>
                                      </p:cBhvr>
                                      <p:tavLst>
                                        <p:tav tm="0">
                                          <p:val>
                                            <p:fltVal val="0"/>
                                          </p:val>
                                        </p:tav>
                                        <p:tav tm="100000">
                                          <p:val>
                                            <p:strVal val="#ppt_h"/>
                                          </p:val>
                                        </p:tav>
                                      </p:tavLst>
                                    </p:anim>
                                    <p:animEffect transition="in" filter="fade">
                                      <p:cBhvr>
                                        <p:cTn id="43" dur="500"/>
                                        <p:tgtEl>
                                          <p:spTgt spid="6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 calcmode="lin" valueType="num">
                                      <p:cBhvr>
                                        <p:cTn id="46" dur="500" fill="hold"/>
                                        <p:tgtEl>
                                          <p:spTgt spid="83"/>
                                        </p:tgtEl>
                                        <p:attrNameLst>
                                          <p:attrName>ppt_w</p:attrName>
                                        </p:attrNameLst>
                                      </p:cBhvr>
                                      <p:tavLst>
                                        <p:tav tm="0">
                                          <p:val>
                                            <p:fltVal val="0"/>
                                          </p:val>
                                        </p:tav>
                                        <p:tav tm="100000">
                                          <p:val>
                                            <p:strVal val="#ppt_w"/>
                                          </p:val>
                                        </p:tav>
                                      </p:tavLst>
                                    </p:anim>
                                    <p:anim calcmode="lin" valueType="num">
                                      <p:cBhvr>
                                        <p:cTn id="47" dur="500" fill="hold"/>
                                        <p:tgtEl>
                                          <p:spTgt spid="83"/>
                                        </p:tgtEl>
                                        <p:attrNameLst>
                                          <p:attrName>ppt_h</p:attrName>
                                        </p:attrNameLst>
                                      </p:cBhvr>
                                      <p:tavLst>
                                        <p:tav tm="0">
                                          <p:val>
                                            <p:fltVal val="0"/>
                                          </p:val>
                                        </p:tav>
                                        <p:tav tm="100000">
                                          <p:val>
                                            <p:strVal val="#ppt_h"/>
                                          </p:val>
                                        </p:tav>
                                      </p:tavLst>
                                    </p:anim>
                                    <p:animEffect transition="in" filter="fade">
                                      <p:cBhvr>
                                        <p:cTn id="48" dur="500"/>
                                        <p:tgtEl>
                                          <p:spTgt spid="83"/>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500"/>
                                        <p:tgtEl>
                                          <p:spTgt spid="7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500"/>
                                        <p:tgtEl>
                                          <p:spTgt spid="7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2" grpId="0"/>
      <p:bldP spid="63" grpId="0"/>
      <p:bldP spid="64" grpId="0"/>
      <p:bldP spid="65" grpId="0"/>
      <p:bldP spid="66" grpId="0"/>
      <p:bldP spid="67" grpId="0"/>
      <p:bldP spid="68" grpId="0"/>
      <p:bldP spid="69" grpId="0"/>
      <p:bldP spid="70" grpId="0"/>
      <p:bldP spid="71" grpId="0"/>
      <p:bldP spid="72" grpId="0"/>
      <p:bldP spid="73" grpId="0"/>
      <p:bldP spid="43" grpId="0"/>
      <p:bldP spid="44" grpId="0"/>
      <p:bldP spid="61" grpId="0" animBg="1"/>
      <p:bldP spid="77" grpId="0" animBg="1"/>
      <p:bldP spid="83" grpId="0" animBg="1"/>
      <p:bldP spid="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57D4C690-9579-4E01-8EA7-7181D4020CF5}"/>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dirty="0">
                <a:gradFill>
                  <a:gsLst>
                    <a:gs pos="1250">
                      <a:srgbClr val="353535"/>
                    </a:gs>
                    <a:gs pos="100000">
                      <a:srgbClr val="353535"/>
                    </a:gs>
                  </a:gsLst>
                  <a:lin ang="5400000" scaled="0"/>
                </a:gradFill>
                <a:latin typeface="Segoe UI Light"/>
              </a:rPr>
              <a:t>Microsoft Cognitive Services Labs</a:t>
            </a:r>
          </a:p>
        </p:txBody>
      </p:sp>
      <p:sp>
        <p:nvSpPr>
          <p:cNvPr id="4" name="Rectangle 3">
            <a:extLst>
              <a:ext uri="{FF2B5EF4-FFF2-40B4-BE49-F238E27FC236}">
                <a16:creationId xmlns:a16="http://schemas.microsoft.com/office/drawing/2014/main" id="{D2DAC7ED-E7D0-4D43-AFD5-047FDD9066B6}"/>
              </a:ext>
            </a:extLst>
          </p:cNvPr>
          <p:cNvSpPr/>
          <p:nvPr/>
        </p:nvSpPr>
        <p:spPr>
          <a:xfrm>
            <a:off x="1189706" y="1389257"/>
            <a:ext cx="11654188" cy="843535"/>
          </a:xfrm>
          <a:prstGeom prst="rect">
            <a:avLst/>
          </a:prstGeom>
        </p:spPr>
        <p:txBody>
          <a:bodyPr wrap="square" lIns="179259" tIns="143407" rIns="179259" bIns="143407">
            <a:spAutoFit/>
          </a:bodyPr>
          <a:lstStyle/>
          <a:p>
            <a:pPr defTabSz="914139">
              <a:lnSpc>
                <a:spcPct val="90000"/>
              </a:lnSpc>
              <a:defRPr/>
            </a:pPr>
            <a:r>
              <a:rPr lang="en-US" sz="196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An early look at emerging Cognitive Services technologies: </a:t>
            </a:r>
            <a:br>
              <a:rPr lang="en-US" sz="196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96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discover, try, and give feedback on new technologies before general availability</a:t>
            </a:r>
          </a:p>
        </p:txBody>
      </p:sp>
      <p:sp>
        <p:nvSpPr>
          <p:cNvPr id="43" name="Rectangle 42"/>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8" name="TextBox 77">
            <a:extLst/>
          </p:cNvPr>
          <p:cNvSpPr txBox="1"/>
          <p:nvPr/>
        </p:nvSpPr>
        <p:spPr>
          <a:xfrm>
            <a:off x="4826805" y="5616882"/>
            <a:ext cx="2687721"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Abu Dhabi</a:t>
            </a:r>
          </a:p>
        </p:txBody>
      </p:sp>
      <p:sp>
        <p:nvSpPr>
          <p:cNvPr id="79" name="Rectangle 78">
            <a:extLst/>
          </p:cNvPr>
          <p:cNvSpPr/>
          <p:nvPr/>
        </p:nvSpPr>
        <p:spPr>
          <a:xfrm>
            <a:off x="4700595" y="6021604"/>
            <a:ext cx="2940141"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Distance matrices</a:t>
            </a:r>
          </a:p>
        </p:txBody>
      </p:sp>
      <p:sp>
        <p:nvSpPr>
          <p:cNvPr id="80" name="TextBox 79">
            <a:extLst/>
          </p:cNvPr>
          <p:cNvSpPr txBox="1"/>
          <p:nvPr/>
        </p:nvSpPr>
        <p:spPr>
          <a:xfrm>
            <a:off x="1400521" y="3645424"/>
            <a:ext cx="267940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Prague</a:t>
            </a:r>
          </a:p>
        </p:txBody>
      </p:sp>
      <p:sp>
        <p:nvSpPr>
          <p:cNvPr id="81" name="Rectangle 80">
            <a:extLst/>
          </p:cNvPr>
          <p:cNvSpPr/>
          <p:nvPr/>
        </p:nvSpPr>
        <p:spPr>
          <a:xfrm>
            <a:off x="1395775" y="3981007"/>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Gesture based controls</a:t>
            </a:r>
          </a:p>
        </p:txBody>
      </p:sp>
      <p:sp>
        <p:nvSpPr>
          <p:cNvPr id="82" name="TextBox 81">
            <a:extLst/>
          </p:cNvPr>
          <p:cNvSpPr txBox="1"/>
          <p:nvPr/>
        </p:nvSpPr>
        <p:spPr>
          <a:xfrm>
            <a:off x="4721935" y="3645424"/>
            <a:ext cx="2897461"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Cuzco</a:t>
            </a:r>
          </a:p>
        </p:txBody>
      </p:sp>
      <p:sp>
        <p:nvSpPr>
          <p:cNvPr id="83" name="Rectangle 82">
            <a:extLst/>
          </p:cNvPr>
          <p:cNvSpPr/>
          <p:nvPr/>
        </p:nvSpPr>
        <p:spPr>
          <a:xfrm>
            <a:off x="4826220" y="3981007"/>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Event associated with Wikipedia</a:t>
            </a:r>
          </a:p>
        </p:txBody>
      </p:sp>
      <p:sp>
        <p:nvSpPr>
          <p:cNvPr id="84" name="TextBox 83">
            <a:extLst/>
          </p:cNvPr>
          <p:cNvSpPr txBox="1"/>
          <p:nvPr/>
        </p:nvSpPr>
        <p:spPr>
          <a:xfrm>
            <a:off x="8267051" y="3645424"/>
            <a:ext cx="259545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Johannesburg</a:t>
            </a:r>
          </a:p>
        </p:txBody>
      </p:sp>
      <p:sp>
        <p:nvSpPr>
          <p:cNvPr id="85" name="Rectangle 84">
            <a:extLst/>
          </p:cNvPr>
          <p:cNvSpPr/>
          <p:nvPr/>
        </p:nvSpPr>
        <p:spPr>
          <a:xfrm>
            <a:off x="8220330" y="3981007"/>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Route logistics</a:t>
            </a:r>
          </a:p>
        </p:txBody>
      </p:sp>
      <p:sp>
        <p:nvSpPr>
          <p:cNvPr id="86" name="TextBox 85">
            <a:extLst/>
          </p:cNvPr>
          <p:cNvSpPr txBox="1"/>
          <p:nvPr/>
        </p:nvSpPr>
        <p:spPr>
          <a:xfrm>
            <a:off x="1338031" y="5616882"/>
            <a:ext cx="280438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Nanjing</a:t>
            </a:r>
          </a:p>
        </p:txBody>
      </p:sp>
      <p:sp>
        <p:nvSpPr>
          <p:cNvPr id="87" name="Rectangle 86">
            <a:extLst/>
          </p:cNvPr>
          <p:cNvSpPr/>
          <p:nvPr/>
        </p:nvSpPr>
        <p:spPr>
          <a:xfrm>
            <a:off x="1395775" y="6021604"/>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Isochrones calculations</a:t>
            </a:r>
          </a:p>
        </p:txBody>
      </p:sp>
      <p:sp>
        <p:nvSpPr>
          <p:cNvPr id="88" name="Rectangle 87">
            <a:extLst/>
          </p:cNvPr>
          <p:cNvSpPr/>
          <p:nvPr/>
        </p:nvSpPr>
        <p:spPr>
          <a:xfrm>
            <a:off x="8220330" y="6021604"/>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Score location attractiveness</a:t>
            </a:r>
          </a:p>
        </p:txBody>
      </p:sp>
      <p:sp>
        <p:nvSpPr>
          <p:cNvPr id="89" name="TextBox 88">
            <a:extLst/>
          </p:cNvPr>
          <p:cNvSpPr txBox="1"/>
          <p:nvPr/>
        </p:nvSpPr>
        <p:spPr>
          <a:xfrm>
            <a:off x="8358890" y="5616882"/>
            <a:ext cx="2411776"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Wollongong</a:t>
            </a:r>
          </a:p>
        </p:txBody>
      </p:sp>
      <p:grpSp>
        <p:nvGrpSpPr>
          <p:cNvPr id="8" name="Group 7"/>
          <p:cNvGrpSpPr/>
          <p:nvPr/>
        </p:nvGrpSpPr>
        <p:grpSpPr>
          <a:xfrm>
            <a:off x="2202442" y="2506441"/>
            <a:ext cx="1075558" cy="1075558"/>
            <a:chOff x="2246042" y="2265784"/>
            <a:chExt cx="1097280" cy="1097280"/>
          </a:xfrm>
        </p:grpSpPr>
        <p:sp>
          <p:nvSpPr>
            <p:cNvPr id="91" name="Oval 90"/>
            <p:cNvSpPr/>
            <p:nvPr/>
          </p:nvSpPr>
          <p:spPr bwMode="auto">
            <a:xfrm>
              <a:off x="2246042" y="2265784"/>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596" y="2531778"/>
              <a:ext cx="672172" cy="592422"/>
            </a:xfrm>
            <a:prstGeom prst="rect">
              <a:avLst/>
            </a:prstGeom>
          </p:spPr>
        </p:pic>
      </p:grpSp>
      <p:grpSp>
        <p:nvGrpSpPr>
          <p:cNvPr id="11" name="Group 10"/>
          <p:cNvGrpSpPr/>
          <p:nvPr/>
        </p:nvGrpSpPr>
        <p:grpSpPr>
          <a:xfrm>
            <a:off x="5632887" y="2506441"/>
            <a:ext cx="1075558" cy="1075558"/>
            <a:chOff x="5745770" y="2265784"/>
            <a:chExt cx="1097280" cy="1097280"/>
          </a:xfrm>
        </p:grpSpPr>
        <p:sp>
          <p:nvSpPr>
            <p:cNvPr id="94" name="Oval 93"/>
            <p:cNvSpPr/>
            <p:nvPr/>
          </p:nvSpPr>
          <p:spPr bwMode="auto">
            <a:xfrm>
              <a:off x="5745770" y="2265784"/>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746" y="2531778"/>
              <a:ext cx="672172" cy="592422"/>
            </a:xfrm>
            <a:prstGeom prst="rect">
              <a:avLst/>
            </a:prstGeom>
          </p:spPr>
        </p:pic>
      </p:grpSp>
      <p:grpSp>
        <p:nvGrpSpPr>
          <p:cNvPr id="12" name="Group 11"/>
          <p:cNvGrpSpPr/>
          <p:nvPr/>
        </p:nvGrpSpPr>
        <p:grpSpPr>
          <a:xfrm>
            <a:off x="9026998" y="2506441"/>
            <a:ext cx="1075558" cy="1075558"/>
            <a:chOff x="9208431" y="2265784"/>
            <a:chExt cx="1097280" cy="1097280"/>
          </a:xfrm>
        </p:grpSpPr>
        <p:sp>
          <p:nvSpPr>
            <p:cNvPr id="97" name="Oval 96"/>
            <p:cNvSpPr/>
            <p:nvPr/>
          </p:nvSpPr>
          <p:spPr bwMode="auto">
            <a:xfrm>
              <a:off x="9208431" y="2265784"/>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660" y="2531778"/>
              <a:ext cx="672172" cy="592422"/>
            </a:xfrm>
            <a:prstGeom prst="rect">
              <a:avLst/>
            </a:prstGeom>
          </p:spPr>
        </p:pic>
      </p:grpSp>
      <p:grpSp>
        <p:nvGrpSpPr>
          <p:cNvPr id="9" name="Group 8"/>
          <p:cNvGrpSpPr/>
          <p:nvPr/>
        </p:nvGrpSpPr>
        <p:grpSpPr>
          <a:xfrm>
            <a:off x="2202442" y="4477970"/>
            <a:ext cx="1075558" cy="1075558"/>
            <a:chOff x="2246042" y="4538388"/>
            <a:chExt cx="1097280" cy="1097280"/>
          </a:xfrm>
        </p:grpSpPr>
        <p:sp>
          <p:nvSpPr>
            <p:cNvPr id="100" name="Oval 99"/>
            <p:cNvSpPr/>
            <p:nvPr/>
          </p:nvSpPr>
          <p:spPr bwMode="auto">
            <a:xfrm>
              <a:off x="2246042" y="4538388"/>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10" name="Picture 1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596" y="4810521"/>
              <a:ext cx="672172" cy="592422"/>
            </a:xfrm>
            <a:prstGeom prst="rect">
              <a:avLst/>
            </a:prstGeom>
          </p:spPr>
        </p:pic>
      </p:grpSp>
      <p:grpSp>
        <p:nvGrpSpPr>
          <p:cNvPr id="10" name="Group 9"/>
          <p:cNvGrpSpPr/>
          <p:nvPr/>
        </p:nvGrpSpPr>
        <p:grpSpPr>
          <a:xfrm>
            <a:off x="5632887" y="4477970"/>
            <a:ext cx="1075558" cy="1075558"/>
            <a:chOff x="5745770" y="4538388"/>
            <a:chExt cx="1097280" cy="1097280"/>
          </a:xfrm>
        </p:grpSpPr>
        <p:sp>
          <p:nvSpPr>
            <p:cNvPr id="103" name="Oval 102"/>
            <p:cNvSpPr/>
            <p:nvPr/>
          </p:nvSpPr>
          <p:spPr bwMode="auto">
            <a:xfrm>
              <a:off x="5745770" y="4538388"/>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11" name="Picture 1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746" y="4810521"/>
              <a:ext cx="672172" cy="592422"/>
            </a:xfrm>
            <a:prstGeom prst="rect">
              <a:avLst/>
            </a:prstGeom>
          </p:spPr>
        </p:pic>
      </p:grpSp>
      <p:grpSp>
        <p:nvGrpSpPr>
          <p:cNvPr id="13" name="Group 12"/>
          <p:cNvGrpSpPr/>
          <p:nvPr/>
        </p:nvGrpSpPr>
        <p:grpSpPr>
          <a:xfrm>
            <a:off x="9026998" y="4477970"/>
            <a:ext cx="1075558" cy="1075558"/>
            <a:chOff x="9208431" y="4538388"/>
            <a:chExt cx="1097280" cy="1097280"/>
          </a:xfrm>
        </p:grpSpPr>
        <p:sp>
          <p:nvSpPr>
            <p:cNvPr id="106" name="Oval 105"/>
            <p:cNvSpPr/>
            <p:nvPr/>
          </p:nvSpPr>
          <p:spPr bwMode="auto">
            <a:xfrm>
              <a:off x="9208431" y="4538388"/>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12" name="Picture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660" y="4810521"/>
              <a:ext cx="672172" cy="592422"/>
            </a:xfrm>
            <a:prstGeom prst="rect">
              <a:avLst/>
            </a:prstGeom>
          </p:spPr>
        </p:pic>
      </p:grpSp>
      <p:grpSp>
        <p:nvGrpSpPr>
          <p:cNvPr id="3" name="Group 2">
            <a:extLst>
              <a:ext uri="{FF2B5EF4-FFF2-40B4-BE49-F238E27FC236}">
                <a16:creationId xmlns:a16="http://schemas.microsoft.com/office/drawing/2014/main" id="{5D9D6020-22B1-49BA-BCE1-9029ACC15F25}"/>
              </a:ext>
            </a:extLst>
          </p:cNvPr>
          <p:cNvGrpSpPr/>
          <p:nvPr/>
        </p:nvGrpSpPr>
        <p:grpSpPr>
          <a:xfrm>
            <a:off x="864" y="254613"/>
            <a:ext cx="1188839" cy="956984"/>
            <a:chOff x="881" y="259222"/>
            <a:chExt cx="1212678" cy="976174"/>
          </a:xfrm>
        </p:grpSpPr>
        <p:sp>
          <p:nvSpPr>
            <p:cNvPr id="48" name="Rectangle 47"/>
            <p:cNvSpPr/>
            <p:nvPr/>
          </p:nvSpPr>
          <p:spPr bwMode="auto">
            <a:xfrm>
              <a:off x="881" y="259222"/>
              <a:ext cx="1212678" cy="97617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8" name="Freeform 5">
              <a:extLst>
                <a:ext uri="{FF2B5EF4-FFF2-40B4-BE49-F238E27FC236}">
                  <a16:creationId xmlns:a16="http://schemas.microsoft.com/office/drawing/2014/main" id="{6A0A42F5-0DBB-431F-947F-1E02AC3265FC}"/>
                </a:ext>
              </a:extLst>
            </p:cNvPr>
            <p:cNvSpPr>
              <a:spLocks/>
            </p:cNvSpPr>
            <p:nvPr/>
          </p:nvSpPr>
          <p:spPr bwMode="auto">
            <a:xfrm>
              <a:off x="393021" y="525567"/>
              <a:ext cx="428397" cy="493478"/>
            </a:xfrm>
            <a:custGeom>
              <a:avLst/>
              <a:gdLst>
                <a:gd name="T0" fmla="*/ 88 w 329"/>
                <a:gd name="T1" fmla="*/ 0 h 380"/>
                <a:gd name="T2" fmla="*/ 126 w 329"/>
                <a:gd name="T3" fmla="*/ 0 h 380"/>
                <a:gd name="T4" fmla="*/ 126 w 329"/>
                <a:gd name="T5" fmla="*/ 132 h 380"/>
                <a:gd name="T6" fmla="*/ 123 w 329"/>
                <a:gd name="T7" fmla="*/ 146 h 380"/>
                <a:gd name="T8" fmla="*/ 10 w 329"/>
                <a:gd name="T9" fmla="*/ 341 h 380"/>
                <a:gd name="T10" fmla="*/ 32 w 329"/>
                <a:gd name="T11" fmla="*/ 380 h 380"/>
                <a:gd name="T12" fmla="*/ 298 w 329"/>
                <a:gd name="T13" fmla="*/ 380 h 380"/>
                <a:gd name="T14" fmla="*/ 319 w 329"/>
                <a:gd name="T15" fmla="*/ 342 h 380"/>
                <a:gd name="T16" fmla="*/ 206 w 329"/>
                <a:gd name="T17" fmla="*/ 146 h 380"/>
                <a:gd name="T18" fmla="*/ 203 w 329"/>
                <a:gd name="T19" fmla="*/ 132 h 380"/>
                <a:gd name="T20" fmla="*/ 203 w 329"/>
                <a:gd name="T21" fmla="*/ 0 h 380"/>
                <a:gd name="T22" fmla="*/ 241 w 329"/>
                <a:gd name="T2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380">
                  <a:moveTo>
                    <a:pt x="88" y="0"/>
                  </a:moveTo>
                  <a:cubicBezTo>
                    <a:pt x="126" y="0"/>
                    <a:pt x="126" y="0"/>
                    <a:pt x="126" y="0"/>
                  </a:cubicBezTo>
                  <a:cubicBezTo>
                    <a:pt x="126" y="132"/>
                    <a:pt x="126" y="132"/>
                    <a:pt x="126" y="132"/>
                  </a:cubicBezTo>
                  <a:cubicBezTo>
                    <a:pt x="126" y="137"/>
                    <a:pt x="125" y="142"/>
                    <a:pt x="123" y="146"/>
                  </a:cubicBezTo>
                  <a:cubicBezTo>
                    <a:pt x="10" y="341"/>
                    <a:pt x="10" y="341"/>
                    <a:pt x="10" y="341"/>
                  </a:cubicBezTo>
                  <a:cubicBezTo>
                    <a:pt x="0" y="358"/>
                    <a:pt x="12" y="380"/>
                    <a:pt x="32" y="380"/>
                  </a:cubicBezTo>
                  <a:cubicBezTo>
                    <a:pt x="298" y="380"/>
                    <a:pt x="298" y="380"/>
                    <a:pt x="298" y="380"/>
                  </a:cubicBezTo>
                  <a:cubicBezTo>
                    <a:pt x="317" y="380"/>
                    <a:pt x="329" y="358"/>
                    <a:pt x="319" y="342"/>
                  </a:cubicBezTo>
                  <a:cubicBezTo>
                    <a:pt x="206" y="146"/>
                    <a:pt x="206" y="146"/>
                    <a:pt x="206" y="146"/>
                  </a:cubicBezTo>
                  <a:cubicBezTo>
                    <a:pt x="204" y="142"/>
                    <a:pt x="203" y="137"/>
                    <a:pt x="203" y="132"/>
                  </a:cubicBezTo>
                  <a:cubicBezTo>
                    <a:pt x="203" y="0"/>
                    <a:pt x="203" y="0"/>
                    <a:pt x="203" y="0"/>
                  </a:cubicBezTo>
                  <a:cubicBezTo>
                    <a:pt x="241" y="0"/>
                    <a:pt x="241" y="0"/>
                    <a:pt x="241" y="0"/>
                  </a:cubicBezTo>
                </a:path>
              </a:pathLst>
            </a:custGeom>
            <a:noFill/>
            <a:ln w="508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34302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0-#ppt_w/2"/>
                                          </p:val>
                                        </p:tav>
                                        <p:tav tm="100000">
                                          <p:val>
                                            <p:strVal val="#ppt_x"/>
                                          </p:val>
                                        </p:tav>
                                      </p:tavLst>
                                    </p:anim>
                                    <p:anim calcmode="lin" valueType="num">
                                      <p:cBhvr additive="base">
                                        <p:cTn id="13" dur="500" fill="hold"/>
                                        <p:tgtEl>
                                          <p:spTgt spid="51"/>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fade">
                                      <p:cBhvr>
                                        <p:cTn id="56" dur="500"/>
                                        <p:tgtEl>
                                          <p:spTgt spid="8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500"/>
                                        <p:tgtEl>
                                          <p:spTgt spid="8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9CE4CF-32D6-4F51-AEA4-AEE46705DEEB}"/>
              </a:ext>
            </a:extLst>
          </p:cNvPr>
          <p:cNvGrpSpPr/>
          <p:nvPr/>
        </p:nvGrpSpPr>
        <p:grpSpPr>
          <a:xfrm>
            <a:off x="6450744" y="1777362"/>
            <a:ext cx="5296755" cy="3303276"/>
            <a:chOff x="5527174" y="-1276"/>
            <a:chExt cx="6220326" cy="3879253"/>
          </a:xfrm>
        </p:grpSpPr>
        <p:pic>
          <p:nvPicPr>
            <p:cNvPr id="7" name="Picture 6"/>
            <p:cNvPicPr>
              <a:picLocks noChangeAspect="1"/>
            </p:cNvPicPr>
            <p:nvPr/>
          </p:nvPicPr>
          <p:blipFill>
            <a:blip r:embed="rId3"/>
            <a:stretch>
              <a:fillRect/>
            </a:stretch>
          </p:blipFill>
          <p:spPr>
            <a:xfrm>
              <a:off x="5638800" y="457200"/>
              <a:ext cx="6108700" cy="3420777"/>
            </a:xfrm>
            <a:prstGeom prst="rect">
              <a:avLst/>
            </a:prstGeom>
          </p:spPr>
        </p:pic>
        <p:sp>
          <p:nvSpPr>
            <p:cNvPr id="8" name="Rectangle 7"/>
            <p:cNvSpPr/>
            <p:nvPr/>
          </p:nvSpPr>
          <p:spPr>
            <a:xfrm>
              <a:off x="5527174" y="-1276"/>
              <a:ext cx="2420856" cy="369332"/>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w="3175">
                    <a:noFill/>
                  </a:ln>
                  <a:gradFill>
                    <a:gsLst>
                      <a:gs pos="84066">
                        <a:srgbClr val="FFFFFF"/>
                      </a:gs>
                      <a:gs pos="57576">
                        <a:srgbClr val="FFFFFF"/>
                      </a:gs>
                    </a:gsLst>
                    <a:lin ang="5400000" scaled="0"/>
                  </a:gradFill>
                  <a:effectLst/>
                  <a:uLnTx/>
                  <a:uFillTx/>
                  <a:latin typeface="Segoe UI"/>
                  <a:ea typeface="+mn-ea"/>
                  <a:cs typeface="Segoe UI Semilight" panose="020B0402040204020203" pitchFamily="34" charset="0"/>
                </a:rPr>
                <a:t>INTELLIGENT KIOSK</a:t>
              </a:r>
            </a:p>
          </p:txBody>
        </p:sp>
      </p:grpSp>
      <p:sp>
        <p:nvSpPr>
          <p:cNvPr id="3" name="Title 2">
            <a:extLst>
              <a:ext uri="{FF2B5EF4-FFF2-40B4-BE49-F238E27FC236}">
                <a16:creationId xmlns:a16="http://schemas.microsoft.com/office/drawing/2014/main" id="{1C85DE58-7E61-4F4B-936C-5670D5CF22BB}"/>
              </a:ext>
            </a:extLst>
          </p:cNvPr>
          <p:cNvSpPr>
            <a:spLocks noGrp="1"/>
          </p:cNvSpPr>
          <p:nvPr>
            <p:ph type="title"/>
          </p:nvPr>
        </p:nvSpPr>
        <p:spPr/>
        <p:txBody>
          <a:bodyPr/>
          <a:lstStyle/>
          <a:p>
            <a:r>
              <a:rPr lang="en-US"/>
              <a:t>DEMONSTRATIONS</a:t>
            </a:r>
          </a:p>
        </p:txBody>
      </p:sp>
    </p:spTree>
    <p:extLst>
      <p:ext uri="{BB962C8B-B14F-4D97-AF65-F5344CB8AC3E}">
        <p14:creationId xmlns:p14="http://schemas.microsoft.com/office/powerpoint/2010/main" val="824403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Oval 11">
            <a:extLst/>
          </p:cNvPr>
          <p:cNvSpPr/>
          <p:nvPr/>
        </p:nvSpPr>
        <p:spPr bwMode="auto">
          <a:xfrm>
            <a:off x="1453481"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Oval 12">
            <a:extLst/>
          </p:cNvPr>
          <p:cNvSpPr/>
          <p:nvPr/>
        </p:nvSpPr>
        <p:spPr bwMode="auto">
          <a:xfrm>
            <a:off x="4362904"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TextBox 16">
            <a:extLst/>
          </p:cNvPr>
          <p:cNvSpPr txBox="1"/>
          <p:nvPr/>
        </p:nvSpPr>
        <p:spPr>
          <a:xfrm>
            <a:off x="2386174" y="3228113"/>
            <a:ext cx="1600808"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Big</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compute</a:t>
            </a:r>
          </a:p>
        </p:txBody>
      </p:sp>
      <p:sp>
        <p:nvSpPr>
          <p:cNvPr id="23" name="TextBox 22">
            <a:extLst/>
          </p:cNvPr>
          <p:cNvSpPr txBox="1"/>
          <p:nvPr/>
        </p:nvSpPr>
        <p:spPr>
          <a:xfrm>
            <a:off x="5192171" y="3228113"/>
            <a:ext cx="1807659"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Powerful</a:t>
            </a:r>
            <a:b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algorithms</a:t>
            </a:r>
          </a:p>
        </p:txBody>
      </p:sp>
      <p:sp>
        <p:nvSpPr>
          <p:cNvPr id="32" name="Oval 31">
            <a:extLst/>
          </p:cNvPr>
          <p:cNvSpPr/>
          <p:nvPr/>
        </p:nvSpPr>
        <p:spPr bwMode="auto">
          <a:xfrm>
            <a:off x="7272327"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 name="TextBox 34">
            <a:extLst/>
          </p:cNvPr>
          <p:cNvSpPr txBox="1"/>
          <p:nvPr/>
        </p:nvSpPr>
        <p:spPr>
          <a:xfrm>
            <a:off x="8284369" y="3228113"/>
            <a:ext cx="1442111"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Massive</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data</a:t>
            </a:r>
          </a:p>
        </p:txBody>
      </p:sp>
      <p:grpSp>
        <p:nvGrpSpPr>
          <p:cNvPr id="49" name="Group 20"/>
          <p:cNvGrpSpPr>
            <a:grpSpLocks noChangeAspect="1"/>
          </p:cNvGrpSpPr>
          <p:nvPr/>
        </p:nvGrpSpPr>
        <p:grpSpPr bwMode="auto">
          <a:xfrm>
            <a:off x="8548086" y="2136237"/>
            <a:ext cx="914676" cy="800665"/>
            <a:chOff x="3764" y="3313"/>
            <a:chExt cx="353" cy="309"/>
          </a:xfrm>
        </p:grpSpPr>
        <p:sp>
          <p:nvSpPr>
            <p:cNvPr id="51" name="Freeform 21"/>
            <p:cNvSpPr>
              <a:spLocks/>
            </p:cNvSpPr>
            <p:nvPr/>
          </p:nvSpPr>
          <p:spPr bwMode="auto">
            <a:xfrm>
              <a:off x="3764"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2" name="Freeform 22"/>
            <p:cNvSpPr>
              <a:spLocks/>
            </p:cNvSpPr>
            <p:nvPr/>
          </p:nvSpPr>
          <p:spPr bwMode="auto">
            <a:xfrm>
              <a:off x="3897"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3" name="Freeform 23"/>
            <p:cNvSpPr>
              <a:spLocks/>
            </p:cNvSpPr>
            <p:nvPr/>
          </p:nvSpPr>
          <p:spPr bwMode="auto">
            <a:xfrm>
              <a:off x="4028"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4" name="Freeform 24"/>
            <p:cNvSpPr>
              <a:spLocks/>
            </p:cNvSpPr>
            <p:nvPr/>
          </p:nvSpPr>
          <p:spPr bwMode="auto">
            <a:xfrm>
              <a:off x="3807" y="3313"/>
              <a:ext cx="47"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6"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6" y="52"/>
                    <a:pt x="34" y="43"/>
                    <a:pt x="34"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5" name="Freeform 25"/>
            <p:cNvSpPr>
              <a:spLocks/>
            </p:cNvSpPr>
            <p:nvPr/>
          </p:nvSpPr>
          <p:spPr bwMode="auto">
            <a:xfrm>
              <a:off x="3940" y="3313"/>
              <a:ext cx="44" cy="72"/>
            </a:xfrm>
            <a:custGeom>
              <a:avLst/>
              <a:gdLst>
                <a:gd name="T0" fmla="*/ 32 w 32"/>
                <a:gd name="T1" fmla="*/ 35 h 52"/>
                <a:gd name="T2" fmla="*/ 32 w 32"/>
                <a:gd name="T3" fmla="*/ 16 h 52"/>
                <a:gd name="T4" fmla="*/ 15 w 32"/>
                <a:gd name="T5" fmla="*/ 0 h 52"/>
                <a:gd name="T6" fmla="*/ 15 w 32"/>
                <a:gd name="T7" fmla="*/ 0 h 52"/>
                <a:gd name="T8" fmla="*/ 0 w 32"/>
                <a:gd name="T9" fmla="*/ 16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6"/>
                    <a:pt x="32" y="16"/>
                    <a:pt x="32" y="16"/>
                  </a:cubicBezTo>
                  <a:cubicBezTo>
                    <a:pt x="32" y="7"/>
                    <a:pt x="25" y="0"/>
                    <a:pt x="15" y="0"/>
                  </a:cubicBezTo>
                  <a:cubicBezTo>
                    <a:pt x="15" y="0"/>
                    <a:pt x="15" y="0"/>
                    <a:pt x="15" y="0"/>
                  </a:cubicBezTo>
                  <a:cubicBezTo>
                    <a:pt x="7" y="0"/>
                    <a:pt x="0" y="7"/>
                    <a:pt x="0" y="16"/>
                  </a:cubicBezTo>
                  <a:cubicBezTo>
                    <a:pt x="0" y="35"/>
                    <a:pt x="0" y="35"/>
                    <a:pt x="0" y="35"/>
                  </a:cubicBezTo>
                  <a:cubicBezTo>
                    <a:pt x="0" y="43"/>
                    <a:pt x="7" y="52"/>
                    <a:pt x="15" y="52"/>
                  </a:cubicBezTo>
                  <a:cubicBezTo>
                    <a:pt x="15" y="52"/>
                    <a:pt x="15" y="52"/>
                    <a:pt x="15" y="52"/>
                  </a:cubicBezTo>
                  <a:cubicBezTo>
                    <a:pt x="25" y="52"/>
                    <a:pt x="32" y="43"/>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6" name="Freeform 26"/>
            <p:cNvSpPr>
              <a:spLocks/>
            </p:cNvSpPr>
            <p:nvPr/>
          </p:nvSpPr>
          <p:spPr bwMode="auto">
            <a:xfrm>
              <a:off x="4071" y="3313"/>
              <a:ext cx="46"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5"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5"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7" name="Freeform 27"/>
            <p:cNvSpPr>
              <a:spLocks/>
            </p:cNvSpPr>
            <p:nvPr/>
          </p:nvSpPr>
          <p:spPr bwMode="auto">
            <a:xfrm>
              <a:off x="3764"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8" name="Freeform 28"/>
            <p:cNvSpPr>
              <a:spLocks/>
            </p:cNvSpPr>
            <p:nvPr/>
          </p:nvSpPr>
          <p:spPr bwMode="auto">
            <a:xfrm>
              <a:off x="3897"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9" name="Freeform 29"/>
            <p:cNvSpPr>
              <a:spLocks/>
            </p:cNvSpPr>
            <p:nvPr/>
          </p:nvSpPr>
          <p:spPr bwMode="auto">
            <a:xfrm>
              <a:off x="4028"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0" name="Freeform 30"/>
            <p:cNvSpPr>
              <a:spLocks/>
            </p:cNvSpPr>
            <p:nvPr/>
          </p:nvSpPr>
          <p:spPr bwMode="auto">
            <a:xfrm>
              <a:off x="3807" y="3550"/>
              <a:ext cx="47"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6"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6"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1" name="Freeform 31"/>
            <p:cNvSpPr>
              <a:spLocks/>
            </p:cNvSpPr>
            <p:nvPr/>
          </p:nvSpPr>
          <p:spPr bwMode="auto">
            <a:xfrm>
              <a:off x="3940" y="3550"/>
              <a:ext cx="44" cy="72"/>
            </a:xfrm>
            <a:custGeom>
              <a:avLst/>
              <a:gdLst>
                <a:gd name="T0" fmla="*/ 32 w 32"/>
                <a:gd name="T1" fmla="*/ 35 h 52"/>
                <a:gd name="T2" fmla="*/ 32 w 32"/>
                <a:gd name="T3" fmla="*/ 17 h 52"/>
                <a:gd name="T4" fmla="*/ 15 w 32"/>
                <a:gd name="T5" fmla="*/ 0 h 52"/>
                <a:gd name="T6" fmla="*/ 15 w 32"/>
                <a:gd name="T7" fmla="*/ 0 h 52"/>
                <a:gd name="T8" fmla="*/ 0 w 32"/>
                <a:gd name="T9" fmla="*/ 17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7"/>
                    <a:pt x="32" y="17"/>
                    <a:pt x="32" y="17"/>
                  </a:cubicBezTo>
                  <a:cubicBezTo>
                    <a:pt x="32" y="8"/>
                    <a:pt x="25" y="0"/>
                    <a:pt x="15" y="0"/>
                  </a:cubicBezTo>
                  <a:cubicBezTo>
                    <a:pt x="15" y="0"/>
                    <a:pt x="15" y="0"/>
                    <a:pt x="15" y="0"/>
                  </a:cubicBezTo>
                  <a:cubicBezTo>
                    <a:pt x="7" y="0"/>
                    <a:pt x="0" y="8"/>
                    <a:pt x="0" y="17"/>
                  </a:cubicBezTo>
                  <a:cubicBezTo>
                    <a:pt x="0" y="35"/>
                    <a:pt x="0" y="35"/>
                    <a:pt x="0" y="35"/>
                  </a:cubicBezTo>
                  <a:cubicBezTo>
                    <a:pt x="0" y="45"/>
                    <a:pt x="7" y="52"/>
                    <a:pt x="15" y="52"/>
                  </a:cubicBezTo>
                  <a:cubicBezTo>
                    <a:pt x="15" y="52"/>
                    <a:pt x="15" y="52"/>
                    <a:pt x="15" y="52"/>
                  </a:cubicBezTo>
                  <a:cubicBezTo>
                    <a:pt x="25" y="52"/>
                    <a:pt x="32" y="45"/>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2" name="Freeform 32"/>
            <p:cNvSpPr>
              <a:spLocks/>
            </p:cNvSpPr>
            <p:nvPr/>
          </p:nvSpPr>
          <p:spPr bwMode="auto">
            <a:xfrm>
              <a:off x="4071" y="3550"/>
              <a:ext cx="46"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5"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5"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3" name="Freeform 33"/>
            <p:cNvSpPr>
              <a:spLocks/>
            </p:cNvSpPr>
            <p:nvPr/>
          </p:nvSpPr>
          <p:spPr bwMode="auto">
            <a:xfrm>
              <a:off x="385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4" name="Freeform 34"/>
            <p:cNvSpPr>
              <a:spLocks/>
            </p:cNvSpPr>
            <p:nvPr/>
          </p:nvSpPr>
          <p:spPr bwMode="auto">
            <a:xfrm>
              <a:off x="398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5" name="Freeform 35"/>
            <p:cNvSpPr>
              <a:spLocks/>
            </p:cNvSpPr>
            <p:nvPr/>
          </p:nvSpPr>
          <p:spPr bwMode="auto">
            <a:xfrm>
              <a:off x="3764" y="3435"/>
              <a:ext cx="46" cy="71"/>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6" name="Freeform 36"/>
            <p:cNvSpPr>
              <a:spLocks/>
            </p:cNvSpPr>
            <p:nvPr/>
          </p:nvSpPr>
          <p:spPr bwMode="auto">
            <a:xfrm>
              <a:off x="3897"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7" name="Freeform 37"/>
            <p:cNvSpPr>
              <a:spLocks/>
            </p:cNvSpPr>
            <p:nvPr/>
          </p:nvSpPr>
          <p:spPr bwMode="auto">
            <a:xfrm>
              <a:off x="4028"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8" name="Freeform 38"/>
            <p:cNvSpPr>
              <a:spLocks/>
            </p:cNvSpPr>
            <p:nvPr/>
          </p:nvSpPr>
          <p:spPr bwMode="auto">
            <a:xfrm>
              <a:off x="4117"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69" name="Group 68"/>
          <p:cNvGrpSpPr/>
          <p:nvPr/>
        </p:nvGrpSpPr>
        <p:grpSpPr>
          <a:xfrm>
            <a:off x="5536912" y="2204959"/>
            <a:ext cx="1118179" cy="659549"/>
            <a:chOff x="5494255" y="2325130"/>
            <a:chExt cx="1386603" cy="817879"/>
          </a:xfrm>
        </p:grpSpPr>
        <p:sp>
          <p:nvSpPr>
            <p:cNvPr id="44" name="Line 14"/>
            <p:cNvSpPr>
              <a:spLocks noChangeShapeType="1"/>
            </p:cNvSpPr>
            <p:nvPr/>
          </p:nvSpPr>
          <p:spPr bwMode="auto">
            <a:xfrm>
              <a:off x="5494255" y="2734070"/>
              <a:ext cx="471228" cy="0"/>
            </a:xfrm>
            <a:prstGeom prst="line">
              <a:avLst/>
            </a:prstGeom>
            <a:noFill/>
            <a:ln w="22225" cap="flat">
              <a:solidFill>
                <a:srgbClr val="535353"/>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5" name="Freeform 15"/>
            <p:cNvSpPr>
              <a:spLocks/>
            </p:cNvSpPr>
            <p:nvPr/>
          </p:nvSpPr>
          <p:spPr bwMode="auto">
            <a:xfrm>
              <a:off x="5965483" y="2468665"/>
              <a:ext cx="433313" cy="533517"/>
            </a:xfrm>
            <a:custGeom>
              <a:avLst/>
              <a:gdLst>
                <a:gd name="T0" fmla="*/ 160 w 160"/>
                <a:gd name="T1" fmla="*/ 0 h 197"/>
                <a:gd name="T2" fmla="*/ 0 w 160"/>
                <a:gd name="T3" fmla="*/ 0 h 197"/>
                <a:gd name="T4" fmla="*/ 0 w 160"/>
                <a:gd name="T5" fmla="*/ 197 h 197"/>
                <a:gd name="T6" fmla="*/ 160 w 160"/>
                <a:gd name="T7" fmla="*/ 197 h 197"/>
              </a:gdLst>
              <a:ahLst/>
              <a:cxnLst>
                <a:cxn ang="0">
                  <a:pos x="T0" y="T1"/>
                </a:cxn>
                <a:cxn ang="0">
                  <a:pos x="T2" y="T3"/>
                </a:cxn>
                <a:cxn ang="0">
                  <a:pos x="T4" y="T5"/>
                </a:cxn>
                <a:cxn ang="0">
                  <a:pos x="T6" y="T7"/>
                </a:cxn>
              </a:cxnLst>
              <a:rect l="0" t="0" r="r" b="b"/>
              <a:pathLst>
                <a:path w="160" h="197">
                  <a:moveTo>
                    <a:pt x="160" y="0"/>
                  </a:moveTo>
                  <a:lnTo>
                    <a:pt x="0" y="0"/>
                  </a:lnTo>
                  <a:lnTo>
                    <a:pt x="0" y="197"/>
                  </a:lnTo>
                  <a:lnTo>
                    <a:pt x="160" y="197"/>
                  </a:ln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6" name="Freeform 16"/>
            <p:cNvSpPr>
              <a:spLocks/>
            </p:cNvSpPr>
            <p:nvPr/>
          </p:nvSpPr>
          <p:spPr bwMode="auto">
            <a:xfrm>
              <a:off x="6398797" y="2325130"/>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7" name="Freeform 17"/>
            <p:cNvSpPr>
              <a:spLocks/>
            </p:cNvSpPr>
            <p:nvPr/>
          </p:nvSpPr>
          <p:spPr bwMode="auto">
            <a:xfrm>
              <a:off x="6398797" y="2858647"/>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26" name="Group 25"/>
          <p:cNvGrpSpPr/>
          <p:nvPr/>
        </p:nvGrpSpPr>
        <p:grpSpPr>
          <a:xfrm>
            <a:off x="2702875" y="1934959"/>
            <a:ext cx="967404" cy="1209256"/>
            <a:chOff x="-89366" y="1973262"/>
            <a:chExt cx="986802" cy="1233504"/>
          </a:xfrm>
        </p:grpSpPr>
        <p:sp>
          <p:nvSpPr>
            <p:cNvPr id="75" name="Freeform 5"/>
            <p:cNvSpPr>
              <a:spLocks/>
            </p:cNvSpPr>
            <p:nvPr/>
          </p:nvSpPr>
          <p:spPr bwMode="auto">
            <a:xfrm>
              <a:off x="-89366" y="2107542"/>
              <a:ext cx="555856" cy="565226"/>
            </a:xfrm>
            <a:custGeom>
              <a:avLst/>
              <a:gdLst>
                <a:gd name="T0" fmla="*/ 1 w 130"/>
                <a:gd name="T1" fmla="*/ 132 h 132"/>
                <a:gd name="T2" fmla="*/ 0 w 130"/>
                <a:gd name="T3" fmla="*/ 115 h 132"/>
                <a:gd name="T4" fmla="*/ 115 w 130"/>
                <a:gd name="T5" fmla="*/ 0 h 132"/>
                <a:gd name="T6" fmla="*/ 130 w 130"/>
                <a:gd name="T7" fmla="*/ 0 h 132"/>
              </a:gdLst>
              <a:ahLst/>
              <a:cxnLst>
                <a:cxn ang="0">
                  <a:pos x="T0" y="T1"/>
                </a:cxn>
                <a:cxn ang="0">
                  <a:pos x="T2" y="T3"/>
                </a:cxn>
                <a:cxn ang="0">
                  <a:pos x="T4" y="T5"/>
                </a:cxn>
                <a:cxn ang="0">
                  <a:pos x="T6" y="T7"/>
                </a:cxn>
              </a:cxnLst>
              <a:rect l="0" t="0" r="r" b="b"/>
              <a:pathLst>
                <a:path w="130" h="132">
                  <a:moveTo>
                    <a:pt x="1" y="132"/>
                  </a:moveTo>
                  <a:cubicBezTo>
                    <a:pt x="1" y="126"/>
                    <a:pt x="0" y="120"/>
                    <a:pt x="0" y="115"/>
                  </a:cubicBezTo>
                  <a:cubicBezTo>
                    <a:pt x="0" y="51"/>
                    <a:pt x="51" y="0"/>
                    <a:pt x="115" y="0"/>
                  </a:cubicBezTo>
                  <a:cubicBezTo>
                    <a:pt x="121" y="0"/>
                    <a:pt x="126" y="0"/>
                    <a:pt x="130"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6" name="Freeform 6"/>
            <p:cNvSpPr>
              <a:spLocks/>
            </p:cNvSpPr>
            <p:nvPr/>
          </p:nvSpPr>
          <p:spPr bwMode="auto">
            <a:xfrm>
              <a:off x="266632" y="2538488"/>
              <a:ext cx="630804" cy="552734"/>
            </a:xfrm>
            <a:custGeom>
              <a:avLst/>
              <a:gdLst>
                <a:gd name="T0" fmla="*/ 0 w 147"/>
                <a:gd name="T1" fmla="*/ 125 h 129"/>
                <a:gd name="T2" fmla="*/ 32 w 147"/>
                <a:gd name="T3" fmla="*/ 129 h 129"/>
                <a:gd name="T4" fmla="*/ 147 w 147"/>
                <a:gd name="T5" fmla="*/ 14 h 129"/>
                <a:gd name="T6" fmla="*/ 146 w 147"/>
                <a:gd name="T7" fmla="*/ 0 h 129"/>
              </a:gdLst>
              <a:ahLst/>
              <a:cxnLst>
                <a:cxn ang="0">
                  <a:pos x="T0" y="T1"/>
                </a:cxn>
                <a:cxn ang="0">
                  <a:pos x="T2" y="T3"/>
                </a:cxn>
                <a:cxn ang="0">
                  <a:pos x="T4" y="T5"/>
                </a:cxn>
                <a:cxn ang="0">
                  <a:pos x="T6" y="T7"/>
                </a:cxn>
              </a:cxnLst>
              <a:rect l="0" t="0" r="r" b="b"/>
              <a:pathLst>
                <a:path w="147" h="129">
                  <a:moveTo>
                    <a:pt x="0" y="125"/>
                  </a:moveTo>
                  <a:cubicBezTo>
                    <a:pt x="10" y="127"/>
                    <a:pt x="21" y="129"/>
                    <a:pt x="32" y="129"/>
                  </a:cubicBezTo>
                  <a:cubicBezTo>
                    <a:pt x="96" y="129"/>
                    <a:pt x="147" y="77"/>
                    <a:pt x="147" y="14"/>
                  </a:cubicBezTo>
                  <a:cubicBezTo>
                    <a:pt x="147" y="9"/>
                    <a:pt x="147" y="4"/>
                    <a:pt x="146"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7" name="Freeform 7"/>
            <p:cNvSpPr>
              <a:spLocks/>
            </p:cNvSpPr>
            <p:nvPr/>
          </p:nvSpPr>
          <p:spPr bwMode="auto">
            <a:xfrm>
              <a:off x="263510" y="2988171"/>
              <a:ext cx="140525" cy="218595"/>
            </a:xfrm>
            <a:custGeom>
              <a:avLst/>
              <a:gdLst>
                <a:gd name="T0" fmla="*/ 33 w 33"/>
                <a:gd name="T1" fmla="*/ 0 h 51"/>
                <a:gd name="T2" fmla="*/ 0 w 33"/>
                <a:gd name="T3" fmla="*/ 19 h 51"/>
                <a:gd name="T4" fmla="*/ 20 w 33"/>
                <a:gd name="T5" fmla="*/ 51 h 51"/>
              </a:gdLst>
              <a:ahLst/>
              <a:cxnLst>
                <a:cxn ang="0">
                  <a:pos x="T0" y="T1"/>
                </a:cxn>
                <a:cxn ang="0">
                  <a:pos x="T2" y="T3"/>
                </a:cxn>
                <a:cxn ang="0">
                  <a:pos x="T4" y="T5"/>
                </a:cxn>
              </a:cxnLst>
              <a:rect l="0" t="0" r="r" b="b"/>
              <a:pathLst>
                <a:path w="33" h="51">
                  <a:moveTo>
                    <a:pt x="33" y="0"/>
                  </a:moveTo>
                  <a:cubicBezTo>
                    <a:pt x="0" y="19"/>
                    <a:pt x="0" y="19"/>
                    <a:pt x="0" y="19"/>
                  </a:cubicBezTo>
                  <a:cubicBezTo>
                    <a:pt x="20" y="51"/>
                    <a:pt x="20" y="51"/>
                    <a:pt x="20" y="51"/>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8" name="Freeform 8"/>
            <p:cNvSpPr>
              <a:spLocks/>
            </p:cNvSpPr>
            <p:nvPr/>
          </p:nvSpPr>
          <p:spPr bwMode="auto">
            <a:xfrm>
              <a:off x="332211" y="1973262"/>
              <a:ext cx="140525" cy="221719"/>
            </a:xfrm>
            <a:custGeom>
              <a:avLst/>
              <a:gdLst>
                <a:gd name="T0" fmla="*/ 0 w 33"/>
                <a:gd name="T1" fmla="*/ 52 h 52"/>
                <a:gd name="T2" fmla="*/ 33 w 33"/>
                <a:gd name="T3" fmla="*/ 32 h 52"/>
                <a:gd name="T4" fmla="*/ 13 w 33"/>
                <a:gd name="T5" fmla="*/ 0 h 52"/>
              </a:gdLst>
              <a:ahLst/>
              <a:cxnLst>
                <a:cxn ang="0">
                  <a:pos x="T0" y="T1"/>
                </a:cxn>
                <a:cxn ang="0">
                  <a:pos x="T2" y="T3"/>
                </a:cxn>
                <a:cxn ang="0">
                  <a:pos x="T4" y="T5"/>
                </a:cxn>
              </a:cxnLst>
              <a:rect l="0" t="0" r="r" b="b"/>
              <a:pathLst>
                <a:path w="33" h="52">
                  <a:moveTo>
                    <a:pt x="0" y="52"/>
                  </a:moveTo>
                  <a:cubicBezTo>
                    <a:pt x="33" y="32"/>
                    <a:pt x="33" y="32"/>
                    <a:pt x="33" y="32"/>
                  </a:cubicBezTo>
                  <a:cubicBezTo>
                    <a:pt x="13" y="0"/>
                    <a:pt x="13" y="0"/>
                    <a:pt x="13"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0" name="Oval 10"/>
            <p:cNvSpPr>
              <a:spLocks noChangeArrowheads="1"/>
            </p:cNvSpPr>
            <p:nvPr/>
          </p:nvSpPr>
          <p:spPr bwMode="auto">
            <a:xfrm>
              <a:off x="-72112" y="2783587"/>
              <a:ext cx="235676" cy="233113"/>
            </a:xfrm>
            <a:prstGeom prst="ellipse">
              <a:avLst/>
            </a:pr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5" name="Rectangle 24"/>
            <p:cNvSpPr/>
            <p:nvPr/>
          </p:nvSpPr>
          <p:spPr bwMode="auto">
            <a:xfrm>
              <a:off x="609219" y="2200614"/>
              <a:ext cx="202980" cy="202980"/>
            </a:xfrm>
            <a:prstGeom prst="rect">
              <a:avLst/>
            </a:pr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05050"/>
                </a:solidFill>
                <a:effectLst/>
                <a:uLnTx/>
                <a:uFillTx/>
                <a:latin typeface="Segoe UI Semilight"/>
                <a:ea typeface="+mn-ea"/>
                <a:cs typeface="+mn-cs"/>
              </a:endParaRPr>
            </a:p>
          </p:txBody>
        </p:sp>
      </p:grpSp>
    </p:spTree>
    <p:extLst>
      <p:ext uri="{BB962C8B-B14F-4D97-AF65-F5344CB8AC3E}">
        <p14:creationId xmlns:p14="http://schemas.microsoft.com/office/powerpoint/2010/main" val="3589267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2"/>
                                        </p:tgtEl>
                                      </p:cBhvr>
                                      <p:by x="0" y="0"/>
                                    </p:animScale>
                                  </p:childTnLst>
                                </p:cTn>
                              </p:par>
                              <p:par>
                                <p:cTn id="9" presetID="1" presetClass="entr" presetSubtype="0" fill="hold" grpId="0" nodeType="with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par>
                                <p:cTn id="11" presetID="6" presetClass="emph" presetSubtype="0" accel="100000" autoRev="1" fill="hold" grpId="1" nodeType="withEffect">
                                  <p:stCondLst>
                                    <p:cond delay="0"/>
                                  </p:stCondLst>
                                  <p:childTnLst>
                                    <p:animScale>
                                      <p:cBhvr>
                                        <p:cTn id="12" dur="500" fill="hold"/>
                                        <p:tgtEl>
                                          <p:spTgt spid="13"/>
                                        </p:tgtEl>
                                      </p:cBhvr>
                                      <p:by x="0" y="0"/>
                                    </p:animScale>
                                  </p:childTnLst>
                                </p:cTn>
                              </p:par>
                              <p:par>
                                <p:cTn id="13" presetID="1" presetClass="entr" presetSubtype="0" fill="hold" grpId="0" nodeType="withEffect">
                                  <p:stCondLst>
                                    <p:cond delay="0"/>
                                  </p:stCondLst>
                                  <p:childTnLst>
                                    <p:set>
                                      <p:cBhvr>
                                        <p:cTn id="14" dur="1" fill="hold">
                                          <p:stCondLst>
                                            <p:cond delay="499"/>
                                          </p:stCondLst>
                                        </p:cTn>
                                        <p:tgtEl>
                                          <p:spTgt spid="32"/>
                                        </p:tgtEl>
                                        <p:attrNameLst>
                                          <p:attrName>style.visibility</p:attrName>
                                        </p:attrNameLst>
                                      </p:cBhvr>
                                      <p:to>
                                        <p:strVal val="visible"/>
                                      </p:to>
                                    </p:set>
                                  </p:childTnLst>
                                </p:cTn>
                              </p:par>
                              <p:par>
                                <p:cTn id="15" presetID="6" presetClass="emph" presetSubtype="0" accel="100000" autoRev="1" fill="hold" grpId="1" nodeType="withEffect">
                                  <p:stCondLst>
                                    <p:cond delay="0"/>
                                  </p:stCondLst>
                                  <p:childTnLst>
                                    <p:animScale>
                                      <p:cBhvr>
                                        <p:cTn id="16" dur="500" fill="hold"/>
                                        <p:tgtEl>
                                          <p:spTgt spid="32"/>
                                        </p:tgtEl>
                                      </p:cBhvr>
                                      <p:by x="0" y="0"/>
                                    </p:animScale>
                                  </p:childTnLst>
                                </p:cTn>
                              </p:par>
                              <p:par>
                                <p:cTn id="17" presetID="10" presetClass="entr" presetSubtype="0" fill="hold" nodeType="withEffect">
                                  <p:stCondLst>
                                    <p:cond delay="7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64" presetClass="path" presetSubtype="0" decel="100000" fill="hold" nodeType="withEffect">
                                  <p:stCondLst>
                                    <p:cond delay="700"/>
                                  </p:stCondLst>
                                  <p:childTnLst>
                                    <p:animMotion origin="layout" path="M -2.78785E-6 1.30731E-6 L -2.78785E-6 -0.02814 " pathEditMode="relative" rAng="0" ptsTypes="AA">
                                      <p:cBhvr>
                                        <p:cTn id="21" dur="500" spd="-100000" fill="hold"/>
                                        <p:tgtEl>
                                          <p:spTgt spid="69"/>
                                        </p:tgtEl>
                                        <p:attrNameLst>
                                          <p:attrName>ppt_x</p:attrName>
                                          <p:attrName>ppt_y</p:attrName>
                                        </p:attrNameLst>
                                      </p:cBhvr>
                                      <p:rCtr x="0" y="-1407"/>
                                    </p:animMotion>
                                  </p:childTnLst>
                                </p:cTn>
                              </p:par>
                              <p:par>
                                <p:cTn id="22" presetID="10" presetClass="entr" presetSubtype="0" fill="hold" nodeType="withEffect">
                                  <p:stCondLst>
                                    <p:cond delay="70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64" presetClass="path" presetSubtype="0" decel="100000" fill="hold" nodeType="withEffect">
                                  <p:stCondLst>
                                    <p:cond delay="700"/>
                                  </p:stCondLst>
                                  <p:childTnLst>
                                    <p:animMotion origin="layout" path="M -2.78785E-6 1.30731E-6 L -2.78785E-6 -0.02814 " pathEditMode="relative" rAng="0" ptsTypes="AA">
                                      <p:cBhvr>
                                        <p:cTn id="26" dur="500" spd="-100000" fill="hold"/>
                                        <p:tgtEl>
                                          <p:spTgt spid="49"/>
                                        </p:tgtEl>
                                        <p:attrNameLst>
                                          <p:attrName>ppt_x</p:attrName>
                                          <p:attrName>ppt_y</p:attrName>
                                        </p:attrNameLst>
                                      </p:cBhvr>
                                      <p:rCtr x="0" y="-1407"/>
                                    </p:animMotion>
                                  </p:childTnLst>
                                </p:cTn>
                              </p:par>
                              <p:par>
                                <p:cTn id="27" presetID="10" presetClass="entr" presetSubtype="0" fill="hold" grpId="0" nodeType="withEffect">
                                  <p:stCondLst>
                                    <p:cond delay="7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42" presetClass="path" presetSubtype="0" decel="100000" fill="hold" grpId="1" nodeType="withEffect">
                                  <p:stCondLst>
                                    <p:cond delay="700"/>
                                  </p:stCondLst>
                                  <p:childTnLst>
                                    <p:animMotion origin="layout" path="M -4.36559E-7 1.16205E-6 L -4.36559E-7 0.02565 " pathEditMode="relative" rAng="0" ptsTypes="AA">
                                      <p:cBhvr>
                                        <p:cTn id="31" dur="500" spd="-100000" fill="hold"/>
                                        <p:tgtEl>
                                          <p:spTgt spid="17"/>
                                        </p:tgtEl>
                                        <p:attrNameLst>
                                          <p:attrName>ppt_x</p:attrName>
                                          <p:attrName>ppt_y</p:attrName>
                                        </p:attrNameLst>
                                      </p:cBhvr>
                                      <p:rCtr x="0" y="1271"/>
                                    </p:animMotion>
                                  </p:childTnLst>
                                </p:cTn>
                              </p:par>
                              <p:par>
                                <p:cTn id="32" presetID="10" presetClass="entr" presetSubtype="0" fill="hold" grpId="0" nodeType="withEffect">
                                  <p:stCondLst>
                                    <p:cond delay="7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42" presetClass="path" presetSubtype="0" decel="100000" fill="hold" grpId="1" nodeType="withEffect">
                                  <p:stCondLst>
                                    <p:cond delay="700"/>
                                  </p:stCondLst>
                                  <p:childTnLst>
                                    <p:animMotion origin="layout" path="M -4.36559E-7 1.16205E-6 L -4.36559E-7 0.02565 " pathEditMode="relative" rAng="0" ptsTypes="AA">
                                      <p:cBhvr>
                                        <p:cTn id="36" dur="500" spd="-100000" fill="hold"/>
                                        <p:tgtEl>
                                          <p:spTgt spid="23"/>
                                        </p:tgtEl>
                                        <p:attrNameLst>
                                          <p:attrName>ppt_x</p:attrName>
                                          <p:attrName>ppt_y</p:attrName>
                                        </p:attrNameLst>
                                      </p:cBhvr>
                                      <p:rCtr x="0" y="1271"/>
                                    </p:animMotion>
                                  </p:childTnLst>
                                </p:cTn>
                              </p:par>
                              <p:par>
                                <p:cTn id="37" presetID="10" presetClass="entr" presetSubtype="0" fill="hold" grpId="0" nodeType="withEffect">
                                  <p:stCondLst>
                                    <p:cond delay="70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42" presetClass="path" presetSubtype="0" decel="100000" fill="hold" grpId="1" nodeType="withEffect">
                                  <p:stCondLst>
                                    <p:cond delay="700"/>
                                  </p:stCondLst>
                                  <p:childTnLst>
                                    <p:animMotion origin="layout" path="M -4.36559E-7 1.16205E-6 L -4.36559E-7 0.02565 " pathEditMode="relative" rAng="0" ptsTypes="AA">
                                      <p:cBhvr>
                                        <p:cTn id="41" dur="500" spd="-100000" fill="hold"/>
                                        <p:tgtEl>
                                          <p:spTgt spid="35"/>
                                        </p:tgtEl>
                                        <p:attrNameLst>
                                          <p:attrName>ppt_x</p:attrName>
                                          <p:attrName>ppt_y</p:attrName>
                                        </p:attrNameLst>
                                      </p:cBhvr>
                                      <p:rCtr x="0" y="1271"/>
                                    </p:animMotion>
                                  </p:childTnLst>
                                </p:cTn>
                              </p:par>
                              <p:par>
                                <p:cTn id="42" presetID="10" presetClass="entr" presetSubtype="0" fill="hold" nodeType="withEffect">
                                  <p:stCondLst>
                                    <p:cond delay="7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64" presetClass="path" presetSubtype="0" decel="100000" fill="hold" nodeType="withEffect">
                                  <p:stCondLst>
                                    <p:cond delay="700"/>
                                  </p:stCondLst>
                                  <p:childTnLst>
                                    <p:animMotion origin="layout" path="M 3.0891E-6 2.96868E-6 L 3.0891E-6 -0.02815 " pathEditMode="relative" rAng="0" ptsTypes="AA">
                                      <p:cBhvr>
                                        <p:cTn id="46" dur="500" spd="-100000" fill="hold"/>
                                        <p:tgtEl>
                                          <p:spTgt spid="26"/>
                                        </p:tgtEl>
                                        <p:attrNameLst>
                                          <p:attrName>ppt_x</p:attrName>
                                          <p:attrName>ppt_y</p:attrName>
                                        </p:attrNameLst>
                                      </p:cBhvr>
                                      <p:rCtr x="0" y="-1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7" grpId="0"/>
      <p:bldP spid="17" grpId="1"/>
      <p:bldP spid="23" grpId="0"/>
      <p:bldP spid="23" grpId="1"/>
      <p:bldP spid="32" grpId="0" animBg="1"/>
      <p:bldP spid="32" grpId="1" animBg="1"/>
      <p:bldP spid="35" grpId="0"/>
      <p:bldP spid="3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830760" y="3900714"/>
            <a:ext cx="763552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From faces to feelings, allow your </a:t>
            </a:r>
            <a:b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apps to understand images and video</a:t>
            </a:r>
          </a:p>
        </p:txBody>
      </p:sp>
      <p:sp>
        <p:nvSpPr>
          <p:cNvPr id="27" name="Rectangle 26"/>
          <p:cNvSpPr/>
          <p:nvPr/>
        </p:nvSpPr>
        <p:spPr>
          <a:xfrm>
            <a:off x="3830760" y="5076629"/>
            <a:ext cx="7519411" cy="646331"/>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Computer Vision | Content Moderator | Emotion | Face | Video Indexer | Custom Vision Service</a:t>
            </a:r>
          </a:p>
        </p:txBody>
      </p:sp>
      <p:sp>
        <p:nvSpPr>
          <p:cNvPr id="2" name="Title 1">
            <a:extLst>
              <a:ext uri="{FF2B5EF4-FFF2-40B4-BE49-F238E27FC236}">
                <a16:creationId xmlns:a16="http://schemas.microsoft.com/office/drawing/2014/main" id="{CF9C686F-4DAF-4D02-9CD4-64E8837ADE68}"/>
              </a:ext>
            </a:extLst>
          </p:cNvPr>
          <p:cNvSpPr>
            <a:spLocks noGrp="1"/>
          </p:cNvSpPr>
          <p:nvPr>
            <p:ph type="title"/>
          </p:nvPr>
        </p:nvSpPr>
        <p:spPr>
          <a:xfrm>
            <a:off x="269240" y="3891410"/>
            <a:ext cx="3010989" cy="1814065"/>
          </a:xfrm>
        </p:spPr>
        <p:txBody>
          <a:bodyPr/>
          <a:lstStyle/>
          <a:p>
            <a:r>
              <a:rPr lang="en-US"/>
              <a:t>VISION</a:t>
            </a:r>
          </a:p>
        </p:txBody>
      </p:sp>
      <p:pic>
        <p:nvPicPr>
          <p:cNvPr id="7" name="Picture 6">
            <a:extLst>
              <a:ext uri="{FF2B5EF4-FFF2-40B4-BE49-F238E27FC236}">
                <a16:creationId xmlns:a16="http://schemas.microsoft.com/office/drawing/2014/main" id="{658B7469-C7FD-48A5-AD20-CDC054432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 y="2982810"/>
            <a:ext cx="838542" cy="838542"/>
          </a:xfrm>
          <a:prstGeom prst="rect">
            <a:avLst/>
          </a:prstGeom>
        </p:spPr>
      </p:pic>
    </p:spTree>
    <p:extLst>
      <p:ext uri="{BB962C8B-B14F-4D97-AF65-F5344CB8AC3E}">
        <p14:creationId xmlns:p14="http://schemas.microsoft.com/office/powerpoint/2010/main" val="160001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microsoft.sharepoint.com/teams/BrandCentral/BundleImages/250MSC12_Nancy_001/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27" r="26651" b="6652"/>
          <a:stretch/>
        </p:blipFill>
        <p:spPr bwMode="auto">
          <a:xfrm>
            <a:off x="5638800" y="2674"/>
            <a:ext cx="6569012" cy="68553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958640"/>
            <a:ext cx="5067300" cy="4689489"/>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Analyze an image</a:t>
            </a:r>
            <a:endPar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Understand content within an image</a:t>
            </a:r>
            <a:endParaRPr kumimoji="0" lang="en-US" altLang="zh-CN"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OCR</a:t>
            </a:r>
            <a:endPar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Detect and recognize words within an image</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Generate thumbnail</a:t>
            </a:r>
            <a:endPar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Scale and crop images, while retaining </a:t>
            </a:r>
            <a:b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key content</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Recognize celebrities</a:t>
            </a:r>
            <a:endPar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Thanks to domain specific models, ability </a:t>
            </a:r>
            <a:b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to recognize </a:t>
            </a:r>
            <a:r>
              <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200K celebrities from business, politics, sports and entertainment around </a:t>
            </a:r>
            <a:br>
              <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the world</a:t>
            </a:r>
          </a:p>
          <a:p>
            <a:pPr marL="0" marR="0" lvl="0" indent="0" algn="l" defTabSz="895838" rtl="0" eaLnBrk="1" fontAlgn="auto" latinLnBrk="0" hangingPunct="1">
              <a:lnSpc>
                <a:spcPct val="90000"/>
              </a:lnSpc>
              <a:spcBef>
                <a:spcPts val="0"/>
              </a:spcBef>
              <a:spcAft>
                <a:spcPts val="1763"/>
              </a:spcAft>
              <a:buClrTx/>
              <a:buSzTx/>
              <a:buFontTx/>
              <a:buNone/>
              <a:tabLst/>
              <a:defRPr/>
            </a:pPr>
            <a:endPar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dirty="0"/>
              <a:t>Computer </a:t>
            </a:r>
            <a:br>
              <a:rPr lang="en-US" sz="4800" dirty="0"/>
            </a:br>
            <a:r>
              <a:rPr lang="en-US" sz="4800" dirty="0"/>
              <a:t>Vision API</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E9C64C92-55D0-4559-853E-CC60BCD62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40052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fade">
                                      <p:cBhvr>
                                        <p:cTn id="23" dur="500"/>
                                        <p:tgtEl>
                                          <p:spTgt spid="16">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xEl>
                                              <p:pRg st="5" end="5"/>
                                            </p:txEl>
                                          </p:spTgt>
                                        </p:tgtEl>
                                        <p:attrNameLst>
                                          <p:attrName>style.visibility</p:attrName>
                                        </p:attrNameLst>
                                      </p:cBhvr>
                                      <p:to>
                                        <p:strVal val="visible"/>
                                      </p:to>
                                    </p:set>
                                    <p:animEffect transition="in" filter="fade">
                                      <p:cBhvr>
                                        <p:cTn id="26" dur="500"/>
                                        <p:tgtEl>
                                          <p:spTgt spid="1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Effect transition="in" filter="fade">
                                      <p:cBhvr>
                                        <p:cTn id="31" dur="500"/>
                                        <p:tgtEl>
                                          <p:spTgt spid="1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70511A-B6A9-48D1-996B-CAD3249B4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 t="1414" r="20107" b="547"/>
          <a:stretch/>
        </p:blipFill>
        <p:spPr>
          <a:xfrm>
            <a:off x="5638800" y="0"/>
            <a:ext cx="6565392"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325903"/>
            <a:ext cx="5067300" cy="533069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Type of image</a:t>
            </a:r>
            <a:endPar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763588" rtl="0" eaLnBrk="1" fontAlgn="auto" latinLnBrk="0" hangingPunct="1">
              <a:lnSpc>
                <a:spcPct val="90000"/>
              </a:lnSpc>
              <a:spcBef>
                <a:spcPts val="600"/>
              </a:spcBef>
              <a:spcAft>
                <a:spcPts val="0"/>
              </a:spcAft>
              <a:buClrTx/>
              <a:buSzTx/>
              <a:buFontTx/>
              <a:buNone/>
              <a:tabLst>
                <a:tab pos="2225675"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Clip Art Type 	0 Non-clipart</a:t>
            </a:r>
          </a:p>
          <a:p>
            <a:pPr marL="0" marR="0" lvl="0" indent="0" algn="l" defTabSz="895838" rtl="0" eaLnBrk="1" fontAlgn="auto" latinLnBrk="0" hangingPunct="1">
              <a:lnSpc>
                <a:spcPct val="90000"/>
              </a:lnSpc>
              <a:spcBef>
                <a:spcPts val="600"/>
              </a:spcBef>
              <a:spcAft>
                <a:spcPts val="0"/>
              </a:spcAft>
              <a:buClrTx/>
              <a:buSzTx/>
              <a:buFontTx/>
              <a:buNone/>
              <a:tabLst>
                <a:tab pos="2225675"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Line Drawing Type 	0 Non-Line Drawing</a:t>
            </a:r>
          </a:p>
          <a:p>
            <a:pPr marL="0" marR="0" lvl="0" indent="0" algn="l" defTabSz="74295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Black &amp; White Image 	False</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Content of image</a:t>
            </a:r>
            <a:endParaRPr kumimoji="0" lang="en-US" altLang="zh-CN"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1431925" marR="0" lvl="0" indent="-1431925" algn="l" defTabSz="72390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Categories	</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“name”: “</a:t>
            </a:r>
            <a:r>
              <a:rPr kumimoji="0" lang="en-US" sz="11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people_swimming</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a:t>
            </a:r>
            <a:b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“score”: 0.099609375 }]</a:t>
            </a:r>
          </a:p>
          <a:p>
            <a:pPr marL="1431925" marR="0" lvl="0" indent="-1431925" algn="l" defTabSz="798513"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Adult Content	False</a:t>
            </a:r>
          </a:p>
          <a:p>
            <a:pPr marL="1431925" marR="0" lvl="0" indent="-1431925" algn="l" defTabSz="798513"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Adult Score	0.18533889949321747</a:t>
            </a:r>
          </a:p>
          <a:p>
            <a:pPr marL="1431925" marR="0" lvl="0" indent="-1431925" algn="l" defTabSz="798513"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Faces	</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“age”: 27, “gender”: “Male”, “</a:t>
            </a:r>
            <a:r>
              <a:rPr kumimoji="0" lang="en-US" sz="11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faceRectangle</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a:t>
            </a:r>
            <a:b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{“left”: 472, “top”: 258, “width”: 199, “height”: 199}}]</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Image colors</a:t>
            </a:r>
          </a:p>
          <a:p>
            <a:pPr marL="0" marR="0" lvl="0" indent="0" algn="l" defTabSz="730250" rtl="0" eaLnBrk="1" fontAlgn="auto" latinLnBrk="0" hangingPunct="1">
              <a:lnSpc>
                <a:spcPct val="90000"/>
              </a:lnSpc>
              <a:spcBef>
                <a:spcPts val="600"/>
              </a:spcBef>
              <a:spcAft>
                <a:spcPts val="0"/>
              </a:spcAft>
              <a:buClrTx/>
              <a:buSzTx/>
              <a:buFontTx/>
              <a:buNone/>
              <a:tabLst>
                <a:tab pos="2798763"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Dominant Color Background		White</a:t>
            </a:r>
          </a:p>
          <a:p>
            <a:pPr marL="0" marR="0" lvl="0" indent="0" algn="l" defTabSz="730250" rtl="0" eaLnBrk="1" fontAlgn="auto" latinLnBrk="0" hangingPunct="1">
              <a:lnSpc>
                <a:spcPct val="90000"/>
              </a:lnSpc>
              <a:spcBef>
                <a:spcPts val="600"/>
              </a:spcBef>
              <a:spcAft>
                <a:spcPts val="0"/>
              </a:spcAft>
              <a:buClrTx/>
              <a:buSzTx/>
              <a:buFontTx/>
              <a:buNone/>
              <a:tabLst>
                <a:tab pos="2917825"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Dominant Color Foreground		Grey</a:t>
            </a:r>
          </a:p>
          <a:p>
            <a:pPr marL="0" marR="0" lvl="0" indent="0" algn="l" defTabSz="73025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Dominant Colors			White</a:t>
            </a:r>
          </a:p>
          <a:p>
            <a:pPr marL="0" marR="0" lvl="0" indent="0" algn="l" defTabSz="73025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Accent Color</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Analyze image </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CDE24A4A-432D-4CAE-A23D-E6CAC2513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41354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500"/>
                                        <p:tgtEl>
                                          <p:spTgt spid="1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500"/>
                                        <p:tgtEl>
                                          <p:spTgt spid="1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500"/>
                                        <p:tgtEl>
                                          <p:spTgt spid="1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500"/>
                                        <p:tgtEl>
                                          <p:spTgt spid="1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500"/>
                                        <p:tgtEl>
                                          <p:spTgt spid="16">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500"/>
                                        <p:tgtEl>
                                          <p:spTgt spid="1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9" end="9"/>
                                            </p:txEl>
                                          </p:spTgt>
                                        </p:tgtEl>
                                        <p:attrNameLst>
                                          <p:attrName>style.visibility</p:attrName>
                                        </p:attrNameLst>
                                      </p:cBhvr>
                                      <p:to>
                                        <p:strVal val="visible"/>
                                      </p:to>
                                    </p:set>
                                    <p:animEffect transition="in" filter="fade">
                                      <p:cBhvr>
                                        <p:cTn id="38" dur="500"/>
                                        <p:tgtEl>
                                          <p:spTgt spid="16">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xEl>
                                              <p:pRg st="10" end="10"/>
                                            </p:txEl>
                                          </p:spTgt>
                                        </p:tgtEl>
                                        <p:attrNameLst>
                                          <p:attrName>style.visibility</p:attrName>
                                        </p:attrNameLst>
                                      </p:cBhvr>
                                      <p:to>
                                        <p:strVal val="visible"/>
                                      </p:to>
                                    </p:set>
                                    <p:animEffect transition="in" filter="fade">
                                      <p:cBhvr>
                                        <p:cTn id="41" dur="500"/>
                                        <p:tgtEl>
                                          <p:spTgt spid="16">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xEl>
                                              <p:pRg st="11" end="11"/>
                                            </p:txEl>
                                          </p:spTgt>
                                        </p:tgtEl>
                                        <p:attrNameLst>
                                          <p:attrName>style.visibility</p:attrName>
                                        </p:attrNameLst>
                                      </p:cBhvr>
                                      <p:to>
                                        <p:strVal val="visible"/>
                                      </p:to>
                                    </p:set>
                                    <p:animEffect transition="in" filter="fade">
                                      <p:cBhvr>
                                        <p:cTn id="44" dur="500"/>
                                        <p:tgtEl>
                                          <p:spTgt spid="16">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xEl>
                                              <p:pRg st="12" end="12"/>
                                            </p:txEl>
                                          </p:spTgt>
                                        </p:tgtEl>
                                        <p:attrNameLst>
                                          <p:attrName>style.visibility</p:attrName>
                                        </p:attrNameLst>
                                      </p:cBhvr>
                                      <p:to>
                                        <p:strVal val="visible"/>
                                      </p:to>
                                    </p:set>
                                    <p:animEffect transition="in" filter="fade">
                                      <p:cBhvr>
                                        <p:cTn id="47" dur="500"/>
                                        <p:tgtEl>
                                          <p:spTgt spid="16">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xEl>
                                              <p:pRg st="13" end="13"/>
                                            </p:txEl>
                                          </p:spTgt>
                                        </p:tgtEl>
                                        <p:attrNameLst>
                                          <p:attrName>style.visibility</p:attrName>
                                        </p:attrNameLst>
                                      </p:cBhvr>
                                      <p:to>
                                        <p:strVal val="visible"/>
                                      </p:to>
                                    </p:set>
                                    <p:animEffect transition="in" filter="fade">
                                      <p:cBhvr>
                                        <p:cTn id="50" dur="500"/>
                                        <p:tgtEl>
                                          <p:spTgt spid="1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325903"/>
            <a:ext cx="5067300" cy="3096232"/>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Life is like riding </a:t>
            </a:r>
            <a:br>
              <a:rPr kumimoji="0" lang="en-US"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a bicycle</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To keep your </a:t>
            </a:r>
            <a:br>
              <a:rPr kumimoji="0" lang="en-US"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balance you must keep moving</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OCR</a:t>
            </a:r>
          </a:p>
        </p:txBody>
      </p:sp>
      <p:pic>
        <p:nvPicPr>
          <p:cNvPr id="10" name="Picture 9">
            <a:extLst>
              <a:ext uri="{FF2B5EF4-FFF2-40B4-BE49-F238E27FC236}">
                <a16:creationId xmlns:a16="http://schemas.microsoft.com/office/drawing/2014/main" id="{A0A18E3F-0643-44C1-B464-F58E7944A464}"/>
              </a:ext>
            </a:extLst>
          </p:cNvPr>
          <p:cNvPicPr>
            <a:picLocks noChangeAspect="1"/>
          </p:cNvPicPr>
          <p:nvPr/>
        </p:nvPicPr>
        <p:blipFill rotWithShape="1">
          <a:blip r:embed="rId3">
            <a:extLst>
              <a:ext uri="{28A0092B-C50C-407E-A947-70E740481C1C}">
                <a14:useLocalDpi xmlns:a14="http://schemas.microsoft.com/office/drawing/2010/main" val="0"/>
              </a:ext>
            </a:extLst>
          </a:blip>
          <a:srcRect l="1916" t="2517" r="1916" b="7413"/>
          <a:stretch/>
        </p:blipFill>
        <p:spPr>
          <a:xfrm>
            <a:off x="5638800" y="0"/>
            <a:ext cx="6565392" cy="6995160"/>
          </a:xfrm>
          <a:prstGeom prst="rect">
            <a:avLst/>
          </a:prstGeom>
        </p:spPr>
      </p:pic>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536DBE4-071E-4EAC-B72B-28D6C58AE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4962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A18E3F-0643-44C1-B464-F58E7944A464}"/>
              </a:ext>
            </a:extLst>
          </p:cNvPr>
          <p:cNvPicPr>
            <a:picLocks noChangeAspect="1"/>
          </p:cNvPicPr>
          <p:nvPr/>
        </p:nvPicPr>
        <p:blipFill rotWithShape="1">
          <a:blip r:embed="rId3">
            <a:extLst>
              <a:ext uri="{28A0092B-C50C-407E-A947-70E740481C1C}">
                <a14:useLocalDpi xmlns:a14="http://schemas.microsoft.com/office/drawing/2010/main" val="0"/>
              </a:ext>
            </a:extLst>
          </a:blip>
          <a:srcRect l="1916" t="2517" r="1916" b="7413"/>
          <a:stretch/>
        </p:blipFill>
        <p:spPr>
          <a:xfrm>
            <a:off x="5638800" y="0"/>
            <a:ext cx="6565392"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325903"/>
            <a:ext cx="5067300" cy="4945969"/>
          </a:xfrm>
          <a:prstGeom prst="rect">
            <a:avLst/>
          </a:prstGeom>
        </p:spPr>
        <p:txBody>
          <a:bodyPr wrap="square" lIns="182880" tIns="146304" rIns="182880" bIns="146304">
            <a:spAutoFit/>
          </a:bodyPr>
          <a:lstStyle/>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JSON:</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"language":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en</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"orientation": "Up",</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"regions":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"41,77,918,440",</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"lines":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"41,77,723,89",</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"words":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"41,102,225,64",</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"text": "LIFE"</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"356,89,94,62",</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"text": "IS"</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"539,77,225,64",</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"text": "LIKE"</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 .</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OCR</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172DB310-47D3-431C-823D-3140B02BA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432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A18E3F-0643-44C1-B464-F58E7944A464}"/>
              </a:ext>
            </a:extLst>
          </p:cNvPr>
          <p:cNvPicPr>
            <a:picLocks noChangeAspect="1"/>
          </p:cNvPicPr>
          <p:nvPr/>
        </p:nvPicPr>
        <p:blipFill rotWithShape="1">
          <a:blip r:embed="rId3">
            <a:extLst>
              <a:ext uri="{28A0092B-C50C-407E-A947-70E740481C1C}">
                <a14:useLocalDpi xmlns:a14="http://schemas.microsoft.com/office/drawing/2010/main" val="0"/>
              </a:ext>
            </a:extLst>
          </a:blip>
          <a:srcRect l="1916" t="2517" r="1916" b="7413"/>
          <a:stretch/>
        </p:blipFill>
        <p:spPr>
          <a:xfrm>
            <a:off x="5638800" y="0"/>
            <a:ext cx="6565392"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OCR</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47B91437-0A04-4012-A41B-5EBDCB937881}"/>
              </a:ext>
            </a:extLst>
          </p:cNvPr>
          <p:cNvSpPr/>
          <p:nvPr/>
        </p:nvSpPr>
        <p:spPr>
          <a:xfrm>
            <a:off x="266701" y="1325903"/>
            <a:ext cx="5067300" cy="303775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3600" b="0" i="0" u="none" strike="noStrike" kern="0" cap="none"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Good at</a:t>
            </a:r>
            <a:endParaRPr kumimoji="0" lang="en-US" altLang="zh-CN" sz="3200" b="0" i="0" u="none" strike="noStrike" kern="0" cap="none"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800" b="0" i="0" u="none" strike="noStrike" kern="0" cap="none"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Scanned documents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800" b="0" i="0" u="none" strike="noStrike" kern="0" cap="none"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Photos with text</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800" b="0" i="0" u="none" strike="noStrike" kern="0" cap="none"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Fine grained </a:t>
            </a:r>
            <a:br>
              <a:rPr kumimoji="0" lang="en-US" sz="2800" b="0" i="0" u="none" strike="noStrike" kern="0" cap="none"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800" b="0" i="0" u="none" strike="noStrike" kern="0" cap="none"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location information</a:t>
            </a:r>
          </a:p>
        </p:txBody>
      </p:sp>
      <p:pic>
        <p:nvPicPr>
          <p:cNvPr id="9" name="Picture 8">
            <a:extLst>
              <a:ext uri="{FF2B5EF4-FFF2-40B4-BE49-F238E27FC236}">
                <a16:creationId xmlns:a16="http://schemas.microsoft.com/office/drawing/2014/main" id="{16FD7E9A-0B5C-4292-A716-825F570CC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271657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033745-9306-4A00-95CB-6B87D59BF76A}"/>
              </a:ext>
            </a:extLst>
          </p:cNvPr>
          <p:cNvSpPr/>
          <p:nvPr/>
        </p:nvSpPr>
        <p:spPr bwMode="auto">
          <a:xfrm>
            <a:off x="5638800" y="0"/>
            <a:ext cx="6595116"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6" rIns="179171" bIns="143336" numCol="1" spcCol="0" rtlCol="0" fromWordArt="0" anchor="t" anchorCtr="0" forceAA="0" compatLnSpc="1">
            <a:prstTxWarp prst="textNoShape">
              <a:avLst/>
            </a:prstTxWarp>
            <a:noAutofit/>
          </a:bodyPr>
          <a:lstStyle/>
          <a:p>
            <a:pPr marL="0" marR="0" lvl="0" indent="0" algn="ctr" defTabSz="913543" rtl="0" eaLnBrk="1" fontAlgn="base" latinLnBrk="0" hangingPunct="1">
              <a:lnSpc>
                <a:spcPct val="90000"/>
              </a:lnSpc>
              <a:spcBef>
                <a:spcPct val="0"/>
              </a:spcBef>
              <a:spcAft>
                <a:spcPct val="0"/>
              </a:spcAft>
              <a:buClrTx/>
              <a:buSzTx/>
              <a:buFontTx/>
              <a:buNone/>
              <a:tabLst/>
              <a:defRPr/>
            </a:pPr>
            <a:endParaRPr kumimoji="0" lang="en-US" sz="235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p:cNvSpPr/>
          <p:nvPr/>
        </p:nvSpPr>
        <p:spPr bwMode="auto">
          <a:xfrm>
            <a:off x="0" y="0"/>
            <a:ext cx="5638800" cy="685800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11658380" cy="899665"/>
          </a:xfrm>
        </p:spPr>
        <p:txBody>
          <a:bodyPr/>
          <a:lstStyle/>
          <a:p>
            <a:r>
              <a:rPr lang="en-US" sz="4800"/>
              <a:t>Smart </a:t>
            </a:r>
            <a:br>
              <a:rPr lang="en-US" sz="4800"/>
            </a:br>
            <a:r>
              <a:rPr lang="en-US" sz="4800"/>
              <a:t>thumbnail</a:t>
            </a:r>
          </a:p>
        </p:txBody>
      </p:sp>
      <p:sp>
        <p:nvSpPr>
          <p:cNvPr id="29" name="Rectangle 28">
            <a:extLst>
              <a:ext uri="{FF2B5EF4-FFF2-40B4-BE49-F238E27FC236}">
                <a16:creationId xmlns:a16="http://schemas.microsoft.com/office/drawing/2014/main" id="{47B91437-0A04-4012-A41B-5EBDCB937881}"/>
              </a:ext>
            </a:extLst>
          </p:cNvPr>
          <p:cNvSpPr/>
          <p:nvPr/>
        </p:nvSpPr>
        <p:spPr>
          <a:xfrm>
            <a:off x="266701" y="2423171"/>
            <a:ext cx="5067300" cy="794064"/>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Smart cropping </a:t>
            </a:r>
            <a:r>
              <a:rPr kumimoji="0" lang="en-US"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off</a:t>
            </a:r>
          </a:p>
        </p:txBody>
      </p:sp>
      <p:grpSp>
        <p:nvGrpSpPr>
          <p:cNvPr id="14" name="Group 13">
            <a:extLst>
              <a:ext uri="{FF2B5EF4-FFF2-40B4-BE49-F238E27FC236}">
                <a16:creationId xmlns:a16="http://schemas.microsoft.com/office/drawing/2014/main" id="{D0774F0F-0BEA-4914-A723-11A4F557BD88}"/>
              </a:ext>
            </a:extLst>
          </p:cNvPr>
          <p:cNvGrpSpPr/>
          <p:nvPr/>
        </p:nvGrpSpPr>
        <p:grpSpPr>
          <a:xfrm>
            <a:off x="5735103" y="807748"/>
            <a:ext cx="6538109" cy="5410131"/>
            <a:chOff x="5347119" y="1040959"/>
            <a:chExt cx="6833868" cy="5654863"/>
          </a:xfrm>
        </p:grpSpPr>
        <p:pic>
          <p:nvPicPr>
            <p:cNvPr id="15" name="Picture 14">
              <a:extLst>
                <a:ext uri="{FF2B5EF4-FFF2-40B4-BE49-F238E27FC236}">
                  <a16:creationId xmlns:a16="http://schemas.microsoft.com/office/drawing/2014/main" id="{A82CCC3A-2EE4-4B93-95F8-F33B891A4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119" y="1040959"/>
              <a:ext cx="6833868" cy="2838348"/>
            </a:xfrm>
            <a:prstGeom prst="rect">
              <a:avLst/>
            </a:prstGeom>
          </p:spPr>
        </p:pic>
        <p:pic>
          <p:nvPicPr>
            <p:cNvPr id="16" name="Picture 15">
              <a:extLst>
                <a:ext uri="{FF2B5EF4-FFF2-40B4-BE49-F238E27FC236}">
                  <a16:creationId xmlns:a16="http://schemas.microsoft.com/office/drawing/2014/main" id="{4DD257CD-1D93-4892-8B0B-5E92CD431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119" y="3879307"/>
              <a:ext cx="6833868" cy="2816515"/>
            </a:xfrm>
            <a:prstGeom prst="rect">
              <a:avLst/>
            </a:prstGeom>
          </p:spPr>
        </p:pic>
      </p:grpSp>
      <p:pic>
        <p:nvPicPr>
          <p:cNvPr id="17" name="Picture 16">
            <a:extLst>
              <a:ext uri="{FF2B5EF4-FFF2-40B4-BE49-F238E27FC236}">
                <a16:creationId xmlns:a16="http://schemas.microsoft.com/office/drawing/2014/main" id="{61B2C1D4-66A1-4F4C-A891-9ED0069269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93" t="7048"/>
          <a:stretch/>
        </p:blipFill>
        <p:spPr>
          <a:xfrm>
            <a:off x="9234093" y="1076303"/>
            <a:ext cx="2877766" cy="2322290"/>
          </a:xfrm>
          <a:prstGeom prst="rect">
            <a:avLst/>
          </a:prstGeom>
        </p:spPr>
      </p:pic>
      <p:pic>
        <p:nvPicPr>
          <p:cNvPr id="19" name="Picture 18">
            <a:extLst>
              <a:ext uri="{FF2B5EF4-FFF2-40B4-BE49-F238E27FC236}">
                <a16:creationId xmlns:a16="http://schemas.microsoft.com/office/drawing/2014/main" id="{D277AFBB-A1E8-4C7D-A46B-F3E3F688E1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00" t="5337"/>
          <a:stretch/>
        </p:blipFill>
        <p:spPr>
          <a:xfrm>
            <a:off x="9234092" y="3771303"/>
            <a:ext cx="2856687" cy="2302844"/>
          </a:xfrm>
          <a:prstGeom prst="rect">
            <a:avLst/>
          </a:prstGeom>
        </p:spPr>
      </p:pic>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33430F2B-0C36-42A7-A6F0-E5C9C36506AB}"/>
              </a:ext>
            </a:extLst>
          </p:cNvPr>
          <p:cNvSpPr/>
          <p:nvPr/>
        </p:nvSpPr>
        <p:spPr>
          <a:xfrm>
            <a:off x="266700" y="2423171"/>
            <a:ext cx="5067300" cy="794064"/>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Smart cropping </a:t>
            </a:r>
            <a:r>
              <a:rPr kumimoji="0" lang="en-US"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on</a:t>
            </a:r>
          </a:p>
        </p:txBody>
      </p:sp>
      <p:pic>
        <p:nvPicPr>
          <p:cNvPr id="7" name="Picture 6">
            <a:extLst>
              <a:ext uri="{FF2B5EF4-FFF2-40B4-BE49-F238E27FC236}">
                <a16:creationId xmlns:a16="http://schemas.microsoft.com/office/drawing/2014/main" id="{CF605512-545E-4D3F-8171-13CB48E0A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134754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6DA578-32DD-4921-BDCB-DF937B7D56C6}"/>
              </a:ext>
            </a:extLst>
          </p:cNvPr>
          <p:cNvPicPr>
            <a:picLocks noChangeAspect="1"/>
          </p:cNvPicPr>
          <p:nvPr/>
        </p:nvPicPr>
        <p:blipFill rotWithShape="1">
          <a:blip r:embed="rId3"/>
          <a:srcRect l="36857" r="12535" b="-38"/>
          <a:stretch/>
        </p:blipFill>
        <p:spPr>
          <a:xfrm>
            <a:off x="6096000" y="486"/>
            <a:ext cx="6172973" cy="6857513"/>
          </a:xfrm>
          <a:prstGeom prst="rect">
            <a:avLst/>
          </a:prstGeom>
        </p:spPr>
      </p:pic>
      <p:pic>
        <p:nvPicPr>
          <p:cNvPr id="10" name="Picture 9">
            <a:extLst>
              <a:ext uri="{FF2B5EF4-FFF2-40B4-BE49-F238E27FC236}">
                <a16:creationId xmlns:a16="http://schemas.microsoft.com/office/drawing/2014/main" id="{0336AD20-98DF-40B4-9B84-45CB3B3598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4500" y="457200"/>
            <a:ext cx="2999769" cy="506627"/>
          </a:xfrm>
          <a:prstGeom prst="rect">
            <a:avLst/>
          </a:prstGeom>
        </p:spPr>
      </p:pic>
      <p:grpSp>
        <p:nvGrpSpPr>
          <p:cNvPr id="2" name="Group 1">
            <a:extLst>
              <a:ext uri="{FF2B5EF4-FFF2-40B4-BE49-F238E27FC236}">
                <a16:creationId xmlns:a16="http://schemas.microsoft.com/office/drawing/2014/main" id="{2F8D74D0-A095-482B-86CA-7289C79F5F00}"/>
              </a:ext>
            </a:extLst>
          </p:cNvPr>
          <p:cNvGrpSpPr/>
          <p:nvPr/>
        </p:nvGrpSpPr>
        <p:grpSpPr>
          <a:xfrm>
            <a:off x="0" y="1600199"/>
            <a:ext cx="6096000" cy="4281785"/>
            <a:chOff x="0" y="1600199"/>
            <a:chExt cx="6096000" cy="4281785"/>
          </a:xfrm>
        </p:grpSpPr>
        <p:sp>
          <p:nvSpPr>
            <p:cNvPr id="14" name="Rectangle 13"/>
            <p:cNvSpPr/>
            <p:nvPr/>
          </p:nvSpPr>
          <p:spPr bwMode="auto">
            <a:xfrm>
              <a:off x="0" y="1600199"/>
              <a:ext cx="6096000" cy="428178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18288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1765"/>
                </a:spcAft>
                <a:buClrTx/>
                <a:buSzTx/>
                <a:buFontTx/>
                <a:buNone/>
                <a:tabLst/>
                <a:defRPr/>
              </a:pP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“I have not seen anything comparable.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We can use the Computer Vision API to prove to our clients the reliability of the data, so they can be confident making important business decisions based on that information.”</a:t>
              </a:r>
            </a:p>
            <a:p>
              <a:pPr marL="111125" marR="0" lvl="0" indent="0" algn="l" defTabSz="914314" rtl="0" eaLnBrk="1" fontAlgn="auto" latinLnBrk="0" hangingPunct="1">
                <a:lnSpc>
                  <a:spcPct val="90000"/>
                </a:lnSpc>
                <a:spcBef>
                  <a:spcPts val="0"/>
                </a:spcBef>
                <a:spcAft>
                  <a:spcPts val="1765"/>
                </a:spcAft>
                <a:buClrTx/>
                <a:buSzTx/>
                <a:buFontTx/>
                <a:buNone/>
                <a:tabLst/>
                <a:defRPr/>
              </a:pPr>
              <a:r>
                <a:rPr kumimoji="0" lang="nl-NL" sz="1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Vigiglobe CEO Leendert de Voogd </a:t>
              </a:r>
              <a:endParaRPr kumimoji="0" lang="en-US" sz="1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3" name="Rectangle 12"/>
            <p:cNvSpPr/>
            <p:nvPr/>
          </p:nvSpPr>
          <p:spPr>
            <a:xfrm>
              <a:off x="444498" y="4983463"/>
              <a:ext cx="5212080" cy="548640"/>
            </a:xfrm>
            <a:prstGeom prst="rect">
              <a:avLst/>
            </a:prstGeom>
            <a:solidFill>
              <a:schemeClr val="bg1">
                <a:lumMod val="95000"/>
              </a:schemeClr>
            </a:solidFill>
          </p:spPr>
          <p:txBody>
            <a:bodyPr wrap="none" lIns="175761" tIns="140609" rIns="175761" bIns="140609" rtlCol="0" anchor="ctr">
              <a:noAutofit/>
            </a:bodyPr>
            <a:lstStyle/>
            <a:p>
              <a:pPr marL="0" marR="0" lvl="0" indent="0" algn="l"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89091">
                        <a:srgbClr val="0078D7"/>
                      </a:gs>
                      <a:gs pos="73636">
                        <a:srgbClr val="0078D7"/>
                      </a:gs>
                    </a:gsLst>
                    <a:lin ang="5400000" scaled="0"/>
                  </a:gradFill>
                  <a:effectLst/>
                  <a:uLnTx/>
                  <a:uFillTx/>
                  <a:latin typeface="Segoe UI Semibold" panose="020B0702040204020203" pitchFamily="34" charset="0"/>
                  <a:ea typeface="+mn-ea"/>
                  <a:cs typeface="Segoe UI Semibold" panose="020B0702040204020203" pitchFamily="34" charset="0"/>
                </a:rPr>
                <a:t>Computer Vision API</a:t>
              </a:r>
            </a:p>
          </p:txBody>
        </p:sp>
        <p:sp>
          <p:nvSpPr>
            <p:cNvPr id="17" name="TextBox 16">
              <a:hlinkClick r:id="rId5"/>
            </p:cNvPr>
            <p:cNvSpPr txBox="1"/>
            <p:nvPr/>
          </p:nvSpPr>
          <p:spPr>
            <a:xfrm>
              <a:off x="3810006" y="5074903"/>
              <a:ext cx="1737360" cy="365760"/>
            </a:xfrm>
            <a:prstGeom prst="rect">
              <a:avLst/>
            </a:prstGeom>
            <a:solidFill>
              <a:schemeClr val="accent3"/>
            </a:solidFill>
          </p:spPr>
          <p:txBody>
            <a:bodyPr wrap="none" lIns="175761" tIns="140609" rIns="175761" bIns="140609" rtlCol="0" anchor="ctr">
              <a:noAutofit/>
            </a:bodyPr>
            <a:lstStyle>
              <a:defPPr>
                <a:defRPr lang="en-US"/>
              </a:defPPr>
              <a:lvl1pPr algn="ctr">
                <a:lnSpc>
                  <a:spcPct val="90000"/>
                </a:lnSpc>
                <a:spcAft>
                  <a:spcPts val="588"/>
                </a:spcAft>
                <a:defRPr sz="1200">
                  <a:gradFill>
                    <a:gsLst>
                      <a:gs pos="21818">
                        <a:schemeClr val="bg1"/>
                      </a:gs>
                      <a:gs pos="42000">
                        <a:schemeClr val="bg1"/>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Read case study here</a:t>
              </a:r>
            </a:p>
          </p:txBody>
        </p:sp>
      </p:grpSp>
    </p:spTree>
    <p:extLst>
      <p:ext uri="{BB962C8B-B14F-4D97-AF65-F5344CB8AC3E}">
        <p14:creationId xmlns:p14="http://schemas.microsoft.com/office/powerpoint/2010/main" val="18041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A3866F-F074-494C-9EB8-50E62310C7E9}"/>
              </a:ext>
            </a:extLst>
          </p:cNvPr>
          <p:cNvPicPr>
            <a:picLocks noChangeAspect="1"/>
          </p:cNvPicPr>
          <p:nvPr/>
        </p:nvPicPr>
        <p:blipFill rotWithShape="1">
          <a:blip r:embed="rId3"/>
          <a:srcRect l="6875" r="41557"/>
          <a:stretch/>
        </p:blipFill>
        <p:spPr>
          <a:xfrm>
            <a:off x="6096000" y="486"/>
            <a:ext cx="6172974" cy="6857514"/>
          </a:xfrm>
          <a:prstGeom prst="rect">
            <a:avLst/>
          </a:prstGeom>
        </p:spPr>
      </p:pic>
      <p:grpSp>
        <p:nvGrpSpPr>
          <p:cNvPr id="3" name="Group 2">
            <a:extLst>
              <a:ext uri="{FF2B5EF4-FFF2-40B4-BE49-F238E27FC236}">
                <a16:creationId xmlns:a16="http://schemas.microsoft.com/office/drawing/2014/main" id="{62552096-FD12-4D9F-BB31-4FECEA6FD367}"/>
              </a:ext>
            </a:extLst>
          </p:cNvPr>
          <p:cNvGrpSpPr/>
          <p:nvPr/>
        </p:nvGrpSpPr>
        <p:grpSpPr>
          <a:xfrm>
            <a:off x="0" y="1600199"/>
            <a:ext cx="6096000" cy="4281785"/>
            <a:chOff x="0" y="1600199"/>
            <a:chExt cx="6096000" cy="4281785"/>
          </a:xfrm>
        </p:grpSpPr>
        <p:sp>
          <p:nvSpPr>
            <p:cNvPr id="14" name="Rectangle 13"/>
            <p:cNvSpPr/>
            <p:nvPr/>
          </p:nvSpPr>
          <p:spPr bwMode="auto">
            <a:xfrm>
              <a:off x="0" y="1600199"/>
              <a:ext cx="6096000" cy="428178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18288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1765"/>
                </a:spcAft>
                <a:buClrTx/>
                <a:buSzTx/>
                <a:buFontTx/>
                <a:buNone/>
                <a:tabLst/>
                <a:defRPr/>
              </a:pP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“I have not seen anything comparable. </a:t>
              </a:r>
              <a:b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We can use the Computer Vision API to prove to our clients the reliability of the data, so they can be confident making important business decisions based on that information.”</a:t>
              </a:r>
            </a:p>
            <a:p>
              <a:pPr marL="111125" marR="0" lvl="0" indent="0" algn="l" defTabSz="914314" rtl="0" eaLnBrk="1" fontAlgn="auto" latinLnBrk="0" hangingPunct="1">
                <a:lnSpc>
                  <a:spcPct val="90000"/>
                </a:lnSpc>
                <a:spcBef>
                  <a:spcPts val="0"/>
                </a:spcBef>
                <a:spcAft>
                  <a:spcPts val="1765"/>
                </a:spcAft>
                <a:buClrTx/>
                <a:buSzTx/>
                <a:buFontTx/>
                <a:buNone/>
                <a:tabLst/>
                <a:defRPr/>
              </a:pPr>
              <a:r>
                <a:rPr kumimoji="0" lang="nl-NL"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Vigiglobe CEO Leendert de Voogd </a:t>
              </a:r>
              <a:endPar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 name="TextBox 8">
              <a:hlinkClick r:id="rId4"/>
              <a:extLst>
                <a:ext uri="{FF2B5EF4-FFF2-40B4-BE49-F238E27FC236}">
                  <a16:creationId xmlns:a16="http://schemas.microsoft.com/office/drawing/2014/main" id="{C0B82464-6B60-4AC6-B86C-45850D7829EA}"/>
                </a:ext>
              </a:extLst>
            </p:cNvPr>
            <p:cNvSpPr txBox="1"/>
            <p:nvPr/>
          </p:nvSpPr>
          <p:spPr>
            <a:xfrm>
              <a:off x="1953258" y="5074903"/>
              <a:ext cx="1645920" cy="365760"/>
            </a:xfrm>
            <a:prstGeom prst="rect">
              <a:avLst/>
            </a:prstGeom>
            <a:solidFill>
              <a:schemeClr val="accent1"/>
            </a:solidFill>
          </p:spPr>
          <p:txBody>
            <a:bodyPr wrap="none" lIns="175761" tIns="140609" rIns="175761" bIns="140609" rtlCol="0" anchor="ctr">
              <a:noAutofit/>
            </a:bodyPr>
            <a:lstStyle>
              <a:defPPr>
                <a:defRPr lang="en-US"/>
              </a:defPPr>
              <a:lvl1pPr algn="ctr" defTabSz="914314">
                <a:lnSpc>
                  <a:spcPct val="90000"/>
                </a:lnSpc>
                <a:spcAft>
                  <a:spcPts val="576"/>
                </a:spcAft>
                <a:defRPr sz="1176">
                  <a:gradFill>
                    <a:gsLst>
                      <a:gs pos="21818">
                        <a:srgbClr val="FFFFFF"/>
                      </a:gs>
                      <a:gs pos="42000">
                        <a:srgbClr val="FFFFFF"/>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Watch Video Here</a:t>
              </a:r>
            </a:p>
          </p:txBody>
        </p:sp>
        <p:sp>
          <p:nvSpPr>
            <p:cNvPr id="12" name="TextBox 11">
              <a:hlinkClick r:id="rId5"/>
              <a:extLst>
                <a:ext uri="{FF2B5EF4-FFF2-40B4-BE49-F238E27FC236}">
                  <a16:creationId xmlns:a16="http://schemas.microsoft.com/office/drawing/2014/main" id="{734EC024-E7E9-4F93-8679-75E56C5F2A10}"/>
                </a:ext>
              </a:extLst>
            </p:cNvPr>
            <p:cNvSpPr txBox="1"/>
            <p:nvPr/>
          </p:nvSpPr>
          <p:spPr>
            <a:xfrm>
              <a:off x="444498" y="5074903"/>
              <a:ext cx="1463040" cy="365760"/>
            </a:xfrm>
            <a:prstGeom prst="rect">
              <a:avLst/>
            </a:prstGeom>
            <a:solidFill>
              <a:schemeClr val="accent1"/>
            </a:solidFill>
          </p:spPr>
          <p:txBody>
            <a:bodyPr wrap="none" lIns="175761" tIns="140609" rIns="175761" bIns="140609" rtlCol="0" anchor="ctr">
              <a:noAutofit/>
            </a:bodyPr>
            <a:lstStyle>
              <a:defPPr>
                <a:defRPr lang="en-US"/>
              </a:defPPr>
              <a:lvl1pPr algn="ctr" defTabSz="914314">
                <a:lnSpc>
                  <a:spcPct val="90000"/>
                </a:lnSpc>
                <a:spcAft>
                  <a:spcPts val="576"/>
                </a:spcAft>
                <a:defRPr sz="1176">
                  <a:gradFill>
                    <a:gsLst>
                      <a:gs pos="21818">
                        <a:srgbClr val="FFFFFF"/>
                      </a:gs>
                      <a:gs pos="42000">
                        <a:srgbClr val="FFFFFF"/>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Read Blog Here</a:t>
              </a:r>
            </a:p>
          </p:txBody>
        </p:sp>
      </p:grpSp>
      <p:pic>
        <p:nvPicPr>
          <p:cNvPr id="7" name="Picture 6">
            <a:extLst>
              <a:ext uri="{FF2B5EF4-FFF2-40B4-BE49-F238E27FC236}">
                <a16:creationId xmlns:a16="http://schemas.microsoft.com/office/drawing/2014/main" id="{5B14B9EA-AE0D-4262-9B66-82DE691173A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4500" y="457200"/>
            <a:ext cx="2999769" cy="506627"/>
          </a:xfrm>
          <a:prstGeom prst="rect">
            <a:avLst/>
          </a:prstGeom>
        </p:spPr>
      </p:pic>
    </p:spTree>
    <p:extLst>
      <p:ext uri="{BB962C8B-B14F-4D97-AF65-F5344CB8AC3E}">
        <p14:creationId xmlns:p14="http://schemas.microsoft.com/office/powerpoint/2010/main" val="162682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75BE55-489C-4136-9952-7F9D4918A49C}"/>
              </a:ext>
            </a:extLst>
          </p:cNvPr>
          <p:cNvPicPr>
            <a:picLocks noChangeAspect="1"/>
          </p:cNvPicPr>
          <p:nvPr/>
        </p:nvPicPr>
        <p:blipFill rotWithShape="1">
          <a:blip r:embed="rId3"/>
          <a:srcRect l="10609" r="26034"/>
          <a:stretch/>
        </p:blipFill>
        <p:spPr>
          <a:xfrm>
            <a:off x="5638801" y="2675"/>
            <a:ext cx="6552980" cy="6855326"/>
          </a:xfrm>
          <a:prstGeom prst="rect">
            <a:avLst/>
          </a:prstGeom>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0" y="1958640"/>
            <a:ext cx="5067300" cy="2222147"/>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200"/>
              </a:spcBef>
              <a:spcAft>
                <a:spcPts val="0"/>
              </a:spcAft>
              <a:buClrTx/>
              <a:buSzTx/>
              <a:buFontTx/>
              <a:buNone/>
              <a:tabLst/>
              <a:defRPr/>
            </a:pPr>
            <a:r>
              <a:rPr kumimoji="0" lang="en-US" altLang="zh-CN"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Recognize </a:t>
            </a:r>
            <a:br>
              <a:rPr kumimoji="0" lang="en-US" altLang="zh-CN"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emotions</a:t>
            </a:r>
          </a:p>
          <a:p>
            <a:pPr marL="0" marR="0" lvl="0" indent="0" algn="l" defTabSz="895838" rtl="0" eaLnBrk="1" fontAlgn="auto" latinLnBrk="0" hangingPunct="1">
              <a:lnSpc>
                <a:spcPct val="90000"/>
              </a:lnSpc>
              <a:spcBef>
                <a:spcPts val="1200"/>
              </a:spcBef>
              <a:spcAft>
                <a:spcPts val="0"/>
              </a:spcAft>
              <a:buClrTx/>
              <a:buSzTx/>
              <a:buFontTx/>
              <a:buNone/>
              <a:tabLst/>
              <a:defRPr/>
            </a:pPr>
            <a:r>
              <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Understand content </a:t>
            </a:r>
            <a:br>
              <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within an image</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11658380" cy="899665"/>
          </a:xfrm>
        </p:spPr>
        <p:txBody>
          <a:bodyPr/>
          <a:lstStyle/>
          <a:p>
            <a:pPr lvl="0">
              <a:defRPr/>
            </a:pPr>
            <a:r>
              <a:rPr lang="en-US" sz="4800" dirty="0"/>
              <a:t>Emotion API</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429DDE23-3646-440F-B136-DD98BD1CF3D9}"/>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25027" y="282256"/>
            <a:ext cx="871698" cy="871698"/>
          </a:xfrm>
          <a:prstGeom prst="rect">
            <a:avLst/>
          </a:prstGeom>
        </p:spPr>
      </p:pic>
    </p:spTree>
    <p:extLst>
      <p:ext uri="{BB962C8B-B14F-4D97-AF65-F5344CB8AC3E}">
        <p14:creationId xmlns:p14="http://schemas.microsoft.com/office/powerpoint/2010/main" val="34781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5" name="Group 64"/>
          <p:cNvGrpSpPr/>
          <p:nvPr/>
        </p:nvGrpSpPr>
        <p:grpSpPr>
          <a:xfrm>
            <a:off x="2702875" y="1934959"/>
            <a:ext cx="967404" cy="1209256"/>
            <a:chOff x="-89366" y="1973262"/>
            <a:chExt cx="986802" cy="1233504"/>
          </a:xfrm>
        </p:grpSpPr>
        <p:sp>
          <p:nvSpPr>
            <p:cNvPr id="66" name="Freeform 5"/>
            <p:cNvSpPr>
              <a:spLocks/>
            </p:cNvSpPr>
            <p:nvPr/>
          </p:nvSpPr>
          <p:spPr bwMode="auto">
            <a:xfrm>
              <a:off x="-89366" y="2107542"/>
              <a:ext cx="555856" cy="565226"/>
            </a:xfrm>
            <a:custGeom>
              <a:avLst/>
              <a:gdLst>
                <a:gd name="T0" fmla="*/ 1 w 130"/>
                <a:gd name="T1" fmla="*/ 132 h 132"/>
                <a:gd name="T2" fmla="*/ 0 w 130"/>
                <a:gd name="T3" fmla="*/ 115 h 132"/>
                <a:gd name="T4" fmla="*/ 115 w 130"/>
                <a:gd name="T5" fmla="*/ 0 h 132"/>
                <a:gd name="T6" fmla="*/ 130 w 130"/>
                <a:gd name="T7" fmla="*/ 0 h 132"/>
              </a:gdLst>
              <a:ahLst/>
              <a:cxnLst>
                <a:cxn ang="0">
                  <a:pos x="T0" y="T1"/>
                </a:cxn>
                <a:cxn ang="0">
                  <a:pos x="T2" y="T3"/>
                </a:cxn>
                <a:cxn ang="0">
                  <a:pos x="T4" y="T5"/>
                </a:cxn>
                <a:cxn ang="0">
                  <a:pos x="T6" y="T7"/>
                </a:cxn>
              </a:cxnLst>
              <a:rect l="0" t="0" r="r" b="b"/>
              <a:pathLst>
                <a:path w="130" h="132">
                  <a:moveTo>
                    <a:pt x="1" y="132"/>
                  </a:moveTo>
                  <a:cubicBezTo>
                    <a:pt x="1" y="126"/>
                    <a:pt x="0" y="120"/>
                    <a:pt x="0" y="115"/>
                  </a:cubicBezTo>
                  <a:cubicBezTo>
                    <a:pt x="0" y="51"/>
                    <a:pt x="51" y="0"/>
                    <a:pt x="115" y="0"/>
                  </a:cubicBezTo>
                  <a:cubicBezTo>
                    <a:pt x="121" y="0"/>
                    <a:pt x="126" y="0"/>
                    <a:pt x="130"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9" name="Freeform 6"/>
            <p:cNvSpPr>
              <a:spLocks/>
            </p:cNvSpPr>
            <p:nvPr/>
          </p:nvSpPr>
          <p:spPr bwMode="auto">
            <a:xfrm>
              <a:off x="266632" y="2538488"/>
              <a:ext cx="630804" cy="552734"/>
            </a:xfrm>
            <a:custGeom>
              <a:avLst/>
              <a:gdLst>
                <a:gd name="T0" fmla="*/ 0 w 147"/>
                <a:gd name="T1" fmla="*/ 125 h 129"/>
                <a:gd name="T2" fmla="*/ 32 w 147"/>
                <a:gd name="T3" fmla="*/ 129 h 129"/>
                <a:gd name="T4" fmla="*/ 147 w 147"/>
                <a:gd name="T5" fmla="*/ 14 h 129"/>
                <a:gd name="T6" fmla="*/ 146 w 147"/>
                <a:gd name="T7" fmla="*/ 0 h 129"/>
              </a:gdLst>
              <a:ahLst/>
              <a:cxnLst>
                <a:cxn ang="0">
                  <a:pos x="T0" y="T1"/>
                </a:cxn>
                <a:cxn ang="0">
                  <a:pos x="T2" y="T3"/>
                </a:cxn>
                <a:cxn ang="0">
                  <a:pos x="T4" y="T5"/>
                </a:cxn>
                <a:cxn ang="0">
                  <a:pos x="T6" y="T7"/>
                </a:cxn>
              </a:cxnLst>
              <a:rect l="0" t="0" r="r" b="b"/>
              <a:pathLst>
                <a:path w="147" h="129">
                  <a:moveTo>
                    <a:pt x="0" y="125"/>
                  </a:moveTo>
                  <a:cubicBezTo>
                    <a:pt x="10" y="127"/>
                    <a:pt x="21" y="129"/>
                    <a:pt x="32" y="129"/>
                  </a:cubicBezTo>
                  <a:cubicBezTo>
                    <a:pt x="96" y="129"/>
                    <a:pt x="147" y="77"/>
                    <a:pt x="147" y="14"/>
                  </a:cubicBezTo>
                  <a:cubicBezTo>
                    <a:pt x="147" y="9"/>
                    <a:pt x="147" y="4"/>
                    <a:pt x="146"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5" name="Freeform 7"/>
            <p:cNvSpPr>
              <a:spLocks/>
            </p:cNvSpPr>
            <p:nvPr/>
          </p:nvSpPr>
          <p:spPr bwMode="auto">
            <a:xfrm>
              <a:off x="263510" y="2988171"/>
              <a:ext cx="140525" cy="218595"/>
            </a:xfrm>
            <a:custGeom>
              <a:avLst/>
              <a:gdLst>
                <a:gd name="T0" fmla="*/ 33 w 33"/>
                <a:gd name="T1" fmla="*/ 0 h 51"/>
                <a:gd name="T2" fmla="*/ 0 w 33"/>
                <a:gd name="T3" fmla="*/ 19 h 51"/>
                <a:gd name="T4" fmla="*/ 20 w 33"/>
                <a:gd name="T5" fmla="*/ 51 h 51"/>
              </a:gdLst>
              <a:ahLst/>
              <a:cxnLst>
                <a:cxn ang="0">
                  <a:pos x="T0" y="T1"/>
                </a:cxn>
                <a:cxn ang="0">
                  <a:pos x="T2" y="T3"/>
                </a:cxn>
                <a:cxn ang="0">
                  <a:pos x="T4" y="T5"/>
                </a:cxn>
              </a:cxnLst>
              <a:rect l="0" t="0" r="r" b="b"/>
              <a:pathLst>
                <a:path w="33" h="51">
                  <a:moveTo>
                    <a:pt x="33" y="0"/>
                  </a:moveTo>
                  <a:cubicBezTo>
                    <a:pt x="0" y="19"/>
                    <a:pt x="0" y="19"/>
                    <a:pt x="0" y="19"/>
                  </a:cubicBezTo>
                  <a:cubicBezTo>
                    <a:pt x="20" y="51"/>
                    <a:pt x="20" y="51"/>
                    <a:pt x="20" y="51"/>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6" name="Freeform 8"/>
            <p:cNvSpPr>
              <a:spLocks/>
            </p:cNvSpPr>
            <p:nvPr/>
          </p:nvSpPr>
          <p:spPr bwMode="auto">
            <a:xfrm>
              <a:off x="332211" y="1973262"/>
              <a:ext cx="140525" cy="221719"/>
            </a:xfrm>
            <a:custGeom>
              <a:avLst/>
              <a:gdLst>
                <a:gd name="T0" fmla="*/ 0 w 33"/>
                <a:gd name="T1" fmla="*/ 52 h 52"/>
                <a:gd name="T2" fmla="*/ 33 w 33"/>
                <a:gd name="T3" fmla="*/ 32 h 52"/>
                <a:gd name="T4" fmla="*/ 13 w 33"/>
                <a:gd name="T5" fmla="*/ 0 h 52"/>
              </a:gdLst>
              <a:ahLst/>
              <a:cxnLst>
                <a:cxn ang="0">
                  <a:pos x="T0" y="T1"/>
                </a:cxn>
                <a:cxn ang="0">
                  <a:pos x="T2" y="T3"/>
                </a:cxn>
                <a:cxn ang="0">
                  <a:pos x="T4" y="T5"/>
                </a:cxn>
              </a:cxnLst>
              <a:rect l="0" t="0" r="r" b="b"/>
              <a:pathLst>
                <a:path w="33" h="52">
                  <a:moveTo>
                    <a:pt x="0" y="52"/>
                  </a:moveTo>
                  <a:cubicBezTo>
                    <a:pt x="33" y="32"/>
                    <a:pt x="33" y="32"/>
                    <a:pt x="33" y="32"/>
                  </a:cubicBezTo>
                  <a:cubicBezTo>
                    <a:pt x="13" y="0"/>
                    <a:pt x="13" y="0"/>
                    <a:pt x="13"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7" name="Oval 10"/>
            <p:cNvSpPr>
              <a:spLocks noChangeArrowheads="1"/>
            </p:cNvSpPr>
            <p:nvPr/>
          </p:nvSpPr>
          <p:spPr bwMode="auto">
            <a:xfrm>
              <a:off x="-72112" y="2783587"/>
              <a:ext cx="235676" cy="233113"/>
            </a:xfrm>
            <a:prstGeom prst="ellipse">
              <a:avLst/>
            </a:pr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8" name="Rectangle 97"/>
            <p:cNvSpPr/>
            <p:nvPr/>
          </p:nvSpPr>
          <p:spPr bwMode="auto">
            <a:xfrm>
              <a:off x="609219" y="2200614"/>
              <a:ext cx="202980" cy="202980"/>
            </a:xfrm>
            <a:prstGeom prst="rect">
              <a:avLst/>
            </a:pr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05050"/>
                </a:solidFill>
                <a:effectLst/>
                <a:uLnTx/>
                <a:uFillTx/>
                <a:latin typeface="Segoe UI Semilight"/>
                <a:ea typeface="+mn-ea"/>
                <a:cs typeface="+mn-cs"/>
              </a:endParaRPr>
            </a:p>
          </p:txBody>
        </p:sp>
      </p:grpSp>
      <p:sp>
        <p:nvSpPr>
          <p:cNvPr id="12" name="Oval 11">
            <a:extLst/>
          </p:cNvPr>
          <p:cNvSpPr/>
          <p:nvPr/>
        </p:nvSpPr>
        <p:spPr bwMode="auto">
          <a:xfrm>
            <a:off x="1453481"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 name="Freeform: Shape 27">
            <a:extLst/>
          </p:cNvPr>
          <p:cNvSpPr/>
          <p:nvPr/>
        </p:nvSpPr>
        <p:spPr bwMode="auto">
          <a:xfrm flipV="1">
            <a:off x="2582456" y="2274452"/>
            <a:ext cx="1208243" cy="666048"/>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0" name="TextBox 29">
            <a:extLst/>
          </p:cNvPr>
          <p:cNvSpPr txBox="1"/>
          <p:nvPr/>
        </p:nvSpPr>
        <p:spPr>
          <a:xfrm>
            <a:off x="2370176" y="3228113"/>
            <a:ext cx="1632804"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Microsoft</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Cloud</a:t>
            </a:r>
          </a:p>
        </p:txBody>
      </p:sp>
      <p:sp>
        <p:nvSpPr>
          <p:cNvPr id="32" name="Oval 31">
            <a:extLst/>
          </p:cNvPr>
          <p:cNvSpPr/>
          <p:nvPr/>
        </p:nvSpPr>
        <p:spPr bwMode="auto">
          <a:xfrm>
            <a:off x="7272327"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TextBox 37">
            <a:extLst/>
          </p:cNvPr>
          <p:cNvSpPr txBox="1"/>
          <p:nvPr/>
        </p:nvSpPr>
        <p:spPr>
          <a:xfrm>
            <a:off x="8207947" y="3228113"/>
            <a:ext cx="1594973"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Business </a:t>
            </a:r>
            <a:b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data</a:t>
            </a:r>
            <a:endParaRPr kumimoji="0" lang="en-US" sz="2000" b="0" i="1"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endParaRPr>
          </a:p>
        </p:txBody>
      </p:sp>
      <p:sp>
        <p:nvSpPr>
          <p:cNvPr id="13" name="Oval 12">
            <a:extLst/>
          </p:cNvPr>
          <p:cNvSpPr/>
          <p:nvPr/>
        </p:nvSpPr>
        <p:spPr bwMode="auto">
          <a:xfrm>
            <a:off x="4362904"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7" name="TextBox 36">
            <a:extLst/>
          </p:cNvPr>
          <p:cNvSpPr txBox="1"/>
          <p:nvPr/>
        </p:nvSpPr>
        <p:spPr>
          <a:xfrm>
            <a:off x="5192973" y="3228113"/>
            <a:ext cx="1806057"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AI</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innovation</a:t>
            </a:r>
          </a:p>
        </p:txBody>
      </p:sp>
      <p:grpSp>
        <p:nvGrpSpPr>
          <p:cNvPr id="4" name="Group 4"/>
          <p:cNvGrpSpPr>
            <a:grpSpLocks noChangeAspect="1"/>
          </p:cNvGrpSpPr>
          <p:nvPr/>
        </p:nvGrpSpPr>
        <p:grpSpPr bwMode="auto">
          <a:xfrm>
            <a:off x="5817880" y="2084364"/>
            <a:ext cx="556243" cy="974440"/>
            <a:chOff x="866" y="3346"/>
            <a:chExt cx="137" cy="240"/>
          </a:xfrm>
        </p:grpSpPr>
        <p:sp>
          <p:nvSpPr>
            <p:cNvPr id="6" name="Freeform 5"/>
            <p:cNvSpPr>
              <a:spLocks/>
            </p:cNvSpPr>
            <p:nvPr/>
          </p:nvSpPr>
          <p:spPr bwMode="auto">
            <a:xfrm>
              <a:off x="866" y="3346"/>
              <a:ext cx="137" cy="158"/>
            </a:xfrm>
            <a:custGeom>
              <a:avLst/>
              <a:gdLst>
                <a:gd name="T0" fmla="*/ 86 w 99"/>
                <a:gd name="T1" fmla="*/ 82 h 114"/>
                <a:gd name="T2" fmla="*/ 74 w 99"/>
                <a:gd name="T3" fmla="*/ 114 h 114"/>
                <a:gd name="T4" fmla="*/ 24 w 99"/>
                <a:gd name="T5" fmla="*/ 114 h 114"/>
                <a:gd name="T6" fmla="*/ 13 w 99"/>
                <a:gd name="T7" fmla="*/ 84 h 114"/>
                <a:gd name="T8" fmla="*/ 10 w 99"/>
                <a:gd name="T9" fmla="*/ 79 h 114"/>
                <a:gd name="T10" fmla="*/ 0 w 99"/>
                <a:gd name="T11" fmla="*/ 49 h 114"/>
                <a:gd name="T12" fmla="*/ 49 w 99"/>
                <a:gd name="T13" fmla="*/ 0 h 114"/>
                <a:gd name="T14" fmla="*/ 99 w 99"/>
                <a:gd name="T15" fmla="*/ 49 h 114"/>
                <a:gd name="T16" fmla="*/ 88 w 99"/>
                <a:gd name="T17" fmla="*/ 78 h 114"/>
                <a:gd name="T18" fmla="*/ 86 w 99"/>
                <a:gd name="T19" fmla="*/ 82 h 114"/>
                <a:gd name="T20" fmla="*/ 86 w 99"/>
                <a:gd name="T21"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14">
                  <a:moveTo>
                    <a:pt x="86" y="82"/>
                  </a:moveTo>
                  <a:cubicBezTo>
                    <a:pt x="75" y="99"/>
                    <a:pt x="74" y="114"/>
                    <a:pt x="74" y="114"/>
                  </a:cubicBezTo>
                  <a:cubicBezTo>
                    <a:pt x="24" y="114"/>
                    <a:pt x="24" y="114"/>
                    <a:pt x="24" y="114"/>
                  </a:cubicBezTo>
                  <a:cubicBezTo>
                    <a:pt x="25" y="105"/>
                    <a:pt x="13" y="84"/>
                    <a:pt x="13" y="84"/>
                  </a:cubicBezTo>
                  <a:cubicBezTo>
                    <a:pt x="10" y="79"/>
                    <a:pt x="10" y="79"/>
                    <a:pt x="10" y="79"/>
                  </a:cubicBezTo>
                  <a:cubicBezTo>
                    <a:pt x="3" y="71"/>
                    <a:pt x="0" y="61"/>
                    <a:pt x="0" y="49"/>
                  </a:cubicBezTo>
                  <a:cubicBezTo>
                    <a:pt x="0" y="21"/>
                    <a:pt x="22" y="0"/>
                    <a:pt x="49" y="0"/>
                  </a:cubicBezTo>
                  <a:cubicBezTo>
                    <a:pt x="77" y="0"/>
                    <a:pt x="99" y="21"/>
                    <a:pt x="99" y="49"/>
                  </a:cubicBezTo>
                  <a:cubicBezTo>
                    <a:pt x="99" y="61"/>
                    <a:pt x="96" y="70"/>
                    <a:pt x="88" y="78"/>
                  </a:cubicBezTo>
                  <a:cubicBezTo>
                    <a:pt x="86" y="82"/>
                    <a:pt x="86" y="82"/>
                    <a:pt x="86" y="82"/>
                  </a:cubicBezTo>
                  <a:cubicBezTo>
                    <a:pt x="86" y="82"/>
                    <a:pt x="86" y="82"/>
                    <a:pt x="86" y="82"/>
                  </a:cubicBezTo>
                  <a:close/>
                </a:path>
              </a:pathLst>
            </a:custGeom>
            <a:noFill/>
            <a:ln w="222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 name="Freeform 6"/>
            <p:cNvSpPr>
              <a:spLocks/>
            </p:cNvSpPr>
            <p:nvPr/>
          </p:nvSpPr>
          <p:spPr bwMode="auto">
            <a:xfrm>
              <a:off x="899" y="3534"/>
              <a:ext cx="70" cy="0"/>
            </a:xfrm>
            <a:custGeom>
              <a:avLst/>
              <a:gdLst>
                <a:gd name="T0" fmla="*/ 0 w 50"/>
                <a:gd name="T1" fmla="*/ 50 w 50"/>
              </a:gdLst>
              <a:ahLst/>
              <a:cxnLst>
                <a:cxn ang="0">
                  <a:pos x="T0" y="0"/>
                </a:cxn>
                <a:cxn ang="0">
                  <a:pos x="T1" y="0"/>
                </a:cxn>
              </a:cxnLst>
              <a:rect l="0" t="0" r="r" b="b"/>
              <a:pathLst>
                <a:path w="50">
                  <a:moveTo>
                    <a:pt x="0" y="0"/>
                  </a:moveTo>
                  <a:cubicBezTo>
                    <a:pt x="50" y="0"/>
                    <a:pt x="50" y="0"/>
                    <a:pt x="50" y="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 name="Freeform 7"/>
            <p:cNvSpPr>
              <a:spLocks/>
            </p:cNvSpPr>
            <p:nvPr/>
          </p:nvSpPr>
          <p:spPr bwMode="auto">
            <a:xfrm>
              <a:off x="899" y="3560"/>
              <a:ext cx="70" cy="0"/>
            </a:xfrm>
            <a:custGeom>
              <a:avLst/>
              <a:gdLst>
                <a:gd name="T0" fmla="*/ 0 w 50"/>
                <a:gd name="T1" fmla="*/ 50 w 50"/>
              </a:gdLst>
              <a:ahLst/>
              <a:cxnLst>
                <a:cxn ang="0">
                  <a:pos x="T0" y="0"/>
                </a:cxn>
                <a:cxn ang="0">
                  <a:pos x="T1" y="0"/>
                </a:cxn>
              </a:cxnLst>
              <a:rect l="0" t="0" r="r" b="b"/>
              <a:pathLst>
                <a:path w="50">
                  <a:moveTo>
                    <a:pt x="0" y="0"/>
                  </a:moveTo>
                  <a:cubicBezTo>
                    <a:pt x="50" y="0"/>
                    <a:pt x="50" y="0"/>
                    <a:pt x="50" y="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 name="Freeform 8"/>
            <p:cNvSpPr>
              <a:spLocks/>
            </p:cNvSpPr>
            <p:nvPr/>
          </p:nvSpPr>
          <p:spPr bwMode="auto">
            <a:xfrm>
              <a:off x="908" y="3586"/>
              <a:ext cx="54" cy="0"/>
            </a:xfrm>
            <a:custGeom>
              <a:avLst/>
              <a:gdLst>
                <a:gd name="T0" fmla="*/ 0 w 39"/>
                <a:gd name="T1" fmla="*/ 39 w 39"/>
              </a:gdLst>
              <a:ahLst/>
              <a:cxnLst>
                <a:cxn ang="0">
                  <a:pos x="T0" y="0"/>
                </a:cxn>
                <a:cxn ang="0">
                  <a:pos x="T1" y="0"/>
                </a:cxn>
              </a:cxnLst>
              <a:rect l="0" t="0" r="r" b="b"/>
              <a:pathLst>
                <a:path w="39">
                  <a:moveTo>
                    <a:pt x="0" y="0"/>
                  </a:moveTo>
                  <a:cubicBezTo>
                    <a:pt x="39" y="0"/>
                    <a:pt x="39" y="0"/>
                    <a:pt x="39" y="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67" name="TextBox 66">
            <a:extLst/>
          </p:cNvPr>
          <p:cNvSpPr txBox="1"/>
          <p:nvPr/>
        </p:nvSpPr>
        <p:spPr>
          <a:xfrm>
            <a:off x="2386174" y="3228113"/>
            <a:ext cx="1600808"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Big</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compute</a:t>
            </a:r>
          </a:p>
        </p:txBody>
      </p:sp>
      <p:sp>
        <p:nvSpPr>
          <p:cNvPr id="70" name="TextBox 69">
            <a:extLst/>
          </p:cNvPr>
          <p:cNvSpPr txBox="1"/>
          <p:nvPr/>
        </p:nvSpPr>
        <p:spPr>
          <a:xfrm>
            <a:off x="8284369" y="3228113"/>
            <a:ext cx="1442111"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Massive</a:t>
            </a:r>
            <a:b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data</a:t>
            </a:r>
          </a:p>
        </p:txBody>
      </p:sp>
      <p:grpSp>
        <p:nvGrpSpPr>
          <p:cNvPr id="71" name="Group 20"/>
          <p:cNvGrpSpPr>
            <a:grpSpLocks noChangeAspect="1"/>
          </p:cNvGrpSpPr>
          <p:nvPr/>
        </p:nvGrpSpPr>
        <p:grpSpPr bwMode="auto">
          <a:xfrm>
            <a:off x="8548086" y="2136237"/>
            <a:ext cx="914676" cy="800665"/>
            <a:chOff x="3764" y="3313"/>
            <a:chExt cx="353" cy="309"/>
          </a:xfrm>
        </p:grpSpPr>
        <p:sp>
          <p:nvSpPr>
            <p:cNvPr id="72" name="Freeform 21"/>
            <p:cNvSpPr>
              <a:spLocks/>
            </p:cNvSpPr>
            <p:nvPr/>
          </p:nvSpPr>
          <p:spPr bwMode="auto">
            <a:xfrm>
              <a:off x="3764"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3" name="Freeform 22"/>
            <p:cNvSpPr>
              <a:spLocks/>
            </p:cNvSpPr>
            <p:nvPr/>
          </p:nvSpPr>
          <p:spPr bwMode="auto">
            <a:xfrm>
              <a:off x="3897"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4" name="Freeform 23"/>
            <p:cNvSpPr>
              <a:spLocks/>
            </p:cNvSpPr>
            <p:nvPr/>
          </p:nvSpPr>
          <p:spPr bwMode="auto">
            <a:xfrm>
              <a:off x="4028"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5" name="Freeform 24"/>
            <p:cNvSpPr>
              <a:spLocks/>
            </p:cNvSpPr>
            <p:nvPr/>
          </p:nvSpPr>
          <p:spPr bwMode="auto">
            <a:xfrm>
              <a:off x="3807" y="3313"/>
              <a:ext cx="47"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6"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6" y="52"/>
                    <a:pt x="34" y="43"/>
                    <a:pt x="34"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6" name="Freeform 25"/>
            <p:cNvSpPr>
              <a:spLocks/>
            </p:cNvSpPr>
            <p:nvPr/>
          </p:nvSpPr>
          <p:spPr bwMode="auto">
            <a:xfrm>
              <a:off x="3940" y="3313"/>
              <a:ext cx="44" cy="72"/>
            </a:xfrm>
            <a:custGeom>
              <a:avLst/>
              <a:gdLst>
                <a:gd name="T0" fmla="*/ 32 w 32"/>
                <a:gd name="T1" fmla="*/ 35 h 52"/>
                <a:gd name="T2" fmla="*/ 32 w 32"/>
                <a:gd name="T3" fmla="*/ 16 h 52"/>
                <a:gd name="T4" fmla="*/ 15 w 32"/>
                <a:gd name="T5" fmla="*/ 0 h 52"/>
                <a:gd name="T6" fmla="*/ 15 w 32"/>
                <a:gd name="T7" fmla="*/ 0 h 52"/>
                <a:gd name="T8" fmla="*/ 0 w 32"/>
                <a:gd name="T9" fmla="*/ 16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6"/>
                    <a:pt x="32" y="16"/>
                    <a:pt x="32" y="16"/>
                  </a:cubicBezTo>
                  <a:cubicBezTo>
                    <a:pt x="32" y="7"/>
                    <a:pt x="25" y="0"/>
                    <a:pt x="15" y="0"/>
                  </a:cubicBezTo>
                  <a:cubicBezTo>
                    <a:pt x="15" y="0"/>
                    <a:pt x="15" y="0"/>
                    <a:pt x="15" y="0"/>
                  </a:cubicBezTo>
                  <a:cubicBezTo>
                    <a:pt x="7" y="0"/>
                    <a:pt x="0" y="7"/>
                    <a:pt x="0" y="16"/>
                  </a:cubicBezTo>
                  <a:cubicBezTo>
                    <a:pt x="0" y="35"/>
                    <a:pt x="0" y="35"/>
                    <a:pt x="0" y="35"/>
                  </a:cubicBezTo>
                  <a:cubicBezTo>
                    <a:pt x="0" y="43"/>
                    <a:pt x="7" y="52"/>
                    <a:pt x="15" y="52"/>
                  </a:cubicBezTo>
                  <a:cubicBezTo>
                    <a:pt x="15" y="52"/>
                    <a:pt x="15" y="52"/>
                    <a:pt x="15" y="52"/>
                  </a:cubicBezTo>
                  <a:cubicBezTo>
                    <a:pt x="25" y="52"/>
                    <a:pt x="32" y="43"/>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7" name="Freeform 26"/>
            <p:cNvSpPr>
              <a:spLocks/>
            </p:cNvSpPr>
            <p:nvPr/>
          </p:nvSpPr>
          <p:spPr bwMode="auto">
            <a:xfrm>
              <a:off x="4071" y="3313"/>
              <a:ext cx="46"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5"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5"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8" name="Freeform 27"/>
            <p:cNvSpPr>
              <a:spLocks/>
            </p:cNvSpPr>
            <p:nvPr/>
          </p:nvSpPr>
          <p:spPr bwMode="auto">
            <a:xfrm>
              <a:off x="3764"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9" name="Freeform 28"/>
            <p:cNvSpPr>
              <a:spLocks/>
            </p:cNvSpPr>
            <p:nvPr/>
          </p:nvSpPr>
          <p:spPr bwMode="auto">
            <a:xfrm>
              <a:off x="3897"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0" name="Freeform 29"/>
            <p:cNvSpPr>
              <a:spLocks/>
            </p:cNvSpPr>
            <p:nvPr/>
          </p:nvSpPr>
          <p:spPr bwMode="auto">
            <a:xfrm>
              <a:off x="4028"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1" name="Freeform 30"/>
            <p:cNvSpPr>
              <a:spLocks/>
            </p:cNvSpPr>
            <p:nvPr/>
          </p:nvSpPr>
          <p:spPr bwMode="auto">
            <a:xfrm>
              <a:off x="3807" y="3550"/>
              <a:ext cx="47"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6"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6"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2" name="Freeform 31"/>
            <p:cNvSpPr>
              <a:spLocks/>
            </p:cNvSpPr>
            <p:nvPr/>
          </p:nvSpPr>
          <p:spPr bwMode="auto">
            <a:xfrm>
              <a:off x="3940" y="3550"/>
              <a:ext cx="44" cy="72"/>
            </a:xfrm>
            <a:custGeom>
              <a:avLst/>
              <a:gdLst>
                <a:gd name="T0" fmla="*/ 32 w 32"/>
                <a:gd name="T1" fmla="*/ 35 h 52"/>
                <a:gd name="T2" fmla="*/ 32 w 32"/>
                <a:gd name="T3" fmla="*/ 17 h 52"/>
                <a:gd name="T4" fmla="*/ 15 w 32"/>
                <a:gd name="T5" fmla="*/ 0 h 52"/>
                <a:gd name="T6" fmla="*/ 15 w 32"/>
                <a:gd name="T7" fmla="*/ 0 h 52"/>
                <a:gd name="T8" fmla="*/ 0 w 32"/>
                <a:gd name="T9" fmla="*/ 17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7"/>
                    <a:pt x="32" y="17"/>
                    <a:pt x="32" y="17"/>
                  </a:cubicBezTo>
                  <a:cubicBezTo>
                    <a:pt x="32" y="8"/>
                    <a:pt x="25" y="0"/>
                    <a:pt x="15" y="0"/>
                  </a:cubicBezTo>
                  <a:cubicBezTo>
                    <a:pt x="15" y="0"/>
                    <a:pt x="15" y="0"/>
                    <a:pt x="15" y="0"/>
                  </a:cubicBezTo>
                  <a:cubicBezTo>
                    <a:pt x="7" y="0"/>
                    <a:pt x="0" y="8"/>
                    <a:pt x="0" y="17"/>
                  </a:cubicBezTo>
                  <a:cubicBezTo>
                    <a:pt x="0" y="35"/>
                    <a:pt x="0" y="35"/>
                    <a:pt x="0" y="35"/>
                  </a:cubicBezTo>
                  <a:cubicBezTo>
                    <a:pt x="0" y="45"/>
                    <a:pt x="7" y="52"/>
                    <a:pt x="15" y="52"/>
                  </a:cubicBezTo>
                  <a:cubicBezTo>
                    <a:pt x="15" y="52"/>
                    <a:pt x="15" y="52"/>
                    <a:pt x="15" y="52"/>
                  </a:cubicBezTo>
                  <a:cubicBezTo>
                    <a:pt x="25" y="52"/>
                    <a:pt x="32" y="45"/>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3" name="Freeform 32"/>
            <p:cNvSpPr>
              <a:spLocks/>
            </p:cNvSpPr>
            <p:nvPr/>
          </p:nvSpPr>
          <p:spPr bwMode="auto">
            <a:xfrm>
              <a:off x="4071" y="3550"/>
              <a:ext cx="46"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5"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5"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4" name="Freeform 33"/>
            <p:cNvSpPr>
              <a:spLocks/>
            </p:cNvSpPr>
            <p:nvPr/>
          </p:nvSpPr>
          <p:spPr bwMode="auto">
            <a:xfrm>
              <a:off x="385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5" name="Freeform 34"/>
            <p:cNvSpPr>
              <a:spLocks/>
            </p:cNvSpPr>
            <p:nvPr/>
          </p:nvSpPr>
          <p:spPr bwMode="auto">
            <a:xfrm>
              <a:off x="398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6" name="Freeform 35"/>
            <p:cNvSpPr>
              <a:spLocks/>
            </p:cNvSpPr>
            <p:nvPr/>
          </p:nvSpPr>
          <p:spPr bwMode="auto">
            <a:xfrm>
              <a:off x="3764" y="3435"/>
              <a:ext cx="46" cy="71"/>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7" name="Freeform 36"/>
            <p:cNvSpPr>
              <a:spLocks/>
            </p:cNvSpPr>
            <p:nvPr/>
          </p:nvSpPr>
          <p:spPr bwMode="auto">
            <a:xfrm>
              <a:off x="3897"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8" name="Freeform 37"/>
            <p:cNvSpPr>
              <a:spLocks/>
            </p:cNvSpPr>
            <p:nvPr/>
          </p:nvSpPr>
          <p:spPr bwMode="auto">
            <a:xfrm>
              <a:off x="4028"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9" name="Freeform 38"/>
            <p:cNvSpPr>
              <a:spLocks/>
            </p:cNvSpPr>
            <p:nvPr/>
          </p:nvSpPr>
          <p:spPr bwMode="auto">
            <a:xfrm>
              <a:off x="4117"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68" name="TextBox 67">
            <a:extLst/>
          </p:cNvPr>
          <p:cNvSpPr txBox="1"/>
          <p:nvPr/>
        </p:nvSpPr>
        <p:spPr>
          <a:xfrm>
            <a:off x="5192171" y="3228113"/>
            <a:ext cx="1807659"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Powerful</a:t>
            </a:r>
            <a:b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algorithms</a:t>
            </a:r>
          </a:p>
        </p:txBody>
      </p:sp>
      <p:grpSp>
        <p:nvGrpSpPr>
          <p:cNvPr id="90" name="Group 89"/>
          <p:cNvGrpSpPr/>
          <p:nvPr/>
        </p:nvGrpSpPr>
        <p:grpSpPr>
          <a:xfrm>
            <a:off x="5536912" y="2204959"/>
            <a:ext cx="1118179" cy="659549"/>
            <a:chOff x="5494255" y="2325130"/>
            <a:chExt cx="1386603" cy="817879"/>
          </a:xfrm>
        </p:grpSpPr>
        <p:sp>
          <p:nvSpPr>
            <p:cNvPr id="91" name="Line 14"/>
            <p:cNvSpPr>
              <a:spLocks noChangeShapeType="1"/>
            </p:cNvSpPr>
            <p:nvPr/>
          </p:nvSpPr>
          <p:spPr bwMode="auto">
            <a:xfrm>
              <a:off x="5494255" y="2734070"/>
              <a:ext cx="471228" cy="0"/>
            </a:xfrm>
            <a:prstGeom prst="line">
              <a:avLst/>
            </a:prstGeom>
            <a:noFill/>
            <a:ln w="22225" cap="flat">
              <a:solidFill>
                <a:srgbClr val="535353"/>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2" name="Freeform 15"/>
            <p:cNvSpPr>
              <a:spLocks/>
            </p:cNvSpPr>
            <p:nvPr/>
          </p:nvSpPr>
          <p:spPr bwMode="auto">
            <a:xfrm>
              <a:off x="5965483" y="2468665"/>
              <a:ext cx="433313" cy="533517"/>
            </a:xfrm>
            <a:custGeom>
              <a:avLst/>
              <a:gdLst>
                <a:gd name="T0" fmla="*/ 160 w 160"/>
                <a:gd name="T1" fmla="*/ 0 h 197"/>
                <a:gd name="T2" fmla="*/ 0 w 160"/>
                <a:gd name="T3" fmla="*/ 0 h 197"/>
                <a:gd name="T4" fmla="*/ 0 w 160"/>
                <a:gd name="T5" fmla="*/ 197 h 197"/>
                <a:gd name="T6" fmla="*/ 160 w 160"/>
                <a:gd name="T7" fmla="*/ 197 h 197"/>
              </a:gdLst>
              <a:ahLst/>
              <a:cxnLst>
                <a:cxn ang="0">
                  <a:pos x="T0" y="T1"/>
                </a:cxn>
                <a:cxn ang="0">
                  <a:pos x="T2" y="T3"/>
                </a:cxn>
                <a:cxn ang="0">
                  <a:pos x="T4" y="T5"/>
                </a:cxn>
                <a:cxn ang="0">
                  <a:pos x="T6" y="T7"/>
                </a:cxn>
              </a:cxnLst>
              <a:rect l="0" t="0" r="r" b="b"/>
              <a:pathLst>
                <a:path w="160" h="197">
                  <a:moveTo>
                    <a:pt x="160" y="0"/>
                  </a:moveTo>
                  <a:lnTo>
                    <a:pt x="0" y="0"/>
                  </a:lnTo>
                  <a:lnTo>
                    <a:pt x="0" y="197"/>
                  </a:lnTo>
                  <a:lnTo>
                    <a:pt x="160" y="197"/>
                  </a:ln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3" name="Freeform 16"/>
            <p:cNvSpPr>
              <a:spLocks/>
            </p:cNvSpPr>
            <p:nvPr/>
          </p:nvSpPr>
          <p:spPr bwMode="auto">
            <a:xfrm>
              <a:off x="6398797" y="2325130"/>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94" name="Freeform 17"/>
            <p:cNvSpPr>
              <a:spLocks/>
            </p:cNvSpPr>
            <p:nvPr/>
          </p:nvSpPr>
          <p:spPr bwMode="auto">
            <a:xfrm>
              <a:off x="6398797" y="2858647"/>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5" name="Group 34"/>
          <p:cNvGrpSpPr/>
          <p:nvPr/>
        </p:nvGrpSpPr>
        <p:grpSpPr>
          <a:xfrm>
            <a:off x="8438046" y="2102106"/>
            <a:ext cx="1059079" cy="1013559"/>
            <a:chOff x="5428591" y="5871845"/>
            <a:chExt cx="1359230" cy="1300810"/>
          </a:xfrm>
        </p:grpSpPr>
        <p:cxnSp>
          <p:nvCxnSpPr>
            <p:cNvPr id="5" name="Straight Connector 4"/>
            <p:cNvCxnSpPr>
              <a:cxnSpLocks/>
            </p:cNvCxnSpPr>
            <p:nvPr/>
          </p:nvCxnSpPr>
          <p:spPr>
            <a:xfrm flipV="1">
              <a:off x="6057900" y="6623850"/>
              <a:ext cx="64441" cy="30527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cxnSpLocks/>
            </p:cNvCxnSpPr>
            <p:nvPr/>
          </p:nvCxnSpPr>
          <p:spPr>
            <a:xfrm flipH="1" flipV="1">
              <a:off x="6172927" y="6610058"/>
              <a:ext cx="293913" cy="435902"/>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cxnSpLocks/>
            </p:cNvCxnSpPr>
            <p:nvPr/>
          </p:nvCxnSpPr>
          <p:spPr>
            <a:xfrm flipH="1" flipV="1">
              <a:off x="6187440" y="6596380"/>
              <a:ext cx="266700" cy="19050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cxnSpLocks/>
            </p:cNvCxnSpPr>
            <p:nvPr/>
          </p:nvCxnSpPr>
          <p:spPr>
            <a:xfrm flipH="1">
              <a:off x="6205220" y="6555740"/>
              <a:ext cx="436881" cy="254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cxnSpLocks/>
            </p:cNvCxnSpPr>
            <p:nvPr/>
          </p:nvCxnSpPr>
          <p:spPr>
            <a:xfrm flipH="1">
              <a:off x="6190943" y="6263640"/>
              <a:ext cx="258117" cy="241592"/>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cxnSpLocks/>
            </p:cNvCxnSpPr>
            <p:nvPr/>
          </p:nvCxnSpPr>
          <p:spPr>
            <a:xfrm flipH="1">
              <a:off x="5737860" y="6596380"/>
              <a:ext cx="354025" cy="42926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cxnSpLocks/>
            </p:cNvCxnSpPr>
            <p:nvPr/>
          </p:nvCxnSpPr>
          <p:spPr>
            <a:xfrm flipH="1">
              <a:off x="5798821" y="6588760"/>
              <a:ext cx="274319" cy="15748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cxnSpLocks/>
            </p:cNvCxnSpPr>
            <p:nvPr/>
          </p:nvCxnSpPr>
          <p:spPr>
            <a:xfrm flipH="1" flipV="1">
              <a:off x="5570220" y="6406515"/>
              <a:ext cx="489585" cy="131445"/>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p:cNvCxnSpPr>
            <p:nvPr/>
          </p:nvCxnSpPr>
          <p:spPr>
            <a:xfrm flipH="1" flipV="1">
              <a:off x="5785485" y="6122670"/>
              <a:ext cx="297180" cy="37338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flipH="1" flipV="1">
              <a:off x="6042660" y="6141720"/>
              <a:ext cx="75401" cy="339408"/>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p:cNvCxnSpPr>
            <p:nvPr/>
          </p:nvCxnSpPr>
          <p:spPr>
            <a:xfrm flipV="1">
              <a:off x="6162040" y="6012180"/>
              <a:ext cx="187960" cy="469900"/>
            </a:xfrm>
            <a:prstGeom prst="line">
              <a:avLst/>
            </a:prstGeom>
            <a:ln w="222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Oval 1"/>
            <p:cNvSpPr/>
            <p:nvPr/>
          </p:nvSpPr>
          <p:spPr bwMode="auto">
            <a:xfrm>
              <a:off x="6063591" y="647890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9" name="Oval 98"/>
            <p:cNvSpPr/>
            <p:nvPr/>
          </p:nvSpPr>
          <p:spPr bwMode="auto">
            <a:xfrm>
              <a:off x="6645251" y="647890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0" name="Oval 99"/>
            <p:cNvSpPr/>
            <p:nvPr/>
          </p:nvSpPr>
          <p:spPr bwMode="auto">
            <a:xfrm>
              <a:off x="6431891" y="675576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1" name="Oval 100"/>
            <p:cNvSpPr/>
            <p:nvPr/>
          </p:nvSpPr>
          <p:spPr bwMode="auto">
            <a:xfrm>
              <a:off x="6431891" y="703008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2" name="Oval 101"/>
            <p:cNvSpPr/>
            <p:nvPr/>
          </p:nvSpPr>
          <p:spPr bwMode="auto">
            <a:xfrm>
              <a:off x="6431891" y="614362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3" name="Oval 102"/>
            <p:cNvSpPr/>
            <p:nvPr/>
          </p:nvSpPr>
          <p:spPr bwMode="auto">
            <a:xfrm>
              <a:off x="6304891" y="587184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4" name="Oval 103"/>
            <p:cNvSpPr/>
            <p:nvPr/>
          </p:nvSpPr>
          <p:spPr bwMode="auto">
            <a:xfrm>
              <a:off x="5954371" y="600138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5" name="Oval 104"/>
            <p:cNvSpPr/>
            <p:nvPr/>
          </p:nvSpPr>
          <p:spPr bwMode="auto">
            <a:xfrm>
              <a:off x="5667351" y="600138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6" name="Oval 105"/>
            <p:cNvSpPr/>
            <p:nvPr/>
          </p:nvSpPr>
          <p:spPr bwMode="auto">
            <a:xfrm>
              <a:off x="5428591" y="6318885"/>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7" name="Oval 106"/>
            <p:cNvSpPr/>
            <p:nvPr/>
          </p:nvSpPr>
          <p:spPr bwMode="auto">
            <a:xfrm>
              <a:off x="5667351" y="6710058"/>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8" name="Oval 107"/>
            <p:cNvSpPr/>
            <p:nvPr/>
          </p:nvSpPr>
          <p:spPr bwMode="auto">
            <a:xfrm>
              <a:off x="5619091" y="7002158"/>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9" name="Oval 108"/>
            <p:cNvSpPr/>
            <p:nvPr/>
          </p:nvSpPr>
          <p:spPr bwMode="auto">
            <a:xfrm>
              <a:off x="5974691" y="6920878"/>
              <a:ext cx="142570" cy="142570"/>
            </a:xfrm>
            <a:prstGeom prst="ellipse">
              <a:avLst/>
            </a:prstGeom>
            <a:no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3" name="Rectangle 2">
            <a:extLst>
              <a:ext uri="{FF2B5EF4-FFF2-40B4-BE49-F238E27FC236}">
                <a16:creationId xmlns:a16="http://schemas.microsoft.com/office/drawing/2014/main" id="{5B02BE56-71CC-4904-906D-05989E528F58}"/>
              </a:ext>
            </a:extLst>
          </p:cNvPr>
          <p:cNvSpPr/>
          <p:nvPr/>
        </p:nvSpPr>
        <p:spPr>
          <a:xfrm>
            <a:off x="4348638" y="5671149"/>
            <a:ext cx="3643753" cy="472502"/>
          </a:xfrm>
          <a:prstGeom prst="rect">
            <a:avLst/>
          </a:prstGeom>
        </p:spPr>
        <p:txBody>
          <a:bodyPr wrap="none">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Amplify human ingenuity</a:t>
            </a:r>
          </a:p>
        </p:txBody>
      </p:sp>
    </p:spTree>
    <p:extLst>
      <p:ext uri="{BB962C8B-B14F-4D97-AF65-F5344CB8AC3E}">
        <p14:creationId xmlns:p14="http://schemas.microsoft.com/office/powerpoint/2010/main" val="757960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00000" autoRev="1" fill="hold" grpId="0" nodeType="withEffect">
                                  <p:stCondLst>
                                    <p:cond delay="0"/>
                                  </p:stCondLst>
                                  <p:childTnLst>
                                    <p:animScale>
                                      <p:cBhvr>
                                        <p:cTn id="6" dur="500" fill="hold"/>
                                        <p:tgtEl>
                                          <p:spTgt spid="12"/>
                                        </p:tgtEl>
                                      </p:cBhvr>
                                      <p:by x="0" y="100000"/>
                                    </p:animScale>
                                  </p:childTnLst>
                                </p:cTn>
                              </p:par>
                              <p:par>
                                <p:cTn id="7" presetID="6" presetClass="emph" presetSubtype="0" accel="100000" autoRev="1" fill="hold" grpId="0" nodeType="withEffect">
                                  <p:stCondLst>
                                    <p:cond delay="0"/>
                                  </p:stCondLst>
                                  <p:childTnLst>
                                    <p:animScale>
                                      <p:cBhvr>
                                        <p:cTn id="8" dur="500" fill="hold"/>
                                        <p:tgtEl>
                                          <p:spTgt spid="13"/>
                                        </p:tgtEl>
                                      </p:cBhvr>
                                      <p:by x="0" y="100000"/>
                                    </p:animScale>
                                  </p:childTnLst>
                                </p:cTn>
                              </p:par>
                              <p:par>
                                <p:cTn id="9" presetID="6" presetClass="emph" presetSubtype="0" accel="100000" autoRev="1" fill="hold" grpId="0" nodeType="withEffect">
                                  <p:stCondLst>
                                    <p:cond delay="0"/>
                                  </p:stCondLst>
                                  <p:childTnLst>
                                    <p:animScale>
                                      <p:cBhvr>
                                        <p:cTn id="10" dur="500" fill="hold"/>
                                        <p:tgtEl>
                                          <p:spTgt spid="32"/>
                                        </p:tgtEl>
                                      </p:cBhvr>
                                      <p:by x="0" y="100000"/>
                                    </p:animScale>
                                  </p:childTnLst>
                                </p:cTn>
                              </p:par>
                              <p:par>
                                <p:cTn id="11" presetID="10" presetClass="exit" presetSubtype="0" fill="hold" nodeType="withEffect">
                                  <p:stCondLst>
                                    <p:cond delay="250"/>
                                  </p:stCondLst>
                                  <p:childTnLst>
                                    <p:animEffect transition="out" filter="fade">
                                      <p:cBhvr>
                                        <p:cTn id="12" dur="150"/>
                                        <p:tgtEl>
                                          <p:spTgt spid="90"/>
                                        </p:tgtEl>
                                      </p:cBhvr>
                                    </p:animEffect>
                                    <p:set>
                                      <p:cBhvr>
                                        <p:cTn id="13" dur="1" fill="hold">
                                          <p:stCondLst>
                                            <p:cond delay="149"/>
                                          </p:stCondLst>
                                        </p:cTn>
                                        <p:tgtEl>
                                          <p:spTgt spid="90"/>
                                        </p:tgtEl>
                                        <p:attrNameLst>
                                          <p:attrName>style.visibility</p:attrName>
                                        </p:attrNameLst>
                                      </p:cBhvr>
                                      <p:to>
                                        <p:strVal val="hidden"/>
                                      </p:to>
                                    </p:set>
                                  </p:childTnLst>
                                </p:cTn>
                              </p:par>
                              <p:par>
                                <p:cTn id="14" presetID="10" presetClass="exit" presetSubtype="0" fill="hold" grpId="0" nodeType="withEffect">
                                  <p:stCondLst>
                                    <p:cond delay="250"/>
                                  </p:stCondLst>
                                  <p:childTnLst>
                                    <p:animEffect transition="out" filter="fade">
                                      <p:cBhvr>
                                        <p:cTn id="15" dur="150"/>
                                        <p:tgtEl>
                                          <p:spTgt spid="68"/>
                                        </p:tgtEl>
                                      </p:cBhvr>
                                    </p:animEffect>
                                    <p:set>
                                      <p:cBhvr>
                                        <p:cTn id="16" dur="1" fill="hold">
                                          <p:stCondLst>
                                            <p:cond delay="149"/>
                                          </p:stCondLst>
                                        </p:cTn>
                                        <p:tgtEl>
                                          <p:spTgt spid="68"/>
                                        </p:tgtEl>
                                        <p:attrNameLst>
                                          <p:attrName>style.visibility</p:attrName>
                                        </p:attrNameLst>
                                      </p:cBhvr>
                                      <p:to>
                                        <p:strVal val="hidden"/>
                                      </p:to>
                                    </p:set>
                                  </p:childTnLst>
                                </p:cTn>
                              </p:par>
                              <p:par>
                                <p:cTn id="17" presetID="10" presetClass="exit" presetSubtype="0" fill="hold" grpId="0" nodeType="withEffect">
                                  <p:stCondLst>
                                    <p:cond delay="250"/>
                                  </p:stCondLst>
                                  <p:childTnLst>
                                    <p:animEffect transition="out" filter="fade">
                                      <p:cBhvr>
                                        <p:cTn id="18" dur="150"/>
                                        <p:tgtEl>
                                          <p:spTgt spid="67"/>
                                        </p:tgtEl>
                                      </p:cBhvr>
                                    </p:animEffect>
                                    <p:set>
                                      <p:cBhvr>
                                        <p:cTn id="19" dur="1" fill="hold">
                                          <p:stCondLst>
                                            <p:cond delay="149"/>
                                          </p:stCondLst>
                                        </p:cTn>
                                        <p:tgtEl>
                                          <p:spTgt spid="67"/>
                                        </p:tgtEl>
                                        <p:attrNameLst>
                                          <p:attrName>style.visibility</p:attrName>
                                        </p:attrNameLst>
                                      </p:cBhvr>
                                      <p:to>
                                        <p:strVal val="hidden"/>
                                      </p:to>
                                    </p:set>
                                  </p:childTnLst>
                                </p:cTn>
                              </p:par>
                              <p:par>
                                <p:cTn id="20" presetID="10" presetClass="exit" presetSubtype="0" fill="hold" grpId="0" nodeType="withEffect">
                                  <p:stCondLst>
                                    <p:cond delay="250"/>
                                  </p:stCondLst>
                                  <p:childTnLst>
                                    <p:animEffect transition="out" filter="fade">
                                      <p:cBhvr>
                                        <p:cTn id="21" dur="150"/>
                                        <p:tgtEl>
                                          <p:spTgt spid="70"/>
                                        </p:tgtEl>
                                      </p:cBhvr>
                                    </p:animEffect>
                                    <p:set>
                                      <p:cBhvr>
                                        <p:cTn id="22" dur="1" fill="hold">
                                          <p:stCondLst>
                                            <p:cond delay="149"/>
                                          </p:stCondLst>
                                        </p:cTn>
                                        <p:tgtEl>
                                          <p:spTgt spid="70"/>
                                        </p:tgtEl>
                                        <p:attrNameLst>
                                          <p:attrName>style.visibility</p:attrName>
                                        </p:attrNameLst>
                                      </p:cBhvr>
                                      <p:to>
                                        <p:strVal val="hidden"/>
                                      </p:to>
                                    </p:set>
                                  </p:childTnLst>
                                </p:cTn>
                              </p:par>
                              <p:par>
                                <p:cTn id="23" presetID="10" presetClass="exit" presetSubtype="0" fill="hold" nodeType="withEffect">
                                  <p:stCondLst>
                                    <p:cond delay="250"/>
                                  </p:stCondLst>
                                  <p:childTnLst>
                                    <p:animEffect transition="out" filter="fade">
                                      <p:cBhvr>
                                        <p:cTn id="24" dur="150"/>
                                        <p:tgtEl>
                                          <p:spTgt spid="71"/>
                                        </p:tgtEl>
                                      </p:cBhvr>
                                    </p:animEffect>
                                    <p:set>
                                      <p:cBhvr>
                                        <p:cTn id="25" dur="1" fill="hold">
                                          <p:stCondLst>
                                            <p:cond delay="149"/>
                                          </p:stCondLst>
                                        </p:cTn>
                                        <p:tgtEl>
                                          <p:spTgt spid="71"/>
                                        </p:tgtEl>
                                        <p:attrNameLst>
                                          <p:attrName>style.visibility</p:attrName>
                                        </p:attrNameLst>
                                      </p:cBhvr>
                                      <p:to>
                                        <p:strVal val="hidden"/>
                                      </p:to>
                                    </p:set>
                                  </p:childTnLst>
                                </p:cTn>
                              </p:par>
                              <p:par>
                                <p:cTn id="26" presetID="10" presetClass="exit" presetSubtype="0" fill="hold" nodeType="withEffect">
                                  <p:stCondLst>
                                    <p:cond delay="250"/>
                                  </p:stCondLst>
                                  <p:childTnLst>
                                    <p:animEffect transition="out" filter="fade">
                                      <p:cBhvr>
                                        <p:cTn id="27" dur="150"/>
                                        <p:tgtEl>
                                          <p:spTgt spid="65"/>
                                        </p:tgtEl>
                                      </p:cBhvr>
                                    </p:animEffect>
                                    <p:set>
                                      <p:cBhvr>
                                        <p:cTn id="28" dur="1" fill="hold">
                                          <p:stCondLst>
                                            <p:cond delay="149"/>
                                          </p:stCondLst>
                                        </p:cTn>
                                        <p:tgtEl>
                                          <p:spTgt spid="65"/>
                                        </p:tgtEl>
                                        <p:attrNameLst>
                                          <p:attrName>style.visibility</p:attrName>
                                        </p:attrNameLst>
                                      </p:cBhvr>
                                      <p:to>
                                        <p:strVal val="hidden"/>
                                      </p:to>
                                    </p:set>
                                  </p:childTnLst>
                                </p:cTn>
                              </p:par>
                              <p:par>
                                <p:cTn id="29" presetID="10" presetClass="entr" presetSubtype="0" fill="hold" grpId="0" nodeType="withEffect">
                                  <p:stCondLst>
                                    <p:cond delay="75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64" presetClass="path" presetSubtype="0" decel="100000" fill="hold" grpId="1" nodeType="withEffect">
                                  <p:stCondLst>
                                    <p:cond delay="750"/>
                                  </p:stCondLst>
                                  <p:childTnLst>
                                    <p:animMotion origin="layout" path="M -2.78785E-6 1.30731E-6 L -2.78785E-6 -0.02814 " pathEditMode="relative" rAng="0" ptsTypes="AA">
                                      <p:cBhvr>
                                        <p:cTn id="33" dur="500" spd="-100000" fill="hold"/>
                                        <p:tgtEl>
                                          <p:spTgt spid="28"/>
                                        </p:tgtEl>
                                        <p:attrNameLst>
                                          <p:attrName>ppt_x</p:attrName>
                                          <p:attrName>ppt_y</p:attrName>
                                        </p:attrNameLst>
                                      </p:cBhvr>
                                      <p:rCtr x="0" y="-1407"/>
                                    </p:animMotion>
                                  </p:childTnLst>
                                </p:cTn>
                              </p:par>
                              <p:par>
                                <p:cTn id="34" presetID="10" presetClass="entr" presetSubtype="0" fill="hold"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64" presetClass="path" presetSubtype="0" decel="100000" fill="hold" nodeType="withEffect">
                                  <p:stCondLst>
                                    <p:cond delay="750"/>
                                  </p:stCondLst>
                                  <p:childTnLst>
                                    <p:animMotion origin="layout" path="M -2.78785E-6 1.30731E-6 L -2.78785E-6 -0.02814 " pathEditMode="relative" rAng="0" ptsTypes="AA">
                                      <p:cBhvr>
                                        <p:cTn id="38" dur="500" spd="-100000" fill="hold"/>
                                        <p:tgtEl>
                                          <p:spTgt spid="4"/>
                                        </p:tgtEl>
                                        <p:attrNameLst>
                                          <p:attrName>ppt_x</p:attrName>
                                          <p:attrName>ppt_y</p:attrName>
                                        </p:attrNameLst>
                                      </p:cBhvr>
                                      <p:rCtr x="0" y="-1407"/>
                                    </p:animMotion>
                                  </p:childTnLst>
                                </p:cTn>
                              </p:par>
                              <p:par>
                                <p:cTn id="39" presetID="10" presetClass="entr" presetSubtype="0" fill="hold" grpId="0" nodeType="withEffect">
                                  <p:stCondLst>
                                    <p:cond delay="7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42" presetClass="path" presetSubtype="0" decel="100000" fill="hold" grpId="1" nodeType="withEffect">
                                  <p:stCondLst>
                                    <p:cond delay="750"/>
                                  </p:stCondLst>
                                  <p:childTnLst>
                                    <p:animMotion origin="layout" path="M -4.36559E-7 1.16205E-6 L -4.36559E-7 0.02565 " pathEditMode="relative" rAng="0" ptsTypes="AA">
                                      <p:cBhvr>
                                        <p:cTn id="43" dur="500" spd="-100000" fill="hold"/>
                                        <p:tgtEl>
                                          <p:spTgt spid="30"/>
                                        </p:tgtEl>
                                        <p:attrNameLst>
                                          <p:attrName>ppt_x</p:attrName>
                                          <p:attrName>ppt_y</p:attrName>
                                        </p:attrNameLst>
                                      </p:cBhvr>
                                      <p:rCtr x="0" y="1271"/>
                                    </p:animMotion>
                                  </p:childTnLst>
                                </p:cTn>
                              </p:par>
                              <p:par>
                                <p:cTn id="44" presetID="10" presetClass="entr" presetSubtype="0" fill="hold" grpId="0" nodeType="withEffect">
                                  <p:stCondLst>
                                    <p:cond delay="75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42" presetClass="path" presetSubtype="0" decel="100000" fill="hold" grpId="1" nodeType="withEffect">
                                  <p:stCondLst>
                                    <p:cond delay="750"/>
                                  </p:stCondLst>
                                  <p:childTnLst>
                                    <p:animMotion origin="layout" path="M -4.36559E-7 1.16205E-6 L -4.36559E-7 0.02565 " pathEditMode="relative" rAng="0" ptsTypes="AA">
                                      <p:cBhvr>
                                        <p:cTn id="48" dur="500" spd="-100000" fill="hold"/>
                                        <p:tgtEl>
                                          <p:spTgt spid="37"/>
                                        </p:tgtEl>
                                        <p:attrNameLst>
                                          <p:attrName>ppt_x</p:attrName>
                                          <p:attrName>ppt_y</p:attrName>
                                        </p:attrNameLst>
                                      </p:cBhvr>
                                      <p:rCtr x="0" y="1271"/>
                                    </p:animMotion>
                                  </p:childTnLst>
                                </p:cTn>
                              </p:par>
                              <p:par>
                                <p:cTn id="49" presetID="10" presetClass="entr" presetSubtype="0" fill="hold" grpId="0" nodeType="withEffect">
                                  <p:stCondLst>
                                    <p:cond delay="75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path" presetSubtype="0" decel="100000" fill="hold" grpId="1" nodeType="withEffect">
                                  <p:stCondLst>
                                    <p:cond delay="750"/>
                                  </p:stCondLst>
                                  <p:childTnLst>
                                    <p:animMotion origin="layout" path="M -4.36559E-7 1.16205E-6 L -4.36559E-7 0.02565 " pathEditMode="relative" rAng="0" ptsTypes="AA">
                                      <p:cBhvr>
                                        <p:cTn id="53" dur="500" spd="-100000" fill="hold"/>
                                        <p:tgtEl>
                                          <p:spTgt spid="38"/>
                                        </p:tgtEl>
                                        <p:attrNameLst>
                                          <p:attrName>ppt_x</p:attrName>
                                          <p:attrName>ppt_y</p:attrName>
                                        </p:attrNameLst>
                                      </p:cBhvr>
                                      <p:rCtr x="0" y="1271"/>
                                    </p:animMotion>
                                  </p:childTnLst>
                                </p:cTn>
                              </p:par>
                              <p:par>
                                <p:cTn id="54" presetID="10" presetClass="entr" presetSubtype="0" fill="hold" nodeType="withEffect">
                                  <p:stCondLst>
                                    <p:cond delay="75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par>
                                <p:cTn id="57" presetID="64" presetClass="path" presetSubtype="0" decel="100000" fill="hold" nodeType="withEffect">
                                  <p:stCondLst>
                                    <p:cond delay="750"/>
                                  </p:stCondLst>
                                  <p:childTnLst>
                                    <p:animMotion origin="layout" path="M -2.78785E-6 1.30731E-6 L -2.78785E-6 -0.02814 " pathEditMode="relative" rAng="0" ptsTypes="AA">
                                      <p:cBhvr>
                                        <p:cTn id="58" dur="500" spd="-100000" fill="hold"/>
                                        <p:tgtEl>
                                          <p:spTgt spid="35"/>
                                        </p:tgtEl>
                                        <p:attrNameLst>
                                          <p:attrName>ppt_x</p:attrName>
                                          <p:attrName>ppt_y</p:attrName>
                                        </p:attrNameLst>
                                      </p:cBhvr>
                                      <p:rCtr x="0" y="-1407"/>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8" grpId="1" animBg="1"/>
      <p:bldP spid="30" grpId="0"/>
      <p:bldP spid="30" grpId="1"/>
      <p:bldP spid="32" grpId="0" animBg="1"/>
      <p:bldP spid="38" grpId="0"/>
      <p:bldP spid="38" grpId="1"/>
      <p:bldP spid="13" grpId="0" animBg="1"/>
      <p:bldP spid="37" grpId="0"/>
      <p:bldP spid="37" grpId="1"/>
      <p:bldP spid="67" grpId="0"/>
      <p:bldP spid="70" grpId="0"/>
      <p:bldP spid="68"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CD85924-A128-4DC5-9BAA-42BD1DF0E0D0}"/>
              </a:ext>
            </a:extLst>
          </p:cNvPr>
          <p:cNvPicPr>
            <a:picLocks noChangeAspect="1"/>
          </p:cNvPicPr>
          <p:nvPr/>
        </p:nvPicPr>
        <p:blipFill rotWithShape="1">
          <a:blip r:embed="rId3"/>
          <a:srcRect l="14043" t="1381" r="12622" b="1381"/>
          <a:stretch/>
        </p:blipFill>
        <p:spPr>
          <a:xfrm>
            <a:off x="5638799" y="0"/>
            <a:ext cx="6552981"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417342"/>
            <a:ext cx="5067300" cy="4081117"/>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Face detection</a:t>
            </a:r>
            <a:endParaRPr kumimoji="0" lang="en-US" altLang="zh-CN" sz="20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2" indent="0" algn="l" defTabSz="503238" rtl="0" eaLnBrk="1" fontAlgn="auto" latinLnBrk="0" hangingPunct="1">
              <a:lnSpc>
                <a:spcPct val="90000"/>
              </a:lnSpc>
              <a:spcBef>
                <a:spcPts val="600"/>
              </a:spcBef>
              <a:spcAft>
                <a:spcPts val="0"/>
              </a:spcAft>
              <a:buClrTx/>
              <a:buSzTx/>
              <a:buFontTx/>
              <a:buNone/>
              <a:tabLst>
                <a:tab pos="1939925" algn="l"/>
              </a:tabLst>
              <a:defRPr/>
            </a:pP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
            </a:r>
            <a:r>
              <a:rPr kumimoji="0" lang="en-US" altLang="en-US" sz="1600" b="0" i="0" u="none" strike="noStrike" kern="0" cap="none" spc="0" normalizeH="0" baseline="0" noProof="0" dirty="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faceRectangle</a:t>
            </a: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{"width": 193, </a:t>
            </a:r>
            <a:b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"height": 193, </a:t>
            </a:r>
            <a:b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"left": 326, </a:t>
            </a:r>
            <a:b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"top": 204} … </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Emotion scores</a:t>
            </a:r>
            <a:endParaRPr kumimoji="0" lang="en-US" altLang="zh-CN" sz="2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lvl="2" indent="-224" defTabSz="91349" fontAlgn="base">
              <a:lnSpc>
                <a:spcPct val="90000"/>
              </a:lnSpc>
              <a:spcBef>
                <a:spcPts val="600"/>
              </a:spcBef>
              <a:defRPr/>
            </a:pPr>
            <a:r>
              <a:rPr lang="en-US" altLang="en-US" sz="1600" kern="0" dirty="0">
                <a:gradFill>
                  <a:gsLst>
                    <a:gs pos="1250">
                      <a:srgbClr val="FFFFFF"/>
                    </a:gs>
                    <a:gs pos="100000">
                      <a:srgbClr val="FFFFFF"/>
                    </a:gs>
                  </a:gsLst>
                  <a:lin ang="5400000" scaled="0"/>
                </a:gradFill>
                <a:latin typeface="Consolas" panose="020B0609020204030204" pitchFamily="49" charset="0"/>
              </a:rPr>
              <a:t>"scores</a:t>
            </a: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 </a:t>
            </a: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"anger": 5.182241e-8, </a:t>
            </a:r>
          </a:p>
          <a:p>
            <a:pPr marL="0" marR="0" lvl="2" indent="-224" algn="l" defTabSz="131127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"contempt": 0.0000242813, </a:t>
            </a:r>
          </a:p>
          <a:p>
            <a:pPr marL="0" marR="0" lvl="2" indent="-224" algn="l" defTabSz="992188"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"disgust": 5.621025e-7,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"fear": 0.00115027453,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"happiness": 1.06114619e-8,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"neutral": 0.003540177,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"sadness": 9.30888746e-7,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"surprise": 0.9952837}</a:t>
            </a:r>
            <a:endPar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dirty="0"/>
              <a:t>Emotion API</a:t>
            </a:r>
          </a:p>
        </p:txBody>
      </p:sp>
      <p:sp>
        <p:nvSpPr>
          <p:cNvPr id="10" name="Oval 9">
            <a:extLst>
              <a:ext uri="{FF2B5EF4-FFF2-40B4-BE49-F238E27FC236}">
                <a16:creationId xmlns:a16="http://schemas.microsoft.com/office/drawing/2014/main" id="{918518E9-696B-4BA9-A1D6-1A11BCAA7D7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E0E17043-D1D5-402E-B6FD-8575C27E8F8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25027" y="282256"/>
            <a:ext cx="871698" cy="871698"/>
          </a:xfrm>
          <a:prstGeom prst="rect">
            <a:avLst/>
          </a:prstGeom>
        </p:spPr>
      </p:pic>
    </p:spTree>
    <p:extLst>
      <p:ext uri="{BB962C8B-B14F-4D97-AF65-F5344CB8AC3E}">
        <p14:creationId xmlns:p14="http://schemas.microsoft.com/office/powerpoint/2010/main" val="73439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microsoft.sharepoint.com/teams/BrandCentral/BundleImages/3590WIN14_Jan_Nokia_04/PreviewImage.png">
            <a:extLst>
              <a:ext uri="{FF2B5EF4-FFF2-40B4-BE49-F238E27FC236}">
                <a16:creationId xmlns:a16="http://schemas.microsoft.com/office/drawing/2014/main" id="{6118E5EC-CDDC-4F9A-B929-CE6B8BF357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03" r="791"/>
          <a:stretch/>
        </p:blipFill>
        <p:spPr bwMode="auto">
          <a:xfrm flipH="1">
            <a:off x="5638800" y="2674"/>
            <a:ext cx="6565392" cy="68739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417342"/>
            <a:ext cx="5067300" cy="4633063"/>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Face detection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Detect faces and their attributes within </a:t>
            </a:r>
            <a:b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an image</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Face verification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Check if two faces belong to the same person</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Similar face searching</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Find similar faces within a set of images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Face grouping</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Organize many faces into groups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Face identification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Search which person a face belongs to</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dirty="0"/>
              <a:t>Face API</a:t>
            </a: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7CF78128-7E12-4C5F-89BF-D4A6845416AE}"/>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25027" y="282256"/>
            <a:ext cx="871698" cy="871698"/>
          </a:xfrm>
          <a:prstGeom prst="rect">
            <a:avLst/>
          </a:prstGeom>
        </p:spPr>
      </p:pic>
    </p:spTree>
    <p:extLst>
      <p:ext uri="{BB962C8B-B14F-4D97-AF65-F5344CB8AC3E}">
        <p14:creationId xmlns:p14="http://schemas.microsoft.com/office/powerpoint/2010/main" val="314830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fade">
                                      <p:cBhvr>
                                        <p:cTn id="23" dur="500"/>
                                        <p:tgtEl>
                                          <p:spTgt spid="16">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xEl>
                                              <p:pRg st="5" end="5"/>
                                            </p:txEl>
                                          </p:spTgt>
                                        </p:tgtEl>
                                        <p:attrNameLst>
                                          <p:attrName>style.visibility</p:attrName>
                                        </p:attrNameLst>
                                      </p:cBhvr>
                                      <p:to>
                                        <p:strVal val="visible"/>
                                      </p:to>
                                    </p:set>
                                    <p:animEffect transition="in" filter="fade">
                                      <p:cBhvr>
                                        <p:cTn id="26" dur="500"/>
                                        <p:tgtEl>
                                          <p:spTgt spid="1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Effect transition="in" filter="fade">
                                      <p:cBhvr>
                                        <p:cTn id="31" dur="500"/>
                                        <p:tgtEl>
                                          <p:spTgt spid="1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500"/>
                                        <p:tgtEl>
                                          <p:spTgt spid="16">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animEffect transition="in" filter="fade">
                                      <p:cBhvr>
                                        <p:cTn id="39" dur="500"/>
                                        <p:tgtEl>
                                          <p:spTgt spid="16">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xEl>
                                              <p:pRg st="9" end="9"/>
                                            </p:txEl>
                                          </p:spTgt>
                                        </p:tgtEl>
                                        <p:attrNameLst>
                                          <p:attrName>style.visibility</p:attrName>
                                        </p:attrNameLst>
                                      </p:cBhvr>
                                      <p:to>
                                        <p:strVal val="visible"/>
                                      </p:to>
                                    </p:set>
                                    <p:animEffect transition="in" filter="fade">
                                      <p:cBhvr>
                                        <p:cTn id="42"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61BABB-26CC-4CAF-A031-4A4FAE0D7EFA}"/>
              </a:ext>
            </a:extLst>
          </p:cNvPr>
          <p:cNvGrpSpPr/>
          <p:nvPr/>
        </p:nvGrpSpPr>
        <p:grpSpPr>
          <a:xfrm>
            <a:off x="5638798" y="-1"/>
            <a:ext cx="6552981" cy="6995161"/>
            <a:chOff x="6452809" y="2697488"/>
            <a:chExt cx="4037336" cy="4309766"/>
          </a:xfrm>
        </p:grpSpPr>
        <p:pic>
          <p:nvPicPr>
            <p:cNvPr id="24" name="Picture 23">
              <a:extLst>
                <a:ext uri="{FF2B5EF4-FFF2-40B4-BE49-F238E27FC236}">
                  <a16:creationId xmlns:a16="http://schemas.microsoft.com/office/drawing/2014/main" id="{072CB3CE-297C-4C8C-9901-ADF75065F0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2" t="4307" r="4946" b="17512"/>
            <a:stretch/>
          </p:blipFill>
          <p:spPr>
            <a:xfrm>
              <a:off x="6452809" y="2697488"/>
              <a:ext cx="4037336" cy="4309766"/>
            </a:xfrm>
            <a:prstGeom prst="rect">
              <a:avLst/>
            </a:prstGeom>
          </p:spPr>
        </p:pic>
        <p:grpSp>
          <p:nvGrpSpPr>
            <p:cNvPr id="25" name="Group 24">
              <a:extLst>
                <a:ext uri="{FF2B5EF4-FFF2-40B4-BE49-F238E27FC236}">
                  <a16:creationId xmlns:a16="http://schemas.microsoft.com/office/drawing/2014/main" id="{127EC338-820C-4E40-9373-B4645721A68F}"/>
                </a:ext>
              </a:extLst>
            </p:cNvPr>
            <p:cNvGrpSpPr/>
            <p:nvPr/>
          </p:nvGrpSpPr>
          <p:grpSpPr>
            <a:xfrm>
              <a:off x="7302332" y="3916006"/>
              <a:ext cx="2175594" cy="2136505"/>
              <a:chOff x="5485480" y="1442886"/>
              <a:chExt cx="1571575" cy="1543339"/>
            </a:xfrm>
          </p:grpSpPr>
          <p:sp>
            <p:nvSpPr>
              <p:cNvPr id="26" name="Rectangle 25">
                <a:extLst>
                  <a:ext uri="{FF2B5EF4-FFF2-40B4-BE49-F238E27FC236}">
                    <a16:creationId xmlns:a16="http://schemas.microsoft.com/office/drawing/2014/main" id="{62550AFE-B646-4E0B-A5B1-C50BCFF431D0}"/>
                  </a:ext>
                </a:extLst>
              </p:cNvPr>
              <p:cNvSpPr/>
              <p:nvPr/>
            </p:nvSpPr>
            <p:spPr bwMode="auto">
              <a:xfrm>
                <a:off x="5485480" y="1442886"/>
                <a:ext cx="1571575" cy="1543339"/>
              </a:xfrm>
              <a:prstGeom prst="rect">
                <a:avLst/>
              </a:prstGeom>
              <a:noFill/>
              <a:ln w="28575">
                <a:solidFill>
                  <a:srgbClr val="5C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45" tIns="143316" rIns="179145" bIns="143316" numCol="1" spcCol="0" rtlCol="0" fromWordArt="0" anchor="t" anchorCtr="0" forceAA="0" compatLnSpc="1">
                <a:prstTxWarp prst="textNoShape">
                  <a:avLst/>
                </a:prstTxWarp>
                <a:noAutofit/>
              </a:bodyPr>
              <a:lstStyle/>
              <a:p>
                <a:pPr marL="0" marR="0" lvl="0" indent="0" algn="ctr" defTabSz="913367" rtl="0" eaLnBrk="1" fontAlgn="base" latinLnBrk="0" hangingPunct="1">
                  <a:lnSpc>
                    <a:spcPct val="90000"/>
                  </a:lnSpc>
                  <a:spcBef>
                    <a:spcPct val="0"/>
                  </a:spcBef>
                  <a:spcAft>
                    <a:spcPct val="0"/>
                  </a:spcAft>
                  <a:buClrTx/>
                  <a:buSzTx/>
                  <a:buFontTx/>
                  <a:buNone/>
                  <a:tabLst/>
                  <a:defRPr/>
                </a:pPr>
                <a:endParaRPr kumimoji="0" lang="en-US" sz="235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D89AB108-F516-4748-B899-C1240E4FFA98}"/>
                  </a:ext>
                </a:extLst>
              </p:cNvPr>
              <p:cNvSpPr/>
              <p:nvPr/>
            </p:nvSpPr>
            <p:spPr bwMode="auto">
              <a:xfrm>
                <a:off x="5507330" y="1459327"/>
                <a:ext cx="1527878" cy="1510457"/>
              </a:xfrm>
              <a:prstGeom prst="rect">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45" tIns="143316" rIns="179145" bIns="143316" numCol="1" spcCol="0" rtlCol="0" fromWordArt="0" anchor="t" anchorCtr="0" forceAA="0" compatLnSpc="1">
                <a:prstTxWarp prst="textNoShape">
                  <a:avLst/>
                </a:prstTxWarp>
                <a:noAutofit/>
              </a:bodyPr>
              <a:lstStyle/>
              <a:p>
                <a:pPr marL="0" marR="0" lvl="0" indent="0" algn="ctr" defTabSz="913367" rtl="0" eaLnBrk="1" fontAlgn="base" latinLnBrk="0" hangingPunct="1">
                  <a:lnSpc>
                    <a:spcPct val="90000"/>
                  </a:lnSpc>
                  <a:spcBef>
                    <a:spcPct val="0"/>
                  </a:spcBef>
                  <a:spcAft>
                    <a:spcPct val="0"/>
                  </a:spcAft>
                  <a:buClrTx/>
                  <a:buSzTx/>
                  <a:buFontTx/>
                  <a:buNone/>
                  <a:tabLst/>
                  <a:defRPr/>
                </a:pPr>
                <a:endParaRPr kumimoji="0" lang="en-US" sz="235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417342"/>
            <a:ext cx="5067300" cy="519116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Detection</a:t>
            </a:r>
            <a:endPar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2" indent="0" algn="l" defTabSz="503238" rtl="0" eaLnBrk="1" fontAlgn="auto" latinLnBrk="0" hangingPunct="1">
              <a:lnSpc>
                <a:spcPct val="90000"/>
              </a:lnSpc>
              <a:spcBef>
                <a:spcPts val="600"/>
              </a:spcBef>
              <a:spcAft>
                <a:spcPts val="0"/>
              </a:spcAft>
              <a:buClrTx/>
              <a:buSzTx/>
              <a:buFontTx/>
              <a:buNone/>
              <a:tabLst>
                <a:tab pos="1939925" algn="l"/>
              </a:tabLst>
              <a:defRPr/>
            </a:pP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
            </a:r>
            <a:r>
              <a:rPr kumimoji="0" lang="en-US" altLang="en-US" sz="14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faceRectangle</a:t>
            </a: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{"width": 193, "height": 193, "left": 326, "top": 204}</a:t>
            </a:r>
            <a:b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 </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Feature attributes</a:t>
            </a:r>
            <a:endPar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2" indent="-224" algn="l" defTabSz="503238" rtl="0" eaLnBrk="1" fontAlgn="base" latinLnBrk="0" hangingPunct="1">
              <a:lnSpc>
                <a:spcPct val="90000"/>
              </a:lnSpc>
              <a:spcBef>
                <a:spcPts val="600"/>
              </a:spcBef>
              <a:spcAft>
                <a:spcPts val="0"/>
              </a:spcAft>
              <a:buClrTx/>
              <a:buSzTx/>
              <a:buFontTx/>
              <a:buNone/>
              <a:tabLst>
                <a:tab pos="1939925" algn="l"/>
              </a:tabLst>
              <a:defRPr/>
            </a:pP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"attributes": { "age": 42, "gender": "male", 	</a:t>
            </a:r>
          </a:p>
          <a:p>
            <a:pPr marL="0" marR="0" lvl="2" indent="-224" algn="l" defTabSz="503238" rtl="0" eaLnBrk="1" fontAlgn="base" latinLnBrk="0" hangingPunct="1">
              <a:lnSpc>
                <a:spcPct val="90000"/>
              </a:lnSpc>
              <a:spcBef>
                <a:spcPts val="600"/>
              </a:spcBef>
              <a:spcAft>
                <a:spcPts val="0"/>
              </a:spcAft>
              <a:buClrTx/>
              <a:buSzTx/>
              <a:buFontTx/>
              <a:buNone/>
              <a:tabLst>
                <a:tab pos="1939925" algn="l"/>
              </a:tabLst>
              <a:defRPr/>
            </a:pP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
            </a:r>
            <a:r>
              <a:rPr kumimoji="0" lang="en-US" altLang="en-US" sz="14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headPose</a:t>
            </a: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 "roll": "8.2", "yaw": "-37.8", "pitch": "0.0" }} </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Grouping</a:t>
            </a:r>
          </a:p>
          <a:p>
            <a:pPr marL="0" marR="0" lvl="0" indent="0" algn="l" defTabSz="895838" rtl="0" eaLnBrk="1" fontAlgn="auto" latinLnBrk="0" hangingPunct="1">
              <a:lnSpc>
                <a:spcPct val="90000"/>
              </a:lnSpc>
              <a:spcBef>
                <a:spcPts val="4800"/>
              </a:spcBef>
              <a:spcAft>
                <a:spcPts val="0"/>
              </a:spcAft>
              <a:buClrTx/>
              <a:buSzTx/>
              <a:buFontTx/>
              <a:buNone/>
              <a:tabLst/>
              <a:defRPr/>
            </a:pPr>
            <a:endPar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Identification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Jasper Williams</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dirty="0"/>
              <a:t>Face API</a:t>
            </a:r>
          </a:p>
        </p:txBody>
      </p:sp>
      <p:sp>
        <p:nvSpPr>
          <p:cNvPr id="10" name="Oval 9">
            <a:extLst>
              <a:ext uri="{FF2B5EF4-FFF2-40B4-BE49-F238E27FC236}">
                <a16:creationId xmlns:a16="http://schemas.microsoft.com/office/drawing/2014/main" id="{918518E9-696B-4BA9-A1D6-1A11BCAA7D7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a:extLst>
              <a:ext uri="{FF2B5EF4-FFF2-40B4-BE49-F238E27FC236}">
                <a16:creationId xmlns:a16="http://schemas.microsoft.com/office/drawing/2014/main" id="{5EC2023F-8605-49CE-A83B-C31F08F350FE}"/>
              </a:ext>
            </a:extLst>
          </p:cNvPr>
          <p:cNvGrpSpPr/>
          <p:nvPr/>
        </p:nvGrpSpPr>
        <p:grpSpPr>
          <a:xfrm>
            <a:off x="426782" y="4660379"/>
            <a:ext cx="2194544" cy="731521"/>
            <a:chOff x="792538" y="4721227"/>
            <a:chExt cx="2194544" cy="731521"/>
          </a:xfrm>
        </p:grpSpPr>
        <p:pic>
          <p:nvPicPr>
            <p:cNvPr id="20" name="Picture 5" descr="https://microsoft.sharepoint.com/teams/BrandCentral/BundleImages/1755WIN13_Shamiro_10/PreviewImage.png">
              <a:extLst>
                <a:ext uri="{FF2B5EF4-FFF2-40B4-BE49-F238E27FC236}">
                  <a16:creationId xmlns:a16="http://schemas.microsoft.com/office/drawing/2014/main" id="{5E483563-F941-4F06-8F01-8CA1EADEE7C0}"/>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2538" y="4721227"/>
              <a:ext cx="731520" cy="731520"/>
            </a:xfrm>
            <a:prstGeom prst="rect">
              <a:avLst/>
            </a:prstGeom>
            <a:solidFill>
              <a:schemeClr val="tx1"/>
            </a:solidFill>
            <a:extLst/>
          </p:spPr>
        </p:pic>
        <p:pic>
          <p:nvPicPr>
            <p:cNvPr id="21" name="Picture 9" descr="https://microsoft.sharepoint.com/teams/BrandCentral/BundleImages/3085WIN13_Shamiro_09/PreviewImage.png">
              <a:extLst>
                <a:ext uri="{FF2B5EF4-FFF2-40B4-BE49-F238E27FC236}">
                  <a16:creationId xmlns:a16="http://schemas.microsoft.com/office/drawing/2014/main" id="{AB2AFDB1-7C7F-4633-AEAF-833ACE2BE5DE}"/>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55562" y="4721227"/>
              <a:ext cx="731520" cy="731520"/>
            </a:xfrm>
            <a:prstGeom prst="rect">
              <a:avLst/>
            </a:prstGeom>
            <a:solidFill>
              <a:schemeClr val="tx1"/>
            </a:solidFill>
            <a:extLst/>
          </p:spPr>
        </p:pic>
        <p:pic>
          <p:nvPicPr>
            <p:cNvPr id="22" name="Picture 11" descr="https://microsoft.sharepoint.com/teams/BrandCentral/BundleImages/3082WIN13_Shamiro_06/PreviewImage.png">
              <a:extLst>
                <a:ext uri="{FF2B5EF4-FFF2-40B4-BE49-F238E27FC236}">
                  <a16:creationId xmlns:a16="http://schemas.microsoft.com/office/drawing/2014/main" id="{E3339FFD-7498-426B-9507-DEB13B89B7FC}"/>
                </a:ext>
              </a:extLst>
            </p:cNvPr>
            <p:cNvPicPr>
              <a:picLocks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524050" y="4721228"/>
              <a:ext cx="731520" cy="731520"/>
            </a:xfrm>
            <a:prstGeom prst="rect">
              <a:avLst/>
            </a:prstGeom>
            <a:solidFill>
              <a:schemeClr val="tx1"/>
            </a:solidFill>
            <a:extLst/>
          </p:spPr>
        </p:pic>
      </p:grpSp>
      <p:pic>
        <p:nvPicPr>
          <p:cNvPr id="7" name="Picture 6">
            <a:extLst>
              <a:ext uri="{FF2B5EF4-FFF2-40B4-BE49-F238E27FC236}">
                <a16:creationId xmlns:a16="http://schemas.microsoft.com/office/drawing/2014/main" id="{00EC1EB0-70DB-4316-9BC6-71A71E1E4700}"/>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1105808" y="355984"/>
            <a:ext cx="724242" cy="724242"/>
          </a:xfrm>
          <a:prstGeom prst="rect">
            <a:avLst/>
          </a:prstGeom>
        </p:spPr>
      </p:pic>
    </p:spTree>
    <p:extLst>
      <p:ext uri="{BB962C8B-B14F-4D97-AF65-F5344CB8AC3E}">
        <p14:creationId xmlns:p14="http://schemas.microsoft.com/office/powerpoint/2010/main" val="265285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954791-0A73-4E12-B47C-6FFFCA4A8447}"/>
              </a:ext>
            </a:extLst>
          </p:cNvPr>
          <p:cNvPicPr>
            <a:picLocks noChangeAspect="1"/>
          </p:cNvPicPr>
          <p:nvPr/>
        </p:nvPicPr>
        <p:blipFill rotWithShape="1">
          <a:blip r:embed="rId3">
            <a:extLst>
              <a:ext uri="{28A0092B-C50C-407E-A947-70E740481C1C}">
                <a14:useLocalDpi xmlns:a14="http://schemas.microsoft.com/office/drawing/2010/main" val="0"/>
              </a:ext>
            </a:extLst>
          </a:blip>
          <a:srcRect l="45266" t="9693" b="4421"/>
          <a:stretch/>
        </p:blipFill>
        <p:spPr>
          <a:xfrm flipH="1">
            <a:off x="5638800" y="2674"/>
            <a:ext cx="6553200" cy="6855326"/>
          </a:xfrm>
          <a:prstGeom prst="rect">
            <a:avLst/>
          </a:prstGeom>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5067301" cy="1625060"/>
          </a:xfrm>
        </p:spPr>
        <p:txBody>
          <a:bodyPr wrap="square">
            <a:spAutoFit/>
          </a:bodyPr>
          <a:lstStyle/>
          <a:p>
            <a:pPr lvl="0">
              <a:defRPr/>
            </a:pPr>
            <a:r>
              <a:rPr lang="en-US" sz="4400"/>
              <a:t>Content Moderator</a:t>
            </a:r>
            <a:br>
              <a:rPr lang="en-US" sz="4400"/>
            </a:br>
            <a:r>
              <a:rPr lang="en-US" sz="2000" spc="0">
                <a:latin typeface="+mn-lt"/>
                <a:cs typeface="Segoe UI Semilight" panose="020B0402040204020203" pitchFamily="34" charset="0"/>
              </a:rPr>
              <a:t>Machine-assisted moderation of </a:t>
            </a:r>
            <a:br>
              <a:rPr lang="en-US" sz="2000" spc="0">
                <a:latin typeface="+mn-lt"/>
                <a:cs typeface="Segoe UI Semilight" panose="020B0402040204020203" pitchFamily="34" charset="0"/>
              </a:rPr>
            </a:br>
            <a:r>
              <a:rPr lang="en-US" sz="2000" spc="0">
                <a:latin typeface="+mn-lt"/>
                <a:cs typeface="Segoe UI Semilight" panose="020B0402040204020203" pitchFamily="34" charset="0"/>
              </a:rPr>
              <a:t>text and images, augmented with </a:t>
            </a:r>
            <a:br>
              <a:rPr lang="en-US" sz="2000" spc="0">
                <a:latin typeface="+mn-lt"/>
                <a:cs typeface="Segoe UI Semilight" panose="020B0402040204020203" pitchFamily="34" charset="0"/>
              </a:rPr>
            </a:br>
            <a:r>
              <a:rPr lang="en-US" sz="2000" spc="0">
                <a:latin typeface="+mn-lt"/>
                <a:cs typeface="Segoe UI Semilight" panose="020B0402040204020203" pitchFamily="34" charset="0"/>
              </a:rPr>
              <a:t>human review tools</a:t>
            </a:r>
            <a:endParaRPr lang="en-US" sz="4400" spc="0">
              <a:latin typeface="+mn-lt"/>
              <a:cs typeface="Segoe UI Semilight" panose="020B0402040204020203" pitchFamily="34" charset="0"/>
            </a:endParaRP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15">
            <a:extLst>
              <a:ext uri="{FF2B5EF4-FFF2-40B4-BE49-F238E27FC236}">
                <a16:creationId xmlns:a16="http://schemas.microsoft.com/office/drawing/2014/main" id="{022BC5E5-5192-43F8-9ADC-360BA66500FA}"/>
              </a:ext>
            </a:extLst>
          </p:cNvPr>
          <p:cNvSpPr/>
          <p:nvPr/>
        </p:nvSpPr>
        <p:spPr>
          <a:xfrm>
            <a:off x="266701" y="2057415"/>
            <a:ext cx="5067300" cy="4456605"/>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Image moderation </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Enhance your ability to detect potentially offensive or unwanted images through machine-learning based classifiers, custom blacklists, and Optical Character Recognition (OCR)</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Text moderation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Helps you detect potential profanity in more than 100 languages and match text against your custom lists automatically. Content Moderator also checks for possible Personally Identifiable Information (PII)</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Video moderation </a:t>
            </a:r>
            <a:b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 Azure Media Services)</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Enable the scoring of possible adult content in videos. Video moderation is currently deployed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in preview on Azure Media Services</a:t>
            </a:r>
          </a:p>
        </p:txBody>
      </p:sp>
      <p:pic>
        <p:nvPicPr>
          <p:cNvPr id="5" name="Picture 4">
            <a:extLst>
              <a:ext uri="{FF2B5EF4-FFF2-40B4-BE49-F238E27FC236}">
                <a16:creationId xmlns:a16="http://schemas.microsoft.com/office/drawing/2014/main" id="{593F98F6-35B5-40EE-A966-ABE46BA6AE2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01227" y="382018"/>
            <a:ext cx="719298" cy="719298"/>
          </a:xfrm>
          <a:prstGeom prst="rect">
            <a:avLst/>
          </a:prstGeom>
        </p:spPr>
      </p:pic>
    </p:spTree>
    <p:extLst>
      <p:ext uri="{BB962C8B-B14F-4D97-AF65-F5344CB8AC3E}">
        <p14:creationId xmlns:p14="http://schemas.microsoft.com/office/powerpoint/2010/main" val="213016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7CB650-F0C5-4459-8917-A34C0BEF78F0}"/>
              </a:ext>
            </a:extLst>
          </p:cNvPr>
          <p:cNvPicPr>
            <a:picLocks noChangeAspect="1"/>
          </p:cNvPicPr>
          <p:nvPr/>
        </p:nvPicPr>
        <p:blipFill rotWithShape="1">
          <a:blip r:embed="rId3">
            <a:extLst>
              <a:ext uri="{28A0092B-C50C-407E-A947-70E740481C1C}">
                <a14:useLocalDpi xmlns:a14="http://schemas.microsoft.com/office/drawing/2010/main" val="0"/>
              </a:ext>
            </a:extLst>
          </a:blip>
          <a:srcRect l="18409" t="4869" r="24086" b="4804"/>
          <a:stretch/>
        </p:blipFill>
        <p:spPr>
          <a:xfrm>
            <a:off x="5638801" y="2675"/>
            <a:ext cx="6553200" cy="6855326"/>
          </a:xfrm>
          <a:prstGeom prst="rect">
            <a:avLst/>
          </a:prstGeom>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5282381" cy="1292662"/>
          </a:xfrm>
        </p:spPr>
        <p:txBody>
          <a:bodyPr wrap="square">
            <a:spAutoFit/>
          </a:bodyPr>
          <a:lstStyle/>
          <a:p>
            <a:pPr>
              <a:defRPr/>
            </a:pPr>
            <a:r>
              <a:rPr lang="en-US" sz="4000" dirty="0"/>
              <a:t>Custom Vision Service</a:t>
            </a:r>
            <a:br>
              <a:rPr lang="en-US" sz="4400" dirty="0"/>
            </a:br>
            <a:r>
              <a:rPr lang="en-US" sz="2000" spc="0" dirty="0">
                <a:latin typeface="+mn-lt"/>
                <a:cs typeface="Segoe UI Semilight" panose="020B0402040204020203" pitchFamily="34" charset="0"/>
              </a:rPr>
              <a:t>A customizable web service that learns </a:t>
            </a:r>
            <a:br>
              <a:rPr lang="en-US" sz="2000" spc="0" dirty="0">
                <a:latin typeface="+mn-lt"/>
                <a:cs typeface="Segoe UI Semilight" panose="020B0402040204020203" pitchFamily="34" charset="0"/>
              </a:rPr>
            </a:br>
            <a:r>
              <a:rPr lang="en-US" sz="2000" spc="0" dirty="0">
                <a:latin typeface="+mn-lt"/>
                <a:cs typeface="Segoe UI Semilight" panose="020B0402040204020203" pitchFamily="34" charset="0"/>
              </a:rPr>
              <a:t>to recognize specific content in imagery </a:t>
            </a: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15">
            <a:extLst>
              <a:ext uri="{FF2B5EF4-FFF2-40B4-BE49-F238E27FC236}">
                <a16:creationId xmlns:a16="http://schemas.microsoft.com/office/drawing/2014/main" id="{022BC5E5-5192-43F8-9ADC-360BA66500FA}"/>
              </a:ext>
            </a:extLst>
          </p:cNvPr>
          <p:cNvSpPr/>
          <p:nvPr/>
        </p:nvSpPr>
        <p:spPr>
          <a:xfrm>
            <a:off x="266701" y="2057415"/>
            <a:ext cx="5067300" cy="4295535"/>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Upload images</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Upload your own labeled images, or use Custom Vision Service to quickly tag any unlabeled images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Train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 your labeled images to teach Custom Vision Service the concepts you want it to learn</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Evaluate</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 simple REST API calls to quickly tag images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with your new custom computer vision model</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Active learning</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Images evaluated through your custom vision model become part of a feedback loop you can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 to keep improving your classifier</a:t>
            </a:r>
          </a:p>
        </p:txBody>
      </p:sp>
      <p:pic>
        <p:nvPicPr>
          <p:cNvPr id="5" name="Picture 4">
            <a:extLst>
              <a:ext uri="{FF2B5EF4-FFF2-40B4-BE49-F238E27FC236}">
                <a16:creationId xmlns:a16="http://schemas.microsoft.com/office/drawing/2014/main" id="{FC6D47D5-F8FC-4AE4-89D8-4DC0A44AB89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0997881" y="255110"/>
            <a:ext cx="925990" cy="925990"/>
          </a:xfrm>
          <a:prstGeom prst="rect">
            <a:avLst/>
          </a:prstGeom>
        </p:spPr>
      </p:pic>
    </p:spTree>
    <p:extLst>
      <p:ext uri="{BB962C8B-B14F-4D97-AF65-F5344CB8AC3E}">
        <p14:creationId xmlns:p14="http://schemas.microsoft.com/office/powerpoint/2010/main" val="4122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https://microsoft.sharepoint.com/teams/BrandCentral/BundleImages/250MSC12_Nancy_001/PreviewImage.png">
            <a:extLst>
              <a:ext uri="{FF2B5EF4-FFF2-40B4-BE49-F238E27FC236}">
                <a16:creationId xmlns:a16="http://schemas.microsoft.com/office/drawing/2014/main" id="{CAE86D33-68F0-4C4E-87F4-E97DEC1DE5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27" r="26651" b="6652"/>
          <a:stretch/>
        </p:blipFill>
        <p:spPr bwMode="auto">
          <a:xfrm>
            <a:off x="5638800" y="2674"/>
            <a:ext cx="6569012" cy="68553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5067301" cy="1181862"/>
          </a:xfrm>
        </p:spPr>
        <p:txBody>
          <a:bodyPr wrap="square">
            <a:spAutoFit/>
          </a:bodyPr>
          <a:lstStyle/>
          <a:p>
            <a:pPr>
              <a:defRPr/>
            </a:pPr>
            <a:r>
              <a:rPr lang="en-US" sz="4400"/>
              <a:t>Video Indexer</a:t>
            </a:r>
            <a:br>
              <a:rPr lang="en-US" sz="4400"/>
            </a:br>
            <a:r>
              <a:rPr lang="en-US" sz="2800" spc="0">
                <a:latin typeface="Segoe UI Semilight" panose="020B0402040204020203" pitchFamily="34" charset="0"/>
                <a:cs typeface="Segoe UI Semilight" panose="020B0402040204020203" pitchFamily="34" charset="0"/>
              </a:rPr>
              <a:t>Unlock video insights</a:t>
            </a:r>
            <a:endParaRPr lang="en-US" sz="4400" spc="0">
              <a:latin typeface="Segoe UI Semilight" panose="020B0402040204020203" pitchFamily="34" charset="0"/>
              <a:cs typeface="Segoe UI Semilight" panose="020B0402040204020203" pitchFamily="34" charset="0"/>
            </a:endParaRP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15">
            <a:extLst>
              <a:ext uri="{FF2B5EF4-FFF2-40B4-BE49-F238E27FC236}">
                <a16:creationId xmlns:a16="http://schemas.microsoft.com/office/drawing/2014/main" id="{022BC5E5-5192-43F8-9ADC-360BA66500FA}"/>
              </a:ext>
            </a:extLst>
          </p:cNvPr>
          <p:cNvSpPr/>
          <p:nvPr/>
        </p:nvSpPr>
        <p:spPr>
          <a:xfrm>
            <a:off x="266701" y="1783098"/>
            <a:ext cx="5067300" cy="4844403"/>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Upload your video and go</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Start turning your video into insights right away. </a:t>
            </a:r>
            <a:b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No more tedious and error-prone manual indexing. And no need for specialized expertise. With Video Indexer, just upload your video, and start finding insights right away, without writing a single line </a:t>
            </a:r>
            <a:b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of code</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Make your content more discoverable</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Quickly and easily extract insights from videos using artificial intelligence. Enhance content discovery experiences such as search results by detecting spoken words, faces, characters, and emotions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Improve engagement with your video</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Metadata extracted by Video Indexer can be </a:t>
            </a:r>
            <a:b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used to build powerful engagement experiences with recommendations, highlight clips, and interactive videos</a:t>
            </a:r>
          </a:p>
        </p:txBody>
      </p:sp>
      <p:pic>
        <p:nvPicPr>
          <p:cNvPr id="5" name="Picture 4">
            <a:extLst>
              <a:ext uri="{FF2B5EF4-FFF2-40B4-BE49-F238E27FC236}">
                <a16:creationId xmlns:a16="http://schemas.microsoft.com/office/drawing/2014/main" id="{5B18B2C2-5F56-4D00-9B0E-350C131B1138}"/>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43908" y="384559"/>
            <a:ext cx="686142" cy="686142"/>
          </a:xfrm>
          <a:prstGeom prst="rect">
            <a:avLst/>
          </a:prstGeom>
        </p:spPr>
      </p:pic>
    </p:spTree>
    <p:extLst>
      <p:ext uri="{BB962C8B-B14F-4D97-AF65-F5344CB8AC3E}">
        <p14:creationId xmlns:p14="http://schemas.microsoft.com/office/powerpoint/2010/main" val="384853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9223-E979-4231-B508-80427CE85E50}"/>
              </a:ext>
            </a:extLst>
          </p:cNvPr>
          <p:cNvSpPr>
            <a:spLocks noGrp="1"/>
          </p:cNvSpPr>
          <p:nvPr>
            <p:ph type="title"/>
          </p:nvPr>
        </p:nvSpPr>
        <p:spPr>
          <a:xfrm>
            <a:off x="269240" y="3895725"/>
            <a:ext cx="3578860" cy="1828800"/>
          </a:xfrm>
        </p:spPr>
        <p:txBody>
          <a:bodyPr vert="horz" wrap="square" lIns="146304" tIns="91440" rIns="146304" bIns="91440" rtlCol="0" anchor="t">
            <a:noAutofit/>
          </a:bodyPr>
          <a:lstStyle/>
          <a:p>
            <a:r>
              <a:rPr lang="en-US"/>
              <a:t>SPEECH</a:t>
            </a:r>
          </a:p>
        </p:txBody>
      </p:sp>
      <p:sp>
        <p:nvSpPr>
          <p:cNvPr id="8" name="Rectangle 7">
            <a:extLst>
              <a:ext uri="{FF2B5EF4-FFF2-40B4-BE49-F238E27FC236}">
                <a16:creationId xmlns:a16="http://schemas.microsoft.com/office/drawing/2014/main" id="{94AF052C-8815-475D-AF2F-3F29D79B563A}"/>
              </a:ext>
            </a:extLst>
          </p:cNvPr>
          <p:cNvSpPr/>
          <p:nvPr/>
        </p:nvSpPr>
        <p:spPr>
          <a:xfrm>
            <a:off x="3830760" y="3900714"/>
            <a:ext cx="763552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Hear and speak to your users by filtering noise, identifying speakers, and understanding intent</a:t>
            </a:r>
          </a:p>
        </p:txBody>
      </p:sp>
      <p:sp>
        <p:nvSpPr>
          <p:cNvPr id="9" name="Rectangle 8">
            <a:extLst>
              <a:ext uri="{FF2B5EF4-FFF2-40B4-BE49-F238E27FC236}">
                <a16:creationId xmlns:a16="http://schemas.microsoft.com/office/drawing/2014/main" id="{47C8125A-9DED-4047-896A-496E048B9AE0}"/>
              </a:ext>
            </a:extLst>
          </p:cNvPr>
          <p:cNvSpPr/>
          <p:nvPr/>
        </p:nvSpPr>
        <p:spPr>
          <a:xfrm>
            <a:off x="3830760" y="5076629"/>
            <a:ext cx="7519411" cy="369332"/>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Custom Recognition | Speaker Recognition | Speech</a:t>
            </a:r>
          </a:p>
        </p:txBody>
      </p:sp>
      <p:pic>
        <p:nvPicPr>
          <p:cNvPr id="30" name="Picture 29">
            <a:extLst>
              <a:ext uri="{FF2B5EF4-FFF2-40B4-BE49-F238E27FC236}">
                <a16:creationId xmlns:a16="http://schemas.microsoft.com/office/drawing/2014/main" id="{7F28E07F-4C47-4A02-9786-FE786C768CFB}"/>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50986" y="2928234"/>
            <a:ext cx="914400" cy="914400"/>
          </a:xfrm>
          <a:prstGeom prst="rect">
            <a:avLst/>
          </a:prstGeom>
        </p:spPr>
      </p:pic>
    </p:spTree>
    <p:extLst>
      <p:ext uri="{BB962C8B-B14F-4D97-AF65-F5344CB8AC3E}">
        <p14:creationId xmlns:p14="http://schemas.microsoft.com/office/powerpoint/2010/main" val="104814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s://microsoft.sharepoint.com/teams/BrandCentral/BundleImages/5830Surface_019_Cafe_Window_05173_VS_R1b/PreviewImage.png">
            <a:extLst>
              <a:ext uri="{FF2B5EF4-FFF2-40B4-BE49-F238E27FC236}">
                <a16:creationId xmlns:a16="http://schemas.microsoft.com/office/drawing/2014/main" id="{5F771497-EE1C-4C55-9E95-9F9C62F030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945" r="16115"/>
          <a:stretch/>
        </p:blipFill>
        <p:spPr bwMode="auto">
          <a:xfrm flipH="1">
            <a:off x="5638798" y="2674"/>
            <a:ext cx="6552981" cy="68553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9287"/>
            <a:ext cx="5638800" cy="6867288"/>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417342"/>
            <a:ext cx="5067300" cy="3988784"/>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Voice recognition </a:t>
            </a:r>
            <a:b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(speech to text)</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Converts spoken audio to text</a:t>
            </a:r>
          </a:p>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Voice output </a:t>
            </a:r>
            <a:b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(text to speech)</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Synthesize audio from text</a:t>
            </a:r>
          </a:p>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Speech intent recognition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Convert spoken audio to intent</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Bing Speech API</a:t>
            </a: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2"/>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3045D307-6138-402F-B573-1AA98E200A83}"/>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95512" y="381348"/>
            <a:ext cx="730728" cy="730728"/>
          </a:xfrm>
          <a:prstGeom prst="rect">
            <a:avLst/>
          </a:prstGeom>
        </p:spPr>
      </p:pic>
    </p:spTree>
    <p:extLst>
      <p:ext uri="{BB962C8B-B14F-4D97-AF65-F5344CB8AC3E}">
        <p14:creationId xmlns:p14="http://schemas.microsoft.com/office/powerpoint/2010/main" val="341854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fade">
                                      <p:cBhvr>
                                        <p:cTn id="23" dur="500"/>
                                        <p:tgtEl>
                                          <p:spTgt spid="1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5" end="5"/>
                                            </p:txEl>
                                          </p:spTgt>
                                        </p:tgtEl>
                                        <p:attrNameLst>
                                          <p:attrName>style.visibility</p:attrName>
                                        </p:attrNameLst>
                                      </p:cBhvr>
                                      <p:to>
                                        <p:strVal val="visible"/>
                                      </p:to>
                                    </p:set>
                                    <p:animEffect transition="in" filter="fade">
                                      <p:cBhvr>
                                        <p:cTn id="26"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8D74D0-A095-482B-86CA-7289C79F5F00}"/>
              </a:ext>
            </a:extLst>
          </p:cNvPr>
          <p:cNvGrpSpPr/>
          <p:nvPr/>
        </p:nvGrpSpPr>
        <p:grpSpPr>
          <a:xfrm>
            <a:off x="0" y="1600199"/>
            <a:ext cx="6096000" cy="4281785"/>
            <a:chOff x="0" y="1600199"/>
            <a:chExt cx="6096000" cy="4281785"/>
          </a:xfrm>
        </p:grpSpPr>
        <p:sp>
          <p:nvSpPr>
            <p:cNvPr id="14" name="Rectangle 13"/>
            <p:cNvSpPr/>
            <p:nvPr/>
          </p:nvSpPr>
          <p:spPr bwMode="auto">
            <a:xfrm>
              <a:off x="0" y="1600199"/>
              <a:ext cx="6096000" cy="428178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18288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1765"/>
                </a:spcAft>
                <a:buClrTx/>
                <a:buSzTx/>
                <a:buFontTx/>
                <a:buNone/>
                <a:tabLst/>
                <a:defRPr/>
              </a:pP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“Microsoft Cognitive Services gives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us a huge range of opportunities.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It’s a perfect match for us now,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and in the future when we want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to add more features to our app.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The Computer Vision and Speech </a:t>
              </a:r>
              <a:b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light"/>
                  <a:ea typeface="+mn-ea"/>
                  <a:cs typeface="+mn-cs"/>
                </a:rPr>
                <a:t>APIs are extremely powerful.”</a:t>
              </a:r>
            </a:p>
            <a:p>
              <a:pPr marL="111125" marR="0" lvl="0" indent="0" algn="l" defTabSz="914314" rtl="0" eaLnBrk="1" fontAlgn="auto" latinLnBrk="0" hangingPunct="1">
                <a:lnSpc>
                  <a:spcPct val="90000"/>
                </a:lnSpc>
                <a:spcBef>
                  <a:spcPts val="0"/>
                </a:spcBef>
                <a:spcAft>
                  <a:spcPts val="1765"/>
                </a:spcAft>
                <a:buClrTx/>
                <a:buSzTx/>
                <a:buFontTx/>
                <a:buNone/>
                <a:tabLst/>
                <a:defRPr/>
              </a:pPr>
              <a:r>
                <a:rPr kumimoji="0" lang="en-US" sz="1600" b="0" i="0" u="none" strike="noStrike" kern="120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Blucup</a:t>
              </a:r>
              <a:r>
                <a:rPr kumimoji="0" lang="en-US" sz="1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 CEO </a:t>
              </a:r>
              <a:r>
                <a:rPr kumimoji="0" lang="en-US" sz="1600" b="0" i="0" u="none" strike="noStrike" kern="120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Jaan</a:t>
              </a:r>
              <a:r>
                <a:rPr kumimoji="0" lang="en-US" sz="1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 </a:t>
              </a:r>
              <a:r>
                <a:rPr kumimoji="0" lang="en-US" sz="1600" b="0" i="0" u="none" strike="noStrike" kern="120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Apajalahti</a:t>
              </a:r>
              <a:endParaRPr kumimoji="0" lang="en-US" sz="1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3" name="Rectangle 12"/>
            <p:cNvSpPr/>
            <p:nvPr/>
          </p:nvSpPr>
          <p:spPr>
            <a:xfrm>
              <a:off x="444498" y="4983463"/>
              <a:ext cx="5212080" cy="548640"/>
            </a:xfrm>
            <a:prstGeom prst="rect">
              <a:avLst/>
            </a:prstGeom>
            <a:solidFill>
              <a:schemeClr val="bg1">
                <a:lumMod val="95000"/>
              </a:schemeClr>
            </a:solidFill>
          </p:spPr>
          <p:txBody>
            <a:bodyPr wrap="none" lIns="175761" tIns="140609" rIns="175761" bIns="140609" rtlCol="0" anchor="ctr">
              <a:noAutofit/>
            </a:bodyPr>
            <a:lstStyle/>
            <a:p>
              <a:pPr marL="0" marR="0" lvl="0" indent="0" algn="l"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98039">
                        <a:srgbClr val="00188F"/>
                      </a:gs>
                      <a:gs pos="89091">
                        <a:srgbClr val="00188F"/>
                      </a:gs>
                    </a:gsLst>
                    <a:lin ang="5400000" scaled="0"/>
                  </a:gradFill>
                  <a:effectLst/>
                  <a:uLnTx/>
                  <a:uFillTx/>
                  <a:latin typeface="Segoe UI Semibold" panose="020B0702040204020203" pitchFamily="34" charset="0"/>
                  <a:ea typeface="+mn-ea"/>
                  <a:cs typeface="Segoe UI Semibold" panose="020B0702040204020203" pitchFamily="34" charset="0"/>
                </a:rPr>
                <a:t>Computer Vision API and Speech API</a:t>
              </a:r>
            </a:p>
          </p:txBody>
        </p:sp>
        <p:sp>
          <p:nvSpPr>
            <p:cNvPr id="17" name="TextBox 16">
              <a:hlinkClick r:id="rId3"/>
            </p:cNvPr>
            <p:cNvSpPr txBox="1"/>
            <p:nvPr/>
          </p:nvSpPr>
          <p:spPr>
            <a:xfrm>
              <a:off x="3810006" y="5074903"/>
              <a:ext cx="1737360" cy="365760"/>
            </a:xfrm>
            <a:prstGeom prst="rect">
              <a:avLst/>
            </a:prstGeom>
            <a:solidFill>
              <a:schemeClr val="accent2"/>
            </a:solidFill>
          </p:spPr>
          <p:txBody>
            <a:bodyPr wrap="none" lIns="175761" tIns="140609" rIns="175761" bIns="140609" rtlCol="0" anchor="ctr">
              <a:noAutofit/>
            </a:bodyPr>
            <a:lstStyle>
              <a:defPPr>
                <a:defRPr lang="en-US"/>
              </a:defPPr>
              <a:lvl1pPr algn="ctr">
                <a:lnSpc>
                  <a:spcPct val="90000"/>
                </a:lnSpc>
                <a:spcAft>
                  <a:spcPts val="588"/>
                </a:spcAft>
                <a:defRPr sz="1200">
                  <a:gradFill>
                    <a:gsLst>
                      <a:gs pos="21818">
                        <a:schemeClr val="bg1"/>
                      </a:gs>
                      <a:gs pos="42000">
                        <a:schemeClr val="bg1"/>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Read case study here</a:t>
              </a:r>
            </a:p>
          </p:txBody>
        </p:sp>
      </p:grpSp>
      <p:pic>
        <p:nvPicPr>
          <p:cNvPr id="8" name="Picture 7">
            <a:extLst>
              <a:ext uri="{FF2B5EF4-FFF2-40B4-BE49-F238E27FC236}">
                <a16:creationId xmlns:a16="http://schemas.microsoft.com/office/drawing/2014/main" id="{ACDEACEB-92DA-406C-8D37-39989922ECD0}"/>
              </a:ext>
            </a:extLst>
          </p:cNvPr>
          <p:cNvPicPr>
            <a:picLocks noChangeAspect="1"/>
          </p:cNvPicPr>
          <p:nvPr/>
        </p:nvPicPr>
        <p:blipFill rotWithShape="1">
          <a:blip r:embed="rId4"/>
          <a:srcRect l="49154" r="257"/>
          <a:stretch/>
        </p:blipFill>
        <p:spPr>
          <a:xfrm>
            <a:off x="6095999" y="486"/>
            <a:ext cx="6172973" cy="6857513"/>
          </a:xfrm>
          <a:prstGeom prst="rect">
            <a:avLst/>
          </a:prstGeom>
        </p:spPr>
      </p:pic>
      <p:pic>
        <p:nvPicPr>
          <p:cNvPr id="3074" name="Picture 2" descr="Image result for zero keyboard logo">
            <a:extLst>
              <a:ext uri="{FF2B5EF4-FFF2-40B4-BE49-F238E27FC236}">
                <a16:creationId xmlns:a16="http://schemas.microsoft.com/office/drawing/2014/main" id="{A5EECF30-B25C-4C69-8627-D22DADD136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0402" y="360770"/>
            <a:ext cx="1923585" cy="69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F25C33-04D2-4C93-9078-3BA1FFE7F2D6}"/>
              </a:ext>
            </a:extLst>
          </p:cNvPr>
          <p:cNvPicPr>
            <a:picLocks noChangeAspect="1"/>
          </p:cNvPicPr>
          <p:nvPr/>
        </p:nvPicPr>
        <p:blipFill rotWithShape="1">
          <a:blip r:embed="rId3">
            <a:extLst>
              <a:ext uri="{28A0092B-C50C-407E-A947-70E740481C1C}">
                <a14:useLocalDpi xmlns:a14="http://schemas.microsoft.com/office/drawing/2010/main" val="0"/>
              </a:ext>
            </a:extLst>
          </a:blip>
          <a:srcRect l="12001" r="24289"/>
          <a:stretch/>
        </p:blipFill>
        <p:spPr>
          <a:xfrm>
            <a:off x="5638801" y="2674"/>
            <a:ext cx="6552980" cy="6855325"/>
          </a:xfrm>
          <a:prstGeom prst="rect">
            <a:avLst/>
          </a:prstGeom>
        </p:spPr>
      </p:pic>
      <p:sp>
        <p:nvSpPr>
          <p:cNvPr id="3" name="Rectangle 2"/>
          <p:cNvSpPr/>
          <p:nvPr/>
        </p:nvSpPr>
        <p:spPr bwMode="auto">
          <a:xfrm>
            <a:off x="0" y="-9287"/>
            <a:ext cx="5638800" cy="6867288"/>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0" y="1958640"/>
            <a:ext cx="5067300" cy="272074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200"/>
              </a:spcBef>
              <a:spcAft>
                <a:spcPts val="0"/>
              </a:spcAft>
              <a:buClrTx/>
              <a:buSzTx/>
              <a:buFontTx/>
              <a:buNone/>
              <a:tabLst/>
              <a:defRPr/>
            </a:pPr>
            <a:r>
              <a:rPr kumimoji="0" lang="en-US" altLang="zh-CN" sz="36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Customize both language and acoustic models</a:t>
            </a:r>
          </a:p>
          <a:p>
            <a:pPr marL="0" marR="0" lvl="0" indent="0" algn="l" defTabSz="895838" rtl="0" eaLnBrk="1" fontAlgn="auto" latinLnBrk="0" hangingPunct="1">
              <a:lnSpc>
                <a:spcPct val="90000"/>
              </a:lnSpc>
              <a:spcBef>
                <a:spcPts val="1200"/>
              </a:spcBef>
              <a:spcAft>
                <a:spcPts val="0"/>
              </a:spcAft>
              <a:buClrTx/>
              <a:buSzTx/>
              <a:buFontTx/>
              <a:buNone/>
              <a:tabLst/>
              <a:defRPr/>
            </a:pPr>
            <a:r>
              <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Tailor speech recognition to your app and environment</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11658380" cy="899665"/>
          </a:xfrm>
        </p:spPr>
        <p:txBody>
          <a:bodyPr/>
          <a:lstStyle/>
          <a:p>
            <a:pPr lvl="0">
              <a:defRPr/>
            </a:pPr>
            <a:r>
              <a:rPr lang="en-US" sz="4800" dirty="0"/>
              <a:t>Custom Speech </a:t>
            </a:r>
            <a:br>
              <a:rPr lang="en-US" sz="4800" dirty="0"/>
            </a:br>
            <a:r>
              <a:rPr lang="en-US" sz="4800" dirty="0"/>
              <a:t>Service</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2"/>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6B37F510-82BA-4D72-9A2C-683E521C8FE6}"/>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12995" y="370224"/>
            <a:ext cx="695762" cy="695762"/>
          </a:xfrm>
          <a:prstGeom prst="rect">
            <a:avLst/>
          </a:prstGeom>
        </p:spPr>
      </p:pic>
    </p:spTree>
    <p:extLst>
      <p:ext uri="{BB962C8B-B14F-4D97-AF65-F5344CB8AC3E}">
        <p14:creationId xmlns:p14="http://schemas.microsoft.com/office/powerpoint/2010/main" val="355403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D604C-5196-42F9-BA82-ABA7C9381E8C}"/>
              </a:ext>
            </a:extLst>
          </p:cNvPr>
          <p:cNvSpPr/>
          <p:nvPr/>
        </p:nvSpPr>
        <p:spPr>
          <a:xfrm>
            <a:off x="3143865" y="2986054"/>
            <a:ext cx="6096000" cy="1089529"/>
          </a:xfrm>
          <a:prstGeom prst="rect">
            <a:avLst/>
          </a:prstGeom>
        </p:spPr>
        <p:txBody>
          <a:bodyPr>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Amplifying human ingenuity </a:t>
            </a:r>
            <a:br>
              <a:rPr kumimoji="0" lang="en-US" sz="3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3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with intelligent technology</a:t>
            </a:r>
          </a:p>
        </p:txBody>
      </p:sp>
      <p:sp>
        <p:nvSpPr>
          <p:cNvPr id="7" name="Title 6">
            <a:extLst>
              <a:ext uri="{FF2B5EF4-FFF2-40B4-BE49-F238E27FC236}">
                <a16:creationId xmlns:a16="http://schemas.microsoft.com/office/drawing/2014/main" id="{73718C82-E44C-48F3-92FB-31DD67A178F3}"/>
              </a:ext>
            </a:extLst>
          </p:cNvPr>
          <p:cNvSpPr>
            <a:spLocks noGrp="1"/>
          </p:cNvSpPr>
          <p:nvPr>
            <p:ph type="title"/>
          </p:nvPr>
        </p:nvSpPr>
        <p:spPr/>
        <p:txBody>
          <a:bodyPr/>
          <a:lstStyle/>
          <a:p>
            <a:pPr algn="ctr"/>
            <a:r>
              <a:rPr lang="en-US" dirty="0"/>
              <a:t>Microsoft AI</a:t>
            </a:r>
          </a:p>
        </p:txBody>
      </p:sp>
    </p:spTree>
    <p:extLst>
      <p:ext uri="{BB962C8B-B14F-4D97-AF65-F5344CB8AC3E}">
        <p14:creationId xmlns:p14="http://schemas.microsoft.com/office/powerpoint/2010/main" val="3472810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2"/>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9287"/>
            <a:ext cx="5638800" cy="6867288"/>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0" y="2331732"/>
            <a:ext cx="5067300" cy="3570208"/>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Create custom language </a:t>
            </a:r>
            <a:b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models for the vocabulary </a:t>
            </a:r>
            <a:b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of the application</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Adapt acoustic models to better match the expected environment </a:t>
            </a:r>
            <a:b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of the application’s users </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Deploy to a custom endpoint </a:t>
            </a:r>
            <a:b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and access from any device</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11658380" cy="899665"/>
          </a:xfrm>
        </p:spPr>
        <p:txBody>
          <a:bodyPr/>
          <a:lstStyle/>
          <a:p>
            <a:pPr lvl="0">
              <a:defRPr/>
            </a:pPr>
            <a:r>
              <a:rPr lang="en-US" sz="4800"/>
              <a:t>Custom Speech</a:t>
            </a:r>
            <a:br>
              <a:rPr lang="en-US" sz="4800"/>
            </a:br>
            <a:r>
              <a:rPr lang="en-US" sz="4800"/>
              <a:t>Service</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2"/>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C098A4B6-E42C-467C-889E-B01CBB8E21F5}"/>
              </a:ext>
            </a:extLst>
          </p:cNvPr>
          <p:cNvSpPr txBox="1"/>
          <p:nvPr/>
        </p:nvSpPr>
        <p:spPr>
          <a:xfrm>
            <a:off x="5638800" y="1234464"/>
            <a:ext cx="6553200" cy="683264"/>
          </a:xfrm>
          <a:prstGeom prst="rect">
            <a:avLst/>
          </a:prstGeom>
          <a:noFill/>
        </p:spPr>
        <p:txBody>
          <a:bodyPr wrap="square" lIns="182880" tIns="146304" rIns="182880" bIns="146304" rtlCol="0">
            <a:spAutoFit/>
          </a:bodyPr>
          <a:lstStyle/>
          <a:p>
            <a:pPr marL="0" marR="0" lvl="0" indent="0" algn="ctr" defTabSz="913632"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a:ln>
                  <a:noFill/>
                </a:ln>
                <a:gradFill>
                  <a:gsLst>
                    <a:gs pos="30065">
                      <a:srgbClr val="00188F"/>
                    </a:gs>
                    <a:gs pos="57000">
                      <a:srgbClr val="00188F"/>
                    </a:gs>
                  </a:gsLst>
                  <a:lin ang="5400000" scaled="0"/>
                </a:gradFill>
                <a:effectLst/>
                <a:uLnTx/>
                <a:uFillTx/>
                <a:latin typeface="Segoe UI Semilight" panose="020B0402040204020203" pitchFamily="34" charset="0"/>
                <a:ea typeface="+mn-ea"/>
                <a:cs typeface="Segoe UI Semilight" panose="020B0402040204020203" pitchFamily="34" charset="0"/>
              </a:rPr>
              <a:t>Record audio</a:t>
            </a:r>
          </a:p>
        </p:txBody>
      </p:sp>
      <p:sp>
        <p:nvSpPr>
          <p:cNvPr id="19" name="TextBox 18">
            <a:extLst>
              <a:ext uri="{FF2B5EF4-FFF2-40B4-BE49-F238E27FC236}">
                <a16:creationId xmlns:a16="http://schemas.microsoft.com/office/drawing/2014/main" id="{CF906B50-8D87-4B7A-9E87-216D73D5E4B2}"/>
              </a:ext>
            </a:extLst>
          </p:cNvPr>
          <p:cNvSpPr txBox="1"/>
          <p:nvPr/>
        </p:nvSpPr>
        <p:spPr>
          <a:xfrm>
            <a:off x="5638800" y="2834646"/>
            <a:ext cx="6553200" cy="683264"/>
          </a:xfrm>
          <a:prstGeom prst="rect">
            <a:avLst/>
          </a:prstGeom>
          <a:noFill/>
        </p:spPr>
        <p:txBody>
          <a:bodyPr wrap="square" lIns="182880" tIns="146304" rIns="182880" bIns="146304" rtlCol="0">
            <a:spAutoFit/>
          </a:bodyPr>
          <a:lstStyle/>
          <a:p>
            <a:pPr marL="0" marR="0" lvl="0" indent="0" algn="ctr" defTabSz="913632"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a:ln>
                  <a:noFill/>
                </a:ln>
                <a:gradFill>
                  <a:gsLst>
                    <a:gs pos="30065">
                      <a:srgbClr val="00188F"/>
                    </a:gs>
                    <a:gs pos="57000">
                      <a:srgbClr val="00188F"/>
                    </a:gs>
                  </a:gsLst>
                  <a:lin ang="5400000" scaled="0"/>
                </a:gradFill>
                <a:effectLst/>
                <a:uLnTx/>
                <a:uFillTx/>
                <a:latin typeface="Segoe UI Semilight" panose="020B0402040204020203" pitchFamily="34" charset="0"/>
                <a:ea typeface="+mn-ea"/>
                <a:cs typeface="Segoe UI Semilight" panose="020B0402040204020203" pitchFamily="34" charset="0"/>
              </a:rPr>
              <a:t>Transcribe</a:t>
            </a:r>
          </a:p>
        </p:txBody>
      </p:sp>
      <p:grpSp>
        <p:nvGrpSpPr>
          <p:cNvPr id="30" name="Group 29">
            <a:extLst>
              <a:ext uri="{FF2B5EF4-FFF2-40B4-BE49-F238E27FC236}">
                <a16:creationId xmlns:a16="http://schemas.microsoft.com/office/drawing/2014/main" id="{F972685E-E155-45EC-BFC4-8D75D8E6BB01}"/>
              </a:ext>
            </a:extLst>
          </p:cNvPr>
          <p:cNvGrpSpPr/>
          <p:nvPr/>
        </p:nvGrpSpPr>
        <p:grpSpPr>
          <a:xfrm>
            <a:off x="6433476" y="4617707"/>
            <a:ext cx="4963848" cy="1227405"/>
            <a:chOff x="6433476" y="5090753"/>
            <a:chExt cx="4963848" cy="1227405"/>
          </a:xfrm>
        </p:grpSpPr>
        <p:sp>
          <p:nvSpPr>
            <p:cNvPr id="24" name="Rectangle 23">
              <a:extLst>
                <a:ext uri="{FF2B5EF4-FFF2-40B4-BE49-F238E27FC236}">
                  <a16:creationId xmlns:a16="http://schemas.microsoft.com/office/drawing/2014/main" id="{BB86F341-6EE9-48D3-B817-9596D666FB75}"/>
                </a:ext>
              </a:extLst>
            </p:cNvPr>
            <p:cNvSpPr/>
            <p:nvPr/>
          </p:nvSpPr>
          <p:spPr>
            <a:xfrm>
              <a:off x="9111324" y="5362824"/>
              <a:ext cx="2286000" cy="6832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2880" tIns="146304" rIns="182880" bIns="146304" numCol="1" spcCol="1270" anchor="ctr" anchorCtr="0">
              <a:spAutoFit/>
            </a:bodyPr>
            <a:lstStyle/>
            <a:p>
              <a:pPr marL="0" marR="0" lvl="0" indent="0" algn="ctr" defTabSz="913632"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a:ln>
                    <a:noFill/>
                  </a:ln>
                  <a:gradFill>
                    <a:gsLst>
                      <a:gs pos="30065">
                        <a:srgbClr val="00188F"/>
                      </a:gs>
                      <a:gs pos="57000">
                        <a:srgbClr val="00188F"/>
                      </a:gs>
                    </a:gsLst>
                    <a:lin ang="5400000" scaled="0"/>
                  </a:gradFill>
                  <a:effectLst/>
                  <a:uLnTx/>
                  <a:uFillTx/>
                  <a:latin typeface="Segoe UI Semilight" panose="020B0402040204020203" pitchFamily="34" charset="0"/>
                  <a:ea typeface="+mn-ea"/>
                  <a:cs typeface="Segoe UI Semilight" panose="020B0402040204020203" pitchFamily="34" charset="0"/>
                </a:rPr>
                <a:t>Deploy</a:t>
              </a:r>
            </a:p>
          </p:txBody>
        </p:sp>
        <p:sp>
          <p:nvSpPr>
            <p:cNvPr id="25" name="Rectangle 24">
              <a:extLst>
                <a:ext uri="{FF2B5EF4-FFF2-40B4-BE49-F238E27FC236}">
                  <a16:creationId xmlns:a16="http://schemas.microsoft.com/office/drawing/2014/main" id="{50A4565C-9A0D-4544-93C4-51D69CB10E24}"/>
                </a:ext>
              </a:extLst>
            </p:cNvPr>
            <p:cNvSpPr/>
            <p:nvPr/>
          </p:nvSpPr>
          <p:spPr>
            <a:xfrm>
              <a:off x="6433476" y="5362824"/>
              <a:ext cx="2286000" cy="6832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2880" tIns="146304" rIns="182880" bIns="146304" numCol="1" spcCol="1270" anchor="ctr" anchorCtr="0">
              <a:spAutoFit/>
            </a:bodyPr>
            <a:lstStyle/>
            <a:p>
              <a:pPr marL="0" marR="0" lvl="0" indent="0" algn="ctr" defTabSz="913632"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a:ln>
                    <a:noFill/>
                  </a:ln>
                  <a:gradFill>
                    <a:gsLst>
                      <a:gs pos="30065">
                        <a:srgbClr val="00188F"/>
                      </a:gs>
                      <a:gs pos="57000">
                        <a:srgbClr val="00188F"/>
                      </a:gs>
                    </a:gsLst>
                    <a:lin ang="5400000" scaled="0"/>
                  </a:gradFill>
                  <a:effectLst/>
                  <a:uLnTx/>
                  <a:uFillTx/>
                  <a:latin typeface="Segoe UI Semilight" panose="020B0402040204020203" pitchFamily="34" charset="0"/>
                  <a:ea typeface="+mn-ea"/>
                  <a:cs typeface="Segoe UI Semilight" panose="020B0402040204020203" pitchFamily="34" charset="0"/>
                </a:rPr>
                <a:t>Adapt</a:t>
              </a:r>
            </a:p>
          </p:txBody>
        </p:sp>
        <p:sp>
          <p:nvSpPr>
            <p:cNvPr id="26" name="Left Bracket 25">
              <a:extLst>
                <a:ext uri="{FF2B5EF4-FFF2-40B4-BE49-F238E27FC236}">
                  <a16:creationId xmlns:a16="http://schemas.microsoft.com/office/drawing/2014/main" id="{05672CC3-2E7E-479D-9D40-BB9A8E6753B4}"/>
                </a:ext>
              </a:extLst>
            </p:cNvPr>
            <p:cNvSpPr/>
            <p:nvPr/>
          </p:nvSpPr>
          <p:spPr>
            <a:xfrm rot="5400000">
              <a:off x="8784774" y="3834588"/>
              <a:ext cx="261255" cy="2773586"/>
            </a:xfrm>
            <a:prstGeom prst="leftBracket">
              <a:avLst>
                <a:gd name="adj" fmla="val 69285"/>
              </a:avLst>
            </a:prstGeom>
            <a:ln w="38100" cap="rnd">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32"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7" name="Left Bracket 26">
              <a:extLst>
                <a:ext uri="{FF2B5EF4-FFF2-40B4-BE49-F238E27FC236}">
                  <a16:creationId xmlns:a16="http://schemas.microsoft.com/office/drawing/2014/main" id="{C2A20E12-C937-4D8F-98A6-988DE5C3F5E9}"/>
                </a:ext>
              </a:extLst>
            </p:cNvPr>
            <p:cNvSpPr/>
            <p:nvPr/>
          </p:nvSpPr>
          <p:spPr>
            <a:xfrm rot="16200000" flipV="1">
              <a:off x="8784774" y="4800738"/>
              <a:ext cx="261255" cy="2773586"/>
            </a:xfrm>
            <a:prstGeom prst="leftBracket">
              <a:avLst>
                <a:gd name="adj" fmla="val 69285"/>
              </a:avLst>
            </a:prstGeom>
            <a:ln w="38100" cap="rnd">
              <a:solidFill>
                <a:schemeClr val="bg1">
                  <a:lumMod val="7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32"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sp>
        <p:nvSpPr>
          <p:cNvPr id="31" name="Freeform 17">
            <a:extLst>
              <a:ext uri="{FF2B5EF4-FFF2-40B4-BE49-F238E27FC236}">
                <a16:creationId xmlns:a16="http://schemas.microsoft.com/office/drawing/2014/main" id="{6114F99E-9F94-48C2-B55E-6295DDE68C72}"/>
              </a:ext>
            </a:extLst>
          </p:cNvPr>
          <p:cNvSpPr>
            <a:spLocks noChangeAspect="1"/>
          </p:cNvSpPr>
          <p:nvPr/>
        </p:nvSpPr>
        <p:spPr bwMode="auto">
          <a:xfrm rot="10800000">
            <a:off x="8767657" y="2226981"/>
            <a:ext cx="295486" cy="298412"/>
          </a:xfrm>
          <a:custGeom>
            <a:avLst/>
            <a:gdLst>
              <a:gd name="T0" fmla="*/ 153 w 303"/>
              <a:gd name="T1" fmla="*/ 0 h 306"/>
              <a:gd name="T2" fmla="*/ 0 w 303"/>
              <a:gd name="T3" fmla="*/ 150 h 306"/>
              <a:gd name="T4" fmla="*/ 12 w 303"/>
              <a:gd name="T5" fmla="*/ 164 h 306"/>
              <a:gd name="T6" fmla="*/ 143 w 303"/>
              <a:gd name="T7" fmla="*/ 36 h 306"/>
              <a:gd name="T8" fmla="*/ 143 w 303"/>
              <a:gd name="T9" fmla="*/ 306 h 306"/>
              <a:gd name="T10" fmla="*/ 163 w 303"/>
              <a:gd name="T11" fmla="*/ 306 h 306"/>
              <a:gd name="T12" fmla="*/ 163 w 303"/>
              <a:gd name="T13" fmla="*/ 36 h 306"/>
              <a:gd name="T14" fmla="*/ 291 w 303"/>
              <a:gd name="T15" fmla="*/ 164 h 306"/>
              <a:gd name="T16" fmla="*/ 303 w 303"/>
              <a:gd name="T17" fmla="*/ 150 h 306"/>
              <a:gd name="T18" fmla="*/ 153 w 303"/>
              <a:gd name="T1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6">
                <a:moveTo>
                  <a:pt x="153" y="0"/>
                </a:moveTo>
                <a:lnTo>
                  <a:pt x="0" y="150"/>
                </a:lnTo>
                <a:lnTo>
                  <a:pt x="12" y="164"/>
                </a:lnTo>
                <a:lnTo>
                  <a:pt x="143" y="36"/>
                </a:lnTo>
                <a:lnTo>
                  <a:pt x="143" y="306"/>
                </a:lnTo>
                <a:lnTo>
                  <a:pt x="163" y="306"/>
                </a:lnTo>
                <a:lnTo>
                  <a:pt x="163" y="36"/>
                </a:lnTo>
                <a:lnTo>
                  <a:pt x="291" y="164"/>
                </a:lnTo>
                <a:lnTo>
                  <a:pt x="303" y="150"/>
                </a:lnTo>
                <a:lnTo>
                  <a:pt x="15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32" name="Freeform 17">
            <a:extLst>
              <a:ext uri="{FF2B5EF4-FFF2-40B4-BE49-F238E27FC236}">
                <a16:creationId xmlns:a16="http://schemas.microsoft.com/office/drawing/2014/main" id="{9EF08C6A-A268-4336-A4A5-C6D08935F72A}"/>
              </a:ext>
            </a:extLst>
          </p:cNvPr>
          <p:cNvSpPr>
            <a:spLocks noChangeAspect="1"/>
          </p:cNvSpPr>
          <p:nvPr/>
        </p:nvSpPr>
        <p:spPr bwMode="auto">
          <a:xfrm rot="10800000">
            <a:off x="8767657" y="3827164"/>
            <a:ext cx="295486" cy="298412"/>
          </a:xfrm>
          <a:custGeom>
            <a:avLst/>
            <a:gdLst>
              <a:gd name="T0" fmla="*/ 153 w 303"/>
              <a:gd name="T1" fmla="*/ 0 h 306"/>
              <a:gd name="T2" fmla="*/ 0 w 303"/>
              <a:gd name="T3" fmla="*/ 150 h 306"/>
              <a:gd name="T4" fmla="*/ 12 w 303"/>
              <a:gd name="T5" fmla="*/ 164 h 306"/>
              <a:gd name="T6" fmla="*/ 143 w 303"/>
              <a:gd name="T7" fmla="*/ 36 h 306"/>
              <a:gd name="T8" fmla="*/ 143 w 303"/>
              <a:gd name="T9" fmla="*/ 306 h 306"/>
              <a:gd name="T10" fmla="*/ 163 w 303"/>
              <a:gd name="T11" fmla="*/ 306 h 306"/>
              <a:gd name="T12" fmla="*/ 163 w 303"/>
              <a:gd name="T13" fmla="*/ 36 h 306"/>
              <a:gd name="T14" fmla="*/ 291 w 303"/>
              <a:gd name="T15" fmla="*/ 164 h 306"/>
              <a:gd name="T16" fmla="*/ 303 w 303"/>
              <a:gd name="T17" fmla="*/ 150 h 306"/>
              <a:gd name="T18" fmla="*/ 153 w 303"/>
              <a:gd name="T1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6">
                <a:moveTo>
                  <a:pt x="153" y="0"/>
                </a:moveTo>
                <a:lnTo>
                  <a:pt x="0" y="150"/>
                </a:lnTo>
                <a:lnTo>
                  <a:pt x="12" y="164"/>
                </a:lnTo>
                <a:lnTo>
                  <a:pt x="143" y="36"/>
                </a:lnTo>
                <a:lnTo>
                  <a:pt x="143" y="306"/>
                </a:lnTo>
                <a:lnTo>
                  <a:pt x="163" y="306"/>
                </a:lnTo>
                <a:lnTo>
                  <a:pt x="163" y="36"/>
                </a:lnTo>
                <a:lnTo>
                  <a:pt x="291" y="164"/>
                </a:lnTo>
                <a:lnTo>
                  <a:pt x="303" y="150"/>
                </a:lnTo>
                <a:lnTo>
                  <a:pt x="15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8DCDDAA3-4F6E-4AD0-85CA-067E85B524C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112995" y="370224"/>
            <a:ext cx="695762" cy="695762"/>
          </a:xfrm>
          <a:prstGeom prst="rect">
            <a:avLst/>
          </a:prstGeom>
        </p:spPr>
      </p:pic>
    </p:spTree>
    <p:extLst>
      <p:ext uri="{BB962C8B-B14F-4D97-AF65-F5344CB8AC3E}">
        <p14:creationId xmlns:p14="http://schemas.microsoft.com/office/powerpoint/2010/main" val="356330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4641" t="9055" r="9425" b="14408"/>
          <a:stretch/>
        </p:blipFill>
        <p:spPr>
          <a:xfrm>
            <a:off x="6096001" y="487"/>
            <a:ext cx="6172972" cy="6857027"/>
          </a:xfrm>
          <a:prstGeom prst="rect">
            <a:avLst/>
          </a:prstGeom>
        </p:spPr>
      </p:pic>
      <p:pic>
        <p:nvPicPr>
          <p:cNvPr id="9" name="Picture 8"/>
          <p:cNvPicPr>
            <a:picLocks noChangeAspect="1"/>
          </p:cNvPicPr>
          <p:nvPr/>
        </p:nvPicPr>
        <p:blipFill>
          <a:blip r:embed="rId4"/>
          <a:stretch>
            <a:fillRect/>
          </a:stretch>
        </p:blipFill>
        <p:spPr>
          <a:xfrm>
            <a:off x="339766" y="-65259"/>
            <a:ext cx="3150578" cy="1575289"/>
          </a:xfrm>
          <a:prstGeom prst="rect">
            <a:avLst/>
          </a:prstGeom>
        </p:spPr>
      </p:pic>
      <p:grpSp>
        <p:nvGrpSpPr>
          <p:cNvPr id="2" name="Group 1">
            <a:extLst>
              <a:ext uri="{FF2B5EF4-FFF2-40B4-BE49-F238E27FC236}">
                <a16:creationId xmlns:a16="http://schemas.microsoft.com/office/drawing/2014/main" id="{2F8D74D0-A095-482B-86CA-7289C79F5F00}"/>
              </a:ext>
            </a:extLst>
          </p:cNvPr>
          <p:cNvGrpSpPr/>
          <p:nvPr/>
        </p:nvGrpSpPr>
        <p:grpSpPr>
          <a:xfrm>
            <a:off x="0" y="1600199"/>
            <a:ext cx="6096000" cy="4281785"/>
            <a:chOff x="0" y="1600199"/>
            <a:chExt cx="6096000" cy="4281785"/>
          </a:xfrm>
        </p:grpSpPr>
        <p:sp>
          <p:nvSpPr>
            <p:cNvPr id="14" name="Rectangle 13"/>
            <p:cNvSpPr/>
            <p:nvPr/>
          </p:nvSpPr>
          <p:spPr bwMode="auto">
            <a:xfrm>
              <a:off x="0" y="1600199"/>
              <a:ext cx="6096000" cy="4281785"/>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18288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1765"/>
                </a:spcAft>
                <a:buClrTx/>
                <a:buSzTx/>
                <a:buFontTx/>
                <a:buNone/>
                <a:tabLst/>
                <a:defRPr/>
              </a:pP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“The only reason we can build a product like this is because we are building </a:t>
              </a:r>
              <a:b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on the deep learning and speech recognition expertise at Microsoft to deliver an entertainment experience </a:t>
              </a:r>
              <a:b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that will be revolutionary.”</a:t>
              </a:r>
            </a:p>
            <a:p>
              <a:pPr marL="111125" marR="0" lvl="0" indent="0" algn="l" defTabSz="914314" rtl="0" eaLnBrk="1" fontAlgn="auto" latinLnBrk="0" hangingPunct="1">
                <a:lnSpc>
                  <a:spcPct val="90000"/>
                </a:lnSpc>
                <a:spcBef>
                  <a:spcPts val="0"/>
                </a:spcBef>
                <a:spcAft>
                  <a:spcPts val="1765"/>
                </a:spcAft>
                <a:buClrTx/>
                <a:buSzTx/>
                <a:buFontTx/>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Alexander Mejia, Owner and Creative Director, </a:t>
              </a:r>
              <a:b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Human Interact</a:t>
              </a:r>
            </a:p>
          </p:txBody>
        </p:sp>
        <p:sp>
          <p:nvSpPr>
            <p:cNvPr id="13" name="Rectangle 12"/>
            <p:cNvSpPr/>
            <p:nvPr/>
          </p:nvSpPr>
          <p:spPr>
            <a:xfrm>
              <a:off x="444500" y="5141142"/>
              <a:ext cx="2221740" cy="365760"/>
            </a:xfrm>
            <a:prstGeom prst="rect">
              <a:avLst/>
            </a:prstGeom>
            <a:solidFill>
              <a:schemeClr val="bg1">
                <a:lumMod val="95000"/>
              </a:schemeClr>
            </a:solidFill>
          </p:spPr>
          <p:txBody>
            <a:bodyPr wrap="none" lIns="175761" tIns="140609" rIns="175761" bIns="140609" rtlCol="0" anchor="ctr">
              <a:noAutofit/>
            </a:body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89091">
                        <a:srgbClr val="0078D7"/>
                      </a:gs>
                      <a:gs pos="73636">
                        <a:srgbClr val="0078D7"/>
                      </a:gs>
                    </a:gsLst>
                    <a:lin ang="5400000" scaled="0"/>
                  </a:gradFill>
                  <a:effectLst/>
                  <a:uLnTx/>
                  <a:uFillTx/>
                  <a:latin typeface="Segoe UI Semibold" panose="020B0702040204020203" pitchFamily="34" charset="0"/>
                  <a:ea typeface="+mn-ea"/>
                  <a:cs typeface="Segoe UI Semibold" panose="020B0702040204020203" pitchFamily="34" charset="0"/>
                </a:rPr>
                <a:t>Custom Speech Service, LUIS</a:t>
              </a:r>
            </a:p>
          </p:txBody>
        </p:sp>
        <p:sp>
          <p:nvSpPr>
            <p:cNvPr id="17" name="TextBox 16">
              <a:hlinkClick r:id="rId5"/>
            </p:cNvPr>
            <p:cNvSpPr txBox="1"/>
            <p:nvPr/>
          </p:nvSpPr>
          <p:spPr>
            <a:xfrm>
              <a:off x="2711960" y="5141142"/>
              <a:ext cx="1720806" cy="365760"/>
            </a:xfrm>
            <a:prstGeom prst="rect">
              <a:avLst/>
            </a:prstGeom>
            <a:solidFill>
              <a:schemeClr val="accent3"/>
            </a:solidFill>
          </p:spPr>
          <p:txBody>
            <a:bodyPr wrap="none" lIns="175761" tIns="140609" rIns="175761" bIns="140609" rtlCol="0" anchor="ctr">
              <a:noAutofit/>
            </a:bodyPr>
            <a:lstStyle>
              <a:defPPr>
                <a:defRPr lang="en-US"/>
              </a:defPPr>
              <a:lvl1pPr algn="ctr">
                <a:lnSpc>
                  <a:spcPct val="90000"/>
                </a:lnSpc>
                <a:spcAft>
                  <a:spcPts val="588"/>
                </a:spcAft>
                <a:defRPr sz="1200">
                  <a:gradFill>
                    <a:gsLst>
                      <a:gs pos="21818">
                        <a:schemeClr val="bg1"/>
                      </a:gs>
                      <a:gs pos="42000">
                        <a:schemeClr val="bg1"/>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Read case study here</a:t>
              </a:r>
            </a:p>
          </p:txBody>
        </p:sp>
        <p:sp>
          <p:nvSpPr>
            <p:cNvPr id="8" name="TextBox 7">
              <a:hlinkClick r:id="rId6"/>
            </p:cNvPr>
            <p:cNvSpPr txBox="1"/>
            <p:nvPr/>
          </p:nvSpPr>
          <p:spPr>
            <a:xfrm>
              <a:off x="4478486" y="5141142"/>
              <a:ext cx="1359388" cy="365760"/>
            </a:xfrm>
            <a:prstGeom prst="rect">
              <a:avLst/>
            </a:prstGeom>
            <a:solidFill>
              <a:schemeClr val="accent3"/>
            </a:solidFill>
          </p:spPr>
          <p:txBody>
            <a:bodyPr wrap="none" lIns="175761" tIns="140609" rIns="175761" bIns="140609" rtlCol="0" anchor="ctr">
              <a:noAutofit/>
            </a:bodyPr>
            <a:lstStyle>
              <a:defPPr>
                <a:defRPr lang="en-US"/>
              </a:defPPr>
              <a:lvl1pPr algn="ctr" defTabSz="914314">
                <a:lnSpc>
                  <a:spcPct val="90000"/>
                </a:lnSpc>
                <a:spcAft>
                  <a:spcPts val="576"/>
                </a:spcAft>
                <a:defRPr sz="1176">
                  <a:gradFill>
                    <a:gsLst>
                      <a:gs pos="21818">
                        <a:srgbClr val="FFFFFF"/>
                      </a:gs>
                      <a:gs pos="42000">
                        <a:srgbClr val="FFFFFF"/>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See video here</a:t>
              </a:r>
            </a:p>
          </p:txBody>
        </p:sp>
      </p:grpSp>
    </p:spTree>
    <p:extLst>
      <p:ext uri="{BB962C8B-B14F-4D97-AF65-F5344CB8AC3E}">
        <p14:creationId xmlns:p14="http://schemas.microsoft.com/office/powerpoint/2010/main" val="36726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F8A711-2439-4E6D-AD1E-BFD23DC27E97}"/>
              </a:ext>
            </a:extLst>
          </p:cNvPr>
          <p:cNvPicPr>
            <a:picLocks noChangeAspect="1"/>
          </p:cNvPicPr>
          <p:nvPr/>
        </p:nvPicPr>
        <p:blipFill rotWithShape="1">
          <a:blip r:embed="rId3">
            <a:extLst>
              <a:ext uri="{28A0092B-C50C-407E-A947-70E740481C1C}">
                <a14:useLocalDpi xmlns:a14="http://schemas.microsoft.com/office/drawing/2010/main" val="0"/>
              </a:ext>
            </a:extLst>
          </a:blip>
          <a:srcRect l="2667" r="33606"/>
          <a:stretch/>
        </p:blipFill>
        <p:spPr>
          <a:xfrm>
            <a:off x="5638798" y="2674"/>
            <a:ext cx="6552981" cy="6855326"/>
          </a:xfrm>
          <a:prstGeom prst="rect">
            <a:avLst/>
          </a:prstGeom>
        </p:spPr>
      </p:pic>
      <p:sp>
        <p:nvSpPr>
          <p:cNvPr id="3" name="Rectangle 2"/>
          <p:cNvSpPr/>
          <p:nvPr/>
        </p:nvSpPr>
        <p:spPr bwMode="auto">
          <a:xfrm>
            <a:off x="0" y="0"/>
            <a:ext cx="5638800" cy="6867288"/>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2331732"/>
            <a:ext cx="5067300" cy="2112373"/>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Speaker verification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Check if two voices are the same</a:t>
            </a:r>
          </a:p>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altLang="zh-CN"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Speaker identification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Identify who is speaking</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pPr lvl="0">
              <a:defRPr/>
            </a:pPr>
            <a:r>
              <a:rPr lang="en-US" sz="4800" dirty="0"/>
              <a:t>Speaker </a:t>
            </a:r>
            <a:br>
              <a:rPr lang="en-US" sz="4800" dirty="0"/>
            </a:br>
            <a:r>
              <a:rPr lang="en-US" sz="4800" dirty="0"/>
              <a:t>Recognition API</a:t>
            </a: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2"/>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D0813B26-FA5A-44FE-A784-B992DA758B85}"/>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66952" y="324181"/>
            <a:ext cx="787848" cy="787848"/>
          </a:xfrm>
          <a:prstGeom prst="rect">
            <a:avLst/>
          </a:prstGeom>
        </p:spPr>
      </p:pic>
    </p:spTree>
    <p:extLst>
      <p:ext uri="{BB962C8B-B14F-4D97-AF65-F5344CB8AC3E}">
        <p14:creationId xmlns:p14="http://schemas.microsoft.com/office/powerpoint/2010/main" val="290862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5638800" cy="6867288"/>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2331732"/>
            <a:ext cx="5067300" cy="4044184"/>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Enrollment</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Create a unique voiceprint for a profile</a:t>
            </a:r>
          </a:p>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Recognition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After enrolling one or more </a:t>
            </a:r>
            <a:b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voices, identify who is speaking </a:t>
            </a:r>
            <a:b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from an audio clip</a:t>
            </a:r>
          </a:p>
          <a:p>
            <a:pPr marL="0" marR="0" lvl="0" indent="0" algn="l" defTabSz="895838" rtl="0" eaLnBrk="1" fontAlgn="auto" latinLnBrk="0" hangingPunct="1">
              <a:lnSpc>
                <a:spcPct val="90000"/>
              </a:lnSpc>
              <a:spcBef>
                <a:spcPts val="3000"/>
              </a:spcBef>
              <a:spcAft>
                <a:spcPts val="0"/>
              </a:spcAft>
              <a:buClrTx/>
              <a:buSzTx/>
              <a:buFontTx/>
              <a:buNone/>
              <a:tabLst/>
              <a:defRPr/>
            </a:pPr>
            <a:r>
              <a:rPr kumimoji="0" lang="en-US" sz="28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Verification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Confirm if a voice belongs to </a:t>
            </a:r>
            <a:b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a previously enrolled profile </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pPr lvl="0">
              <a:defRPr/>
            </a:pPr>
            <a:r>
              <a:rPr lang="en-US" sz="4800" dirty="0"/>
              <a:t>Speaker </a:t>
            </a:r>
            <a:br>
              <a:rPr lang="en-US" sz="4800" dirty="0"/>
            </a:br>
            <a:r>
              <a:rPr lang="en-US" sz="4800" dirty="0"/>
              <a:t>Recognition API</a:t>
            </a: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2"/>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21">
            <a:extLst>
              <a:ext uri="{FF2B5EF4-FFF2-40B4-BE49-F238E27FC236}">
                <a16:creationId xmlns:a16="http://schemas.microsoft.com/office/drawing/2014/main" id="{4B46F75B-DD1B-4A94-8FAB-552B2D9BE0D4}"/>
              </a:ext>
            </a:extLst>
          </p:cNvPr>
          <p:cNvGrpSpPr/>
          <p:nvPr/>
        </p:nvGrpSpPr>
        <p:grpSpPr>
          <a:xfrm>
            <a:off x="6503777" y="1233663"/>
            <a:ext cx="4650647" cy="2196138"/>
            <a:chOff x="700177" y="1731099"/>
            <a:chExt cx="3200000" cy="1511111"/>
          </a:xfrm>
        </p:grpSpPr>
        <p:pic>
          <p:nvPicPr>
            <p:cNvPr id="23" name="Picture 22">
              <a:extLst>
                <a:ext uri="{FF2B5EF4-FFF2-40B4-BE49-F238E27FC236}">
                  <a16:creationId xmlns:a16="http://schemas.microsoft.com/office/drawing/2014/main" id="{B44BBCC3-DAC7-4146-8123-2A565A34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7" y="1731099"/>
              <a:ext cx="3200000" cy="1511111"/>
            </a:xfrm>
            <a:prstGeom prst="rect">
              <a:avLst/>
            </a:prstGeom>
          </p:spPr>
        </p:pic>
        <p:sp>
          <p:nvSpPr>
            <p:cNvPr id="24" name="Rectangle 23">
              <a:extLst>
                <a:ext uri="{FF2B5EF4-FFF2-40B4-BE49-F238E27FC236}">
                  <a16:creationId xmlns:a16="http://schemas.microsoft.com/office/drawing/2014/main" id="{9F4BBE2B-F12A-47AC-BDDD-5F43C0F1F57D}"/>
                </a:ext>
              </a:extLst>
            </p:cNvPr>
            <p:cNvSpPr/>
            <p:nvPr/>
          </p:nvSpPr>
          <p:spPr>
            <a:xfrm>
              <a:off x="1873488" y="2125147"/>
              <a:ext cx="1358809" cy="3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0" cap="none" spc="0" normalizeH="0" baseline="0" noProof="0">
                  <a:ln>
                    <a:noFill/>
                  </a:ln>
                  <a:gradFill>
                    <a:gsLst>
                      <a:gs pos="1250">
                        <a:srgbClr val="000000"/>
                      </a:gs>
                      <a:gs pos="100000">
                        <a:srgbClr val="000000"/>
                      </a:gs>
                    </a:gsLst>
                    <a:lin ang="5400000" scaled="0"/>
                  </a:gradFill>
                  <a:effectLst/>
                  <a:uLnTx/>
                  <a:uFillTx/>
                  <a:latin typeface="Segoe UI"/>
                  <a:ea typeface="+mn-ea"/>
                  <a:cs typeface="+mn-cs"/>
                </a:rPr>
                <a:t>Is this Anna’s voice?</a:t>
              </a:r>
            </a:p>
          </p:txBody>
        </p:sp>
        <p:sp>
          <p:nvSpPr>
            <p:cNvPr id="25" name="Rectangle 24">
              <a:extLst>
                <a:ext uri="{FF2B5EF4-FFF2-40B4-BE49-F238E27FC236}">
                  <a16:creationId xmlns:a16="http://schemas.microsoft.com/office/drawing/2014/main" id="{4967A96E-4EBA-4453-937D-DB584B885FF4}"/>
                </a:ext>
              </a:extLst>
            </p:cNvPr>
            <p:cNvSpPr/>
            <p:nvPr/>
          </p:nvSpPr>
          <p:spPr>
            <a:xfrm>
              <a:off x="3232297" y="2890614"/>
              <a:ext cx="545804" cy="26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0" cap="none" spc="0" normalizeH="0" baseline="0" noProof="0">
                  <a:ln>
                    <a:noFill/>
                  </a:ln>
                  <a:gradFill>
                    <a:gsLst>
                      <a:gs pos="1250">
                        <a:srgbClr val="000000"/>
                      </a:gs>
                      <a:gs pos="100000">
                        <a:srgbClr val="000000"/>
                      </a:gs>
                    </a:gsLst>
                    <a:lin ang="5400000" scaled="0"/>
                  </a:gradFill>
                  <a:effectLst/>
                  <a:uLnTx/>
                  <a:uFillTx/>
                  <a:latin typeface="Segoe UI"/>
                  <a:ea typeface="+mn-ea"/>
                  <a:cs typeface="+mn-cs"/>
                </a:rPr>
                <a:t>Anna</a:t>
              </a:r>
            </a:p>
          </p:txBody>
        </p:sp>
      </p:grpSp>
      <p:grpSp>
        <p:nvGrpSpPr>
          <p:cNvPr id="26" name="Group 25">
            <a:extLst>
              <a:ext uri="{FF2B5EF4-FFF2-40B4-BE49-F238E27FC236}">
                <a16:creationId xmlns:a16="http://schemas.microsoft.com/office/drawing/2014/main" id="{55F172F3-C723-48E5-8753-144B6BC49D8A}"/>
              </a:ext>
            </a:extLst>
          </p:cNvPr>
          <p:cNvGrpSpPr/>
          <p:nvPr/>
        </p:nvGrpSpPr>
        <p:grpSpPr>
          <a:xfrm>
            <a:off x="6554062" y="3700914"/>
            <a:ext cx="4650647" cy="2196138"/>
            <a:chOff x="700177" y="4275164"/>
            <a:chExt cx="3200000" cy="1511111"/>
          </a:xfrm>
          <a:solidFill>
            <a:schemeClr val="bg1"/>
          </a:solidFill>
        </p:grpSpPr>
        <p:pic>
          <p:nvPicPr>
            <p:cNvPr id="27" name="Picture 26">
              <a:extLst>
                <a:ext uri="{FF2B5EF4-FFF2-40B4-BE49-F238E27FC236}">
                  <a16:creationId xmlns:a16="http://schemas.microsoft.com/office/drawing/2014/main" id="{8995A964-7922-4F32-A2D7-44BB7B8FA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77" y="4275164"/>
              <a:ext cx="3200000" cy="1511111"/>
            </a:xfrm>
            <a:prstGeom prst="rect">
              <a:avLst/>
            </a:prstGeom>
            <a:grpFill/>
          </p:spPr>
        </p:pic>
        <p:sp>
          <p:nvSpPr>
            <p:cNvPr id="28" name="Rectangle 27">
              <a:extLst>
                <a:ext uri="{FF2B5EF4-FFF2-40B4-BE49-F238E27FC236}">
                  <a16:creationId xmlns:a16="http://schemas.microsoft.com/office/drawing/2014/main" id="{9DA7EC17-8B97-4F0A-B296-CCE1345F9798}"/>
                </a:ext>
              </a:extLst>
            </p:cNvPr>
            <p:cNvSpPr/>
            <p:nvPr/>
          </p:nvSpPr>
          <p:spPr>
            <a:xfrm>
              <a:off x="3289004" y="5414074"/>
              <a:ext cx="545804" cy="265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0" cap="none" spc="0" normalizeH="0" baseline="0" noProof="0">
                  <a:ln>
                    <a:noFill/>
                  </a:ln>
                  <a:gradFill>
                    <a:gsLst>
                      <a:gs pos="1250">
                        <a:srgbClr val="000000"/>
                      </a:gs>
                      <a:gs pos="100000">
                        <a:srgbClr val="000000"/>
                      </a:gs>
                    </a:gsLst>
                    <a:lin ang="5400000" scaled="0"/>
                  </a:gradFill>
                  <a:effectLst/>
                  <a:uLnTx/>
                  <a:uFillTx/>
                  <a:latin typeface="Segoe UI"/>
                  <a:ea typeface="+mn-ea"/>
                  <a:cs typeface="+mn-cs"/>
                </a:rPr>
                <a:t>Anna</a:t>
              </a:r>
            </a:p>
          </p:txBody>
        </p:sp>
        <p:sp>
          <p:nvSpPr>
            <p:cNvPr id="29" name="Rectangle 28">
              <a:extLst>
                <a:ext uri="{FF2B5EF4-FFF2-40B4-BE49-F238E27FC236}">
                  <a16:creationId xmlns:a16="http://schemas.microsoft.com/office/drawing/2014/main" id="{F24BB0AE-2831-4151-9874-9070D84208E7}"/>
                </a:ext>
              </a:extLst>
            </p:cNvPr>
            <p:cNvSpPr/>
            <p:nvPr/>
          </p:nvSpPr>
          <p:spPr>
            <a:xfrm>
              <a:off x="783264" y="5385720"/>
              <a:ext cx="545804" cy="265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0" cap="none" spc="0" normalizeH="0" baseline="0" noProof="0">
                  <a:ln>
                    <a:noFill/>
                  </a:ln>
                  <a:gradFill>
                    <a:gsLst>
                      <a:gs pos="1250">
                        <a:srgbClr val="000000"/>
                      </a:gs>
                      <a:gs pos="100000">
                        <a:srgbClr val="000000"/>
                      </a:gs>
                    </a:gsLst>
                    <a:lin ang="5400000" scaled="0"/>
                  </a:gradFill>
                  <a:effectLst/>
                  <a:uLnTx/>
                  <a:uFillTx/>
                  <a:latin typeface="Segoe UI"/>
                  <a:ea typeface="+mn-ea"/>
                  <a:cs typeface="+mn-cs"/>
                </a:rPr>
                <a:t>Mike</a:t>
              </a:r>
            </a:p>
          </p:txBody>
        </p:sp>
        <p:sp>
          <p:nvSpPr>
            <p:cNvPr id="30" name="Rectangle 29">
              <a:extLst>
                <a:ext uri="{FF2B5EF4-FFF2-40B4-BE49-F238E27FC236}">
                  <a16:creationId xmlns:a16="http://schemas.microsoft.com/office/drawing/2014/main" id="{E530C795-B492-46AD-959E-90DD3987AFDB}"/>
                </a:ext>
              </a:extLst>
            </p:cNvPr>
            <p:cNvSpPr/>
            <p:nvPr/>
          </p:nvSpPr>
          <p:spPr>
            <a:xfrm>
              <a:off x="1397000" y="4847225"/>
              <a:ext cx="565001" cy="132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0" cap="none" spc="0" normalizeH="0" baseline="0" noProof="0">
                  <a:ln>
                    <a:noFill/>
                  </a:ln>
                  <a:gradFill>
                    <a:gsLst>
                      <a:gs pos="1250">
                        <a:srgbClr val="000000"/>
                      </a:gs>
                      <a:gs pos="100000">
                        <a:srgbClr val="000000"/>
                      </a:gs>
                    </a:gsLst>
                    <a:lin ang="5400000" scaled="0"/>
                  </a:gradFill>
                  <a:effectLst/>
                  <a:uLnTx/>
                  <a:uFillTx/>
                  <a:latin typeface="Segoe UI"/>
                  <a:ea typeface="+mn-ea"/>
                  <a:cs typeface="+mn-cs"/>
                </a:rPr>
                <a:t>Marry</a:t>
              </a:r>
            </a:p>
          </p:txBody>
        </p:sp>
        <p:sp>
          <p:nvSpPr>
            <p:cNvPr id="31" name="Rectangle 30">
              <a:extLst>
                <a:ext uri="{FF2B5EF4-FFF2-40B4-BE49-F238E27FC236}">
                  <a16:creationId xmlns:a16="http://schemas.microsoft.com/office/drawing/2014/main" id="{606FED21-7BD5-492F-86CD-5EDA854CF58F}"/>
                </a:ext>
              </a:extLst>
            </p:cNvPr>
            <p:cNvSpPr/>
            <p:nvPr/>
          </p:nvSpPr>
          <p:spPr>
            <a:xfrm>
              <a:off x="2060689" y="4531145"/>
              <a:ext cx="1358809" cy="3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0" cap="none" spc="0" normalizeH="0" baseline="0" noProof="0">
                  <a:ln>
                    <a:noFill/>
                  </a:ln>
                  <a:gradFill>
                    <a:gsLst>
                      <a:gs pos="1250">
                        <a:srgbClr val="000000"/>
                      </a:gs>
                      <a:gs pos="100000">
                        <a:srgbClr val="000000"/>
                      </a:gs>
                    </a:gsLst>
                    <a:lin ang="5400000" scaled="0"/>
                  </a:gradFill>
                  <a:effectLst/>
                  <a:uLnTx/>
                  <a:uFillTx/>
                  <a:latin typeface="Segoe UI"/>
                  <a:ea typeface="+mn-ea"/>
                  <a:cs typeface="+mn-cs"/>
                </a:rPr>
                <a:t>Who’s voice is this?</a:t>
              </a:r>
            </a:p>
          </p:txBody>
        </p:sp>
      </p:grpSp>
      <p:pic>
        <p:nvPicPr>
          <p:cNvPr id="18" name="Picture 17">
            <a:extLst>
              <a:ext uri="{FF2B5EF4-FFF2-40B4-BE49-F238E27FC236}">
                <a16:creationId xmlns:a16="http://schemas.microsoft.com/office/drawing/2014/main" id="{F0CF5EE5-BCA0-43D5-BD15-32D40582B0E6}"/>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1066952" y="324181"/>
            <a:ext cx="787848" cy="787848"/>
          </a:xfrm>
          <a:prstGeom prst="rect">
            <a:avLst/>
          </a:prstGeom>
        </p:spPr>
      </p:pic>
    </p:spTree>
    <p:extLst>
      <p:ext uri="{BB962C8B-B14F-4D97-AF65-F5344CB8AC3E}">
        <p14:creationId xmlns:p14="http://schemas.microsoft.com/office/powerpoint/2010/main" val="82676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ED50-C862-4B5D-A1D6-A0E5E366C40D}"/>
              </a:ext>
            </a:extLst>
          </p:cNvPr>
          <p:cNvSpPr>
            <a:spLocks noGrp="1"/>
          </p:cNvSpPr>
          <p:nvPr>
            <p:ph type="title"/>
          </p:nvPr>
        </p:nvSpPr>
        <p:spPr/>
        <p:txBody>
          <a:bodyPr/>
          <a:lstStyle/>
          <a:p>
            <a:r>
              <a:rPr lang="en-US"/>
              <a:t>LANGUAGE</a:t>
            </a:r>
          </a:p>
        </p:txBody>
      </p:sp>
      <p:sp>
        <p:nvSpPr>
          <p:cNvPr id="7" name="Rectangle 6">
            <a:extLst>
              <a:ext uri="{FF2B5EF4-FFF2-40B4-BE49-F238E27FC236}">
                <a16:creationId xmlns:a16="http://schemas.microsoft.com/office/drawing/2014/main" id="{96A5F23B-69A9-43B2-B9E9-5E2240830E5E}"/>
              </a:ext>
            </a:extLst>
          </p:cNvPr>
          <p:cNvSpPr/>
          <p:nvPr/>
        </p:nvSpPr>
        <p:spPr>
          <a:xfrm>
            <a:off x="4273940" y="3900714"/>
            <a:ext cx="719234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Process text and learn how to recognize </a:t>
            </a:r>
            <a:b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what users want</a:t>
            </a:r>
          </a:p>
        </p:txBody>
      </p:sp>
      <p:sp>
        <p:nvSpPr>
          <p:cNvPr id="8" name="Rectangle 7">
            <a:extLst>
              <a:ext uri="{FF2B5EF4-FFF2-40B4-BE49-F238E27FC236}">
                <a16:creationId xmlns:a16="http://schemas.microsoft.com/office/drawing/2014/main" id="{B84923A9-783B-42C3-9B3C-B631C320CB78}"/>
              </a:ext>
            </a:extLst>
          </p:cNvPr>
          <p:cNvSpPr/>
          <p:nvPr/>
        </p:nvSpPr>
        <p:spPr>
          <a:xfrm>
            <a:off x="4267200" y="5076629"/>
            <a:ext cx="7082971" cy="923330"/>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Bing Spell Check | Language Understanding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Linguistic Analysis | Text Analytics | Web Language Model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Translator Text and Speech</a:t>
            </a:r>
          </a:p>
        </p:txBody>
      </p:sp>
      <p:pic>
        <p:nvPicPr>
          <p:cNvPr id="9" name="Picture 8">
            <a:extLst>
              <a:ext uri="{FF2B5EF4-FFF2-40B4-BE49-F238E27FC236}">
                <a16:creationId xmlns:a16="http://schemas.microsoft.com/office/drawing/2014/main" id="{F6CD1D98-454F-4F83-AA37-2BBF4561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1772" y="2956044"/>
            <a:ext cx="728286" cy="728286"/>
          </a:xfrm>
          <a:prstGeom prst="rect">
            <a:avLst/>
          </a:prstGeom>
        </p:spPr>
      </p:pic>
    </p:spTree>
    <p:extLst>
      <p:ext uri="{BB962C8B-B14F-4D97-AF65-F5344CB8AC3E}">
        <p14:creationId xmlns:p14="http://schemas.microsoft.com/office/powerpoint/2010/main" val="374858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9C447-49A6-4B3B-8FB7-15E89F24517C}"/>
              </a:ext>
            </a:extLst>
          </p:cNvPr>
          <p:cNvSpPr/>
          <p:nvPr/>
        </p:nvSpPr>
        <p:spPr bwMode="auto">
          <a:xfrm>
            <a:off x="0" y="-9287"/>
            <a:ext cx="5638800" cy="6867288"/>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3" name="Picture 2">
            <a:extLst>
              <a:ext uri="{FF2B5EF4-FFF2-40B4-BE49-F238E27FC236}">
                <a16:creationId xmlns:a16="http://schemas.microsoft.com/office/drawing/2014/main" id="{DA6050DD-597C-4FDA-8DB6-427A914C47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6652"/>
          <a:stretch/>
        </p:blipFill>
        <p:spPr>
          <a:xfrm>
            <a:off x="5638800" y="-9288"/>
            <a:ext cx="6555520" cy="6867288"/>
          </a:xfrm>
          <a:prstGeom prst="rect">
            <a:avLst/>
          </a:prstGeom>
        </p:spPr>
      </p:pic>
      <p:sp>
        <p:nvSpPr>
          <p:cNvPr id="4" name="Title 3">
            <a:extLst>
              <a:ext uri="{FF2B5EF4-FFF2-40B4-BE49-F238E27FC236}">
                <a16:creationId xmlns:a16="http://schemas.microsoft.com/office/drawing/2014/main" id="{894F8B44-F9C4-40A5-B044-05DE081B95B6}"/>
              </a:ext>
            </a:extLst>
          </p:cNvPr>
          <p:cNvSpPr>
            <a:spLocks noGrp="1"/>
          </p:cNvSpPr>
          <p:nvPr>
            <p:ph type="title"/>
          </p:nvPr>
        </p:nvSpPr>
        <p:spPr/>
        <p:txBody>
          <a:bodyPr/>
          <a:lstStyle/>
          <a:p>
            <a:r>
              <a:rPr lang="en-US" dirty="0">
                <a:gradFill>
                  <a:gsLst>
                    <a:gs pos="93333">
                      <a:schemeClr val="bg1"/>
                    </a:gs>
                    <a:gs pos="78667">
                      <a:schemeClr val="bg1"/>
                    </a:gs>
                  </a:gsLst>
                  <a:lin ang="5400000" scaled="0"/>
                </a:gradFill>
              </a:rPr>
              <a:t>Bing spell check </a:t>
            </a:r>
            <a:br>
              <a:rPr lang="en-US" dirty="0">
                <a:gradFill>
                  <a:gsLst>
                    <a:gs pos="93333">
                      <a:schemeClr val="bg1"/>
                    </a:gs>
                    <a:gs pos="78667">
                      <a:schemeClr val="bg1"/>
                    </a:gs>
                  </a:gsLst>
                  <a:lin ang="5400000" scaled="0"/>
                </a:gradFill>
              </a:rPr>
            </a:br>
            <a:r>
              <a:rPr lang="en-US" dirty="0">
                <a:gradFill>
                  <a:gsLst>
                    <a:gs pos="93333">
                      <a:schemeClr val="bg1"/>
                    </a:gs>
                    <a:gs pos="78667">
                      <a:schemeClr val="bg1"/>
                    </a:gs>
                  </a:gsLst>
                  <a:lin ang="5400000" scaled="0"/>
                </a:gradFill>
              </a:rPr>
              <a:t>API</a:t>
            </a:r>
          </a:p>
        </p:txBody>
      </p:sp>
      <p:sp>
        <p:nvSpPr>
          <p:cNvPr id="13" name="Rectangle 12">
            <a:extLst>
              <a:ext uri="{FF2B5EF4-FFF2-40B4-BE49-F238E27FC236}">
                <a16:creationId xmlns:a16="http://schemas.microsoft.com/office/drawing/2014/main" id="{79896822-D217-4225-BF94-89DFEFF3A04D}"/>
              </a:ext>
            </a:extLst>
          </p:cNvPr>
          <p:cNvSpPr/>
          <p:nvPr/>
        </p:nvSpPr>
        <p:spPr>
          <a:xfrm>
            <a:off x="266701" y="1958640"/>
            <a:ext cx="5067300" cy="3665619"/>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State-of-the-art cloud-based spelling algorithms</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Recognizes a wide variety of spelling errors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Recognize name errors and homonyms in context</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Difficult to spot errors that use the context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of the words around them</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Updates over time</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Support for new brands and coined expressions as they emerge</a:t>
            </a:r>
          </a:p>
        </p:txBody>
      </p:sp>
      <p:grpSp>
        <p:nvGrpSpPr>
          <p:cNvPr id="5" name="Group 4">
            <a:extLst>
              <a:ext uri="{FF2B5EF4-FFF2-40B4-BE49-F238E27FC236}">
                <a16:creationId xmlns:a16="http://schemas.microsoft.com/office/drawing/2014/main" id="{AF093A28-DD31-4B53-9D29-8F1AEAD856CF}"/>
              </a:ext>
            </a:extLst>
          </p:cNvPr>
          <p:cNvGrpSpPr/>
          <p:nvPr/>
        </p:nvGrpSpPr>
        <p:grpSpPr>
          <a:xfrm>
            <a:off x="11008690" y="265919"/>
            <a:ext cx="904372" cy="904372"/>
            <a:chOff x="11008690" y="265919"/>
            <a:chExt cx="904372" cy="904372"/>
          </a:xfrm>
        </p:grpSpPr>
        <p:sp>
          <p:nvSpPr>
            <p:cNvPr id="15" name="Oval 14">
              <a:extLst>
                <a:ext uri="{FF2B5EF4-FFF2-40B4-BE49-F238E27FC236}">
                  <a16:creationId xmlns:a16="http://schemas.microsoft.com/office/drawing/2014/main" id="{4B38AF09-2E1F-4E34-A5B7-2BD446E5BAF9}"/>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Picture 16">
              <a:extLst>
                <a:ext uri="{FF2B5EF4-FFF2-40B4-BE49-F238E27FC236}">
                  <a16:creationId xmlns:a16="http://schemas.microsoft.com/office/drawing/2014/main" id="{5E6694CB-D17C-4219-BEA0-18D3F4BD5FFC}"/>
                </a:ext>
              </a:extLst>
            </p:cNvPr>
            <p:cNvPicPr>
              <a:picLocks noChangeAspect="1"/>
            </p:cNvPicPr>
            <p:nvPr/>
          </p:nvPicPr>
          <p:blipFill rotWithShape="1">
            <a:blip r:embed="rId4">
              <a:biLevel thresh="25000"/>
              <a:extLst>
                <a:ext uri="{28A0092B-C50C-407E-A947-70E740481C1C}">
                  <a14:useLocalDpi xmlns:a14="http://schemas.microsoft.com/office/drawing/2010/main" val="0"/>
                </a:ext>
              </a:extLst>
            </a:blip>
            <a:srcRect l="16884" t="20787" r="15519" b="21869"/>
            <a:stretch/>
          </p:blipFill>
          <p:spPr>
            <a:xfrm>
              <a:off x="11186952" y="460604"/>
              <a:ext cx="547848" cy="450564"/>
            </a:xfrm>
            <a:prstGeom prst="rect">
              <a:avLst/>
            </a:prstGeom>
          </p:spPr>
        </p:pic>
      </p:grpSp>
    </p:spTree>
    <p:extLst>
      <p:ext uri="{BB962C8B-B14F-4D97-AF65-F5344CB8AC3E}">
        <p14:creationId xmlns:p14="http://schemas.microsoft.com/office/powerpoint/2010/main" val="374133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1F8ACF-5A20-4A15-BEA7-8F1A39580FB1}"/>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Rectangle 32"/>
          <p:cNvSpPr/>
          <p:nvPr/>
        </p:nvSpPr>
        <p:spPr bwMode="auto">
          <a:xfrm>
            <a:off x="5638800" y="0"/>
            <a:ext cx="65532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6" rIns="179171" bIns="143336" numCol="1" spcCol="0" rtlCol="0" fromWordArt="0" anchor="t" anchorCtr="0" forceAA="0" compatLnSpc="1">
            <a:prstTxWarp prst="textNoShape">
              <a:avLst/>
            </a:prstTxWarp>
            <a:noAutofit/>
          </a:bodyPr>
          <a:lstStyle/>
          <a:p>
            <a:pPr marL="0" marR="0" lvl="0" indent="0" algn="ctr" defTabSz="913543" rtl="0" eaLnBrk="1" fontAlgn="base" latinLnBrk="0" hangingPunct="1">
              <a:lnSpc>
                <a:spcPct val="90000"/>
              </a:lnSpc>
              <a:spcBef>
                <a:spcPct val="0"/>
              </a:spcBef>
              <a:spcAft>
                <a:spcPct val="0"/>
              </a:spcAft>
              <a:buClrTx/>
              <a:buSzTx/>
              <a:buFontTx/>
              <a:buNone/>
              <a:tabLst/>
              <a:defRPr/>
            </a:pPr>
            <a:endParaRPr kumimoji="0" lang="en-US" sz="235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1" name="Group 50"/>
          <p:cNvGrpSpPr/>
          <p:nvPr/>
        </p:nvGrpSpPr>
        <p:grpSpPr>
          <a:xfrm>
            <a:off x="6538686" y="1459803"/>
            <a:ext cx="4712632" cy="4980077"/>
            <a:chOff x="-763556" y="2420956"/>
            <a:chExt cx="3993302" cy="421992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56" y="2420956"/>
              <a:ext cx="3993302" cy="11231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56" y="3969359"/>
              <a:ext cx="3993302" cy="11231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56" y="5517764"/>
              <a:ext cx="3993302" cy="1123117"/>
            </a:xfrm>
            <a:prstGeom prst="rect">
              <a:avLst/>
            </a:prstGeom>
          </p:spPr>
        </p:pic>
      </p:grpSp>
      <p:sp>
        <p:nvSpPr>
          <p:cNvPr id="4" name="Title 3"/>
          <p:cNvSpPr>
            <a:spLocks noGrp="1"/>
          </p:cNvSpPr>
          <p:nvPr>
            <p:ph type="title"/>
          </p:nvPr>
        </p:nvSpPr>
        <p:spPr/>
        <p:txBody>
          <a:bodyPr/>
          <a:lstStyle/>
          <a:p>
            <a:r>
              <a:rPr lang="en-US" dirty="0"/>
              <a:t>Bing spell check </a:t>
            </a:r>
            <a:br>
              <a:rPr lang="en-US" dirty="0"/>
            </a:br>
            <a:r>
              <a:rPr lang="en-US" dirty="0"/>
              <a:t>API</a:t>
            </a:r>
          </a:p>
        </p:txBody>
      </p:sp>
      <p:sp>
        <p:nvSpPr>
          <p:cNvPr id="35" name="TextBox 34"/>
          <p:cNvSpPr txBox="1"/>
          <p:nvPr/>
        </p:nvSpPr>
        <p:spPr>
          <a:xfrm>
            <a:off x="266702" y="2935455"/>
            <a:ext cx="4565652" cy="870737"/>
          </a:xfrm>
          <a:prstGeom prst="rect">
            <a:avLst/>
          </a:prstGeom>
          <a:noFill/>
        </p:spPr>
        <p:txBody>
          <a:bodyPr wrap="none" lIns="182711" tIns="146170" rIns="182711" bIns="146170" rtlCol="0">
            <a:spAutoFit/>
          </a:bodyPr>
          <a:lstStyle/>
          <a:p>
            <a:pPr marL="0" marR="0" lvl="0" indent="0" algn="l" defTabSz="913490"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a:ln>
                  <a:noFill/>
                </a:ln>
                <a:gradFill>
                  <a:gsLst>
                    <a:gs pos="5778">
                      <a:prstClr val="white"/>
                    </a:gs>
                    <a:gs pos="50000">
                      <a:prstClr val="white"/>
                    </a:gs>
                  </a:gsLst>
                  <a:lin ang="5400000" scaled="0"/>
                </a:gradFill>
                <a:effectLst/>
                <a:uLnTx/>
                <a:uFillTx/>
                <a:latin typeface="Segoe UI"/>
                <a:ea typeface="+mn-ea"/>
                <a:cs typeface="+mn-cs"/>
              </a:rPr>
              <a:t>“Our engineers developed this </a:t>
            </a:r>
            <a:r>
              <a:rPr kumimoji="0" lang="en-US" sz="1800" b="1" i="0" u="none" strike="noStrike" kern="0" cap="none" spc="0" normalizeH="0" baseline="0" noProof="0">
                <a:ln>
                  <a:noFill/>
                </a:ln>
                <a:gradFill>
                  <a:gsLst>
                    <a:gs pos="5778">
                      <a:prstClr val="white"/>
                    </a:gs>
                    <a:gs pos="50000">
                      <a:prstClr val="white"/>
                    </a:gs>
                  </a:gsLst>
                  <a:lin ang="5400000" scaled="0"/>
                </a:gradFill>
                <a:effectLst/>
                <a:uLnTx/>
                <a:uFillTx/>
                <a:latin typeface="Segoe UI"/>
                <a:ea typeface="+mn-ea"/>
                <a:cs typeface="+mn-cs"/>
              </a:rPr>
              <a:t>four</a:t>
            </a:r>
            <a:r>
              <a:rPr kumimoji="0" lang="en-US" sz="1800" b="0" i="0" u="none" strike="noStrike" kern="0" cap="none" spc="0" normalizeH="0" baseline="0" noProof="0">
                <a:ln>
                  <a:noFill/>
                </a:ln>
                <a:gradFill>
                  <a:gsLst>
                    <a:gs pos="5778">
                      <a:prstClr val="white"/>
                    </a:gs>
                    <a:gs pos="50000">
                      <a:prstClr val="white"/>
                    </a:gs>
                  </a:gsLst>
                  <a:lin ang="5400000" scaled="0"/>
                </a:gradFill>
                <a:effectLst/>
                <a:uLnTx/>
                <a:uFillTx/>
                <a:latin typeface="Segoe UI"/>
                <a:ea typeface="+mn-ea"/>
                <a:cs typeface="+mn-cs"/>
              </a:rPr>
              <a:t> you!”</a:t>
            </a:r>
          </a:p>
          <a:p>
            <a:pPr marL="0" marR="0" lvl="0" indent="0" algn="l" defTabSz="913490"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a:ln>
                  <a:noFill/>
                </a:ln>
                <a:gradFill>
                  <a:gsLst>
                    <a:gs pos="5778">
                      <a:prstClr val="white"/>
                    </a:gs>
                    <a:gs pos="50000">
                      <a:prstClr val="white"/>
                    </a:gs>
                  </a:gsLst>
                  <a:lin ang="5400000" scaled="0"/>
                </a:gradFill>
                <a:effectLst/>
                <a:uLnTx/>
                <a:uFillTx/>
                <a:latin typeface="Segoe UI"/>
                <a:ea typeface="+mn-ea"/>
                <a:cs typeface="+mn-cs"/>
              </a:rPr>
              <a:t> Corrected Text: “four” </a:t>
            </a:r>
            <a:r>
              <a:rPr kumimoji="0" lang="en-US" sz="1800" b="0" i="0" u="none" strike="noStrike" kern="0" cap="none" spc="0" normalizeH="0" baseline="0" noProof="0">
                <a:ln>
                  <a:noFill/>
                </a:ln>
                <a:gradFill>
                  <a:gsLst>
                    <a:gs pos="5778">
                      <a:prstClr val="white"/>
                    </a:gs>
                    <a:gs pos="50000">
                      <a:prstClr val="white"/>
                    </a:gs>
                  </a:gsLst>
                  <a:lin ang="5400000" scaled="0"/>
                </a:gradFill>
                <a:effectLst/>
                <a:uLnTx/>
                <a:uFillTx/>
                <a:latin typeface="wf_segoe-ui_normal"/>
                <a:ea typeface="+mn-ea"/>
                <a:cs typeface="+mn-cs"/>
                <a:sym typeface="Wingdings" panose="05000000000000000000" pitchFamily="2" charset="2"/>
              </a:rPr>
              <a:t></a:t>
            </a:r>
            <a:r>
              <a:rPr kumimoji="0" lang="en-US" sz="1800" b="0" i="0" u="none" strike="noStrike" kern="0" cap="none" spc="0" normalizeH="0" baseline="0" noProof="0">
                <a:ln>
                  <a:noFill/>
                </a:ln>
                <a:gradFill>
                  <a:gsLst>
                    <a:gs pos="5778">
                      <a:prstClr val="white"/>
                    </a:gs>
                    <a:gs pos="50000">
                      <a:prstClr val="white"/>
                    </a:gs>
                  </a:gsLst>
                  <a:lin ang="5400000" scaled="0"/>
                </a:gradFill>
                <a:effectLst/>
                <a:uLnTx/>
                <a:uFillTx/>
                <a:latin typeface="Segoe UI"/>
                <a:ea typeface="+mn-ea"/>
                <a:cs typeface="+mn-cs"/>
              </a:rPr>
              <a:t> “for” </a:t>
            </a:r>
          </a:p>
        </p:txBody>
      </p:sp>
      <p:sp>
        <p:nvSpPr>
          <p:cNvPr id="36" name="Rectangle 35"/>
          <p:cNvSpPr/>
          <p:nvPr/>
        </p:nvSpPr>
        <p:spPr>
          <a:xfrm>
            <a:off x="266701" y="2222268"/>
            <a:ext cx="7293998" cy="587991"/>
          </a:xfrm>
          <a:prstGeom prst="rect">
            <a:avLst/>
          </a:prstGeom>
        </p:spPr>
        <p:txBody>
          <a:bodyPr wrap="square" lIns="143336" rIns="0">
            <a:no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Check a single word or a </a:t>
            </a:r>
            <a:br>
              <a:rPr kumimoji="0" lang="en-US"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whole sentence</a:t>
            </a:r>
          </a:p>
        </p:txBody>
      </p:sp>
      <p:grpSp>
        <p:nvGrpSpPr>
          <p:cNvPr id="47" name="Group 46"/>
          <p:cNvGrpSpPr/>
          <p:nvPr/>
        </p:nvGrpSpPr>
        <p:grpSpPr>
          <a:xfrm>
            <a:off x="-187203" y="3911614"/>
            <a:ext cx="7747902" cy="2587883"/>
            <a:chOff x="5666315" y="1479477"/>
            <a:chExt cx="6517754" cy="2641460"/>
          </a:xfrm>
        </p:grpSpPr>
        <p:sp>
          <p:nvSpPr>
            <p:cNvPr id="48" name="TextBox 47"/>
            <p:cNvSpPr txBox="1"/>
            <p:nvPr/>
          </p:nvSpPr>
          <p:spPr>
            <a:xfrm>
              <a:off x="5666315" y="1810363"/>
              <a:ext cx="3860572" cy="2310574"/>
            </a:xfrm>
            <a:prstGeom prst="rect">
              <a:avLst/>
            </a:prstGeom>
            <a:noFill/>
          </p:spPr>
          <p:txBody>
            <a:bodyPr wrap="none" lIns="182711" tIns="146170" rIns="182711" bIns="146170" rtlCol="0">
              <a:spAutoFit/>
            </a:bodyPr>
            <a:lstStyle/>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a:t>
              </a:r>
              <a:r>
                <a:rPr kumimoji="0" lang="en-US" sz="1599" b="0" i="0" u="none" strike="noStrike" kern="0" cap="none" spc="0" normalizeH="0" baseline="0" noProof="0" err="1">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spellingErrors</a:t>
              </a: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"offset": 5,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"token": "</a:t>
              </a:r>
              <a:r>
                <a:rPr kumimoji="0" lang="en-US" sz="1599" b="0" i="0" u="none" strike="noStrike" kern="0" cap="none" spc="0" normalizeH="0" baseline="0" noProof="0" err="1">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gona</a:t>
              </a: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"type": "</a:t>
              </a:r>
              <a:r>
                <a:rPr kumimoji="0" lang="en-US" sz="1599" b="0" i="0" u="none" strike="noStrike" kern="0" cap="none" spc="0" normalizeH="0" baseline="0" noProof="0" err="1">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UnknownToken</a:t>
              </a: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"suggestions": [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 "token": "</a:t>
              </a:r>
              <a:r>
                <a:rPr kumimoji="0" lang="en-US" sz="1599" b="0" i="0" u="none" strike="noStrike" kern="0" cap="none" spc="0" normalizeH="0" baseline="0" noProof="0" err="1">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gonna</a:t>
              </a: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 </a:t>
              </a:r>
            </a:p>
            <a:p>
              <a:pPr marL="456832" marR="0" lvl="2" indent="0" algn="l" defTabSz="913665" rtl="0" eaLnBrk="0" fontAlgn="base" latinLnBrk="0" hangingPunct="0">
                <a:lnSpc>
                  <a:spcPct val="100000"/>
                </a:lnSpc>
                <a:spcBef>
                  <a:spcPct val="0"/>
                </a:spcBef>
                <a:spcAft>
                  <a:spcPct val="0"/>
                </a:spcAft>
                <a:buClrTx/>
                <a:buSzTx/>
                <a:buFontTx/>
                <a:buNone/>
                <a:tabLst/>
                <a:defRPr/>
              </a:pPr>
              <a:r>
                <a:rPr kumimoji="0" 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mn-cs"/>
                </a:rPr>
                <a:t>	] } </a:t>
              </a:r>
              <a:endParaRPr kumimoji="0" lang="en-US" altLang="en-US" sz="1599" b="0" i="0" u="none" strike="noStrike" kern="0" cap="none" spc="0" normalizeH="0" baseline="0" noProof="0">
                <a:ln>
                  <a:noFill/>
                </a:ln>
                <a:gradFill>
                  <a:gsLst>
                    <a:gs pos="5778">
                      <a:prstClr val="white"/>
                    </a:gs>
                    <a:gs pos="50000">
                      <a:prstClr val="white"/>
                    </a:gs>
                  </a:gsLst>
                  <a:lin ang="5400000" scaled="0"/>
                </a:gradFill>
                <a:effectLst/>
                <a:uLnTx/>
                <a:uFillTx/>
                <a:latin typeface="Consolas" panose="020B0609020204030204" pitchFamily="49" charset="0"/>
                <a:ea typeface="+mn-ea"/>
                <a:cs typeface="Segoe UI" panose="020B0502040204020203" pitchFamily="34" charset="0"/>
              </a:endParaRPr>
            </a:p>
          </p:txBody>
        </p:sp>
        <p:sp>
          <p:nvSpPr>
            <p:cNvPr id="49" name="Rectangle 48"/>
            <p:cNvSpPr/>
            <p:nvPr/>
          </p:nvSpPr>
          <p:spPr>
            <a:xfrm>
              <a:off x="6048152" y="1479477"/>
              <a:ext cx="6135917" cy="600164"/>
            </a:xfrm>
            <a:prstGeom prst="rect">
              <a:avLst/>
            </a:prstGeom>
          </p:spPr>
          <p:txBody>
            <a:bodyPr wrap="square" lIns="143336" rIns="0">
              <a:no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Identify errors &amp; get suggestions</a:t>
              </a:r>
            </a:p>
          </p:txBody>
        </p:sp>
      </p:grpSp>
      <p:grpSp>
        <p:nvGrpSpPr>
          <p:cNvPr id="23" name="Group 22">
            <a:extLst>
              <a:ext uri="{FF2B5EF4-FFF2-40B4-BE49-F238E27FC236}">
                <a16:creationId xmlns:a16="http://schemas.microsoft.com/office/drawing/2014/main" id="{B3F10DBB-94D0-41AE-85B9-68FB9CA6B715}"/>
              </a:ext>
            </a:extLst>
          </p:cNvPr>
          <p:cNvGrpSpPr/>
          <p:nvPr/>
        </p:nvGrpSpPr>
        <p:grpSpPr>
          <a:xfrm>
            <a:off x="11008690" y="265919"/>
            <a:ext cx="904372" cy="904372"/>
            <a:chOff x="11008690" y="265919"/>
            <a:chExt cx="904372" cy="904372"/>
          </a:xfrm>
        </p:grpSpPr>
        <p:sp>
          <p:nvSpPr>
            <p:cNvPr id="24" name="Oval 23">
              <a:extLst>
                <a:ext uri="{FF2B5EF4-FFF2-40B4-BE49-F238E27FC236}">
                  <a16:creationId xmlns:a16="http://schemas.microsoft.com/office/drawing/2014/main" id="{9FF93704-6388-4021-BC45-A81F68A49C6E}"/>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 name="Picture 24">
              <a:extLst>
                <a:ext uri="{FF2B5EF4-FFF2-40B4-BE49-F238E27FC236}">
                  <a16:creationId xmlns:a16="http://schemas.microsoft.com/office/drawing/2014/main" id="{0EDF3FF5-5D1C-485D-A5B0-FF82BFFAD5BA}"/>
                </a:ext>
              </a:extLst>
            </p:cNvPr>
            <p:cNvPicPr>
              <a:picLocks noChangeAspect="1"/>
            </p:cNvPicPr>
            <p:nvPr/>
          </p:nvPicPr>
          <p:blipFill rotWithShape="1">
            <a:blip r:embed="rId6">
              <a:biLevel thresh="25000"/>
              <a:extLst>
                <a:ext uri="{28A0092B-C50C-407E-A947-70E740481C1C}">
                  <a14:useLocalDpi xmlns:a14="http://schemas.microsoft.com/office/drawing/2010/main" val="0"/>
                </a:ext>
              </a:extLst>
            </a:blip>
            <a:srcRect l="16884" t="20787" r="15519" b="21869"/>
            <a:stretch/>
          </p:blipFill>
          <p:spPr>
            <a:xfrm>
              <a:off x="11186952" y="460604"/>
              <a:ext cx="547848" cy="450564"/>
            </a:xfrm>
            <a:prstGeom prst="rect">
              <a:avLst/>
            </a:prstGeom>
          </p:spPr>
        </p:pic>
      </p:grpSp>
    </p:spTree>
    <p:extLst>
      <p:ext uri="{BB962C8B-B14F-4D97-AF65-F5344CB8AC3E}">
        <p14:creationId xmlns:p14="http://schemas.microsoft.com/office/powerpoint/2010/main" val="21226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microsoft.sharepoint.com/teams/BrandCentral/BundleImages/3404WIN14_Carlotta_Nokia_01/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31" t="830" r="905" b="1"/>
          <a:stretch/>
        </p:blipFill>
        <p:spPr bwMode="auto">
          <a:xfrm flipH="1">
            <a:off x="5638799" y="0"/>
            <a:ext cx="6548447" cy="68766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9" name="Rectangle 8">
            <a:extLst>
              <a:ext uri="{FF2B5EF4-FFF2-40B4-BE49-F238E27FC236}">
                <a16:creationId xmlns:a16="http://schemas.microsoft.com/office/drawing/2014/main" id="{92EF02DF-16E4-4794-8C18-14095A8357E3}"/>
              </a:ext>
            </a:extLst>
          </p:cNvPr>
          <p:cNvSpPr/>
          <p:nvPr/>
        </p:nvSpPr>
        <p:spPr bwMode="auto">
          <a:xfrm>
            <a:off x="0" y="0"/>
            <a:ext cx="5638800" cy="6858003"/>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A6EF0667-AC9B-4C3E-AA42-95A0F8D889CF}"/>
              </a:ext>
            </a:extLst>
          </p:cNvPr>
          <p:cNvSpPr>
            <a:spLocks noGrp="1"/>
          </p:cNvSpPr>
          <p:nvPr>
            <p:ph type="title"/>
          </p:nvPr>
        </p:nvSpPr>
        <p:spPr/>
        <p:txBody>
          <a:bodyPr/>
          <a:lstStyle/>
          <a:p>
            <a:r>
              <a:rPr lang="en-US" dirty="0"/>
              <a:t>Language </a:t>
            </a:r>
            <a:br>
              <a:rPr lang="en-US" dirty="0"/>
            </a:br>
            <a:r>
              <a:rPr lang="en-US" dirty="0"/>
              <a:t>Understanding </a:t>
            </a:r>
            <a:br>
              <a:rPr lang="en-US" dirty="0"/>
            </a:br>
            <a:r>
              <a:rPr lang="en-US" dirty="0"/>
              <a:t>Intelligent Service</a:t>
            </a:r>
          </a:p>
        </p:txBody>
      </p:sp>
      <p:sp>
        <p:nvSpPr>
          <p:cNvPr id="13" name="Oval 12">
            <a:extLst>
              <a:ext uri="{FF2B5EF4-FFF2-40B4-BE49-F238E27FC236}">
                <a16:creationId xmlns:a16="http://schemas.microsoft.com/office/drawing/2014/main" id="{55BBC647-9BB3-4CC0-AE31-268ACE631278}"/>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7F0E585B-F1C8-4AB4-BA46-7BEF6F991F17}"/>
              </a:ext>
            </a:extLst>
          </p:cNvPr>
          <p:cNvSpPr/>
          <p:nvPr/>
        </p:nvSpPr>
        <p:spPr>
          <a:xfrm>
            <a:off x="266701" y="3755635"/>
            <a:ext cx="5067300" cy="153580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Understand what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your users are saying</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Use pre-built Bing and Cortana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models or create your own</a:t>
            </a:r>
          </a:p>
        </p:txBody>
      </p:sp>
      <p:pic>
        <p:nvPicPr>
          <p:cNvPr id="10" name="Picture 9">
            <a:extLst>
              <a:ext uri="{FF2B5EF4-FFF2-40B4-BE49-F238E27FC236}">
                <a16:creationId xmlns:a16="http://schemas.microsoft.com/office/drawing/2014/main" id="{9077B1F3-E40A-455C-9CBC-0615823782D8}"/>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53602" y="310831"/>
            <a:ext cx="814548" cy="814548"/>
          </a:xfrm>
          <a:prstGeom prst="rect">
            <a:avLst/>
          </a:prstGeom>
        </p:spPr>
      </p:pic>
    </p:spTree>
    <p:extLst>
      <p:ext uri="{BB962C8B-B14F-4D97-AF65-F5344CB8AC3E}">
        <p14:creationId xmlns:p14="http://schemas.microsoft.com/office/powerpoint/2010/main" val="40600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B964EC7-96A8-4548-A431-A82F2979EC76}"/>
              </a:ext>
            </a:extLst>
          </p:cNvPr>
          <p:cNvSpPr/>
          <p:nvPr/>
        </p:nvSpPr>
        <p:spPr bwMode="auto">
          <a:xfrm>
            <a:off x="0" y="-3"/>
            <a:ext cx="5638800" cy="6858003"/>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Title 16"/>
          <p:cNvSpPr>
            <a:spLocks noGrp="1"/>
          </p:cNvSpPr>
          <p:nvPr>
            <p:ph type="title"/>
          </p:nvPr>
        </p:nvSpPr>
        <p:spPr/>
        <p:txBody>
          <a:bodyPr/>
          <a:lstStyle/>
          <a:p>
            <a:r>
              <a:rPr lang="en-US" dirty="0"/>
              <a:t>Language </a:t>
            </a:r>
            <a:br>
              <a:rPr lang="en-US" dirty="0"/>
            </a:br>
            <a:r>
              <a:rPr lang="en-US" dirty="0"/>
              <a:t>Understanding </a:t>
            </a:r>
            <a:br>
              <a:rPr lang="en-US" dirty="0"/>
            </a:br>
            <a:r>
              <a:rPr lang="en-US" dirty="0"/>
              <a:t>Intelligent Service</a:t>
            </a:r>
          </a:p>
        </p:txBody>
      </p:sp>
      <p:grpSp>
        <p:nvGrpSpPr>
          <p:cNvPr id="12" name="Group 11">
            <a:extLst>
              <a:ext uri="{FF2B5EF4-FFF2-40B4-BE49-F238E27FC236}">
                <a16:creationId xmlns:a16="http://schemas.microsoft.com/office/drawing/2014/main" id="{9140EECB-8380-498A-9A88-8C0F69C7BA35}"/>
              </a:ext>
            </a:extLst>
          </p:cNvPr>
          <p:cNvGrpSpPr/>
          <p:nvPr/>
        </p:nvGrpSpPr>
        <p:grpSpPr>
          <a:xfrm>
            <a:off x="5827387" y="2186608"/>
            <a:ext cx="6116839" cy="1707511"/>
            <a:chOff x="466834" y="4474276"/>
            <a:chExt cx="11272552" cy="2209769"/>
          </a:xfrm>
        </p:grpSpPr>
        <p:grpSp>
          <p:nvGrpSpPr>
            <p:cNvPr id="15" name="Group 14"/>
            <p:cNvGrpSpPr/>
            <p:nvPr/>
          </p:nvGrpSpPr>
          <p:grpSpPr>
            <a:xfrm>
              <a:off x="466834" y="4474276"/>
              <a:ext cx="2230770" cy="2209769"/>
              <a:chOff x="471714" y="4259262"/>
              <a:chExt cx="2277277" cy="2255838"/>
            </a:xfrm>
          </p:grpSpPr>
          <p:sp>
            <p:nvSpPr>
              <p:cNvPr id="4" name="Rectangle 3"/>
              <p:cNvSpPr/>
              <p:nvPr/>
            </p:nvSpPr>
            <p:spPr bwMode="auto">
              <a:xfrm>
                <a:off x="471714" y="4259262"/>
                <a:ext cx="2255838" cy="2255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p:cNvSpPr txBox="1"/>
              <p:nvPr/>
            </p:nvSpPr>
            <p:spPr>
              <a:xfrm>
                <a:off x="808038" y="4987638"/>
                <a:ext cx="1940953" cy="1132916"/>
              </a:xfrm>
              <a:prstGeom prst="rect">
                <a:avLst/>
              </a:prstGeom>
              <a:noFill/>
            </p:spPr>
            <p:txBody>
              <a:bodyPr wrap="none" rtlCol="0">
                <a:spAutoFit/>
              </a:bodyPr>
              <a:lstStyle/>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Define </a:t>
                </a:r>
              </a:p>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concepts</a:t>
                </a:r>
              </a:p>
            </p:txBody>
          </p:sp>
        </p:grpSp>
        <p:grpSp>
          <p:nvGrpSpPr>
            <p:cNvPr id="10" name="Group 9"/>
            <p:cNvGrpSpPr/>
            <p:nvPr/>
          </p:nvGrpSpPr>
          <p:grpSpPr>
            <a:xfrm>
              <a:off x="2868539" y="4474276"/>
              <a:ext cx="2534616" cy="2209769"/>
              <a:chOff x="2923490" y="4259262"/>
              <a:chExt cx="2587457" cy="2255838"/>
            </a:xfrm>
          </p:grpSpPr>
          <p:grpSp>
            <p:nvGrpSpPr>
              <p:cNvPr id="2" name="Group 1"/>
              <p:cNvGrpSpPr/>
              <p:nvPr/>
            </p:nvGrpSpPr>
            <p:grpSpPr>
              <a:xfrm>
                <a:off x="2923490" y="4259262"/>
                <a:ext cx="2273985" cy="2255838"/>
                <a:chOff x="2923490" y="4259262"/>
                <a:chExt cx="2273985" cy="2255838"/>
              </a:xfrm>
            </p:grpSpPr>
            <p:sp>
              <p:nvSpPr>
                <p:cNvPr id="26" name="Rectangle 25"/>
                <p:cNvSpPr/>
                <p:nvPr/>
              </p:nvSpPr>
              <p:spPr bwMode="auto">
                <a:xfrm>
                  <a:off x="2941637" y="4259262"/>
                  <a:ext cx="2255838" cy="2255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Isosceles Triangle 4"/>
                <p:cNvSpPr/>
                <p:nvPr/>
              </p:nvSpPr>
              <p:spPr bwMode="auto">
                <a:xfrm rot="5400000">
                  <a:off x="2860591" y="5096881"/>
                  <a:ext cx="736562" cy="61076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 name="TextBox 7"/>
              <p:cNvSpPr txBox="1"/>
              <p:nvPr/>
            </p:nvSpPr>
            <p:spPr>
              <a:xfrm>
                <a:off x="3504043" y="4987637"/>
                <a:ext cx="2006904" cy="1132916"/>
              </a:xfrm>
              <a:prstGeom prst="rect">
                <a:avLst/>
              </a:prstGeom>
              <a:noFill/>
            </p:spPr>
            <p:txBody>
              <a:bodyPr wrap="none" rtlCol="0">
                <a:spAutoFit/>
              </a:bodyPr>
              <a:lstStyle/>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Provide</a:t>
                </a:r>
              </a:p>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examples</a:t>
                </a:r>
              </a:p>
            </p:txBody>
          </p:sp>
        </p:grpSp>
        <p:grpSp>
          <p:nvGrpSpPr>
            <p:cNvPr id="9" name="Group 8"/>
            <p:cNvGrpSpPr/>
            <p:nvPr/>
          </p:nvGrpSpPr>
          <p:grpSpPr>
            <a:xfrm>
              <a:off x="5320556" y="4474276"/>
              <a:ext cx="6418830" cy="2209769"/>
              <a:chOff x="5426626" y="4259262"/>
              <a:chExt cx="6552649" cy="2255838"/>
            </a:xfrm>
          </p:grpSpPr>
          <p:grpSp>
            <p:nvGrpSpPr>
              <p:cNvPr id="6" name="Group 5"/>
              <p:cNvGrpSpPr/>
              <p:nvPr/>
            </p:nvGrpSpPr>
            <p:grpSpPr>
              <a:xfrm>
                <a:off x="5426626" y="4259262"/>
                <a:ext cx="6552649" cy="2255838"/>
                <a:chOff x="5426626" y="4259262"/>
                <a:chExt cx="6552649" cy="2255838"/>
              </a:xfrm>
            </p:grpSpPr>
            <p:sp>
              <p:nvSpPr>
                <p:cNvPr id="27" name="Rectangle 26"/>
                <p:cNvSpPr/>
                <p:nvPr/>
              </p:nvSpPr>
              <p:spPr bwMode="auto">
                <a:xfrm>
                  <a:off x="5456237" y="4259262"/>
                  <a:ext cx="6523038" cy="2255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Isosceles Triangle 27"/>
                <p:cNvSpPr/>
                <p:nvPr/>
              </p:nvSpPr>
              <p:spPr bwMode="auto">
                <a:xfrm rot="5400000">
                  <a:off x="5363727" y="5096883"/>
                  <a:ext cx="736562" cy="61076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5" name="Rectangle 24"/>
              <p:cNvSpPr/>
              <p:nvPr/>
            </p:nvSpPr>
            <p:spPr>
              <a:xfrm>
                <a:off x="8885237" y="5097462"/>
                <a:ext cx="2655196" cy="5733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834" tIns="34834" rIns="34834" bIns="34834" numCol="1" spcCol="1270" anchor="ctr" anchorCtr="0">
                <a:noAutofit/>
              </a:bodyPr>
              <a:lstStyle/>
              <a:p>
                <a:pPr marL="0" marR="0" lvl="0" indent="0" algn="ctr" defTabSz="913632" rtl="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Active learning</a:t>
                </a:r>
              </a:p>
            </p:txBody>
          </p:sp>
          <p:sp>
            <p:nvSpPr>
              <p:cNvPr id="23" name="Rectangle 22"/>
              <p:cNvSpPr/>
              <p:nvPr/>
            </p:nvSpPr>
            <p:spPr>
              <a:xfrm>
                <a:off x="6151562" y="5097462"/>
                <a:ext cx="2069281" cy="5733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834" tIns="34834" rIns="34834" bIns="34834" numCol="1" spcCol="1270" anchor="ctr" anchorCtr="0">
                <a:noAutofit/>
              </a:bodyPr>
              <a:lstStyle/>
              <a:p>
                <a:pPr marL="0" marR="0" lvl="0" indent="0" algn="ctr" defTabSz="913632" rtl="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Deploy</a:t>
                </a:r>
              </a:p>
            </p:txBody>
          </p:sp>
          <p:sp>
            <p:nvSpPr>
              <p:cNvPr id="35" name="Left Bracket 34"/>
              <p:cNvSpPr/>
              <p:nvPr/>
            </p:nvSpPr>
            <p:spPr>
              <a:xfrm rot="5400000">
                <a:off x="8675686" y="3325813"/>
                <a:ext cx="266702" cy="3200400"/>
              </a:xfrm>
              <a:prstGeom prst="leftBracket">
                <a:avLst>
                  <a:gd name="adj" fmla="val 69285"/>
                </a:avLst>
              </a:prstGeom>
              <a:ln w="38100" cap="rnd">
                <a:solidFill>
                  <a:srgbClr val="F3F3F3"/>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3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6" name="Left Bracket 35"/>
              <p:cNvSpPr/>
              <p:nvPr/>
            </p:nvSpPr>
            <p:spPr>
              <a:xfrm rot="16200000" flipV="1">
                <a:off x="8675686" y="4312105"/>
                <a:ext cx="266702" cy="3200400"/>
              </a:xfrm>
              <a:prstGeom prst="leftBracket">
                <a:avLst>
                  <a:gd name="adj" fmla="val 69285"/>
                </a:avLst>
              </a:prstGeom>
              <a:ln w="38100" cap="rnd">
                <a:solidFill>
                  <a:srgbClr val="F3F3F3"/>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3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sp>
        <p:nvSpPr>
          <p:cNvPr id="31" name="Oval 30">
            <a:extLst>
              <a:ext uri="{FF2B5EF4-FFF2-40B4-BE49-F238E27FC236}">
                <a16:creationId xmlns:a16="http://schemas.microsoft.com/office/drawing/2014/main" id="{090A7143-7003-4E1D-B189-03251D94A490}"/>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6F10F12A-850E-430F-9396-D73C3E916D06}"/>
              </a:ext>
            </a:extLst>
          </p:cNvPr>
          <p:cNvSpPr/>
          <p:nvPr/>
        </p:nvSpPr>
        <p:spPr>
          <a:xfrm>
            <a:off x="266701" y="2531176"/>
            <a:ext cx="5067300" cy="3954929"/>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Reduce labeling effort </a:t>
            </a:r>
            <a:b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with interactive featuring</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Use visualizations to gauge performance and improvements</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Leverage speech recognition </a:t>
            </a:r>
            <a:b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with seamless integration</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Deploy using just a few </a:t>
            </a:r>
            <a:b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examples with active learning</a:t>
            </a:r>
          </a:p>
        </p:txBody>
      </p:sp>
      <p:pic>
        <p:nvPicPr>
          <p:cNvPr id="29" name="Picture 28">
            <a:extLst>
              <a:ext uri="{FF2B5EF4-FFF2-40B4-BE49-F238E27FC236}">
                <a16:creationId xmlns:a16="http://schemas.microsoft.com/office/drawing/2014/main" id="{7E48EE40-2684-4028-8329-345E3CD0A4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053602" y="310831"/>
            <a:ext cx="814548" cy="814548"/>
          </a:xfrm>
          <a:prstGeom prst="rect">
            <a:avLst/>
          </a:prstGeom>
        </p:spPr>
      </p:pic>
    </p:spTree>
    <p:extLst>
      <p:ext uri="{BB962C8B-B14F-4D97-AF65-F5344CB8AC3E}">
        <p14:creationId xmlns:p14="http://schemas.microsoft.com/office/powerpoint/2010/main" val="104831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fade">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fade">
                                      <p:cBhvr>
                                        <p:cTn id="2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357F2A9-0A76-4EB6-86C1-35530F789B88}"/>
              </a:ext>
            </a:extLst>
          </p:cNvPr>
          <p:cNvSpPr/>
          <p:nvPr/>
        </p:nvSpPr>
        <p:spPr bwMode="auto">
          <a:xfrm>
            <a:off x="0" y="-3"/>
            <a:ext cx="5638800" cy="6858003"/>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 name="Group 6"/>
          <p:cNvGrpSpPr/>
          <p:nvPr/>
        </p:nvGrpSpPr>
        <p:grpSpPr>
          <a:xfrm>
            <a:off x="5638800" y="1"/>
            <a:ext cx="7002828" cy="6867749"/>
            <a:chOff x="5751504" y="-313263"/>
            <a:chExt cx="7148825" cy="7010927"/>
          </a:xfrm>
        </p:grpSpPr>
        <p:sp>
          <p:nvSpPr>
            <p:cNvPr id="8" name="Rectangle 7"/>
            <p:cNvSpPr/>
            <p:nvPr/>
          </p:nvSpPr>
          <p:spPr bwMode="auto">
            <a:xfrm>
              <a:off x="5751504" y="-313263"/>
              <a:ext cx="6684971" cy="7010927"/>
            </a:xfrm>
            <a:prstGeom prst="rect">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73" tIns="44786" rIns="89573" bIns="44786" numCol="1" anchor="t" anchorCtr="0" compatLnSpc="1">
              <a:prstTxWarp prst="textNoShape">
                <a:avLst/>
              </a:prstTxWarp>
            </a:bodyPr>
            <a:lstStyle/>
            <a:p>
              <a:pPr marL="0" marR="0" lvl="0" indent="0" algn="l" defTabSz="913632"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404040"/>
                </a:solidFill>
                <a:effectLst/>
                <a:uLnTx/>
                <a:uFillTx/>
                <a:latin typeface="Segoe UI"/>
                <a:ea typeface="+mn-ea"/>
                <a:cs typeface="+mn-cs"/>
              </a:endParaRPr>
            </a:p>
          </p:txBody>
        </p:sp>
        <p:sp>
          <p:nvSpPr>
            <p:cNvPr id="9" name="TextBox 7"/>
            <p:cNvSpPr txBox="1"/>
            <p:nvPr/>
          </p:nvSpPr>
          <p:spPr>
            <a:xfrm>
              <a:off x="6236004" y="449141"/>
              <a:ext cx="6664325" cy="6233714"/>
            </a:xfrm>
            <a:prstGeom prst="rect">
              <a:avLst/>
            </a:prstGeom>
            <a:noFill/>
          </p:spPr>
          <p:txBody>
            <a:bodyPr wrap="square" lIns="179145" tIns="143316" rIns="179145" bIns="143316" rtlCol="0">
              <a:spAutoFit/>
            </a:bodyPr>
            <a:lstStyle/>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“entities”: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“entity”: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flight_delays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“type”: “Topic”</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“intents”: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FindNews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0.99853384</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“None”,</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0.07289317</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ReadNews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0.0167122427</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ShareNews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1.0919299E-06</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9136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grpSp>
        <p:nvGrpSpPr>
          <p:cNvPr id="2" name="Group 1"/>
          <p:cNvGrpSpPr/>
          <p:nvPr/>
        </p:nvGrpSpPr>
        <p:grpSpPr>
          <a:xfrm>
            <a:off x="177385" y="2651566"/>
            <a:ext cx="4986348" cy="4216183"/>
            <a:chOff x="-1" y="1439862"/>
            <a:chExt cx="6218238" cy="5257801"/>
          </a:xfrm>
        </p:grpSpPr>
        <p:grpSp>
          <p:nvGrpSpPr>
            <p:cNvPr id="12" name="Group 11"/>
            <p:cNvGrpSpPr/>
            <p:nvPr/>
          </p:nvGrpSpPr>
          <p:grpSpPr>
            <a:xfrm>
              <a:off x="-1" y="1439862"/>
              <a:ext cx="6218238" cy="5257801"/>
              <a:chOff x="-1" y="1439862"/>
              <a:chExt cx="6218238" cy="5257801"/>
            </a:xfrm>
          </p:grpSpPr>
          <p:sp>
            <p:nvSpPr>
              <p:cNvPr id="14" name="Pentagon 13"/>
              <p:cNvSpPr/>
              <p:nvPr/>
            </p:nvSpPr>
            <p:spPr bwMode="auto">
              <a:xfrm>
                <a:off x="-1" y="1439862"/>
                <a:ext cx="6218238" cy="5257801"/>
              </a:xfrm>
              <a:prstGeom prst="homePlate">
                <a:avLst>
                  <a:gd name="adj" fmla="val 22388"/>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Callout 6"/>
              <p:cNvSpPr/>
              <p:nvPr/>
            </p:nvSpPr>
            <p:spPr bwMode="auto">
              <a:xfrm>
                <a:off x="1253111" y="1697695"/>
                <a:ext cx="3399704" cy="1483917"/>
              </a:xfrm>
              <a:prstGeom prst="wedgeRectCallout">
                <a:avLst>
                  <a:gd name="adj1" fmla="val -32733"/>
                  <a:gd name="adj2" fmla="val 6704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225425" marR="0" lvl="0" indent="-225425" algn="ctr" defTabSz="913303" rtl="0" eaLnBrk="1" fontAlgn="auto" latinLnBrk="0" hangingPunct="1">
                  <a:lnSpc>
                    <a:spcPts val="2351"/>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pitchFamily="34" charset="0"/>
                  </a:rPr>
                  <a:t>“News about </a:t>
                </a:r>
                <a:br>
                  <a:rPr kumimoji="0" lang="en-US" sz="2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pitchFamily="34" charset="0"/>
                  </a:rPr>
                </a:br>
                <a:r>
                  <a:rPr kumimoji="0" lang="en-US" sz="2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pitchFamily="34" charset="0"/>
                  </a:rPr>
                  <a:t>flight delays”</a:t>
                </a:r>
              </a:p>
            </p:txBody>
          </p:sp>
        </p:grpSp>
        <p:sp>
          <p:nvSpPr>
            <p:cNvPr id="13" name="Freeform 12"/>
            <p:cNvSpPr>
              <a:spLocks noChangeAspect="1"/>
            </p:cNvSpPr>
            <p:nvPr/>
          </p:nvSpPr>
          <p:spPr bwMode="auto">
            <a:xfrm>
              <a:off x="274637" y="3735690"/>
              <a:ext cx="2820713" cy="2961973"/>
            </a:xfrm>
            <a:custGeom>
              <a:avLst/>
              <a:gdLst>
                <a:gd name="T0" fmla="*/ 26 w 997"/>
                <a:gd name="T1" fmla="*/ 1048 h 1048"/>
                <a:gd name="T2" fmla="*/ 123 w 997"/>
                <a:gd name="T3" fmla="*/ 725 h 1048"/>
                <a:gd name="T4" fmla="*/ 272 w 997"/>
                <a:gd name="T5" fmla="*/ 673 h 1048"/>
                <a:gd name="T6" fmla="*/ 382 w 997"/>
                <a:gd name="T7" fmla="*/ 621 h 1048"/>
                <a:gd name="T8" fmla="*/ 395 w 997"/>
                <a:gd name="T9" fmla="*/ 537 h 1048"/>
                <a:gd name="T10" fmla="*/ 343 w 997"/>
                <a:gd name="T11" fmla="*/ 408 h 1048"/>
                <a:gd name="T12" fmla="*/ 311 w 997"/>
                <a:gd name="T13" fmla="*/ 356 h 1048"/>
                <a:gd name="T14" fmla="*/ 324 w 997"/>
                <a:gd name="T15" fmla="*/ 278 h 1048"/>
                <a:gd name="T16" fmla="*/ 317 w 997"/>
                <a:gd name="T17" fmla="*/ 233 h 1048"/>
                <a:gd name="T18" fmla="*/ 376 w 997"/>
                <a:gd name="T19" fmla="*/ 84 h 1048"/>
                <a:gd name="T20" fmla="*/ 460 w 997"/>
                <a:gd name="T21" fmla="*/ 26 h 1048"/>
                <a:gd name="T22" fmla="*/ 453 w 997"/>
                <a:gd name="T23" fmla="*/ 58 h 1048"/>
                <a:gd name="T24" fmla="*/ 512 w 997"/>
                <a:gd name="T25" fmla="*/ 0 h 1048"/>
                <a:gd name="T26" fmla="*/ 512 w 997"/>
                <a:gd name="T27" fmla="*/ 13 h 1048"/>
                <a:gd name="T28" fmla="*/ 518 w 997"/>
                <a:gd name="T29" fmla="*/ 46 h 1048"/>
                <a:gd name="T30" fmla="*/ 518 w 997"/>
                <a:gd name="T31" fmla="*/ 46 h 1048"/>
                <a:gd name="T32" fmla="*/ 518 w 997"/>
                <a:gd name="T33" fmla="*/ 33 h 1048"/>
                <a:gd name="T34" fmla="*/ 563 w 997"/>
                <a:gd name="T35" fmla="*/ 46 h 1048"/>
                <a:gd name="T36" fmla="*/ 622 w 997"/>
                <a:gd name="T37" fmla="*/ 84 h 1048"/>
                <a:gd name="T38" fmla="*/ 680 w 997"/>
                <a:gd name="T39" fmla="*/ 220 h 1048"/>
                <a:gd name="T40" fmla="*/ 680 w 997"/>
                <a:gd name="T41" fmla="*/ 278 h 1048"/>
                <a:gd name="T42" fmla="*/ 699 w 997"/>
                <a:gd name="T43" fmla="*/ 356 h 1048"/>
                <a:gd name="T44" fmla="*/ 674 w 997"/>
                <a:gd name="T45" fmla="*/ 395 h 1048"/>
                <a:gd name="T46" fmla="*/ 602 w 997"/>
                <a:gd name="T47" fmla="*/ 537 h 1048"/>
                <a:gd name="T48" fmla="*/ 615 w 997"/>
                <a:gd name="T49" fmla="*/ 621 h 1048"/>
                <a:gd name="T50" fmla="*/ 615 w 997"/>
                <a:gd name="T51" fmla="*/ 621 h 1048"/>
                <a:gd name="T52" fmla="*/ 725 w 997"/>
                <a:gd name="T53" fmla="*/ 673 h 1048"/>
                <a:gd name="T54" fmla="*/ 874 w 997"/>
                <a:gd name="T55" fmla="*/ 725 h 1048"/>
                <a:gd name="T56" fmla="*/ 971 w 997"/>
                <a:gd name="T57" fmla="*/ 1048 h 1048"/>
                <a:gd name="T58" fmla="*/ 26 w 997"/>
                <a:gd name="T59"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7" h="1048">
                  <a:moveTo>
                    <a:pt x="26" y="1048"/>
                  </a:moveTo>
                  <a:cubicBezTo>
                    <a:pt x="26" y="1048"/>
                    <a:pt x="0" y="789"/>
                    <a:pt x="123" y="725"/>
                  </a:cubicBezTo>
                  <a:cubicBezTo>
                    <a:pt x="201" y="686"/>
                    <a:pt x="175" y="712"/>
                    <a:pt x="272" y="673"/>
                  </a:cubicBezTo>
                  <a:cubicBezTo>
                    <a:pt x="337" y="641"/>
                    <a:pt x="369" y="621"/>
                    <a:pt x="382" y="621"/>
                  </a:cubicBezTo>
                  <a:cubicBezTo>
                    <a:pt x="382" y="608"/>
                    <a:pt x="395" y="537"/>
                    <a:pt x="395" y="537"/>
                  </a:cubicBezTo>
                  <a:cubicBezTo>
                    <a:pt x="395" y="537"/>
                    <a:pt x="356" y="485"/>
                    <a:pt x="343" y="408"/>
                  </a:cubicBezTo>
                  <a:cubicBezTo>
                    <a:pt x="343" y="408"/>
                    <a:pt x="311" y="414"/>
                    <a:pt x="311" y="356"/>
                  </a:cubicBezTo>
                  <a:cubicBezTo>
                    <a:pt x="311" y="311"/>
                    <a:pt x="291" y="291"/>
                    <a:pt x="324" y="278"/>
                  </a:cubicBezTo>
                  <a:cubicBezTo>
                    <a:pt x="324" y="278"/>
                    <a:pt x="317" y="259"/>
                    <a:pt x="317" y="233"/>
                  </a:cubicBezTo>
                  <a:cubicBezTo>
                    <a:pt x="317" y="194"/>
                    <a:pt x="304" y="130"/>
                    <a:pt x="376" y="84"/>
                  </a:cubicBezTo>
                  <a:cubicBezTo>
                    <a:pt x="453" y="33"/>
                    <a:pt x="460" y="26"/>
                    <a:pt x="460" y="26"/>
                  </a:cubicBezTo>
                  <a:cubicBezTo>
                    <a:pt x="460" y="26"/>
                    <a:pt x="460" y="26"/>
                    <a:pt x="453" y="58"/>
                  </a:cubicBezTo>
                  <a:cubicBezTo>
                    <a:pt x="453" y="58"/>
                    <a:pt x="479" y="26"/>
                    <a:pt x="512" y="0"/>
                  </a:cubicBezTo>
                  <a:cubicBezTo>
                    <a:pt x="512" y="0"/>
                    <a:pt x="512" y="0"/>
                    <a:pt x="512" y="13"/>
                  </a:cubicBezTo>
                  <a:cubicBezTo>
                    <a:pt x="512" y="20"/>
                    <a:pt x="512" y="39"/>
                    <a:pt x="518" y="46"/>
                  </a:cubicBezTo>
                  <a:cubicBezTo>
                    <a:pt x="518" y="46"/>
                    <a:pt x="518" y="46"/>
                    <a:pt x="518" y="46"/>
                  </a:cubicBezTo>
                  <a:cubicBezTo>
                    <a:pt x="518" y="46"/>
                    <a:pt x="518" y="46"/>
                    <a:pt x="518" y="33"/>
                  </a:cubicBezTo>
                  <a:cubicBezTo>
                    <a:pt x="518" y="33"/>
                    <a:pt x="544" y="39"/>
                    <a:pt x="563" y="46"/>
                  </a:cubicBezTo>
                  <a:cubicBezTo>
                    <a:pt x="563" y="46"/>
                    <a:pt x="609" y="78"/>
                    <a:pt x="622" y="84"/>
                  </a:cubicBezTo>
                  <a:cubicBezTo>
                    <a:pt x="693" y="130"/>
                    <a:pt x="680" y="181"/>
                    <a:pt x="680" y="220"/>
                  </a:cubicBezTo>
                  <a:cubicBezTo>
                    <a:pt x="680" y="253"/>
                    <a:pt x="680" y="278"/>
                    <a:pt x="680" y="278"/>
                  </a:cubicBezTo>
                  <a:cubicBezTo>
                    <a:pt x="706" y="291"/>
                    <a:pt x="699" y="311"/>
                    <a:pt x="699" y="356"/>
                  </a:cubicBezTo>
                  <a:cubicBezTo>
                    <a:pt x="699" y="414"/>
                    <a:pt x="674" y="395"/>
                    <a:pt x="674" y="395"/>
                  </a:cubicBezTo>
                  <a:cubicBezTo>
                    <a:pt x="661" y="492"/>
                    <a:pt x="602" y="537"/>
                    <a:pt x="602" y="537"/>
                  </a:cubicBezTo>
                  <a:cubicBezTo>
                    <a:pt x="602" y="537"/>
                    <a:pt x="615" y="608"/>
                    <a:pt x="615" y="621"/>
                  </a:cubicBezTo>
                  <a:cubicBezTo>
                    <a:pt x="615" y="621"/>
                    <a:pt x="615" y="621"/>
                    <a:pt x="615" y="621"/>
                  </a:cubicBezTo>
                  <a:cubicBezTo>
                    <a:pt x="628" y="621"/>
                    <a:pt x="661" y="641"/>
                    <a:pt x="725" y="673"/>
                  </a:cubicBezTo>
                  <a:cubicBezTo>
                    <a:pt x="822" y="712"/>
                    <a:pt x="797" y="686"/>
                    <a:pt x="874" y="725"/>
                  </a:cubicBezTo>
                  <a:cubicBezTo>
                    <a:pt x="997" y="789"/>
                    <a:pt x="971" y="1048"/>
                    <a:pt x="971" y="1048"/>
                  </a:cubicBezTo>
                  <a:lnTo>
                    <a:pt x="26" y="1048"/>
                  </a:lnTo>
                  <a:close/>
                </a:path>
              </a:pathLst>
            </a:custGeom>
            <a:solidFill>
              <a:schemeClr val="bg1">
                <a:alpha val="30000"/>
              </a:schemeClr>
            </a:solidFill>
            <a:ln>
              <a:noFill/>
            </a:ln>
            <a:extLst/>
          </p:spPr>
          <p:txBody>
            <a:bodyPr vert="horz" wrap="square" lIns="89573" tIns="44786" rIns="89573" bIns="44786" numCol="1" anchor="t" anchorCtr="0" compatLnSpc="1">
              <a:prstTxWarp prst="textNoShape">
                <a:avLst/>
              </a:prstTxWarp>
            </a:bodyPr>
            <a:lstStyle/>
            <a:p>
              <a:pPr marL="0" marR="0" lvl="0" indent="0" algn="just" defTabSz="895629"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FFFFFF"/>
                </a:solidFill>
                <a:effectLst/>
                <a:uLnTx/>
                <a:uFillTx/>
                <a:latin typeface="Segoe UI"/>
                <a:ea typeface="+mn-ea"/>
                <a:cs typeface="+mn-cs"/>
              </a:endParaRPr>
            </a:p>
          </p:txBody>
        </p:sp>
      </p:grpSp>
      <p:sp>
        <p:nvSpPr>
          <p:cNvPr id="4" name="Title 3"/>
          <p:cNvSpPr>
            <a:spLocks noGrp="1"/>
          </p:cNvSpPr>
          <p:nvPr>
            <p:ph type="title"/>
          </p:nvPr>
        </p:nvSpPr>
        <p:spPr/>
        <p:txBody>
          <a:bodyPr/>
          <a:lstStyle/>
          <a:p>
            <a:pPr defTabSz="931993">
              <a:defRPr/>
            </a:pPr>
            <a:r>
              <a:rPr lang="en-US" sz="4702" spc="-102">
                <a:solidFill>
                  <a:schemeClr val="bg1"/>
                </a:solidFill>
              </a:rPr>
              <a:t>Language </a:t>
            </a:r>
            <a:br>
              <a:rPr lang="en-US" sz="4702" spc="-102">
                <a:solidFill>
                  <a:schemeClr val="bg1"/>
                </a:solidFill>
              </a:rPr>
            </a:br>
            <a:r>
              <a:rPr lang="en-US" sz="4702" spc="-102">
                <a:solidFill>
                  <a:schemeClr val="bg1"/>
                </a:solidFill>
              </a:rPr>
              <a:t>understanding </a:t>
            </a:r>
            <a:br>
              <a:rPr lang="en-US" sz="4702" spc="-102">
                <a:solidFill>
                  <a:schemeClr val="bg1"/>
                </a:solidFill>
              </a:rPr>
            </a:br>
            <a:r>
              <a:rPr lang="en-US" sz="4702" spc="-102">
                <a:solidFill>
                  <a:schemeClr val="bg1"/>
                </a:solidFill>
              </a:rPr>
              <a:t>models</a:t>
            </a:r>
          </a:p>
        </p:txBody>
      </p:sp>
      <p:sp>
        <p:nvSpPr>
          <p:cNvPr id="19" name="Oval 18">
            <a:extLst>
              <a:ext uri="{FF2B5EF4-FFF2-40B4-BE49-F238E27FC236}">
                <a16:creationId xmlns:a16="http://schemas.microsoft.com/office/drawing/2014/main" id="{960B4528-1155-4A99-939C-4E58CF8EECC1}"/>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30">
            <a:extLst>
              <a:ext uri="{FF2B5EF4-FFF2-40B4-BE49-F238E27FC236}">
                <a16:creationId xmlns:a16="http://schemas.microsoft.com/office/drawing/2014/main" id="{06967276-ED69-4C81-909F-88EE7E19BE5F}"/>
              </a:ext>
            </a:extLst>
          </p:cNvPr>
          <p:cNvGrpSpPr>
            <a:grpSpLocks noChangeAspect="1"/>
          </p:cNvGrpSpPr>
          <p:nvPr/>
        </p:nvGrpSpPr>
        <p:grpSpPr bwMode="auto">
          <a:xfrm>
            <a:off x="4740661" y="3241754"/>
            <a:ext cx="423072" cy="423071"/>
            <a:chOff x="8" y="7"/>
            <a:chExt cx="513" cy="513"/>
          </a:xfrm>
        </p:grpSpPr>
        <p:sp>
          <p:nvSpPr>
            <p:cNvPr id="23" name="Line 31">
              <a:extLst>
                <a:ext uri="{FF2B5EF4-FFF2-40B4-BE49-F238E27FC236}">
                  <a16:creationId xmlns:a16="http://schemas.microsoft.com/office/drawing/2014/main" id="{4F541D4E-0659-423D-8490-06F73CEBC129}"/>
                </a:ext>
              </a:extLst>
            </p:cNvPr>
            <p:cNvSpPr>
              <a:spLocks noChangeShapeType="1"/>
            </p:cNvSpPr>
            <p:nvPr/>
          </p:nvSpPr>
          <p:spPr bwMode="auto">
            <a:xfrm>
              <a:off x="131" y="262"/>
              <a:ext cx="24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10" rIns="89619" bIns="44810" numCol="1" anchor="t" anchorCtr="0" compatLnSpc="1">
              <a:prstTxWarp prst="textNoShape">
                <a:avLst/>
              </a:prstTxWarp>
            </a:bodyPr>
            <a:lstStyle/>
            <a:p>
              <a:pPr marL="0" marR="0" lvl="0" indent="0" algn="l" defTabSz="896203"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4" name="Freeform 32">
              <a:extLst>
                <a:ext uri="{FF2B5EF4-FFF2-40B4-BE49-F238E27FC236}">
                  <a16:creationId xmlns:a16="http://schemas.microsoft.com/office/drawing/2014/main" id="{84DBB20E-1DFD-4956-A892-86115208A9E6}"/>
                </a:ext>
              </a:extLst>
            </p:cNvPr>
            <p:cNvSpPr>
              <a:spLocks/>
            </p:cNvSpPr>
            <p:nvPr/>
          </p:nvSpPr>
          <p:spPr bwMode="auto">
            <a:xfrm>
              <a:off x="261" y="138"/>
              <a:ext cx="125" cy="249"/>
            </a:xfrm>
            <a:custGeom>
              <a:avLst/>
              <a:gdLst>
                <a:gd name="T0" fmla="*/ 0 w 125"/>
                <a:gd name="T1" fmla="*/ 0 h 249"/>
                <a:gd name="T2" fmla="*/ 125 w 125"/>
                <a:gd name="T3" fmla="*/ 124 h 249"/>
                <a:gd name="T4" fmla="*/ 0 w 125"/>
                <a:gd name="T5" fmla="*/ 249 h 249"/>
              </a:gdLst>
              <a:ahLst/>
              <a:cxnLst>
                <a:cxn ang="0">
                  <a:pos x="T0" y="T1"/>
                </a:cxn>
                <a:cxn ang="0">
                  <a:pos x="T2" y="T3"/>
                </a:cxn>
                <a:cxn ang="0">
                  <a:pos x="T4" y="T5"/>
                </a:cxn>
              </a:cxnLst>
              <a:rect l="0" t="0" r="r" b="b"/>
              <a:pathLst>
                <a:path w="125" h="249">
                  <a:moveTo>
                    <a:pt x="0" y="0"/>
                  </a:moveTo>
                  <a:lnTo>
                    <a:pt x="125" y="124"/>
                  </a:lnTo>
                  <a:lnTo>
                    <a:pt x="0" y="249"/>
                  </a:lnTo>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l" defTabSz="896203"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5" name="Oval 33">
              <a:extLst>
                <a:ext uri="{FF2B5EF4-FFF2-40B4-BE49-F238E27FC236}">
                  <a16:creationId xmlns:a16="http://schemas.microsoft.com/office/drawing/2014/main" id="{83F23A83-A983-477A-961E-691779EAA25E}"/>
                </a:ext>
              </a:extLst>
            </p:cNvPr>
            <p:cNvSpPr>
              <a:spLocks noChangeArrowheads="1"/>
            </p:cNvSpPr>
            <p:nvPr/>
          </p:nvSpPr>
          <p:spPr bwMode="auto">
            <a:xfrm>
              <a:off x="8" y="7"/>
              <a:ext cx="513" cy="513"/>
            </a:xfrm>
            <a:prstGeom prst="ellipse">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l" defTabSz="896203"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a:ea typeface="+mn-ea"/>
                <a:cs typeface="+mn-cs"/>
              </a:endParaRPr>
            </a:p>
          </p:txBody>
        </p:sp>
      </p:grpSp>
      <p:pic>
        <p:nvPicPr>
          <p:cNvPr id="5" name="Picture 4">
            <a:extLst>
              <a:ext uri="{FF2B5EF4-FFF2-40B4-BE49-F238E27FC236}">
                <a16:creationId xmlns:a16="http://schemas.microsoft.com/office/drawing/2014/main" id="{98F01413-46D8-468E-B63C-73BB556212E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053602" y="310831"/>
            <a:ext cx="814548" cy="814548"/>
          </a:xfrm>
          <a:prstGeom prst="rect">
            <a:avLst/>
          </a:prstGeom>
        </p:spPr>
      </p:pic>
    </p:spTree>
    <p:extLst>
      <p:ext uri="{BB962C8B-B14F-4D97-AF65-F5344CB8AC3E}">
        <p14:creationId xmlns:p14="http://schemas.microsoft.com/office/powerpoint/2010/main" val="169688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DB5384-14D0-49AA-8BE9-1A7790EA0ACD}"/>
              </a:ext>
            </a:extLst>
          </p:cNvPr>
          <p:cNvSpPr>
            <a:spLocks noGrp="1"/>
          </p:cNvSpPr>
          <p:nvPr>
            <p:ph type="title"/>
          </p:nvPr>
        </p:nvSpPr>
        <p:spPr/>
        <p:txBody>
          <a:bodyPr/>
          <a:lstStyle/>
          <a:p>
            <a:pPr algn="ctr"/>
            <a:r>
              <a:rPr lang="en-US" dirty="0"/>
              <a:t>Microsoft AI</a:t>
            </a:r>
          </a:p>
        </p:txBody>
      </p:sp>
      <p:grpSp>
        <p:nvGrpSpPr>
          <p:cNvPr id="7" name="Group 6">
            <a:extLst>
              <a:ext uri="{FF2B5EF4-FFF2-40B4-BE49-F238E27FC236}">
                <a16:creationId xmlns:a16="http://schemas.microsoft.com/office/drawing/2014/main" id="{12723D2F-862B-4BAB-83EF-95E0ED8D65D1}"/>
              </a:ext>
            </a:extLst>
          </p:cNvPr>
          <p:cNvGrpSpPr/>
          <p:nvPr/>
        </p:nvGrpSpPr>
        <p:grpSpPr>
          <a:xfrm>
            <a:off x="-18182" y="3651332"/>
            <a:ext cx="11991862" cy="424732"/>
            <a:chOff x="-18182" y="3651332"/>
            <a:chExt cx="11991862" cy="424732"/>
          </a:xfrm>
        </p:grpSpPr>
        <p:cxnSp>
          <p:nvCxnSpPr>
            <p:cNvPr id="9" name="Straight Connector 8">
              <a:extLst>
                <a:ext uri="{FF2B5EF4-FFF2-40B4-BE49-F238E27FC236}">
                  <a16:creationId xmlns:a16="http://schemas.microsoft.com/office/drawing/2014/main" id="{9336630B-B0A2-497F-816D-79491781B10C}"/>
                </a:ext>
              </a:extLst>
            </p:cNvPr>
            <p:cNvCxnSpPr>
              <a:cxnSpLocks/>
            </p:cNvCxnSpPr>
            <p:nvPr/>
          </p:nvCxnSpPr>
          <p:spPr>
            <a:xfrm flipV="1">
              <a:off x="-18182" y="3823801"/>
              <a:ext cx="11991862" cy="362"/>
            </a:xfrm>
            <a:prstGeom prst="line">
              <a:avLst/>
            </a:prstGeom>
            <a:noFill/>
            <a:ln w="15875" cap="flat" cmpd="sng" algn="ctr">
              <a:solidFill>
                <a:sysClr val="window" lastClr="FFFFFF"/>
              </a:solidFill>
              <a:prstDash val="solid"/>
              <a:headEnd type="none"/>
              <a:tailEnd type="none"/>
            </a:ln>
            <a:effectLst/>
          </p:spPr>
        </p:cxnSp>
        <p:sp>
          <p:nvSpPr>
            <p:cNvPr id="10" name="Rectangle 9">
              <a:extLst>
                <a:ext uri="{FF2B5EF4-FFF2-40B4-BE49-F238E27FC236}">
                  <a16:creationId xmlns:a16="http://schemas.microsoft.com/office/drawing/2014/main" id="{3BD222E0-63E2-4946-9D98-0A51B00DBB13}"/>
                </a:ext>
              </a:extLst>
            </p:cNvPr>
            <p:cNvSpPr/>
            <p:nvPr/>
          </p:nvSpPr>
          <p:spPr>
            <a:xfrm>
              <a:off x="5046030" y="3651332"/>
              <a:ext cx="1821698" cy="424732"/>
            </a:xfrm>
            <a:prstGeom prst="rect">
              <a:avLst/>
            </a:prstGeom>
            <a:solidFill>
              <a:srgbClr val="0078D7"/>
            </a:solidFill>
            <a:ln>
              <a:noFill/>
            </a:ln>
          </p:spPr>
          <p:txBody>
            <a:bodyPr wrap="square" lIns="0" rIns="0">
              <a:spAutoFit/>
            </a:bodyPr>
            <a:lstStyle/>
            <a:p>
              <a:pPr marL="60313"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Intelligence</a:t>
              </a:r>
            </a:p>
          </p:txBody>
        </p:sp>
      </p:grpSp>
      <p:grpSp>
        <p:nvGrpSpPr>
          <p:cNvPr id="21" name="Group 20">
            <a:extLst>
              <a:ext uri="{FF2B5EF4-FFF2-40B4-BE49-F238E27FC236}">
                <a16:creationId xmlns:a16="http://schemas.microsoft.com/office/drawing/2014/main" id="{CF62D98A-4A53-4CDB-B856-E1B07F87852E}"/>
              </a:ext>
            </a:extLst>
          </p:cNvPr>
          <p:cNvGrpSpPr/>
          <p:nvPr/>
        </p:nvGrpSpPr>
        <p:grpSpPr>
          <a:xfrm>
            <a:off x="5499678" y="2555915"/>
            <a:ext cx="914400" cy="914400"/>
            <a:chOff x="5477467" y="2420631"/>
            <a:chExt cx="877959" cy="877957"/>
          </a:xfrm>
        </p:grpSpPr>
        <p:sp>
          <p:nvSpPr>
            <p:cNvPr id="22" name="Oval 21">
              <a:extLst>
                <a:ext uri="{FF2B5EF4-FFF2-40B4-BE49-F238E27FC236}">
                  <a16:creationId xmlns:a16="http://schemas.microsoft.com/office/drawing/2014/main" id="{EEC2E298-3CE0-47A5-8B60-DAC57B5F0DFA}"/>
                </a:ext>
              </a:extLst>
            </p:cNvPr>
            <p:cNvSpPr/>
            <p:nvPr/>
          </p:nvSpPr>
          <p:spPr bwMode="auto">
            <a:xfrm>
              <a:off x="5477467" y="2420631"/>
              <a:ext cx="877959" cy="877957"/>
            </a:xfrm>
            <a:prstGeom prst="ellipse">
              <a:avLst/>
            </a:prstGeom>
            <a:solidFill>
              <a:srgbClr val="0078D7"/>
            </a:solidFill>
            <a:ln w="19050" cap="flat" cmpd="sng" algn="ctr">
              <a:solidFill>
                <a:srgbClr val="FFFFFF"/>
              </a:solid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Freeform 303">
              <a:extLst>
                <a:ext uri="{FF2B5EF4-FFF2-40B4-BE49-F238E27FC236}">
                  <a16:creationId xmlns:a16="http://schemas.microsoft.com/office/drawing/2014/main" id="{EE6CD83D-1779-413A-9985-E1DA99C3430A}"/>
                </a:ext>
              </a:extLst>
            </p:cNvPr>
            <p:cNvSpPr>
              <a:spLocks noChangeAspect="1" noEditPoints="1"/>
            </p:cNvSpPr>
            <p:nvPr/>
          </p:nvSpPr>
          <p:spPr bwMode="auto">
            <a:xfrm>
              <a:off x="5709606" y="2652769"/>
              <a:ext cx="413680" cy="413680"/>
            </a:xfrm>
            <a:custGeom>
              <a:avLst/>
              <a:gdLst>
                <a:gd name="T0" fmla="*/ 104 w 118"/>
                <a:gd name="T1" fmla="*/ 62 h 118"/>
                <a:gd name="T2" fmla="*/ 105 w 118"/>
                <a:gd name="T3" fmla="*/ 61 h 118"/>
                <a:gd name="T4" fmla="*/ 104 w 118"/>
                <a:gd name="T5" fmla="*/ 59 h 118"/>
                <a:gd name="T6" fmla="*/ 84 w 118"/>
                <a:gd name="T7" fmla="*/ 39 h 118"/>
                <a:gd name="T8" fmla="*/ 95 w 118"/>
                <a:gd name="T9" fmla="*/ 28 h 118"/>
                <a:gd name="T10" fmla="*/ 103 w 118"/>
                <a:gd name="T11" fmla="*/ 30 h 118"/>
                <a:gd name="T12" fmla="*/ 118 w 118"/>
                <a:gd name="T13" fmla="*/ 15 h 118"/>
                <a:gd name="T14" fmla="*/ 103 w 118"/>
                <a:gd name="T15" fmla="*/ 0 h 118"/>
                <a:gd name="T16" fmla="*/ 88 w 118"/>
                <a:gd name="T17" fmla="*/ 15 h 118"/>
                <a:gd name="T18" fmla="*/ 91 w 118"/>
                <a:gd name="T19" fmla="*/ 24 h 118"/>
                <a:gd name="T20" fmla="*/ 79 w 118"/>
                <a:gd name="T21" fmla="*/ 36 h 118"/>
                <a:gd name="T22" fmla="*/ 57 w 118"/>
                <a:gd name="T23" fmla="*/ 30 h 118"/>
                <a:gd name="T24" fmla="*/ 10 w 118"/>
                <a:gd name="T25" fmla="*/ 59 h 118"/>
                <a:gd name="T26" fmla="*/ 8 w 118"/>
                <a:gd name="T27" fmla="*/ 61 h 118"/>
                <a:gd name="T28" fmla="*/ 10 w 118"/>
                <a:gd name="T29" fmla="*/ 63 h 118"/>
                <a:gd name="T30" fmla="*/ 32 w 118"/>
                <a:gd name="T31" fmla="*/ 81 h 118"/>
                <a:gd name="T32" fmla="*/ 23 w 118"/>
                <a:gd name="T33" fmla="*/ 91 h 118"/>
                <a:gd name="T34" fmla="*/ 15 w 118"/>
                <a:gd name="T35" fmla="*/ 88 h 118"/>
                <a:gd name="T36" fmla="*/ 0 w 118"/>
                <a:gd name="T37" fmla="*/ 103 h 118"/>
                <a:gd name="T38" fmla="*/ 15 w 118"/>
                <a:gd name="T39" fmla="*/ 118 h 118"/>
                <a:gd name="T40" fmla="*/ 30 w 118"/>
                <a:gd name="T41" fmla="*/ 103 h 118"/>
                <a:gd name="T42" fmla="*/ 27 w 118"/>
                <a:gd name="T43" fmla="*/ 95 h 118"/>
                <a:gd name="T44" fmla="*/ 38 w 118"/>
                <a:gd name="T45" fmla="*/ 84 h 118"/>
                <a:gd name="T46" fmla="*/ 59 w 118"/>
                <a:gd name="T47" fmla="*/ 89 h 118"/>
                <a:gd name="T48" fmla="*/ 59 w 118"/>
                <a:gd name="T49" fmla="*/ 89 h 118"/>
                <a:gd name="T50" fmla="*/ 104 w 118"/>
                <a:gd name="T51" fmla="*/ 62 h 118"/>
                <a:gd name="T52" fmla="*/ 59 w 118"/>
                <a:gd name="T53" fmla="*/ 83 h 118"/>
                <a:gd name="T54" fmla="*/ 59 w 118"/>
                <a:gd name="T55" fmla="*/ 83 h 118"/>
                <a:gd name="T56" fmla="*/ 16 w 118"/>
                <a:gd name="T57" fmla="*/ 61 h 118"/>
                <a:gd name="T58" fmla="*/ 58 w 118"/>
                <a:gd name="T59" fmla="*/ 36 h 118"/>
                <a:gd name="T60" fmla="*/ 98 w 118"/>
                <a:gd name="T61" fmla="*/ 61 h 118"/>
                <a:gd name="T62" fmla="*/ 59 w 118"/>
                <a:gd name="T63" fmla="*/ 83 h 118"/>
                <a:gd name="T64" fmla="*/ 15 w 118"/>
                <a:gd name="T65" fmla="*/ 29 h 118"/>
                <a:gd name="T66" fmla="*/ 30 w 118"/>
                <a:gd name="T67" fmla="*/ 14 h 118"/>
                <a:gd name="T68" fmla="*/ 15 w 118"/>
                <a:gd name="T69" fmla="*/ 0 h 118"/>
                <a:gd name="T70" fmla="*/ 0 w 118"/>
                <a:gd name="T71" fmla="*/ 14 h 118"/>
                <a:gd name="T72" fmla="*/ 15 w 118"/>
                <a:gd name="T73" fmla="*/ 29 h 118"/>
                <a:gd name="T74" fmla="*/ 15 w 118"/>
                <a:gd name="T75" fmla="*/ 4 h 118"/>
                <a:gd name="T76" fmla="*/ 25 w 118"/>
                <a:gd name="T77" fmla="*/ 14 h 118"/>
                <a:gd name="T78" fmla="*/ 15 w 118"/>
                <a:gd name="T79" fmla="*/ 25 h 118"/>
                <a:gd name="T80" fmla="*/ 5 w 118"/>
                <a:gd name="T81" fmla="*/ 14 h 118"/>
                <a:gd name="T82" fmla="*/ 15 w 118"/>
                <a:gd name="T83" fmla="*/ 4 h 118"/>
                <a:gd name="T84" fmla="*/ 103 w 118"/>
                <a:gd name="T85" fmla="*/ 89 h 118"/>
                <a:gd name="T86" fmla="*/ 89 w 118"/>
                <a:gd name="T87" fmla="*/ 103 h 118"/>
                <a:gd name="T88" fmla="*/ 103 w 118"/>
                <a:gd name="T89" fmla="*/ 118 h 118"/>
                <a:gd name="T90" fmla="*/ 118 w 118"/>
                <a:gd name="T91" fmla="*/ 103 h 118"/>
                <a:gd name="T92" fmla="*/ 103 w 118"/>
                <a:gd name="T93" fmla="*/ 89 h 118"/>
                <a:gd name="T94" fmla="*/ 103 w 118"/>
                <a:gd name="T95" fmla="*/ 114 h 118"/>
                <a:gd name="T96" fmla="*/ 93 w 118"/>
                <a:gd name="T97" fmla="*/ 103 h 118"/>
                <a:gd name="T98" fmla="*/ 103 w 118"/>
                <a:gd name="T99" fmla="*/ 93 h 118"/>
                <a:gd name="T100" fmla="*/ 114 w 118"/>
                <a:gd name="T101" fmla="*/ 103 h 118"/>
                <a:gd name="T102" fmla="*/ 103 w 118"/>
                <a:gd name="T103" fmla="*/ 114 h 118"/>
                <a:gd name="T104" fmla="*/ 74 w 118"/>
                <a:gd name="T105" fmla="*/ 59 h 118"/>
                <a:gd name="T106" fmla="*/ 59 w 118"/>
                <a:gd name="T107" fmla="*/ 74 h 118"/>
                <a:gd name="T108" fmla="*/ 44 w 118"/>
                <a:gd name="T109" fmla="*/ 59 h 118"/>
                <a:gd name="T110" fmla="*/ 59 w 118"/>
                <a:gd name="T111" fmla="*/ 44 h 118"/>
                <a:gd name="T112" fmla="*/ 74 w 118"/>
                <a:gd name="T113"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18">
                  <a:moveTo>
                    <a:pt x="104" y="62"/>
                  </a:moveTo>
                  <a:cubicBezTo>
                    <a:pt x="105" y="61"/>
                    <a:pt x="105" y="61"/>
                    <a:pt x="105" y="61"/>
                  </a:cubicBezTo>
                  <a:cubicBezTo>
                    <a:pt x="104" y="59"/>
                    <a:pt x="104" y="59"/>
                    <a:pt x="104" y="59"/>
                  </a:cubicBezTo>
                  <a:cubicBezTo>
                    <a:pt x="98" y="50"/>
                    <a:pt x="91" y="43"/>
                    <a:pt x="84" y="39"/>
                  </a:cubicBezTo>
                  <a:cubicBezTo>
                    <a:pt x="95" y="28"/>
                    <a:pt x="95" y="28"/>
                    <a:pt x="95" y="28"/>
                  </a:cubicBezTo>
                  <a:cubicBezTo>
                    <a:pt x="97" y="29"/>
                    <a:pt x="100" y="30"/>
                    <a:pt x="103" y="30"/>
                  </a:cubicBezTo>
                  <a:cubicBezTo>
                    <a:pt x="111" y="30"/>
                    <a:pt x="118" y="23"/>
                    <a:pt x="118" y="15"/>
                  </a:cubicBezTo>
                  <a:cubicBezTo>
                    <a:pt x="118" y="7"/>
                    <a:pt x="111" y="0"/>
                    <a:pt x="103" y="0"/>
                  </a:cubicBezTo>
                  <a:cubicBezTo>
                    <a:pt x="95" y="0"/>
                    <a:pt x="88" y="7"/>
                    <a:pt x="88" y="15"/>
                  </a:cubicBezTo>
                  <a:cubicBezTo>
                    <a:pt x="88" y="18"/>
                    <a:pt x="89" y="21"/>
                    <a:pt x="91" y="24"/>
                  </a:cubicBezTo>
                  <a:cubicBezTo>
                    <a:pt x="79" y="36"/>
                    <a:pt x="79" y="36"/>
                    <a:pt x="79" y="36"/>
                  </a:cubicBezTo>
                  <a:cubicBezTo>
                    <a:pt x="72" y="32"/>
                    <a:pt x="65" y="30"/>
                    <a:pt x="57" y="30"/>
                  </a:cubicBezTo>
                  <a:cubicBezTo>
                    <a:pt x="42" y="31"/>
                    <a:pt x="26" y="41"/>
                    <a:pt x="10" y="59"/>
                  </a:cubicBezTo>
                  <a:cubicBezTo>
                    <a:pt x="8" y="61"/>
                    <a:pt x="8" y="61"/>
                    <a:pt x="8" y="61"/>
                  </a:cubicBezTo>
                  <a:cubicBezTo>
                    <a:pt x="10" y="63"/>
                    <a:pt x="10" y="63"/>
                    <a:pt x="10" y="63"/>
                  </a:cubicBezTo>
                  <a:cubicBezTo>
                    <a:pt x="17" y="71"/>
                    <a:pt x="25" y="77"/>
                    <a:pt x="32" y="81"/>
                  </a:cubicBezTo>
                  <a:cubicBezTo>
                    <a:pt x="23" y="91"/>
                    <a:pt x="23" y="91"/>
                    <a:pt x="23" y="91"/>
                  </a:cubicBezTo>
                  <a:cubicBezTo>
                    <a:pt x="21" y="89"/>
                    <a:pt x="18" y="88"/>
                    <a:pt x="15" y="88"/>
                  </a:cubicBezTo>
                  <a:cubicBezTo>
                    <a:pt x="7" y="88"/>
                    <a:pt x="0" y="95"/>
                    <a:pt x="0" y="103"/>
                  </a:cubicBezTo>
                  <a:cubicBezTo>
                    <a:pt x="0" y="111"/>
                    <a:pt x="7" y="118"/>
                    <a:pt x="15" y="118"/>
                  </a:cubicBezTo>
                  <a:cubicBezTo>
                    <a:pt x="23" y="118"/>
                    <a:pt x="30" y="111"/>
                    <a:pt x="30" y="103"/>
                  </a:cubicBezTo>
                  <a:cubicBezTo>
                    <a:pt x="30" y="100"/>
                    <a:pt x="29" y="97"/>
                    <a:pt x="27" y="95"/>
                  </a:cubicBezTo>
                  <a:cubicBezTo>
                    <a:pt x="38" y="84"/>
                    <a:pt x="38" y="84"/>
                    <a:pt x="38" y="84"/>
                  </a:cubicBezTo>
                  <a:cubicBezTo>
                    <a:pt x="45" y="87"/>
                    <a:pt x="52" y="89"/>
                    <a:pt x="59" y="89"/>
                  </a:cubicBezTo>
                  <a:cubicBezTo>
                    <a:pt x="59" y="89"/>
                    <a:pt x="59" y="89"/>
                    <a:pt x="59" y="89"/>
                  </a:cubicBezTo>
                  <a:cubicBezTo>
                    <a:pt x="76" y="89"/>
                    <a:pt x="91" y="80"/>
                    <a:pt x="104" y="62"/>
                  </a:cubicBezTo>
                  <a:close/>
                  <a:moveTo>
                    <a:pt x="59" y="83"/>
                  </a:moveTo>
                  <a:cubicBezTo>
                    <a:pt x="59" y="83"/>
                    <a:pt x="59" y="83"/>
                    <a:pt x="59" y="83"/>
                  </a:cubicBezTo>
                  <a:cubicBezTo>
                    <a:pt x="45" y="83"/>
                    <a:pt x="30" y="76"/>
                    <a:pt x="16" y="61"/>
                  </a:cubicBezTo>
                  <a:cubicBezTo>
                    <a:pt x="30" y="45"/>
                    <a:pt x="44" y="37"/>
                    <a:pt x="58" y="36"/>
                  </a:cubicBezTo>
                  <a:cubicBezTo>
                    <a:pt x="72" y="35"/>
                    <a:pt x="85" y="44"/>
                    <a:pt x="98" y="61"/>
                  </a:cubicBezTo>
                  <a:cubicBezTo>
                    <a:pt x="87" y="76"/>
                    <a:pt x="73" y="83"/>
                    <a:pt x="59" y="83"/>
                  </a:cubicBezTo>
                  <a:close/>
                  <a:moveTo>
                    <a:pt x="15" y="29"/>
                  </a:moveTo>
                  <a:cubicBezTo>
                    <a:pt x="23" y="29"/>
                    <a:pt x="30" y="23"/>
                    <a:pt x="30" y="14"/>
                  </a:cubicBezTo>
                  <a:cubicBezTo>
                    <a:pt x="30" y="6"/>
                    <a:pt x="23" y="0"/>
                    <a:pt x="15" y="0"/>
                  </a:cubicBezTo>
                  <a:cubicBezTo>
                    <a:pt x="7" y="0"/>
                    <a:pt x="0" y="6"/>
                    <a:pt x="0" y="14"/>
                  </a:cubicBezTo>
                  <a:cubicBezTo>
                    <a:pt x="0" y="23"/>
                    <a:pt x="7" y="29"/>
                    <a:pt x="15" y="29"/>
                  </a:cubicBezTo>
                  <a:close/>
                  <a:moveTo>
                    <a:pt x="15" y="4"/>
                  </a:moveTo>
                  <a:cubicBezTo>
                    <a:pt x="20" y="4"/>
                    <a:pt x="25" y="9"/>
                    <a:pt x="25" y="14"/>
                  </a:cubicBezTo>
                  <a:cubicBezTo>
                    <a:pt x="25" y="20"/>
                    <a:pt x="20" y="25"/>
                    <a:pt x="15" y="25"/>
                  </a:cubicBezTo>
                  <a:cubicBezTo>
                    <a:pt x="9" y="25"/>
                    <a:pt x="5" y="20"/>
                    <a:pt x="5" y="14"/>
                  </a:cubicBezTo>
                  <a:cubicBezTo>
                    <a:pt x="5" y="9"/>
                    <a:pt x="9" y="4"/>
                    <a:pt x="15" y="4"/>
                  </a:cubicBezTo>
                  <a:close/>
                  <a:moveTo>
                    <a:pt x="103" y="89"/>
                  </a:moveTo>
                  <a:cubicBezTo>
                    <a:pt x="95" y="89"/>
                    <a:pt x="89" y="95"/>
                    <a:pt x="89" y="103"/>
                  </a:cubicBezTo>
                  <a:cubicBezTo>
                    <a:pt x="89" y="112"/>
                    <a:pt x="95" y="118"/>
                    <a:pt x="103" y="118"/>
                  </a:cubicBezTo>
                  <a:cubicBezTo>
                    <a:pt x="112" y="118"/>
                    <a:pt x="118" y="112"/>
                    <a:pt x="118" y="103"/>
                  </a:cubicBezTo>
                  <a:cubicBezTo>
                    <a:pt x="118" y="95"/>
                    <a:pt x="112" y="89"/>
                    <a:pt x="103" y="89"/>
                  </a:cubicBezTo>
                  <a:close/>
                  <a:moveTo>
                    <a:pt x="103" y="114"/>
                  </a:moveTo>
                  <a:cubicBezTo>
                    <a:pt x="98" y="114"/>
                    <a:pt x="93" y="109"/>
                    <a:pt x="93" y="103"/>
                  </a:cubicBezTo>
                  <a:cubicBezTo>
                    <a:pt x="93" y="98"/>
                    <a:pt x="98" y="93"/>
                    <a:pt x="103" y="93"/>
                  </a:cubicBezTo>
                  <a:cubicBezTo>
                    <a:pt x="109" y="93"/>
                    <a:pt x="114" y="98"/>
                    <a:pt x="114" y="103"/>
                  </a:cubicBezTo>
                  <a:cubicBezTo>
                    <a:pt x="114" y="109"/>
                    <a:pt x="109" y="114"/>
                    <a:pt x="103" y="114"/>
                  </a:cubicBezTo>
                  <a:close/>
                  <a:moveTo>
                    <a:pt x="74" y="59"/>
                  </a:moveTo>
                  <a:cubicBezTo>
                    <a:pt x="74" y="67"/>
                    <a:pt x="68" y="74"/>
                    <a:pt x="59" y="74"/>
                  </a:cubicBezTo>
                  <a:cubicBezTo>
                    <a:pt x="51" y="74"/>
                    <a:pt x="44" y="67"/>
                    <a:pt x="44" y="59"/>
                  </a:cubicBezTo>
                  <a:cubicBezTo>
                    <a:pt x="44" y="51"/>
                    <a:pt x="51" y="44"/>
                    <a:pt x="59" y="44"/>
                  </a:cubicBezTo>
                  <a:cubicBezTo>
                    <a:pt x="68" y="44"/>
                    <a:pt x="74" y="51"/>
                    <a:pt x="74" y="59"/>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904318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499"/>
                                          </p:stCondLst>
                                        </p:cTn>
                                        <p:tgtEl>
                                          <p:spTgt spid="21"/>
                                        </p:tgtEl>
                                        <p:attrNameLst>
                                          <p:attrName>style.visibility</p:attrName>
                                        </p:attrNameLst>
                                      </p:cBhvr>
                                      <p:to>
                                        <p:strVal val="visible"/>
                                      </p:to>
                                    </p:set>
                                  </p:childTnLst>
                                </p:cTn>
                              </p:par>
                              <p:par>
                                <p:cTn id="10" presetID="6" presetClass="emph" presetSubtype="0" accel="100000" autoRev="1" fill="hold" nodeType="withEffect">
                                  <p:stCondLst>
                                    <p:cond delay="0"/>
                                  </p:stCondLst>
                                  <p:childTnLst>
                                    <p:animScale>
                                      <p:cBhvr>
                                        <p:cTn id="11" dur="500" fill="hold"/>
                                        <p:tgtEl>
                                          <p:spTgt spid="21"/>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B1AD87-F7D5-48E9-B90F-F1FCA17C2F38}"/>
              </a:ext>
            </a:extLst>
          </p:cNvPr>
          <p:cNvSpPr/>
          <p:nvPr/>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 name="Picture 1">
            <a:extLst>
              <a:ext uri="{FF2B5EF4-FFF2-40B4-BE49-F238E27FC236}">
                <a16:creationId xmlns:a16="http://schemas.microsoft.com/office/drawing/2014/main" id="{6347811F-A82A-473C-9B49-ED824DDBCEBC}"/>
              </a:ext>
            </a:extLst>
          </p:cNvPr>
          <p:cNvPicPr>
            <a:picLocks noChangeAspect="1"/>
          </p:cNvPicPr>
          <p:nvPr/>
        </p:nvPicPr>
        <p:blipFill>
          <a:blip r:embed="rId3"/>
          <a:stretch>
            <a:fillRect/>
          </a:stretch>
        </p:blipFill>
        <p:spPr>
          <a:xfrm>
            <a:off x="0" y="472669"/>
            <a:ext cx="12192000" cy="5912662"/>
          </a:xfrm>
          <a:prstGeom prst="rect">
            <a:avLst/>
          </a:prstGeom>
        </p:spPr>
      </p:pic>
    </p:spTree>
    <p:extLst>
      <p:ext uri="{BB962C8B-B14F-4D97-AF65-F5344CB8AC3E}">
        <p14:creationId xmlns:p14="http://schemas.microsoft.com/office/powerpoint/2010/main" val="429320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22813" t="9874" r="36660" b="26328"/>
          <a:stretch/>
        </p:blipFill>
        <p:spPr>
          <a:xfrm>
            <a:off x="5638799" y="-9287"/>
            <a:ext cx="6547585" cy="6871635"/>
          </a:xfrm>
          <a:prstGeom prst="rect">
            <a:avLst/>
          </a:prstGeom>
        </p:spPr>
      </p:pic>
      <p:sp>
        <p:nvSpPr>
          <p:cNvPr id="9" name="Rectangle 8">
            <a:extLst>
              <a:ext uri="{FF2B5EF4-FFF2-40B4-BE49-F238E27FC236}">
                <a16:creationId xmlns:a16="http://schemas.microsoft.com/office/drawing/2014/main" id="{75FF729D-32CA-4668-AE72-E9E2DD694DCB}"/>
              </a:ext>
            </a:extLst>
          </p:cNvPr>
          <p:cNvSpPr/>
          <p:nvPr/>
        </p:nvSpPr>
        <p:spPr bwMode="auto">
          <a:xfrm>
            <a:off x="0" y="-9287"/>
            <a:ext cx="5638800" cy="6867288"/>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EFFAAD9B-D89D-45A4-87E7-2CFF80701601}"/>
              </a:ext>
            </a:extLst>
          </p:cNvPr>
          <p:cNvSpPr>
            <a:spLocks noGrp="1"/>
          </p:cNvSpPr>
          <p:nvPr>
            <p:ph type="title"/>
          </p:nvPr>
        </p:nvSpPr>
        <p:spPr/>
        <p:txBody>
          <a:bodyPr/>
          <a:lstStyle/>
          <a:p>
            <a:r>
              <a:rPr lang="en-US"/>
              <a:t>Linguistic analysis</a:t>
            </a:r>
          </a:p>
        </p:txBody>
      </p:sp>
      <p:sp>
        <p:nvSpPr>
          <p:cNvPr id="12" name="Oval 11">
            <a:extLst>
              <a:ext uri="{FF2B5EF4-FFF2-40B4-BE49-F238E27FC236}">
                <a16:creationId xmlns:a16="http://schemas.microsoft.com/office/drawing/2014/main" id="{4374B5AE-74DD-4204-8F39-68E496F64CD7}"/>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ED6B0EA6-2383-488B-A9B5-89A72C3B3326}"/>
              </a:ext>
            </a:extLst>
          </p:cNvPr>
          <p:cNvSpPr/>
          <p:nvPr/>
        </p:nvSpPr>
        <p:spPr>
          <a:xfrm>
            <a:off x="266701" y="1958640"/>
            <a:ext cx="5067300" cy="1785104"/>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Analysis tolls for natural language processing</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Access to part-of-speech tagging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parsing, identifying concepts,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actions </a:t>
            </a:r>
          </a:p>
        </p:txBody>
      </p:sp>
      <p:pic>
        <p:nvPicPr>
          <p:cNvPr id="10" name="Picture 9">
            <a:extLst>
              <a:ext uri="{FF2B5EF4-FFF2-40B4-BE49-F238E27FC236}">
                <a16:creationId xmlns:a16="http://schemas.microsoft.com/office/drawing/2014/main" id="{5D1FA54A-1101-489A-B258-3A66BCCB0151}"/>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80382" y="327396"/>
            <a:ext cx="768718" cy="768718"/>
          </a:xfrm>
          <a:prstGeom prst="rect">
            <a:avLst/>
          </a:prstGeom>
        </p:spPr>
      </p:pic>
    </p:spTree>
    <p:extLst>
      <p:ext uri="{BB962C8B-B14F-4D97-AF65-F5344CB8AC3E}">
        <p14:creationId xmlns:p14="http://schemas.microsoft.com/office/powerpoint/2010/main" val="157383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7E113CF-904F-4B80-A92F-24FA4AB0CC7C}"/>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Title 16"/>
          <p:cNvSpPr>
            <a:spLocks noGrp="1"/>
          </p:cNvSpPr>
          <p:nvPr>
            <p:ph type="title"/>
          </p:nvPr>
        </p:nvSpPr>
        <p:spPr/>
        <p:txBody>
          <a:bodyPr/>
          <a:lstStyle/>
          <a:p>
            <a:r>
              <a:rPr lang="en-US"/>
              <a:t>Linguistic analysis</a:t>
            </a:r>
          </a:p>
        </p:txBody>
      </p:sp>
      <p:sp>
        <p:nvSpPr>
          <p:cNvPr id="11" name="Title 7"/>
          <p:cNvSpPr txBox="1">
            <a:spLocks/>
          </p:cNvSpPr>
          <p:nvPr/>
        </p:nvSpPr>
        <p:spPr>
          <a:xfrm>
            <a:off x="1511626" y="292406"/>
            <a:ext cx="10675623" cy="898835"/>
          </a:xfrm>
          <a:prstGeom prst="rect">
            <a:avLst/>
          </a:prstGeom>
        </p:spPr>
        <p:txBody>
          <a:bodyPr vert="horz" wrap="square" lIns="143316" tIns="89573" rIns="143316" bIns="89573"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1993" rtl="0" eaLnBrk="1" fontAlgn="auto" latinLnBrk="0" hangingPunct="1">
              <a:lnSpc>
                <a:spcPct val="90000"/>
              </a:lnSpc>
              <a:spcBef>
                <a:spcPct val="0"/>
              </a:spcBef>
              <a:spcAft>
                <a:spcPts val="0"/>
              </a:spcAft>
              <a:buClrTx/>
              <a:buSzTx/>
              <a:buFontTx/>
              <a:buNone/>
              <a:tabLst/>
              <a:defRPr/>
            </a:pPr>
            <a:endParaRPr kumimoji="0" lang="en-US" sz="4702" b="0" i="0" u="none" strike="noStrike" kern="1200" cap="none" spc="-102" normalizeH="0" baseline="0" noProof="0">
              <a:ln w="3175">
                <a:noFill/>
              </a:ln>
              <a:solidFill>
                <a:srgbClr val="FFFFFF"/>
              </a:solidFill>
              <a:effectLst/>
              <a:uLnTx/>
              <a:uFillTx/>
              <a:latin typeface="Segoe UI Light"/>
              <a:ea typeface="+mn-ea"/>
              <a:cs typeface="Segoe UI" pitchFamily="34" charset="0"/>
            </a:endParaRPr>
          </a:p>
        </p:txBody>
      </p:sp>
      <p:grpSp>
        <p:nvGrpSpPr>
          <p:cNvPr id="3" name="Group 2">
            <a:extLst>
              <a:ext uri="{FF2B5EF4-FFF2-40B4-BE49-F238E27FC236}">
                <a16:creationId xmlns:a16="http://schemas.microsoft.com/office/drawing/2014/main" id="{2F1EAC90-788C-4968-9189-9F4B1BDE3822}"/>
              </a:ext>
            </a:extLst>
          </p:cNvPr>
          <p:cNvGrpSpPr/>
          <p:nvPr/>
        </p:nvGrpSpPr>
        <p:grpSpPr>
          <a:xfrm>
            <a:off x="5745397" y="1362576"/>
            <a:ext cx="6441851" cy="5299482"/>
            <a:chOff x="6379415" y="1314842"/>
            <a:chExt cx="6901319" cy="5677471"/>
          </a:xfrm>
        </p:grpSpPr>
        <p:pic>
          <p:nvPicPr>
            <p:cNvPr id="13" name="Picture 12"/>
            <p:cNvPicPr>
              <a:picLocks noChangeAspect="1"/>
            </p:cNvPicPr>
            <p:nvPr/>
          </p:nvPicPr>
          <p:blipFill rotWithShape="1">
            <a:blip r:embed="rId3"/>
            <a:srcRect b="87807"/>
            <a:stretch/>
          </p:blipFill>
          <p:spPr>
            <a:xfrm>
              <a:off x="6379415" y="1314842"/>
              <a:ext cx="6901319" cy="660031"/>
            </a:xfrm>
            <a:prstGeom prst="rect">
              <a:avLst/>
            </a:prstGeom>
          </p:spPr>
        </p:pic>
        <p:pic>
          <p:nvPicPr>
            <p:cNvPr id="47" name="Picture 46"/>
            <p:cNvPicPr>
              <a:picLocks noChangeAspect="1"/>
            </p:cNvPicPr>
            <p:nvPr/>
          </p:nvPicPr>
          <p:blipFill rotWithShape="1">
            <a:blip r:embed="rId3"/>
            <a:srcRect t="12226" b="-5005"/>
            <a:stretch/>
          </p:blipFill>
          <p:spPr>
            <a:xfrm>
              <a:off x="6379415" y="1969818"/>
              <a:ext cx="6901319" cy="5022495"/>
            </a:xfrm>
            <a:prstGeom prst="rect">
              <a:avLst/>
            </a:prstGeom>
            <a:solidFill>
              <a:schemeClr val="bg1"/>
            </a:solidFill>
          </p:spPr>
        </p:pic>
      </p:grpSp>
      <p:sp>
        <p:nvSpPr>
          <p:cNvPr id="10" name="Oval 9">
            <a:extLst>
              <a:ext uri="{FF2B5EF4-FFF2-40B4-BE49-F238E27FC236}">
                <a16:creationId xmlns:a16="http://schemas.microsoft.com/office/drawing/2014/main" id="{0E28F94A-0482-4DBB-8842-6AE616AAA57F}"/>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D3A6CC2F-16D9-4060-BAE0-5241DB75CB97}"/>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80382" y="327396"/>
            <a:ext cx="768718" cy="768718"/>
          </a:xfrm>
          <a:prstGeom prst="rect">
            <a:avLst/>
          </a:prstGeom>
        </p:spPr>
      </p:pic>
    </p:spTree>
    <p:extLst>
      <p:ext uri="{BB962C8B-B14F-4D97-AF65-F5344CB8AC3E}">
        <p14:creationId xmlns:p14="http://schemas.microsoft.com/office/powerpoint/2010/main" val="5833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nodePh="1">
                                  <p:stCondLst>
                                    <p:cond delay="250"/>
                                  </p:stCondLst>
                                  <p:endCondLst>
                                    <p:cond evt="begin" delay="0">
                                      <p:tn val="8"/>
                                    </p:cond>
                                  </p:endCondLst>
                                  <p:childTnLst>
                                    <p:animMotion origin="layout" path="M 0.01519 0.00045 L -1.976E-6 2.46482E-6 " pathEditMode="relative" rAng="0" ptsTypes="AA">
                                      <p:cBhvr>
                                        <p:cTn id="9" dur="500" fill="hold"/>
                                        <p:tgtEl>
                                          <p:spTgt spid="11"/>
                                        </p:tgtEl>
                                        <p:attrNameLst>
                                          <p:attrName>ppt_x</p:attrName>
                                          <p:attrName>ppt_y</p:attrName>
                                        </p:attrNameLst>
                                      </p:cBhvr>
                                      <p:rCtr x="-766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28666" t="14350" r="18024" b="2488"/>
          <a:stretch/>
        </p:blipFill>
        <p:spPr>
          <a:xfrm flipH="1">
            <a:off x="5638800" y="2674"/>
            <a:ext cx="6595994" cy="6859676"/>
          </a:xfrm>
          <a:prstGeom prst="rect">
            <a:avLst/>
          </a:prstGeom>
        </p:spPr>
      </p:pic>
      <p:sp>
        <p:nvSpPr>
          <p:cNvPr id="9" name="Rectangle 8">
            <a:extLst>
              <a:ext uri="{FF2B5EF4-FFF2-40B4-BE49-F238E27FC236}">
                <a16:creationId xmlns:a16="http://schemas.microsoft.com/office/drawing/2014/main" id="{6C3607F6-674C-4586-B367-12C97179A227}"/>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622E7AD0-130F-4E7A-B026-9EB320BFCF70}"/>
              </a:ext>
            </a:extLst>
          </p:cNvPr>
          <p:cNvSpPr>
            <a:spLocks noGrp="1"/>
          </p:cNvSpPr>
          <p:nvPr>
            <p:ph type="title"/>
          </p:nvPr>
        </p:nvSpPr>
        <p:spPr/>
        <p:txBody>
          <a:bodyPr/>
          <a:lstStyle/>
          <a:p>
            <a:r>
              <a:rPr lang="en-US" spc="0">
                <a:ln>
                  <a:noFill/>
                </a:ln>
              </a:rPr>
              <a:t>Text analytics</a:t>
            </a:r>
            <a:endParaRPr lang="en-US"/>
          </a:p>
        </p:txBody>
      </p:sp>
      <p:sp>
        <p:nvSpPr>
          <p:cNvPr id="10" name="Rectangle 9">
            <a:extLst>
              <a:ext uri="{FF2B5EF4-FFF2-40B4-BE49-F238E27FC236}">
                <a16:creationId xmlns:a16="http://schemas.microsoft.com/office/drawing/2014/main" id="{7C93262D-2931-4950-87E2-EE12864CE3D8}"/>
              </a:ext>
            </a:extLst>
          </p:cNvPr>
          <p:cNvSpPr/>
          <p:nvPr/>
        </p:nvSpPr>
        <p:spPr>
          <a:xfrm>
            <a:off x="266701" y="1958640"/>
            <a:ext cx="5067300" cy="375590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Sentiment analysis</a:t>
            </a: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Understand if a record has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positive or negative sentiment</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Key phrase extraction</a:t>
            </a: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Extract key phrases from a piece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of text, and retrieve topics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Language detection </a:t>
            </a: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Identify the language,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120 supported languages</a:t>
            </a:r>
          </a:p>
          <a:p>
            <a:pPr marL="0" marR="0" lvl="0" indent="0" algn="l" defTabSz="895838" rtl="0" eaLnBrk="1" fontAlgn="auto" latinLnBrk="0" hangingPunct="1">
              <a:lnSpc>
                <a:spcPct val="90000"/>
              </a:lnSpc>
              <a:spcBef>
                <a:spcPts val="200"/>
              </a:spcBef>
              <a:spcAft>
                <a:spcPts val="0"/>
              </a:spcAft>
              <a:buClrTx/>
              <a:buSzTx/>
              <a:buFontTx/>
              <a:buNone/>
              <a:tabLst/>
              <a:defRPr/>
            </a:pP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3" name="Oval 12">
            <a:extLst>
              <a:ext uri="{FF2B5EF4-FFF2-40B4-BE49-F238E27FC236}">
                <a16:creationId xmlns:a16="http://schemas.microsoft.com/office/drawing/2014/main" id="{426CA87F-797B-4CDE-9895-EB1110416522}"/>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06BEB6CE-D50E-4A37-BDD4-C6461C42A427}"/>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61139" y="330386"/>
            <a:ext cx="799914" cy="799914"/>
          </a:xfrm>
          <a:prstGeom prst="rect">
            <a:avLst/>
          </a:prstGeom>
        </p:spPr>
      </p:pic>
    </p:spTree>
    <p:extLst>
      <p:ext uri="{BB962C8B-B14F-4D97-AF65-F5344CB8AC3E}">
        <p14:creationId xmlns:p14="http://schemas.microsoft.com/office/powerpoint/2010/main" val="33521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srcRect l="32010" t="23709" r="21632" b="4700"/>
          <a:stretch/>
        </p:blipFill>
        <p:spPr>
          <a:xfrm flipH="1">
            <a:off x="5638799" y="2674"/>
            <a:ext cx="6658058" cy="6853276"/>
          </a:xfrm>
          <a:prstGeom prst="rect">
            <a:avLst/>
          </a:prstGeom>
        </p:spPr>
      </p:pic>
      <p:sp>
        <p:nvSpPr>
          <p:cNvPr id="10" name="Rectangle 9">
            <a:extLst>
              <a:ext uri="{FF2B5EF4-FFF2-40B4-BE49-F238E27FC236}">
                <a16:creationId xmlns:a16="http://schemas.microsoft.com/office/drawing/2014/main" id="{E864297A-9075-4A56-A663-C8A394F73C3C}"/>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a:extLst>
              <a:ext uri="{FF2B5EF4-FFF2-40B4-BE49-F238E27FC236}">
                <a16:creationId xmlns:a16="http://schemas.microsoft.com/office/drawing/2014/main" id="{5DFFCE3B-258C-45AE-B753-7F0C1F989B2A}"/>
              </a:ext>
            </a:extLst>
          </p:cNvPr>
          <p:cNvSpPr/>
          <p:nvPr/>
        </p:nvSpPr>
        <p:spPr>
          <a:xfrm>
            <a:off x="266701" y="1958640"/>
            <a:ext cx="5067300" cy="278230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Automation of a variety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of standard natural language processing tasks using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state-of-the-art language modeling APIs</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Word breaking, joint probability of natural language expressions, scoring, and predicting following words in a sequence</a:t>
            </a:r>
          </a:p>
        </p:txBody>
      </p:sp>
      <p:sp>
        <p:nvSpPr>
          <p:cNvPr id="13" name="Oval 12">
            <a:extLst>
              <a:ext uri="{FF2B5EF4-FFF2-40B4-BE49-F238E27FC236}">
                <a16:creationId xmlns:a16="http://schemas.microsoft.com/office/drawing/2014/main" id="{DD6ACF04-23D3-4158-BFA2-5994D911181E}"/>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20B657D-FB99-4CB5-B3FF-13DF13361EF6}"/>
              </a:ext>
            </a:extLst>
          </p:cNvPr>
          <p:cNvSpPr>
            <a:spLocks noGrp="1"/>
          </p:cNvSpPr>
          <p:nvPr>
            <p:ph type="title"/>
          </p:nvPr>
        </p:nvSpPr>
        <p:spPr/>
        <p:txBody>
          <a:bodyPr/>
          <a:lstStyle/>
          <a:p>
            <a:r>
              <a:rPr lang="en-US" spc="0">
                <a:ln>
                  <a:noFill/>
                </a:ln>
              </a:rPr>
              <a:t>Web language </a:t>
            </a:r>
            <a:br>
              <a:rPr lang="en-US" spc="0">
                <a:ln>
                  <a:noFill/>
                </a:ln>
              </a:rPr>
            </a:br>
            <a:r>
              <a:rPr lang="en-US" spc="0">
                <a:ln>
                  <a:noFill/>
                </a:ln>
              </a:rPr>
              <a:t>model</a:t>
            </a:r>
            <a:endParaRPr lang="en-US"/>
          </a:p>
        </p:txBody>
      </p:sp>
      <p:pic>
        <p:nvPicPr>
          <p:cNvPr id="4" name="Picture 3">
            <a:extLst>
              <a:ext uri="{FF2B5EF4-FFF2-40B4-BE49-F238E27FC236}">
                <a16:creationId xmlns:a16="http://schemas.microsoft.com/office/drawing/2014/main" id="{91CA5E73-0515-4822-8D3F-8017D115FF4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38666" y="283968"/>
            <a:ext cx="865382" cy="865382"/>
          </a:xfrm>
          <a:prstGeom prst="rect">
            <a:avLst/>
          </a:prstGeom>
        </p:spPr>
      </p:pic>
    </p:spTree>
    <p:extLst>
      <p:ext uri="{BB962C8B-B14F-4D97-AF65-F5344CB8AC3E}">
        <p14:creationId xmlns:p14="http://schemas.microsoft.com/office/powerpoint/2010/main" val="239662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microsoft.sharepoint.com/teams/BrandCentral/BundleImages/5830Surface_019_Cafe_Window_05173_VS_R1b/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4753" y="2674"/>
            <a:ext cx="12182495" cy="68744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1CAB31F-C7DB-4A21-949B-B16E78C349DF}"/>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 name="Rectangle 12">
            <a:extLst>
              <a:ext uri="{FF2B5EF4-FFF2-40B4-BE49-F238E27FC236}">
                <a16:creationId xmlns:a16="http://schemas.microsoft.com/office/drawing/2014/main" id="{0D82A225-3F02-4AAE-BEDD-2EBF365A1738}"/>
              </a:ext>
            </a:extLst>
          </p:cNvPr>
          <p:cNvSpPr/>
          <p:nvPr/>
        </p:nvSpPr>
        <p:spPr>
          <a:xfrm>
            <a:off x="266701" y="1958640"/>
            <a:ext cx="5067300" cy="2917722"/>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Translator Text API</a:t>
            </a:r>
            <a:endParaRPr kumimoji="0" lang="en-US" altLang="zh-CN" sz="20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Automatically detect language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easily power translation to and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from 60 supported text languages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Translator Speech API </a:t>
            </a:r>
            <a:endParaRPr kumimoji="0" lang="en-US" altLang="zh-CN" sz="32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Easily translate real-time speech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conversations in 9 support languages</a:t>
            </a:r>
          </a:p>
          <a:p>
            <a:pPr marL="0" marR="0" lvl="0" indent="0" algn="l" defTabSz="895838" rtl="0" eaLnBrk="1" fontAlgn="auto" latinLnBrk="0" hangingPunct="1">
              <a:lnSpc>
                <a:spcPct val="90000"/>
              </a:lnSpc>
              <a:spcBef>
                <a:spcPts val="600"/>
              </a:spcBef>
              <a:spcAft>
                <a:spcPts val="0"/>
              </a:spcAft>
              <a:buClrTx/>
              <a:buSzTx/>
              <a:buFontTx/>
              <a:buNone/>
              <a:tabLst/>
              <a:defRPr/>
            </a:pP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4" name="Oval 13">
            <a:extLst>
              <a:ext uri="{FF2B5EF4-FFF2-40B4-BE49-F238E27FC236}">
                <a16:creationId xmlns:a16="http://schemas.microsoft.com/office/drawing/2014/main" id="{828129F7-0632-46FB-AEA9-E320F7FB67E0}"/>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3" name="Title 2">
            <a:extLst>
              <a:ext uri="{FF2B5EF4-FFF2-40B4-BE49-F238E27FC236}">
                <a16:creationId xmlns:a16="http://schemas.microsoft.com/office/drawing/2014/main" id="{385C7F0A-E9B6-41AA-BE53-B59653F70359}"/>
              </a:ext>
            </a:extLst>
          </p:cNvPr>
          <p:cNvSpPr>
            <a:spLocks noGrp="1"/>
          </p:cNvSpPr>
          <p:nvPr>
            <p:ph type="title"/>
          </p:nvPr>
        </p:nvSpPr>
        <p:spPr/>
        <p:txBody>
          <a:bodyPr/>
          <a:lstStyle/>
          <a:p>
            <a:r>
              <a:rPr lang="en-US" spc="0">
                <a:ln>
                  <a:noFill/>
                </a:ln>
              </a:rPr>
              <a:t>Microsoft </a:t>
            </a:r>
            <a:br>
              <a:rPr lang="en-US" spc="0">
                <a:ln>
                  <a:noFill/>
                </a:ln>
              </a:rPr>
            </a:br>
            <a:r>
              <a:rPr lang="en-US" spc="0">
                <a:ln>
                  <a:noFill/>
                </a:ln>
              </a:rPr>
              <a:t>Translator</a:t>
            </a:r>
            <a:endParaRPr lang="en-US"/>
          </a:p>
        </p:txBody>
      </p:sp>
      <p:pic>
        <p:nvPicPr>
          <p:cNvPr id="4" name="Picture 3">
            <a:extLst>
              <a:ext uri="{FF2B5EF4-FFF2-40B4-BE49-F238E27FC236}">
                <a16:creationId xmlns:a16="http://schemas.microsoft.com/office/drawing/2014/main" id="{CFF18545-FFAF-4464-9448-D5992AFC6BB2}"/>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02429" y="343556"/>
            <a:ext cx="716894" cy="716894"/>
          </a:xfrm>
          <a:prstGeom prst="rect">
            <a:avLst/>
          </a:prstGeom>
        </p:spPr>
      </p:pic>
    </p:spTree>
    <p:extLst>
      <p:ext uri="{BB962C8B-B14F-4D97-AF65-F5344CB8AC3E}">
        <p14:creationId xmlns:p14="http://schemas.microsoft.com/office/powerpoint/2010/main" val="8664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ED50-C862-4B5D-A1D6-A0E5E366C40D}"/>
              </a:ext>
            </a:extLst>
          </p:cNvPr>
          <p:cNvSpPr>
            <a:spLocks noGrp="1"/>
          </p:cNvSpPr>
          <p:nvPr>
            <p:ph type="title"/>
          </p:nvPr>
        </p:nvSpPr>
        <p:spPr/>
        <p:txBody>
          <a:bodyPr/>
          <a:lstStyle/>
          <a:p>
            <a:r>
              <a:rPr lang="en-US"/>
              <a:t>KNOWLEDGE</a:t>
            </a:r>
          </a:p>
        </p:txBody>
      </p:sp>
      <p:sp>
        <p:nvSpPr>
          <p:cNvPr id="7" name="Rectangle 6">
            <a:extLst>
              <a:ext uri="{FF2B5EF4-FFF2-40B4-BE49-F238E27FC236}">
                <a16:creationId xmlns:a16="http://schemas.microsoft.com/office/drawing/2014/main" id="{96A5F23B-69A9-43B2-B9E9-5E2240830E5E}"/>
              </a:ext>
            </a:extLst>
          </p:cNvPr>
          <p:cNvSpPr/>
          <p:nvPr/>
        </p:nvSpPr>
        <p:spPr>
          <a:xfrm>
            <a:off x="4732662" y="3900714"/>
            <a:ext cx="719234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Tap into rich knowledge amassed from </a:t>
            </a:r>
            <a:b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the web, academia, or your own data</a:t>
            </a:r>
          </a:p>
        </p:txBody>
      </p:sp>
      <p:sp>
        <p:nvSpPr>
          <p:cNvPr id="8" name="Rectangle 7">
            <a:extLst>
              <a:ext uri="{FF2B5EF4-FFF2-40B4-BE49-F238E27FC236}">
                <a16:creationId xmlns:a16="http://schemas.microsoft.com/office/drawing/2014/main" id="{B84923A9-783B-42C3-9B3C-B631C320CB78}"/>
              </a:ext>
            </a:extLst>
          </p:cNvPr>
          <p:cNvSpPr/>
          <p:nvPr/>
        </p:nvSpPr>
        <p:spPr>
          <a:xfrm>
            <a:off x="4725922" y="5076629"/>
            <a:ext cx="7082971" cy="923330"/>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Academic Knowledge | Entity Linking |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Knowledge Exploration | Recommendations |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err="1">
                <a:ln>
                  <a:noFill/>
                </a:ln>
                <a:gradFill>
                  <a:gsLst>
                    <a:gs pos="2917">
                      <a:srgbClr val="FFFFFF"/>
                    </a:gs>
                    <a:gs pos="30000">
                      <a:srgbClr val="FFFFFF"/>
                    </a:gs>
                  </a:gsLst>
                  <a:lin ang="5400000" scaled="0"/>
                </a:gradFill>
                <a:effectLst/>
                <a:uLnTx/>
                <a:uFillTx/>
                <a:latin typeface="Segoe UI"/>
                <a:ea typeface="+mn-ea"/>
                <a:cs typeface="+mn-cs"/>
              </a:rPr>
              <a:t>QnA</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Maker | Custom Decision Service</a:t>
            </a:r>
          </a:p>
        </p:txBody>
      </p:sp>
      <p:pic>
        <p:nvPicPr>
          <p:cNvPr id="6" name="Picture 5">
            <a:extLst>
              <a:ext uri="{FF2B5EF4-FFF2-40B4-BE49-F238E27FC236}">
                <a16:creationId xmlns:a16="http://schemas.microsoft.com/office/drawing/2014/main" id="{63B19187-938F-4277-B713-A16FD9BFD0B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5262" y="2999665"/>
            <a:ext cx="669468" cy="674741"/>
          </a:xfrm>
          <a:prstGeom prst="rect">
            <a:avLst/>
          </a:prstGeom>
        </p:spPr>
      </p:pic>
    </p:spTree>
    <p:extLst>
      <p:ext uri="{BB962C8B-B14F-4D97-AF65-F5344CB8AC3E}">
        <p14:creationId xmlns:p14="http://schemas.microsoft.com/office/powerpoint/2010/main" val="384379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microsoft.sharepoint.com/teams/BrandCentral/BundleImages/3240WIN13_Jonna_Nokia_03/PreviewImage.png">
            <a:extLst>
              <a:ext uri="{FF2B5EF4-FFF2-40B4-BE49-F238E27FC236}">
                <a16:creationId xmlns:a16="http://schemas.microsoft.com/office/drawing/2014/main" id="{45980AC2-F8BA-494A-B5FF-9263CB1E28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33" t="11954" r="7796" b="-412"/>
          <a:stretch/>
        </p:blipFill>
        <p:spPr bwMode="auto">
          <a:xfrm flipH="1">
            <a:off x="5638800" y="0"/>
            <a:ext cx="6553200" cy="69096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6" name="Rectangle 15"/>
          <p:cNvSpPr/>
          <p:nvPr/>
        </p:nvSpPr>
        <p:spPr>
          <a:xfrm>
            <a:off x="266701" y="1958640"/>
            <a:ext cx="4784269" cy="474591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Interpret</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Interprets a natural language user query string. Returns annotated interpretations which can enable rich search-box auto-completion experiences that anticipate what the user is typing</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Evaluate</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Evaluates a query expression and returns academic knowledge entity results </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err="1">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Calchistogram</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Calculates a histogram of the distribution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of attribute values for the academic entities returned by a query expression, such as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the distribution of citations by year for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 given author</a:t>
            </a:r>
            <a:endPar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Academic </a:t>
            </a:r>
            <a:br>
              <a:rPr lang="en-US"/>
            </a:br>
            <a:r>
              <a:rPr lang="en-US"/>
              <a:t>knowledge</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B59566E2-2BEF-462A-9CD6-E4D724AAB92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17976" y="396444"/>
            <a:ext cx="685800" cy="685800"/>
          </a:xfrm>
          <a:prstGeom prst="rect">
            <a:avLst/>
          </a:prstGeom>
        </p:spPr>
      </p:pic>
    </p:spTree>
    <p:extLst>
      <p:ext uri="{BB962C8B-B14F-4D97-AF65-F5344CB8AC3E}">
        <p14:creationId xmlns:p14="http://schemas.microsoft.com/office/powerpoint/2010/main" val="10012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831653-5ACC-453C-8FD7-8D0A1A1B70EF}"/>
              </a:ext>
            </a:extLst>
          </p:cNvPr>
          <p:cNvPicPr>
            <a:picLocks noChangeAspect="1"/>
          </p:cNvPicPr>
          <p:nvPr/>
        </p:nvPicPr>
        <p:blipFill rotWithShape="1">
          <a:blip r:embed="rId3">
            <a:extLst>
              <a:ext uri="{28A0092B-C50C-407E-A947-70E740481C1C}">
                <a14:useLocalDpi xmlns:a14="http://schemas.microsoft.com/office/drawing/2010/main" val="0"/>
              </a:ext>
            </a:extLst>
          </a:blip>
          <a:srcRect l="30342" t="174" r="6017" b="2"/>
          <a:stretch/>
        </p:blipFill>
        <p:spPr>
          <a:xfrm>
            <a:off x="5638799" y="2674"/>
            <a:ext cx="6553199" cy="6852654"/>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6" name="Rectangle 15"/>
          <p:cNvSpPr/>
          <p:nvPr/>
        </p:nvSpPr>
        <p:spPr>
          <a:xfrm>
            <a:off x="266701" y="1614138"/>
            <a:ext cx="4784269" cy="3600986"/>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Power your app’s data links with named entity recognition and disambiguation</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 word might be used as a named entity,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 verb, or another word form within a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given sentence</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The Entity Linking Intelligence Service will recognize and identify each separate entity based on the context</a:t>
            </a: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Entity linking</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8909C3AC-7091-4E82-91F7-841BC9AE48E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33419" y="383595"/>
            <a:ext cx="669020" cy="669020"/>
          </a:xfrm>
          <a:prstGeom prst="rect">
            <a:avLst/>
          </a:prstGeom>
        </p:spPr>
      </p:pic>
    </p:spTree>
    <p:extLst>
      <p:ext uri="{BB962C8B-B14F-4D97-AF65-F5344CB8AC3E}">
        <p14:creationId xmlns:p14="http://schemas.microsoft.com/office/powerpoint/2010/main" val="1701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A2E2D8-7C4A-4F8A-A332-7CF92B37336B}"/>
              </a:ext>
            </a:extLst>
          </p:cNvPr>
          <p:cNvPicPr>
            <a:picLocks noChangeAspect="1"/>
          </p:cNvPicPr>
          <p:nvPr/>
        </p:nvPicPr>
        <p:blipFill rotWithShape="1">
          <a:blip r:embed="rId3">
            <a:extLst>
              <a:ext uri="{28A0092B-C50C-407E-A947-70E740481C1C}">
                <a14:useLocalDpi xmlns:a14="http://schemas.microsoft.com/office/drawing/2010/main" val="0"/>
              </a:ext>
            </a:extLst>
          </a:blip>
          <a:srcRect l="36298" r="367"/>
          <a:stretch/>
        </p:blipFill>
        <p:spPr>
          <a:xfrm>
            <a:off x="5638798" y="-21409"/>
            <a:ext cx="6553201" cy="6898060"/>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Knowledge </a:t>
            </a:r>
            <a:br>
              <a:rPr lang="en-US"/>
            </a:br>
            <a:r>
              <a:rPr lang="en-US"/>
              <a:t>exploration</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64D0A487-9C9A-4830-923A-001F7390A13A}"/>
              </a:ext>
            </a:extLst>
          </p:cNvPr>
          <p:cNvSpPr/>
          <p:nvPr/>
        </p:nvSpPr>
        <p:spPr>
          <a:xfrm>
            <a:off x="266701" y="2356188"/>
            <a:ext cx="5067300" cy="4517134"/>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Attribute histograms</a:t>
            </a: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To enable rich visualization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interactive faceted experience</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Structured query evaluation</a:t>
            </a: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To efficiently retrieve detailed information about matching objects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Query auto-completion</a:t>
            </a: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To reduce user effort and help with discovery of rich capabilities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Natural language understanding</a:t>
            </a:r>
          </a:p>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To interpret natural language queries into structured query expressions</a:t>
            </a:r>
          </a:p>
        </p:txBody>
      </p:sp>
      <p:sp>
        <p:nvSpPr>
          <p:cNvPr id="7" name="Rectangle 6">
            <a:extLst>
              <a:ext uri="{FF2B5EF4-FFF2-40B4-BE49-F238E27FC236}">
                <a16:creationId xmlns:a16="http://schemas.microsoft.com/office/drawing/2014/main" id="{9DA08983-CCDB-47FF-85DF-D005917E494F}"/>
              </a:ext>
            </a:extLst>
          </p:cNvPr>
          <p:cNvSpPr/>
          <p:nvPr/>
        </p:nvSpPr>
        <p:spPr>
          <a:xfrm>
            <a:off x="266700" y="1705096"/>
            <a:ext cx="5372097" cy="707886"/>
          </a:xfrm>
          <a:prstGeom prst="rect">
            <a:avLst/>
          </a:prstGeom>
        </p:spPr>
        <p:txBody>
          <a:bodyPr wrap="square" l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259138" algn="l"/>
              </a:tabLst>
              <a:defRPr/>
            </a:pPr>
            <a:r>
              <a:rPr kumimoji="0" lang="en-US" sz="2000" b="0" i="0" u="none" strike="noStrike" kern="1200" cap="none" spc="0" normalizeH="0" baseline="0" noProof="0">
                <a:ln w="3175">
                  <a:noFill/>
                </a:ln>
                <a:gradFill>
                  <a:gsLst>
                    <a:gs pos="1250">
                      <a:srgbClr val="FFFFFF"/>
                    </a:gs>
                    <a:gs pos="100000">
                      <a:srgbClr val="FFFFFF"/>
                    </a:gs>
                  </a:gsLst>
                  <a:lin ang="5400000" scaled="0"/>
                </a:gradFill>
                <a:effectLst/>
                <a:uLnTx/>
                <a:uFillTx/>
                <a:latin typeface="Segoe UI"/>
                <a:ea typeface="+mn-ea"/>
                <a:cs typeface="Segoe UI Semilight" panose="020B0402040204020203" pitchFamily="34" charset="0"/>
              </a:rPr>
              <a:t>Enable interactive search experiences over structured data via natural language inputs</a:t>
            </a:r>
          </a:p>
        </p:txBody>
      </p:sp>
      <p:pic>
        <p:nvPicPr>
          <p:cNvPr id="5" name="Picture 4">
            <a:extLst>
              <a:ext uri="{FF2B5EF4-FFF2-40B4-BE49-F238E27FC236}">
                <a16:creationId xmlns:a16="http://schemas.microsoft.com/office/drawing/2014/main" id="{165B0940-2DFB-49D2-9810-14C52DE93A9A}"/>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12181" y="369410"/>
            <a:ext cx="697390" cy="697390"/>
          </a:xfrm>
          <a:prstGeom prst="rect">
            <a:avLst/>
          </a:prstGeom>
        </p:spPr>
      </p:pic>
    </p:spTree>
    <p:extLst>
      <p:ext uri="{BB962C8B-B14F-4D97-AF65-F5344CB8AC3E}">
        <p14:creationId xmlns:p14="http://schemas.microsoft.com/office/powerpoint/2010/main" val="20778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E03AEDCE-35A4-4BD8-B770-A36C6553C99D}"/>
              </a:ext>
            </a:extLst>
          </p:cNvPr>
          <p:cNvGrpSpPr/>
          <p:nvPr/>
        </p:nvGrpSpPr>
        <p:grpSpPr>
          <a:xfrm>
            <a:off x="-18182" y="3651332"/>
            <a:ext cx="11991862" cy="424732"/>
            <a:chOff x="-18182" y="3651332"/>
            <a:chExt cx="11991862" cy="424732"/>
          </a:xfrm>
        </p:grpSpPr>
        <p:cxnSp>
          <p:nvCxnSpPr>
            <p:cNvPr id="78" name="Straight Connector 77">
              <a:extLst>
                <a:ext uri="{FF2B5EF4-FFF2-40B4-BE49-F238E27FC236}">
                  <a16:creationId xmlns:a16="http://schemas.microsoft.com/office/drawing/2014/main" id="{B5CDB6A1-1670-48B9-B041-D9A8140F3854}"/>
                </a:ext>
              </a:extLst>
            </p:cNvPr>
            <p:cNvCxnSpPr>
              <a:cxnSpLocks/>
            </p:cNvCxnSpPr>
            <p:nvPr/>
          </p:nvCxnSpPr>
          <p:spPr>
            <a:xfrm flipV="1">
              <a:off x="-18182" y="3823801"/>
              <a:ext cx="11991862" cy="362"/>
            </a:xfrm>
            <a:prstGeom prst="line">
              <a:avLst/>
            </a:prstGeom>
            <a:noFill/>
            <a:ln w="15875" cap="flat" cmpd="sng" algn="ctr">
              <a:solidFill>
                <a:sysClr val="window" lastClr="FFFFFF"/>
              </a:solidFill>
              <a:prstDash val="solid"/>
              <a:headEnd type="none"/>
              <a:tailEnd type="none"/>
            </a:ln>
            <a:effectLst/>
          </p:spPr>
        </p:cxnSp>
        <p:sp>
          <p:nvSpPr>
            <p:cNvPr id="79" name="Rectangle 78">
              <a:extLst>
                <a:ext uri="{FF2B5EF4-FFF2-40B4-BE49-F238E27FC236}">
                  <a16:creationId xmlns:a16="http://schemas.microsoft.com/office/drawing/2014/main" id="{6B07A7BE-8FEE-419C-BA2A-7438AC5E97F6}"/>
                </a:ext>
              </a:extLst>
            </p:cNvPr>
            <p:cNvSpPr/>
            <p:nvPr/>
          </p:nvSpPr>
          <p:spPr>
            <a:xfrm>
              <a:off x="5046030" y="3651332"/>
              <a:ext cx="1821698" cy="424732"/>
            </a:xfrm>
            <a:prstGeom prst="rect">
              <a:avLst/>
            </a:prstGeom>
            <a:solidFill>
              <a:srgbClr val="0078D7"/>
            </a:solidFill>
            <a:ln>
              <a:noFill/>
            </a:ln>
          </p:spPr>
          <p:txBody>
            <a:bodyPr wrap="square" lIns="0" rIns="0">
              <a:spAutoFit/>
            </a:bodyPr>
            <a:lstStyle/>
            <a:p>
              <a:pPr marL="60313"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Intelligence</a:t>
              </a:r>
            </a:p>
          </p:txBody>
        </p:sp>
      </p:grpSp>
      <p:grpSp>
        <p:nvGrpSpPr>
          <p:cNvPr id="80" name="Group 79">
            <a:extLst>
              <a:ext uri="{FF2B5EF4-FFF2-40B4-BE49-F238E27FC236}">
                <a16:creationId xmlns:a16="http://schemas.microsoft.com/office/drawing/2014/main" id="{488BD4BA-9117-4753-A50A-6B1EAE7CF77A}"/>
              </a:ext>
            </a:extLst>
          </p:cNvPr>
          <p:cNvGrpSpPr/>
          <p:nvPr/>
        </p:nvGrpSpPr>
        <p:grpSpPr>
          <a:xfrm>
            <a:off x="5499678" y="2555915"/>
            <a:ext cx="914400" cy="914400"/>
            <a:chOff x="5477467" y="2420631"/>
            <a:chExt cx="877959" cy="877957"/>
          </a:xfrm>
        </p:grpSpPr>
        <p:sp>
          <p:nvSpPr>
            <p:cNvPr id="81" name="Oval 80">
              <a:extLst>
                <a:ext uri="{FF2B5EF4-FFF2-40B4-BE49-F238E27FC236}">
                  <a16:creationId xmlns:a16="http://schemas.microsoft.com/office/drawing/2014/main" id="{3551CC2A-AAEC-43A2-A82D-9ECF57C5AC71}"/>
                </a:ext>
              </a:extLst>
            </p:cNvPr>
            <p:cNvSpPr/>
            <p:nvPr/>
          </p:nvSpPr>
          <p:spPr bwMode="auto">
            <a:xfrm>
              <a:off x="5477467" y="2420631"/>
              <a:ext cx="877959" cy="877957"/>
            </a:xfrm>
            <a:prstGeom prst="ellipse">
              <a:avLst/>
            </a:prstGeom>
            <a:solidFill>
              <a:srgbClr val="0078D7"/>
            </a:solidFill>
            <a:ln w="19050" cap="flat" cmpd="sng" algn="ctr">
              <a:solidFill>
                <a:srgbClr val="FFFFFF"/>
              </a:solid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Freeform 303">
              <a:extLst>
                <a:ext uri="{FF2B5EF4-FFF2-40B4-BE49-F238E27FC236}">
                  <a16:creationId xmlns:a16="http://schemas.microsoft.com/office/drawing/2014/main" id="{D8D84A49-4EE3-44D7-A818-D386BCB722BA}"/>
                </a:ext>
              </a:extLst>
            </p:cNvPr>
            <p:cNvSpPr>
              <a:spLocks noChangeAspect="1" noEditPoints="1"/>
            </p:cNvSpPr>
            <p:nvPr/>
          </p:nvSpPr>
          <p:spPr bwMode="auto">
            <a:xfrm>
              <a:off x="5709606" y="2652769"/>
              <a:ext cx="413680" cy="413680"/>
            </a:xfrm>
            <a:custGeom>
              <a:avLst/>
              <a:gdLst>
                <a:gd name="T0" fmla="*/ 104 w 118"/>
                <a:gd name="T1" fmla="*/ 62 h 118"/>
                <a:gd name="T2" fmla="*/ 105 w 118"/>
                <a:gd name="T3" fmla="*/ 61 h 118"/>
                <a:gd name="T4" fmla="*/ 104 w 118"/>
                <a:gd name="T5" fmla="*/ 59 h 118"/>
                <a:gd name="T6" fmla="*/ 84 w 118"/>
                <a:gd name="T7" fmla="*/ 39 h 118"/>
                <a:gd name="T8" fmla="*/ 95 w 118"/>
                <a:gd name="T9" fmla="*/ 28 h 118"/>
                <a:gd name="T10" fmla="*/ 103 w 118"/>
                <a:gd name="T11" fmla="*/ 30 h 118"/>
                <a:gd name="T12" fmla="*/ 118 w 118"/>
                <a:gd name="T13" fmla="*/ 15 h 118"/>
                <a:gd name="T14" fmla="*/ 103 w 118"/>
                <a:gd name="T15" fmla="*/ 0 h 118"/>
                <a:gd name="T16" fmla="*/ 88 w 118"/>
                <a:gd name="T17" fmla="*/ 15 h 118"/>
                <a:gd name="T18" fmla="*/ 91 w 118"/>
                <a:gd name="T19" fmla="*/ 24 h 118"/>
                <a:gd name="T20" fmla="*/ 79 w 118"/>
                <a:gd name="T21" fmla="*/ 36 h 118"/>
                <a:gd name="T22" fmla="*/ 57 w 118"/>
                <a:gd name="T23" fmla="*/ 30 h 118"/>
                <a:gd name="T24" fmla="*/ 10 w 118"/>
                <a:gd name="T25" fmla="*/ 59 h 118"/>
                <a:gd name="T26" fmla="*/ 8 w 118"/>
                <a:gd name="T27" fmla="*/ 61 h 118"/>
                <a:gd name="T28" fmla="*/ 10 w 118"/>
                <a:gd name="T29" fmla="*/ 63 h 118"/>
                <a:gd name="T30" fmla="*/ 32 w 118"/>
                <a:gd name="T31" fmla="*/ 81 h 118"/>
                <a:gd name="T32" fmla="*/ 23 w 118"/>
                <a:gd name="T33" fmla="*/ 91 h 118"/>
                <a:gd name="T34" fmla="*/ 15 w 118"/>
                <a:gd name="T35" fmla="*/ 88 h 118"/>
                <a:gd name="T36" fmla="*/ 0 w 118"/>
                <a:gd name="T37" fmla="*/ 103 h 118"/>
                <a:gd name="T38" fmla="*/ 15 w 118"/>
                <a:gd name="T39" fmla="*/ 118 h 118"/>
                <a:gd name="T40" fmla="*/ 30 w 118"/>
                <a:gd name="T41" fmla="*/ 103 h 118"/>
                <a:gd name="T42" fmla="*/ 27 w 118"/>
                <a:gd name="T43" fmla="*/ 95 h 118"/>
                <a:gd name="T44" fmla="*/ 38 w 118"/>
                <a:gd name="T45" fmla="*/ 84 h 118"/>
                <a:gd name="T46" fmla="*/ 59 w 118"/>
                <a:gd name="T47" fmla="*/ 89 h 118"/>
                <a:gd name="T48" fmla="*/ 59 w 118"/>
                <a:gd name="T49" fmla="*/ 89 h 118"/>
                <a:gd name="T50" fmla="*/ 104 w 118"/>
                <a:gd name="T51" fmla="*/ 62 h 118"/>
                <a:gd name="T52" fmla="*/ 59 w 118"/>
                <a:gd name="T53" fmla="*/ 83 h 118"/>
                <a:gd name="T54" fmla="*/ 59 w 118"/>
                <a:gd name="T55" fmla="*/ 83 h 118"/>
                <a:gd name="T56" fmla="*/ 16 w 118"/>
                <a:gd name="T57" fmla="*/ 61 h 118"/>
                <a:gd name="T58" fmla="*/ 58 w 118"/>
                <a:gd name="T59" fmla="*/ 36 h 118"/>
                <a:gd name="T60" fmla="*/ 98 w 118"/>
                <a:gd name="T61" fmla="*/ 61 h 118"/>
                <a:gd name="T62" fmla="*/ 59 w 118"/>
                <a:gd name="T63" fmla="*/ 83 h 118"/>
                <a:gd name="T64" fmla="*/ 15 w 118"/>
                <a:gd name="T65" fmla="*/ 29 h 118"/>
                <a:gd name="T66" fmla="*/ 30 w 118"/>
                <a:gd name="T67" fmla="*/ 14 h 118"/>
                <a:gd name="T68" fmla="*/ 15 w 118"/>
                <a:gd name="T69" fmla="*/ 0 h 118"/>
                <a:gd name="T70" fmla="*/ 0 w 118"/>
                <a:gd name="T71" fmla="*/ 14 h 118"/>
                <a:gd name="T72" fmla="*/ 15 w 118"/>
                <a:gd name="T73" fmla="*/ 29 h 118"/>
                <a:gd name="T74" fmla="*/ 15 w 118"/>
                <a:gd name="T75" fmla="*/ 4 h 118"/>
                <a:gd name="T76" fmla="*/ 25 w 118"/>
                <a:gd name="T77" fmla="*/ 14 h 118"/>
                <a:gd name="T78" fmla="*/ 15 w 118"/>
                <a:gd name="T79" fmla="*/ 25 h 118"/>
                <a:gd name="T80" fmla="*/ 5 w 118"/>
                <a:gd name="T81" fmla="*/ 14 h 118"/>
                <a:gd name="T82" fmla="*/ 15 w 118"/>
                <a:gd name="T83" fmla="*/ 4 h 118"/>
                <a:gd name="T84" fmla="*/ 103 w 118"/>
                <a:gd name="T85" fmla="*/ 89 h 118"/>
                <a:gd name="T86" fmla="*/ 89 w 118"/>
                <a:gd name="T87" fmla="*/ 103 h 118"/>
                <a:gd name="T88" fmla="*/ 103 w 118"/>
                <a:gd name="T89" fmla="*/ 118 h 118"/>
                <a:gd name="T90" fmla="*/ 118 w 118"/>
                <a:gd name="T91" fmla="*/ 103 h 118"/>
                <a:gd name="T92" fmla="*/ 103 w 118"/>
                <a:gd name="T93" fmla="*/ 89 h 118"/>
                <a:gd name="T94" fmla="*/ 103 w 118"/>
                <a:gd name="T95" fmla="*/ 114 h 118"/>
                <a:gd name="T96" fmla="*/ 93 w 118"/>
                <a:gd name="T97" fmla="*/ 103 h 118"/>
                <a:gd name="T98" fmla="*/ 103 w 118"/>
                <a:gd name="T99" fmla="*/ 93 h 118"/>
                <a:gd name="T100" fmla="*/ 114 w 118"/>
                <a:gd name="T101" fmla="*/ 103 h 118"/>
                <a:gd name="T102" fmla="*/ 103 w 118"/>
                <a:gd name="T103" fmla="*/ 114 h 118"/>
                <a:gd name="T104" fmla="*/ 74 w 118"/>
                <a:gd name="T105" fmla="*/ 59 h 118"/>
                <a:gd name="T106" fmla="*/ 59 w 118"/>
                <a:gd name="T107" fmla="*/ 74 h 118"/>
                <a:gd name="T108" fmla="*/ 44 w 118"/>
                <a:gd name="T109" fmla="*/ 59 h 118"/>
                <a:gd name="T110" fmla="*/ 59 w 118"/>
                <a:gd name="T111" fmla="*/ 44 h 118"/>
                <a:gd name="T112" fmla="*/ 74 w 118"/>
                <a:gd name="T113"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18">
                  <a:moveTo>
                    <a:pt x="104" y="62"/>
                  </a:moveTo>
                  <a:cubicBezTo>
                    <a:pt x="105" y="61"/>
                    <a:pt x="105" y="61"/>
                    <a:pt x="105" y="61"/>
                  </a:cubicBezTo>
                  <a:cubicBezTo>
                    <a:pt x="104" y="59"/>
                    <a:pt x="104" y="59"/>
                    <a:pt x="104" y="59"/>
                  </a:cubicBezTo>
                  <a:cubicBezTo>
                    <a:pt x="98" y="50"/>
                    <a:pt x="91" y="43"/>
                    <a:pt x="84" y="39"/>
                  </a:cubicBezTo>
                  <a:cubicBezTo>
                    <a:pt x="95" y="28"/>
                    <a:pt x="95" y="28"/>
                    <a:pt x="95" y="28"/>
                  </a:cubicBezTo>
                  <a:cubicBezTo>
                    <a:pt x="97" y="29"/>
                    <a:pt x="100" y="30"/>
                    <a:pt x="103" y="30"/>
                  </a:cubicBezTo>
                  <a:cubicBezTo>
                    <a:pt x="111" y="30"/>
                    <a:pt x="118" y="23"/>
                    <a:pt x="118" y="15"/>
                  </a:cubicBezTo>
                  <a:cubicBezTo>
                    <a:pt x="118" y="7"/>
                    <a:pt x="111" y="0"/>
                    <a:pt x="103" y="0"/>
                  </a:cubicBezTo>
                  <a:cubicBezTo>
                    <a:pt x="95" y="0"/>
                    <a:pt x="88" y="7"/>
                    <a:pt x="88" y="15"/>
                  </a:cubicBezTo>
                  <a:cubicBezTo>
                    <a:pt x="88" y="18"/>
                    <a:pt x="89" y="21"/>
                    <a:pt x="91" y="24"/>
                  </a:cubicBezTo>
                  <a:cubicBezTo>
                    <a:pt x="79" y="36"/>
                    <a:pt x="79" y="36"/>
                    <a:pt x="79" y="36"/>
                  </a:cubicBezTo>
                  <a:cubicBezTo>
                    <a:pt x="72" y="32"/>
                    <a:pt x="65" y="30"/>
                    <a:pt x="57" y="30"/>
                  </a:cubicBezTo>
                  <a:cubicBezTo>
                    <a:pt x="42" y="31"/>
                    <a:pt x="26" y="41"/>
                    <a:pt x="10" y="59"/>
                  </a:cubicBezTo>
                  <a:cubicBezTo>
                    <a:pt x="8" y="61"/>
                    <a:pt x="8" y="61"/>
                    <a:pt x="8" y="61"/>
                  </a:cubicBezTo>
                  <a:cubicBezTo>
                    <a:pt x="10" y="63"/>
                    <a:pt x="10" y="63"/>
                    <a:pt x="10" y="63"/>
                  </a:cubicBezTo>
                  <a:cubicBezTo>
                    <a:pt x="17" y="71"/>
                    <a:pt x="25" y="77"/>
                    <a:pt x="32" y="81"/>
                  </a:cubicBezTo>
                  <a:cubicBezTo>
                    <a:pt x="23" y="91"/>
                    <a:pt x="23" y="91"/>
                    <a:pt x="23" y="91"/>
                  </a:cubicBezTo>
                  <a:cubicBezTo>
                    <a:pt x="21" y="89"/>
                    <a:pt x="18" y="88"/>
                    <a:pt x="15" y="88"/>
                  </a:cubicBezTo>
                  <a:cubicBezTo>
                    <a:pt x="7" y="88"/>
                    <a:pt x="0" y="95"/>
                    <a:pt x="0" y="103"/>
                  </a:cubicBezTo>
                  <a:cubicBezTo>
                    <a:pt x="0" y="111"/>
                    <a:pt x="7" y="118"/>
                    <a:pt x="15" y="118"/>
                  </a:cubicBezTo>
                  <a:cubicBezTo>
                    <a:pt x="23" y="118"/>
                    <a:pt x="30" y="111"/>
                    <a:pt x="30" y="103"/>
                  </a:cubicBezTo>
                  <a:cubicBezTo>
                    <a:pt x="30" y="100"/>
                    <a:pt x="29" y="97"/>
                    <a:pt x="27" y="95"/>
                  </a:cubicBezTo>
                  <a:cubicBezTo>
                    <a:pt x="38" y="84"/>
                    <a:pt x="38" y="84"/>
                    <a:pt x="38" y="84"/>
                  </a:cubicBezTo>
                  <a:cubicBezTo>
                    <a:pt x="45" y="87"/>
                    <a:pt x="52" y="89"/>
                    <a:pt x="59" y="89"/>
                  </a:cubicBezTo>
                  <a:cubicBezTo>
                    <a:pt x="59" y="89"/>
                    <a:pt x="59" y="89"/>
                    <a:pt x="59" y="89"/>
                  </a:cubicBezTo>
                  <a:cubicBezTo>
                    <a:pt x="76" y="89"/>
                    <a:pt x="91" y="80"/>
                    <a:pt x="104" y="62"/>
                  </a:cubicBezTo>
                  <a:close/>
                  <a:moveTo>
                    <a:pt x="59" y="83"/>
                  </a:moveTo>
                  <a:cubicBezTo>
                    <a:pt x="59" y="83"/>
                    <a:pt x="59" y="83"/>
                    <a:pt x="59" y="83"/>
                  </a:cubicBezTo>
                  <a:cubicBezTo>
                    <a:pt x="45" y="83"/>
                    <a:pt x="30" y="76"/>
                    <a:pt x="16" y="61"/>
                  </a:cubicBezTo>
                  <a:cubicBezTo>
                    <a:pt x="30" y="45"/>
                    <a:pt x="44" y="37"/>
                    <a:pt x="58" y="36"/>
                  </a:cubicBezTo>
                  <a:cubicBezTo>
                    <a:pt x="72" y="35"/>
                    <a:pt x="85" y="44"/>
                    <a:pt x="98" y="61"/>
                  </a:cubicBezTo>
                  <a:cubicBezTo>
                    <a:pt x="87" y="76"/>
                    <a:pt x="73" y="83"/>
                    <a:pt x="59" y="83"/>
                  </a:cubicBezTo>
                  <a:close/>
                  <a:moveTo>
                    <a:pt x="15" y="29"/>
                  </a:moveTo>
                  <a:cubicBezTo>
                    <a:pt x="23" y="29"/>
                    <a:pt x="30" y="23"/>
                    <a:pt x="30" y="14"/>
                  </a:cubicBezTo>
                  <a:cubicBezTo>
                    <a:pt x="30" y="6"/>
                    <a:pt x="23" y="0"/>
                    <a:pt x="15" y="0"/>
                  </a:cubicBezTo>
                  <a:cubicBezTo>
                    <a:pt x="7" y="0"/>
                    <a:pt x="0" y="6"/>
                    <a:pt x="0" y="14"/>
                  </a:cubicBezTo>
                  <a:cubicBezTo>
                    <a:pt x="0" y="23"/>
                    <a:pt x="7" y="29"/>
                    <a:pt x="15" y="29"/>
                  </a:cubicBezTo>
                  <a:close/>
                  <a:moveTo>
                    <a:pt x="15" y="4"/>
                  </a:moveTo>
                  <a:cubicBezTo>
                    <a:pt x="20" y="4"/>
                    <a:pt x="25" y="9"/>
                    <a:pt x="25" y="14"/>
                  </a:cubicBezTo>
                  <a:cubicBezTo>
                    <a:pt x="25" y="20"/>
                    <a:pt x="20" y="25"/>
                    <a:pt x="15" y="25"/>
                  </a:cubicBezTo>
                  <a:cubicBezTo>
                    <a:pt x="9" y="25"/>
                    <a:pt x="5" y="20"/>
                    <a:pt x="5" y="14"/>
                  </a:cubicBezTo>
                  <a:cubicBezTo>
                    <a:pt x="5" y="9"/>
                    <a:pt x="9" y="4"/>
                    <a:pt x="15" y="4"/>
                  </a:cubicBezTo>
                  <a:close/>
                  <a:moveTo>
                    <a:pt x="103" y="89"/>
                  </a:moveTo>
                  <a:cubicBezTo>
                    <a:pt x="95" y="89"/>
                    <a:pt x="89" y="95"/>
                    <a:pt x="89" y="103"/>
                  </a:cubicBezTo>
                  <a:cubicBezTo>
                    <a:pt x="89" y="112"/>
                    <a:pt x="95" y="118"/>
                    <a:pt x="103" y="118"/>
                  </a:cubicBezTo>
                  <a:cubicBezTo>
                    <a:pt x="112" y="118"/>
                    <a:pt x="118" y="112"/>
                    <a:pt x="118" y="103"/>
                  </a:cubicBezTo>
                  <a:cubicBezTo>
                    <a:pt x="118" y="95"/>
                    <a:pt x="112" y="89"/>
                    <a:pt x="103" y="89"/>
                  </a:cubicBezTo>
                  <a:close/>
                  <a:moveTo>
                    <a:pt x="103" y="114"/>
                  </a:moveTo>
                  <a:cubicBezTo>
                    <a:pt x="98" y="114"/>
                    <a:pt x="93" y="109"/>
                    <a:pt x="93" y="103"/>
                  </a:cubicBezTo>
                  <a:cubicBezTo>
                    <a:pt x="93" y="98"/>
                    <a:pt x="98" y="93"/>
                    <a:pt x="103" y="93"/>
                  </a:cubicBezTo>
                  <a:cubicBezTo>
                    <a:pt x="109" y="93"/>
                    <a:pt x="114" y="98"/>
                    <a:pt x="114" y="103"/>
                  </a:cubicBezTo>
                  <a:cubicBezTo>
                    <a:pt x="114" y="109"/>
                    <a:pt x="109" y="114"/>
                    <a:pt x="103" y="114"/>
                  </a:cubicBezTo>
                  <a:close/>
                  <a:moveTo>
                    <a:pt x="74" y="59"/>
                  </a:moveTo>
                  <a:cubicBezTo>
                    <a:pt x="74" y="67"/>
                    <a:pt x="68" y="74"/>
                    <a:pt x="59" y="74"/>
                  </a:cubicBezTo>
                  <a:cubicBezTo>
                    <a:pt x="51" y="74"/>
                    <a:pt x="44" y="67"/>
                    <a:pt x="44" y="59"/>
                  </a:cubicBezTo>
                  <a:cubicBezTo>
                    <a:pt x="44" y="51"/>
                    <a:pt x="51" y="44"/>
                    <a:pt x="59" y="44"/>
                  </a:cubicBezTo>
                  <a:cubicBezTo>
                    <a:pt x="68" y="44"/>
                    <a:pt x="74" y="51"/>
                    <a:pt x="74" y="59"/>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6" name="Title 5">
            <a:extLst>
              <a:ext uri="{FF2B5EF4-FFF2-40B4-BE49-F238E27FC236}">
                <a16:creationId xmlns:a16="http://schemas.microsoft.com/office/drawing/2014/main" id="{ED188BD2-26E6-4ED1-A905-9A06B8F7C98D}"/>
              </a:ext>
            </a:extLst>
          </p:cNvPr>
          <p:cNvSpPr>
            <a:spLocks noGrp="1"/>
          </p:cNvSpPr>
          <p:nvPr>
            <p:ph type="title"/>
          </p:nvPr>
        </p:nvSpPr>
        <p:spPr/>
        <p:txBody>
          <a:bodyPr/>
          <a:lstStyle/>
          <a:p>
            <a:pPr algn="ctr"/>
            <a:r>
              <a:rPr lang="en-US" dirty="0"/>
              <a:t>Microsoft AI</a:t>
            </a:r>
          </a:p>
        </p:txBody>
      </p:sp>
      <p:sp>
        <p:nvSpPr>
          <p:cNvPr id="17" name="arrow">
            <a:extLst>
              <a:ext uri="{FF2B5EF4-FFF2-40B4-BE49-F238E27FC236}">
                <a16:creationId xmlns:a16="http://schemas.microsoft.com/office/drawing/2014/main" id="{1446D158-2536-41D0-A04E-800DFCF50ACF}"/>
              </a:ext>
            </a:extLst>
          </p:cNvPr>
          <p:cNvSpPr>
            <a:spLocks noChangeAspect="1" noEditPoints="1"/>
          </p:cNvSpPr>
          <p:nvPr/>
        </p:nvSpPr>
        <p:spPr bwMode="auto">
          <a:xfrm>
            <a:off x="11795180" y="3741809"/>
            <a:ext cx="178501" cy="164713"/>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flat">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useBgFill="1">
        <p:nvSpPr>
          <p:cNvPr id="21" name="Rectangle 20">
            <a:extLst>
              <a:ext uri="{FF2B5EF4-FFF2-40B4-BE49-F238E27FC236}">
                <a16:creationId xmlns:a16="http://schemas.microsoft.com/office/drawing/2014/main" id="{67AAF54A-6A77-412F-937D-DB9203C4DC00}"/>
              </a:ext>
            </a:extLst>
          </p:cNvPr>
          <p:cNvSpPr/>
          <p:nvPr/>
        </p:nvSpPr>
        <p:spPr bwMode="auto">
          <a:xfrm>
            <a:off x="3345982" y="3741807"/>
            <a:ext cx="488917" cy="356728"/>
          </a:xfrm>
          <a:prstGeom prst="rect">
            <a:avLst/>
          </a:prstGeom>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useBgFill="1">
        <p:nvSpPr>
          <p:cNvPr id="23" name="Rectangle 22">
            <a:extLst>
              <a:ext uri="{FF2B5EF4-FFF2-40B4-BE49-F238E27FC236}">
                <a16:creationId xmlns:a16="http://schemas.microsoft.com/office/drawing/2014/main" id="{BD539CAA-2EDC-40EF-9744-D1B6CE3BBD93}"/>
              </a:ext>
            </a:extLst>
          </p:cNvPr>
          <p:cNvSpPr/>
          <p:nvPr/>
        </p:nvSpPr>
        <p:spPr bwMode="auto">
          <a:xfrm>
            <a:off x="7920528" y="3741807"/>
            <a:ext cx="488917" cy="356728"/>
          </a:xfrm>
          <a:prstGeom prst="rect">
            <a:avLst/>
          </a:prstGeom>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Rectangle 37">
            <a:extLst>
              <a:ext uri="{FF2B5EF4-FFF2-40B4-BE49-F238E27FC236}">
                <a16:creationId xmlns:a16="http://schemas.microsoft.com/office/drawing/2014/main" id="{BE3A7590-1181-4811-BBE1-D4A24CA25059}"/>
              </a:ext>
            </a:extLst>
          </p:cNvPr>
          <p:cNvSpPr/>
          <p:nvPr/>
        </p:nvSpPr>
        <p:spPr>
          <a:xfrm>
            <a:off x="1070110" y="3651332"/>
            <a:ext cx="826784" cy="424732"/>
          </a:xfrm>
          <a:prstGeom prst="rect">
            <a:avLst/>
          </a:prstGeom>
          <a:solidFill>
            <a:srgbClr val="0078D7"/>
          </a:solidFill>
          <a:ln>
            <a:noFill/>
          </a:ln>
        </p:spPr>
        <p:txBody>
          <a:bodyPr wrap="square" lIns="0" rIns="0">
            <a:spAutoFit/>
          </a:bodyPr>
          <a:lstStyle/>
          <a:p>
            <a:pPr marL="60313"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Data</a:t>
            </a:r>
          </a:p>
        </p:txBody>
      </p:sp>
      <p:sp>
        <p:nvSpPr>
          <p:cNvPr id="39" name="Rectangle 38">
            <a:extLst>
              <a:ext uri="{FF2B5EF4-FFF2-40B4-BE49-F238E27FC236}">
                <a16:creationId xmlns:a16="http://schemas.microsoft.com/office/drawing/2014/main" id="{583E6B17-1D46-4A5C-8E62-393CB21486E0}"/>
              </a:ext>
            </a:extLst>
          </p:cNvPr>
          <p:cNvSpPr/>
          <p:nvPr/>
        </p:nvSpPr>
        <p:spPr>
          <a:xfrm>
            <a:off x="9592644" y="3654776"/>
            <a:ext cx="1786556" cy="424732"/>
          </a:xfrm>
          <a:prstGeom prst="rect">
            <a:avLst/>
          </a:prstGeom>
          <a:solidFill>
            <a:srgbClr val="0078D7"/>
          </a:solidFill>
          <a:ln>
            <a:noFill/>
          </a:ln>
        </p:spPr>
        <p:txBody>
          <a:bodyPr wrap="square" lIns="0" rIns="0">
            <a:spAutoFit/>
          </a:bodyPr>
          <a:lstStyle/>
          <a:p>
            <a:pPr marL="60313"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Experiences</a:t>
            </a:r>
          </a:p>
        </p:txBody>
      </p:sp>
      <p:sp>
        <p:nvSpPr>
          <p:cNvPr id="40" name="arrow_15">
            <a:extLst>
              <a:ext uri="{FF2B5EF4-FFF2-40B4-BE49-F238E27FC236}">
                <a16:creationId xmlns:a16="http://schemas.microsoft.com/office/drawing/2014/main" id="{83A6402C-AE82-40D6-8B3B-244106E15C63}"/>
              </a:ext>
            </a:extLst>
          </p:cNvPr>
          <p:cNvSpPr>
            <a:spLocks noChangeAspect="1" noEditPoints="1"/>
          </p:cNvSpPr>
          <p:nvPr/>
        </p:nvSpPr>
        <p:spPr bwMode="auto">
          <a:xfrm>
            <a:off x="3415840" y="3651523"/>
            <a:ext cx="349201" cy="347614"/>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solidFill>
            <a:srgbClr val="0078D7"/>
          </a:solidFill>
          <a:ln w="15875" cap="flat">
            <a:solidFill>
              <a:sysClr val="window" lastClr="FFFFFF"/>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41" name="arrow_15">
            <a:extLst>
              <a:ext uri="{FF2B5EF4-FFF2-40B4-BE49-F238E27FC236}">
                <a16:creationId xmlns:a16="http://schemas.microsoft.com/office/drawing/2014/main" id="{B2C307A6-10E4-40C0-9D48-CD98FFA30677}"/>
              </a:ext>
            </a:extLst>
          </p:cNvPr>
          <p:cNvSpPr>
            <a:spLocks noChangeAspect="1" noEditPoints="1"/>
          </p:cNvSpPr>
          <p:nvPr/>
        </p:nvSpPr>
        <p:spPr bwMode="auto">
          <a:xfrm>
            <a:off x="7989037" y="3651523"/>
            <a:ext cx="349201" cy="347614"/>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solidFill>
            <a:srgbClr val="0078D7"/>
          </a:solidFill>
          <a:ln w="15875" cap="flat">
            <a:solidFill>
              <a:sysClr val="window" lastClr="FFFFFF"/>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nvGrpSpPr>
          <p:cNvPr id="9" name="Group 8">
            <a:extLst>
              <a:ext uri="{FF2B5EF4-FFF2-40B4-BE49-F238E27FC236}">
                <a16:creationId xmlns:a16="http://schemas.microsoft.com/office/drawing/2014/main" id="{3F6CFDA1-E495-42C1-9732-F2AD83630A59}"/>
              </a:ext>
            </a:extLst>
          </p:cNvPr>
          <p:cNvGrpSpPr/>
          <p:nvPr/>
        </p:nvGrpSpPr>
        <p:grpSpPr>
          <a:xfrm>
            <a:off x="1037249" y="2555915"/>
            <a:ext cx="914400" cy="914400"/>
            <a:chOff x="1044522" y="2420631"/>
            <a:chExt cx="877959" cy="877957"/>
          </a:xfrm>
        </p:grpSpPr>
        <p:sp>
          <p:nvSpPr>
            <p:cNvPr id="65" name="Oval 64">
              <a:extLst>
                <a:ext uri="{FF2B5EF4-FFF2-40B4-BE49-F238E27FC236}">
                  <a16:creationId xmlns:a16="http://schemas.microsoft.com/office/drawing/2014/main" id="{2A0DF8D1-B858-430C-893C-B25002EDAAFE}"/>
                </a:ext>
              </a:extLst>
            </p:cNvPr>
            <p:cNvSpPr/>
            <p:nvPr/>
          </p:nvSpPr>
          <p:spPr bwMode="auto">
            <a:xfrm>
              <a:off x="1044522" y="2420631"/>
              <a:ext cx="877959" cy="877957"/>
            </a:xfrm>
            <a:prstGeom prst="ellipse">
              <a:avLst/>
            </a:prstGeom>
            <a:solidFill>
              <a:srgbClr val="0078D7"/>
            </a:solidFill>
            <a:ln w="19050" cap="flat" cmpd="sng" algn="ctr">
              <a:solidFill>
                <a:srgbClr val="FFFFFF"/>
              </a:solid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Freeform 55">
              <a:extLst>
                <a:ext uri="{FF2B5EF4-FFF2-40B4-BE49-F238E27FC236}">
                  <a16:creationId xmlns:a16="http://schemas.microsoft.com/office/drawing/2014/main" id="{6CF40F7D-9BB5-405F-9B3A-1C117D66B84A}"/>
                </a:ext>
              </a:extLst>
            </p:cNvPr>
            <p:cNvSpPr>
              <a:spLocks noChangeAspect="1" noEditPoints="1"/>
            </p:cNvSpPr>
            <p:nvPr/>
          </p:nvSpPr>
          <p:spPr bwMode="auto">
            <a:xfrm>
              <a:off x="1262213" y="2697480"/>
              <a:ext cx="437920" cy="338678"/>
            </a:xfrm>
            <a:custGeom>
              <a:avLst/>
              <a:gdLst>
                <a:gd name="T0" fmla="*/ 85 w 115"/>
                <a:gd name="T1" fmla="*/ 38 h 88"/>
                <a:gd name="T2" fmla="*/ 19 w 115"/>
                <a:gd name="T3" fmla="*/ 38 h 88"/>
                <a:gd name="T4" fmla="*/ 19 w 115"/>
                <a:gd name="T5" fmla="*/ 32 h 88"/>
                <a:gd name="T6" fmla="*/ 85 w 115"/>
                <a:gd name="T7" fmla="*/ 32 h 88"/>
                <a:gd name="T8" fmla="*/ 85 w 115"/>
                <a:gd name="T9" fmla="*/ 38 h 88"/>
                <a:gd name="T10" fmla="*/ 115 w 115"/>
                <a:gd name="T11" fmla="*/ 9 h 88"/>
                <a:gd name="T12" fmla="*/ 0 w 115"/>
                <a:gd name="T13" fmla="*/ 9 h 88"/>
                <a:gd name="T14" fmla="*/ 0 w 115"/>
                <a:gd name="T15" fmla="*/ 0 h 88"/>
                <a:gd name="T16" fmla="*/ 115 w 115"/>
                <a:gd name="T17" fmla="*/ 0 h 88"/>
                <a:gd name="T18" fmla="*/ 115 w 115"/>
                <a:gd name="T19" fmla="*/ 9 h 88"/>
                <a:gd name="T20" fmla="*/ 98 w 115"/>
                <a:gd name="T21" fmla="*/ 3 h 88"/>
                <a:gd name="T22" fmla="*/ 94 w 115"/>
                <a:gd name="T23" fmla="*/ 3 h 88"/>
                <a:gd name="T24" fmla="*/ 94 w 115"/>
                <a:gd name="T25" fmla="*/ 6 h 88"/>
                <a:gd name="T26" fmla="*/ 98 w 115"/>
                <a:gd name="T27" fmla="*/ 6 h 88"/>
                <a:gd name="T28" fmla="*/ 98 w 115"/>
                <a:gd name="T29" fmla="*/ 3 h 88"/>
                <a:gd name="T30" fmla="*/ 105 w 115"/>
                <a:gd name="T31" fmla="*/ 3 h 88"/>
                <a:gd name="T32" fmla="*/ 101 w 115"/>
                <a:gd name="T33" fmla="*/ 3 h 88"/>
                <a:gd name="T34" fmla="*/ 101 w 115"/>
                <a:gd name="T35" fmla="*/ 6 h 88"/>
                <a:gd name="T36" fmla="*/ 105 w 115"/>
                <a:gd name="T37" fmla="*/ 6 h 88"/>
                <a:gd name="T38" fmla="*/ 105 w 115"/>
                <a:gd name="T39" fmla="*/ 3 h 88"/>
                <a:gd name="T40" fmla="*/ 112 w 115"/>
                <a:gd name="T41" fmla="*/ 3 h 88"/>
                <a:gd name="T42" fmla="*/ 108 w 115"/>
                <a:gd name="T43" fmla="*/ 3 h 88"/>
                <a:gd name="T44" fmla="*/ 108 w 115"/>
                <a:gd name="T45" fmla="*/ 6 h 88"/>
                <a:gd name="T46" fmla="*/ 112 w 115"/>
                <a:gd name="T47" fmla="*/ 6 h 88"/>
                <a:gd name="T48" fmla="*/ 112 w 115"/>
                <a:gd name="T49" fmla="*/ 3 h 88"/>
                <a:gd name="T50" fmla="*/ 115 w 115"/>
                <a:gd name="T51" fmla="*/ 13 h 88"/>
                <a:gd name="T52" fmla="*/ 115 w 115"/>
                <a:gd name="T53" fmla="*/ 88 h 88"/>
                <a:gd name="T54" fmla="*/ 0 w 115"/>
                <a:gd name="T55" fmla="*/ 88 h 88"/>
                <a:gd name="T56" fmla="*/ 0 w 115"/>
                <a:gd name="T57" fmla="*/ 13 h 88"/>
                <a:gd name="T58" fmla="*/ 115 w 115"/>
                <a:gd name="T59" fmla="*/ 13 h 88"/>
                <a:gd name="T60" fmla="*/ 108 w 115"/>
                <a:gd name="T61" fmla="*/ 20 h 88"/>
                <a:gd name="T62" fmla="*/ 7 w 115"/>
                <a:gd name="T63" fmla="*/ 20 h 88"/>
                <a:gd name="T64" fmla="*/ 7 w 115"/>
                <a:gd name="T65" fmla="*/ 81 h 88"/>
                <a:gd name="T66" fmla="*/ 108 w 115"/>
                <a:gd name="T67" fmla="*/ 81 h 88"/>
                <a:gd name="T68" fmla="*/ 108 w 115"/>
                <a:gd name="T69" fmla="*/ 20 h 88"/>
                <a:gd name="T70" fmla="*/ 66 w 115"/>
                <a:gd name="T71" fmla="*/ 41 h 88"/>
                <a:gd name="T72" fmla="*/ 19 w 115"/>
                <a:gd name="T73" fmla="*/ 41 h 88"/>
                <a:gd name="T74" fmla="*/ 19 w 115"/>
                <a:gd name="T75" fmla="*/ 48 h 88"/>
                <a:gd name="T76" fmla="*/ 66 w 115"/>
                <a:gd name="T77" fmla="*/ 48 h 88"/>
                <a:gd name="T78" fmla="*/ 66 w 115"/>
                <a:gd name="T79" fmla="*/ 41 h 88"/>
                <a:gd name="T80" fmla="*/ 77 w 115"/>
                <a:gd name="T81" fmla="*/ 51 h 88"/>
                <a:gd name="T82" fmla="*/ 19 w 115"/>
                <a:gd name="T83" fmla="*/ 51 h 88"/>
                <a:gd name="T84" fmla="*/ 19 w 115"/>
                <a:gd name="T85" fmla="*/ 57 h 88"/>
                <a:gd name="T86" fmla="*/ 77 w 115"/>
                <a:gd name="T87" fmla="*/ 57 h 88"/>
                <a:gd name="T88" fmla="*/ 77 w 115"/>
                <a:gd name="T89" fmla="*/ 51 h 88"/>
                <a:gd name="T90" fmla="*/ 45 w 115"/>
                <a:gd name="T91" fmla="*/ 61 h 88"/>
                <a:gd name="T92" fmla="*/ 19 w 115"/>
                <a:gd name="T93" fmla="*/ 61 h 88"/>
                <a:gd name="T94" fmla="*/ 19 w 115"/>
                <a:gd name="T95" fmla="*/ 67 h 88"/>
                <a:gd name="T96" fmla="*/ 45 w 115"/>
                <a:gd name="T97" fmla="*/ 67 h 88"/>
                <a:gd name="T98" fmla="*/ 45 w 115"/>
                <a:gd name="T99"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 h="88">
                  <a:moveTo>
                    <a:pt x="85" y="38"/>
                  </a:moveTo>
                  <a:cubicBezTo>
                    <a:pt x="19" y="38"/>
                    <a:pt x="19" y="38"/>
                    <a:pt x="19" y="38"/>
                  </a:cubicBezTo>
                  <a:cubicBezTo>
                    <a:pt x="19" y="32"/>
                    <a:pt x="19" y="32"/>
                    <a:pt x="19" y="32"/>
                  </a:cubicBezTo>
                  <a:cubicBezTo>
                    <a:pt x="85" y="32"/>
                    <a:pt x="85" y="32"/>
                    <a:pt x="85" y="32"/>
                  </a:cubicBezTo>
                  <a:cubicBezTo>
                    <a:pt x="85" y="38"/>
                    <a:pt x="85" y="38"/>
                    <a:pt x="85" y="38"/>
                  </a:cubicBezTo>
                  <a:close/>
                  <a:moveTo>
                    <a:pt x="115" y="9"/>
                  </a:moveTo>
                  <a:cubicBezTo>
                    <a:pt x="0" y="9"/>
                    <a:pt x="0" y="9"/>
                    <a:pt x="0" y="9"/>
                  </a:cubicBezTo>
                  <a:cubicBezTo>
                    <a:pt x="0" y="0"/>
                    <a:pt x="0" y="0"/>
                    <a:pt x="0" y="0"/>
                  </a:cubicBezTo>
                  <a:cubicBezTo>
                    <a:pt x="115" y="0"/>
                    <a:pt x="115" y="0"/>
                    <a:pt x="115" y="0"/>
                  </a:cubicBezTo>
                  <a:lnTo>
                    <a:pt x="115" y="9"/>
                  </a:lnTo>
                  <a:close/>
                  <a:moveTo>
                    <a:pt x="98" y="3"/>
                  </a:moveTo>
                  <a:cubicBezTo>
                    <a:pt x="94" y="3"/>
                    <a:pt x="94" y="3"/>
                    <a:pt x="94" y="3"/>
                  </a:cubicBezTo>
                  <a:cubicBezTo>
                    <a:pt x="94" y="6"/>
                    <a:pt x="94" y="6"/>
                    <a:pt x="94" y="6"/>
                  </a:cubicBezTo>
                  <a:cubicBezTo>
                    <a:pt x="98" y="6"/>
                    <a:pt x="98" y="6"/>
                    <a:pt x="98" y="6"/>
                  </a:cubicBezTo>
                  <a:lnTo>
                    <a:pt x="98" y="3"/>
                  </a:lnTo>
                  <a:close/>
                  <a:moveTo>
                    <a:pt x="105" y="3"/>
                  </a:moveTo>
                  <a:cubicBezTo>
                    <a:pt x="101" y="3"/>
                    <a:pt x="101" y="3"/>
                    <a:pt x="101" y="3"/>
                  </a:cubicBezTo>
                  <a:cubicBezTo>
                    <a:pt x="101" y="6"/>
                    <a:pt x="101" y="6"/>
                    <a:pt x="101" y="6"/>
                  </a:cubicBezTo>
                  <a:cubicBezTo>
                    <a:pt x="105" y="6"/>
                    <a:pt x="105" y="6"/>
                    <a:pt x="105" y="6"/>
                  </a:cubicBezTo>
                  <a:lnTo>
                    <a:pt x="105" y="3"/>
                  </a:lnTo>
                  <a:close/>
                  <a:moveTo>
                    <a:pt x="112" y="3"/>
                  </a:moveTo>
                  <a:cubicBezTo>
                    <a:pt x="108" y="3"/>
                    <a:pt x="108" y="3"/>
                    <a:pt x="108" y="3"/>
                  </a:cubicBezTo>
                  <a:cubicBezTo>
                    <a:pt x="108" y="6"/>
                    <a:pt x="108" y="6"/>
                    <a:pt x="108" y="6"/>
                  </a:cubicBezTo>
                  <a:cubicBezTo>
                    <a:pt x="112" y="6"/>
                    <a:pt x="112" y="6"/>
                    <a:pt x="112" y="6"/>
                  </a:cubicBezTo>
                  <a:lnTo>
                    <a:pt x="112" y="3"/>
                  </a:lnTo>
                  <a:close/>
                  <a:moveTo>
                    <a:pt x="115" y="13"/>
                  </a:moveTo>
                  <a:cubicBezTo>
                    <a:pt x="115" y="88"/>
                    <a:pt x="115" y="88"/>
                    <a:pt x="115" y="88"/>
                  </a:cubicBezTo>
                  <a:cubicBezTo>
                    <a:pt x="0" y="88"/>
                    <a:pt x="0" y="88"/>
                    <a:pt x="0" y="88"/>
                  </a:cubicBezTo>
                  <a:cubicBezTo>
                    <a:pt x="0" y="13"/>
                    <a:pt x="0" y="13"/>
                    <a:pt x="0" y="13"/>
                  </a:cubicBezTo>
                  <a:lnTo>
                    <a:pt x="115" y="13"/>
                  </a:lnTo>
                  <a:close/>
                  <a:moveTo>
                    <a:pt x="108" y="20"/>
                  </a:moveTo>
                  <a:cubicBezTo>
                    <a:pt x="7" y="20"/>
                    <a:pt x="7" y="20"/>
                    <a:pt x="7" y="20"/>
                  </a:cubicBezTo>
                  <a:cubicBezTo>
                    <a:pt x="7" y="81"/>
                    <a:pt x="7" y="81"/>
                    <a:pt x="7" y="81"/>
                  </a:cubicBezTo>
                  <a:cubicBezTo>
                    <a:pt x="108" y="81"/>
                    <a:pt x="108" y="81"/>
                    <a:pt x="108" y="81"/>
                  </a:cubicBezTo>
                  <a:lnTo>
                    <a:pt x="108" y="20"/>
                  </a:lnTo>
                  <a:close/>
                  <a:moveTo>
                    <a:pt x="66" y="41"/>
                  </a:moveTo>
                  <a:cubicBezTo>
                    <a:pt x="66" y="41"/>
                    <a:pt x="66" y="41"/>
                    <a:pt x="19" y="41"/>
                  </a:cubicBezTo>
                  <a:cubicBezTo>
                    <a:pt x="19" y="41"/>
                    <a:pt x="19" y="41"/>
                    <a:pt x="19" y="48"/>
                  </a:cubicBezTo>
                  <a:cubicBezTo>
                    <a:pt x="19" y="48"/>
                    <a:pt x="19" y="48"/>
                    <a:pt x="66" y="48"/>
                  </a:cubicBezTo>
                  <a:cubicBezTo>
                    <a:pt x="66" y="48"/>
                    <a:pt x="66" y="48"/>
                    <a:pt x="66" y="41"/>
                  </a:cubicBezTo>
                  <a:close/>
                  <a:moveTo>
                    <a:pt x="77" y="51"/>
                  </a:moveTo>
                  <a:cubicBezTo>
                    <a:pt x="77" y="51"/>
                    <a:pt x="77" y="51"/>
                    <a:pt x="19" y="51"/>
                  </a:cubicBezTo>
                  <a:cubicBezTo>
                    <a:pt x="19" y="51"/>
                    <a:pt x="19" y="51"/>
                    <a:pt x="19" y="57"/>
                  </a:cubicBezTo>
                  <a:cubicBezTo>
                    <a:pt x="19" y="57"/>
                    <a:pt x="19" y="57"/>
                    <a:pt x="77" y="57"/>
                  </a:cubicBezTo>
                  <a:cubicBezTo>
                    <a:pt x="77" y="57"/>
                    <a:pt x="77" y="57"/>
                    <a:pt x="77" y="51"/>
                  </a:cubicBezTo>
                  <a:close/>
                  <a:moveTo>
                    <a:pt x="45" y="61"/>
                  </a:moveTo>
                  <a:cubicBezTo>
                    <a:pt x="19" y="61"/>
                    <a:pt x="19" y="61"/>
                    <a:pt x="19" y="61"/>
                  </a:cubicBezTo>
                  <a:cubicBezTo>
                    <a:pt x="19" y="67"/>
                    <a:pt x="19" y="67"/>
                    <a:pt x="19" y="67"/>
                  </a:cubicBezTo>
                  <a:cubicBezTo>
                    <a:pt x="45" y="67"/>
                    <a:pt x="45" y="67"/>
                    <a:pt x="45" y="67"/>
                  </a:cubicBezTo>
                  <a:cubicBezTo>
                    <a:pt x="45" y="61"/>
                    <a:pt x="45" y="61"/>
                    <a:pt x="45" y="6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7" name="Group 6">
            <a:extLst>
              <a:ext uri="{FF2B5EF4-FFF2-40B4-BE49-F238E27FC236}">
                <a16:creationId xmlns:a16="http://schemas.microsoft.com/office/drawing/2014/main" id="{87EECA8E-F491-466D-9A95-10D2CEB246CC}"/>
              </a:ext>
            </a:extLst>
          </p:cNvPr>
          <p:cNvGrpSpPr/>
          <p:nvPr/>
        </p:nvGrpSpPr>
        <p:grpSpPr>
          <a:xfrm>
            <a:off x="10037129" y="2555915"/>
            <a:ext cx="914400" cy="914400"/>
            <a:chOff x="10044402" y="2420631"/>
            <a:chExt cx="877959" cy="877957"/>
          </a:xfrm>
        </p:grpSpPr>
        <p:sp>
          <p:nvSpPr>
            <p:cNvPr id="67" name="Oval 66">
              <a:extLst>
                <a:ext uri="{FF2B5EF4-FFF2-40B4-BE49-F238E27FC236}">
                  <a16:creationId xmlns:a16="http://schemas.microsoft.com/office/drawing/2014/main" id="{6694F135-17ED-4BD3-A590-61B4414BA031}"/>
                </a:ext>
              </a:extLst>
            </p:cNvPr>
            <p:cNvSpPr/>
            <p:nvPr/>
          </p:nvSpPr>
          <p:spPr bwMode="auto">
            <a:xfrm>
              <a:off x="10044402" y="2420631"/>
              <a:ext cx="877959" cy="877957"/>
            </a:xfrm>
            <a:prstGeom prst="ellipse">
              <a:avLst/>
            </a:prstGeom>
            <a:solidFill>
              <a:srgbClr val="0078D7"/>
            </a:solidFill>
            <a:ln w="19050" cap="flat" cmpd="sng" algn="ctr">
              <a:solidFill>
                <a:srgbClr val="FFFFFF"/>
              </a:solid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9">
              <a:extLst>
                <a:ext uri="{FF2B5EF4-FFF2-40B4-BE49-F238E27FC236}">
                  <a16:creationId xmlns:a16="http://schemas.microsoft.com/office/drawing/2014/main" id="{9994D6C9-42E5-489A-A479-0AC649CC465C}"/>
                </a:ext>
              </a:extLst>
            </p:cNvPr>
            <p:cNvSpPr>
              <a:spLocks noChangeAspect="1" noEditPoints="1"/>
            </p:cNvSpPr>
            <p:nvPr/>
          </p:nvSpPr>
          <p:spPr bwMode="auto">
            <a:xfrm>
              <a:off x="10314004" y="2613603"/>
              <a:ext cx="306811" cy="452846"/>
            </a:xfrm>
            <a:custGeom>
              <a:avLst/>
              <a:gdLst>
                <a:gd name="T0" fmla="*/ 43 w 94"/>
                <a:gd name="T1" fmla="*/ 7 h 140"/>
                <a:gd name="T2" fmla="*/ 48 w 94"/>
                <a:gd name="T3" fmla="*/ 15 h 140"/>
                <a:gd name="T4" fmla="*/ 48 w 94"/>
                <a:gd name="T5" fmla="*/ 73 h 140"/>
                <a:gd name="T6" fmla="*/ 50 w 94"/>
                <a:gd name="T7" fmla="*/ 75 h 140"/>
                <a:gd name="T8" fmla="*/ 53 w 94"/>
                <a:gd name="T9" fmla="*/ 73 h 140"/>
                <a:gd name="T10" fmla="*/ 53 w 94"/>
                <a:gd name="T11" fmla="*/ 47 h 140"/>
                <a:gd name="T12" fmla="*/ 57 w 94"/>
                <a:gd name="T13" fmla="*/ 42 h 140"/>
                <a:gd name="T14" fmla="*/ 61 w 94"/>
                <a:gd name="T15" fmla="*/ 47 h 140"/>
                <a:gd name="T16" fmla="*/ 61 w 94"/>
                <a:gd name="T17" fmla="*/ 73 h 140"/>
                <a:gd name="T18" fmla="*/ 63 w 94"/>
                <a:gd name="T19" fmla="*/ 75 h 140"/>
                <a:gd name="T20" fmla="*/ 66 w 94"/>
                <a:gd name="T21" fmla="*/ 73 h 140"/>
                <a:gd name="T22" fmla="*/ 66 w 94"/>
                <a:gd name="T23" fmla="*/ 47 h 140"/>
                <a:gd name="T24" fmla="*/ 70 w 94"/>
                <a:gd name="T25" fmla="*/ 42 h 140"/>
                <a:gd name="T26" fmla="*/ 74 w 94"/>
                <a:gd name="T27" fmla="*/ 47 h 140"/>
                <a:gd name="T28" fmla="*/ 74 w 94"/>
                <a:gd name="T29" fmla="*/ 73 h 140"/>
                <a:gd name="T30" fmla="*/ 77 w 94"/>
                <a:gd name="T31" fmla="*/ 75 h 140"/>
                <a:gd name="T32" fmla="*/ 79 w 94"/>
                <a:gd name="T33" fmla="*/ 73 h 140"/>
                <a:gd name="T34" fmla="*/ 79 w 94"/>
                <a:gd name="T35" fmla="*/ 54 h 140"/>
                <a:gd name="T36" fmla="*/ 83 w 94"/>
                <a:gd name="T37" fmla="*/ 49 h 140"/>
                <a:gd name="T38" fmla="*/ 87 w 94"/>
                <a:gd name="T39" fmla="*/ 54 h 140"/>
                <a:gd name="T40" fmla="*/ 87 w 94"/>
                <a:gd name="T41" fmla="*/ 103 h 140"/>
                <a:gd name="T42" fmla="*/ 57 w 94"/>
                <a:gd name="T43" fmla="*/ 133 h 140"/>
                <a:gd name="T44" fmla="*/ 30 w 94"/>
                <a:gd name="T45" fmla="*/ 115 h 140"/>
                <a:gd name="T46" fmla="*/ 8 w 94"/>
                <a:gd name="T47" fmla="*/ 58 h 140"/>
                <a:gd name="T48" fmla="*/ 10 w 94"/>
                <a:gd name="T49" fmla="*/ 54 h 140"/>
                <a:gd name="T50" fmla="*/ 11 w 94"/>
                <a:gd name="T51" fmla="*/ 53 h 140"/>
                <a:gd name="T52" fmla="*/ 12 w 94"/>
                <a:gd name="T53" fmla="*/ 53 h 140"/>
                <a:gd name="T54" fmla="*/ 15 w 94"/>
                <a:gd name="T55" fmla="*/ 54 h 140"/>
                <a:gd name="T56" fmla="*/ 35 w 94"/>
                <a:gd name="T57" fmla="*/ 90 h 140"/>
                <a:gd name="T58" fmla="*/ 37 w 94"/>
                <a:gd name="T59" fmla="*/ 91 h 140"/>
                <a:gd name="T60" fmla="*/ 40 w 94"/>
                <a:gd name="T61" fmla="*/ 88 h 140"/>
                <a:gd name="T62" fmla="*/ 40 w 94"/>
                <a:gd name="T63" fmla="*/ 12 h 140"/>
                <a:gd name="T64" fmla="*/ 43 w 94"/>
                <a:gd name="T65" fmla="*/ 7 h 140"/>
                <a:gd name="T66" fmla="*/ 43 w 94"/>
                <a:gd name="T67" fmla="*/ 0 h 140"/>
                <a:gd name="T68" fmla="*/ 33 w 94"/>
                <a:gd name="T69" fmla="*/ 12 h 140"/>
                <a:gd name="T70" fmla="*/ 33 w 94"/>
                <a:gd name="T71" fmla="*/ 72 h 140"/>
                <a:gd name="T72" fmla="*/ 21 w 94"/>
                <a:gd name="T73" fmla="*/ 51 h 140"/>
                <a:gd name="T74" fmla="*/ 21 w 94"/>
                <a:gd name="T75" fmla="*/ 50 h 140"/>
                <a:gd name="T76" fmla="*/ 21 w 94"/>
                <a:gd name="T77" fmla="*/ 50 h 140"/>
                <a:gd name="T78" fmla="*/ 12 w 94"/>
                <a:gd name="T79" fmla="*/ 46 h 140"/>
                <a:gd name="T80" fmla="*/ 9 w 94"/>
                <a:gd name="T81" fmla="*/ 46 h 140"/>
                <a:gd name="T82" fmla="*/ 8 w 94"/>
                <a:gd name="T83" fmla="*/ 46 h 140"/>
                <a:gd name="T84" fmla="*/ 7 w 94"/>
                <a:gd name="T85" fmla="*/ 47 h 140"/>
                <a:gd name="T86" fmla="*/ 6 w 94"/>
                <a:gd name="T87" fmla="*/ 48 h 140"/>
                <a:gd name="T88" fmla="*/ 1 w 94"/>
                <a:gd name="T89" fmla="*/ 54 h 140"/>
                <a:gd name="T90" fmla="*/ 2 w 94"/>
                <a:gd name="T91" fmla="*/ 61 h 140"/>
                <a:gd name="T92" fmla="*/ 23 w 94"/>
                <a:gd name="T93" fmla="*/ 118 h 140"/>
                <a:gd name="T94" fmla="*/ 23 w 94"/>
                <a:gd name="T95" fmla="*/ 118 h 140"/>
                <a:gd name="T96" fmla="*/ 23 w 94"/>
                <a:gd name="T97" fmla="*/ 118 h 140"/>
                <a:gd name="T98" fmla="*/ 57 w 94"/>
                <a:gd name="T99" fmla="*/ 140 h 140"/>
                <a:gd name="T100" fmla="*/ 94 w 94"/>
                <a:gd name="T101" fmla="*/ 103 h 140"/>
                <a:gd name="T102" fmla="*/ 94 w 94"/>
                <a:gd name="T103" fmla="*/ 54 h 140"/>
                <a:gd name="T104" fmla="*/ 83 w 94"/>
                <a:gd name="T105" fmla="*/ 42 h 140"/>
                <a:gd name="T106" fmla="*/ 80 w 94"/>
                <a:gd name="T107" fmla="*/ 42 h 140"/>
                <a:gd name="T108" fmla="*/ 70 w 94"/>
                <a:gd name="T109" fmla="*/ 35 h 140"/>
                <a:gd name="T110" fmla="*/ 63 w 94"/>
                <a:gd name="T111" fmla="*/ 38 h 140"/>
                <a:gd name="T112" fmla="*/ 57 w 94"/>
                <a:gd name="T113" fmla="*/ 35 h 140"/>
                <a:gd name="T114" fmla="*/ 55 w 94"/>
                <a:gd name="T115" fmla="*/ 35 h 140"/>
                <a:gd name="T116" fmla="*/ 55 w 94"/>
                <a:gd name="T117" fmla="*/ 15 h 140"/>
                <a:gd name="T118" fmla="*/ 43 w 94"/>
                <a:gd name="T1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 h="140">
                  <a:moveTo>
                    <a:pt x="43" y="7"/>
                  </a:moveTo>
                  <a:cubicBezTo>
                    <a:pt x="46" y="7"/>
                    <a:pt x="48" y="9"/>
                    <a:pt x="48" y="15"/>
                  </a:cubicBezTo>
                  <a:cubicBezTo>
                    <a:pt x="48" y="73"/>
                    <a:pt x="48" y="73"/>
                    <a:pt x="48" y="73"/>
                  </a:cubicBezTo>
                  <a:cubicBezTo>
                    <a:pt x="48" y="74"/>
                    <a:pt x="49" y="75"/>
                    <a:pt x="50" y="75"/>
                  </a:cubicBezTo>
                  <a:cubicBezTo>
                    <a:pt x="52" y="75"/>
                    <a:pt x="53" y="74"/>
                    <a:pt x="53" y="73"/>
                  </a:cubicBezTo>
                  <a:cubicBezTo>
                    <a:pt x="53" y="47"/>
                    <a:pt x="53" y="47"/>
                    <a:pt x="53" y="47"/>
                  </a:cubicBezTo>
                  <a:cubicBezTo>
                    <a:pt x="53" y="44"/>
                    <a:pt x="55" y="42"/>
                    <a:pt x="57" y="42"/>
                  </a:cubicBezTo>
                  <a:cubicBezTo>
                    <a:pt x="59" y="42"/>
                    <a:pt x="61" y="44"/>
                    <a:pt x="61" y="47"/>
                  </a:cubicBezTo>
                  <a:cubicBezTo>
                    <a:pt x="61" y="73"/>
                    <a:pt x="61" y="73"/>
                    <a:pt x="61" y="73"/>
                  </a:cubicBezTo>
                  <a:cubicBezTo>
                    <a:pt x="61" y="74"/>
                    <a:pt x="62" y="75"/>
                    <a:pt x="63" y="75"/>
                  </a:cubicBezTo>
                  <a:cubicBezTo>
                    <a:pt x="65" y="75"/>
                    <a:pt x="66" y="74"/>
                    <a:pt x="66" y="73"/>
                  </a:cubicBezTo>
                  <a:cubicBezTo>
                    <a:pt x="66" y="47"/>
                    <a:pt x="66" y="47"/>
                    <a:pt x="66" y="47"/>
                  </a:cubicBezTo>
                  <a:cubicBezTo>
                    <a:pt x="66" y="44"/>
                    <a:pt x="68" y="42"/>
                    <a:pt x="70" y="42"/>
                  </a:cubicBezTo>
                  <a:cubicBezTo>
                    <a:pt x="72" y="42"/>
                    <a:pt x="74" y="44"/>
                    <a:pt x="74" y="47"/>
                  </a:cubicBezTo>
                  <a:cubicBezTo>
                    <a:pt x="74" y="73"/>
                    <a:pt x="74" y="73"/>
                    <a:pt x="74" y="73"/>
                  </a:cubicBezTo>
                  <a:cubicBezTo>
                    <a:pt x="74" y="74"/>
                    <a:pt x="75" y="75"/>
                    <a:pt x="77" y="75"/>
                  </a:cubicBezTo>
                  <a:cubicBezTo>
                    <a:pt x="78" y="75"/>
                    <a:pt x="79" y="74"/>
                    <a:pt x="79" y="73"/>
                  </a:cubicBezTo>
                  <a:cubicBezTo>
                    <a:pt x="79" y="54"/>
                    <a:pt x="79" y="54"/>
                    <a:pt x="79" y="54"/>
                  </a:cubicBezTo>
                  <a:cubicBezTo>
                    <a:pt x="79" y="51"/>
                    <a:pt x="81" y="49"/>
                    <a:pt x="83" y="49"/>
                  </a:cubicBezTo>
                  <a:cubicBezTo>
                    <a:pt x="85" y="49"/>
                    <a:pt x="87" y="51"/>
                    <a:pt x="87" y="54"/>
                  </a:cubicBezTo>
                  <a:cubicBezTo>
                    <a:pt x="87" y="103"/>
                    <a:pt x="87" y="103"/>
                    <a:pt x="87" y="103"/>
                  </a:cubicBezTo>
                  <a:cubicBezTo>
                    <a:pt x="87" y="120"/>
                    <a:pt x="74" y="133"/>
                    <a:pt x="57" y="133"/>
                  </a:cubicBezTo>
                  <a:cubicBezTo>
                    <a:pt x="45" y="133"/>
                    <a:pt x="34" y="126"/>
                    <a:pt x="30" y="115"/>
                  </a:cubicBezTo>
                  <a:cubicBezTo>
                    <a:pt x="8" y="58"/>
                    <a:pt x="8" y="58"/>
                    <a:pt x="8" y="58"/>
                  </a:cubicBezTo>
                  <a:cubicBezTo>
                    <a:pt x="7" y="56"/>
                    <a:pt x="8" y="55"/>
                    <a:pt x="10" y="54"/>
                  </a:cubicBezTo>
                  <a:cubicBezTo>
                    <a:pt x="11" y="53"/>
                    <a:pt x="11" y="53"/>
                    <a:pt x="11" y="53"/>
                  </a:cubicBezTo>
                  <a:cubicBezTo>
                    <a:pt x="12" y="53"/>
                    <a:pt x="12" y="53"/>
                    <a:pt x="12" y="53"/>
                  </a:cubicBezTo>
                  <a:cubicBezTo>
                    <a:pt x="13" y="53"/>
                    <a:pt x="15" y="53"/>
                    <a:pt x="15" y="54"/>
                  </a:cubicBezTo>
                  <a:cubicBezTo>
                    <a:pt x="35" y="90"/>
                    <a:pt x="35" y="90"/>
                    <a:pt x="35" y="90"/>
                  </a:cubicBezTo>
                  <a:cubicBezTo>
                    <a:pt x="35" y="91"/>
                    <a:pt x="37" y="91"/>
                    <a:pt x="37" y="91"/>
                  </a:cubicBezTo>
                  <a:cubicBezTo>
                    <a:pt x="39" y="91"/>
                    <a:pt x="40" y="90"/>
                    <a:pt x="40" y="88"/>
                  </a:cubicBezTo>
                  <a:cubicBezTo>
                    <a:pt x="40" y="12"/>
                    <a:pt x="40" y="12"/>
                    <a:pt x="40" y="12"/>
                  </a:cubicBezTo>
                  <a:cubicBezTo>
                    <a:pt x="40" y="9"/>
                    <a:pt x="41" y="7"/>
                    <a:pt x="43" y="7"/>
                  </a:cubicBezTo>
                  <a:moveTo>
                    <a:pt x="43" y="0"/>
                  </a:moveTo>
                  <a:cubicBezTo>
                    <a:pt x="37" y="0"/>
                    <a:pt x="33" y="5"/>
                    <a:pt x="33" y="12"/>
                  </a:cubicBezTo>
                  <a:cubicBezTo>
                    <a:pt x="33" y="72"/>
                    <a:pt x="33" y="72"/>
                    <a:pt x="33" y="72"/>
                  </a:cubicBezTo>
                  <a:cubicBezTo>
                    <a:pt x="21" y="51"/>
                    <a:pt x="21" y="51"/>
                    <a:pt x="21" y="51"/>
                  </a:cubicBezTo>
                  <a:cubicBezTo>
                    <a:pt x="21" y="50"/>
                    <a:pt x="21" y="50"/>
                    <a:pt x="21" y="50"/>
                  </a:cubicBezTo>
                  <a:cubicBezTo>
                    <a:pt x="21" y="50"/>
                    <a:pt x="21" y="50"/>
                    <a:pt x="21" y="50"/>
                  </a:cubicBezTo>
                  <a:cubicBezTo>
                    <a:pt x="19" y="47"/>
                    <a:pt x="16" y="46"/>
                    <a:pt x="12" y="46"/>
                  </a:cubicBezTo>
                  <a:cubicBezTo>
                    <a:pt x="11" y="46"/>
                    <a:pt x="10" y="46"/>
                    <a:pt x="9" y="46"/>
                  </a:cubicBezTo>
                  <a:cubicBezTo>
                    <a:pt x="8" y="46"/>
                    <a:pt x="8" y="46"/>
                    <a:pt x="8" y="46"/>
                  </a:cubicBezTo>
                  <a:cubicBezTo>
                    <a:pt x="7" y="47"/>
                    <a:pt x="7" y="47"/>
                    <a:pt x="7" y="47"/>
                  </a:cubicBezTo>
                  <a:cubicBezTo>
                    <a:pt x="6" y="48"/>
                    <a:pt x="6" y="48"/>
                    <a:pt x="6" y="48"/>
                  </a:cubicBezTo>
                  <a:cubicBezTo>
                    <a:pt x="4" y="49"/>
                    <a:pt x="2" y="51"/>
                    <a:pt x="1" y="54"/>
                  </a:cubicBezTo>
                  <a:cubicBezTo>
                    <a:pt x="0" y="56"/>
                    <a:pt x="1" y="59"/>
                    <a:pt x="2" y="61"/>
                  </a:cubicBezTo>
                  <a:cubicBezTo>
                    <a:pt x="23" y="118"/>
                    <a:pt x="23" y="118"/>
                    <a:pt x="23" y="118"/>
                  </a:cubicBezTo>
                  <a:cubicBezTo>
                    <a:pt x="23" y="118"/>
                    <a:pt x="23" y="118"/>
                    <a:pt x="23" y="118"/>
                  </a:cubicBezTo>
                  <a:cubicBezTo>
                    <a:pt x="23" y="118"/>
                    <a:pt x="23" y="118"/>
                    <a:pt x="23" y="118"/>
                  </a:cubicBezTo>
                  <a:cubicBezTo>
                    <a:pt x="29" y="132"/>
                    <a:pt x="42" y="140"/>
                    <a:pt x="57" y="140"/>
                  </a:cubicBezTo>
                  <a:cubicBezTo>
                    <a:pt x="78" y="140"/>
                    <a:pt x="94" y="124"/>
                    <a:pt x="94" y="103"/>
                  </a:cubicBezTo>
                  <a:cubicBezTo>
                    <a:pt x="94" y="54"/>
                    <a:pt x="94" y="54"/>
                    <a:pt x="94" y="54"/>
                  </a:cubicBezTo>
                  <a:cubicBezTo>
                    <a:pt x="94" y="47"/>
                    <a:pt x="89" y="42"/>
                    <a:pt x="83" y="42"/>
                  </a:cubicBezTo>
                  <a:cubicBezTo>
                    <a:pt x="82" y="42"/>
                    <a:pt x="81" y="42"/>
                    <a:pt x="80" y="42"/>
                  </a:cubicBezTo>
                  <a:cubicBezTo>
                    <a:pt x="78" y="38"/>
                    <a:pt x="75" y="35"/>
                    <a:pt x="70" y="35"/>
                  </a:cubicBezTo>
                  <a:cubicBezTo>
                    <a:pt x="68" y="35"/>
                    <a:pt x="65" y="36"/>
                    <a:pt x="63" y="38"/>
                  </a:cubicBezTo>
                  <a:cubicBezTo>
                    <a:pt x="62" y="36"/>
                    <a:pt x="59" y="35"/>
                    <a:pt x="57" y="35"/>
                  </a:cubicBezTo>
                  <a:cubicBezTo>
                    <a:pt x="56" y="35"/>
                    <a:pt x="55" y="35"/>
                    <a:pt x="55" y="35"/>
                  </a:cubicBezTo>
                  <a:cubicBezTo>
                    <a:pt x="55" y="15"/>
                    <a:pt x="55" y="15"/>
                    <a:pt x="55" y="15"/>
                  </a:cubicBezTo>
                  <a:cubicBezTo>
                    <a:pt x="55" y="1"/>
                    <a:pt x="45" y="0"/>
                    <a:pt x="43"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2939320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9"/>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7"/>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7E447C-A545-4D3C-A7A5-2EC8E8DF5102}"/>
              </a:ext>
            </a:extLst>
          </p:cNvPr>
          <p:cNvPicPr>
            <a:picLocks noChangeAspect="1"/>
          </p:cNvPicPr>
          <p:nvPr/>
        </p:nvPicPr>
        <p:blipFill rotWithShape="1">
          <a:blip r:embed="rId3">
            <a:extLst>
              <a:ext uri="{28A0092B-C50C-407E-A947-70E740481C1C}">
                <a14:useLocalDpi xmlns:a14="http://schemas.microsoft.com/office/drawing/2010/main" val="0"/>
              </a:ext>
            </a:extLst>
          </a:blip>
          <a:srcRect l="7890" t="11365" r="35564" b="-241"/>
          <a:stretch/>
        </p:blipFill>
        <p:spPr>
          <a:xfrm>
            <a:off x="5638800" y="2674"/>
            <a:ext cx="6553756" cy="6873977"/>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6" name="Rectangle 15"/>
          <p:cNvSpPr/>
          <p:nvPr/>
        </p:nvSpPr>
        <p:spPr>
          <a:xfrm>
            <a:off x="266701" y="1619250"/>
            <a:ext cx="4784269" cy="3250121"/>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Increase catalog discovery</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Help customers easily discover items that they may be interested in</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Personalize your experience</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Show suggestions that are targeted to each specific user</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Increase the bottom line</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Increase your conversion rate by offering the right products at the right time</a:t>
            </a:r>
            <a:endPar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Recommendations</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F52E6A5A-C310-4D5B-9DC6-CF0D4A117755}"/>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64588" y="321817"/>
            <a:ext cx="792576" cy="792576"/>
          </a:xfrm>
          <a:prstGeom prst="rect">
            <a:avLst/>
          </a:prstGeom>
        </p:spPr>
      </p:pic>
    </p:spTree>
    <p:extLst>
      <p:ext uri="{BB962C8B-B14F-4D97-AF65-F5344CB8AC3E}">
        <p14:creationId xmlns:p14="http://schemas.microsoft.com/office/powerpoint/2010/main" val="28125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0">
            <a:extLst>
              <a:ext uri="{FF2B5EF4-FFF2-40B4-BE49-F238E27FC236}">
                <a16:creationId xmlns:a16="http://schemas.microsoft.com/office/drawing/2014/main" id="{9DC3327A-C79D-41A5-B375-A85943EC095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943" b="943"/>
          <a:stretch/>
        </p:blipFill>
        <p:spPr>
          <a:xfrm flipH="1">
            <a:off x="6095999" y="0"/>
            <a:ext cx="6095999" cy="6858000"/>
          </a:xfrm>
          <a:prstGeom prst="rect">
            <a:avLst/>
          </a:prstGeom>
        </p:spPr>
      </p:pic>
      <p:grpSp>
        <p:nvGrpSpPr>
          <p:cNvPr id="5" name="Group 4">
            <a:extLst>
              <a:ext uri="{FF2B5EF4-FFF2-40B4-BE49-F238E27FC236}">
                <a16:creationId xmlns:a16="http://schemas.microsoft.com/office/drawing/2014/main" id="{5E793AA2-03EA-4040-B030-E6441F560986}"/>
              </a:ext>
            </a:extLst>
          </p:cNvPr>
          <p:cNvGrpSpPr/>
          <p:nvPr/>
        </p:nvGrpSpPr>
        <p:grpSpPr>
          <a:xfrm>
            <a:off x="0" y="1600200"/>
            <a:ext cx="6096000" cy="4281785"/>
            <a:chOff x="0" y="1600200"/>
            <a:chExt cx="6096000" cy="4281785"/>
          </a:xfrm>
        </p:grpSpPr>
        <p:sp>
          <p:nvSpPr>
            <p:cNvPr id="14" name="Rectangle 13"/>
            <p:cNvSpPr/>
            <p:nvPr/>
          </p:nvSpPr>
          <p:spPr bwMode="auto">
            <a:xfrm>
              <a:off x="0" y="1600200"/>
              <a:ext cx="6096000" cy="4281785"/>
            </a:xfrm>
            <a:prstGeom prst="rect">
              <a:avLst/>
            </a:prstGeom>
            <a:solidFill>
              <a:schemeClr val="accent3">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18288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1765"/>
                </a:spcAft>
                <a:buClrTx/>
                <a:buSzTx/>
                <a:buFontTx/>
                <a:buNone/>
                <a:tabLst/>
                <a:defRPr/>
              </a:pP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“By leveraging Cortana Intelligence </a:t>
              </a: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recommendations capabilities </a:t>
              </a:r>
              <a:b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combined with Azure Machine Learning processing power, we have enabled retailers with a personalized commerce experience, allowing them to grow shopper engagement and conversions across all channels.”</a:t>
              </a:r>
            </a:p>
            <a:p>
              <a:pPr marL="111125" marR="0" lvl="0" indent="0" algn="l" defTabSz="914314" rtl="0" eaLnBrk="1" fontAlgn="auto" latinLnBrk="0" hangingPunct="1">
                <a:lnSpc>
                  <a:spcPct val="90000"/>
                </a:lnSpc>
                <a:spcBef>
                  <a:spcPts val="0"/>
                </a:spcBef>
                <a:spcAft>
                  <a:spcPts val="1765"/>
                </a:spcAft>
                <a:buClrTx/>
                <a:buSzTx/>
                <a:buFontTx/>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Frank Kouretas, Chief Product Officer, </a:t>
              </a:r>
              <a:r>
                <a:rPr kumimoji="0" lang="en-US" sz="1600"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mn-ea"/>
                  <a:cs typeface="+mn-cs"/>
                </a:rPr>
                <a:t>Orckestra</a:t>
              </a:r>
              <a:endPar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6" name="Rectangle 15">
              <a:extLst>
                <a:ext uri="{FF2B5EF4-FFF2-40B4-BE49-F238E27FC236}">
                  <a16:creationId xmlns:a16="http://schemas.microsoft.com/office/drawing/2014/main" id="{86D6BF14-8F5D-4C3D-B1BE-7475F7E74740}"/>
                </a:ext>
              </a:extLst>
            </p:cNvPr>
            <p:cNvSpPr/>
            <p:nvPr/>
          </p:nvSpPr>
          <p:spPr>
            <a:xfrm>
              <a:off x="444500" y="5204772"/>
              <a:ext cx="1818314" cy="446896"/>
            </a:xfrm>
            <a:prstGeom prst="rect">
              <a:avLst/>
            </a:prstGeom>
            <a:solidFill>
              <a:schemeClr val="bg1">
                <a:lumMod val="95000"/>
              </a:schemeClr>
            </a:solidFill>
          </p:spPr>
          <p:txBody>
            <a:bodyPr wrap="none" lIns="175761" tIns="140609" rIns="175761" bIns="140609" rtlCol="0" anchor="ctr">
              <a:noAutofit/>
            </a:body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200" b="0" i="0" u="none" strike="noStrike" kern="1200" cap="none" spc="0" normalizeH="0" baseline="0" noProof="0">
                  <a:ln>
                    <a:noFill/>
                  </a:ln>
                  <a:gradFill>
                    <a:gsLst>
                      <a:gs pos="98222">
                        <a:srgbClr val="0078D7">
                          <a:lumMod val="75000"/>
                        </a:srgbClr>
                      </a:gs>
                      <a:gs pos="89091">
                        <a:srgbClr val="0078D7">
                          <a:lumMod val="75000"/>
                        </a:srgbClr>
                      </a:gs>
                    </a:gsLst>
                    <a:lin ang="5400000" scaled="0"/>
                  </a:gradFill>
                  <a:effectLst/>
                  <a:uLnTx/>
                  <a:uFillTx/>
                  <a:latin typeface="Segoe UI Semibold" panose="020B0702040204020203" pitchFamily="34" charset="0"/>
                  <a:ea typeface="+mn-ea"/>
                  <a:cs typeface="Segoe UI Semibold" panose="020B0702040204020203" pitchFamily="34" charset="0"/>
                </a:rPr>
                <a:t>Recommendations API</a:t>
              </a:r>
            </a:p>
          </p:txBody>
        </p:sp>
      </p:grpSp>
      <p:pic>
        <p:nvPicPr>
          <p:cNvPr id="2" name="Graphic 1">
            <a:extLst>
              <a:ext uri="{FF2B5EF4-FFF2-40B4-BE49-F238E27FC236}">
                <a16:creationId xmlns:a16="http://schemas.microsoft.com/office/drawing/2014/main" id="{15470C2A-C6B5-4888-A66E-C316809B1A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468" y="419090"/>
            <a:ext cx="2039596" cy="763358"/>
          </a:xfrm>
          <a:prstGeom prst="rect">
            <a:avLst/>
          </a:prstGeom>
        </p:spPr>
      </p:pic>
    </p:spTree>
    <p:extLst>
      <p:ext uri="{BB962C8B-B14F-4D97-AF65-F5344CB8AC3E}">
        <p14:creationId xmlns:p14="http://schemas.microsoft.com/office/powerpoint/2010/main" val="187382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67E1B8-5381-4F37-8AD5-E4AF1C90CD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79" b="19932"/>
          <a:stretch/>
        </p:blipFill>
        <p:spPr>
          <a:xfrm>
            <a:off x="6096000" y="974"/>
            <a:ext cx="6096000" cy="6857026"/>
          </a:xfrm>
          <a:prstGeom prst="rect">
            <a:avLst/>
          </a:prstGeom>
        </p:spPr>
      </p:pic>
      <p:grpSp>
        <p:nvGrpSpPr>
          <p:cNvPr id="5" name="Group 4">
            <a:extLst>
              <a:ext uri="{FF2B5EF4-FFF2-40B4-BE49-F238E27FC236}">
                <a16:creationId xmlns:a16="http://schemas.microsoft.com/office/drawing/2014/main" id="{5E793AA2-03EA-4040-B030-E6441F560986}"/>
              </a:ext>
            </a:extLst>
          </p:cNvPr>
          <p:cNvGrpSpPr/>
          <p:nvPr/>
        </p:nvGrpSpPr>
        <p:grpSpPr>
          <a:xfrm>
            <a:off x="0" y="1600200"/>
            <a:ext cx="6096000" cy="4281785"/>
            <a:chOff x="0" y="1600200"/>
            <a:chExt cx="6096000" cy="4281785"/>
          </a:xfrm>
        </p:grpSpPr>
        <p:sp>
          <p:nvSpPr>
            <p:cNvPr id="14" name="Rectangle 13"/>
            <p:cNvSpPr/>
            <p:nvPr/>
          </p:nvSpPr>
          <p:spPr bwMode="auto">
            <a:xfrm>
              <a:off x="0" y="1600200"/>
              <a:ext cx="6096000" cy="4281785"/>
            </a:xfrm>
            <a:prstGeom prst="rect">
              <a:avLst/>
            </a:prstGeom>
            <a:solidFill>
              <a:schemeClr val="accent3">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36576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0"/>
                </a:spcAft>
                <a:buClrTx/>
                <a:buSzTx/>
                <a:buFontTx/>
                <a:buNone/>
                <a:tabLst/>
                <a:defRPr/>
              </a:pPr>
              <a:r>
                <a:rPr kumimoji="0" lang="en-US" sz="19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“The Recommendations API allows Allrecipes.com to harness billions of user-shared experiences to deliver highly personalized recipe solutions that answer busy families most pressing question, ‘What’s for dinner tonight?’ </a:t>
              </a:r>
            </a:p>
            <a:p>
              <a:pPr marL="115888" marR="0" lvl="0" indent="-1588" algn="l" defTabSz="914314" rtl="0" eaLnBrk="1" fontAlgn="auto" latinLnBrk="0" hangingPunct="1">
                <a:lnSpc>
                  <a:spcPct val="90000"/>
                </a:lnSpc>
                <a:spcBef>
                  <a:spcPts val="1200"/>
                </a:spcBef>
                <a:spcAft>
                  <a:spcPts val="1765"/>
                </a:spcAft>
                <a:buClrTx/>
                <a:buSzTx/>
                <a:buFontTx/>
                <a:buNone/>
                <a:tabLst/>
                <a:defRPr/>
              </a:pPr>
              <a:r>
                <a:rPr kumimoji="0" lang="en-US" sz="19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We are able to do this with minimal investment due to the proven capabilities of the Cortana Analytics platform. This helps us further realize </a:t>
              </a:r>
              <a:br>
                <a:rPr kumimoji="0" lang="en-US" sz="19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br>
              <a:r>
                <a:rPr kumimoji="0" lang="en-US" sz="19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our vision of providing highly personalized cooking inspiration for home cooks.”</a:t>
              </a:r>
            </a:p>
            <a:p>
              <a:pPr marL="111125" marR="0" lvl="0" indent="0" algn="l" defTabSz="914314" rtl="0" eaLnBrk="1" fontAlgn="auto" latinLnBrk="0" hangingPunct="1">
                <a:lnSpc>
                  <a:spcPct val="90000"/>
                </a:lnSpc>
                <a:spcBef>
                  <a:spcPts val="0"/>
                </a:spcBef>
                <a:spcAft>
                  <a:spcPts val="1765"/>
                </a:spcAft>
                <a:buClrTx/>
                <a:buSzTx/>
                <a:buFontTx/>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John Keane, CTO, Allrecipes.com </a:t>
              </a:r>
            </a:p>
          </p:txBody>
        </p:sp>
        <p:sp>
          <p:nvSpPr>
            <p:cNvPr id="16" name="Rectangle 15">
              <a:extLst>
                <a:ext uri="{FF2B5EF4-FFF2-40B4-BE49-F238E27FC236}">
                  <a16:creationId xmlns:a16="http://schemas.microsoft.com/office/drawing/2014/main" id="{86D6BF14-8F5D-4C3D-B1BE-7475F7E74740}"/>
                </a:ext>
              </a:extLst>
            </p:cNvPr>
            <p:cNvSpPr/>
            <p:nvPr/>
          </p:nvSpPr>
          <p:spPr>
            <a:xfrm>
              <a:off x="444500" y="5268104"/>
              <a:ext cx="1818314" cy="446896"/>
            </a:xfrm>
            <a:prstGeom prst="rect">
              <a:avLst/>
            </a:prstGeom>
            <a:solidFill>
              <a:schemeClr val="bg1">
                <a:lumMod val="95000"/>
              </a:schemeClr>
            </a:solidFill>
          </p:spPr>
          <p:txBody>
            <a:bodyPr wrap="none" lIns="175761" tIns="140609" rIns="175761" bIns="140609" rtlCol="0" anchor="ctr">
              <a:noAutofit/>
            </a:body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200" b="0" i="0" u="none" strike="noStrike" kern="1200" cap="none" spc="0" normalizeH="0" baseline="0" noProof="0">
                  <a:ln>
                    <a:noFill/>
                  </a:ln>
                  <a:gradFill>
                    <a:gsLst>
                      <a:gs pos="96444">
                        <a:srgbClr val="0078D7">
                          <a:lumMod val="75000"/>
                        </a:srgbClr>
                      </a:gs>
                      <a:gs pos="89091">
                        <a:srgbClr val="0078D7">
                          <a:lumMod val="75000"/>
                        </a:srgbClr>
                      </a:gs>
                    </a:gsLst>
                    <a:lin ang="5400000" scaled="0"/>
                  </a:gradFill>
                  <a:effectLst/>
                  <a:uLnTx/>
                  <a:uFillTx/>
                  <a:latin typeface="Segoe UI Semibold" panose="020B0702040204020203" pitchFamily="34" charset="0"/>
                  <a:ea typeface="+mn-ea"/>
                  <a:cs typeface="Segoe UI Semibold" panose="020B0702040204020203" pitchFamily="34" charset="0"/>
                </a:rPr>
                <a:t>Recommendations API</a:t>
              </a:r>
            </a:p>
          </p:txBody>
        </p:sp>
      </p:grpSp>
      <p:pic>
        <p:nvPicPr>
          <p:cNvPr id="8" name="Picture 2" descr="http://depts.washington.edu/leaders1/wordpress/wp-content/uploads/2013/02/allrecipes.com_.png">
            <a:extLst>
              <a:ext uri="{FF2B5EF4-FFF2-40B4-BE49-F238E27FC236}">
                <a16:creationId xmlns:a16="http://schemas.microsoft.com/office/drawing/2014/main" id="{3D7FEAA1-EC01-40F2-8151-139F387182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1" y="331764"/>
            <a:ext cx="2279650" cy="84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82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6F219A-4EC4-4242-AB00-A261E2A418CA}"/>
              </a:ext>
            </a:extLst>
          </p:cNvPr>
          <p:cNvPicPr>
            <a:picLocks noChangeAspect="1"/>
          </p:cNvPicPr>
          <p:nvPr/>
        </p:nvPicPr>
        <p:blipFill rotWithShape="1">
          <a:blip r:embed="rId3"/>
          <a:srcRect l="32184" t="2764" r="4930"/>
          <a:stretch/>
        </p:blipFill>
        <p:spPr>
          <a:xfrm>
            <a:off x="5638800" y="0"/>
            <a:ext cx="6600646" cy="6876651"/>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6" name="Rectangle 15"/>
          <p:cNvSpPr/>
          <p:nvPr/>
        </p:nvSpPr>
        <p:spPr>
          <a:xfrm>
            <a:off x="266701" y="1619250"/>
            <a:ext cx="4851399" cy="457971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Extract questions and answers</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Extract all possible pairs of questions and answers from user provided content – FAQ URLs, documents and editorial content </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Test, train and publish</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Edit, remove, or add pair before testing and training the knowledge base and publishing your knowledge base as an API endpoint</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Integrates with other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APIs and solutions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Use </a:t>
            </a:r>
            <a:r>
              <a:rPr kumimoji="0" lang="en-US" altLang="zh-CN" sz="1800" b="0" i="0" u="none" strike="noStrike" kern="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QnA</a:t>
            </a: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 Maker with Cognitive Services such as LUIS &amp; create something as elegantly simple as a chat bot that answers FAQs, or as complex as an interactive virtual guide</a:t>
            </a:r>
            <a:endPar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err="1"/>
              <a:t>QnA</a:t>
            </a:r>
            <a:r>
              <a:rPr lang="en-US"/>
              <a:t> Maker</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89" y="260700"/>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A9FE983C-C639-4D63-B326-076AC27C9C11}"/>
              </a:ext>
            </a:extLst>
          </p:cNvPr>
          <p:cNvSpPr/>
          <p:nvPr/>
        </p:nvSpPr>
        <p:spPr>
          <a:xfrm>
            <a:off x="266701" y="1043440"/>
            <a:ext cx="5045714" cy="400110"/>
          </a:xfrm>
          <a:prstGeom prst="rect">
            <a:avLst/>
          </a:prstGeom>
        </p:spPr>
        <p:txBody>
          <a:bodyPr wrap="square" l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gradFill>
                  <a:gsLst>
                    <a:gs pos="1250">
                      <a:srgbClr val="FFFFFF"/>
                    </a:gs>
                    <a:gs pos="100000">
                      <a:srgbClr val="FFFFFF"/>
                    </a:gs>
                  </a:gsLst>
                  <a:lin ang="5400000" scaled="0"/>
                </a:gradFill>
                <a:effectLst/>
                <a:uLnTx/>
                <a:uFillTx/>
                <a:latin typeface="Segoe UI"/>
                <a:ea typeface="+mn-ea"/>
                <a:cs typeface="Segoe UI Semilight" panose="020B0402040204020203" pitchFamily="34" charset="0"/>
              </a:rPr>
              <a:t>Create a FAQ service from existing content </a:t>
            </a:r>
          </a:p>
        </p:txBody>
      </p:sp>
      <p:pic>
        <p:nvPicPr>
          <p:cNvPr id="6" name="Picture 5">
            <a:extLst>
              <a:ext uri="{FF2B5EF4-FFF2-40B4-BE49-F238E27FC236}">
                <a16:creationId xmlns:a16="http://schemas.microsoft.com/office/drawing/2014/main" id="{A71F8350-D7F2-4505-8048-BF5A3D9CAED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30675" y="413614"/>
            <a:ext cx="660400" cy="660400"/>
          </a:xfrm>
          <a:prstGeom prst="rect">
            <a:avLst/>
          </a:prstGeom>
        </p:spPr>
      </p:pic>
    </p:spTree>
    <p:extLst>
      <p:ext uri="{BB962C8B-B14F-4D97-AF65-F5344CB8AC3E}">
        <p14:creationId xmlns:p14="http://schemas.microsoft.com/office/powerpoint/2010/main" val="385869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442702-45FE-45C9-A083-306D07C90706}"/>
              </a:ext>
            </a:extLst>
          </p:cNvPr>
          <p:cNvPicPr>
            <a:picLocks noChangeAspect="1"/>
          </p:cNvPicPr>
          <p:nvPr/>
        </p:nvPicPr>
        <p:blipFill rotWithShape="1">
          <a:blip r:embed="rId3"/>
          <a:srcRect l="38000" b="1583"/>
          <a:stretch/>
        </p:blipFill>
        <p:spPr>
          <a:xfrm>
            <a:off x="5638800" y="0"/>
            <a:ext cx="6553200" cy="6876651"/>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2345076"/>
            <a:ext cx="5151966" cy="4496616"/>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Contextual</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Understanding context from information you provide, Custom Decision Service ranks the options and makes a decision</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Rapid learning</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Custom Decision Service automatically optimizes based on your feedback. It even experiments with new options to see if the best decision has changed, enabling it to adjust to emerging trends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Easy to use</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Custom Decision Service is cloud-based, so it’s easy to run, able to plug into your application and help to make decisions in real time</a:t>
            </a: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Custom </a:t>
            </a:r>
            <a:br>
              <a:rPr lang="en-US"/>
            </a:br>
            <a:r>
              <a:rPr lang="en-US"/>
              <a:t>Decision Service</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89" y="260700"/>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38BA38D3-EDA2-4A51-A85C-F7B4BB3FB305}"/>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98050" y="376519"/>
            <a:ext cx="725650" cy="725650"/>
          </a:xfrm>
          <a:prstGeom prst="rect">
            <a:avLst/>
          </a:prstGeom>
        </p:spPr>
      </p:pic>
      <p:sp>
        <p:nvSpPr>
          <p:cNvPr id="2" name="Rectangle 1">
            <a:extLst>
              <a:ext uri="{FF2B5EF4-FFF2-40B4-BE49-F238E27FC236}">
                <a16:creationId xmlns:a16="http://schemas.microsoft.com/office/drawing/2014/main" id="{B8078B29-1302-42C5-8F1A-C9476B9A7BA8}"/>
              </a:ext>
            </a:extLst>
          </p:cNvPr>
          <p:cNvSpPr/>
          <p:nvPr/>
        </p:nvSpPr>
        <p:spPr>
          <a:xfrm>
            <a:off x="397566" y="1667974"/>
            <a:ext cx="5021101" cy="646331"/>
          </a:xfrm>
          <a:prstGeom prst="rect">
            <a:avLst/>
          </a:prstGeom>
        </p:spPr>
        <p:txBody>
          <a:bodyPr wrap="square">
            <a:spAutoFit/>
          </a:bodyPr>
          <a:lstStyle/>
          <a:p>
            <a:r>
              <a:rPr lang="en-US" kern="0" dirty="0">
                <a:gradFill>
                  <a:gsLst>
                    <a:gs pos="1250">
                      <a:srgbClr val="FFFFFF"/>
                    </a:gs>
                    <a:gs pos="100000">
                      <a:srgbClr val="FFFFFF"/>
                    </a:gs>
                  </a:gsLst>
                  <a:lin ang="5400000" scaled="0"/>
                </a:gradFill>
                <a:latin typeface="Segoe UI"/>
              </a:rPr>
              <a:t>A cloud-based, contextual decision-making API that sharpens with experience.</a:t>
            </a:r>
          </a:p>
        </p:txBody>
      </p:sp>
    </p:spTree>
    <p:extLst>
      <p:ext uri="{BB962C8B-B14F-4D97-AF65-F5344CB8AC3E}">
        <p14:creationId xmlns:p14="http://schemas.microsoft.com/office/powerpoint/2010/main" val="422991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man, building, standing&#10;&#10;Description generated with very high confidence">
            <a:extLst>
              <a:ext uri="{FF2B5EF4-FFF2-40B4-BE49-F238E27FC236}">
                <a16:creationId xmlns:a16="http://schemas.microsoft.com/office/drawing/2014/main" id="{C3C417A7-6E25-4779-8C20-119D2C8353BD}"/>
              </a:ext>
            </a:extLst>
          </p:cNvPr>
          <p:cNvPicPr>
            <a:picLocks noChangeAspect="1"/>
          </p:cNvPicPr>
          <p:nvPr/>
        </p:nvPicPr>
        <p:blipFill rotWithShape="1">
          <a:blip r:embed="rId3"/>
          <a:srcRect l="20819" r="23681" b="6257"/>
          <a:stretch/>
        </p:blipFill>
        <p:spPr>
          <a:xfrm flipH="1">
            <a:off x="6096000" y="487"/>
            <a:ext cx="6094270" cy="6857027"/>
          </a:xfrm>
          <a:prstGeom prst="rect">
            <a:avLst/>
          </a:prstGeom>
        </p:spPr>
      </p:pic>
      <p:grpSp>
        <p:nvGrpSpPr>
          <p:cNvPr id="2" name="Group 1">
            <a:extLst>
              <a:ext uri="{FF2B5EF4-FFF2-40B4-BE49-F238E27FC236}">
                <a16:creationId xmlns:a16="http://schemas.microsoft.com/office/drawing/2014/main" id="{08FC0D0A-A1EF-4C9E-B030-9792ECE16439}"/>
              </a:ext>
            </a:extLst>
          </p:cNvPr>
          <p:cNvGrpSpPr/>
          <p:nvPr/>
        </p:nvGrpSpPr>
        <p:grpSpPr>
          <a:xfrm>
            <a:off x="0" y="1828800"/>
            <a:ext cx="6096000" cy="3200400"/>
            <a:chOff x="0" y="1600201"/>
            <a:chExt cx="6096000" cy="3200400"/>
          </a:xfrm>
        </p:grpSpPr>
        <p:grpSp>
          <p:nvGrpSpPr>
            <p:cNvPr id="5" name="Group 4">
              <a:extLst>
                <a:ext uri="{FF2B5EF4-FFF2-40B4-BE49-F238E27FC236}">
                  <a16:creationId xmlns:a16="http://schemas.microsoft.com/office/drawing/2014/main" id="{5E793AA2-03EA-4040-B030-E6441F560986}"/>
                </a:ext>
              </a:extLst>
            </p:cNvPr>
            <p:cNvGrpSpPr/>
            <p:nvPr/>
          </p:nvGrpSpPr>
          <p:grpSpPr>
            <a:xfrm>
              <a:off x="0" y="1600201"/>
              <a:ext cx="6096000" cy="3200400"/>
              <a:chOff x="0" y="1600201"/>
              <a:chExt cx="6096000" cy="3200400"/>
            </a:xfrm>
          </p:grpSpPr>
          <p:sp>
            <p:nvSpPr>
              <p:cNvPr id="14" name="Rectangle 13"/>
              <p:cNvSpPr/>
              <p:nvPr/>
            </p:nvSpPr>
            <p:spPr bwMode="auto">
              <a:xfrm>
                <a:off x="0" y="1600201"/>
                <a:ext cx="6096000" cy="3200400"/>
              </a:xfrm>
              <a:prstGeom prst="rect">
                <a:avLst/>
              </a:prstGeom>
              <a:solidFill>
                <a:schemeClr val="accent3">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365760" bIns="182880" numCol="1" spcCol="0" rtlCol="0" fromWordArt="0" anchor="t" anchorCtr="0" forceAA="0" compatLnSpc="1">
                <a:prstTxWarp prst="textNoShape">
                  <a:avLst/>
                </a:prstTxWarp>
                <a:noAutofit/>
              </a:bodyPr>
              <a:lstStyle/>
              <a:p>
                <a:pPr marL="115888" marR="0" lvl="0" indent="-115888" algn="l" defTabSz="914314"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rPr>
                  <a:t>“Because Custom Decision Service is constantly learning and refining its choices, the results just keep getting better and better over time.”</a:t>
                </a:r>
              </a:p>
              <a:p>
                <a:pPr marL="115888" marR="0" lvl="0" indent="-115888" algn="l" defTabSz="914314" rtl="0" eaLnBrk="1" fontAlgn="auto" latinLnBrk="0" hangingPunct="1">
                  <a:lnSpc>
                    <a:spcPct val="90000"/>
                  </a:lnSpc>
                  <a:spcBef>
                    <a:spcPts val="0"/>
                  </a:spcBef>
                  <a:spcAft>
                    <a:spcPts val="0"/>
                  </a:spcAft>
                  <a:buClrTx/>
                  <a:buSzTx/>
                  <a:buFontTx/>
                  <a:buNone/>
                  <a:tabLst/>
                  <a:defRPr/>
                </a:pPr>
                <a:endParaRPr kumimoji="0" lang="en-US" sz="19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light"/>
                  <a:ea typeface="+mn-ea"/>
                  <a:cs typeface="+mn-cs"/>
                </a:endParaRPr>
              </a:p>
              <a:p>
                <a:pPr marL="50800" marR="0" lvl="0" indent="0" algn="l" defTabSz="914314"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mn-ea"/>
                    <a:cs typeface="+mn-cs"/>
                  </a:rPr>
                  <a:t>Ayalla</a:t>
                </a: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 </a:t>
                </a:r>
                <a:r>
                  <a:rPr kumimoji="0" lang="en-US" sz="1600"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mn-ea"/>
                    <a:cs typeface="+mn-cs"/>
                  </a:rPr>
                  <a:t>Barazany</a:t>
                </a: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 Vice President of Product,</a:t>
                </a:r>
                <a:b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Complex Networks</a:t>
                </a:r>
              </a:p>
            </p:txBody>
          </p:sp>
          <p:sp>
            <p:nvSpPr>
              <p:cNvPr id="16" name="Rectangle 15">
                <a:extLst>
                  <a:ext uri="{FF2B5EF4-FFF2-40B4-BE49-F238E27FC236}">
                    <a16:creationId xmlns:a16="http://schemas.microsoft.com/office/drawing/2014/main" id="{86D6BF14-8F5D-4C3D-B1BE-7475F7E74740}"/>
                  </a:ext>
                </a:extLst>
              </p:cNvPr>
              <p:cNvSpPr/>
              <p:nvPr/>
            </p:nvSpPr>
            <p:spPr>
              <a:xfrm>
                <a:off x="444500" y="4048904"/>
                <a:ext cx="1892300" cy="446896"/>
              </a:xfrm>
              <a:prstGeom prst="rect">
                <a:avLst/>
              </a:prstGeom>
              <a:solidFill>
                <a:schemeClr val="bg1">
                  <a:lumMod val="95000"/>
                </a:schemeClr>
              </a:solidFill>
            </p:spPr>
            <p:txBody>
              <a:bodyPr wrap="none" lIns="175761" tIns="140609" rIns="175761" bIns="140609" rtlCol="0" anchor="ctr">
                <a:noAutofit/>
              </a:body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200" b="0" i="0" u="none" strike="noStrike" kern="1200" cap="none" spc="0" normalizeH="0" baseline="0" noProof="0">
                    <a:ln>
                      <a:noFill/>
                    </a:ln>
                    <a:gradFill>
                      <a:gsLst>
                        <a:gs pos="95556">
                          <a:srgbClr val="0078D7">
                            <a:lumMod val="75000"/>
                          </a:srgbClr>
                        </a:gs>
                        <a:gs pos="58000">
                          <a:srgbClr val="0078D7">
                            <a:lumMod val="75000"/>
                          </a:srgbClr>
                        </a:gs>
                      </a:gsLst>
                      <a:lin ang="5400000" scaled="0"/>
                    </a:gradFill>
                    <a:effectLst/>
                    <a:uLnTx/>
                    <a:uFillTx/>
                    <a:latin typeface="Segoe UI Semibold" panose="020B0702040204020203" pitchFamily="34" charset="0"/>
                    <a:ea typeface="+mn-ea"/>
                    <a:cs typeface="Segoe UI Semibold" panose="020B0702040204020203" pitchFamily="34" charset="0"/>
                  </a:rPr>
                  <a:t>Custom Decision Service</a:t>
                </a:r>
              </a:p>
            </p:txBody>
          </p:sp>
        </p:grpSp>
        <p:sp>
          <p:nvSpPr>
            <p:cNvPr id="7" name="TextBox 6">
              <a:hlinkClick r:id="rId4"/>
              <a:extLst>
                <a:ext uri="{FF2B5EF4-FFF2-40B4-BE49-F238E27FC236}">
                  <a16:creationId xmlns:a16="http://schemas.microsoft.com/office/drawing/2014/main" id="{1760731B-3357-45C8-9AC0-616B5EB06371}"/>
                </a:ext>
              </a:extLst>
            </p:cNvPr>
            <p:cNvSpPr txBox="1"/>
            <p:nvPr/>
          </p:nvSpPr>
          <p:spPr>
            <a:xfrm>
              <a:off x="2429342" y="4048971"/>
              <a:ext cx="1800863" cy="446829"/>
            </a:xfrm>
            <a:prstGeom prst="rect">
              <a:avLst/>
            </a:prstGeom>
            <a:solidFill>
              <a:schemeClr val="accent3">
                <a:lumMod val="60000"/>
                <a:lumOff val="40000"/>
                <a:alpha val="90000"/>
              </a:schemeClr>
            </a:solidFill>
          </p:spPr>
          <p:txBody>
            <a:bodyPr wrap="none" lIns="175761" tIns="140609" rIns="175761" bIns="140609" rtlCol="0" anchor="ctr">
              <a:spAutoFit/>
            </a:bodyPr>
            <a:lstStyle>
              <a:defPPr>
                <a:defRPr lang="en-US"/>
              </a:defPPr>
              <a:lvl1pPr algn="ctr">
                <a:lnSpc>
                  <a:spcPct val="90000"/>
                </a:lnSpc>
                <a:spcAft>
                  <a:spcPts val="588"/>
                </a:spcAft>
                <a:defRPr sz="1200">
                  <a:gradFill>
                    <a:gsLst>
                      <a:gs pos="21818">
                        <a:schemeClr val="bg1"/>
                      </a:gs>
                      <a:gs pos="42000">
                        <a:schemeClr val="bg1"/>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176" b="0" i="0" u="none" strike="noStrike" kern="1200" cap="none" spc="0" normalizeH="0" baseline="0" noProof="0">
                  <a:ln>
                    <a:noFill/>
                  </a:ln>
                  <a:gradFill>
                    <a:gsLst>
                      <a:gs pos="21818">
                        <a:srgbClr val="FFFFFF"/>
                      </a:gs>
                      <a:gs pos="42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Read case study here</a:t>
              </a:r>
            </a:p>
          </p:txBody>
        </p:sp>
      </p:grpSp>
      <p:pic>
        <p:nvPicPr>
          <p:cNvPr id="9" name="Picture 8">
            <a:extLst>
              <a:ext uri="{FF2B5EF4-FFF2-40B4-BE49-F238E27FC236}">
                <a16:creationId xmlns:a16="http://schemas.microsoft.com/office/drawing/2014/main" id="{B5A8EC72-8EDD-43A2-93C9-35EA96C12B3E}"/>
              </a:ext>
            </a:extLst>
          </p:cNvPr>
          <p:cNvPicPr>
            <a:picLocks noChangeAspect="1"/>
          </p:cNvPicPr>
          <p:nvPr/>
        </p:nvPicPr>
        <p:blipFill>
          <a:blip r:embed="rId5"/>
          <a:stretch>
            <a:fillRect/>
          </a:stretch>
        </p:blipFill>
        <p:spPr>
          <a:xfrm>
            <a:off x="444500" y="457200"/>
            <a:ext cx="3071144" cy="334520"/>
          </a:xfrm>
          <a:prstGeom prst="rect">
            <a:avLst/>
          </a:prstGeom>
        </p:spPr>
      </p:pic>
    </p:spTree>
    <p:extLst>
      <p:ext uri="{BB962C8B-B14F-4D97-AF65-F5344CB8AC3E}">
        <p14:creationId xmlns:p14="http://schemas.microsoft.com/office/powerpoint/2010/main" val="399684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4A861-AE46-493B-B683-4E435176B561}"/>
              </a:ext>
            </a:extLst>
          </p:cNvPr>
          <p:cNvSpPr>
            <a:spLocks noGrp="1"/>
          </p:cNvSpPr>
          <p:nvPr>
            <p:ph type="title"/>
          </p:nvPr>
        </p:nvSpPr>
        <p:spPr/>
        <p:txBody>
          <a:bodyPr/>
          <a:lstStyle/>
          <a:p>
            <a:r>
              <a:rPr lang="en-US"/>
              <a:t>SEARCH</a:t>
            </a:r>
          </a:p>
        </p:txBody>
      </p:sp>
      <p:sp>
        <p:nvSpPr>
          <p:cNvPr id="11" name="Rectangle 10">
            <a:extLst>
              <a:ext uri="{FF2B5EF4-FFF2-40B4-BE49-F238E27FC236}">
                <a16:creationId xmlns:a16="http://schemas.microsoft.com/office/drawing/2014/main" id="{E8C5F696-5AF7-4168-AE0D-140BC979E445}"/>
              </a:ext>
            </a:extLst>
          </p:cNvPr>
          <p:cNvSpPr/>
          <p:nvPr/>
        </p:nvSpPr>
        <p:spPr>
          <a:xfrm>
            <a:off x="4273940" y="3900714"/>
            <a:ext cx="719234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Access billions of web pages, images, videos, and news with the power of Bing APIs</a:t>
            </a:r>
          </a:p>
        </p:txBody>
      </p:sp>
      <p:sp>
        <p:nvSpPr>
          <p:cNvPr id="12" name="Rectangle 11">
            <a:extLst>
              <a:ext uri="{FF2B5EF4-FFF2-40B4-BE49-F238E27FC236}">
                <a16:creationId xmlns:a16="http://schemas.microsoft.com/office/drawing/2014/main" id="{490FD6C3-1DD3-4073-B1C9-9B4C8F5B3E68}"/>
              </a:ext>
            </a:extLst>
          </p:cNvPr>
          <p:cNvSpPr/>
          <p:nvPr/>
        </p:nvSpPr>
        <p:spPr>
          <a:xfrm>
            <a:off x="4267200" y="5076629"/>
            <a:ext cx="7199086" cy="923330"/>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Bing Web Search | Bing Image Search | Bing News Search | Bing Video Search | Bing Auto Suggest | Bing Custom Search | Bing Entity Search</a:t>
            </a:r>
          </a:p>
        </p:txBody>
      </p:sp>
      <p:pic>
        <p:nvPicPr>
          <p:cNvPr id="10" name="Picture 9">
            <a:extLst>
              <a:ext uri="{FF2B5EF4-FFF2-40B4-BE49-F238E27FC236}">
                <a16:creationId xmlns:a16="http://schemas.microsoft.com/office/drawing/2014/main" id="{39D38F95-6520-4B7D-A1A3-2C87D3CBBAD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53279" y="2739742"/>
            <a:ext cx="1349658" cy="1349658"/>
          </a:xfrm>
          <a:prstGeom prst="rect">
            <a:avLst/>
          </a:prstGeom>
        </p:spPr>
      </p:pic>
    </p:spTree>
    <p:extLst>
      <p:ext uri="{BB962C8B-B14F-4D97-AF65-F5344CB8AC3E}">
        <p14:creationId xmlns:p14="http://schemas.microsoft.com/office/powerpoint/2010/main" val="168070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25085" t="12921" r="30237" b="17388"/>
          <a:stretch/>
        </p:blipFill>
        <p:spPr>
          <a:xfrm flipH="1">
            <a:off x="5638800" y="2675"/>
            <a:ext cx="6598776" cy="6855326"/>
          </a:xfrm>
          <a:prstGeom prst="rect">
            <a:avLst/>
          </a:prstGeom>
        </p:spPr>
      </p:pic>
      <p:sp>
        <p:nvSpPr>
          <p:cNvPr id="11" name="Title 1"/>
          <p:cNvSpPr txBox="1">
            <a:spLocks/>
          </p:cNvSpPr>
          <p:nvPr/>
        </p:nvSpPr>
        <p:spPr>
          <a:xfrm>
            <a:off x="1119515" y="4093062"/>
            <a:ext cx="10347653" cy="2783101"/>
          </a:xfrm>
          <a:prstGeom prst="rect">
            <a:avLst/>
          </a:prstGeom>
        </p:spPr>
        <p:txBody>
          <a:bodyPr vert="horz" lIns="91343" tIns="45670" rIns="91343" bIns="45670"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490"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9" name="Rectangle 8">
            <a:extLst>
              <a:ext uri="{FF2B5EF4-FFF2-40B4-BE49-F238E27FC236}">
                <a16:creationId xmlns:a16="http://schemas.microsoft.com/office/drawing/2014/main" id="{5A256128-2D4C-4854-BBD8-676D9769F313}"/>
              </a:ext>
            </a:extLst>
          </p:cNvPr>
          <p:cNvSpPr/>
          <p:nvPr/>
        </p:nvSpPr>
        <p:spPr bwMode="auto">
          <a:xfrm>
            <a:off x="0" y="-9287"/>
            <a:ext cx="5638800" cy="6867288"/>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E4863171-6DCE-4C59-927F-89B39DA6C8CE}"/>
              </a:ext>
            </a:extLst>
          </p:cNvPr>
          <p:cNvSpPr/>
          <p:nvPr/>
        </p:nvSpPr>
        <p:spPr>
          <a:xfrm>
            <a:off x="266700" y="1958640"/>
            <a:ext cx="5372097" cy="2449901"/>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Intelligent search to your apps with the ability to comb billions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of webpages, images, videos,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and news with a single API call</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Retrieve web documents indexed by Bing and narrow the results down with filters such as </a:t>
            </a:r>
            <a:b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by answer type and freshness</a:t>
            </a:r>
            <a:endPar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6AE9E83E-DE85-4636-A692-9595A8DEC68F}"/>
              </a:ext>
            </a:extLst>
          </p:cNvPr>
          <p:cNvSpPr>
            <a:spLocks noGrp="1"/>
          </p:cNvSpPr>
          <p:nvPr>
            <p:ph type="title"/>
          </p:nvPr>
        </p:nvSpPr>
        <p:spPr/>
        <p:txBody>
          <a:bodyPr/>
          <a:lstStyle/>
          <a:p>
            <a:r>
              <a:rPr lang="en-US"/>
              <a:t>Bing web search</a:t>
            </a:r>
          </a:p>
        </p:txBody>
      </p:sp>
      <p:sp>
        <p:nvSpPr>
          <p:cNvPr id="12" name="Oval 11">
            <a:extLst>
              <a:ext uri="{FF2B5EF4-FFF2-40B4-BE49-F238E27FC236}">
                <a16:creationId xmlns:a16="http://schemas.microsoft.com/office/drawing/2014/main" id="{43E9DFA9-A381-44DA-A29C-D57AA95524A1}"/>
              </a:ext>
            </a:extLst>
          </p:cNvPr>
          <p:cNvSpPr/>
          <p:nvPr/>
        </p:nvSpPr>
        <p:spPr bwMode="auto">
          <a:xfrm>
            <a:off x="11008690" y="265919"/>
            <a:ext cx="904372" cy="904372"/>
          </a:xfrm>
          <a:prstGeom prst="ellipse">
            <a:avLst/>
          </a:prstGeom>
          <a:solidFill>
            <a:schemeClr val="tx2"/>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2F2ADF4A-BBB5-496A-AD34-BC1DE399F27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30529" y="387758"/>
            <a:ext cx="660694" cy="660694"/>
          </a:xfrm>
          <a:prstGeom prst="rect">
            <a:avLst/>
          </a:prstGeom>
        </p:spPr>
      </p:pic>
    </p:spTree>
    <p:extLst>
      <p:ext uri="{BB962C8B-B14F-4D97-AF65-F5344CB8AC3E}">
        <p14:creationId xmlns:p14="http://schemas.microsoft.com/office/powerpoint/2010/main" val="6049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11268"/>
          <p:cNvPicPr>
            <a:picLocks noChangeAspect="1"/>
          </p:cNvPicPr>
          <p:nvPr/>
        </p:nvPicPr>
        <p:blipFill rotWithShape="1">
          <a:blip r:embed="rId3">
            <a:extLst>
              <a:ext uri="{28A0092B-C50C-407E-A947-70E740481C1C}">
                <a14:useLocalDpi xmlns:a14="http://schemas.microsoft.com/office/drawing/2010/main" val="0"/>
              </a:ext>
            </a:extLst>
          </a:blip>
          <a:srcRect l="-37349" t="1488" r="20339" b="-292"/>
          <a:stretch/>
        </p:blipFill>
        <p:spPr>
          <a:xfrm>
            <a:off x="-25596" y="2674"/>
            <a:ext cx="12237488" cy="6893804"/>
          </a:xfrm>
          <a:prstGeom prst="rect">
            <a:avLst/>
          </a:prstGeom>
        </p:spPr>
      </p:pic>
      <p:sp>
        <p:nvSpPr>
          <p:cNvPr id="9" name="Rectangle 8">
            <a:extLst>
              <a:ext uri="{FF2B5EF4-FFF2-40B4-BE49-F238E27FC236}">
                <a16:creationId xmlns:a16="http://schemas.microsoft.com/office/drawing/2014/main" id="{E7C783EE-6DB9-4576-A7C4-2369F200CA5C}"/>
              </a:ext>
            </a:extLst>
          </p:cNvPr>
          <p:cNvSpPr/>
          <p:nvPr/>
        </p:nvSpPr>
        <p:spPr bwMode="auto">
          <a:xfrm>
            <a:off x="0" y="-9287"/>
            <a:ext cx="5638797" cy="6867288"/>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FE495B5D-A88B-4C93-B061-1C0D8C914B7D}"/>
              </a:ext>
            </a:extLst>
          </p:cNvPr>
          <p:cNvSpPr/>
          <p:nvPr/>
        </p:nvSpPr>
        <p:spPr>
          <a:xfrm>
            <a:off x="266700" y="1958640"/>
            <a:ext cx="5372097" cy="2366802"/>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2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 variety of image search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options, from trending images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to detailed insights</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Scour the web for images and get results </a:t>
            </a:r>
            <a:b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that include thumbnail and full image URLs, publishing website, image metadata, </a:t>
            </a:r>
            <a:b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related images, and more</a:t>
            </a:r>
            <a:endParaRPr kumimoji="0" lang="en-US"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2" name="Oval 11">
            <a:extLst>
              <a:ext uri="{FF2B5EF4-FFF2-40B4-BE49-F238E27FC236}">
                <a16:creationId xmlns:a16="http://schemas.microsoft.com/office/drawing/2014/main" id="{845926DB-3F4E-4B8F-84CB-ECCD6E96C55E}"/>
              </a:ext>
            </a:extLst>
          </p:cNvPr>
          <p:cNvSpPr/>
          <p:nvPr/>
        </p:nvSpPr>
        <p:spPr bwMode="auto">
          <a:xfrm>
            <a:off x="11008690" y="265919"/>
            <a:ext cx="904372" cy="904372"/>
          </a:xfrm>
          <a:prstGeom prst="ellipse">
            <a:avLst/>
          </a:prstGeom>
          <a:solidFill>
            <a:schemeClr val="tx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A05B43D2-6978-4356-A947-2C9F2713EA90}"/>
              </a:ext>
            </a:extLst>
          </p:cNvPr>
          <p:cNvSpPr>
            <a:spLocks noGrp="1"/>
          </p:cNvSpPr>
          <p:nvPr>
            <p:ph type="title"/>
          </p:nvPr>
        </p:nvSpPr>
        <p:spPr/>
        <p:txBody>
          <a:bodyPr/>
          <a:lstStyle/>
          <a:p>
            <a:r>
              <a:rPr lang="en-US"/>
              <a:t>Bing image search</a:t>
            </a:r>
          </a:p>
        </p:txBody>
      </p:sp>
      <p:pic>
        <p:nvPicPr>
          <p:cNvPr id="4" name="Picture 3">
            <a:extLst>
              <a:ext uri="{FF2B5EF4-FFF2-40B4-BE49-F238E27FC236}">
                <a16:creationId xmlns:a16="http://schemas.microsoft.com/office/drawing/2014/main" id="{1E9AC698-A683-479E-A5C2-93D0543C446D}"/>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61381" y="318610"/>
            <a:ext cx="798990" cy="798990"/>
          </a:xfrm>
          <a:prstGeom prst="rect">
            <a:avLst/>
          </a:prstGeom>
        </p:spPr>
      </p:pic>
    </p:spTree>
    <p:extLst>
      <p:ext uri="{BB962C8B-B14F-4D97-AF65-F5344CB8AC3E}">
        <p14:creationId xmlns:p14="http://schemas.microsoft.com/office/powerpoint/2010/main" val="315952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607" t="3637" r="13537" b="1534"/>
          <a:stretch/>
        </p:blipFill>
        <p:spPr>
          <a:xfrm>
            <a:off x="5600702" y="0"/>
            <a:ext cx="6591298" cy="6955037"/>
          </a:xfrm>
          <a:prstGeom prst="rect">
            <a:avLst/>
          </a:prstGeom>
        </p:spPr>
      </p:pic>
      <p:sp>
        <p:nvSpPr>
          <p:cNvPr id="11" name="Title 1"/>
          <p:cNvSpPr txBox="1">
            <a:spLocks/>
          </p:cNvSpPr>
          <p:nvPr/>
        </p:nvSpPr>
        <p:spPr>
          <a:xfrm>
            <a:off x="1119515" y="4093062"/>
            <a:ext cx="10347653" cy="2783101"/>
          </a:xfrm>
          <a:prstGeom prst="rect">
            <a:avLst/>
          </a:prstGeom>
        </p:spPr>
        <p:txBody>
          <a:bodyPr vert="horz" lIns="91343" tIns="45670" rIns="91343" bIns="45670"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490"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2" name="Rectangle 11">
            <a:extLst>
              <a:ext uri="{FF2B5EF4-FFF2-40B4-BE49-F238E27FC236}">
                <a16:creationId xmlns:a16="http://schemas.microsoft.com/office/drawing/2014/main" id="{CD302440-A00E-40B2-BE6B-F028197D5B36}"/>
              </a:ext>
            </a:extLst>
          </p:cNvPr>
          <p:cNvSpPr/>
          <p:nvPr/>
        </p:nvSpPr>
        <p:spPr bwMode="auto">
          <a:xfrm>
            <a:off x="0" y="-9288"/>
            <a:ext cx="5638800" cy="6966999"/>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15C1E3E1-F571-4C91-8F26-D19213A4D1E1}"/>
              </a:ext>
            </a:extLst>
          </p:cNvPr>
          <p:cNvSpPr>
            <a:spLocks noGrp="1"/>
          </p:cNvSpPr>
          <p:nvPr>
            <p:ph type="title"/>
          </p:nvPr>
        </p:nvSpPr>
        <p:spPr/>
        <p:txBody>
          <a:bodyPr/>
          <a:lstStyle/>
          <a:p>
            <a:r>
              <a:rPr lang="en-US"/>
              <a:t>Bing video search</a:t>
            </a:r>
          </a:p>
        </p:txBody>
      </p:sp>
      <p:sp>
        <p:nvSpPr>
          <p:cNvPr id="13" name="Rectangle 12">
            <a:extLst>
              <a:ext uri="{FF2B5EF4-FFF2-40B4-BE49-F238E27FC236}">
                <a16:creationId xmlns:a16="http://schemas.microsoft.com/office/drawing/2014/main" id="{ABF34270-33E2-41E4-B79D-546ED2C0CE1B}"/>
              </a:ext>
            </a:extLst>
          </p:cNvPr>
          <p:cNvSpPr/>
          <p:nvPr/>
        </p:nvSpPr>
        <p:spPr>
          <a:xfrm>
            <a:off x="266701" y="1958640"/>
            <a:ext cx="5067300" cy="269920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 variety of advanced video search features, including trending videos, price, and other useful metadata</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Find videos from across the web and get responses that provide useful metadata including creator, encoding format, video size and quality, and source view count</a:t>
            </a:r>
            <a:endPar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4" name="Oval 13">
            <a:extLst>
              <a:ext uri="{FF2B5EF4-FFF2-40B4-BE49-F238E27FC236}">
                <a16:creationId xmlns:a16="http://schemas.microsoft.com/office/drawing/2014/main" id="{6B2C9970-30D1-4DBF-B42F-FE52F6E5BA47}"/>
              </a:ext>
            </a:extLst>
          </p:cNvPr>
          <p:cNvSpPr/>
          <p:nvPr/>
        </p:nvSpPr>
        <p:spPr bwMode="auto">
          <a:xfrm>
            <a:off x="11008690" y="265919"/>
            <a:ext cx="904372" cy="904372"/>
          </a:xfrm>
          <a:prstGeom prst="ellipse">
            <a:avLst/>
          </a:prstGeom>
          <a:solidFill>
            <a:schemeClr val="tx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4" name="Picture 3">
            <a:extLst>
              <a:ext uri="{FF2B5EF4-FFF2-40B4-BE49-F238E27FC236}">
                <a16:creationId xmlns:a16="http://schemas.microsoft.com/office/drawing/2014/main" id="{311AF386-7CE6-4376-BE53-8F2E5297EA5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79876" y="337105"/>
            <a:ext cx="762000" cy="762000"/>
          </a:xfrm>
          <a:prstGeom prst="rect">
            <a:avLst/>
          </a:prstGeom>
        </p:spPr>
      </p:pic>
    </p:spTree>
    <p:extLst>
      <p:ext uri="{BB962C8B-B14F-4D97-AF65-F5344CB8AC3E}">
        <p14:creationId xmlns:p14="http://schemas.microsoft.com/office/powerpoint/2010/main" val="28055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1" y="3341326"/>
            <a:ext cx="12208192" cy="3516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22669" b="47740"/>
          <a:stretch/>
        </p:blipFill>
        <p:spPr>
          <a:xfrm>
            <a:off x="1" y="486"/>
            <a:ext cx="12192000" cy="3321934"/>
          </a:xfrm>
          <a:prstGeom prst="rect">
            <a:avLst/>
          </a:prstGeom>
        </p:spPr>
      </p:pic>
      <p:sp>
        <p:nvSpPr>
          <p:cNvPr id="18" name="TextBox 17">
            <a:extLst>
              <a:ext uri="{FF2B5EF4-FFF2-40B4-BE49-F238E27FC236}">
                <a16:creationId xmlns:a16="http://schemas.microsoft.com/office/drawing/2014/main" id="{F39D354F-DFE1-4D1A-A9BB-EFAB8A8C2EAD}"/>
              </a:ext>
            </a:extLst>
          </p:cNvPr>
          <p:cNvSpPr txBox="1"/>
          <p:nvPr/>
        </p:nvSpPr>
        <p:spPr>
          <a:xfrm>
            <a:off x="269241" y="4026796"/>
            <a:ext cx="1927313" cy="158699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Vision</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From faces to feelings, allow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your apps to understand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images and video</a:t>
            </a:r>
          </a:p>
        </p:txBody>
      </p:sp>
      <p:sp>
        <p:nvSpPr>
          <p:cNvPr id="19" name="TextBox 18">
            <a:extLst>
              <a:ext uri="{FF2B5EF4-FFF2-40B4-BE49-F238E27FC236}">
                <a16:creationId xmlns:a16="http://schemas.microsoft.com/office/drawing/2014/main" id="{6B5CE148-D382-4CBD-8C97-2A282769FD9D}"/>
              </a:ext>
            </a:extLst>
          </p:cNvPr>
          <p:cNvSpPr txBox="1"/>
          <p:nvPr/>
        </p:nvSpPr>
        <p:spPr>
          <a:xfrm>
            <a:off x="2214946" y="4026796"/>
            <a:ext cx="1927313" cy="1777087"/>
          </a:xfrm>
          <a:prstGeom prst="rect">
            <a:avLst/>
          </a:prstGeom>
          <a:noFill/>
        </p:spPr>
        <p:txBody>
          <a:bodyPr wrap="square" lIns="179234" tIns="143388" rIns="89642"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Speech</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Hear and speak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to your users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by filtering noise, identifying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speakers, and understanding intent</a:t>
            </a:r>
          </a:p>
        </p:txBody>
      </p:sp>
      <p:sp>
        <p:nvSpPr>
          <p:cNvPr id="20" name="TextBox 19">
            <a:extLst>
              <a:ext uri="{FF2B5EF4-FFF2-40B4-BE49-F238E27FC236}">
                <a16:creationId xmlns:a16="http://schemas.microsoft.com/office/drawing/2014/main" id="{26531891-CD1C-4FB8-AC91-34670C52B4AF}"/>
              </a:ext>
            </a:extLst>
          </p:cNvPr>
          <p:cNvSpPr txBox="1"/>
          <p:nvPr/>
        </p:nvSpPr>
        <p:spPr>
          <a:xfrm>
            <a:off x="6106357" y="4026796"/>
            <a:ext cx="1927313" cy="158699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Knowledge</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Tap into rich knowledge amassed from the web, academia, or your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own data</a:t>
            </a:r>
          </a:p>
        </p:txBody>
      </p:sp>
      <p:sp>
        <p:nvSpPr>
          <p:cNvPr id="21" name="TextBox 20">
            <a:extLst>
              <a:ext uri="{FF2B5EF4-FFF2-40B4-BE49-F238E27FC236}">
                <a16:creationId xmlns:a16="http://schemas.microsoft.com/office/drawing/2014/main" id="{D774DB6C-D485-4533-A9F9-B16C2241F6EF}"/>
              </a:ext>
            </a:extLst>
          </p:cNvPr>
          <p:cNvSpPr txBox="1"/>
          <p:nvPr/>
        </p:nvSpPr>
        <p:spPr>
          <a:xfrm>
            <a:off x="4160652" y="4026796"/>
            <a:ext cx="1927313" cy="168524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Language</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Process text and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learn how to recognize what users want</a:t>
            </a:r>
          </a:p>
          <a:p>
            <a:pPr algn="ctr" defTabSz="896042">
              <a:lnSpc>
                <a:spcPct val="90000"/>
              </a:lnSpc>
              <a:spcAft>
                <a:spcPts val="588"/>
              </a:spcAft>
              <a:defRPr/>
            </a:pPr>
            <a:endParaRPr lang="en-US" sz="1537" dirty="0">
              <a:gradFill>
                <a:gsLst>
                  <a:gs pos="64545">
                    <a:schemeClr val="tx1"/>
                  </a:gs>
                  <a:gs pos="40000">
                    <a:schemeClr val="tx1"/>
                  </a:gs>
                </a:gsLst>
                <a:lin ang="5400000" scaled="0"/>
              </a:gradFill>
              <a:latin typeface="Segoe UI"/>
            </a:endParaRPr>
          </a:p>
        </p:txBody>
      </p:sp>
      <p:sp>
        <p:nvSpPr>
          <p:cNvPr id="27" name="TextBox 26">
            <a:extLst>
              <a:ext uri="{FF2B5EF4-FFF2-40B4-BE49-F238E27FC236}">
                <a16:creationId xmlns:a16="http://schemas.microsoft.com/office/drawing/2014/main" id="{0BF17D20-2F5A-4851-B595-1D4BBC639D7C}"/>
              </a:ext>
            </a:extLst>
          </p:cNvPr>
          <p:cNvSpPr txBox="1"/>
          <p:nvPr/>
        </p:nvSpPr>
        <p:spPr>
          <a:xfrm>
            <a:off x="9997768" y="4026796"/>
            <a:ext cx="1927313" cy="2347350"/>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Labs</a:t>
            </a:r>
            <a:endParaRPr lang="en-US" sz="2307" b="1" dirty="0">
              <a:gradFill>
                <a:gsLst>
                  <a:gs pos="64545">
                    <a:schemeClr val="tx1"/>
                  </a:gs>
                  <a:gs pos="40000">
                    <a:schemeClr val="tx1"/>
                  </a:gs>
                </a:gsLst>
                <a:lin ang="5400000" scaled="0"/>
              </a:gradFill>
              <a:latin typeface="Segoe UI Semilight" panose="020B0402040204020203" pitchFamily="34" charset="0"/>
              <a:cs typeface="Segoe UI Semilight" panose="020B0402040204020203" pitchFamily="34" charset="0"/>
            </a:endParaRPr>
          </a:p>
          <a:p>
            <a:pPr algn="ctr" defTabSz="896042">
              <a:lnSpc>
                <a:spcPct val="90000"/>
              </a:lnSpc>
              <a:spcAft>
                <a:spcPts val="588"/>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An early look at emerging Cognitive Services technologies: discover, try and give feedback on new technologies before general availability</a:t>
            </a:r>
          </a:p>
        </p:txBody>
      </p:sp>
      <p:sp>
        <p:nvSpPr>
          <p:cNvPr id="28" name="TextBox 27">
            <a:extLst>
              <a:ext uri="{FF2B5EF4-FFF2-40B4-BE49-F238E27FC236}">
                <a16:creationId xmlns:a16="http://schemas.microsoft.com/office/drawing/2014/main" id="{69BFCF29-AE15-44DB-8239-E086782C646E}"/>
              </a:ext>
            </a:extLst>
          </p:cNvPr>
          <p:cNvSpPr txBox="1"/>
          <p:nvPr/>
        </p:nvSpPr>
        <p:spPr>
          <a:xfrm>
            <a:off x="8052063" y="4026796"/>
            <a:ext cx="1927313" cy="158699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Search</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Access billions of web pages, images, videos, and news with the power of Bing APIs</a:t>
            </a:r>
          </a:p>
        </p:txBody>
      </p:sp>
      <p:sp>
        <p:nvSpPr>
          <p:cNvPr id="34" name="Rectangle 33"/>
          <p:cNvSpPr/>
          <p:nvPr/>
        </p:nvSpPr>
        <p:spPr bwMode="auto">
          <a:xfrm>
            <a:off x="1" y="-42189"/>
            <a:ext cx="12209925" cy="3364609"/>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319431" y="1106060"/>
            <a:ext cx="7295200" cy="1068111"/>
          </a:xfrm>
          <a:prstGeom prst="rect">
            <a:avLst/>
          </a:prstGeom>
        </p:spPr>
        <p:txBody>
          <a:bodyPr wrap="square" anchor="ctr">
            <a:spAutoFit/>
          </a:bodyPr>
          <a:lstStyle/>
          <a:p>
            <a:pPr defTabSz="896042">
              <a:lnSpc>
                <a:spcPct val="90000"/>
              </a:lnSpc>
              <a:defRPr/>
            </a:pPr>
            <a:r>
              <a:rPr lang="en-US" altLang="en-US" sz="4313" dirty="0">
                <a:gradFill>
                  <a:gsLst>
                    <a:gs pos="12727">
                      <a:schemeClr val="bg1"/>
                    </a:gs>
                    <a:gs pos="52000">
                      <a:schemeClr val="bg1"/>
                    </a:gs>
                  </a:gsLst>
                  <a:lin ang="10800000" scaled="0"/>
                </a:gradFill>
                <a:latin typeface="Segoe UI Light"/>
              </a:rPr>
              <a:t>Microsoft Cognitive Services</a:t>
            </a:r>
          </a:p>
          <a:p>
            <a:pPr defTabSz="896042">
              <a:lnSpc>
                <a:spcPct val="90000"/>
              </a:lnSpc>
              <a:spcAft>
                <a:spcPts val="1440"/>
              </a:spcAft>
              <a:defRPr/>
            </a:pPr>
            <a:r>
              <a:rPr lang="en-US" sz="2745" dirty="0">
                <a:gradFill>
                  <a:gsLst>
                    <a:gs pos="12727">
                      <a:schemeClr val="bg1"/>
                    </a:gs>
                    <a:gs pos="52000">
                      <a:schemeClr val="bg1"/>
                    </a:gs>
                  </a:gsLst>
                  <a:lin ang="10800000" scaled="0"/>
                </a:gradFill>
                <a:latin typeface="Segoe UI Semilight"/>
              </a:rPr>
              <a:t>Give your apps a human side</a:t>
            </a:r>
          </a:p>
        </p:txBody>
      </p:sp>
      <p:cxnSp>
        <p:nvCxnSpPr>
          <p:cNvPr id="13" name="Straight Connector 12"/>
          <p:cNvCxnSpPr/>
          <p:nvPr/>
        </p:nvCxnSpPr>
        <p:spPr>
          <a:xfrm>
            <a:off x="1" y="3313042"/>
            <a:ext cx="12209925"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695042" y="2877375"/>
            <a:ext cx="1075710" cy="1075710"/>
            <a:chOff x="1635346" y="1767983"/>
            <a:chExt cx="1287898" cy="1287898"/>
          </a:xfrm>
        </p:grpSpPr>
        <p:sp>
          <p:nvSpPr>
            <p:cNvPr id="83" name="Oval 82"/>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84" name="Picture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grpSp>
        <p:nvGrpSpPr>
          <p:cNvPr id="85" name="Group 84"/>
          <p:cNvGrpSpPr/>
          <p:nvPr/>
        </p:nvGrpSpPr>
        <p:grpSpPr>
          <a:xfrm>
            <a:off x="2640748" y="2877375"/>
            <a:ext cx="1075710" cy="1075710"/>
            <a:chOff x="1920558" y="3040063"/>
            <a:chExt cx="1097280" cy="1097280"/>
          </a:xfrm>
        </p:grpSpPr>
        <p:sp>
          <p:nvSpPr>
            <p:cNvPr id="86" name="Oval 85"/>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grpSp>
        <p:nvGrpSpPr>
          <p:cNvPr id="24" name="Group 23">
            <a:extLst>
              <a:ext uri="{FF2B5EF4-FFF2-40B4-BE49-F238E27FC236}">
                <a16:creationId xmlns:a16="http://schemas.microsoft.com/office/drawing/2014/main" id="{583CD957-47EF-4320-BD8D-CB33173E1681}"/>
              </a:ext>
            </a:extLst>
          </p:cNvPr>
          <p:cNvGrpSpPr/>
          <p:nvPr/>
        </p:nvGrpSpPr>
        <p:grpSpPr>
          <a:xfrm>
            <a:off x="4586453" y="2877375"/>
            <a:ext cx="1075710" cy="1075710"/>
            <a:chOff x="4678421" y="2934576"/>
            <a:chExt cx="1097280" cy="1097280"/>
          </a:xfrm>
        </p:grpSpPr>
        <p:sp>
          <p:nvSpPr>
            <p:cNvPr id="88" name="Oval 87"/>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3" name="Picture 2">
              <a:extLst>
                <a:ext uri="{FF2B5EF4-FFF2-40B4-BE49-F238E27FC236}">
                  <a16:creationId xmlns:a16="http://schemas.microsoft.com/office/drawing/2014/main" id="{55A56C49-A446-4359-9EAF-9E22D7F29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grpSp>
        <p:nvGrpSpPr>
          <p:cNvPr id="31" name="Group 30">
            <a:extLst>
              <a:ext uri="{FF2B5EF4-FFF2-40B4-BE49-F238E27FC236}">
                <a16:creationId xmlns:a16="http://schemas.microsoft.com/office/drawing/2014/main" id="{CF49ECCD-DDB7-43CE-B704-76FD7B1896A4}"/>
              </a:ext>
            </a:extLst>
          </p:cNvPr>
          <p:cNvGrpSpPr/>
          <p:nvPr/>
        </p:nvGrpSpPr>
        <p:grpSpPr>
          <a:xfrm>
            <a:off x="6532159" y="2877375"/>
            <a:ext cx="1075710" cy="1075710"/>
            <a:chOff x="6663142" y="2934576"/>
            <a:chExt cx="1097280" cy="1097280"/>
          </a:xfrm>
        </p:grpSpPr>
        <p:sp>
          <p:nvSpPr>
            <p:cNvPr id="89" name="Oval 88"/>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1" name="Picture 10">
              <a:extLst>
                <a:ext uri="{FF2B5EF4-FFF2-40B4-BE49-F238E27FC236}">
                  <a16:creationId xmlns:a16="http://schemas.microsoft.com/office/drawing/2014/main" id="{D883A65B-06F0-49B3-B523-654E5814B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grpSp>
        <p:nvGrpSpPr>
          <p:cNvPr id="35" name="Group 34">
            <a:extLst>
              <a:ext uri="{FF2B5EF4-FFF2-40B4-BE49-F238E27FC236}">
                <a16:creationId xmlns:a16="http://schemas.microsoft.com/office/drawing/2014/main" id="{09855BE8-D98E-4C80-9274-B4046F8A9C8C}"/>
              </a:ext>
            </a:extLst>
          </p:cNvPr>
          <p:cNvGrpSpPr/>
          <p:nvPr/>
        </p:nvGrpSpPr>
        <p:grpSpPr>
          <a:xfrm>
            <a:off x="8482009" y="2877375"/>
            <a:ext cx="1075710" cy="1075710"/>
            <a:chOff x="8652091" y="2934576"/>
            <a:chExt cx="1097280" cy="1097280"/>
          </a:xfrm>
        </p:grpSpPr>
        <p:sp>
          <p:nvSpPr>
            <p:cNvPr id="90" name="Oval 89"/>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6" name="Picture 15">
              <a:extLst>
                <a:ext uri="{FF2B5EF4-FFF2-40B4-BE49-F238E27FC236}">
                  <a16:creationId xmlns:a16="http://schemas.microsoft.com/office/drawing/2014/main" id="{6E5CF031-57F4-45D9-AA33-D3997DAEE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grpSp>
        <p:nvGrpSpPr>
          <p:cNvPr id="26" name="Group 25">
            <a:extLst>
              <a:ext uri="{FF2B5EF4-FFF2-40B4-BE49-F238E27FC236}">
                <a16:creationId xmlns:a16="http://schemas.microsoft.com/office/drawing/2014/main" id="{88E62920-8263-47D7-9D31-12D9A382DE61}"/>
              </a:ext>
            </a:extLst>
          </p:cNvPr>
          <p:cNvGrpSpPr/>
          <p:nvPr/>
        </p:nvGrpSpPr>
        <p:grpSpPr>
          <a:xfrm>
            <a:off x="10423569" y="2877375"/>
            <a:ext cx="1075710" cy="1075710"/>
            <a:chOff x="10632583" y="2934576"/>
            <a:chExt cx="1097280" cy="1097280"/>
          </a:xfrm>
        </p:grpSpPr>
        <p:sp>
          <p:nvSpPr>
            <p:cNvPr id="91" name="Oval 90"/>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03" name="Picture 102">
              <a:extLst>
                <a:ext uri="{FF2B5EF4-FFF2-40B4-BE49-F238E27FC236}">
                  <a16:creationId xmlns:a16="http://schemas.microsoft.com/office/drawing/2014/main" id="{BFC99DAF-49A7-4950-ADFE-DAE6F87873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spTree>
    <p:extLst>
      <p:ext uri="{BB962C8B-B14F-4D97-AF65-F5344CB8AC3E}">
        <p14:creationId xmlns:p14="http://schemas.microsoft.com/office/powerpoint/2010/main" val="93478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7" grpId="0"/>
      <p:bldP spid="2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2211" t="7361" r="48059" b="15056"/>
          <a:stretch/>
        </p:blipFill>
        <p:spPr>
          <a:xfrm>
            <a:off x="5600701" y="2674"/>
            <a:ext cx="6591299" cy="6855326"/>
          </a:xfrm>
          <a:prstGeom prst="rect">
            <a:avLst/>
          </a:prstGeom>
        </p:spPr>
      </p:pic>
      <p:sp>
        <p:nvSpPr>
          <p:cNvPr id="14" name="Rectangle 13">
            <a:extLst>
              <a:ext uri="{FF2B5EF4-FFF2-40B4-BE49-F238E27FC236}">
                <a16:creationId xmlns:a16="http://schemas.microsoft.com/office/drawing/2014/main" id="{D20A7D8B-8968-4809-AB2D-C09FF5A656AD}"/>
              </a:ext>
            </a:extLst>
          </p:cNvPr>
          <p:cNvSpPr/>
          <p:nvPr/>
        </p:nvSpPr>
        <p:spPr bwMode="auto">
          <a:xfrm>
            <a:off x="0" y="-9287"/>
            <a:ext cx="5638800" cy="6867288"/>
          </a:xfrm>
          <a:prstGeom prst="rect">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5" name="Rectangle 14">
            <a:extLst>
              <a:ext uri="{FF2B5EF4-FFF2-40B4-BE49-F238E27FC236}">
                <a16:creationId xmlns:a16="http://schemas.microsoft.com/office/drawing/2014/main" id="{36678271-4A38-4935-BCFC-F664EC52570D}"/>
              </a:ext>
            </a:extLst>
          </p:cNvPr>
          <p:cNvSpPr/>
          <p:nvPr/>
        </p:nvSpPr>
        <p:spPr>
          <a:xfrm>
            <a:off x="266701" y="1958640"/>
            <a:ext cx="5067300" cy="162506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Turn any app into a news desk with world news grouped and filtered by topic, local news,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and metadata you can mine</a:t>
            </a:r>
          </a:p>
        </p:txBody>
      </p:sp>
      <p:sp>
        <p:nvSpPr>
          <p:cNvPr id="16" name="Oval 15">
            <a:extLst>
              <a:ext uri="{FF2B5EF4-FFF2-40B4-BE49-F238E27FC236}">
                <a16:creationId xmlns:a16="http://schemas.microsoft.com/office/drawing/2014/main" id="{62AD5A3C-BB03-4A7A-9078-9A2DBF95CDC2}"/>
              </a:ext>
            </a:extLst>
          </p:cNvPr>
          <p:cNvSpPr/>
          <p:nvPr/>
        </p:nvSpPr>
        <p:spPr bwMode="auto">
          <a:xfrm>
            <a:off x="11008690" y="265919"/>
            <a:ext cx="904372" cy="904372"/>
          </a:xfrm>
          <a:prstGeom prst="ellipse">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498F5978-63B8-4818-8F5E-80E8C291EEED}"/>
              </a:ext>
            </a:extLst>
          </p:cNvPr>
          <p:cNvSpPr>
            <a:spLocks noGrp="1"/>
          </p:cNvSpPr>
          <p:nvPr>
            <p:ph type="title"/>
          </p:nvPr>
        </p:nvSpPr>
        <p:spPr/>
        <p:txBody>
          <a:bodyPr/>
          <a:lstStyle/>
          <a:p>
            <a:r>
              <a:rPr lang="en-US"/>
              <a:t>Bing news search</a:t>
            </a:r>
          </a:p>
        </p:txBody>
      </p:sp>
      <p:pic>
        <p:nvPicPr>
          <p:cNvPr id="4" name="Picture 3">
            <a:extLst>
              <a:ext uri="{FF2B5EF4-FFF2-40B4-BE49-F238E27FC236}">
                <a16:creationId xmlns:a16="http://schemas.microsoft.com/office/drawing/2014/main" id="{DBC6E7DB-E0E5-4E6E-8E60-A3A1E6973D5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10752" y="385585"/>
            <a:ext cx="700248" cy="700248"/>
          </a:xfrm>
          <a:prstGeom prst="rect">
            <a:avLst/>
          </a:prstGeom>
        </p:spPr>
      </p:pic>
    </p:spTree>
    <p:extLst>
      <p:ext uri="{BB962C8B-B14F-4D97-AF65-F5344CB8AC3E}">
        <p14:creationId xmlns:p14="http://schemas.microsoft.com/office/powerpoint/2010/main" val="11984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35988" t="19198" r="48414" b="1482"/>
          <a:stretch/>
        </p:blipFill>
        <p:spPr>
          <a:xfrm>
            <a:off x="1" y="2674"/>
            <a:ext cx="12192000" cy="6886312"/>
          </a:xfrm>
          <a:prstGeom prst="rect">
            <a:avLst/>
          </a:prstGeom>
        </p:spPr>
      </p:pic>
      <p:sp>
        <p:nvSpPr>
          <p:cNvPr id="14" name="Rectangle 13">
            <a:extLst>
              <a:ext uri="{FF2B5EF4-FFF2-40B4-BE49-F238E27FC236}">
                <a16:creationId xmlns:a16="http://schemas.microsoft.com/office/drawing/2014/main" id="{613343B6-CF35-4CEE-A9E9-BE5C171064A2}"/>
              </a:ext>
            </a:extLst>
          </p:cNvPr>
          <p:cNvSpPr/>
          <p:nvPr/>
        </p:nvSpPr>
        <p:spPr bwMode="auto">
          <a:xfrm>
            <a:off x="0" y="-9287"/>
            <a:ext cx="5638800" cy="6898274"/>
          </a:xfrm>
          <a:prstGeom prst="rect">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5" name="Rectangle 14">
            <a:extLst>
              <a:ext uri="{FF2B5EF4-FFF2-40B4-BE49-F238E27FC236}">
                <a16:creationId xmlns:a16="http://schemas.microsoft.com/office/drawing/2014/main" id="{22288D09-6FAB-4638-BA67-6999CD90C234}"/>
              </a:ext>
            </a:extLst>
          </p:cNvPr>
          <p:cNvSpPr/>
          <p:nvPr/>
        </p:nvSpPr>
        <p:spPr>
          <a:xfrm>
            <a:off x="266701" y="1958640"/>
            <a:ext cx="5067300" cy="162506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Query completion suggestions capabilities, so users can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type less and get to what </a:t>
            </a:r>
            <a:b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they want faster</a:t>
            </a:r>
          </a:p>
        </p:txBody>
      </p:sp>
      <p:sp>
        <p:nvSpPr>
          <p:cNvPr id="16" name="Oval 15">
            <a:extLst>
              <a:ext uri="{FF2B5EF4-FFF2-40B4-BE49-F238E27FC236}">
                <a16:creationId xmlns:a16="http://schemas.microsoft.com/office/drawing/2014/main" id="{FC55DCC9-A73E-4C2E-9D74-076793F9F82F}"/>
              </a:ext>
            </a:extLst>
          </p:cNvPr>
          <p:cNvSpPr/>
          <p:nvPr/>
        </p:nvSpPr>
        <p:spPr bwMode="auto">
          <a:xfrm>
            <a:off x="11008690" y="265919"/>
            <a:ext cx="904372" cy="904372"/>
          </a:xfrm>
          <a:prstGeom prst="ellipse">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EEF7567E-48EB-4A33-AF4E-B4CA5521F1F3}"/>
              </a:ext>
            </a:extLst>
          </p:cNvPr>
          <p:cNvSpPr>
            <a:spLocks noGrp="1"/>
          </p:cNvSpPr>
          <p:nvPr>
            <p:ph type="title"/>
          </p:nvPr>
        </p:nvSpPr>
        <p:spPr/>
        <p:txBody>
          <a:bodyPr/>
          <a:lstStyle/>
          <a:p>
            <a:r>
              <a:rPr lang="en-US"/>
              <a:t>Bing autosuggest</a:t>
            </a:r>
          </a:p>
        </p:txBody>
      </p:sp>
      <p:pic>
        <p:nvPicPr>
          <p:cNvPr id="4" name="Picture 3">
            <a:extLst>
              <a:ext uri="{FF2B5EF4-FFF2-40B4-BE49-F238E27FC236}">
                <a16:creationId xmlns:a16="http://schemas.microsoft.com/office/drawing/2014/main" id="{AEBD0069-A849-4978-AF60-A6975187B61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18267" y="245082"/>
            <a:ext cx="910618" cy="910618"/>
          </a:xfrm>
          <a:prstGeom prst="rect">
            <a:avLst/>
          </a:prstGeom>
        </p:spPr>
      </p:pic>
    </p:spTree>
    <p:extLst>
      <p:ext uri="{BB962C8B-B14F-4D97-AF65-F5344CB8AC3E}">
        <p14:creationId xmlns:p14="http://schemas.microsoft.com/office/powerpoint/2010/main" val="392183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34301" t="8991" r="12156" b="6849"/>
          <a:stretch/>
        </p:blipFill>
        <p:spPr>
          <a:xfrm flipH="1">
            <a:off x="5638797" y="-9289"/>
            <a:ext cx="6553201" cy="6867289"/>
          </a:xfrm>
          <a:prstGeom prst="rect">
            <a:avLst/>
          </a:prstGeom>
        </p:spPr>
      </p:pic>
      <p:sp>
        <p:nvSpPr>
          <p:cNvPr id="18" name="Rectangle 17">
            <a:extLst>
              <a:ext uri="{FF2B5EF4-FFF2-40B4-BE49-F238E27FC236}">
                <a16:creationId xmlns:a16="http://schemas.microsoft.com/office/drawing/2014/main" id="{87A3CA9F-98E5-446A-AD24-F34ECB8A29AD}"/>
              </a:ext>
            </a:extLst>
          </p:cNvPr>
          <p:cNvSpPr/>
          <p:nvPr/>
        </p:nvSpPr>
        <p:spPr bwMode="auto">
          <a:xfrm>
            <a:off x="0" y="-9288"/>
            <a:ext cx="5638800" cy="6885451"/>
          </a:xfrm>
          <a:prstGeom prst="rect">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Rectangle 18">
            <a:extLst>
              <a:ext uri="{FF2B5EF4-FFF2-40B4-BE49-F238E27FC236}">
                <a16:creationId xmlns:a16="http://schemas.microsoft.com/office/drawing/2014/main" id="{A2CC116D-F34B-406F-A0CC-E80A8BC0B5DC}"/>
              </a:ext>
            </a:extLst>
          </p:cNvPr>
          <p:cNvSpPr/>
          <p:nvPr/>
        </p:nvSpPr>
        <p:spPr>
          <a:xfrm>
            <a:off x="266701" y="1900582"/>
            <a:ext cx="5067300" cy="4727448"/>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Customize your search</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Quickly and reliably define the slices of the web that you want to draw from. Change the parameters of the sites you want and don't want at any time </a:t>
            </a:r>
          </a:p>
          <a:p>
            <a:pPr marL="0" marR="0" lvl="0" indent="0" algn="l" defTabSz="895838" rtl="0" eaLnBrk="1" fontAlgn="auto" latinLnBrk="0" hangingPunct="1">
              <a:lnSpc>
                <a:spcPct val="90000"/>
              </a:lnSpc>
              <a:spcBef>
                <a:spcPts val="600"/>
              </a:spcBef>
              <a:spcAft>
                <a:spcPts val="0"/>
              </a:spcAft>
              <a:buClrTx/>
              <a:buSzTx/>
              <a:buFontTx/>
              <a:buNone/>
              <a:tabLst/>
              <a:defRPr/>
            </a:pPr>
            <a:endParaRPr lang="en-US" kern="0" dirty="0">
              <a:gradFill>
                <a:gsLst>
                  <a:gs pos="1250">
                    <a:srgbClr val="FFFFFF"/>
                  </a:gs>
                  <a:gs pos="100000">
                    <a:srgbClr val="FFFFFF"/>
                  </a:gs>
                </a:gsLst>
                <a:lin ang="5400000" scaled="0"/>
              </a:gradFill>
              <a:latin typeface="Segoe UI"/>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Easy-to-use</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Custom Search features a straightforward UI that enables you to create your web search without a line of code</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Commercial-grade</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Usage is ad-free – no matter how much or how little of the service you use</a:t>
            </a:r>
          </a:p>
          <a:p>
            <a:pPr marL="0" marR="0" lvl="0" indent="0" algn="l" defTabSz="895838" rtl="0"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0" name="Oval 19">
            <a:extLst>
              <a:ext uri="{FF2B5EF4-FFF2-40B4-BE49-F238E27FC236}">
                <a16:creationId xmlns:a16="http://schemas.microsoft.com/office/drawing/2014/main" id="{4C0EA5D5-4288-401D-87AF-8C29EFA41A50}"/>
              </a:ext>
            </a:extLst>
          </p:cNvPr>
          <p:cNvSpPr/>
          <p:nvPr/>
        </p:nvSpPr>
        <p:spPr bwMode="auto">
          <a:xfrm>
            <a:off x="11008690" y="265919"/>
            <a:ext cx="904372" cy="904372"/>
          </a:xfrm>
          <a:prstGeom prst="ellipse">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B0242DDC-D765-44EA-980B-5321F98B03D1}"/>
              </a:ext>
            </a:extLst>
          </p:cNvPr>
          <p:cNvSpPr>
            <a:spLocks noGrp="1"/>
          </p:cNvSpPr>
          <p:nvPr>
            <p:ph type="title"/>
          </p:nvPr>
        </p:nvSpPr>
        <p:spPr/>
        <p:txBody>
          <a:bodyPr/>
          <a:lstStyle/>
          <a:p>
            <a:r>
              <a:rPr lang="en-US"/>
              <a:t>Bing custom search</a:t>
            </a:r>
          </a:p>
        </p:txBody>
      </p:sp>
      <p:sp>
        <p:nvSpPr>
          <p:cNvPr id="22" name="Rectangle 21">
            <a:extLst>
              <a:ext uri="{FF2B5EF4-FFF2-40B4-BE49-F238E27FC236}">
                <a16:creationId xmlns:a16="http://schemas.microsoft.com/office/drawing/2014/main" id="{491D99C6-9ECE-415B-8204-512D174226E5}"/>
              </a:ext>
            </a:extLst>
          </p:cNvPr>
          <p:cNvSpPr/>
          <p:nvPr/>
        </p:nvSpPr>
        <p:spPr>
          <a:xfrm>
            <a:off x="266701" y="1081477"/>
            <a:ext cx="5360078" cy="707886"/>
          </a:xfrm>
          <a:prstGeom prst="rect">
            <a:avLst/>
          </a:prstGeom>
        </p:spPr>
        <p:txBody>
          <a:bodyPr wrap="square" l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gradFill>
                  <a:gsLst>
                    <a:gs pos="1250">
                      <a:srgbClr val="FFFFFF"/>
                    </a:gs>
                    <a:gs pos="100000">
                      <a:srgbClr val="FFFFFF"/>
                    </a:gs>
                  </a:gsLst>
                  <a:lin ang="5400000" scaled="0"/>
                </a:gradFill>
                <a:effectLst/>
                <a:uLnTx/>
                <a:uFillTx/>
                <a:latin typeface="Segoe UI"/>
                <a:ea typeface="+mn-ea"/>
                <a:cs typeface="Segoe UI Semilight" panose="020B0402040204020203" pitchFamily="34" charset="0"/>
              </a:rPr>
              <a:t>An easy-to-use, ad-free, commercial-grade search tool lets you deliver results you want</a:t>
            </a:r>
          </a:p>
        </p:txBody>
      </p:sp>
      <p:pic>
        <p:nvPicPr>
          <p:cNvPr id="4" name="Picture 3">
            <a:extLst>
              <a:ext uri="{FF2B5EF4-FFF2-40B4-BE49-F238E27FC236}">
                <a16:creationId xmlns:a16="http://schemas.microsoft.com/office/drawing/2014/main" id="{B0AC1DE1-5B18-4183-9AE2-A78289871C9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54476" y="289511"/>
            <a:ext cx="812800" cy="812800"/>
          </a:xfrm>
          <a:prstGeom prst="rect">
            <a:avLst/>
          </a:prstGeom>
        </p:spPr>
      </p:pic>
    </p:spTree>
    <p:extLst>
      <p:ext uri="{BB962C8B-B14F-4D97-AF65-F5344CB8AC3E}">
        <p14:creationId xmlns:p14="http://schemas.microsoft.com/office/powerpoint/2010/main" val="155133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C783EE-6DB9-4576-A7C4-2369F200CA5C}"/>
              </a:ext>
            </a:extLst>
          </p:cNvPr>
          <p:cNvSpPr/>
          <p:nvPr/>
        </p:nvSpPr>
        <p:spPr bwMode="auto">
          <a:xfrm>
            <a:off x="0" y="-9287"/>
            <a:ext cx="5638797" cy="6867288"/>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Oval 11">
            <a:extLst>
              <a:ext uri="{FF2B5EF4-FFF2-40B4-BE49-F238E27FC236}">
                <a16:creationId xmlns:a16="http://schemas.microsoft.com/office/drawing/2014/main" id="{845926DB-3F4E-4B8F-84CB-ECCD6E96C55E}"/>
              </a:ext>
            </a:extLst>
          </p:cNvPr>
          <p:cNvSpPr/>
          <p:nvPr/>
        </p:nvSpPr>
        <p:spPr bwMode="auto">
          <a:xfrm>
            <a:off x="11008690" y="265919"/>
            <a:ext cx="904372" cy="904372"/>
          </a:xfrm>
          <a:prstGeom prst="ellipse">
            <a:avLst/>
          </a:prstGeom>
          <a:solidFill>
            <a:schemeClr val="tx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A05B43D2-6978-4356-A947-2C9F2713EA90}"/>
              </a:ext>
            </a:extLst>
          </p:cNvPr>
          <p:cNvSpPr>
            <a:spLocks noGrp="1"/>
          </p:cNvSpPr>
          <p:nvPr>
            <p:ph type="title"/>
          </p:nvPr>
        </p:nvSpPr>
        <p:spPr/>
        <p:txBody>
          <a:bodyPr/>
          <a:lstStyle/>
          <a:p>
            <a:r>
              <a:rPr lang="en-US" dirty="0"/>
              <a:t>Bing entity search</a:t>
            </a:r>
          </a:p>
        </p:txBody>
      </p:sp>
      <p:pic>
        <p:nvPicPr>
          <p:cNvPr id="8" name="Picture 7">
            <a:extLst>
              <a:ext uri="{FF2B5EF4-FFF2-40B4-BE49-F238E27FC236}">
                <a16:creationId xmlns:a16="http://schemas.microsoft.com/office/drawing/2014/main" id="{5BC2951A-D0F5-430E-87A4-FDB639F296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250481" y="512456"/>
            <a:ext cx="420791" cy="411299"/>
          </a:xfrm>
          <a:prstGeom prst="rect">
            <a:avLst/>
          </a:prstGeom>
        </p:spPr>
      </p:pic>
      <p:sp>
        <p:nvSpPr>
          <p:cNvPr id="3" name="TextBox 2"/>
          <p:cNvSpPr txBox="1"/>
          <p:nvPr/>
        </p:nvSpPr>
        <p:spPr>
          <a:xfrm>
            <a:off x="266700" y="1671695"/>
            <a:ext cx="4840356" cy="482901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Enrich user experiences with contextual entity search results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Tap into the power of the web to search for the most relevant entities (such as movies, books, famous people, U.S. local businesses</a:t>
            </a:r>
            <a:r>
              <a:rPr lang="en-US" dirty="0">
                <a:solidFill>
                  <a:srgbClr val="FFFFFF"/>
                </a:solidFill>
                <a:latin typeface="Segoe UI"/>
              </a:rPr>
              <a:t>…</a:t>
            </a:r>
            <a:r>
              <a:rPr kumimoji="0" lang="en-US" sz="1800" b="0" i="0" u="none" strike="noStrike" kern="1200" cap="none" spc="0" normalizeH="0" baseline="0" noProof="0" dirty="0">
                <a:ln>
                  <a:noFill/>
                </a:ln>
                <a:solidFill>
                  <a:srgbClr val="FFFFFF"/>
                </a:solidFill>
                <a:effectLst/>
                <a:uLnTx/>
                <a:uFillTx/>
                <a:latin typeface="Segoe UI"/>
                <a:ea typeface="+mn-ea"/>
                <a:cs typeface="+mn-cs"/>
              </a:rPr>
              <a:t>) and easily provide primary details and information sources about them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Augment your content with entity search results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Showcase of local </a:t>
            </a:r>
            <a:br>
              <a:rPr kumimoji="0" lang="en-US" sz="2400" b="0" i="0" u="none" strike="noStrike" kern="1200" cap="none" spc="0" normalizeH="0" baseline="0" noProof="0" dirty="0">
                <a:ln>
                  <a:noFill/>
                </a:ln>
                <a:solidFill>
                  <a:srgbClr val="FFFFFF"/>
                </a:solidFill>
                <a:effectLst/>
                <a:uLnTx/>
                <a:uFillTx/>
                <a:latin typeface="Segoe UI"/>
                <a:ea typeface="+mn-ea"/>
                <a:cs typeface="+mn-cs"/>
              </a:rPr>
            </a:br>
            <a:r>
              <a:rPr kumimoji="0" lang="en-US" sz="2400" b="0" i="0" u="none" strike="noStrike" kern="1200" cap="none" spc="0" normalizeH="0" baseline="0" noProof="0" dirty="0">
                <a:ln>
                  <a:noFill/>
                </a:ln>
                <a:solidFill>
                  <a:srgbClr val="FFFFFF"/>
                </a:solidFill>
                <a:effectLst/>
                <a:uLnTx/>
                <a:uFillTx/>
                <a:latin typeface="Segoe UI"/>
                <a:ea typeface="+mn-ea"/>
                <a:cs typeface="+mn-cs"/>
              </a:rPr>
              <a:t>businesses nearby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4" name="Picture 3"/>
          <p:cNvPicPr>
            <a:picLocks noChangeAspect="1"/>
          </p:cNvPicPr>
          <p:nvPr/>
        </p:nvPicPr>
        <p:blipFill>
          <a:blip r:embed="rId4"/>
          <a:stretch>
            <a:fillRect/>
          </a:stretch>
        </p:blipFill>
        <p:spPr>
          <a:xfrm>
            <a:off x="5876017" y="1"/>
            <a:ext cx="6334812" cy="6858000"/>
          </a:xfrm>
          <a:prstGeom prst="rect">
            <a:avLst/>
          </a:prstGeom>
        </p:spPr>
      </p:pic>
      <p:sp>
        <p:nvSpPr>
          <p:cNvPr id="10" name="Oval 9">
            <a:extLst>
              <a:ext uri="{FF2B5EF4-FFF2-40B4-BE49-F238E27FC236}">
                <a16:creationId xmlns:a16="http://schemas.microsoft.com/office/drawing/2014/main" id="{7743D8C5-717A-4FF5-827A-1B43F107830E}"/>
              </a:ext>
            </a:extLst>
          </p:cNvPr>
          <p:cNvSpPr/>
          <p:nvPr/>
        </p:nvSpPr>
        <p:spPr bwMode="auto">
          <a:xfrm>
            <a:off x="11008690" y="265919"/>
            <a:ext cx="904372" cy="904372"/>
          </a:xfrm>
          <a:prstGeom prst="ellipse">
            <a:avLst/>
          </a:prstGeom>
          <a:solidFill>
            <a:srgbClr val="3F3F3F"/>
          </a:solidFill>
          <a:ln w="3175" cap="flat" cmpd="sng" algn="ctr">
            <a:noFill/>
            <a:prstDash val="solid"/>
            <a:headEnd type="none" w="med" len="med"/>
            <a:tailEnd type="none" w="med" len="med"/>
          </a:ln>
          <a:effectLst/>
        </p:spPr>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6" name="Picture 5">
            <a:extLst>
              <a:ext uri="{FF2B5EF4-FFF2-40B4-BE49-F238E27FC236}">
                <a16:creationId xmlns:a16="http://schemas.microsoft.com/office/drawing/2014/main" id="{DB2509A6-C5D8-4C11-A3DC-FC605CA790A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1029076" y="286305"/>
            <a:ext cx="863600" cy="863600"/>
          </a:xfrm>
          <a:prstGeom prst="rect">
            <a:avLst/>
          </a:prstGeom>
        </p:spPr>
      </p:pic>
    </p:spTree>
    <p:extLst>
      <p:ext uri="{BB962C8B-B14F-4D97-AF65-F5344CB8AC3E}">
        <p14:creationId xmlns:p14="http://schemas.microsoft.com/office/powerpoint/2010/main" val="14586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4" y="487"/>
            <a:ext cx="12191377" cy="6857027"/>
          </a:xfrm>
          <a:prstGeom prst="rect">
            <a:avLst/>
          </a:prstGeom>
        </p:spPr>
      </p:pic>
      <p:grpSp>
        <p:nvGrpSpPr>
          <p:cNvPr id="10" name="Group 9">
            <a:extLst>
              <a:ext uri="{FF2B5EF4-FFF2-40B4-BE49-F238E27FC236}">
                <a16:creationId xmlns:a16="http://schemas.microsoft.com/office/drawing/2014/main" id="{AED69270-2D2C-4956-A72F-53FB0C0FF1C8}"/>
              </a:ext>
            </a:extLst>
          </p:cNvPr>
          <p:cNvGrpSpPr/>
          <p:nvPr/>
        </p:nvGrpSpPr>
        <p:grpSpPr>
          <a:xfrm>
            <a:off x="1" y="-17246"/>
            <a:ext cx="5638800" cy="6892494"/>
            <a:chOff x="1" y="-17246"/>
            <a:chExt cx="5638800" cy="6892494"/>
          </a:xfrm>
        </p:grpSpPr>
        <p:sp>
          <p:nvSpPr>
            <p:cNvPr id="5" name="Rectangle 4"/>
            <p:cNvSpPr/>
            <p:nvPr/>
          </p:nvSpPr>
          <p:spPr bwMode="auto">
            <a:xfrm>
              <a:off x="1" y="-17246"/>
              <a:ext cx="5638800" cy="68924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6284" rIns="358570" bIns="14628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470"/>
                </a:spcAft>
                <a:buClrTx/>
                <a:buSzTx/>
                <a:buFontTx/>
                <a:buNone/>
                <a:tabLst/>
                <a:defRPr/>
              </a:pPr>
              <a:endParaRPr kumimoji="0" lang="en-US" sz="1568" b="0" i="1" u="none" strike="noStrike" kern="0" cap="none" spc="0" normalizeH="0" baseline="0" noProof="0">
                <a:ln>
                  <a:noFill/>
                </a:ln>
                <a:solidFill>
                  <a:srgbClr val="FFFFFF"/>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357E1051-5AEA-4D36-A6A0-AC641C47D979}"/>
                </a:ext>
              </a:extLst>
            </p:cNvPr>
            <p:cNvGrpSpPr/>
            <p:nvPr/>
          </p:nvGrpSpPr>
          <p:grpSpPr>
            <a:xfrm>
              <a:off x="190500" y="243520"/>
              <a:ext cx="5396877" cy="6329099"/>
              <a:chOff x="564787" y="243520"/>
              <a:chExt cx="5396877" cy="6329099"/>
            </a:xfrm>
          </p:grpSpPr>
          <p:grpSp>
            <p:nvGrpSpPr>
              <p:cNvPr id="2" name="Group 1"/>
              <p:cNvGrpSpPr/>
              <p:nvPr/>
            </p:nvGrpSpPr>
            <p:grpSpPr>
              <a:xfrm>
                <a:off x="564787" y="243520"/>
                <a:ext cx="5396877" cy="6329099"/>
                <a:chOff x="-2123038" y="-299405"/>
                <a:chExt cx="5973236" cy="6329099"/>
              </a:xfrm>
            </p:grpSpPr>
            <p:sp>
              <p:nvSpPr>
                <p:cNvPr id="7" name="Rectangle 6"/>
                <p:cNvSpPr/>
                <p:nvPr/>
              </p:nvSpPr>
              <p:spPr bwMode="auto">
                <a:xfrm>
                  <a:off x="-2123037" y="1191432"/>
                  <a:ext cx="5763080" cy="16849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rPr>
                    <a:t>Learn more on the Cortana Intelligence Suite </a:t>
                  </a: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hlinkClick r:id="rId4"/>
                    </a:rPr>
                    <a:t>website</a:t>
                  </a: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rPr>
                    <a:t> and Cognitive Services </a:t>
                  </a: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hlinkClick r:id="rId5"/>
                    </a:rPr>
                    <a:t>website</a:t>
                  </a:r>
                  <a:endPar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endParaRPr>
                </a:p>
              </p:txBody>
            </p:sp>
            <p:sp>
              <p:nvSpPr>
                <p:cNvPr id="8" name="Rectangle 7"/>
                <p:cNvSpPr/>
                <p:nvPr/>
              </p:nvSpPr>
              <p:spPr bwMode="auto">
                <a:xfrm>
                  <a:off x="-2123037" y="2756238"/>
                  <a:ext cx="5763080" cy="16849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0" cap="none" spc="0" normalizeH="0" baseline="0" noProof="0" dirty="0">
                      <a:ln>
                        <a:noFill/>
                      </a:ln>
                      <a:gradFill>
                        <a:gsLst>
                          <a:gs pos="93333">
                            <a:prstClr val="white"/>
                          </a:gs>
                          <a:gs pos="78667">
                            <a:prstClr val="white"/>
                          </a:gs>
                        </a:gsLst>
                        <a:lin ang="5400000" scaled="0"/>
                      </a:gradFill>
                      <a:effectLst/>
                      <a:uLnTx/>
                      <a:uFillTx/>
                      <a:latin typeface="Segoe UI"/>
                      <a:ea typeface="+mn-ea"/>
                      <a:cs typeface="+mn-cs"/>
                    </a:rPr>
                    <a:t>Schedule a workshop to identify areas in your business where analytics and intelligence can </a:t>
                  </a:r>
                  <a:br>
                    <a:rPr kumimoji="0" lang="en-US" sz="2000" b="0" i="0" u="none" strike="noStrike" kern="0" cap="none" spc="0" normalizeH="0" baseline="0" noProof="0" dirty="0">
                      <a:ln>
                        <a:noFill/>
                      </a:ln>
                      <a:gradFill>
                        <a:gsLst>
                          <a:gs pos="93333">
                            <a:prstClr val="white"/>
                          </a:gs>
                          <a:gs pos="78667">
                            <a:prstClr val="white"/>
                          </a:gs>
                        </a:gsLst>
                        <a:lin ang="5400000" scaled="0"/>
                      </a:gradFill>
                      <a:effectLst/>
                      <a:uLnTx/>
                      <a:uFillTx/>
                      <a:latin typeface="Segoe UI"/>
                      <a:ea typeface="+mn-ea"/>
                      <a:cs typeface="+mn-cs"/>
                    </a:rPr>
                  </a:br>
                  <a:r>
                    <a:rPr kumimoji="0" lang="en-US" sz="2000" b="0" i="0" u="none" strike="noStrike" kern="0" cap="none" spc="0" normalizeH="0" baseline="0" noProof="0" dirty="0">
                      <a:ln>
                        <a:noFill/>
                      </a:ln>
                      <a:gradFill>
                        <a:gsLst>
                          <a:gs pos="93333">
                            <a:prstClr val="white"/>
                          </a:gs>
                          <a:gs pos="78667">
                            <a:prstClr val="white"/>
                          </a:gs>
                        </a:gsLst>
                        <a:lin ang="5400000" scaled="0"/>
                      </a:gradFill>
                      <a:effectLst/>
                      <a:uLnTx/>
                      <a:uFillTx/>
                      <a:latin typeface="Segoe UI"/>
                      <a:ea typeface="+mn-ea"/>
                      <a:cs typeface="+mn-cs"/>
                    </a:rPr>
                    <a:t>drive transformation</a:t>
                  </a:r>
                </a:p>
              </p:txBody>
            </p:sp>
            <p:sp>
              <p:nvSpPr>
                <p:cNvPr id="9" name="Rectangle 8"/>
                <p:cNvSpPr/>
                <p:nvPr/>
              </p:nvSpPr>
              <p:spPr bwMode="auto">
                <a:xfrm>
                  <a:off x="-2123038" y="4344705"/>
                  <a:ext cx="5973236" cy="16849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rPr>
                    <a:t>Talk with your Microsoft contact about licensing options and partners</a:t>
                  </a:r>
                </a:p>
              </p:txBody>
            </p:sp>
            <p:grpSp>
              <p:nvGrpSpPr>
                <p:cNvPr id="13" name="Group 12"/>
                <p:cNvGrpSpPr/>
                <p:nvPr/>
              </p:nvGrpSpPr>
              <p:grpSpPr>
                <a:xfrm>
                  <a:off x="-1845606" y="1742385"/>
                  <a:ext cx="648798" cy="583082"/>
                  <a:chOff x="2206625" y="3448050"/>
                  <a:chExt cx="862013" cy="774701"/>
                </a:xfrm>
                <a:solidFill>
                  <a:schemeClr val="accent1"/>
                </a:solidFill>
              </p:grpSpPr>
              <p:sp>
                <p:nvSpPr>
                  <p:cNvPr id="14" name="Freeform 20"/>
                  <p:cNvSpPr>
                    <a:spLocks/>
                  </p:cNvSpPr>
                  <p:nvPr/>
                </p:nvSpPr>
                <p:spPr bwMode="auto">
                  <a:xfrm>
                    <a:off x="2206625" y="3448050"/>
                    <a:ext cx="663575" cy="417513"/>
                  </a:xfrm>
                  <a:custGeom>
                    <a:avLst/>
                    <a:gdLst>
                      <a:gd name="T0" fmla="*/ 225 w 418"/>
                      <a:gd name="T1" fmla="*/ 263 h 263"/>
                      <a:gd name="T2" fmla="*/ 0 w 418"/>
                      <a:gd name="T3" fmla="*/ 263 h 263"/>
                      <a:gd name="T4" fmla="*/ 0 w 418"/>
                      <a:gd name="T5" fmla="*/ 0 h 263"/>
                      <a:gd name="T6" fmla="*/ 418 w 418"/>
                      <a:gd name="T7" fmla="*/ 0 h 263"/>
                      <a:gd name="T8" fmla="*/ 418 w 418"/>
                      <a:gd name="T9" fmla="*/ 90 h 263"/>
                      <a:gd name="T10" fmla="*/ 407 w 418"/>
                      <a:gd name="T11" fmla="*/ 90 h 263"/>
                      <a:gd name="T12" fmla="*/ 407 w 418"/>
                      <a:gd name="T13" fmla="*/ 12 h 263"/>
                      <a:gd name="T14" fmla="*/ 12 w 418"/>
                      <a:gd name="T15" fmla="*/ 12 h 263"/>
                      <a:gd name="T16" fmla="*/ 12 w 418"/>
                      <a:gd name="T17" fmla="*/ 250 h 263"/>
                      <a:gd name="T18" fmla="*/ 225 w 418"/>
                      <a:gd name="T19" fmla="*/ 250 h 263"/>
                      <a:gd name="T20" fmla="*/ 225 w 418"/>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263">
                        <a:moveTo>
                          <a:pt x="225" y="263"/>
                        </a:moveTo>
                        <a:lnTo>
                          <a:pt x="0" y="263"/>
                        </a:lnTo>
                        <a:lnTo>
                          <a:pt x="0" y="0"/>
                        </a:lnTo>
                        <a:lnTo>
                          <a:pt x="418" y="0"/>
                        </a:lnTo>
                        <a:lnTo>
                          <a:pt x="418" y="90"/>
                        </a:lnTo>
                        <a:lnTo>
                          <a:pt x="407" y="90"/>
                        </a:lnTo>
                        <a:lnTo>
                          <a:pt x="407" y="12"/>
                        </a:lnTo>
                        <a:lnTo>
                          <a:pt x="12" y="12"/>
                        </a:lnTo>
                        <a:lnTo>
                          <a:pt x="12" y="250"/>
                        </a:lnTo>
                        <a:lnTo>
                          <a:pt x="225" y="250"/>
                        </a:lnTo>
                        <a:lnTo>
                          <a:pt x="225" y="263"/>
                        </a:ln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 name="Rectangle 14"/>
                  <p:cNvSpPr>
                    <a:spLocks noChangeArrowheads="1"/>
                  </p:cNvSpPr>
                  <p:nvPr/>
                </p:nvSpPr>
                <p:spPr bwMode="auto">
                  <a:xfrm>
                    <a:off x="2384425" y="3910013"/>
                    <a:ext cx="231775" cy="19050"/>
                  </a:xfrm>
                  <a:prstGeom prst="rect">
                    <a:avLst/>
                  </a:prstGeom>
                  <a:solidFill>
                    <a:schemeClr val="bg1"/>
                  </a:solidFill>
                  <a:ln w="9525">
                    <a:solidFill>
                      <a:schemeClr val="bg1"/>
                    </a:solidFill>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 name="Rectangle 15"/>
                  <p:cNvSpPr>
                    <a:spLocks noChangeArrowheads="1"/>
                  </p:cNvSpPr>
                  <p:nvPr/>
                </p:nvSpPr>
                <p:spPr bwMode="auto">
                  <a:xfrm>
                    <a:off x="2430463" y="3854450"/>
                    <a:ext cx="20638" cy="65088"/>
                  </a:xfrm>
                  <a:prstGeom prst="rect">
                    <a:avLst/>
                  </a:prstGeom>
                  <a:solidFill>
                    <a:srgbClr val="002050"/>
                  </a:solidFill>
                  <a:ln w="9525">
                    <a:solidFill>
                      <a:srgbClr val="002050"/>
                    </a:solidFill>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7" name="Freeform 19"/>
                  <p:cNvSpPr>
                    <a:spLocks noEditPoints="1"/>
                  </p:cNvSpPr>
                  <p:nvPr/>
                </p:nvSpPr>
                <p:spPr bwMode="auto">
                  <a:xfrm>
                    <a:off x="2359025" y="3519488"/>
                    <a:ext cx="709613" cy="703263"/>
                  </a:xfrm>
                  <a:custGeom>
                    <a:avLst/>
                    <a:gdLst>
                      <a:gd name="T0" fmla="*/ 3 w 447"/>
                      <a:gd name="T1" fmla="*/ 418 h 443"/>
                      <a:gd name="T2" fmla="*/ 11 w 447"/>
                      <a:gd name="T3" fmla="*/ 356 h 443"/>
                      <a:gd name="T4" fmla="*/ 41 w 447"/>
                      <a:gd name="T5" fmla="*/ 322 h 443"/>
                      <a:gd name="T6" fmla="*/ 83 w 447"/>
                      <a:gd name="T7" fmla="*/ 305 h 443"/>
                      <a:gd name="T8" fmla="*/ 139 w 447"/>
                      <a:gd name="T9" fmla="*/ 281 h 443"/>
                      <a:gd name="T10" fmla="*/ 156 w 447"/>
                      <a:gd name="T11" fmla="*/ 260 h 443"/>
                      <a:gd name="T12" fmla="*/ 134 w 447"/>
                      <a:gd name="T13" fmla="*/ 228 h 443"/>
                      <a:gd name="T14" fmla="*/ 101 w 447"/>
                      <a:gd name="T15" fmla="*/ 177 h 443"/>
                      <a:gd name="T16" fmla="*/ 103 w 447"/>
                      <a:gd name="T17" fmla="*/ 138 h 443"/>
                      <a:gd name="T18" fmla="*/ 106 w 447"/>
                      <a:gd name="T19" fmla="*/ 103 h 443"/>
                      <a:gd name="T20" fmla="*/ 123 w 447"/>
                      <a:gd name="T21" fmla="*/ 48 h 443"/>
                      <a:gd name="T22" fmla="*/ 165 w 447"/>
                      <a:gd name="T23" fmla="*/ 19 h 443"/>
                      <a:gd name="T24" fmla="*/ 252 w 447"/>
                      <a:gd name="T25" fmla="*/ 0 h 443"/>
                      <a:gd name="T26" fmla="*/ 296 w 447"/>
                      <a:gd name="T27" fmla="*/ 22 h 443"/>
                      <a:gd name="T28" fmla="*/ 314 w 447"/>
                      <a:gd name="T29" fmla="*/ 37 h 443"/>
                      <a:gd name="T30" fmla="*/ 339 w 447"/>
                      <a:gd name="T31" fmla="*/ 67 h 443"/>
                      <a:gd name="T32" fmla="*/ 345 w 447"/>
                      <a:gd name="T33" fmla="*/ 115 h 443"/>
                      <a:gd name="T34" fmla="*/ 347 w 447"/>
                      <a:gd name="T35" fmla="*/ 152 h 443"/>
                      <a:gd name="T36" fmla="*/ 336 w 447"/>
                      <a:gd name="T37" fmla="*/ 197 h 443"/>
                      <a:gd name="T38" fmla="*/ 297 w 447"/>
                      <a:gd name="T39" fmla="*/ 247 h 443"/>
                      <a:gd name="T40" fmla="*/ 285 w 447"/>
                      <a:gd name="T41" fmla="*/ 264 h 443"/>
                      <a:gd name="T42" fmla="*/ 305 w 447"/>
                      <a:gd name="T43" fmla="*/ 281 h 443"/>
                      <a:gd name="T44" fmla="*/ 395 w 447"/>
                      <a:gd name="T45" fmla="*/ 316 h 443"/>
                      <a:gd name="T46" fmla="*/ 434 w 447"/>
                      <a:gd name="T47" fmla="*/ 347 h 443"/>
                      <a:gd name="T48" fmla="*/ 445 w 447"/>
                      <a:gd name="T49" fmla="*/ 396 h 443"/>
                      <a:gd name="T50" fmla="*/ 14 w 447"/>
                      <a:gd name="T51" fmla="*/ 431 h 443"/>
                      <a:gd name="T52" fmla="*/ 434 w 447"/>
                      <a:gd name="T53" fmla="*/ 395 h 443"/>
                      <a:gd name="T54" fmla="*/ 423 w 447"/>
                      <a:gd name="T55" fmla="*/ 353 h 443"/>
                      <a:gd name="T56" fmla="*/ 391 w 447"/>
                      <a:gd name="T57" fmla="*/ 328 h 443"/>
                      <a:gd name="T58" fmla="*/ 299 w 447"/>
                      <a:gd name="T59" fmla="*/ 292 h 443"/>
                      <a:gd name="T60" fmla="*/ 272 w 447"/>
                      <a:gd name="T61" fmla="*/ 266 h 443"/>
                      <a:gd name="T62" fmla="*/ 280 w 447"/>
                      <a:gd name="T63" fmla="*/ 249 h 443"/>
                      <a:gd name="T64" fmla="*/ 317 w 447"/>
                      <a:gd name="T65" fmla="*/ 202 h 443"/>
                      <a:gd name="T66" fmla="*/ 336 w 447"/>
                      <a:gd name="T67" fmla="*/ 168 h 443"/>
                      <a:gd name="T68" fmla="*/ 333 w 447"/>
                      <a:gd name="T69" fmla="*/ 135 h 443"/>
                      <a:gd name="T70" fmla="*/ 331 w 447"/>
                      <a:gd name="T71" fmla="*/ 82 h 443"/>
                      <a:gd name="T72" fmla="*/ 313 w 447"/>
                      <a:gd name="T73" fmla="*/ 50 h 443"/>
                      <a:gd name="T74" fmla="*/ 293 w 447"/>
                      <a:gd name="T75" fmla="*/ 37 h 443"/>
                      <a:gd name="T76" fmla="*/ 263 w 447"/>
                      <a:gd name="T77" fmla="*/ 14 h 443"/>
                      <a:gd name="T78" fmla="*/ 213 w 447"/>
                      <a:gd name="T79" fmla="*/ 16 h 443"/>
                      <a:gd name="T80" fmla="*/ 137 w 447"/>
                      <a:gd name="T81" fmla="*/ 50 h 443"/>
                      <a:gd name="T82" fmla="*/ 118 w 447"/>
                      <a:gd name="T83" fmla="*/ 106 h 443"/>
                      <a:gd name="T84" fmla="*/ 117 w 447"/>
                      <a:gd name="T85" fmla="*/ 132 h 443"/>
                      <a:gd name="T86" fmla="*/ 111 w 447"/>
                      <a:gd name="T87" fmla="*/ 159 h 443"/>
                      <a:gd name="T88" fmla="*/ 128 w 447"/>
                      <a:gd name="T89" fmla="*/ 200 h 443"/>
                      <a:gd name="T90" fmla="*/ 165 w 447"/>
                      <a:gd name="T91" fmla="*/ 246 h 443"/>
                      <a:gd name="T92" fmla="*/ 157 w 447"/>
                      <a:gd name="T93" fmla="*/ 281 h 443"/>
                      <a:gd name="T94" fmla="*/ 111 w 447"/>
                      <a:gd name="T95" fmla="*/ 308 h 443"/>
                      <a:gd name="T96" fmla="*/ 70 w 447"/>
                      <a:gd name="T97" fmla="*/ 322 h 443"/>
                      <a:gd name="T98" fmla="*/ 34 w 447"/>
                      <a:gd name="T99" fmla="*/ 342 h 443"/>
                      <a:gd name="T100" fmla="*/ 17 w 447"/>
                      <a:gd name="T101" fmla="*/ 376 h 443"/>
                      <a:gd name="T102" fmla="*/ 14 w 447"/>
                      <a:gd name="T103" fmla="*/ 43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443">
                        <a:moveTo>
                          <a:pt x="447" y="443"/>
                        </a:moveTo>
                        <a:lnTo>
                          <a:pt x="0" y="443"/>
                        </a:lnTo>
                        <a:lnTo>
                          <a:pt x="2" y="437"/>
                        </a:lnTo>
                        <a:lnTo>
                          <a:pt x="2" y="437"/>
                        </a:lnTo>
                        <a:lnTo>
                          <a:pt x="3" y="418"/>
                        </a:lnTo>
                        <a:lnTo>
                          <a:pt x="3" y="418"/>
                        </a:lnTo>
                        <a:lnTo>
                          <a:pt x="6" y="375"/>
                        </a:lnTo>
                        <a:lnTo>
                          <a:pt x="6" y="375"/>
                        </a:lnTo>
                        <a:lnTo>
                          <a:pt x="8" y="365"/>
                        </a:lnTo>
                        <a:lnTo>
                          <a:pt x="11" y="356"/>
                        </a:lnTo>
                        <a:lnTo>
                          <a:pt x="14" y="348"/>
                        </a:lnTo>
                        <a:lnTo>
                          <a:pt x="20" y="340"/>
                        </a:lnTo>
                        <a:lnTo>
                          <a:pt x="25" y="333"/>
                        </a:lnTo>
                        <a:lnTo>
                          <a:pt x="33" y="326"/>
                        </a:lnTo>
                        <a:lnTo>
                          <a:pt x="41" y="322"/>
                        </a:lnTo>
                        <a:lnTo>
                          <a:pt x="50" y="317"/>
                        </a:lnTo>
                        <a:lnTo>
                          <a:pt x="50" y="317"/>
                        </a:lnTo>
                        <a:lnTo>
                          <a:pt x="67" y="311"/>
                        </a:lnTo>
                        <a:lnTo>
                          <a:pt x="83" y="305"/>
                        </a:lnTo>
                        <a:lnTo>
                          <a:pt x="83" y="305"/>
                        </a:lnTo>
                        <a:lnTo>
                          <a:pt x="104" y="297"/>
                        </a:lnTo>
                        <a:lnTo>
                          <a:pt x="106" y="297"/>
                        </a:lnTo>
                        <a:lnTo>
                          <a:pt x="106" y="297"/>
                        </a:lnTo>
                        <a:lnTo>
                          <a:pt x="123" y="291"/>
                        </a:lnTo>
                        <a:lnTo>
                          <a:pt x="139" y="281"/>
                        </a:lnTo>
                        <a:lnTo>
                          <a:pt x="139" y="281"/>
                        </a:lnTo>
                        <a:lnTo>
                          <a:pt x="146" y="275"/>
                        </a:lnTo>
                        <a:lnTo>
                          <a:pt x="154" y="264"/>
                        </a:lnTo>
                        <a:lnTo>
                          <a:pt x="154" y="264"/>
                        </a:lnTo>
                        <a:lnTo>
                          <a:pt x="156" y="260"/>
                        </a:lnTo>
                        <a:lnTo>
                          <a:pt x="156" y="255"/>
                        </a:lnTo>
                        <a:lnTo>
                          <a:pt x="154" y="250"/>
                        </a:lnTo>
                        <a:lnTo>
                          <a:pt x="151" y="246"/>
                        </a:lnTo>
                        <a:lnTo>
                          <a:pt x="151" y="246"/>
                        </a:lnTo>
                        <a:lnTo>
                          <a:pt x="134" y="228"/>
                        </a:lnTo>
                        <a:lnTo>
                          <a:pt x="118" y="207"/>
                        </a:lnTo>
                        <a:lnTo>
                          <a:pt x="118" y="207"/>
                        </a:lnTo>
                        <a:lnTo>
                          <a:pt x="107" y="193"/>
                        </a:lnTo>
                        <a:lnTo>
                          <a:pt x="104" y="185"/>
                        </a:lnTo>
                        <a:lnTo>
                          <a:pt x="101" y="177"/>
                        </a:lnTo>
                        <a:lnTo>
                          <a:pt x="100" y="168"/>
                        </a:lnTo>
                        <a:lnTo>
                          <a:pt x="98" y="159"/>
                        </a:lnTo>
                        <a:lnTo>
                          <a:pt x="100" y="149"/>
                        </a:lnTo>
                        <a:lnTo>
                          <a:pt x="103" y="138"/>
                        </a:lnTo>
                        <a:lnTo>
                          <a:pt x="103" y="138"/>
                        </a:lnTo>
                        <a:lnTo>
                          <a:pt x="104" y="131"/>
                        </a:lnTo>
                        <a:lnTo>
                          <a:pt x="104" y="120"/>
                        </a:lnTo>
                        <a:lnTo>
                          <a:pt x="104" y="120"/>
                        </a:lnTo>
                        <a:lnTo>
                          <a:pt x="104" y="112"/>
                        </a:lnTo>
                        <a:lnTo>
                          <a:pt x="106" y="103"/>
                        </a:lnTo>
                        <a:lnTo>
                          <a:pt x="106" y="103"/>
                        </a:lnTo>
                        <a:lnTo>
                          <a:pt x="112" y="76"/>
                        </a:lnTo>
                        <a:lnTo>
                          <a:pt x="120" y="54"/>
                        </a:lnTo>
                        <a:lnTo>
                          <a:pt x="120" y="54"/>
                        </a:lnTo>
                        <a:lnTo>
                          <a:pt x="123" y="48"/>
                        </a:lnTo>
                        <a:lnTo>
                          <a:pt x="128" y="42"/>
                        </a:lnTo>
                        <a:lnTo>
                          <a:pt x="134" y="36"/>
                        </a:lnTo>
                        <a:lnTo>
                          <a:pt x="142" y="31"/>
                        </a:lnTo>
                        <a:lnTo>
                          <a:pt x="142" y="31"/>
                        </a:lnTo>
                        <a:lnTo>
                          <a:pt x="165" y="19"/>
                        </a:lnTo>
                        <a:lnTo>
                          <a:pt x="187" y="9"/>
                        </a:lnTo>
                        <a:lnTo>
                          <a:pt x="212" y="3"/>
                        </a:lnTo>
                        <a:lnTo>
                          <a:pt x="235" y="0"/>
                        </a:lnTo>
                        <a:lnTo>
                          <a:pt x="235" y="0"/>
                        </a:lnTo>
                        <a:lnTo>
                          <a:pt x="252" y="0"/>
                        </a:lnTo>
                        <a:lnTo>
                          <a:pt x="261" y="2"/>
                        </a:lnTo>
                        <a:lnTo>
                          <a:pt x="271" y="5"/>
                        </a:lnTo>
                        <a:lnTo>
                          <a:pt x="280" y="8"/>
                        </a:lnTo>
                        <a:lnTo>
                          <a:pt x="288" y="14"/>
                        </a:lnTo>
                        <a:lnTo>
                          <a:pt x="296" y="22"/>
                        </a:lnTo>
                        <a:lnTo>
                          <a:pt x="303" y="31"/>
                        </a:lnTo>
                        <a:lnTo>
                          <a:pt x="303" y="31"/>
                        </a:lnTo>
                        <a:lnTo>
                          <a:pt x="305" y="34"/>
                        </a:lnTo>
                        <a:lnTo>
                          <a:pt x="305" y="34"/>
                        </a:lnTo>
                        <a:lnTo>
                          <a:pt x="314" y="37"/>
                        </a:lnTo>
                        <a:lnTo>
                          <a:pt x="322" y="42"/>
                        </a:lnTo>
                        <a:lnTo>
                          <a:pt x="328" y="47"/>
                        </a:lnTo>
                        <a:lnTo>
                          <a:pt x="333" y="53"/>
                        </a:lnTo>
                        <a:lnTo>
                          <a:pt x="336" y="61"/>
                        </a:lnTo>
                        <a:lnTo>
                          <a:pt x="339" y="67"/>
                        </a:lnTo>
                        <a:lnTo>
                          <a:pt x="342" y="81"/>
                        </a:lnTo>
                        <a:lnTo>
                          <a:pt x="342" y="81"/>
                        </a:lnTo>
                        <a:lnTo>
                          <a:pt x="345" y="96"/>
                        </a:lnTo>
                        <a:lnTo>
                          <a:pt x="345" y="113"/>
                        </a:lnTo>
                        <a:lnTo>
                          <a:pt x="345" y="115"/>
                        </a:lnTo>
                        <a:lnTo>
                          <a:pt x="345" y="115"/>
                        </a:lnTo>
                        <a:lnTo>
                          <a:pt x="345" y="134"/>
                        </a:lnTo>
                        <a:lnTo>
                          <a:pt x="345" y="143"/>
                        </a:lnTo>
                        <a:lnTo>
                          <a:pt x="347" y="152"/>
                        </a:lnTo>
                        <a:lnTo>
                          <a:pt x="347" y="152"/>
                        </a:lnTo>
                        <a:lnTo>
                          <a:pt x="349" y="160"/>
                        </a:lnTo>
                        <a:lnTo>
                          <a:pt x="349" y="168"/>
                        </a:lnTo>
                        <a:lnTo>
                          <a:pt x="347" y="176"/>
                        </a:lnTo>
                        <a:lnTo>
                          <a:pt x="344" y="183"/>
                        </a:lnTo>
                        <a:lnTo>
                          <a:pt x="336" y="197"/>
                        </a:lnTo>
                        <a:lnTo>
                          <a:pt x="327" y="210"/>
                        </a:lnTo>
                        <a:lnTo>
                          <a:pt x="327" y="210"/>
                        </a:lnTo>
                        <a:lnTo>
                          <a:pt x="302" y="241"/>
                        </a:lnTo>
                        <a:lnTo>
                          <a:pt x="302" y="241"/>
                        </a:lnTo>
                        <a:lnTo>
                          <a:pt x="297" y="247"/>
                        </a:lnTo>
                        <a:lnTo>
                          <a:pt x="297" y="247"/>
                        </a:lnTo>
                        <a:lnTo>
                          <a:pt x="289" y="256"/>
                        </a:lnTo>
                        <a:lnTo>
                          <a:pt x="289" y="256"/>
                        </a:lnTo>
                        <a:lnTo>
                          <a:pt x="285" y="261"/>
                        </a:lnTo>
                        <a:lnTo>
                          <a:pt x="285" y="264"/>
                        </a:lnTo>
                        <a:lnTo>
                          <a:pt x="285" y="264"/>
                        </a:lnTo>
                        <a:lnTo>
                          <a:pt x="286" y="267"/>
                        </a:lnTo>
                        <a:lnTo>
                          <a:pt x="289" y="270"/>
                        </a:lnTo>
                        <a:lnTo>
                          <a:pt x="289" y="270"/>
                        </a:lnTo>
                        <a:lnTo>
                          <a:pt x="305" y="281"/>
                        </a:lnTo>
                        <a:lnTo>
                          <a:pt x="325" y="291"/>
                        </a:lnTo>
                        <a:lnTo>
                          <a:pt x="325" y="291"/>
                        </a:lnTo>
                        <a:lnTo>
                          <a:pt x="364" y="305"/>
                        </a:lnTo>
                        <a:lnTo>
                          <a:pt x="364" y="305"/>
                        </a:lnTo>
                        <a:lnTo>
                          <a:pt x="395" y="316"/>
                        </a:lnTo>
                        <a:lnTo>
                          <a:pt x="395" y="316"/>
                        </a:lnTo>
                        <a:lnTo>
                          <a:pt x="408" y="322"/>
                        </a:lnTo>
                        <a:lnTo>
                          <a:pt x="419" y="330"/>
                        </a:lnTo>
                        <a:lnTo>
                          <a:pt x="426" y="337"/>
                        </a:lnTo>
                        <a:lnTo>
                          <a:pt x="434" y="347"/>
                        </a:lnTo>
                        <a:lnTo>
                          <a:pt x="440" y="358"/>
                        </a:lnTo>
                        <a:lnTo>
                          <a:pt x="443" y="368"/>
                        </a:lnTo>
                        <a:lnTo>
                          <a:pt x="445" y="382"/>
                        </a:lnTo>
                        <a:lnTo>
                          <a:pt x="445" y="396"/>
                        </a:lnTo>
                        <a:lnTo>
                          <a:pt x="445" y="396"/>
                        </a:lnTo>
                        <a:lnTo>
                          <a:pt x="445" y="424"/>
                        </a:lnTo>
                        <a:lnTo>
                          <a:pt x="445" y="424"/>
                        </a:lnTo>
                        <a:lnTo>
                          <a:pt x="447" y="437"/>
                        </a:lnTo>
                        <a:lnTo>
                          <a:pt x="447" y="443"/>
                        </a:lnTo>
                        <a:close/>
                        <a:moveTo>
                          <a:pt x="14" y="431"/>
                        </a:moveTo>
                        <a:lnTo>
                          <a:pt x="434" y="431"/>
                        </a:lnTo>
                        <a:lnTo>
                          <a:pt x="434" y="431"/>
                        </a:lnTo>
                        <a:lnTo>
                          <a:pt x="434" y="424"/>
                        </a:lnTo>
                        <a:lnTo>
                          <a:pt x="434" y="424"/>
                        </a:lnTo>
                        <a:lnTo>
                          <a:pt x="434" y="395"/>
                        </a:lnTo>
                        <a:lnTo>
                          <a:pt x="434" y="395"/>
                        </a:lnTo>
                        <a:lnTo>
                          <a:pt x="434" y="384"/>
                        </a:lnTo>
                        <a:lnTo>
                          <a:pt x="431" y="371"/>
                        </a:lnTo>
                        <a:lnTo>
                          <a:pt x="428" y="362"/>
                        </a:lnTo>
                        <a:lnTo>
                          <a:pt x="423" y="353"/>
                        </a:lnTo>
                        <a:lnTo>
                          <a:pt x="419" y="345"/>
                        </a:lnTo>
                        <a:lnTo>
                          <a:pt x="411" y="339"/>
                        </a:lnTo>
                        <a:lnTo>
                          <a:pt x="401" y="333"/>
                        </a:lnTo>
                        <a:lnTo>
                          <a:pt x="391" y="328"/>
                        </a:lnTo>
                        <a:lnTo>
                          <a:pt x="391" y="328"/>
                        </a:lnTo>
                        <a:lnTo>
                          <a:pt x="359" y="316"/>
                        </a:lnTo>
                        <a:lnTo>
                          <a:pt x="359" y="316"/>
                        </a:lnTo>
                        <a:lnTo>
                          <a:pt x="321" y="302"/>
                        </a:lnTo>
                        <a:lnTo>
                          <a:pt x="321" y="302"/>
                        </a:lnTo>
                        <a:lnTo>
                          <a:pt x="299" y="292"/>
                        </a:lnTo>
                        <a:lnTo>
                          <a:pt x="282" y="280"/>
                        </a:lnTo>
                        <a:lnTo>
                          <a:pt x="282" y="280"/>
                        </a:lnTo>
                        <a:lnTo>
                          <a:pt x="275" y="274"/>
                        </a:lnTo>
                        <a:lnTo>
                          <a:pt x="272" y="270"/>
                        </a:lnTo>
                        <a:lnTo>
                          <a:pt x="272" y="266"/>
                        </a:lnTo>
                        <a:lnTo>
                          <a:pt x="272" y="266"/>
                        </a:lnTo>
                        <a:lnTo>
                          <a:pt x="272" y="261"/>
                        </a:lnTo>
                        <a:lnTo>
                          <a:pt x="274" y="256"/>
                        </a:lnTo>
                        <a:lnTo>
                          <a:pt x="280" y="249"/>
                        </a:lnTo>
                        <a:lnTo>
                          <a:pt x="280" y="249"/>
                        </a:lnTo>
                        <a:lnTo>
                          <a:pt x="288" y="239"/>
                        </a:lnTo>
                        <a:lnTo>
                          <a:pt x="288" y="239"/>
                        </a:lnTo>
                        <a:lnTo>
                          <a:pt x="293" y="233"/>
                        </a:lnTo>
                        <a:lnTo>
                          <a:pt x="293" y="233"/>
                        </a:lnTo>
                        <a:lnTo>
                          <a:pt x="317" y="202"/>
                        </a:lnTo>
                        <a:lnTo>
                          <a:pt x="317" y="202"/>
                        </a:lnTo>
                        <a:lnTo>
                          <a:pt x="325" y="191"/>
                        </a:lnTo>
                        <a:lnTo>
                          <a:pt x="333" y="180"/>
                        </a:lnTo>
                        <a:lnTo>
                          <a:pt x="335" y="174"/>
                        </a:lnTo>
                        <a:lnTo>
                          <a:pt x="336" y="168"/>
                        </a:lnTo>
                        <a:lnTo>
                          <a:pt x="336" y="162"/>
                        </a:lnTo>
                        <a:lnTo>
                          <a:pt x="336" y="155"/>
                        </a:lnTo>
                        <a:lnTo>
                          <a:pt x="336" y="155"/>
                        </a:lnTo>
                        <a:lnTo>
                          <a:pt x="333" y="145"/>
                        </a:lnTo>
                        <a:lnTo>
                          <a:pt x="333" y="135"/>
                        </a:lnTo>
                        <a:lnTo>
                          <a:pt x="333" y="115"/>
                        </a:lnTo>
                        <a:lnTo>
                          <a:pt x="333" y="113"/>
                        </a:lnTo>
                        <a:lnTo>
                          <a:pt x="333" y="113"/>
                        </a:lnTo>
                        <a:lnTo>
                          <a:pt x="333" y="96"/>
                        </a:lnTo>
                        <a:lnTo>
                          <a:pt x="331" y="82"/>
                        </a:lnTo>
                        <a:lnTo>
                          <a:pt x="331" y="82"/>
                        </a:lnTo>
                        <a:lnTo>
                          <a:pt x="327" y="68"/>
                        </a:lnTo>
                        <a:lnTo>
                          <a:pt x="321" y="57"/>
                        </a:lnTo>
                        <a:lnTo>
                          <a:pt x="317" y="53"/>
                        </a:lnTo>
                        <a:lnTo>
                          <a:pt x="313" y="50"/>
                        </a:lnTo>
                        <a:lnTo>
                          <a:pt x="302" y="45"/>
                        </a:lnTo>
                        <a:lnTo>
                          <a:pt x="302" y="45"/>
                        </a:lnTo>
                        <a:lnTo>
                          <a:pt x="296" y="42"/>
                        </a:lnTo>
                        <a:lnTo>
                          <a:pt x="293" y="37"/>
                        </a:lnTo>
                        <a:lnTo>
                          <a:pt x="293" y="37"/>
                        </a:lnTo>
                        <a:lnTo>
                          <a:pt x="288" y="31"/>
                        </a:lnTo>
                        <a:lnTo>
                          <a:pt x="283" y="25"/>
                        </a:lnTo>
                        <a:lnTo>
                          <a:pt x="277" y="20"/>
                        </a:lnTo>
                        <a:lnTo>
                          <a:pt x="271" y="17"/>
                        </a:lnTo>
                        <a:lnTo>
                          <a:pt x="263" y="14"/>
                        </a:lnTo>
                        <a:lnTo>
                          <a:pt x="255" y="12"/>
                        </a:lnTo>
                        <a:lnTo>
                          <a:pt x="246" y="12"/>
                        </a:lnTo>
                        <a:lnTo>
                          <a:pt x="237" y="12"/>
                        </a:lnTo>
                        <a:lnTo>
                          <a:pt x="237" y="12"/>
                        </a:lnTo>
                        <a:lnTo>
                          <a:pt x="213" y="16"/>
                        </a:lnTo>
                        <a:lnTo>
                          <a:pt x="191" y="20"/>
                        </a:lnTo>
                        <a:lnTo>
                          <a:pt x="170" y="30"/>
                        </a:lnTo>
                        <a:lnTo>
                          <a:pt x="148" y="40"/>
                        </a:lnTo>
                        <a:lnTo>
                          <a:pt x="148" y="40"/>
                        </a:lnTo>
                        <a:lnTo>
                          <a:pt x="137" y="50"/>
                        </a:lnTo>
                        <a:lnTo>
                          <a:pt x="134" y="54"/>
                        </a:lnTo>
                        <a:lnTo>
                          <a:pt x="131" y="59"/>
                        </a:lnTo>
                        <a:lnTo>
                          <a:pt x="131" y="59"/>
                        </a:lnTo>
                        <a:lnTo>
                          <a:pt x="125" y="79"/>
                        </a:lnTo>
                        <a:lnTo>
                          <a:pt x="118" y="106"/>
                        </a:lnTo>
                        <a:lnTo>
                          <a:pt x="118" y="106"/>
                        </a:lnTo>
                        <a:lnTo>
                          <a:pt x="117" y="112"/>
                        </a:lnTo>
                        <a:lnTo>
                          <a:pt x="117" y="120"/>
                        </a:lnTo>
                        <a:lnTo>
                          <a:pt x="117" y="120"/>
                        </a:lnTo>
                        <a:lnTo>
                          <a:pt x="117" y="132"/>
                        </a:lnTo>
                        <a:lnTo>
                          <a:pt x="117" y="137"/>
                        </a:lnTo>
                        <a:lnTo>
                          <a:pt x="115" y="143"/>
                        </a:lnTo>
                        <a:lnTo>
                          <a:pt x="115" y="143"/>
                        </a:lnTo>
                        <a:lnTo>
                          <a:pt x="112" y="151"/>
                        </a:lnTo>
                        <a:lnTo>
                          <a:pt x="111" y="159"/>
                        </a:lnTo>
                        <a:lnTo>
                          <a:pt x="111" y="165"/>
                        </a:lnTo>
                        <a:lnTo>
                          <a:pt x="112" y="173"/>
                        </a:lnTo>
                        <a:lnTo>
                          <a:pt x="115" y="179"/>
                        </a:lnTo>
                        <a:lnTo>
                          <a:pt x="118" y="185"/>
                        </a:lnTo>
                        <a:lnTo>
                          <a:pt x="128" y="200"/>
                        </a:lnTo>
                        <a:lnTo>
                          <a:pt x="128" y="200"/>
                        </a:lnTo>
                        <a:lnTo>
                          <a:pt x="143" y="221"/>
                        </a:lnTo>
                        <a:lnTo>
                          <a:pt x="160" y="238"/>
                        </a:lnTo>
                        <a:lnTo>
                          <a:pt x="160" y="238"/>
                        </a:lnTo>
                        <a:lnTo>
                          <a:pt x="165" y="246"/>
                        </a:lnTo>
                        <a:lnTo>
                          <a:pt x="168" y="253"/>
                        </a:lnTo>
                        <a:lnTo>
                          <a:pt x="168" y="263"/>
                        </a:lnTo>
                        <a:lnTo>
                          <a:pt x="165" y="270"/>
                        </a:lnTo>
                        <a:lnTo>
                          <a:pt x="165" y="270"/>
                        </a:lnTo>
                        <a:lnTo>
                          <a:pt x="157" y="281"/>
                        </a:lnTo>
                        <a:lnTo>
                          <a:pt x="151" y="288"/>
                        </a:lnTo>
                        <a:lnTo>
                          <a:pt x="145" y="292"/>
                        </a:lnTo>
                        <a:lnTo>
                          <a:pt x="145" y="292"/>
                        </a:lnTo>
                        <a:lnTo>
                          <a:pt x="128" y="302"/>
                        </a:lnTo>
                        <a:lnTo>
                          <a:pt x="111" y="308"/>
                        </a:lnTo>
                        <a:lnTo>
                          <a:pt x="109" y="308"/>
                        </a:lnTo>
                        <a:lnTo>
                          <a:pt x="109" y="308"/>
                        </a:lnTo>
                        <a:lnTo>
                          <a:pt x="87" y="316"/>
                        </a:lnTo>
                        <a:lnTo>
                          <a:pt x="87" y="316"/>
                        </a:lnTo>
                        <a:lnTo>
                          <a:pt x="70" y="322"/>
                        </a:lnTo>
                        <a:lnTo>
                          <a:pt x="55" y="328"/>
                        </a:lnTo>
                        <a:lnTo>
                          <a:pt x="55" y="328"/>
                        </a:lnTo>
                        <a:lnTo>
                          <a:pt x="47" y="331"/>
                        </a:lnTo>
                        <a:lnTo>
                          <a:pt x="41" y="336"/>
                        </a:lnTo>
                        <a:lnTo>
                          <a:pt x="34" y="342"/>
                        </a:lnTo>
                        <a:lnTo>
                          <a:pt x="30" y="347"/>
                        </a:lnTo>
                        <a:lnTo>
                          <a:pt x="25" y="353"/>
                        </a:lnTo>
                        <a:lnTo>
                          <a:pt x="22" y="361"/>
                        </a:lnTo>
                        <a:lnTo>
                          <a:pt x="19" y="368"/>
                        </a:lnTo>
                        <a:lnTo>
                          <a:pt x="17" y="376"/>
                        </a:lnTo>
                        <a:lnTo>
                          <a:pt x="17" y="376"/>
                        </a:lnTo>
                        <a:lnTo>
                          <a:pt x="14" y="418"/>
                        </a:lnTo>
                        <a:lnTo>
                          <a:pt x="14" y="418"/>
                        </a:lnTo>
                        <a:lnTo>
                          <a:pt x="14" y="431"/>
                        </a:lnTo>
                        <a:lnTo>
                          <a:pt x="14" y="431"/>
                        </a:ln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18" name="Group 17"/>
                <p:cNvGrpSpPr/>
                <p:nvPr/>
              </p:nvGrpSpPr>
              <p:grpSpPr>
                <a:xfrm>
                  <a:off x="-1824922" y="3267079"/>
                  <a:ext cx="506105" cy="595116"/>
                  <a:chOff x="7789863" y="4140200"/>
                  <a:chExt cx="315913" cy="371475"/>
                </a:xfrm>
                <a:solidFill>
                  <a:schemeClr val="accent1"/>
                </a:solidFill>
              </p:grpSpPr>
              <p:sp>
                <p:nvSpPr>
                  <p:cNvPr id="19" name="Freeform 234"/>
                  <p:cNvSpPr>
                    <a:spLocks noEditPoints="1"/>
                  </p:cNvSpPr>
                  <p:nvPr/>
                </p:nvSpPr>
                <p:spPr bwMode="auto">
                  <a:xfrm>
                    <a:off x="7867651" y="4175125"/>
                    <a:ext cx="200025" cy="171450"/>
                  </a:xfrm>
                  <a:custGeom>
                    <a:avLst/>
                    <a:gdLst>
                      <a:gd name="T0" fmla="*/ 249 w 254"/>
                      <a:gd name="T1" fmla="*/ 93 h 216"/>
                      <a:gd name="T2" fmla="*/ 232 w 254"/>
                      <a:gd name="T3" fmla="*/ 64 h 216"/>
                      <a:gd name="T4" fmla="*/ 212 w 254"/>
                      <a:gd name="T5" fmla="*/ 45 h 216"/>
                      <a:gd name="T6" fmla="*/ 208 w 254"/>
                      <a:gd name="T7" fmla="*/ 36 h 216"/>
                      <a:gd name="T8" fmla="*/ 188 w 254"/>
                      <a:gd name="T9" fmla="*/ 26 h 216"/>
                      <a:gd name="T10" fmla="*/ 176 w 254"/>
                      <a:gd name="T11" fmla="*/ 16 h 216"/>
                      <a:gd name="T12" fmla="*/ 155 w 254"/>
                      <a:gd name="T13" fmla="*/ 12 h 216"/>
                      <a:gd name="T14" fmla="*/ 126 w 254"/>
                      <a:gd name="T15" fmla="*/ 8 h 216"/>
                      <a:gd name="T16" fmla="*/ 109 w 254"/>
                      <a:gd name="T17" fmla="*/ 0 h 216"/>
                      <a:gd name="T18" fmla="*/ 80 w 254"/>
                      <a:gd name="T19" fmla="*/ 10 h 216"/>
                      <a:gd name="T20" fmla="*/ 54 w 254"/>
                      <a:gd name="T21" fmla="*/ 21 h 216"/>
                      <a:gd name="T22" fmla="*/ 24 w 254"/>
                      <a:gd name="T23" fmla="*/ 40 h 216"/>
                      <a:gd name="T24" fmla="*/ 10 w 254"/>
                      <a:gd name="T25" fmla="*/ 72 h 216"/>
                      <a:gd name="T26" fmla="*/ 3 w 254"/>
                      <a:gd name="T27" fmla="*/ 93 h 216"/>
                      <a:gd name="T28" fmla="*/ 0 w 254"/>
                      <a:gd name="T29" fmla="*/ 119 h 216"/>
                      <a:gd name="T30" fmla="*/ 19 w 254"/>
                      <a:gd name="T31" fmla="*/ 147 h 216"/>
                      <a:gd name="T32" fmla="*/ 35 w 254"/>
                      <a:gd name="T33" fmla="*/ 162 h 216"/>
                      <a:gd name="T34" fmla="*/ 54 w 254"/>
                      <a:gd name="T35" fmla="*/ 165 h 216"/>
                      <a:gd name="T36" fmla="*/ 75 w 254"/>
                      <a:gd name="T37" fmla="*/ 178 h 216"/>
                      <a:gd name="T38" fmla="*/ 91 w 254"/>
                      <a:gd name="T39" fmla="*/ 170 h 216"/>
                      <a:gd name="T40" fmla="*/ 102 w 254"/>
                      <a:gd name="T41" fmla="*/ 178 h 216"/>
                      <a:gd name="T42" fmla="*/ 136 w 254"/>
                      <a:gd name="T43" fmla="*/ 171 h 216"/>
                      <a:gd name="T44" fmla="*/ 141 w 254"/>
                      <a:gd name="T45" fmla="*/ 189 h 216"/>
                      <a:gd name="T46" fmla="*/ 157 w 254"/>
                      <a:gd name="T47" fmla="*/ 197 h 216"/>
                      <a:gd name="T48" fmla="*/ 176 w 254"/>
                      <a:gd name="T49" fmla="*/ 213 h 216"/>
                      <a:gd name="T50" fmla="*/ 192 w 254"/>
                      <a:gd name="T51" fmla="*/ 214 h 216"/>
                      <a:gd name="T52" fmla="*/ 211 w 254"/>
                      <a:gd name="T53" fmla="*/ 194 h 216"/>
                      <a:gd name="T54" fmla="*/ 238 w 254"/>
                      <a:gd name="T55" fmla="*/ 184 h 216"/>
                      <a:gd name="T56" fmla="*/ 241 w 254"/>
                      <a:gd name="T57" fmla="*/ 168 h 216"/>
                      <a:gd name="T58" fmla="*/ 251 w 254"/>
                      <a:gd name="T59" fmla="*/ 141 h 216"/>
                      <a:gd name="T60" fmla="*/ 254 w 254"/>
                      <a:gd name="T61" fmla="*/ 125 h 216"/>
                      <a:gd name="T62" fmla="*/ 230 w 254"/>
                      <a:gd name="T63" fmla="*/ 143 h 216"/>
                      <a:gd name="T64" fmla="*/ 222 w 254"/>
                      <a:gd name="T65" fmla="*/ 168 h 216"/>
                      <a:gd name="T66" fmla="*/ 193 w 254"/>
                      <a:gd name="T67" fmla="*/ 184 h 216"/>
                      <a:gd name="T68" fmla="*/ 181 w 254"/>
                      <a:gd name="T69" fmla="*/ 192 h 216"/>
                      <a:gd name="T70" fmla="*/ 169 w 254"/>
                      <a:gd name="T71" fmla="*/ 179 h 216"/>
                      <a:gd name="T72" fmla="*/ 155 w 254"/>
                      <a:gd name="T73" fmla="*/ 159 h 216"/>
                      <a:gd name="T74" fmla="*/ 144 w 254"/>
                      <a:gd name="T75" fmla="*/ 152 h 216"/>
                      <a:gd name="T76" fmla="*/ 110 w 254"/>
                      <a:gd name="T77" fmla="*/ 160 h 216"/>
                      <a:gd name="T78" fmla="*/ 101 w 254"/>
                      <a:gd name="T79" fmla="*/ 154 h 216"/>
                      <a:gd name="T80" fmla="*/ 80 w 254"/>
                      <a:gd name="T81" fmla="*/ 154 h 216"/>
                      <a:gd name="T82" fmla="*/ 73 w 254"/>
                      <a:gd name="T83" fmla="*/ 155 h 216"/>
                      <a:gd name="T84" fmla="*/ 45 w 254"/>
                      <a:gd name="T85" fmla="*/ 141 h 216"/>
                      <a:gd name="T86" fmla="*/ 35 w 254"/>
                      <a:gd name="T87" fmla="*/ 138 h 216"/>
                      <a:gd name="T88" fmla="*/ 19 w 254"/>
                      <a:gd name="T89" fmla="*/ 114 h 216"/>
                      <a:gd name="T90" fmla="*/ 22 w 254"/>
                      <a:gd name="T91" fmla="*/ 91 h 216"/>
                      <a:gd name="T92" fmla="*/ 22 w 254"/>
                      <a:gd name="T93" fmla="*/ 85 h 216"/>
                      <a:gd name="T94" fmla="*/ 38 w 254"/>
                      <a:gd name="T95" fmla="*/ 53 h 216"/>
                      <a:gd name="T96" fmla="*/ 72 w 254"/>
                      <a:gd name="T97" fmla="*/ 31 h 216"/>
                      <a:gd name="T98" fmla="*/ 105 w 254"/>
                      <a:gd name="T99" fmla="*/ 20 h 216"/>
                      <a:gd name="T100" fmla="*/ 128 w 254"/>
                      <a:gd name="T101" fmla="*/ 28 h 216"/>
                      <a:gd name="T102" fmla="*/ 144 w 254"/>
                      <a:gd name="T103" fmla="*/ 31 h 216"/>
                      <a:gd name="T104" fmla="*/ 163 w 254"/>
                      <a:gd name="T105" fmla="*/ 32 h 216"/>
                      <a:gd name="T106" fmla="*/ 173 w 254"/>
                      <a:gd name="T107" fmla="*/ 37 h 216"/>
                      <a:gd name="T108" fmla="*/ 190 w 254"/>
                      <a:gd name="T109" fmla="*/ 45 h 216"/>
                      <a:gd name="T110" fmla="*/ 195 w 254"/>
                      <a:gd name="T111" fmla="*/ 52 h 216"/>
                      <a:gd name="T112" fmla="*/ 212 w 254"/>
                      <a:gd name="T113" fmla="*/ 64 h 216"/>
                      <a:gd name="T114" fmla="*/ 224 w 254"/>
                      <a:gd name="T115" fmla="*/ 83 h 216"/>
                      <a:gd name="T116" fmla="*/ 228 w 254"/>
                      <a:gd name="T117" fmla="*/ 104 h 216"/>
                      <a:gd name="T118" fmla="*/ 235 w 254"/>
                      <a:gd name="T119" fmla="*/ 119 h 216"/>
                      <a:gd name="T120" fmla="*/ 230 w 254"/>
                      <a:gd name="T121" fmla="*/ 14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216">
                        <a:moveTo>
                          <a:pt x="248" y="103"/>
                        </a:moveTo>
                        <a:lnTo>
                          <a:pt x="248" y="103"/>
                        </a:lnTo>
                        <a:lnTo>
                          <a:pt x="248" y="101"/>
                        </a:lnTo>
                        <a:lnTo>
                          <a:pt x="248" y="101"/>
                        </a:lnTo>
                        <a:lnTo>
                          <a:pt x="249" y="93"/>
                        </a:lnTo>
                        <a:lnTo>
                          <a:pt x="249" y="93"/>
                        </a:lnTo>
                        <a:lnTo>
                          <a:pt x="248" y="87"/>
                        </a:lnTo>
                        <a:lnTo>
                          <a:pt x="244" y="80"/>
                        </a:lnTo>
                        <a:lnTo>
                          <a:pt x="241" y="74"/>
                        </a:lnTo>
                        <a:lnTo>
                          <a:pt x="236" y="69"/>
                        </a:lnTo>
                        <a:lnTo>
                          <a:pt x="236" y="69"/>
                        </a:lnTo>
                        <a:lnTo>
                          <a:pt x="232" y="64"/>
                        </a:lnTo>
                        <a:lnTo>
                          <a:pt x="232" y="64"/>
                        </a:lnTo>
                        <a:lnTo>
                          <a:pt x="230" y="58"/>
                        </a:lnTo>
                        <a:lnTo>
                          <a:pt x="227" y="52"/>
                        </a:lnTo>
                        <a:lnTo>
                          <a:pt x="220" y="47"/>
                        </a:lnTo>
                        <a:lnTo>
                          <a:pt x="212" y="45"/>
                        </a:lnTo>
                        <a:lnTo>
                          <a:pt x="212" y="45"/>
                        </a:lnTo>
                        <a:lnTo>
                          <a:pt x="212" y="45"/>
                        </a:lnTo>
                        <a:lnTo>
                          <a:pt x="212" y="45"/>
                        </a:lnTo>
                        <a:lnTo>
                          <a:pt x="211" y="42"/>
                        </a:lnTo>
                        <a:lnTo>
                          <a:pt x="208" y="37"/>
                        </a:lnTo>
                        <a:lnTo>
                          <a:pt x="208" y="37"/>
                        </a:lnTo>
                        <a:lnTo>
                          <a:pt x="208" y="36"/>
                        </a:lnTo>
                        <a:lnTo>
                          <a:pt x="208" y="36"/>
                        </a:lnTo>
                        <a:lnTo>
                          <a:pt x="201" y="29"/>
                        </a:lnTo>
                        <a:lnTo>
                          <a:pt x="196" y="28"/>
                        </a:lnTo>
                        <a:lnTo>
                          <a:pt x="192" y="26"/>
                        </a:lnTo>
                        <a:lnTo>
                          <a:pt x="192" y="26"/>
                        </a:lnTo>
                        <a:lnTo>
                          <a:pt x="188" y="26"/>
                        </a:lnTo>
                        <a:lnTo>
                          <a:pt x="188" y="26"/>
                        </a:lnTo>
                        <a:lnTo>
                          <a:pt x="184" y="21"/>
                        </a:lnTo>
                        <a:lnTo>
                          <a:pt x="182" y="20"/>
                        </a:lnTo>
                        <a:lnTo>
                          <a:pt x="177" y="18"/>
                        </a:lnTo>
                        <a:lnTo>
                          <a:pt x="177" y="18"/>
                        </a:lnTo>
                        <a:lnTo>
                          <a:pt x="176" y="16"/>
                        </a:lnTo>
                        <a:lnTo>
                          <a:pt x="176" y="16"/>
                        </a:lnTo>
                        <a:lnTo>
                          <a:pt x="168" y="15"/>
                        </a:lnTo>
                        <a:lnTo>
                          <a:pt x="161" y="13"/>
                        </a:lnTo>
                        <a:lnTo>
                          <a:pt x="157" y="15"/>
                        </a:lnTo>
                        <a:lnTo>
                          <a:pt x="157" y="15"/>
                        </a:lnTo>
                        <a:lnTo>
                          <a:pt x="155" y="12"/>
                        </a:lnTo>
                        <a:lnTo>
                          <a:pt x="153" y="8"/>
                        </a:lnTo>
                        <a:lnTo>
                          <a:pt x="153" y="8"/>
                        </a:lnTo>
                        <a:lnTo>
                          <a:pt x="147" y="5"/>
                        </a:lnTo>
                        <a:lnTo>
                          <a:pt x="141" y="4"/>
                        </a:lnTo>
                        <a:lnTo>
                          <a:pt x="133" y="5"/>
                        </a:lnTo>
                        <a:lnTo>
                          <a:pt x="126" y="8"/>
                        </a:lnTo>
                        <a:lnTo>
                          <a:pt x="126" y="8"/>
                        </a:lnTo>
                        <a:lnTo>
                          <a:pt x="123" y="5"/>
                        </a:lnTo>
                        <a:lnTo>
                          <a:pt x="123" y="5"/>
                        </a:lnTo>
                        <a:lnTo>
                          <a:pt x="117" y="2"/>
                        </a:lnTo>
                        <a:lnTo>
                          <a:pt x="109" y="0"/>
                        </a:lnTo>
                        <a:lnTo>
                          <a:pt x="109" y="0"/>
                        </a:lnTo>
                        <a:lnTo>
                          <a:pt x="102" y="2"/>
                        </a:lnTo>
                        <a:lnTo>
                          <a:pt x="97" y="4"/>
                        </a:lnTo>
                        <a:lnTo>
                          <a:pt x="93" y="7"/>
                        </a:lnTo>
                        <a:lnTo>
                          <a:pt x="93" y="7"/>
                        </a:lnTo>
                        <a:lnTo>
                          <a:pt x="88" y="8"/>
                        </a:lnTo>
                        <a:lnTo>
                          <a:pt x="80" y="10"/>
                        </a:lnTo>
                        <a:lnTo>
                          <a:pt x="80" y="10"/>
                        </a:lnTo>
                        <a:lnTo>
                          <a:pt x="69" y="12"/>
                        </a:lnTo>
                        <a:lnTo>
                          <a:pt x="62" y="13"/>
                        </a:lnTo>
                        <a:lnTo>
                          <a:pt x="58" y="18"/>
                        </a:lnTo>
                        <a:lnTo>
                          <a:pt x="58" y="18"/>
                        </a:lnTo>
                        <a:lnTo>
                          <a:pt x="54" y="21"/>
                        </a:lnTo>
                        <a:lnTo>
                          <a:pt x="54" y="21"/>
                        </a:lnTo>
                        <a:lnTo>
                          <a:pt x="46" y="28"/>
                        </a:lnTo>
                        <a:lnTo>
                          <a:pt x="35" y="32"/>
                        </a:lnTo>
                        <a:lnTo>
                          <a:pt x="35" y="32"/>
                        </a:lnTo>
                        <a:lnTo>
                          <a:pt x="29" y="36"/>
                        </a:lnTo>
                        <a:lnTo>
                          <a:pt x="24" y="40"/>
                        </a:lnTo>
                        <a:lnTo>
                          <a:pt x="19" y="48"/>
                        </a:lnTo>
                        <a:lnTo>
                          <a:pt x="19" y="60"/>
                        </a:lnTo>
                        <a:lnTo>
                          <a:pt x="19" y="60"/>
                        </a:lnTo>
                        <a:lnTo>
                          <a:pt x="18" y="63"/>
                        </a:lnTo>
                        <a:lnTo>
                          <a:pt x="10" y="72"/>
                        </a:lnTo>
                        <a:lnTo>
                          <a:pt x="10" y="72"/>
                        </a:lnTo>
                        <a:lnTo>
                          <a:pt x="5" y="79"/>
                        </a:lnTo>
                        <a:lnTo>
                          <a:pt x="3" y="82"/>
                        </a:lnTo>
                        <a:lnTo>
                          <a:pt x="3" y="90"/>
                        </a:lnTo>
                        <a:lnTo>
                          <a:pt x="3" y="90"/>
                        </a:lnTo>
                        <a:lnTo>
                          <a:pt x="3" y="93"/>
                        </a:lnTo>
                        <a:lnTo>
                          <a:pt x="3" y="93"/>
                        </a:lnTo>
                        <a:lnTo>
                          <a:pt x="2" y="101"/>
                        </a:lnTo>
                        <a:lnTo>
                          <a:pt x="2" y="101"/>
                        </a:lnTo>
                        <a:lnTo>
                          <a:pt x="2" y="109"/>
                        </a:lnTo>
                        <a:lnTo>
                          <a:pt x="2" y="109"/>
                        </a:lnTo>
                        <a:lnTo>
                          <a:pt x="0" y="114"/>
                        </a:lnTo>
                        <a:lnTo>
                          <a:pt x="0" y="119"/>
                        </a:lnTo>
                        <a:lnTo>
                          <a:pt x="3" y="128"/>
                        </a:lnTo>
                        <a:lnTo>
                          <a:pt x="8" y="139"/>
                        </a:lnTo>
                        <a:lnTo>
                          <a:pt x="10" y="143"/>
                        </a:lnTo>
                        <a:lnTo>
                          <a:pt x="13" y="144"/>
                        </a:lnTo>
                        <a:lnTo>
                          <a:pt x="13" y="144"/>
                        </a:lnTo>
                        <a:lnTo>
                          <a:pt x="19" y="147"/>
                        </a:lnTo>
                        <a:lnTo>
                          <a:pt x="19" y="147"/>
                        </a:lnTo>
                        <a:lnTo>
                          <a:pt x="21" y="154"/>
                        </a:lnTo>
                        <a:lnTo>
                          <a:pt x="24" y="159"/>
                        </a:lnTo>
                        <a:lnTo>
                          <a:pt x="29" y="162"/>
                        </a:lnTo>
                        <a:lnTo>
                          <a:pt x="35" y="162"/>
                        </a:lnTo>
                        <a:lnTo>
                          <a:pt x="35" y="162"/>
                        </a:lnTo>
                        <a:lnTo>
                          <a:pt x="43" y="162"/>
                        </a:lnTo>
                        <a:lnTo>
                          <a:pt x="43" y="162"/>
                        </a:lnTo>
                        <a:lnTo>
                          <a:pt x="45" y="160"/>
                        </a:lnTo>
                        <a:lnTo>
                          <a:pt x="45" y="160"/>
                        </a:lnTo>
                        <a:lnTo>
                          <a:pt x="51" y="162"/>
                        </a:lnTo>
                        <a:lnTo>
                          <a:pt x="54" y="165"/>
                        </a:lnTo>
                        <a:lnTo>
                          <a:pt x="61" y="170"/>
                        </a:lnTo>
                        <a:lnTo>
                          <a:pt x="61" y="170"/>
                        </a:lnTo>
                        <a:lnTo>
                          <a:pt x="67" y="175"/>
                        </a:lnTo>
                        <a:lnTo>
                          <a:pt x="70" y="176"/>
                        </a:lnTo>
                        <a:lnTo>
                          <a:pt x="75" y="178"/>
                        </a:lnTo>
                        <a:lnTo>
                          <a:pt x="75" y="178"/>
                        </a:lnTo>
                        <a:lnTo>
                          <a:pt x="81" y="176"/>
                        </a:lnTo>
                        <a:lnTo>
                          <a:pt x="86" y="173"/>
                        </a:lnTo>
                        <a:lnTo>
                          <a:pt x="86" y="173"/>
                        </a:lnTo>
                        <a:lnTo>
                          <a:pt x="89" y="170"/>
                        </a:lnTo>
                        <a:lnTo>
                          <a:pt x="89" y="170"/>
                        </a:lnTo>
                        <a:lnTo>
                          <a:pt x="91" y="170"/>
                        </a:lnTo>
                        <a:lnTo>
                          <a:pt x="91" y="170"/>
                        </a:lnTo>
                        <a:lnTo>
                          <a:pt x="93" y="171"/>
                        </a:lnTo>
                        <a:lnTo>
                          <a:pt x="94" y="173"/>
                        </a:lnTo>
                        <a:lnTo>
                          <a:pt x="94" y="173"/>
                        </a:lnTo>
                        <a:lnTo>
                          <a:pt x="97" y="176"/>
                        </a:lnTo>
                        <a:lnTo>
                          <a:pt x="102" y="178"/>
                        </a:lnTo>
                        <a:lnTo>
                          <a:pt x="110" y="179"/>
                        </a:lnTo>
                        <a:lnTo>
                          <a:pt x="118" y="178"/>
                        </a:lnTo>
                        <a:lnTo>
                          <a:pt x="125" y="173"/>
                        </a:lnTo>
                        <a:lnTo>
                          <a:pt x="125" y="173"/>
                        </a:lnTo>
                        <a:lnTo>
                          <a:pt x="128" y="173"/>
                        </a:lnTo>
                        <a:lnTo>
                          <a:pt x="136" y="171"/>
                        </a:lnTo>
                        <a:lnTo>
                          <a:pt x="136" y="173"/>
                        </a:lnTo>
                        <a:lnTo>
                          <a:pt x="136" y="173"/>
                        </a:lnTo>
                        <a:lnTo>
                          <a:pt x="134" y="179"/>
                        </a:lnTo>
                        <a:lnTo>
                          <a:pt x="137" y="186"/>
                        </a:lnTo>
                        <a:lnTo>
                          <a:pt x="137" y="186"/>
                        </a:lnTo>
                        <a:lnTo>
                          <a:pt x="141" y="189"/>
                        </a:lnTo>
                        <a:lnTo>
                          <a:pt x="144" y="190"/>
                        </a:lnTo>
                        <a:lnTo>
                          <a:pt x="147" y="190"/>
                        </a:lnTo>
                        <a:lnTo>
                          <a:pt x="147" y="190"/>
                        </a:lnTo>
                        <a:lnTo>
                          <a:pt x="153" y="189"/>
                        </a:lnTo>
                        <a:lnTo>
                          <a:pt x="153" y="189"/>
                        </a:lnTo>
                        <a:lnTo>
                          <a:pt x="157" y="197"/>
                        </a:lnTo>
                        <a:lnTo>
                          <a:pt x="157" y="197"/>
                        </a:lnTo>
                        <a:lnTo>
                          <a:pt x="160" y="200"/>
                        </a:lnTo>
                        <a:lnTo>
                          <a:pt x="165" y="205"/>
                        </a:lnTo>
                        <a:lnTo>
                          <a:pt x="171" y="208"/>
                        </a:lnTo>
                        <a:lnTo>
                          <a:pt x="171" y="208"/>
                        </a:lnTo>
                        <a:lnTo>
                          <a:pt x="176" y="213"/>
                        </a:lnTo>
                        <a:lnTo>
                          <a:pt x="176" y="213"/>
                        </a:lnTo>
                        <a:lnTo>
                          <a:pt x="182" y="216"/>
                        </a:lnTo>
                        <a:lnTo>
                          <a:pt x="185" y="216"/>
                        </a:lnTo>
                        <a:lnTo>
                          <a:pt x="185" y="216"/>
                        </a:lnTo>
                        <a:lnTo>
                          <a:pt x="185" y="216"/>
                        </a:lnTo>
                        <a:lnTo>
                          <a:pt x="192" y="214"/>
                        </a:lnTo>
                        <a:lnTo>
                          <a:pt x="196" y="211"/>
                        </a:lnTo>
                        <a:lnTo>
                          <a:pt x="203" y="203"/>
                        </a:lnTo>
                        <a:lnTo>
                          <a:pt x="203" y="203"/>
                        </a:lnTo>
                        <a:lnTo>
                          <a:pt x="208" y="197"/>
                        </a:lnTo>
                        <a:lnTo>
                          <a:pt x="208" y="197"/>
                        </a:lnTo>
                        <a:lnTo>
                          <a:pt x="211" y="194"/>
                        </a:lnTo>
                        <a:lnTo>
                          <a:pt x="216" y="192"/>
                        </a:lnTo>
                        <a:lnTo>
                          <a:pt x="225" y="190"/>
                        </a:lnTo>
                        <a:lnTo>
                          <a:pt x="225" y="190"/>
                        </a:lnTo>
                        <a:lnTo>
                          <a:pt x="233" y="189"/>
                        </a:lnTo>
                        <a:lnTo>
                          <a:pt x="238" y="184"/>
                        </a:lnTo>
                        <a:lnTo>
                          <a:pt x="238" y="184"/>
                        </a:lnTo>
                        <a:lnTo>
                          <a:pt x="241" y="181"/>
                        </a:lnTo>
                        <a:lnTo>
                          <a:pt x="241" y="176"/>
                        </a:lnTo>
                        <a:lnTo>
                          <a:pt x="241" y="170"/>
                        </a:lnTo>
                        <a:lnTo>
                          <a:pt x="241" y="170"/>
                        </a:lnTo>
                        <a:lnTo>
                          <a:pt x="241" y="168"/>
                        </a:lnTo>
                        <a:lnTo>
                          <a:pt x="241" y="168"/>
                        </a:lnTo>
                        <a:lnTo>
                          <a:pt x="241" y="162"/>
                        </a:lnTo>
                        <a:lnTo>
                          <a:pt x="243" y="159"/>
                        </a:lnTo>
                        <a:lnTo>
                          <a:pt x="243" y="159"/>
                        </a:lnTo>
                        <a:lnTo>
                          <a:pt x="246" y="154"/>
                        </a:lnTo>
                        <a:lnTo>
                          <a:pt x="249" y="149"/>
                        </a:lnTo>
                        <a:lnTo>
                          <a:pt x="251" y="141"/>
                        </a:lnTo>
                        <a:lnTo>
                          <a:pt x="249" y="138"/>
                        </a:lnTo>
                        <a:lnTo>
                          <a:pt x="248" y="135"/>
                        </a:lnTo>
                        <a:lnTo>
                          <a:pt x="248" y="135"/>
                        </a:lnTo>
                        <a:lnTo>
                          <a:pt x="249" y="131"/>
                        </a:lnTo>
                        <a:lnTo>
                          <a:pt x="249" y="131"/>
                        </a:lnTo>
                        <a:lnTo>
                          <a:pt x="254" y="125"/>
                        </a:lnTo>
                        <a:lnTo>
                          <a:pt x="254" y="117"/>
                        </a:lnTo>
                        <a:lnTo>
                          <a:pt x="252" y="109"/>
                        </a:lnTo>
                        <a:lnTo>
                          <a:pt x="248" y="103"/>
                        </a:lnTo>
                        <a:lnTo>
                          <a:pt x="248" y="103"/>
                        </a:lnTo>
                        <a:close/>
                        <a:moveTo>
                          <a:pt x="230" y="143"/>
                        </a:moveTo>
                        <a:lnTo>
                          <a:pt x="230" y="143"/>
                        </a:lnTo>
                        <a:lnTo>
                          <a:pt x="228" y="146"/>
                        </a:lnTo>
                        <a:lnTo>
                          <a:pt x="228" y="146"/>
                        </a:lnTo>
                        <a:lnTo>
                          <a:pt x="224" y="152"/>
                        </a:lnTo>
                        <a:lnTo>
                          <a:pt x="222" y="157"/>
                        </a:lnTo>
                        <a:lnTo>
                          <a:pt x="222" y="168"/>
                        </a:lnTo>
                        <a:lnTo>
                          <a:pt x="222" y="168"/>
                        </a:lnTo>
                        <a:lnTo>
                          <a:pt x="222" y="171"/>
                        </a:lnTo>
                        <a:lnTo>
                          <a:pt x="222" y="171"/>
                        </a:lnTo>
                        <a:lnTo>
                          <a:pt x="214" y="173"/>
                        </a:lnTo>
                        <a:lnTo>
                          <a:pt x="206" y="175"/>
                        </a:lnTo>
                        <a:lnTo>
                          <a:pt x="200" y="179"/>
                        </a:lnTo>
                        <a:lnTo>
                          <a:pt x="193" y="184"/>
                        </a:lnTo>
                        <a:lnTo>
                          <a:pt x="193" y="184"/>
                        </a:lnTo>
                        <a:lnTo>
                          <a:pt x="187" y="192"/>
                        </a:lnTo>
                        <a:lnTo>
                          <a:pt x="187" y="192"/>
                        </a:lnTo>
                        <a:lnTo>
                          <a:pt x="185" y="195"/>
                        </a:lnTo>
                        <a:lnTo>
                          <a:pt x="185" y="195"/>
                        </a:lnTo>
                        <a:lnTo>
                          <a:pt x="181" y="192"/>
                        </a:lnTo>
                        <a:lnTo>
                          <a:pt x="181" y="192"/>
                        </a:lnTo>
                        <a:lnTo>
                          <a:pt x="176" y="189"/>
                        </a:lnTo>
                        <a:lnTo>
                          <a:pt x="173" y="186"/>
                        </a:lnTo>
                        <a:lnTo>
                          <a:pt x="173" y="186"/>
                        </a:lnTo>
                        <a:lnTo>
                          <a:pt x="169" y="179"/>
                        </a:lnTo>
                        <a:lnTo>
                          <a:pt x="169" y="179"/>
                        </a:lnTo>
                        <a:lnTo>
                          <a:pt x="165" y="173"/>
                        </a:lnTo>
                        <a:lnTo>
                          <a:pt x="161" y="171"/>
                        </a:lnTo>
                        <a:lnTo>
                          <a:pt x="157" y="170"/>
                        </a:lnTo>
                        <a:lnTo>
                          <a:pt x="157" y="170"/>
                        </a:lnTo>
                        <a:lnTo>
                          <a:pt x="158" y="163"/>
                        </a:lnTo>
                        <a:lnTo>
                          <a:pt x="155" y="159"/>
                        </a:lnTo>
                        <a:lnTo>
                          <a:pt x="155" y="159"/>
                        </a:lnTo>
                        <a:lnTo>
                          <a:pt x="152" y="155"/>
                        </a:lnTo>
                        <a:lnTo>
                          <a:pt x="149" y="154"/>
                        </a:lnTo>
                        <a:lnTo>
                          <a:pt x="144" y="152"/>
                        </a:lnTo>
                        <a:lnTo>
                          <a:pt x="144" y="152"/>
                        </a:lnTo>
                        <a:lnTo>
                          <a:pt x="144" y="152"/>
                        </a:lnTo>
                        <a:lnTo>
                          <a:pt x="141" y="152"/>
                        </a:lnTo>
                        <a:lnTo>
                          <a:pt x="137" y="152"/>
                        </a:lnTo>
                        <a:lnTo>
                          <a:pt x="137" y="152"/>
                        </a:lnTo>
                        <a:lnTo>
                          <a:pt x="123" y="154"/>
                        </a:lnTo>
                        <a:lnTo>
                          <a:pt x="117" y="155"/>
                        </a:lnTo>
                        <a:lnTo>
                          <a:pt x="110" y="160"/>
                        </a:lnTo>
                        <a:lnTo>
                          <a:pt x="110" y="160"/>
                        </a:lnTo>
                        <a:lnTo>
                          <a:pt x="109" y="160"/>
                        </a:lnTo>
                        <a:lnTo>
                          <a:pt x="109" y="160"/>
                        </a:lnTo>
                        <a:lnTo>
                          <a:pt x="107" y="159"/>
                        </a:lnTo>
                        <a:lnTo>
                          <a:pt x="107" y="159"/>
                        </a:lnTo>
                        <a:lnTo>
                          <a:pt x="101" y="154"/>
                        </a:lnTo>
                        <a:lnTo>
                          <a:pt x="96" y="151"/>
                        </a:lnTo>
                        <a:lnTo>
                          <a:pt x="91" y="151"/>
                        </a:lnTo>
                        <a:lnTo>
                          <a:pt x="91" y="151"/>
                        </a:lnTo>
                        <a:lnTo>
                          <a:pt x="86" y="151"/>
                        </a:lnTo>
                        <a:lnTo>
                          <a:pt x="80" y="154"/>
                        </a:lnTo>
                        <a:lnTo>
                          <a:pt x="80" y="154"/>
                        </a:lnTo>
                        <a:lnTo>
                          <a:pt x="75" y="157"/>
                        </a:lnTo>
                        <a:lnTo>
                          <a:pt x="75" y="157"/>
                        </a:lnTo>
                        <a:lnTo>
                          <a:pt x="75" y="157"/>
                        </a:lnTo>
                        <a:lnTo>
                          <a:pt x="75" y="157"/>
                        </a:lnTo>
                        <a:lnTo>
                          <a:pt x="73" y="155"/>
                        </a:lnTo>
                        <a:lnTo>
                          <a:pt x="73" y="155"/>
                        </a:lnTo>
                        <a:lnTo>
                          <a:pt x="67" y="151"/>
                        </a:lnTo>
                        <a:lnTo>
                          <a:pt x="59" y="146"/>
                        </a:lnTo>
                        <a:lnTo>
                          <a:pt x="51" y="143"/>
                        </a:lnTo>
                        <a:lnTo>
                          <a:pt x="45" y="141"/>
                        </a:lnTo>
                        <a:lnTo>
                          <a:pt x="45" y="141"/>
                        </a:lnTo>
                        <a:lnTo>
                          <a:pt x="45" y="141"/>
                        </a:lnTo>
                        <a:lnTo>
                          <a:pt x="45" y="141"/>
                        </a:lnTo>
                        <a:lnTo>
                          <a:pt x="40" y="143"/>
                        </a:lnTo>
                        <a:lnTo>
                          <a:pt x="40" y="143"/>
                        </a:lnTo>
                        <a:lnTo>
                          <a:pt x="38" y="143"/>
                        </a:lnTo>
                        <a:lnTo>
                          <a:pt x="38" y="143"/>
                        </a:lnTo>
                        <a:lnTo>
                          <a:pt x="35" y="138"/>
                        </a:lnTo>
                        <a:lnTo>
                          <a:pt x="32" y="133"/>
                        </a:lnTo>
                        <a:lnTo>
                          <a:pt x="22" y="128"/>
                        </a:lnTo>
                        <a:lnTo>
                          <a:pt x="22" y="128"/>
                        </a:lnTo>
                        <a:lnTo>
                          <a:pt x="21" y="120"/>
                        </a:lnTo>
                        <a:lnTo>
                          <a:pt x="19" y="114"/>
                        </a:lnTo>
                        <a:lnTo>
                          <a:pt x="19" y="114"/>
                        </a:lnTo>
                        <a:lnTo>
                          <a:pt x="21" y="107"/>
                        </a:lnTo>
                        <a:lnTo>
                          <a:pt x="21" y="103"/>
                        </a:lnTo>
                        <a:lnTo>
                          <a:pt x="21" y="103"/>
                        </a:lnTo>
                        <a:lnTo>
                          <a:pt x="22" y="96"/>
                        </a:lnTo>
                        <a:lnTo>
                          <a:pt x="22" y="96"/>
                        </a:lnTo>
                        <a:lnTo>
                          <a:pt x="22" y="91"/>
                        </a:lnTo>
                        <a:lnTo>
                          <a:pt x="22" y="88"/>
                        </a:lnTo>
                        <a:lnTo>
                          <a:pt x="22" y="88"/>
                        </a:lnTo>
                        <a:lnTo>
                          <a:pt x="22" y="87"/>
                        </a:lnTo>
                        <a:lnTo>
                          <a:pt x="22" y="87"/>
                        </a:lnTo>
                        <a:lnTo>
                          <a:pt x="22" y="85"/>
                        </a:lnTo>
                        <a:lnTo>
                          <a:pt x="22" y="85"/>
                        </a:lnTo>
                        <a:lnTo>
                          <a:pt x="30" y="77"/>
                        </a:lnTo>
                        <a:lnTo>
                          <a:pt x="34" y="71"/>
                        </a:lnTo>
                        <a:lnTo>
                          <a:pt x="37" y="64"/>
                        </a:lnTo>
                        <a:lnTo>
                          <a:pt x="37" y="58"/>
                        </a:lnTo>
                        <a:lnTo>
                          <a:pt x="37" y="58"/>
                        </a:lnTo>
                        <a:lnTo>
                          <a:pt x="38" y="53"/>
                        </a:lnTo>
                        <a:lnTo>
                          <a:pt x="42" y="52"/>
                        </a:lnTo>
                        <a:lnTo>
                          <a:pt x="42" y="52"/>
                        </a:lnTo>
                        <a:lnTo>
                          <a:pt x="54" y="45"/>
                        </a:lnTo>
                        <a:lnTo>
                          <a:pt x="64" y="39"/>
                        </a:lnTo>
                        <a:lnTo>
                          <a:pt x="69" y="34"/>
                        </a:lnTo>
                        <a:lnTo>
                          <a:pt x="72" y="31"/>
                        </a:lnTo>
                        <a:lnTo>
                          <a:pt x="72" y="31"/>
                        </a:lnTo>
                        <a:lnTo>
                          <a:pt x="80" y="29"/>
                        </a:lnTo>
                        <a:lnTo>
                          <a:pt x="80" y="29"/>
                        </a:lnTo>
                        <a:lnTo>
                          <a:pt x="89" y="28"/>
                        </a:lnTo>
                        <a:lnTo>
                          <a:pt x="99" y="24"/>
                        </a:lnTo>
                        <a:lnTo>
                          <a:pt x="105" y="20"/>
                        </a:lnTo>
                        <a:lnTo>
                          <a:pt x="105" y="20"/>
                        </a:lnTo>
                        <a:lnTo>
                          <a:pt x="110" y="20"/>
                        </a:lnTo>
                        <a:lnTo>
                          <a:pt x="110" y="20"/>
                        </a:lnTo>
                        <a:lnTo>
                          <a:pt x="118" y="24"/>
                        </a:lnTo>
                        <a:lnTo>
                          <a:pt x="123" y="26"/>
                        </a:lnTo>
                        <a:lnTo>
                          <a:pt x="128" y="28"/>
                        </a:lnTo>
                        <a:lnTo>
                          <a:pt x="128" y="28"/>
                        </a:lnTo>
                        <a:lnTo>
                          <a:pt x="134" y="26"/>
                        </a:lnTo>
                        <a:lnTo>
                          <a:pt x="139" y="23"/>
                        </a:lnTo>
                        <a:lnTo>
                          <a:pt x="139" y="23"/>
                        </a:lnTo>
                        <a:lnTo>
                          <a:pt x="141" y="26"/>
                        </a:lnTo>
                        <a:lnTo>
                          <a:pt x="144" y="31"/>
                        </a:lnTo>
                        <a:lnTo>
                          <a:pt x="147" y="34"/>
                        </a:lnTo>
                        <a:lnTo>
                          <a:pt x="153" y="36"/>
                        </a:lnTo>
                        <a:lnTo>
                          <a:pt x="153" y="36"/>
                        </a:lnTo>
                        <a:lnTo>
                          <a:pt x="161" y="34"/>
                        </a:lnTo>
                        <a:lnTo>
                          <a:pt x="161" y="34"/>
                        </a:lnTo>
                        <a:lnTo>
                          <a:pt x="163" y="32"/>
                        </a:lnTo>
                        <a:lnTo>
                          <a:pt x="163" y="32"/>
                        </a:lnTo>
                        <a:lnTo>
                          <a:pt x="168" y="34"/>
                        </a:lnTo>
                        <a:lnTo>
                          <a:pt x="168" y="34"/>
                        </a:lnTo>
                        <a:lnTo>
                          <a:pt x="171" y="36"/>
                        </a:lnTo>
                        <a:lnTo>
                          <a:pt x="171" y="36"/>
                        </a:lnTo>
                        <a:lnTo>
                          <a:pt x="173" y="37"/>
                        </a:lnTo>
                        <a:lnTo>
                          <a:pt x="173" y="37"/>
                        </a:lnTo>
                        <a:lnTo>
                          <a:pt x="177" y="44"/>
                        </a:lnTo>
                        <a:lnTo>
                          <a:pt x="182" y="45"/>
                        </a:lnTo>
                        <a:lnTo>
                          <a:pt x="187" y="47"/>
                        </a:lnTo>
                        <a:lnTo>
                          <a:pt x="187" y="47"/>
                        </a:lnTo>
                        <a:lnTo>
                          <a:pt x="190" y="45"/>
                        </a:lnTo>
                        <a:lnTo>
                          <a:pt x="190" y="45"/>
                        </a:lnTo>
                        <a:lnTo>
                          <a:pt x="192" y="47"/>
                        </a:lnTo>
                        <a:lnTo>
                          <a:pt x="192" y="47"/>
                        </a:lnTo>
                        <a:lnTo>
                          <a:pt x="195" y="50"/>
                        </a:lnTo>
                        <a:lnTo>
                          <a:pt x="195" y="50"/>
                        </a:lnTo>
                        <a:lnTo>
                          <a:pt x="195" y="52"/>
                        </a:lnTo>
                        <a:lnTo>
                          <a:pt x="195" y="52"/>
                        </a:lnTo>
                        <a:lnTo>
                          <a:pt x="196" y="56"/>
                        </a:lnTo>
                        <a:lnTo>
                          <a:pt x="200" y="60"/>
                        </a:lnTo>
                        <a:lnTo>
                          <a:pt x="204" y="63"/>
                        </a:lnTo>
                        <a:lnTo>
                          <a:pt x="212" y="64"/>
                        </a:lnTo>
                        <a:lnTo>
                          <a:pt x="212" y="64"/>
                        </a:lnTo>
                        <a:lnTo>
                          <a:pt x="212" y="66"/>
                        </a:lnTo>
                        <a:lnTo>
                          <a:pt x="212" y="66"/>
                        </a:lnTo>
                        <a:lnTo>
                          <a:pt x="214" y="71"/>
                        </a:lnTo>
                        <a:lnTo>
                          <a:pt x="217" y="75"/>
                        </a:lnTo>
                        <a:lnTo>
                          <a:pt x="224" y="83"/>
                        </a:lnTo>
                        <a:lnTo>
                          <a:pt x="224" y="83"/>
                        </a:lnTo>
                        <a:lnTo>
                          <a:pt x="227" y="88"/>
                        </a:lnTo>
                        <a:lnTo>
                          <a:pt x="230" y="95"/>
                        </a:lnTo>
                        <a:lnTo>
                          <a:pt x="230" y="95"/>
                        </a:lnTo>
                        <a:lnTo>
                          <a:pt x="230" y="96"/>
                        </a:lnTo>
                        <a:lnTo>
                          <a:pt x="230" y="96"/>
                        </a:lnTo>
                        <a:lnTo>
                          <a:pt x="228" y="104"/>
                        </a:lnTo>
                        <a:lnTo>
                          <a:pt x="230" y="111"/>
                        </a:lnTo>
                        <a:lnTo>
                          <a:pt x="233" y="115"/>
                        </a:lnTo>
                        <a:lnTo>
                          <a:pt x="233" y="115"/>
                        </a:lnTo>
                        <a:lnTo>
                          <a:pt x="235" y="119"/>
                        </a:lnTo>
                        <a:lnTo>
                          <a:pt x="235" y="119"/>
                        </a:lnTo>
                        <a:lnTo>
                          <a:pt x="235" y="119"/>
                        </a:lnTo>
                        <a:lnTo>
                          <a:pt x="235" y="119"/>
                        </a:lnTo>
                        <a:lnTo>
                          <a:pt x="230" y="127"/>
                        </a:lnTo>
                        <a:lnTo>
                          <a:pt x="228" y="133"/>
                        </a:lnTo>
                        <a:lnTo>
                          <a:pt x="228" y="138"/>
                        </a:lnTo>
                        <a:lnTo>
                          <a:pt x="230" y="143"/>
                        </a:lnTo>
                        <a:lnTo>
                          <a:pt x="230" y="14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Segoe UI"/>
                      <a:ea typeface="+mn-ea"/>
                      <a:cs typeface="+mn-cs"/>
                    </a:endParaRPr>
                  </a:p>
                </p:txBody>
              </p:sp>
              <p:sp>
                <p:nvSpPr>
                  <p:cNvPr id="20" name="Freeform 235"/>
                  <p:cNvSpPr>
                    <a:spLocks noEditPoints="1"/>
                  </p:cNvSpPr>
                  <p:nvPr/>
                </p:nvSpPr>
                <p:spPr bwMode="auto">
                  <a:xfrm>
                    <a:off x="7789863" y="4140200"/>
                    <a:ext cx="315913" cy="371475"/>
                  </a:xfrm>
                  <a:custGeom>
                    <a:avLst/>
                    <a:gdLst>
                      <a:gd name="T0" fmla="*/ 381 w 397"/>
                      <a:gd name="T1" fmla="*/ 85 h 468"/>
                      <a:gd name="T2" fmla="*/ 340 w 397"/>
                      <a:gd name="T3" fmla="*/ 39 h 468"/>
                      <a:gd name="T4" fmla="*/ 260 w 397"/>
                      <a:gd name="T5" fmla="*/ 5 h 468"/>
                      <a:gd name="T6" fmla="*/ 220 w 397"/>
                      <a:gd name="T7" fmla="*/ 0 h 468"/>
                      <a:gd name="T8" fmla="*/ 126 w 397"/>
                      <a:gd name="T9" fmla="*/ 18 h 468"/>
                      <a:gd name="T10" fmla="*/ 71 w 397"/>
                      <a:gd name="T11" fmla="*/ 58 h 468"/>
                      <a:gd name="T12" fmla="*/ 47 w 397"/>
                      <a:gd name="T13" fmla="*/ 106 h 468"/>
                      <a:gd name="T14" fmla="*/ 36 w 397"/>
                      <a:gd name="T15" fmla="*/ 160 h 468"/>
                      <a:gd name="T16" fmla="*/ 12 w 397"/>
                      <a:gd name="T17" fmla="*/ 221 h 468"/>
                      <a:gd name="T18" fmla="*/ 1 w 397"/>
                      <a:gd name="T19" fmla="*/ 238 h 468"/>
                      <a:gd name="T20" fmla="*/ 1 w 397"/>
                      <a:gd name="T21" fmla="*/ 253 h 468"/>
                      <a:gd name="T22" fmla="*/ 22 w 397"/>
                      <a:gd name="T23" fmla="*/ 267 h 468"/>
                      <a:gd name="T24" fmla="*/ 28 w 397"/>
                      <a:gd name="T25" fmla="*/ 272 h 468"/>
                      <a:gd name="T26" fmla="*/ 27 w 397"/>
                      <a:gd name="T27" fmla="*/ 289 h 468"/>
                      <a:gd name="T28" fmla="*/ 35 w 397"/>
                      <a:gd name="T29" fmla="*/ 301 h 468"/>
                      <a:gd name="T30" fmla="*/ 41 w 397"/>
                      <a:gd name="T31" fmla="*/ 323 h 468"/>
                      <a:gd name="T32" fmla="*/ 43 w 397"/>
                      <a:gd name="T33" fmla="*/ 350 h 468"/>
                      <a:gd name="T34" fmla="*/ 68 w 397"/>
                      <a:gd name="T35" fmla="*/ 377 h 468"/>
                      <a:gd name="T36" fmla="*/ 99 w 397"/>
                      <a:gd name="T37" fmla="*/ 380 h 468"/>
                      <a:gd name="T38" fmla="*/ 121 w 397"/>
                      <a:gd name="T39" fmla="*/ 380 h 468"/>
                      <a:gd name="T40" fmla="*/ 132 w 397"/>
                      <a:gd name="T41" fmla="*/ 392 h 468"/>
                      <a:gd name="T42" fmla="*/ 145 w 397"/>
                      <a:gd name="T43" fmla="*/ 428 h 468"/>
                      <a:gd name="T44" fmla="*/ 150 w 397"/>
                      <a:gd name="T45" fmla="*/ 462 h 468"/>
                      <a:gd name="T46" fmla="*/ 158 w 397"/>
                      <a:gd name="T47" fmla="*/ 468 h 468"/>
                      <a:gd name="T48" fmla="*/ 325 w 397"/>
                      <a:gd name="T49" fmla="*/ 419 h 468"/>
                      <a:gd name="T50" fmla="*/ 329 w 397"/>
                      <a:gd name="T51" fmla="*/ 409 h 468"/>
                      <a:gd name="T52" fmla="*/ 330 w 397"/>
                      <a:gd name="T53" fmla="*/ 350 h 468"/>
                      <a:gd name="T54" fmla="*/ 353 w 397"/>
                      <a:gd name="T55" fmla="*/ 283 h 468"/>
                      <a:gd name="T56" fmla="*/ 386 w 397"/>
                      <a:gd name="T57" fmla="*/ 222 h 468"/>
                      <a:gd name="T58" fmla="*/ 397 w 397"/>
                      <a:gd name="T59" fmla="*/ 165 h 468"/>
                      <a:gd name="T60" fmla="*/ 353 w 397"/>
                      <a:gd name="T61" fmla="*/ 245 h 468"/>
                      <a:gd name="T62" fmla="*/ 329 w 397"/>
                      <a:gd name="T63" fmla="*/ 291 h 468"/>
                      <a:gd name="T64" fmla="*/ 309 w 397"/>
                      <a:gd name="T65" fmla="*/ 358 h 468"/>
                      <a:gd name="T66" fmla="*/ 164 w 397"/>
                      <a:gd name="T67" fmla="*/ 446 h 468"/>
                      <a:gd name="T68" fmla="*/ 159 w 397"/>
                      <a:gd name="T69" fmla="*/ 398 h 468"/>
                      <a:gd name="T70" fmla="*/ 139 w 397"/>
                      <a:gd name="T71" fmla="*/ 371 h 468"/>
                      <a:gd name="T72" fmla="*/ 121 w 397"/>
                      <a:gd name="T73" fmla="*/ 360 h 468"/>
                      <a:gd name="T74" fmla="*/ 97 w 397"/>
                      <a:gd name="T75" fmla="*/ 361 h 468"/>
                      <a:gd name="T76" fmla="*/ 76 w 397"/>
                      <a:gd name="T77" fmla="*/ 361 h 468"/>
                      <a:gd name="T78" fmla="*/ 62 w 397"/>
                      <a:gd name="T79" fmla="*/ 345 h 468"/>
                      <a:gd name="T80" fmla="*/ 60 w 397"/>
                      <a:gd name="T81" fmla="*/ 320 h 468"/>
                      <a:gd name="T82" fmla="*/ 52 w 397"/>
                      <a:gd name="T83" fmla="*/ 307 h 468"/>
                      <a:gd name="T84" fmla="*/ 55 w 397"/>
                      <a:gd name="T85" fmla="*/ 301 h 468"/>
                      <a:gd name="T86" fmla="*/ 54 w 397"/>
                      <a:gd name="T87" fmla="*/ 289 h 468"/>
                      <a:gd name="T88" fmla="*/ 46 w 397"/>
                      <a:gd name="T89" fmla="*/ 285 h 468"/>
                      <a:gd name="T90" fmla="*/ 49 w 397"/>
                      <a:gd name="T91" fmla="*/ 270 h 468"/>
                      <a:gd name="T92" fmla="*/ 49 w 397"/>
                      <a:gd name="T93" fmla="*/ 253 h 468"/>
                      <a:gd name="T94" fmla="*/ 32 w 397"/>
                      <a:gd name="T95" fmla="*/ 248 h 468"/>
                      <a:gd name="T96" fmla="*/ 19 w 397"/>
                      <a:gd name="T97" fmla="*/ 246 h 468"/>
                      <a:gd name="T98" fmla="*/ 25 w 397"/>
                      <a:gd name="T99" fmla="*/ 235 h 468"/>
                      <a:gd name="T100" fmla="*/ 52 w 397"/>
                      <a:gd name="T101" fmla="*/ 179 h 468"/>
                      <a:gd name="T102" fmla="*/ 62 w 397"/>
                      <a:gd name="T103" fmla="*/ 122 h 468"/>
                      <a:gd name="T104" fmla="*/ 94 w 397"/>
                      <a:gd name="T105" fmla="*/ 64 h 468"/>
                      <a:gd name="T106" fmla="*/ 143 w 397"/>
                      <a:gd name="T107" fmla="*/ 32 h 468"/>
                      <a:gd name="T108" fmla="*/ 220 w 397"/>
                      <a:gd name="T109" fmla="*/ 19 h 468"/>
                      <a:gd name="T110" fmla="*/ 255 w 397"/>
                      <a:gd name="T111" fmla="*/ 24 h 468"/>
                      <a:gd name="T112" fmla="*/ 325 w 397"/>
                      <a:gd name="T113" fmla="*/ 53 h 468"/>
                      <a:gd name="T114" fmla="*/ 364 w 397"/>
                      <a:gd name="T115" fmla="*/ 93 h 468"/>
                      <a:gd name="T116" fmla="*/ 378 w 397"/>
                      <a:gd name="T117" fmla="*/ 163 h 468"/>
                      <a:gd name="T118" fmla="*/ 369 w 397"/>
                      <a:gd name="T119" fmla="*/ 21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7" h="468">
                        <a:moveTo>
                          <a:pt x="391" y="117"/>
                        </a:moveTo>
                        <a:lnTo>
                          <a:pt x="391" y="117"/>
                        </a:lnTo>
                        <a:lnTo>
                          <a:pt x="388" y="101"/>
                        </a:lnTo>
                        <a:lnTo>
                          <a:pt x="381" y="85"/>
                        </a:lnTo>
                        <a:lnTo>
                          <a:pt x="373" y="71"/>
                        </a:lnTo>
                        <a:lnTo>
                          <a:pt x="364" y="59"/>
                        </a:lnTo>
                        <a:lnTo>
                          <a:pt x="353" y="48"/>
                        </a:lnTo>
                        <a:lnTo>
                          <a:pt x="340" y="39"/>
                        </a:lnTo>
                        <a:lnTo>
                          <a:pt x="325" y="31"/>
                        </a:lnTo>
                        <a:lnTo>
                          <a:pt x="313" y="23"/>
                        </a:lnTo>
                        <a:lnTo>
                          <a:pt x="285" y="13"/>
                        </a:lnTo>
                        <a:lnTo>
                          <a:pt x="260" y="5"/>
                        </a:lnTo>
                        <a:lnTo>
                          <a:pt x="239" y="2"/>
                        </a:lnTo>
                        <a:lnTo>
                          <a:pt x="226" y="0"/>
                        </a:lnTo>
                        <a:lnTo>
                          <a:pt x="220" y="0"/>
                        </a:lnTo>
                        <a:lnTo>
                          <a:pt x="220" y="0"/>
                        </a:lnTo>
                        <a:lnTo>
                          <a:pt x="191" y="2"/>
                        </a:lnTo>
                        <a:lnTo>
                          <a:pt x="167" y="5"/>
                        </a:lnTo>
                        <a:lnTo>
                          <a:pt x="145" y="11"/>
                        </a:lnTo>
                        <a:lnTo>
                          <a:pt x="126" y="18"/>
                        </a:lnTo>
                        <a:lnTo>
                          <a:pt x="110" y="26"/>
                        </a:lnTo>
                        <a:lnTo>
                          <a:pt x="95" y="37"/>
                        </a:lnTo>
                        <a:lnTo>
                          <a:pt x="83" y="47"/>
                        </a:lnTo>
                        <a:lnTo>
                          <a:pt x="71" y="58"/>
                        </a:lnTo>
                        <a:lnTo>
                          <a:pt x="63" y="71"/>
                        </a:lnTo>
                        <a:lnTo>
                          <a:pt x="57" y="82"/>
                        </a:lnTo>
                        <a:lnTo>
                          <a:pt x="51" y="93"/>
                        </a:lnTo>
                        <a:lnTo>
                          <a:pt x="47" y="106"/>
                        </a:lnTo>
                        <a:lnTo>
                          <a:pt x="43" y="125"/>
                        </a:lnTo>
                        <a:lnTo>
                          <a:pt x="40" y="141"/>
                        </a:lnTo>
                        <a:lnTo>
                          <a:pt x="40" y="141"/>
                        </a:lnTo>
                        <a:lnTo>
                          <a:pt x="36" y="160"/>
                        </a:lnTo>
                        <a:lnTo>
                          <a:pt x="32" y="184"/>
                        </a:lnTo>
                        <a:lnTo>
                          <a:pt x="22" y="205"/>
                        </a:lnTo>
                        <a:lnTo>
                          <a:pt x="17" y="214"/>
                        </a:lnTo>
                        <a:lnTo>
                          <a:pt x="12" y="221"/>
                        </a:lnTo>
                        <a:lnTo>
                          <a:pt x="12" y="221"/>
                        </a:lnTo>
                        <a:lnTo>
                          <a:pt x="8" y="225"/>
                        </a:lnTo>
                        <a:lnTo>
                          <a:pt x="3" y="233"/>
                        </a:lnTo>
                        <a:lnTo>
                          <a:pt x="1" y="238"/>
                        </a:lnTo>
                        <a:lnTo>
                          <a:pt x="0" y="243"/>
                        </a:lnTo>
                        <a:lnTo>
                          <a:pt x="0" y="248"/>
                        </a:lnTo>
                        <a:lnTo>
                          <a:pt x="1" y="253"/>
                        </a:lnTo>
                        <a:lnTo>
                          <a:pt x="1" y="253"/>
                        </a:lnTo>
                        <a:lnTo>
                          <a:pt x="3" y="257"/>
                        </a:lnTo>
                        <a:lnTo>
                          <a:pt x="6" y="261"/>
                        </a:lnTo>
                        <a:lnTo>
                          <a:pt x="14" y="265"/>
                        </a:lnTo>
                        <a:lnTo>
                          <a:pt x="22" y="267"/>
                        </a:lnTo>
                        <a:lnTo>
                          <a:pt x="30" y="267"/>
                        </a:lnTo>
                        <a:lnTo>
                          <a:pt x="30" y="267"/>
                        </a:lnTo>
                        <a:lnTo>
                          <a:pt x="28" y="272"/>
                        </a:lnTo>
                        <a:lnTo>
                          <a:pt x="28" y="272"/>
                        </a:lnTo>
                        <a:lnTo>
                          <a:pt x="28" y="278"/>
                        </a:lnTo>
                        <a:lnTo>
                          <a:pt x="27" y="285"/>
                        </a:lnTo>
                        <a:lnTo>
                          <a:pt x="27" y="285"/>
                        </a:lnTo>
                        <a:lnTo>
                          <a:pt x="27" y="289"/>
                        </a:lnTo>
                        <a:lnTo>
                          <a:pt x="28" y="293"/>
                        </a:lnTo>
                        <a:lnTo>
                          <a:pt x="32" y="297"/>
                        </a:lnTo>
                        <a:lnTo>
                          <a:pt x="35" y="301"/>
                        </a:lnTo>
                        <a:lnTo>
                          <a:pt x="35" y="301"/>
                        </a:lnTo>
                        <a:lnTo>
                          <a:pt x="33" y="307"/>
                        </a:lnTo>
                        <a:lnTo>
                          <a:pt x="35" y="312"/>
                        </a:lnTo>
                        <a:lnTo>
                          <a:pt x="36" y="318"/>
                        </a:lnTo>
                        <a:lnTo>
                          <a:pt x="41" y="323"/>
                        </a:lnTo>
                        <a:lnTo>
                          <a:pt x="41" y="323"/>
                        </a:lnTo>
                        <a:lnTo>
                          <a:pt x="41" y="339"/>
                        </a:lnTo>
                        <a:lnTo>
                          <a:pt x="41" y="339"/>
                        </a:lnTo>
                        <a:lnTo>
                          <a:pt x="43" y="350"/>
                        </a:lnTo>
                        <a:lnTo>
                          <a:pt x="47" y="360"/>
                        </a:lnTo>
                        <a:lnTo>
                          <a:pt x="52" y="366"/>
                        </a:lnTo>
                        <a:lnTo>
                          <a:pt x="60" y="372"/>
                        </a:lnTo>
                        <a:lnTo>
                          <a:pt x="68" y="377"/>
                        </a:lnTo>
                        <a:lnTo>
                          <a:pt x="78" y="380"/>
                        </a:lnTo>
                        <a:lnTo>
                          <a:pt x="87" y="382"/>
                        </a:lnTo>
                        <a:lnTo>
                          <a:pt x="97" y="380"/>
                        </a:lnTo>
                        <a:lnTo>
                          <a:pt x="99" y="380"/>
                        </a:lnTo>
                        <a:lnTo>
                          <a:pt x="99" y="380"/>
                        </a:lnTo>
                        <a:lnTo>
                          <a:pt x="115" y="379"/>
                        </a:lnTo>
                        <a:lnTo>
                          <a:pt x="115" y="379"/>
                        </a:lnTo>
                        <a:lnTo>
                          <a:pt x="121" y="380"/>
                        </a:lnTo>
                        <a:lnTo>
                          <a:pt x="124" y="382"/>
                        </a:lnTo>
                        <a:lnTo>
                          <a:pt x="124" y="382"/>
                        </a:lnTo>
                        <a:lnTo>
                          <a:pt x="132" y="392"/>
                        </a:lnTo>
                        <a:lnTo>
                          <a:pt x="132" y="392"/>
                        </a:lnTo>
                        <a:lnTo>
                          <a:pt x="137" y="398"/>
                        </a:lnTo>
                        <a:lnTo>
                          <a:pt x="142" y="404"/>
                        </a:lnTo>
                        <a:lnTo>
                          <a:pt x="143" y="414"/>
                        </a:lnTo>
                        <a:lnTo>
                          <a:pt x="145" y="428"/>
                        </a:lnTo>
                        <a:lnTo>
                          <a:pt x="145" y="428"/>
                        </a:lnTo>
                        <a:lnTo>
                          <a:pt x="147" y="449"/>
                        </a:lnTo>
                        <a:lnTo>
                          <a:pt x="148" y="459"/>
                        </a:lnTo>
                        <a:lnTo>
                          <a:pt x="150" y="462"/>
                        </a:lnTo>
                        <a:lnTo>
                          <a:pt x="150" y="462"/>
                        </a:lnTo>
                        <a:lnTo>
                          <a:pt x="153" y="467"/>
                        </a:lnTo>
                        <a:lnTo>
                          <a:pt x="158" y="468"/>
                        </a:lnTo>
                        <a:lnTo>
                          <a:pt x="158" y="468"/>
                        </a:lnTo>
                        <a:lnTo>
                          <a:pt x="161" y="467"/>
                        </a:lnTo>
                        <a:lnTo>
                          <a:pt x="322" y="420"/>
                        </a:lnTo>
                        <a:lnTo>
                          <a:pt x="322" y="420"/>
                        </a:lnTo>
                        <a:lnTo>
                          <a:pt x="325" y="419"/>
                        </a:lnTo>
                        <a:lnTo>
                          <a:pt x="327" y="416"/>
                        </a:lnTo>
                        <a:lnTo>
                          <a:pt x="329" y="412"/>
                        </a:lnTo>
                        <a:lnTo>
                          <a:pt x="329" y="409"/>
                        </a:lnTo>
                        <a:lnTo>
                          <a:pt x="329" y="409"/>
                        </a:lnTo>
                        <a:lnTo>
                          <a:pt x="329" y="396"/>
                        </a:lnTo>
                        <a:lnTo>
                          <a:pt x="327" y="382"/>
                        </a:lnTo>
                        <a:lnTo>
                          <a:pt x="329" y="368"/>
                        </a:lnTo>
                        <a:lnTo>
                          <a:pt x="330" y="350"/>
                        </a:lnTo>
                        <a:lnTo>
                          <a:pt x="333" y="334"/>
                        </a:lnTo>
                        <a:lnTo>
                          <a:pt x="338" y="317"/>
                        </a:lnTo>
                        <a:lnTo>
                          <a:pt x="345" y="299"/>
                        </a:lnTo>
                        <a:lnTo>
                          <a:pt x="353" y="283"/>
                        </a:lnTo>
                        <a:lnTo>
                          <a:pt x="353" y="283"/>
                        </a:lnTo>
                        <a:lnTo>
                          <a:pt x="370" y="254"/>
                        </a:lnTo>
                        <a:lnTo>
                          <a:pt x="370" y="254"/>
                        </a:lnTo>
                        <a:lnTo>
                          <a:pt x="386" y="222"/>
                        </a:lnTo>
                        <a:lnTo>
                          <a:pt x="393" y="210"/>
                        </a:lnTo>
                        <a:lnTo>
                          <a:pt x="396" y="197"/>
                        </a:lnTo>
                        <a:lnTo>
                          <a:pt x="397" y="182"/>
                        </a:lnTo>
                        <a:lnTo>
                          <a:pt x="397" y="165"/>
                        </a:lnTo>
                        <a:lnTo>
                          <a:pt x="396" y="144"/>
                        </a:lnTo>
                        <a:lnTo>
                          <a:pt x="391" y="117"/>
                        </a:lnTo>
                        <a:lnTo>
                          <a:pt x="391" y="117"/>
                        </a:lnTo>
                        <a:close/>
                        <a:moveTo>
                          <a:pt x="353" y="245"/>
                        </a:moveTo>
                        <a:lnTo>
                          <a:pt x="353" y="245"/>
                        </a:lnTo>
                        <a:lnTo>
                          <a:pt x="337" y="273"/>
                        </a:lnTo>
                        <a:lnTo>
                          <a:pt x="337" y="273"/>
                        </a:lnTo>
                        <a:lnTo>
                          <a:pt x="329" y="291"/>
                        </a:lnTo>
                        <a:lnTo>
                          <a:pt x="321" y="307"/>
                        </a:lnTo>
                        <a:lnTo>
                          <a:pt x="316" y="325"/>
                        </a:lnTo>
                        <a:lnTo>
                          <a:pt x="313" y="342"/>
                        </a:lnTo>
                        <a:lnTo>
                          <a:pt x="309" y="358"/>
                        </a:lnTo>
                        <a:lnTo>
                          <a:pt x="309" y="376"/>
                        </a:lnTo>
                        <a:lnTo>
                          <a:pt x="309" y="403"/>
                        </a:lnTo>
                        <a:lnTo>
                          <a:pt x="164" y="446"/>
                        </a:lnTo>
                        <a:lnTo>
                          <a:pt x="164" y="446"/>
                        </a:lnTo>
                        <a:lnTo>
                          <a:pt x="164" y="428"/>
                        </a:lnTo>
                        <a:lnTo>
                          <a:pt x="164" y="428"/>
                        </a:lnTo>
                        <a:lnTo>
                          <a:pt x="163" y="411"/>
                        </a:lnTo>
                        <a:lnTo>
                          <a:pt x="159" y="398"/>
                        </a:lnTo>
                        <a:lnTo>
                          <a:pt x="153" y="388"/>
                        </a:lnTo>
                        <a:lnTo>
                          <a:pt x="147" y="379"/>
                        </a:lnTo>
                        <a:lnTo>
                          <a:pt x="147" y="379"/>
                        </a:lnTo>
                        <a:lnTo>
                          <a:pt x="139" y="371"/>
                        </a:lnTo>
                        <a:lnTo>
                          <a:pt x="139" y="371"/>
                        </a:lnTo>
                        <a:lnTo>
                          <a:pt x="134" y="364"/>
                        </a:lnTo>
                        <a:lnTo>
                          <a:pt x="127" y="361"/>
                        </a:lnTo>
                        <a:lnTo>
                          <a:pt x="121" y="360"/>
                        </a:lnTo>
                        <a:lnTo>
                          <a:pt x="115" y="360"/>
                        </a:lnTo>
                        <a:lnTo>
                          <a:pt x="115" y="360"/>
                        </a:lnTo>
                        <a:lnTo>
                          <a:pt x="105" y="360"/>
                        </a:lnTo>
                        <a:lnTo>
                          <a:pt x="97" y="361"/>
                        </a:lnTo>
                        <a:lnTo>
                          <a:pt x="94" y="363"/>
                        </a:lnTo>
                        <a:lnTo>
                          <a:pt x="94" y="363"/>
                        </a:lnTo>
                        <a:lnTo>
                          <a:pt x="83" y="361"/>
                        </a:lnTo>
                        <a:lnTo>
                          <a:pt x="76" y="361"/>
                        </a:lnTo>
                        <a:lnTo>
                          <a:pt x="71" y="358"/>
                        </a:lnTo>
                        <a:lnTo>
                          <a:pt x="67" y="355"/>
                        </a:lnTo>
                        <a:lnTo>
                          <a:pt x="63" y="350"/>
                        </a:lnTo>
                        <a:lnTo>
                          <a:pt x="62" y="345"/>
                        </a:lnTo>
                        <a:lnTo>
                          <a:pt x="60" y="339"/>
                        </a:lnTo>
                        <a:lnTo>
                          <a:pt x="60" y="339"/>
                        </a:lnTo>
                        <a:lnTo>
                          <a:pt x="60" y="328"/>
                        </a:lnTo>
                        <a:lnTo>
                          <a:pt x="60" y="320"/>
                        </a:lnTo>
                        <a:lnTo>
                          <a:pt x="57" y="315"/>
                        </a:lnTo>
                        <a:lnTo>
                          <a:pt x="54" y="310"/>
                        </a:lnTo>
                        <a:lnTo>
                          <a:pt x="54" y="310"/>
                        </a:lnTo>
                        <a:lnTo>
                          <a:pt x="52" y="307"/>
                        </a:lnTo>
                        <a:lnTo>
                          <a:pt x="54" y="304"/>
                        </a:lnTo>
                        <a:lnTo>
                          <a:pt x="54" y="304"/>
                        </a:lnTo>
                        <a:lnTo>
                          <a:pt x="55" y="301"/>
                        </a:lnTo>
                        <a:lnTo>
                          <a:pt x="55" y="301"/>
                        </a:lnTo>
                        <a:lnTo>
                          <a:pt x="57" y="297"/>
                        </a:lnTo>
                        <a:lnTo>
                          <a:pt x="57" y="293"/>
                        </a:lnTo>
                        <a:lnTo>
                          <a:pt x="57" y="293"/>
                        </a:lnTo>
                        <a:lnTo>
                          <a:pt x="54" y="289"/>
                        </a:lnTo>
                        <a:lnTo>
                          <a:pt x="51" y="288"/>
                        </a:lnTo>
                        <a:lnTo>
                          <a:pt x="51" y="288"/>
                        </a:lnTo>
                        <a:lnTo>
                          <a:pt x="46" y="286"/>
                        </a:lnTo>
                        <a:lnTo>
                          <a:pt x="46" y="285"/>
                        </a:lnTo>
                        <a:lnTo>
                          <a:pt x="46" y="285"/>
                        </a:lnTo>
                        <a:lnTo>
                          <a:pt x="47" y="278"/>
                        </a:lnTo>
                        <a:lnTo>
                          <a:pt x="47" y="278"/>
                        </a:lnTo>
                        <a:lnTo>
                          <a:pt x="49" y="270"/>
                        </a:lnTo>
                        <a:lnTo>
                          <a:pt x="51" y="259"/>
                        </a:lnTo>
                        <a:lnTo>
                          <a:pt x="51" y="259"/>
                        </a:lnTo>
                        <a:lnTo>
                          <a:pt x="51" y="256"/>
                        </a:lnTo>
                        <a:lnTo>
                          <a:pt x="49" y="253"/>
                        </a:lnTo>
                        <a:lnTo>
                          <a:pt x="46" y="249"/>
                        </a:lnTo>
                        <a:lnTo>
                          <a:pt x="43" y="249"/>
                        </a:lnTo>
                        <a:lnTo>
                          <a:pt x="43" y="249"/>
                        </a:lnTo>
                        <a:lnTo>
                          <a:pt x="32" y="248"/>
                        </a:lnTo>
                        <a:lnTo>
                          <a:pt x="32" y="248"/>
                        </a:lnTo>
                        <a:lnTo>
                          <a:pt x="22" y="248"/>
                        </a:lnTo>
                        <a:lnTo>
                          <a:pt x="20" y="246"/>
                        </a:lnTo>
                        <a:lnTo>
                          <a:pt x="19" y="246"/>
                        </a:lnTo>
                        <a:lnTo>
                          <a:pt x="19" y="246"/>
                        </a:lnTo>
                        <a:lnTo>
                          <a:pt x="20" y="241"/>
                        </a:lnTo>
                        <a:lnTo>
                          <a:pt x="25" y="235"/>
                        </a:lnTo>
                        <a:lnTo>
                          <a:pt x="25" y="235"/>
                        </a:lnTo>
                        <a:lnTo>
                          <a:pt x="35" y="222"/>
                        </a:lnTo>
                        <a:lnTo>
                          <a:pt x="41" y="210"/>
                        </a:lnTo>
                        <a:lnTo>
                          <a:pt x="47" y="194"/>
                        </a:lnTo>
                        <a:lnTo>
                          <a:pt x="52" y="179"/>
                        </a:lnTo>
                        <a:lnTo>
                          <a:pt x="57" y="154"/>
                        </a:lnTo>
                        <a:lnTo>
                          <a:pt x="59" y="142"/>
                        </a:lnTo>
                        <a:lnTo>
                          <a:pt x="59" y="142"/>
                        </a:lnTo>
                        <a:lnTo>
                          <a:pt x="62" y="122"/>
                        </a:lnTo>
                        <a:lnTo>
                          <a:pt x="67" y="104"/>
                        </a:lnTo>
                        <a:lnTo>
                          <a:pt x="75" y="88"/>
                        </a:lnTo>
                        <a:lnTo>
                          <a:pt x="83" y="75"/>
                        </a:lnTo>
                        <a:lnTo>
                          <a:pt x="94" y="64"/>
                        </a:lnTo>
                        <a:lnTo>
                          <a:pt x="105" y="53"/>
                        </a:lnTo>
                        <a:lnTo>
                          <a:pt x="116" y="45"/>
                        </a:lnTo>
                        <a:lnTo>
                          <a:pt x="129" y="39"/>
                        </a:lnTo>
                        <a:lnTo>
                          <a:pt x="143" y="32"/>
                        </a:lnTo>
                        <a:lnTo>
                          <a:pt x="156" y="29"/>
                        </a:lnTo>
                        <a:lnTo>
                          <a:pt x="182" y="23"/>
                        </a:lnTo>
                        <a:lnTo>
                          <a:pt x="202" y="21"/>
                        </a:lnTo>
                        <a:lnTo>
                          <a:pt x="220" y="19"/>
                        </a:lnTo>
                        <a:lnTo>
                          <a:pt x="226" y="19"/>
                        </a:lnTo>
                        <a:lnTo>
                          <a:pt x="226" y="19"/>
                        </a:lnTo>
                        <a:lnTo>
                          <a:pt x="238" y="21"/>
                        </a:lnTo>
                        <a:lnTo>
                          <a:pt x="255" y="24"/>
                        </a:lnTo>
                        <a:lnTo>
                          <a:pt x="278" y="31"/>
                        </a:lnTo>
                        <a:lnTo>
                          <a:pt x="301" y="39"/>
                        </a:lnTo>
                        <a:lnTo>
                          <a:pt x="314" y="45"/>
                        </a:lnTo>
                        <a:lnTo>
                          <a:pt x="325" y="53"/>
                        </a:lnTo>
                        <a:lnTo>
                          <a:pt x="337" y="61"/>
                        </a:lnTo>
                        <a:lnTo>
                          <a:pt x="348" y="71"/>
                        </a:lnTo>
                        <a:lnTo>
                          <a:pt x="356" y="80"/>
                        </a:lnTo>
                        <a:lnTo>
                          <a:pt x="364" y="93"/>
                        </a:lnTo>
                        <a:lnTo>
                          <a:pt x="369" y="106"/>
                        </a:lnTo>
                        <a:lnTo>
                          <a:pt x="373" y="120"/>
                        </a:lnTo>
                        <a:lnTo>
                          <a:pt x="373" y="120"/>
                        </a:lnTo>
                        <a:lnTo>
                          <a:pt x="378" y="163"/>
                        </a:lnTo>
                        <a:lnTo>
                          <a:pt x="378" y="179"/>
                        </a:lnTo>
                        <a:lnTo>
                          <a:pt x="377" y="192"/>
                        </a:lnTo>
                        <a:lnTo>
                          <a:pt x="373" y="203"/>
                        </a:lnTo>
                        <a:lnTo>
                          <a:pt x="369" y="216"/>
                        </a:lnTo>
                        <a:lnTo>
                          <a:pt x="353" y="245"/>
                        </a:lnTo>
                        <a:lnTo>
                          <a:pt x="353" y="2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Segoe UI"/>
                      <a:ea typeface="+mn-ea"/>
                      <a:cs typeface="+mn-cs"/>
                    </a:endParaRPr>
                  </a:p>
                </p:txBody>
              </p:sp>
            </p:grpSp>
            <p:grpSp>
              <p:nvGrpSpPr>
                <p:cNvPr id="21" name="Group 20"/>
                <p:cNvGrpSpPr/>
                <p:nvPr/>
              </p:nvGrpSpPr>
              <p:grpSpPr>
                <a:xfrm>
                  <a:off x="-1877026" y="4926720"/>
                  <a:ext cx="543301" cy="555268"/>
                  <a:chOff x="5864226" y="2549525"/>
                  <a:chExt cx="360363" cy="368300"/>
                </a:xfrm>
                <a:solidFill>
                  <a:schemeClr val="accent1"/>
                </a:solidFill>
              </p:grpSpPr>
              <p:sp>
                <p:nvSpPr>
                  <p:cNvPr id="22" name="Freeform 72"/>
                  <p:cNvSpPr>
                    <a:spLocks/>
                  </p:cNvSpPr>
                  <p:nvPr/>
                </p:nvSpPr>
                <p:spPr bwMode="auto">
                  <a:xfrm>
                    <a:off x="6043613" y="2671763"/>
                    <a:ext cx="46038" cy="63500"/>
                  </a:xfrm>
                  <a:custGeom>
                    <a:avLst/>
                    <a:gdLst>
                      <a:gd name="T0" fmla="*/ 30 w 58"/>
                      <a:gd name="T1" fmla="*/ 10 h 80"/>
                      <a:gd name="T2" fmla="*/ 30 w 58"/>
                      <a:gd name="T3" fmla="*/ 10 h 80"/>
                      <a:gd name="T4" fmla="*/ 26 w 58"/>
                      <a:gd name="T5" fmla="*/ 5 h 80"/>
                      <a:gd name="T6" fmla="*/ 19 w 58"/>
                      <a:gd name="T7" fmla="*/ 2 h 80"/>
                      <a:gd name="T8" fmla="*/ 13 w 58"/>
                      <a:gd name="T9" fmla="*/ 0 h 80"/>
                      <a:gd name="T10" fmla="*/ 8 w 58"/>
                      <a:gd name="T11" fmla="*/ 3 h 80"/>
                      <a:gd name="T12" fmla="*/ 8 w 58"/>
                      <a:gd name="T13" fmla="*/ 3 h 80"/>
                      <a:gd name="T14" fmla="*/ 3 w 58"/>
                      <a:gd name="T15" fmla="*/ 6 h 80"/>
                      <a:gd name="T16" fmla="*/ 0 w 58"/>
                      <a:gd name="T17" fmla="*/ 13 h 80"/>
                      <a:gd name="T18" fmla="*/ 0 w 58"/>
                      <a:gd name="T19" fmla="*/ 19 h 80"/>
                      <a:gd name="T20" fmla="*/ 2 w 58"/>
                      <a:gd name="T21" fmla="*/ 25 h 80"/>
                      <a:gd name="T22" fmla="*/ 27 w 58"/>
                      <a:gd name="T23" fmla="*/ 70 h 80"/>
                      <a:gd name="T24" fmla="*/ 27 w 58"/>
                      <a:gd name="T25" fmla="*/ 70 h 80"/>
                      <a:gd name="T26" fmla="*/ 30 w 58"/>
                      <a:gd name="T27" fmla="*/ 75 h 80"/>
                      <a:gd name="T28" fmla="*/ 34 w 58"/>
                      <a:gd name="T29" fmla="*/ 77 h 80"/>
                      <a:gd name="T30" fmla="*/ 38 w 58"/>
                      <a:gd name="T31" fmla="*/ 80 h 80"/>
                      <a:gd name="T32" fmla="*/ 43 w 58"/>
                      <a:gd name="T33" fmla="*/ 80 h 80"/>
                      <a:gd name="T34" fmla="*/ 43 w 58"/>
                      <a:gd name="T35" fmla="*/ 80 h 80"/>
                      <a:gd name="T36" fmla="*/ 50 w 58"/>
                      <a:gd name="T37" fmla="*/ 78 h 80"/>
                      <a:gd name="T38" fmla="*/ 50 w 58"/>
                      <a:gd name="T39" fmla="*/ 78 h 80"/>
                      <a:gd name="T40" fmla="*/ 54 w 58"/>
                      <a:gd name="T41" fmla="*/ 73 h 80"/>
                      <a:gd name="T42" fmla="*/ 58 w 58"/>
                      <a:gd name="T43" fmla="*/ 69 h 80"/>
                      <a:gd name="T44" fmla="*/ 58 w 58"/>
                      <a:gd name="T45" fmla="*/ 69 h 80"/>
                      <a:gd name="T46" fmla="*/ 58 w 58"/>
                      <a:gd name="T47" fmla="*/ 62 h 80"/>
                      <a:gd name="T48" fmla="*/ 54 w 58"/>
                      <a:gd name="T49" fmla="*/ 56 h 80"/>
                      <a:gd name="T50" fmla="*/ 30 w 58"/>
                      <a:gd name="T5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80">
                        <a:moveTo>
                          <a:pt x="30" y="10"/>
                        </a:moveTo>
                        <a:lnTo>
                          <a:pt x="30" y="10"/>
                        </a:lnTo>
                        <a:lnTo>
                          <a:pt x="26" y="5"/>
                        </a:lnTo>
                        <a:lnTo>
                          <a:pt x="19" y="2"/>
                        </a:lnTo>
                        <a:lnTo>
                          <a:pt x="13" y="0"/>
                        </a:lnTo>
                        <a:lnTo>
                          <a:pt x="8" y="3"/>
                        </a:lnTo>
                        <a:lnTo>
                          <a:pt x="8" y="3"/>
                        </a:lnTo>
                        <a:lnTo>
                          <a:pt x="3" y="6"/>
                        </a:lnTo>
                        <a:lnTo>
                          <a:pt x="0" y="13"/>
                        </a:lnTo>
                        <a:lnTo>
                          <a:pt x="0" y="19"/>
                        </a:lnTo>
                        <a:lnTo>
                          <a:pt x="2" y="25"/>
                        </a:lnTo>
                        <a:lnTo>
                          <a:pt x="27" y="70"/>
                        </a:lnTo>
                        <a:lnTo>
                          <a:pt x="27" y="70"/>
                        </a:lnTo>
                        <a:lnTo>
                          <a:pt x="30" y="75"/>
                        </a:lnTo>
                        <a:lnTo>
                          <a:pt x="34" y="77"/>
                        </a:lnTo>
                        <a:lnTo>
                          <a:pt x="38" y="80"/>
                        </a:lnTo>
                        <a:lnTo>
                          <a:pt x="43" y="80"/>
                        </a:lnTo>
                        <a:lnTo>
                          <a:pt x="43" y="80"/>
                        </a:lnTo>
                        <a:lnTo>
                          <a:pt x="50" y="78"/>
                        </a:lnTo>
                        <a:lnTo>
                          <a:pt x="50" y="78"/>
                        </a:lnTo>
                        <a:lnTo>
                          <a:pt x="54" y="73"/>
                        </a:lnTo>
                        <a:lnTo>
                          <a:pt x="58" y="69"/>
                        </a:lnTo>
                        <a:lnTo>
                          <a:pt x="58" y="69"/>
                        </a:lnTo>
                        <a:lnTo>
                          <a:pt x="58" y="62"/>
                        </a:lnTo>
                        <a:lnTo>
                          <a:pt x="54" y="56"/>
                        </a:lnTo>
                        <a:lnTo>
                          <a:pt x="30" y="1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Segoe UI"/>
                      <a:ea typeface="+mn-ea"/>
                      <a:cs typeface="+mn-cs"/>
                    </a:endParaRPr>
                  </a:p>
                </p:txBody>
              </p:sp>
              <p:sp>
                <p:nvSpPr>
                  <p:cNvPr id="23" name="Freeform 73"/>
                  <p:cNvSpPr>
                    <a:spLocks noEditPoints="1"/>
                  </p:cNvSpPr>
                  <p:nvPr/>
                </p:nvSpPr>
                <p:spPr bwMode="auto">
                  <a:xfrm>
                    <a:off x="5864226" y="2549525"/>
                    <a:ext cx="360363" cy="368300"/>
                  </a:xfrm>
                  <a:custGeom>
                    <a:avLst/>
                    <a:gdLst>
                      <a:gd name="T0" fmla="*/ 360 w 456"/>
                      <a:gd name="T1" fmla="*/ 141 h 465"/>
                      <a:gd name="T2" fmla="*/ 334 w 456"/>
                      <a:gd name="T3" fmla="*/ 110 h 465"/>
                      <a:gd name="T4" fmla="*/ 296 w 456"/>
                      <a:gd name="T5" fmla="*/ 93 h 465"/>
                      <a:gd name="T6" fmla="*/ 269 w 456"/>
                      <a:gd name="T7" fmla="*/ 89 h 465"/>
                      <a:gd name="T8" fmla="*/ 227 w 456"/>
                      <a:gd name="T9" fmla="*/ 96 h 465"/>
                      <a:gd name="T10" fmla="*/ 200 w 456"/>
                      <a:gd name="T11" fmla="*/ 73 h 465"/>
                      <a:gd name="T12" fmla="*/ 184 w 456"/>
                      <a:gd name="T13" fmla="*/ 54 h 465"/>
                      <a:gd name="T14" fmla="*/ 154 w 456"/>
                      <a:gd name="T15" fmla="*/ 45 h 465"/>
                      <a:gd name="T16" fmla="*/ 104 w 456"/>
                      <a:gd name="T17" fmla="*/ 61 h 465"/>
                      <a:gd name="T18" fmla="*/ 103 w 456"/>
                      <a:gd name="T19" fmla="*/ 62 h 465"/>
                      <a:gd name="T20" fmla="*/ 75 w 456"/>
                      <a:gd name="T21" fmla="*/ 69 h 465"/>
                      <a:gd name="T22" fmla="*/ 47 w 456"/>
                      <a:gd name="T23" fmla="*/ 59 h 465"/>
                      <a:gd name="T24" fmla="*/ 18 w 456"/>
                      <a:gd name="T25" fmla="*/ 5 h 465"/>
                      <a:gd name="T26" fmla="*/ 13 w 456"/>
                      <a:gd name="T27" fmla="*/ 0 h 465"/>
                      <a:gd name="T28" fmla="*/ 5 w 456"/>
                      <a:gd name="T29" fmla="*/ 2 h 465"/>
                      <a:gd name="T30" fmla="*/ 0 w 456"/>
                      <a:gd name="T31" fmla="*/ 10 h 465"/>
                      <a:gd name="T32" fmla="*/ 23 w 456"/>
                      <a:gd name="T33" fmla="*/ 59 h 465"/>
                      <a:gd name="T34" fmla="*/ 51 w 456"/>
                      <a:gd name="T35" fmla="*/ 83 h 465"/>
                      <a:gd name="T36" fmla="*/ 85 w 456"/>
                      <a:gd name="T37" fmla="*/ 86 h 465"/>
                      <a:gd name="T38" fmla="*/ 106 w 456"/>
                      <a:gd name="T39" fmla="*/ 81 h 465"/>
                      <a:gd name="T40" fmla="*/ 107 w 456"/>
                      <a:gd name="T41" fmla="*/ 81 h 465"/>
                      <a:gd name="T42" fmla="*/ 112 w 456"/>
                      <a:gd name="T43" fmla="*/ 78 h 465"/>
                      <a:gd name="T44" fmla="*/ 112 w 456"/>
                      <a:gd name="T45" fmla="*/ 78 h 465"/>
                      <a:gd name="T46" fmla="*/ 146 w 456"/>
                      <a:gd name="T47" fmla="*/ 64 h 465"/>
                      <a:gd name="T48" fmla="*/ 170 w 456"/>
                      <a:gd name="T49" fmla="*/ 69 h 465"/>
                      <a:gd name="T50" fmla="*/ 182 w 456"/>
                      <a:gd name="T51" fmla="*/ 83 h 465"/>
                      <a:gd name="T52" fmla="*/ 189 w 456"/>
                      <a:gd name="T53" fmla="*/ 118 h 465"/>
                      <a:gd name="T54" fmla="*/ 155 w 456"/>
                      <a:gd name="T55" fmla="*/ 158 h 465"/>
                      <a:gd name="T56" fmla="*/ 142 w 456"/>
                      <a:gd name="T57" fmla="*/ 208 h 465"/>
                      <a:gd name="T58" fmla="*/ 147 w 456"/>
                      <a:gd name="T59" fmla="*/ 236 h 465"/>
                      <a:gd name="T60" fmla="*/ 249 w 456"/>
                      <a:gd name="T61" fmla="*/ 412 h 465"/>
                      <a:gd name="T62" fmla="*/ 269 w 456"/>
                      <a:gd name="T63" fmla="*/ 434 h 465"/>
                      <a:gd name="T64" fmla="*/ 302 w 456"/>
                      <a:gd name="T65" fmla="*/ 457 h 465"/>
                      <a:gd name="T66" fmla="*/ 342 w 456"/>
                      <a:gd name="T67" fmla="*/ 465 h 465"/>
                      <a:gd name="T68" fmla="*/ 371 w 456"/>
                      <a:gd name="T69" fmla="*/ 462 h 465"/>
                      <a:gd name="T70" fmla="*/ 398 w 456"/>
                      <a:gd name="T71" fmla="*/ 450 h 465"/>
                      <a:gd name="T72" fmla="*/ 424 w 456"/>
                      <a:gd name="T73" fmla="*/ 430 h 465"/>
                      <a:gd name="T74" fmla="*/ 443 w 456"/>
                      <a:gd name="T75" fmla="*/ 406 h 465"/>
                      <a:gd name="T76" fmla="*/ 454 w 456"/>
                      <a:gd name="T77" fmla="*/ 377 h 465"/>
                      <a:gd name="T78" fmla="*/ 456 w 456"/>
                      <a:gd name="T79" fmla="*/ 347 h 465"/>
                      <a:gd name="T80" fmla="*/ 449 w 456"/>
                      <a:gd name="T81" fmla="*/ 315 h 465"/>
                      <a:gd name="T82" fmla="*/ 388 w 456"/>
                      <a:gd name="T83" fmla="*/ 433 h 465"/>
                      <a:gd name="T84" fmla="*/ 366 w 456"/>
                      <a:gd name="T85" fmla="*/ 442 h 465"/>
                      <a:gd name="T86" fmla="*/ 342 w 456"/>
                      <a:gd name="T87" fmla="*/ 446 h 465"/>
                      <a:gd name="T88" fmla="*/ 310 w 456"/>
                      <a:gd name="T89" fmla="*/ 439 h 465"/>
                      <a:gd name="T90" fmla="*/ 281 w 456"/>
                      <a:gd name="T91" fmla="*/ 422 h 465"/>
                      <a:gd name="T92" fmla="*/ 171 w 456"/>
                      <a:gd name="T93" fmla="*/ 246 h 465"/>
                      <a:gd name="T94" fmla="*/ 165 w 456"/>
                      <a:gd name="T95" fmla="*/ 230 h 465"/>
                      <a:gd name="T96" fmla="*/ 163 w 456"/>
                      <a:gd name="T97" fmla="*/ 196 h 465"/>
                      <a:gd name="T98" fmla="*/ 186 w 456"/>
                      <a:gd name="T99" fmla="*/ 147 h 465"/>
                      <a:gd name="T100" fmla="*/ 216 w 456"/>
                      <a:gd name="T101" fmla="*/ 123 h 465"/>
                      <a:gd name="T102" fmla="*/ 254 w 456"/>
                      <a:gd name="T103" fmla="*/ 110 h 465"/>
                      <a:gd name="T104" fmla="*/ 280 w 456"/>
                      <a:gd name="T105" fmla="*/ 109 h 465"/>
                      <a:gd name="T106" fmla="*/ 313 w 456"/>
                      <a:gd name="T107" fmla="*/ 120 h 465"/>
                      <a:gd name="T108" fmla="*/ 337 w 456"/>
                      <a:gd name="T109" fmla="*/ 141 h 465"/>
                      <a:gd name="T110" fmla="*/ 427 w 456"/>
                      <a:gd name="T111" fmla="*/ 311 h 465"/>
                      <a:gd name="T112" fmla="*/ 436 w 456"/>
                      <a:gd name="T113" fmla="*/ 364 h 465"/>
                      <a:gd name="T114" fmla="*/ 417 w 456"/>
                      <a:gd name="T115" fmla="*/ 410 h 465"/>
                      <a:gd name="T116" fmla="*/ 388 w 456"/>
                      <a:gd name="T117" fmla="*/ 43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 h="465">
                        <a:moveTo>
                          <a:pt x="444" y="303"/>
                        </a:moveTo>
                        <a:lnTo>
                          <a:pt x="360" y="141"/>
                        </a:lnTo>
                        <a:lnTo>
                          <a:pt x="360" y="141"/>
                        </a:lnTo>
                        <a:lnTo>
                          <a:pt x="353" y="129"/>
                        </a:lnTo>
                        <a:lnTo>
                          <a:pt x="344" y="120"/>
                        </a:lnTo>
                        <a:lnTo>
                          <a:pt x="334" y="110"/>
                        </a:lnTo>
                        <a:lnTo>
                          <a:pt x="323" y="104"/>
                        </a:lnTo>
                        <a:lnTo>
                          <a:pt x="310" y="97"/>
                        </a:lnTo>
                        <a:lnTo>
                          <a:pt x="296" y="93"/>
                        </a:lnTo>
                        <a:lnTo>
                          <a:pt x="283" y="91"/>
                        </a:lnTo>
                        <a:lnTo>
                          <a:pt x="269" y="89"/>
                        </a:lnTo>
                        <a:lnTo>
                          <a:pt x="269" y="89"/>
                        </a:lnTo>
                        <a:lnTo>
                          <a:pt x="254" y="91"/>
                        </a:lnTo>
                        <a:lnTo>
                          <a:pt x="242" y="93"/>
                        </a:lnTo>
                        <a:lnTo>
                          <a:pt x="227" y="96"/>
                        </a:lnTo>
                        <a:lnTo>
                          <a:pt x="214" y="102"/>
                        </a:lnTo>
                        <a:lnTo>
                          <a:pt x="200" y="73"/>
                        </a:lnTo>
                        <a:lnTo>
                          <a:pt x="200" y="73"/>
                        </a:lnTo>
                        <a:lnTo>
                          <a:pt x="195" y="67"/>
                        </a:lnTo>
                        <a:lnTo>
                          <a:pt x="190" y="61"/>
                        </a:lnTo>
                        <a:lnTo>
                          <a:pt x="184" y="54"/>
                        </a:lnTo>
                        <a:lnTo>
                          <a:pt x="174" y="50"/>
                        </a:lnTo>
                        <a:lnTo>
                          <a:pt x="165" y="45"/>
                        </a:lnTo>
                        <a:lnTo>
                          <a:pt x="154" y="45"/>
                        </a:lnTo>
                        <a:lnTo>
                          <a:pt x="141" y="46"/>
                        </a:lnTo>
                        <a:lnTo>
                          <a:pt x="126" y="51"/>
                        </a:lnTo>
                        <a:lnTo>
                          <a:pt x="104" y="61"/>
                        </a:lnTo>
                        <a:lnTo>
                          <a:pt x="104" y="61"/>
                        </a:lnTo>
                        <a:lnTo>
                          <a:pt x="103" y="62"/>
                        </a:lnTo>
                        <a:lnTo>
                          <a:pt x="103" y="62"/>
                        </a:lnTo>
                        <a:lnTo>
                          <a:pt x="95" y="65"/>
                        </a:lnTo>
                        <a:lnTo>
                          <a:pt x="85" y="67"/>
                        </a:lnTo>
                        <a:lnTo>
                          <a:pt x="75" y="69"/>
                        </a:lnTo>
                        <a:lnTo>
                          <a:pt x="66" y="69"/>
                        </a:lnTo>
                        <a:lnTo>
                          <a:pt x="56" y="65"/>
                        </a:lnTo>
                        <a:lnTo>
                          <a:pt x="47" y="59"/>
                        </a:lnTo>
                        <a:lnTo>
                          <a:pt x="43" y="56"/>
                        </a:lnTo>
                        <a:lnTo>
                          <a:pt x="40" y="50"/>
                        </a:lnTo>
                        <a:lnTo>
                          <a:pt x="18" y="5"/>
                        </a:lnTo>
                        <a:lnTo>
                          <a:pt x="18" y="5"/>
                        </a:lnTo>
                        <a:lnTo>
                          <a:pt x="16" y="3"/>
                        </a:lnTo>
                        <a:lnTo>
                          <a:pt x="13" y="0"/>
                        </a:lnTo>
                        <a:lnTo>
                          <a:pt x="10" y="0"/>
                        </a:lnTo>
                        <a:lnTo>
                          <a:pt x="5" y="2"/>
                        </a:lnTo>
                        <a:lnTo>
                          <a:pt x="5" y="2"/>
                        </a:lnTo>
                        <a:lnTo>
                          <a:pt x="2" y="3"/>
                        </a:lnTo>
                        <a:lnTo>
                          <a:pt x="0" y="6"/>
                        </a:lnTo>
                        <a:lnTo>
                          <a:pt x="0" y="10"/>
                        </a:lnTo>
                        <a:lnTo>
                          <a:pt x="0" y="14"/>
                        </a:lnTo>
                        <a:lnTo>
                          <a:pt x="23" y="59"/>
                        </a:lnTo>
                        <a:lnTo>
                          <a:pt x="23" y="59"/>
                        </a:lnTo>
                        <a:lnTo>
                          <a:pt x="31" y="70"/>
                        </a:lnTo>
                        <a:lnTo>
                          <a:pt x="40" y="78"/>
                        </a:lnTo>
                        <a:lnTo>
                          <a:pt x="51" y="83"/>
                        </a:lnTo>
                        <a:lnTo>
                          <a:pt x="63" y="86"/>
                        </a:lnTo>
                        <a:lnTo>
                          <a:pt x="74" y="88"/>
                        </a:lnTo>
                        <a:lnTo>
                          <a:pt x="85" y="86"/>
                        </a:lnTo>
                        <a:lnTo>
                          <a:pt x="96" y="85"/>
                        </a:lnTo>
                        <a:lnTo>
                          <a:pt x="106" y="81"/>
                        </a:lnTo>
                        <a:lnTo>
                          <a:pt x="106" y="81"/>
                        </a:lnTo>
                        <a:lnTo>
                          <a:pt x="107" y="81"/>
                        </a:lnTo>
                        <a:lnTo>
                          <a:pt x="107" y="81"/>
                        </a:lnTo>
                        <a:lnTo>
                          <a:pt x="107" y="81"/>
                        </a:lnTo>
                        <a:lnTo>
                          <a:pt x="111" y="80"/>
                        </a:lnTo>
                        <a:lnTo>
                          <a:pt x="111" y="80"/>
                        </a:lnTo>
                        <a:lnTo>
                          <a:pt x="112" y="78"/>
                        </a:lnTo>
                        <a:lnTo>
                          <a:pt x="112" y="78"/>
                        </a:lnTo>
                        <a:lnTo>
                          <a:pt x="112" y="78"/>
                        </a:lnTo>
                        <a:lnTo>
                          <a:pt x="112" y="78"/>
                        </a:lnTo>
                        <a:lnTo>
                          <a:pt x="134" y="67"/>
                        </a:lnTo>
                        <a:lnTo>
                          <a:pt x="134" y="67"/>
                        </a:lnTo>
                        <a:lnTo>
                          <a:pt x="146" y="64"/>
                        </a:lnTo>
                        <a:lnTo>
                          <a:pt x="155" y="64"/>
                        </a:lnTo>
                        <a:lnTo>
                          <a:pt x="163" y="65"/>
                        </a:lnTo>
                        <a:lnTo>
                          <a:pt x="170" y="69"/>
                        </a:lnTo>
                        <a:lnTo>
                          <a:pt x="176" y="72"/>
                        </a:lnTo>
                        <a:lnTo>
                          <a:pt x="179" y="77"/>
                        </a:lnTo>
                        <a:lnTo>
                          <a:pt x="182" y="83"/>
                        </a:lnTo>
                        <a:lnTo>
                          <a:pt x="198" y="110"/>
                        </a:lnTo>
                        <a:lnTo>
                          <a:pt x="198" y="110"/>
                        </a:lnTo>
                        <a:lnTo>
                          <a:pt x="189" y="118"/>
                        </a:lnTo>
                        <a:lnTo>
                          <a:pt x="181" y="125"/>
                        </a:lnTo>
                        <a:lnTo>
                          <a:pt x="166" y="141"/>
                        </a:lnTo>
                        <a:lnTo>
                          <a:pt x="155" y="158"/>
                        </a:lnTo>
                        <a:lnTo>
                          <a:pt x="147" y="177"/>
                        </a:lnTo>
                        <a:lnTo>
                          <a:pt x="144" y="198"/>
                        </a:lnTo>
                        <a:lnTo>
                          <a:pt x="142" y="208"/>
                        </a:lnTo>
                        <a:lnTo>
                          <a:pt x="142" y="217"/>
                        </a:lnTo>
                        <a:lnTo>
                          <a:pt x="144" y="227"/>
                        </a:lnTo>
                        <a:lnTo>
                          <a:pt x="147" y="236"/>
                        </a:lnTo>
                        <a:lnTo>
                          <a:pt x="150" y="246"/>
                        </a:lnTo>
                        <a:lnTo>
                          <a:pt x="155" y="256"/>
                        </a:lnTo>
                        <a:lnTo>
                          <a:pt x="249" y="412"/>
                        </a:lnTo>
                        <a:lnTo>
                          <a:pt x="249" y="412"/>
                        </a:lnTo>
                        <a:lnTo>
                          <a:pt x="259" y="425"/>
                        </a:lnTo>
                        <a:lnTo>
                          <a:pt x="269" y="434"/>
                        </a:lnTo>
                        <a:lnTo>
                          <a:pt x="278" y="444"/>
                        </a:lnTo>
                        <a:lnTo>
                          <a:pt x="291" y="450"/>
                        </a:lnTo>
                        <a:lnTo>
                          <a:pt x="302" y="457"/>
                        </a:lnTo>
                        <a:lnTo>
                          <a:pt x="315" y="462"/>
                        </a:lnTo>
                        <a:lnTo>
                          <a:pt x="329" y="463"/>
                        </a:lnTo>
                        <a:lnTo>
                          <a:pt x="342" y="465"/>
                        </a:lnTo>
                        <a:lnTo>
                          <a:pt x="342" y="465"/>
                        </a:lnTo>
                        <a:lnTo>
                          <a:pt x="357" y="463"/>
                        </a:lnTo>
                        <a:lnTo>
                          <a:pt x="371" y="462"/>
                        </a:lnTo>
                        <a:lnTo>
                          <a:pt x="384" y="457"/>
                        </a:lnTo>
                        <a:lnTo>
                          <a:pt x="398" y="450"/>
                        </a:lnTo>
                        <a:lnTo>
                          <a:pt x="398" y="450"/>
                        </a:lnTo>
                        <a:lnTo>
                          <a:pt x="408" y="444"/>
                        </a:lnTo>
                        <a:lnTo>
                          <a:pt x="417" y="438"/>
                        </a:lnTo>
                        <a:lnTo>
                          <a:pt x="424" y="430"/>
                        </a:lnTo>
                        <a:lnTo>
                          <a:pt x="432" y="422"/>
                        </a:lnTo>
                        <a:lnTo>
                          <a:pt x="438" y="414"/>
                        </a:lnTo>
                        <a:lnTo>
                          <a:pt x="443" y="406"/>
                        </a:lnTo>
                        <a:lnTo>
                          <a:pt x="448" y="396"/>
                        </a:lnTo>
                        <a:lnTo>
                          <a:pt x="451" y="387"/>
                        </a:lnTo>
                        <a:lnTo>
                          <a:pt x="454" y="377"/>
                        </a:lnTo>
                        <a:lnTo>
                          <a:pt x="456" y="367"/>
                        </a:lnTo>
                        <a:lnTo>
                          <a:pt x="456" y="358"/>
                        </a:lnTo>
                        <a:lnTo>
                          <a:pt x="456" y="347"/>
                        </a:lnTo>
                        <a:lnTo>
                          <a:pt x="454" y="335"/>
                        </a:lnTo>
                        <a:lnTo>
                          <a:pt x="452" y="326"/>
                        </a:lnTo>
                        <a:lnTo>
                          <a:pt x="449" y="315"/>
                        </a:lnTo>
                        <a:lnTo>
                          <a:pt x="444" y="303"/>
                        </a:lnTo>
                        <a:lnTo>
                          <a:pt x="444" y="303"/>
                        </a:lnTo>
                        <a:close/>
                        <a:moveTo>
                          <a:pt x="388" y="433"/>
                        </a:moveTo>
                        <a:lnTo>
                          <a:pt x="388" y="433"/>
                        </a:lnTo>
                        <a:lnTo>
                          <a:pt x="377" y="439"/>
                        </a:lnTo>
                        <a:lnTo>
                          <a:pt x="366" y="442"/>
                        </a:lnTo>
                        <a:lnTo>
                          <a:pt x="353" y="446"/>
                        </a:lnTo>
                        <a:lnTo>
                          <a:pt x="342" y="446"/>
                        </a:lnTo>
                        <a:lnTo>
                          <a:pt x="342" y="446"/>
                        </a:lnTo>
                        <a:lnTo>
                          <a:pt x="331" y="446"/>
                        </a:lnTo>
                        <a:lnTo>
                          <a:pt x="320" y="442"/>
                        </a:lnTo>
                        <a:lnTo>
                          <a:pt x="310" y="439"/>
                        </a:lnTo>
                        <a:lnTo>
                          <a:pt x="299" y="434"/>
                        </a:lnTo>
                        <a:lnTo>
                          <a:pt x="289" y="428"/>
                        </a:lnTo>
                        <a:lnTo>
                          <a:pt x="281" y="422"/>
                        </a:lnTo>
                        <a:lnTo>
                          <a:pt x="273" y="412"/>
                        </a:lnTo>
                        <a:lnTo>
                          <a:pt x="265" y="402"/>
                        </a:lnTo>
                        <a:lnTo>
                          <a:pt x="171" y="246"/>
                        </a:lnTo>
                        <a:lnTo>
                          <a:pt x="171" y="246"/>
                        </a:lnTo>
                        <a:lnTo>
                          <a:pt x="168" y="238"/>
                        </a:lnTo>
                        <a:lnTo>
                          <a:pt x="165" y="230"/>
                        </a:lnTo>
                        <a:lnTo>
                          <a:pt x="163" y="222"/>
                        </a:lnTo>
                        <a:lnTo>
                          <a:pt x="162" y="212"/>
                        </a:lnTo>
                        <a:lnTo>
                          <a:pt x="163" y="196"/>
                        </a:lnTo>
                        <a:lnTo>
                          <a:pt x="166" y="179"/>
                        </a:lnTo>
                        <a:lnTo>
                          <a:pt x="174" y="163"/>
                        </a:lnTo>
                        <a:lnTo>
                          <a:pt x="186" y="147"/>
                        </a:lnTo>
                        <a:lnTo>
                          <a:pt x="198" y="134"/>
                        </a:lnTo>
                        <a:lnTo>
                          <a:pt x="216" y="123"/>
                        </a:lnTo>
                        <a:lnTo>
                          <a:pt x="216" y="123"/>
                        </a:lnTo>
                        <a:lnTo>
                          <a:pt x="227" y="117"/>
                        </a:lnTo>
                        <a:lnTo>
                          <a:pt x="242" y="112"/>
                        </a:lnTo>
                        <a:lnTo>
                          <a:pt x="254" y="110"/>
                        </a:lnTo>
                        <a:lnTo>
                          <a:pt x="269" y="109"/>
                        </a:lnTo>
                        <a:lnTo>
                          <a:pt x="269" y="109"/>
                        </a:lnTo>
                        <a:lnTo>
                          <a:pt x="280" y="109"/>
                        </a:lnTo>
                        <a:lnTo>
                          <a:pt x="291" y="112"/>
                        </a:lnTo>
                        <a:lnTo>
                          <a:pt x="302" y="115"/>
                        </a:lnTo>
                        <a:lnTo>
                          <a:pt x="313" y="120"/>
                        </a:lnTo>
                        <a:lnTo>
                          <a:pt x="321" y="126"/>
                        </a:lnTo>
                        <a:lnTo>
                          <a:pt x="331" y="133"/>
                        </a:lnTo>
                        <a:lnTo>
                          <a:pt x="337" y="141"/>
                        </a:lnTo>
                        <a:lnTo>
                          <a:pt x="344" y="150"/>
                        </a:lnTo>
                        <a:lnTo>
                          <a:pt x="427" y="311"/>
                        </a:lnTo>
                        <a:lnTo>
                          <a:pt x="427" y="311"/>
                        </a:lnTo>
                        <a:lnTo>
                          <a:pt x="433" y="329"/>
                        </a:lnTo>
                        <a:lnTo>
                          <a:pt x="436" y="347"/>
                        </a:lnTo>
                        <a:lnTo>
                          <a:pt x="436" y="364"/>
                        </a:lnTo>
                        <a:lnTo>
                          <a:pt x="433" y="382"/>
                        </a:lnTo>
                        <a:lnTo>
                          <a:pt x="427" y="396"/>
                        </a:lnTo>
                        <a:lnTo>
                          <a:pt x="417" y="410"/>
                        </a:lnTo>
                        <a:lnTo>
                          <a:pt x="404" y="423"/>
                        </a:lnTo>
                        <a:lnTo>
                          <a:pt x="388" y="433"/>
                        </a:lnTo>
                        <a:lnTo>
                          <a:pt x="388" y="43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Segoe UI"/>
                      <a:ea typeface="+mn-ea"/>
                      <a:cs typeface="+mn-cs"/>
                    </a:endParaRPr>
                  </a:p>
                </p:txBody>
              </p:sp>
            </p:grpSp>
            <p:sp>
              <p:nvSpPr>
                <p:cNvPr id="24" name="Rectangle 23"/>
                <p:cNvSpPr/>
                <p:nvPr/>
              </p:nvSpPr>
              <p:spPr bwMode="auto">
                <a:xfrm>
                  <a:off x="-2123037" y="-299405"/>
                  <a:ext cx="5763080" cy="16849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rPr>
                    <a:t>Get started for free at </a:t>
                  </a:r>
                  <a:r>
                    <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hlinkClick r:id="rId6"/>
                    </a:rPr>
                    <a:t>http://</a:t>
                  </a:r>
                  <a:r>
                    <a:rPr kumimoji="0" lang="en-US" sz="2000" b="0" i="0" u="none" strike="noStrike" kern="1200" cap="none" spc="-98" normalizeH="0" baseline="0" noProof="0">
                      <a:ln>
                        <a:noFill/>
                      </a:ln>
                      <a:gradFill>
                        <a:gsLst>
                          <a:gs pos="93333">
                            <a:prstClr val="white"/>
                          </a:gs>
                          <a:gs pos="78667">
                            <a:prstClr val="white"/>
                          </a:gs>
                        </a:gsLst>
                        <a:lin ang="5400000" scaled="0"/>
                      </a:gradFill>
                      <a:effectLst/>
                      <a:uLnTx/>
                      <a:uFillTx/>
                      <a:latin typeface="Segoe UI"/>
                      <a:ea typeface="+mn-ea"/>
                      <a:cs typeface="+mn-cs"/>
                      <a:hlinkClick r:id="rId6"/>
                    </a:rPr>
                    <a:t>azure.com/Cognitive</a:t>
                  </a:r>
                  <a:r>
                    <a:rPr kumimoji="0" lang="en-US" sz="2000" b="0" i="0" u="none" strike="noStrike" kern="1200" cap="none" spc="-98" normalizeH="0" baseline="0" noProof="0">
                      <a:ln>
                        <a:noFill/>
                      </a:ln>
                      <a:gradFill>
                        <a:gsLst>
                          <a:gs pos="93333">
                            <a:prstClr val="white"/>
                          </a:gs>
                          <a:gs pos="78667">
                            <a:prstClr val="white"/>
                          </a:gs>
                        </a:gsLst>
                        <a:lin ang="5400000" scaled="0"/>
                      </a:gradFill>
                      <a:effectLst/>
                      <a:uLnTx/>
                      <a:uFillTx/>
                      <a:latin typeface="Segoe UI"/>
                      <a:ea typeface="+mn-ea"/>
                      <a:cs typeface="+mn-cs"/>
                    </a:rPr>
                    <a:t> </a:t>
                  </a:r>
                  <a:endParaRPr kumimoji="0" lang="en-US" sz="2000" b="0" i="0" u="none" strike="noStrike" kern="0" cap="none" spc="0" normalizeH="0" baseline="0" noProof="0">
                    <a:ln>
                      <a:noFill/>
                    </a:ln>
                    <a:gradFill>
                      <a:gsLst>
                        <a:gs pos="93333">
                          <a:prstClr val="white"/>
                        </a:gs>
                        <a:gs pos="78667">
                          <a:prstClr val="white"/>
                        </a:gs>
                      </a:gsLst>
                      <a:lin ang="5400000" scaled="0"/>
                    </a:gradFill>
                    <a:effectLst/>
                    <a:uLnTx/>
                    <a:uFillTx/>
                    <a:latin typeface="Segoe UI"/>
                    <a:ea typeface="+mn-ea"/>
                    <a:cs typeface="+mn-cs"/>
                  </a:endParaRPr>
                </a:p>
              </p:txBody>
            </p:sp>
          </p:grpSp>
          <p:grpSp>
            <p:nvGrpSpPr>
              <p:cNvPr id="27" name="Group 26"/>
              <p:cNvGrpSpPr/>
              <p:nvPr/>
            </p:nvGrpSpPr>
            <p:grpSpPr>
              <a:xfrm>
                <a:off x="918686" y="878292"/>
                <a:ext cx="347246" cy="425294"/>
                <a:chOff x="1230732" y="950786"/>
                <a:chExt cx="243376" cy="298078"/>
              </a:xfrm>
            </p:grpSpPr>
            <p:sp>
              <p:nvSpPr>
                <p:cNvPr id="26" name="Freeform 40"/>
                <p:cNvSpPr>
                  <a:spLocks noEditPoints="1"/>
                </p:cNvSpPr>
                <p:nvPr/>
              </p:nvSpPr>
              <p:spPr bwMode="auto">
                <a:xfrm>
                  <a:off x="1230732" y="950786"/>
                  <a:ext cx="243376" cy="298078"/>
                </a:xfrm>
                <a:custGeom>
                  <a:avLst/>
                  <a:gdLst>
                    <a:gd name="T0" fmla="*/ 896 w 896"/>
                    <a:gd name="T1" fmla="*/ 212 h 1107"/>
                    <a:gd name="T2" fmla="*/ 448 w 896"/>
                    <a:gd name="T3" fmla="*/ 0 h 1107"/>
                    <a:gd name="T4" fmla="*/ 0 w 896"/>
                    <a:gd name="T5" fmla="*/ 212 h 1107"/>
                    <a:gd name="T6" fmla="*/ 1 w 896"/>
                    <a:gd name="T7" fmla="*/ 219 h 1107"/>
                    <a:gd name="T8" fmla="*/ 0 w 896"/>
                    <a:gd name="T9" fmla="*/ 894 h 1107"/>
                    <a:gd name="T10" fmla="*/ 448 w 896"/>
                    <a:gd name="T11" fmla="*/ 1107 h 1107"/>
                    <a:gd name="T12" fmla="*/ 896 w 896"/>
                    <a:gd name="T13" fmla="*/ 894 h 1107"/>
                    <a:gd name="T14" fmla="*/ 895 w 896"/>
                    <a:gd name="T15" fmla="*/ 219 h 1107"/>
                    <a:gd name="T16" fmla="*/ 305 w 896"/>
                    <a:gd name="T17" fmla="*/ 679 h 1107"/>
                    <a:gd name="T18" fmla="*/ 253 w 896"/>
                    <a:gd name="T19" fmla="*/ 716 h 1107"/>
                    <a:gd name="T20" fmla="*/ 178 w 896"/>
                    <a:gd name="T21" fmla="*/ 717 h 1107"/>
                    <a:gd name="T22" fmla="*/ 146 w 896"/>
                    <a:gd name="T23" fmla="*/ 648 h 1107"/>
                    <a:gd name="T24" fmla="*/ 213 w 896"/>
                    <a:gd name="T25" fmla="*/ 674 h 1107"/>
                    <a:gd name="T26" fmla="*/ 244 w 896"/>
                    <a:gd name="T27" fmla="*/ 667 h 1107"/>
                    <a:gd name="T28" fmla="*/ 255 w 896"/>
                    <a:gd name="T29" fmla="*/ 648 h 1107"/>
                    <a:gd name="T30" fmla="*/ 240 w 896"/>
                    <a:gd name="T31" fmla="*/ 623 h 1107"/>
                    <a:gd name="T32" fmla="*/ 202 w 896"/>
                    <a:gd name="T33" fmla="*/ 604 h 1107"/>
                    <a:gd name="T34" fmla="*/ 145 w 896"/>
                    <a:gd name="T35" fmla="*/ 529 h 1107"/>
                    <a:gd name="T36" fmla="*/ 174 w 896"/>
                    <a:gd name="T37" fmla="*/ 470 h 1107"/>
                    <a:gd name="T38" fmla="*/ 241 w 896"/>
                    <a:gd name="T39" fmla="*/ 452 h 1107"/>
                    <a:gd name="T40" fmla="*/ 302 w 896"/>
                    <a:gd name="T41" fmla="*/ 462 h 1107"/>
                    <a:gd name="T42" fmla="*/ 288 w 896"/>
                    <a:gd name="T43" fmla="*/ 508 h 1107"/>
                    <a:gd name="T44" fmla="*/ 258 w 896"/>
                    <a:gd name="T45" fmla="*/ 499 h 1107"/>
                    <a:gd name="T46" fmla="*/ 227 w 896"/>
                    <a:gd name="T47" fmla="*/ 500 h 1107"/>
                    <a:gd name="T48" fmla="*/ 206 w 896"/>
                    <a:gd name="T49" fmla="*/ 513 h 1107"/>
                    <a:gd name="T50" fmla="*/ 206 w 896"/>
                    <a:gd name="T51" fmla="*/ 536 h 1107"/>
                    <a:gd name="T52" fmla="*/ 230 w 896"/>
                    <a:gd name="T53" fmla="*/ 555 h 1107"/>
                    <a:gd name="T54" fmla="*/ 275 w 896"/>
                    <a:gd name="T55" fmla="*/ 578 h 1107"/>
                    <a:gd name="T56" fmla="*/ 308 w 896"/>
                    <a:gd name="T57" fmla="*/ 615 h 1107"/>
                    <a:gd name="T58" fmla="*/ 305 w 896"/>
                    <a:gd name="T59" fmla="*/ 679 h 1107"/>
                    <a:gd name="T60" fmla="*/ 491 w 896"/>
                    <a:gd name="T61" fmla="*/ 716 h 1107"/>
                    <a:gd name="T62" fmla="*/ 370 w 896"/>
                    <a:gd name="T63" fmla="*/ 684 h 1107"/>
                    <a:gd name="T64" fmla="*/ 371 w 896"/>
                    <a:gd name="T65" fmla="*/ 490 h 1107"/>
                    <a:gd name="T66" fmla="*/ 544 w 896"/>
                    <a:gd name="T67" fmla="*/ 488 h 1107"/>
                    <a:gd name="T68" fmla="*/ 543 w 896"/>
                    <a:gd name="T69" fmla="*/ 683 h 1107"/>
                    <a:gd name="T70" fmla="*/ 538 w 896"/>
                    <a:gd name="T71" fmla="*/ 687 h 1107"/>
                    <a:gd name="T72" fmla="*/ 523 w 896"/>
                    <a:gd name="T73" fmla="*/ 751 h 1107"/>
                    <a:gd name="T74" fmla="*/ 617 w 896"/>
                    <a:gd name="T75" fmla="*/ 716 h 1107"/>
                    <a:gd name="T76" fmla="*/ 671 w 896"/>
                    <a:gd name="T77" fmla="*/ 456 h 1107"/>
                    <a:gd name="T78" fmla="*/ 762 w 896"/>
                    <a:gd name="T79" fmla="*/ 668 h 1107"/>
                    <a:gd name="T80" fmla="*/ 448 w 896"/>
                    <a:gd name="T81" fmla="*/ 329 h 1107"/>
                    <a:gd name="T82" fmla="*/ 448 w 896"/>
                    <a:gd name="T83" fmla="*/ 73 h 1107"/>
                    <a:gd name="T84" fmla="*/ 448 w 896"/>
                    <a:gd name="T85" fmla="*/ 329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6" h="1107">
                      <a:moveTo>
                        <a:pt x="896" y="215"/>
                      </a:moveTo>
                      <a:cubicBezTo>
                        <a:pt x="896" y="214"/>
                        <a:pt x="896" y="213"/>
                        <a:pt x="896" y="212"/>
                      </a:cubicBezTo>
                      <a:cubicBezTo>
                        <a:pt x="896" y="148"/>
                        <a:pt x="844" y="91"/>
                        <a:pt x="751" y="53"/>
                      </a:cubicBezTo>
                      <a:cubicBezTo>
                        <a:pt x="669" y="18"/>
                        <a:pt x="561" y="0"/>
                        <a:pt x="448" y="0"/>
                      </a:cubicBezTo>
                      <a:cubicBezTo>
                        <a:pt x="335" y="0"/>
                        <a:pt x="227" y="18"/>
                        <a:pt x="146" y="52"/>
                      </a:cubicBezTo>
                      <a:cubicBezTo>
                        <a:pt x="52" y="91"/>
                        <a:pt x="0" y="148"/>
                        <a:pt x="0" y="212"/>
                      </a:cubicBezTo>
                      <a:cubicBezTo>
                        <a:pt x="0" y="213"/>
                        <a:pt x="0" y="214"/>
                        <a:pt x="1" y="215"/>
                      </a:cubicBezTo>
                      <a:cubicBezTo>
                        <a:pt x="1" y="219"/>
                        <a:pt x="1" y="219"/>
                        <a:pt x="1" y="219"/>
                      </a:cubicBezTo>
                      <a:cubicBezTo>
                        <a:pt x="1" y="220"/>
                        <a:pt x="0" y="222"/>
                        <a:pt x="0" y="224"/>
                      </a:cubicBezTo>
                      <a:cubicBezTo>
                        <a:pt x="0" y="894"/>
                        <a:pt x="0" y="894"/>
                        <a:pt x="0" y="894"/>
                      </a:cubicBezTo>
                      <a:cubicBezTo>
                        <a:pt x="0" y="959"/>
                        <a:pt x="52" y="1016"/>
                        <a:pt x="146" y="1054"/>
                      </a:cubicBezTo>
                      <a:cubicBezTo>
                        <a:pt x="227" y="1088"/>
                        <a:pt x="335" y="1107"/>
                        <a:pt x="448" y="1107"/>
                      </a:cubicBezTo>
                      <a:cubicBezTo>
                        <a:pt x="561" y="1107"/>
                        <a:pt x="669" y="1088"/>
                        <a:pt x="751" y="1054"/>
                      </a:cubicBezTo>
                      <a:cubicBezTo>
                        <a:pt x="844" y="1016"/>
                        <a:pt x="896" y="959"/>
                        <a:pt x="896" y="894"/>
                      </a:cubicBezTo>
                      <a:cubicBezTo>
                        <a:pt x="896" y="224"/>
                        <a:pt x="896" y="224"/>
                        <a:pt x="896" y="224"/>
                      </a:cubicBezTo>
                      <a:cubicBezTo>
                        <a:pt x="896" y="222"/>
                        <a:pt x="896" y="220"/>
                        <a:pt x="895" y="219"/>
                      </a:cubicBezTo>
                      <a:lnTo>
                        <a:pt x="896" y="215"/>
                      </a:lnTo>
                      <a:close/>
                      <a:moveTo>
                        <a:pt x="305" y="679"/>
                      </a:moveTo>
                      <a:cubicBezTo>
                        <a:pt x="300" y="689"/>
                        <a:pt x="293" y="697"/>
                        <a:pt x="284" y="703"/>
                      </a:cubicBezTo>
                      <a:cubicBezTo>
                        <a:pt x="275" y="709"/>
                        <a:pt x="265" y="714"/>
                        <a:pt x="253" y="716"/>
                      </a:cubicBezTo>
                      <a:cubicBezTo>
                        <a:pt x="241" y="719"/>
                        <a:pt x="229" y="720"/>
                        <a:pt x="216" y="720"/>
                      </a:cubicBezTo>
                      <a:cubicBezTo>
                        <a:pt x="202" y="720"/>
                        <a:pt x="190" y="719"/>
                        <a:pt x="178" y="717"/>
                      </a:cubicBezTo>
                      <a:cubicBezTo>
                        <a:pt x="166" y="714"/>
                        <a:pt x="155" y="711"/>
                        <a:pt x="146" y="706"/>
                      </a:cubicBezTo>
                      <a:cubicBezTo>
                        <a:pt x="146" y="648"/>
                        <a:pt x="146" y="648"/>
                        <a:pt x="146" y="648"/>
                      </a:cubicBezTo>
                      <a:cubicBezTo>
                        <a:pt x="156" y="657"/>
                        <a:pt x="167" y="663"/>
                        <a:pt x="178" y="668"/>
                      </a:cubicBezTo>
                      <a:cubicBezTo>
                        <a:pt x="190" y="672"/>
                        <a:pt x="202" y="674"/>
                        <a:pt x="213" y="674"/>
                      </a:cubicBezTo>
                      <a:cubicBezTo>
                        <a:pt x="220" y="674"/>
                        <a:pt x="226" y="674"/>
                        <a:pt x="232" y="672"/>
                      </a:cubicBezTo>
                      <a:cubicBezTo>
                        <a:pt x="237" y="671"/>
                        <a:pt x="241" y="669"/>
                        <a:pt x="244" y="667"/>
                      </a:cubicBezTo>
                      <a:cubicBezTo>
                        <a:pt x="248" y="664"/>
                        <a:pt x="251" y="662"/>
                        <a:pt x="252" y="658"/>
                      </a:cubicBezTo>
                      <a:cubicBezTo>
                        <a:pt x="254" y="655"/>
                        <a:pt x="255" y="652"/>
                        <a:pt x="255" y="648"/>
                      </a:cubicBezTo>
                      <a:cubicBezTo>
                        <a:pt x="255" y="643"/>
                        <a:pt x="253" y="638"/>
                        <a:pt x="251" y="634"/>
                      </a:cubicBezTo>
                      <a:cubicBezTo>
                        <a:pt x="248" y="630"/>
                        <a:pt x="244" y="627"/>
                        <a:pt x="240" y="623"/>
                      </a:cubicBezTo>
                      <a:cubicBezTo>
                        <a:pt x="235" y="620"/>
                        <a:pt x="229" y="617"/>
                        <a:pt x="223" y="614"/>
                      </a:cubicBezTo>
                      <a:cubicBezTo>
                        <a:pt x="216" y="610"/>
                        <a:pt x="209" y="607"/>
                        <a:pt x="202" y="604"/>
                      </a:cubicBezTo>
                      <a:cubicBezTo>
                        <a:pt x="183" y="596"/>
                        <a:pt x="169" y="585"/>
                        <a:pt x="159" y="573"/>
                      </a:cubicBezTo>
                      <a:cubicBezTo>
                        <a:pt x="150" y="561"/>
                        <a:pt x="145" y="546"/>
                        <a:pt x="145" y="529"/>
                      </a:cubicBezTo>
                      <a:cubicBezTo>
                        <a:pt x="145" y="515"/>
                        <a:pt x="148" y="504"/>
                        <a:pt x="153" y="494"/>
                      </a:cubicBezTo>
                      <a:cubicBezTo>
                        <a:pt x="158" y="484"/>
                        <a:pt x="165" y="476"/>
                        <a:pt x="174" y="470"/>
                      </a:cubicBezTo>
                      <a:cubicBezTo>
                        <a:pt x="183" y="464"/>
                        <a:pt x="193" y="459"/>
                        <a:pt x="204" y="456"/>
                      </a:cubicBezTo>
                      <a:cubicBezTo>
                        <a:pt x="216" y="453"/>
                        <a:pt x="228" y="452"/>
                        <a:pt x="241" y="452"/>
                      </a:cubicBezTo>
                      <a:cubicBezTo>
                        <a:pt x="254" y="452"/>
                        <a:pt x="265" y="453"/>
                        <a:pt x="275" y="454"/>
                      </a:cubicBezTo>
                      <a:cubicBezTo>
                        <a:pt x="285" y="456"/>
                        <a:pt x="294" y="458"/>
                        <a:pt x="302" y="462"/>
                      </a:cubicBezTo>
                      <a:cubicBezTo>
                        <a:pt x="302" y="516"/>
                        <a:pt x="302" y="516"/>
                        <a:pt x="302" y="516"/>
                      </a:cubicBezTo>
                      <a:cubicBezTo>
                        <a:pt x="298" y="513"/>
                        <a:pt x="293" y="510"/>
                        <a:pt x="288" y="508"/>
                      </a:cubicBezTo>
                      <a:cubicBezTo>
                        <a:pt x="284" y="506"/>
                        <a:pt x="279" y="504"/>
                        <a:pt x="274" y="502"/>
                      </a:cubicBezTo>
                      <a:cubicBezTo>
                        <a:pt x="269" y="501"/>
                        <a:pt x="263" y="500"/>
                        <a:pt x="258" y="499"/>
                      </a:cubicBezTo>
                      <a:cubicBezTo>
                        <a:pt x="253" y="498"/>
                        <a:pt x="249" y="498"/>
                        <a:pt x="244" y="498"/>
                      </a:cubicBezTo>
                      <a:cubicBezTo>
                        <a:pt x="238" y="498"/>
                        <a:pt x="232" y="498"/>
                        <a:pt x="227" y="500"/>
                      </a:cubicBezTo>
                      <a:cubicBezTo>
                        <a:pt x="222" y="501"/>
                        <a:pt x="218" y="503"/>
                        <a:pt x="214" y="505"/>
                      </a:cubicBezTo>
                      <a:cubicBezTo>
                        <a:pt x="211" y="507"/>
                        <a:pt x="208" y="510"/>
                        <a:pt x="206" y="513"/>
                      </a:cubicBezTo>
                      <a:cubicBezTo>
                        <a:pt x="204" y="517"/>
                        <a:pt x="203" y="520"/>
                        <a:pt x="203" y="524"/>
                      </a:cubicBezTo>
                      <a:cubicBezTo>
                        <a:pt x="203" y="528"/>
                        <a:pt x="204" y="532"/>
                        <a:pt x="206" y="536"/>
                      </a:cubicBezTo>
                      <a:cubicBezTo>
                        <a:pt x="208" y="539"/>
                        <a:pt x="212" y="542"/>
                        <a:pt x="216" y="546"/>
                      </a:cubicBezTo>
                      <a:cubicBezTo>
                        <a:pt x="219" y="549"/>
                        <a:pt x="224" y="552"/>
                        <a:pt x="230" y="555"/>
                      </a:cubicBezTo>
                      <a:cubicBezTo>
                        <a:pt x="236" y="558"/>
                        <a:pt x="242" y="561"/>
                        <a:pt x="249" y="564"/>
                      </a:cubicBezTo>
                      <a:cubicBezTo>
                        <a:pt x="259" y="568"/>
                        <a:pt x="268" y="573"/>
                        <a:pt x="275" y="578"/>
                      </a:cubicBezTo>
                      <a:cubicBezTo>
                        <a:pt x="283" y="582"/>
                        <a:pt x="290" y="588"/>
                        <a:pt x="295" y="594"/>
                      </a:cubicBezTo>
                      <a:cubicBezTo>
                        <a:pt x="301" y="600"/>
                        <a:pt x="305" y="607"/>
                        <a:pt x="308" y="615"/>
                      </a:cubicBezTo>
                      <a:cubicBezTo>
                        <a:pt x="311" y="623"/>
                        <a:pt x="313" y="632"/>
                        <a:pt x="313" y="643"/>
                      </a:cubicBezTo>
                      <a:cubicBezTo>
                        <a:pt x="313" y="657"/>
                        <a:pt x="310" y="669"/>
                        <a:pt x="305" y="679"/>
                      </a:cubicBezTo>
                      <a:close/>
                      <a:moveTo>
                        <a:pt x="523" y="751"/>
                      </a:moveTo>
                      <a:cubicBezTo>
                        <a:pt x="491" y="716"/>
                        <a:pt x="491" y="716"/>
                        <a:pt x="491" y="716"/>
                      </a:cubicBezTo>
                      <a:cubicBezTo>
                        <a:pt x="480" y="719"/>
                        <a:pt x="468" y="720"/>
                        <a:pt x="456" y="720"/>
                      </a:cubicBezTo>
                      <a:cubicBezTo>
                        <a:pt x="421" y="720"/>
                        <a:pt x="392" y="708"/>
                        <a:pt x="370" y="684"/>
                      </a:cubicBezTo>
                      <a:cubicBezTo>
                        <a:pt x="348" y="660"/>
                        <a:pt x="337" y="628"/>
                        <a:pt x="337" y="589"/>
                      </a:cubicBezTo>
                      <a:cubicBezTo>
                        <a:pt x="337" y="549"/>
                        <a:pt x="349" y="515"/>
                        <a:pt x="371" y="490"/>
                      </a:cubicBezTo>
                      <a:cubicBezTo>
                        <a:pt x="393" y="465"/>
                        <a:pt x="423" y="452"/>
                        <a:pt x="460" y="452"/>
                      </a:cubicBezTo>
                      <a:cubicBezTo>
                        <a:pt x="494" y="452"/>
                        <a:pt x="522" y="464"/>
                        <a:pt x="544" y="488"/>
                      </a:cubicBezTo>
                      <a:cubicBezTo>
                        <a:pt x="565" y="512"/>
                        <a:pt x="576" y="544"/>
                        <a:pt x="576" y="584"/>
                      </a:cubicBezTo>
                      <a:cubicBezTo>
                        <a:pt x="576" y="625"/>
                        <a:pt x="565" y="658"/>
                        <a:pt x="543" y="683"/>
                      </a:cubicBezTo>
                      <a:cubicBezTo>
                        <a:pt x="542" y="684"/>
                        <a:pt x="541" y="684"/>
                        <a:pt x="540" y="685"/>
                      </a:cubicBezTo>
                      <a:cubicBezTo>
                        <a:pt x="540" y="686"/>
                        <a:pt x="539" y="687"/>
                        <a:pt x="538" y="687"/>
                      </a:cubicBezTo>
                      <a:cubicBezTo>
                        <a:pt x="600" y="751"/>
                        <a:pt x="600" y="751"/>
                        <a:pt x="600" y="751"/>
                      </a:cubicBezTo>
                      <a:lnTo>
                        <a:pt x="523" y="751"/>
                      </a:lnTo>
                      <a:close/>
                      <a:moveTo>
                        <a:pt x="762" y="716"/>
                      </a:moveTo>
                      <a:cubicBezTo>
                        <a:pt x="617" y="716"/>
                        <a:pt x="617" y="716"/>
                        <a:pt x="617" y="716"/>
                      </a:cubicBezTo>
                      <a:cubicBezTo>
                        <a:pt x="617" y="456"/>
                        <a:pt x="617" y="456"/>
                        <a:pt x="617" y="456"/>
                      </a:cubicBezTo>
                      <a:cubicBezTo>
                        <a:pt x="671" y="456"/>
                        <a:pt x="671" y="456"/>
                        <a:pt x="671" y="456"/>
                      </a:cubicBezTo>
                      <a:cubicBezTo>
                        <a:pt x="671" y="668"/>
                        <a:pt x="671" y="668"/>
                        <a:pt x="671" y="668"/>
                      </a:cubicBezTo>
                      <a:cubicBezTo>
                        <a:pt x="762" y="668"/>
                        <a:pt x="762" y="668"/>
                        <a:pt x="762" y="668"/>
                      </a:cubicBezTo>
                      <a:lnTo>
                        <a:pt x="762" y="716"/>
                      </a:lnTo>
                      <a:close/>
                      <a:moveTo>
                        <a:pt x="448" y="329"/>
                      </a:moveTo>
                      <a:cubicBezTo>
                        <a:pt x="250" y="329"/>
                        <a:pt x="89" y="272"/>
                        <a:pt x="89" y="201"/>
                      </a:cubicBezTo>
                      <a:cubicBezTo>
                        <a:pt x="89" y="131"/>
                        <a:pt x="250" y="73"/>
                        <a:pt x="448" y="73"/>
                      </a:cubicBezTo>
                      <a:cubicBezTo>
                        <a:pt x="646" y="73"/>
                        <a:pt x="807" y="131"/>
                        <a:pt x="807" y="201"/>
                      </a:cubicBezTo>
                      <a:cubicBezTo>
                        <a:pt x="807" y="272"/>
                        <a:pt x="646" y="329"/>
                        <a:pt x="448" y="3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3" name="Rectangle 2"/>
                <p:cNvSpPr/>
                <p:nvPr/>
              </p:nvSpPr>
              <p:spPr bwMode="auto">
                <a:xfrm>
                  <a:off x="1270548" y="1064419"/>
                  <a:ext cx="173488" cy="92869"/>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38446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C461-AD73-4742-B526-CD846DA26969}"/>
              </a:ext>
            </a:extLst>
          </p:cNvPr>
          <p:cNvSpPr>
            <a:spLocks noGrp="1"/>
          </p:cNvSpPr>
          <p:nvPr>
            <p:ph type="title"/>
          </p:nvPr>
        </p:nvSpPr>
        <p:spPr>
          <a:xfrm>
            <a:off x="269240" y="3895726"/>
            <a:ext cx="3743960" cy="1828800"/>
          </a:xfrm>
        </p:spPr>
        <p:txBody>
          <a:bodyPr/>
          <a:lstStyle/>
          <a:p>
            <a:r>
              <a:rPr lang="en-US"/>
              <a:t>DEVELOPER </a:t>
            </a:r>
            <a:br>
              <a:rPr lang="en-US"/>
            </a:br>
            <a:r>
              <a:rPr lang="en-US"/>
              <a:t>RESOURCES</a:t>
            </a:r>
          </a:p>
        </p:txBody>
      </p:sp>
      <p:sp>
        <p:nvSpPr>
          <p:cNvPr id="35" name="Rectangle 34">
            <a:extLst>
              <a:ext uri="{FF2B5EF4-FFF2-40B4-BE49-F238E27FC236}">
                <a16:creationId xmlns:a16="http://schemas.microsoft.com/office/drawing/2014/main" id="{30330D68-BC54-4596-B072-5EF8EF56ABA9}"/>
              </a:ext>
            </a:extLst>
          </p:cNvPr>
          <p:cNvSpPr/>
          <p:nvPr/>
        </p:nvSpPr>
        <p:spPr bwMode="auto">
          <a:xfrm>
            <a:off x="5334351" y="488"/>
            <a:ext cx="6857650" cy="6855127"/>
          </a:xfrm>
          <a:prstGeom prst="rect">
            <a:avLst/>
          </a:prstGeom>
          <a:solidFill>
            <a:sysClr val="window" lastClr="FFFFFF">
              <a:lumMod val="95000"/>
            </a:sys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Content Placeholder 6">
            <a:extLst>
              <a:ext uri="{FF2B5EF4-FFF2-40B4-BE49-F238E27FC236}">
                <a16:creationId xmlns:a16="http://schemas.microsoft.com/office/drawing/2014/main" id="{DA79D59A-A582-4A1F-B754-8C6238EA5941}"/>
              </a:ext>
            </a:extLst>
          </p:cNvPr>
          <p:cNvSpPr txBox="1">
            <a:spLocks/>
          </p:cNvSpPr>
          <p:nvPr/>
        </p:nvSpPr>
        <p:spPr>
          <a:xfrm>
            <a:off x="5583980" y="344431"/>
            <a:ext cx="6608020" cy="789731"/>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0"/>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Pricing</a:t>
            </a:r>
          </a:p>
          <a:p>
            <a:pPr marL="0"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https://azure.microsoft.com/en-us/pricing/details/cognitive-services/</a:t>
            </a:r>
            <a:endParaRPr lang="en-US" sz="2157" dirty="0">
              <a:gradFill>
                <a:gsLst>
                  <a:gs pos="10909">
                    <a:srgbClr val="3F3F3F"/>
                  </a:gs>
                  <a:gs pos="43000">
                    <a:srgbClr val="3F3F3F"/>
                  </a:gs>
                </a:gsLst>
                <a:lin ang="5400000" scaled="0"/>
              </a:gradFill>
              <a:cs typeface="Segoe UI" panose="020B0502040204020203" pitchFamily="34" charset="0"/>
            </a:endParaRPr>
          </a:p>
        </p:txBody>
      </p:sp>
      <p:sp>
        <p:nvSpPr>
          <p:cNvPr id="37" name="Content Placeholder 6">
            <a:extLst>
              <a:ext uri="{FF2B5EF4-FFF2-40B4-BE49-F238E27FC236}">
                <a16:creationId xmlns:a16="http://schemas.microsoft.com/office/drawing/2014/main" id="{8E9B5726-2527-437A-AE38-7DD58CF3C0E2}"/>
              </a:ext>
            </a:extLst>
          </p:cNvPr>
          <p:cNvSpPr txBox="1">
            <a:spLocks/>
          </p:cNvSpPr>
          <p:nvPr/>
        </p:nvSpPr>
        <p:spPr>
          <a:xfrm>
            <a:off x="5583980" y="1475703"/>
            <a:ext cx="6608020" cy="789015"/>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Documentation</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https://docs.microsoft.com/en-us/azure/#pivot=products&amp;panel=cognitive</a:t>
            </a:r>
          </a:p>
        </p:txBody>
      </p:sp>
      <p:sp>
        <p:nvSpPr>
          <p:cNvPr id="38" name="Content Placeholder 6">
            <a:extLst>
              <a:ext uri="{FF2B5EF4-FFF2-40B4-BE49-F238E27FC236}">
                <a16:creationId xmlns:a16="http://schemas.microsoft.com/office/drawing/2014/main" id="{719CF955-62E4-4604-B2E8-58A0223A96D7}"/>
              </a:ext>
            </a:extLst>
          </p:cNvPr>
          <p:cNvSpPr txBox="1">
            <a:spLocks/>
          </p:cNvSpPr>
          <p:nvPr/>
        </p:nvSpPr>
        <p:spPr>
          <a:xfrm>
            <a:off x="5583980" y="2655730"/>
            <a:ext cx="6608020" cy="1169189"/>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Client</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SDKs</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https://azure.microsoft.com/en-us/resources/samples/?sort=0&amp;term=cognitive+services https://github.com/southwood/project-oxford-python </a:t>
            </a:r>
          </a:p>
        </p:txBody>
      </p:sp>
      <p:sp>
        <p:nvSpPr>
          <p:cNvPr id="39" name="Content Placeholder 6">
            <a:extLst>
              <a:ext uri="{FF2B5EF4-FFF2-40B4-BE49-F238E27FC236}">
                <a16:creationId xmlns:a16="http://schemas.microsoft.com/office/drawing/2014/main" id="{C4CC7AFD-965D-49AE-A4C7-C9482B37B18C}"/>
              </a:ext>
            </a:extLst>
          </p:cNvPr>
          <p:cNvSpPr txBox="1">
            <a:spLocks/>
          </p:cNvSpPr>
          <p:nvPr/>
        </p:nvSpPr>
        <p:spPr>
          <a:xfrm>
            <a:off x="5583980" y="3990417"/>
            <a:ext cx="6608020" cy="1208307"/>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Example</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Code</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https://github.com/jsturtevant/happy-image-tester-django </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https://github.com/Microsoft/Cognitive-Face-Android https://github.com/Microsoft/Cognitive-Samples-IntelligentKiosk</a:t>
            </a:r>
          </a:p>
        </p:txBody>
      </p:sp>
      <p:sp>
        <p:nvSpPr>
          <p:cNvPr id="40" name="Content Placeholder 6">
            <a:extLst>
              <a:ext uri="{FF2B5EF4-FFF2-40B4-BE49-F238E27FC236}">
                <a16:creationId xmlns:a16="http://schemas.microsoft.com/office/drawing/2014/main" id="{643398A0-B78D-49F7-A324-109FCE55B877}"/>
              </a:ext>
            </a:extLst>
          </p:cNvPr>
          <p:cNvSpPr txBox="1">
            <a:spLocks/>
          </p:cNvSpPr>
          <p:nvPr/>
        </p:nvSpPr>
        <p:spPr>
          <a:xfrm>
            <a:off x="5583980" y="5380884"/>
            <a:ext cx="6608020" cy="1016818"/>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Join</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Our</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Community</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https://stackoverflow.com/questions/tagged/microsoft-cognitive</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https://cognitive.uservoice.com/</a:t>
            </a:r>
          </a:p>
        </p:txBody>
      </p:sp>
      <p:cxnSp>
        <p:nvCxnSpPr>
          <p:cNvPr id="41" name="Straight Connector 40">
            <a:extLst>
              <a:ext uri="{FF2B5EF4-FFF2-40B4-BE49-F238E27FC236}">
                <a16:creationId xmlns:a16="http://schemas.microsoft.com/office/drawing/2014/main" id="{13754B26-051F-44EC-9B4A-7EE02F2B7BB5}"/>
              </a:ext>
            </a:extLst>
          </p:cNvPr>
          <p:cNvCxnSpPr>
            <a:cxnSpLocks/>
          </p:cNvCxnSpPr>
          <p:nvPr/>
        </p:nvCxnSpPr>
        <p:spPr>
          <a:xfrm>
            <a:off x="5313186" y="1289098"/>
            <a:ext cx="6881928" cy="0"/>
          </a:xfrm>
          <a:prstGeom prst="line">
            <a:avLst/>
          </a:prstGeom>
          <a:noFill/>
          <a:ln w="25400" cap="flat" cmpd="sng" algn="ctr">
            <a:solidFill>
              <a:sysClr val="window" lastClr="FFFFFF"/>
            </a:solidFill>
            <a:prstDash val="solid"/>
            <a:headEnd type="none"/>
            <a:tailEnd type="none"/>
          </a:ln>
          <a:effectLst/>
        </p:spPr>
      </p:cxnSp>
      <p:cxnSp>
        <p:nvCxnSpPr>
          <p:cNvPr id="42" name="Straight Connector 41">
            <a:extLst>
              <a:ext uri="{FF2B5EF4-FFF2-40B4-BE49-F238E27FC236}">
                <a16:creationId xmlns:a16="http://schemas.microsoft.com/office/drawing/2014/main" id="{7A4DC865-47A1-48D1-9DAD-B91242B2113B}"/>
              </a:ext>
            </a:extLst>
          </p:cNvPr>
          <p:cNvCxnSpPr>
            <a:cxnSpLocks/>
          </p:cNvCxnSpPr>
          <p:nvPr/>
        </p:nvCxnSpPr>
        <p:spPr>
          <a:xfrm>
            <a:off x="5313186" y="2484331"/>
            <a:ext cx="6881928" cy="0"/>
          </a:xfrm>
          <a:prstGeom prst="line">
            <a:avLst/>
          </a:prstGeom>
          <a:noFill/>
          <a:ln w="25400" cap="flat" cmpd="sng" algn="ctr">
            <a:solidFill>
              <a:sysClr val="window" lastClr="FFFFFF"/>
            </a:solidFill>
            <a:prstDash val="solid"/>
            <a:headEnd type="none"/>
            <a:tailEnd type="none"/>
          </a:ln>
          <a:effectLst/>
        </p:spPr>
      </p:cxnSp>
      <p:cxnSp>
        <p:nvCxnSpPr>
          <p:cNvPr id="43" name="Straight Connector 42">
            <a:extLst>
              <a:ext uri="{FF2B5EF4-FFF2-40B4-BE49-F238E27FC236}">
                <a16:creationId xmlns:a16="http://schemas.microsoft.com/office/drawing/2014/main" id="{CF74AAAA-60D9-4AE7-B35B-DA737A7A9E75}"/>
              </a:ext>
            </a:extLst>
          </p:cNvPr>
          <p:cNvCxnSpPr>
            <a:cxnSpLocks/>
          </p:cNvCxnSpPr>
          <p:nvPr/>
        </p:nvCxnSpPr>
        <p:spPr>
          <a:xfrm>
            <a:off x="5313186" y="3996317"/>
            <a:ext cx="6881928" cy="0"/>
          </a:xfrm>
          <a:prstGeom prst="line">
            <a:avLst/>
          </a:prstGeom>
          <a:noFill/>
          <a:ln w="25400" cap="flat" cmpd="sng" algn="ctr">
            <a:solidFill>
              <a:sysClr val="window" lastClr="FFFFFF"/>
            </a:solidFill>
            <a:prstDash val="solid"/>
            <a:headEnd type="none"/>
            <a:tailEnd type="none"/>
          </a:ln>
          <a:effectLst/>
        </p:spPr>
      </p:cxnSp>
      <p:cxnSp>
        <p:nvCxnSpPr>
          <p:cNvPr id="44" name="Straight Connector 43">
            <a:extLst>
              <a:ext uri="{FF2B5EF4-FFF2-40B4-BE49-F238E27FC236}">
                <a16:creationId xmlns:a16="http://schemas.microsoft.com/office/drawing/2014/main" id="{F2E9428A-BDA0-45B3-8077-D4EF9537B48C}"/>
              </a:ext>
            </a:extLst>
          </p:cNvPr>
          <p:cNvCxnSpPr>
            <a:cxnSpLocks/>
          </p:cNvCxnSpPr>
          <p:nvPr/>
        </p:nvCxnSpPr>
        <p:spPr>
          <a:xfrm>
            <a:off x="5313186" y="5212607"/>
            <a:ext cx="6881928" cy="0"/>
          </a:xfrm>
          <a:prstGeom prst="line">
            <a:avLst/>
          </a:prstGeom>
          <a:noFill/>
          <a:ln w="25400" cap="flat" cmpd="sng" algn="ctr">
            <a:solidFill>
              <a:sysClr val="window" lastClr="FFFFFF"/>
            </a:solidFill>
            <a:prstDash val="solid"/>
            <a:headEnd type="none"/>
            <a:tailEnd type="none"/>
          </a:ln>
          <a:effectLst/>
        </p:spPr>
      </p:cxnSp>
    </p:spTree>
    <p:extLst>
      <p:ext uri="{BB962C8B-B14F-4D97-AF65-F5344CB8AC3E}">
        <p14:creationId xmlns:p14="http://schemas.microsoft.com/office/powerpoint/2010/main" val="155895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25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34" y="487"/>
            <a:ext cx="11078251" cy="1325375"/>
          </a:xfrm>
        </p:spPr>
        <p:txBody>
          <a:bodyPr/>
          <a:lstStyle/>
          <a:p>
            <a:r>
              <a:rPr lang="en-US"/>
              <a:t>Resources, Tutorials &amp; Demos</a:t>
            </a:r>
            <a:endParaRPr lang="en-US" dirty="0"/>
          </a:p>
        </p:txBody>
      </p:sp>
      <p:sp>
        <p:nvSpPr>
          <p:cNvPr id="3" name="Content Placeholder 2"/>
          <p:cNvSpPr>
            <a:spLocks noGrp="1"/>
          </p:cNvSpPr>
          <p:nvPr>
            <p:ph idx="4294967295"/>
          </p:nvPr>
        </p:nvSpPr>
        <p:spPr>
          <a:xfrm>
            <a:off x="209578" y="1129858"/>
            <a:ext cx="11571885" cy="5465825"/>
          </a:xfrm>
          <a:prstGeom prst="rect">
            <a:avLst/>
          </a:prstGeom>
        </p:spPr>
        <p:txBody>
          <a:bodyPr>
            <a:noAutofit/>
          </a:bodyPr>
          <a:lstStyle/>
          <a:p>
            <a:r>
              <a:rPr lang="en-US" sz="2353" dirty="0"/>
              <a:t>AI &amp; Cognitive Services Tutorials: </a:t>
            </a:r>
            <a:r>
              <a:rPr lang="en-US" sz="2353" dirty="0">
                <a:hlinkClick r:id="rId3"/>
              </a:rPr>
              <a:t>https://aka.ms/aicog</a:t>
            </a:r>
            <a:r>
              <a:rPr lang="en-US" sz="2353" dirty="0"/>
              <a:t> </a:t>
            </a:r>
          </a:p>
          <a:p>
            <a:r>
              <a:rPr lang="en-US" sz="2353" dirty="0"/>
              <a:t>Code Samples on Cognitive Services: </a:t>
            </a:r>
            <a:r>
              <a:rPr lang="en-US" sz="2353" dirty="0">
                <a:hlinkClick r:id="rId4"/>
              </a:rPr>
              <a:t>https://aka.ms/cogsamples</a:t>
            </a:r>
            <a:r>
              <a:rPr lang="en-US" sz="2353" dirty="0"/>
              <a:t> </a:t>
            </a:r>
          </a:p>
          <a:p>
            <a:endParaRPr lang="en-US" sz="2353" dirty="0"/>
          </a:p>
          <a:p>
            <a:r>
              <a:rPr lang="en-US" sz="2353" dirty="0"/>
              <a:t>C# Tutorial: </a:t>
            </a:r>
            <a:r>
              <a:rPr lang="en-US" sz="2353" dirty="0">
                <a:hlinkClick r:id="rId5"/>
              </a:rPr>
              <a:t>https://aka.ms/face-cs</a:t>
            </a:r>
            <a:r>
              <a:rPr lang="en-US" sz="2353" dirty="0"/>
              <a:t> </a:t>
            </a:r>
          </a:p>
          <a:p>
            <a:r>
              <a:rPr lang="en-US" sz="2353" dirty="0"/>
              <a:t>Java Tutorial: </a:t>
            </a:r>
            <a:r>
              <a:rPr lang="en-US" sz="2353" dirty="0">
                <a:hlinkClick r:id="rId6"/>
              </a:rPr>
              <a:t>https://aka.ms/face-jv</a:t>
            </a:r>
            <a:r>
              <a:rPr lang="en-US" sz="2353" dirty="0"/>
              <a:t> </a:t>
            </a:r>
          </a:p>
          <a:p>
            <a:r>
              <a:rPr lang="en-US" sz="2353" dirty="0"/>
              <a:t>Python Tutorial: </a:t>
            </a:r>
            <a:r>
              <a:rPr lang="en-US" sz="2353" dirty="0">
                <a:hlinkClick r:id="rId7"/>
              </a:rPr>
              <a:t>https://aka.ms/face-py</a:t>
            </a:r>
            <a:r>
              <a:rPr lang="en-US" sz="2353" dirty="0"/>
              <a:t> </a:t>
            </a:r>
          </a:p>
          <a:p>
            <a:endParaRPr lang="en-US" sz="2353" dirty="0"/>
          </a:p>
          <a:p>
            <a:r>
              <a:rPr lang="en-US" sz="2353" dirty="0"/>
              <a:t>APIs in Action: </a:t>
            </a:r>
          </a:p>
          <a:p>
            <a:r>
              <a:rPr lang="en-US" sz="2353" dirty="0"/>
              <a:t>How Old Bot: </a:t>
            </a:r>
            <a:r>
              <a:rPr lang="en-US" sz="2353" dirty="0">
                <a:hlinkClick r:id="rId8"/>
              </a:rPr>
              <a:t>https://how-old.net/</a:t>
            </a:r>
            <a:endParaRPr lang="en-US" sz="2353" dirty="0"/>
          </a:p>
          <a:p>
            <a:r>
              <a:rPr lang="en-US" sz="2353" dirty="0"/>
              <a:t>Celebs Like Me: </a:t>
            </a:r>
            <a:r>
              <a:rPr lang="en-US" sz="2353" dirty="0">
                <a:hlinkClick r:id="rId9"/>
              </a:rPr>
              <a:t>https://www.celebslike.me</a:t>
            </a:r>
            <a:r>
              <a:rPr lang="en-US" sz="2353" dirty="0"/>
              <a:t> </a:t>
            </a:r>
          </a:p>
          <a:p>
            <a:r>
              <a:rPr lang="en-US" sz="2353" dirty="0"/>
              <a:t>What Dog? </a:t>
            </a:r>
            <a:r>
              <a:rPr lang="en-US" sz="2353" dirty="0">
                <a:hlinkClick r:id="rId10"/>
              </a:rPr>
              <a:t>https://www.what-dog.net</a:t>
            </a:r>
            <a:endParaRPr lang="en-US" sz="2353" dirty="0"/>
          </a:p>
          <a:p>
            <a:r>
              <a:rPr lang="en-US" sz="2353" dirty="0"/>
              <a:t>Try Vision API: </a:t>
            </a:r>
            <a:r>
              <a:rPr lang="en-US" sz="2353" dirty="0">
                <a:hlinkClick r:id="rId11"/>
              </a:rPr>
              <a:t>https://aka.ms/tryvision</a:t>
            </a:r>
            <a:r>
              <a:rPr lang="en-US" sz="2353" dirty="0"/>
              <a:t> </a:t>
            </a:r>
          </a:p>
          <a:p>
            <a:endParaRPr lang="nl-NL" sz="2353" dirty="0"/>
          </a:p>
        </p:txBody>
      </p:sp>
    </p:spTree>
    <p:extLst>
      <p:ext uri="{BB962C8B-B14F-4D97-AF65-F5344CB8AC3E}">
        <p14:creationId xmlns:p14="http://schemas.microsoft.com/office/powerpoint/2010/main" val="1611834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12158-72BB-4B60-822D-AA0EA9F999D9}"/>
              </a:ext>
            </a:extLst>
          </p:cNvPr>
          <p:cNvSpPr>
            <a:spLocks noGrp="1"/>
          </p:cNvSpPr>
          <p:nvPr>
            <p:ph type="title"/>
          </p:nvPr>
        </p:nvSpPr>
        <p:spPr>
          <a:xfrm>
            <a:off x="269239" y="2084172"/>
            <a:ext cx="11653523" cy="1162178"/>
          </a:xfrm>
        </p:spPr>
        <p:txBody>
          <a:bodyPr/>
          <a:lstStyle/>
          <a:p>
            <a:r>
              <a:rPr lang="en-US" dirty="0"/>
              <a:t>Q&amp;A</a:t>
            </a:r>
          </a:p>
        </p:txBody>
      </p:sp>
    </p:spTree>
    <p:extLst>
      <p:ext uri="{BB962C8B-B14F-4D97-AF65-F5344CB8AC3E}">
        <p14:creationId xmlns:p14="http://schemas.microsoft.com/office/powerpoint/2010/main" val="3983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5729" y="6206770"/>
            <a:ext cx="7808531" cy="468845"/>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004">
              <a:defRPr/>
            </a:pPr>
            <a:r>
              <a:rPr lang="en-US" sz="2399" dirty="0">
                <a:solidFill>
                  <a:srgbClr val="002050"/>
                </a:solidFill>
              </a:rPr>
              <a:t>Email: </a:t>
            </a:r>
            <a:r>
              <a:rPr lang="en-US" sz="2399" dirty="0">
                <a:solidFill>
                  <a:srgbClr val="505050"/>
                </a:solidFill>
                <a:hlinkClick r:id="rId3"/>
              </a:rPr>
              <a:t>shchowd@microsoft.com</a:t>
            </a:r>
            <a:r>
              <a:rPr lang="en-US" sz="2399" dirty="0">
                <a:solidFill>
                  <a:srgbClr val="505050"/>
                </a:solidFill>
              </a:rPr>
              <a:t> </a:t>
            </a:r>
            <a:r>
              <a:rPr lang="en-US" sz="2399" dirty="0">
                <a:solidFill>
                  <a:srgbClr val="002050"/>
                </a:solidFill>
                <a:sym typeface="Wingdings" panose="05000000000000000000" pitchFamily="2" charset="2"/>
              </a:rPr>
              <a:t></a:t>
            </a:r>
            <a:r>
              <a:rPr lang="en-US" sz="2399" dirty="0">
                <a:solidFill>
                  <a:srgbClr val="002050"/>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941" y="1157397"/>
            <a:ext cx="8602123" cy="45432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839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71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22669" b="47740"/>
          <a:stretch/>
        </p:blipFill>
        <p:spPr>
          <a:xfrm>
            <a:off x="866" y="972"/>
            <a:ext cx="12190271" cy="3321463"/>
          </a:xfrm>
          <a:prstGeom prst="rect">
            <a:avLst/>
          </a:prstGeom>
        </p:spPr>
      </p:pic>
      <p:sp>
        <p:nvSpPr>
          <p:cNvPr id="34" name="Rectangle 33"/>
          <p:cNvSpPr/>
          <p:nvPr/>
        </p:nvSpPr>
        <p:spPr bwMode="auto">
          <a:xfrm>
            <a:off x="1" y="487"/>
            <a:ext cx="12208193" cy="3321948"/>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4" name="Group 13">
            <a:extLst>
              <a:ext uri="{FF2B5EF4-FFF2-40B4-BE49-F238E27FC236}">
                <a16:creationId xmlns:a16="http://schemas.microsoft.com/office/drawing/2014/main" id="{59093D50-F401-42BE-AA67-E54306E8D38A}"/>
              </a:ext>
            </a:extLst>
          </p:cNvPr>
          <p:cNvGrpSpPr/>
          <p:nvPr/>
        </p:nvGrpSpPr>
        <p:grpSpPr>
          <a:xfrm>
            <a:off x="1" y="2877375"/>
            <a:ext cx="12191377" cy="8197692"/>
            <a:chOff x="1" y="2877375"/>
            <a:chExt cx="12191377" cy="8197692"/>
          </a:xfrm>
        </p:grpSpPr>
        <p:sp>
          <p:nvSpPr>
            <p:cNvPr id="40" name="Rectangle 39"/>
            <p:cNvSpPr/>
            <p:nvPr/>
          </p:nvSpPr>
          <p:spPr bwMode="auto">
            <a:xfrm>
              <a:off x="1" y="3341337"/>
              <a:ext cx="12191377" cy="77337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1" name="Group 10">
              <a:extLst>
                <a:ext uri="{FF2B5EF4-FFF2-40B4-BE49-F238E27FC236}">
                  <a16:creationId xmlns:a16="http://schemas.microsoft.com/office/drawing/2014/main" id="{012A1733-71D9-4A02-A3C1-42208DCF17B5}"/>
                </a:ext>
              </a:extLst>
            </p:cNvPr>
            <p:cNvGrpSpPr/>
            <p:nvPr/>
          </p:nvGrpSpPr>
          <p:grpSpPr>
            <a:xfrm>
              <a:off x="1" y="2877375"/>
              <a:ext cx="12191377" cy="2000370"/>
              <a:chOff x="1" y="2877375"/>
              <a:chExt cx="12191377" cy="2000370"/>
            </a:xfrm>
          </p:grpSpPr>
          <p:cxnSp>
            <p:nvCxnSpPr>
              <p:cNvPr id="13" name="Straight Connector 12"/>
              <p:cNvCxnSpPr/>
              <p:nvPr/>
            </p:nvCxnSpPr>
            <p:spPr>
              <a:xfrm>
                <a:off x="1" y="3313058"/>
                <a:ext cx="12191377" cy="0"/>
              </a:xfrm>
              <a:prstGeom prst="line">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5C9DD03-2810-4A50-86E3-71D6389CB6D3}"/>
                  </a:ext>
                </a:extLst>
              </p:cNvPr>
              <p:cNvGrpSpPr/>
              <p:nvPr/>
            </p:nvGrpSpPr>
            <p:grpSpPr>
              <a:xfrm>
                <a:off x="269241" y="2877375"/>
                <a:ext cx="11655840" cy="2000370"/>
                <a:chOff x="269241" y="2877375"/>
                <a:chExt cx="11655840" cy="2000370"/>
              </a:xfrm>
            </p:grpSpPr>
            <p:sp>
              <p:nvSpPr>
                <p:cNvPr id="58" name="TextBox 57">
                  <a:extLst>
                    <a:ext uri="{FF2B5EF4-FFF2-40B4-BE49-F238E27FC236}">
                      <a16:creationId xmlns:a16="http://schemas.microsoft.com/office/drawing/2014/main" id="{CE91784E-6166-4157-A086-47AF5829C291}"/>
                    </a:ext>
                  </a:extLst>
                </p:cNvPr>
                <p:cNvSpPr txBox="1"/>
                <p:nvPr/>
              </p:nvSpPr>
              <p:spPr>
                <a:xfrm>
                  <a:off x="269241"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Vision</a:t>
                  </a:r>
                </a:p>
              </p:txBody>
            </p:sp>
            <p:sp>
              <p:nvSpPr>
                <p:cNvPr id="60" name="TextBox 59">
                  <a:extLst>
                    <a:ext uri="{FF2B5EF4-FFF2-40B4-BE49-F238E27FC236}">
                      <a16:creationId xmlns:a16="http://schemas.microsoft.com/office/drawing/2014/main" id="{EBF9DA2E-9908-4721-8CFB-B175F2E0DBF3}"/>
                    </a:ext>
                  </a:extLst>
                </p:cNvPr>
                <p:cNvSpPr txBox="1"/>
                <p:nvPr/>
              </p:nvSpPr>
              <p:spPr>
                <a:xfrm>
                  <a:off x="2214946" y="4026796"/>
                  <a:ext cx="1927313" cy="561126"/>
                </a:xfrm>
                <a:prstGeom prst="rect">
                  <a:avLst/>
                </a:prstGeom>
                <a:noFill/>
              </p:spPr>
              <p:txBody>
                <a:bodyPr wrap="square" lIns="179234" tIns="143388" rIns="89642"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Speech</a:t>
                  </a:r>
                </a:p>
              </p:txBody>
            </p:sp>
            <p:sp>
              <p:nvSpPr>
                <p:cNvPr id="61" name="TextBox 60">
                  <a:extLst>
                    <a:ext uri="{FF2B5EF4-FFF2-40B4-BE49-F238E27FC236}">
                      <a16:creationId xmlns:a16="http://schemas.microsoft.com/office/drawing/2014/main" id="{12D34DFA-7FCB-40A0-9A5D-0BF1796CA128}"/>
                    </a:ext>
                  </a:extLst>
                </p:cNvPr>
                <p:cNvSpPr txBox="1"/>
                <p:nvPr/>
              </p:nvSpPr>
              <p:spPr>
                <a:xfrm>
                  <a:off x="6106357"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Knowledge</a:t>
                  </a:r>
                </a:p>
              </p:txBody>
            </p:sp>
            <p:sp>
              <p:nvSpPr>
                <p:cNvPr id="62" name="TextBox 61">
                  <a:extLst>
                    <a:ext uri="{FF2B5EF4-FFF2-40B4-BE49-F238E27FC236}">
                      <a16:creationId xmlns:a16="http://schemas.microsoft.com/office/drawing/2014/main" id="{31DCBD62-25AE-40EF-89E0-40A1DDD1760D}"/>
                    </a:ext>
                  </a:extLst>
                </p:cNvPr>
                <p:cNvSpPr txBox="1"/>
                <p:nvPr/>
              </p:nvSpPr>
              <p:spPr>
                <a:xfrm>
                  <a:off x="4160652" y="4026796"/>
                  <a:ext cx="1927313" cy="85094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Language</a:t>
                  </a:r>
                </a:p>
                <a:p>
                  <a:pPr algn="ctr" defTabSz="896042">
                    <a:lnSpc>
                      <a:spcPct val="90000"/>
                    </a:lnSpc>
                    <a:spcAft>
                      <a:spcPts val="588"/>
                    </a:spcAft>
                    <a:defRPr/>
                  </a:pPr>
                  <a:endParaRPr lang="en-US" sz="1537" dirty="0">
                    <a:gradFill>
                      <a:gsLst>
                        <a:gs pos="64545">
                          <a:schemeClr val="tx1"/>
                        </a:gs>
                        <a:gs pos="40000">
                          <a:schemeClr val="tx1"/>
                        </a:gs>
                      </a:gsLst>
                      <a:lin ang="5400000" scaled="0"/>
                    </a:gradFill>
                    <a:latin typeface="Segoe UI"/>
                  </a:endParaRPr>
                </a:p>
              </p:txBody>
            </p:sp>
            <p:sp>
              <p:nvSpPr>
                <p:cNvPr id="63" name="TextBox 62">
                  <a:extLst>
                    <a:ext uri="{FF2B5EF4-FFF2-40B4-BE49-F238E27FC236}">
                      <a16:creationId xmlns:a16="http://schemas.microsoft.com/office/drawing/2014/main" id="{47003A06-BE7C-4D55-AA62-A0026C225076}"/>
                    </a:ext>
                  </a:extLst>
                </p:cNvPr>
                <p:cNvSpPr txBox="1"/>
                <p:nvPr/>
              </p:nvSpPr>
              <p:spPr>
                <a:xfrm>
                  <a:off x="9997768"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Labs</a:t>
                  </a:r>
                  <a:endParaRPr lang="en-US" sz="2307" b="1" dirty="0">
                    <a:gradFill>
                      <a:gsLst>
                        <a:gs pos="64545">
                          <a:schemeClr val="tx1"/>
                        </a:gs>
                        <a:gs pos="4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64" name="TextBox 63">
                  <a:extLst>
                    <a:ext uri="{FF2B5EF4-FFF2-40B4-BE49-F238E27FC236}">
                      <a16:creationId xmlns:a16="http://schemas.microsoft.com/office/drawing/2014/main" id="{B8F0997B-D49E-448D-B177-57D49E5CA910}"/>
                    </a:ext>
                  </a:extLst>
                </p:cNvPr>
                <p:cNvSpPr txBox="1"/>
                <p:nvPr/>
              </p:nvSpPr>
              <p:spPr>
                <a:xfrm>
                  <a:off x="8052063"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Search</a:t>
                  </a:r>
                </a:p>
              </p:txBody>
            </p:sp>
            <p:grpSp>
              <p:nvGrpSpPr>
                <p:cNvPr id="65" name="Group 64">
                  <a:extLst>
                    <a:ext uri="{FF2B5EF4-FFF2-40B4-BE49-F238E27FC236}">
                      <a16:creationId xmlns:a16="http://schemas.microsoft.com/office/drawing/2014/main" id="{953C3725-7B08-4406-A5F4-8C845F770ADB}"/>
                    </a:ext>
                  </a:extLst>
                </p:cNvPr>
                <p:cNvGrpSpPr/>
                <p:nvPr/>
              </p:nvGrpSpPr>
              <p:grpSpPr>
                <a:xfrm>
                  <a:off x="695042" y="2877375"/>
                  <a:ext cx="1075710" cy="1075710"/>
                  <a:chOff x="1635346" y="1767983"/>
                  <a:chExt cx="1287898" cy="1287898"/>
                </a:xfrm>
              </p:grpSpPr>
              <p:sp>
                <p:nvSpPr>
                  <p:cNvPr id="66" name="Oval 65">
                    <a:extLst>
                      <a:ext uri="{FF2B5EF4-FFF2-40B4-BE49-F238E27FC236}">
                        <a16:creationId xmlns:a16="http://schemas.microsoft.com/office/drawing/2014/main" id="{FF88583A-A4B5-472C-BD1D-F304D7A13E6C}"/>
                      </a:ext>
                    </a:extLst>
                  </p:cNvPr>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67" name="Picture 66">
                    <a:extLst>
                      <a:ext uri="{FF2B5EF4-FFF2-40B4-BE49-F238E27FC236}">
                        <a16:creationId xmlns:a16="http://schemas.microsoft.com/office/drawing/2014/main" id="{66041E24-20F9-4B40-8784-639454BA7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grpSp>
              <p:nvGrpSpPr>
                <p:cNvPr id="68" name="Group 67">
                  <a:extLst>
                    <a:ext uri="{FF2B5EF4-FFF2-40B4-BE49-F238E27FC236}">
                      <a16:creationId xmlns:a16="http://schemas.microsoft.com/office/drawing/2014/main" id="{23CACF17-48E4-4C32-B3A9-4A74D7D7381F}"/>
                    </a:ext>
                  </a:extLst>
                </p:cNvPr>
                <p:cNvGrpSpPr/>
                <p:nvPr/>
              </p:nvGrpSpPr>
              <p:grpSpPr>
                <a:xfrm>
                  <a:off x="2640748" y="2877375"/>
                  <a:ext cx="1075710" cy="1075710"/>
                  <a:chOff x="1920558" y="3040063"/>
                  <a:chExt cx="1097280" cy="1097280"/>
                </a:xfrm>
              </p:grpSpPr>
              <p:sp>
                <p:nvSpPr>
                  <p:cNvPr id="69" name="Oval 68">
                    <a:extLst>
                      <a:ext uri="{FF2B5EF4-FFF2-40B4-BE49-F238E27FC236}">
                        <a16:creationId xmlns:a16="http://schemas.microsoft.com/office/drawing/2014/main" id="{BD8F3FDB-419F-4C7B-83F9-DBA899666553}"/>
                      </a:ext>
                    </a:extLst>
                  </p:cNvPr>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0" name="Picture 69">
                    <a:extLst>
                      <a:ext uri="{FF2B5EF4-FFF2-40B4-BE49-F238E27FC236}">
                        <a16:creationId xmlns:a16="http://schemas.microsoft.com/office/drawing/2014/main" id="{6069CFDB-2A3C-4C63-9040-F039D20CE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grpSp>
              <p:nvGrpSpPr>
                <p:cNvPr id="71" name="Group 70">
                  <a:extLst>
                    <a:ext uri="{FF2B5EF4-FFF2-40B4-BE49-F238E27FC236}">
                      <a16:creationId xmlns:a16="http://schemas.microsoft.com/office/drawing/2014/main" id="{1679D710-ECAD-4807-8C9D-F726F017C9D9}"/>
                    </a:ext>
                  </a:extLst>
                </p:cNvPr>
                <p:cNvGrpSpPr/>
                <p:nvPr/>
              </p:nvGrpSpPr>
              <p:grpSpPr>
                <a:xfrm>
                  <a:off x="4586453" y="2877375"/>
                  <a:ext cx="1075710" cy="1075710"/>
                  <a:chOff x="4678421" y="2934576"/>
                  <a:chExt cx="1097280" cy="1097280"/>
                </a:xfrm>
              </p:grpSpPr>
              <p:sp>
                <p:nvSpPr>
                  <p:cNvPr id="72" name="Oval 71">
                    <a:extLst>
                      <a:ext uri="{FF2B5EF4-FFF2-40B4-BE49-F238E27FC236}">
                        <a16:creationId xmlns:a16="http://schemas.microsoft.com/office/drawing/2014/main" id="{6BCB59D9-7935-4F99-921E-A0780D6CA143}"/>
                      </a:ext>
                    </a:extLst>
                  </p:cNvPr>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3" name="Picture 72">
                    <a:extLst>
                      <a:ext uri="{FF2B5EF4-FFF2-40B4-BE49-F238E27FC236}">
                        <a16:creationId xmlns:a16="http://schemas.microsoft.com/office/drawing/2014/main" id="{FB67341E-D5ED-422A-B1B9-9006EBF9C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grpSp>
              <p:nvGrpSpPr>
                <p:cNvPr id="74" name="Group 73">
                  <a:extLst>
                    <a:ext uri="{FF2B5EF4-FFF2-40B4-BE49-F238E27FC236}">
                      <a16:creationId xmlns:a16="http://schemas.microsoft.com/office/drawing/2014/main" id="{9AE152EF-46CB-4AD1-8C8E-73F3CE7FD165}"/>
                    </a:ext>
                  </a:extLst>
                </p:cNvPr>
                <p:cNvGrpSpPr/>
                <p:nvPr/>
              </p:nvGrpSpPr>
              <p:grpSpPr>
                <a:xfrm>
                  <a:off x="6532159" y="2877375"/>
                  <a:ext cx="1075710" cy="1075710"/>
                  <a:chOff x="6663142" y="2934576"/>
                  <a:chExt cx="1097280" cy="1097280"/>
                </a:xfrm>
              </p:grpSpPr>
              <p:sp>
                <p:nvSpPr>
                  <p:cNvPr id="75" name="Oval 74">
                    <a:extLst>
                      <a:ext uri="{FF2B5EF4-FFF2-40B4-BE49-F238E27FC236}">
                        <a16:creationId xmlns:a16="http://schemas.microsoft.com/office/drawing/2014/main" id="{66C2DE71-0251-41A4-820E-E054D8CD3DD7}"/>
                      </a:ext>
                    </a:extLst>
                  </p:cNvPr>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6" name="Picture 75">
                    <a:extLst>
                      <a:ext uri="{FF2B5EF4-FFF2-40B4-BE49-F238E27FC236}">
                        <a16:creationId xmlns:a16="http://schemas.microsoft.com/office/drawing/2014/main" id="{E45145AF-D941-42F3-9EEE-A79D940D92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grpSp>
              <p:nvGrpSpPr>
                <p:cNvPr id="77" name="Group 76">
                  <a:extLst>
                    <a:ext uri="{FF2B5EF4-FFF2-40B4-BE49-F238E27FC236}">
                      <a16:creationId xmlns:a16="http://schemas.microsoft.com/office/drawing/2014/main" id="{356DAF8E-89B1-4760-9B8F-70C97C8B2E1C}"/>
                    </a:ext>
                  </a:extLst>
                </p:cNvPr>
                <p:cNvGrpSpPr/>
                <p:nvPr/>
              </p:nvGrpSpPr>
              <p:grpSpPr>
                <a:xfrm>
                  <a:off x="8482009" y="2877375"/>
                  <a:ext cx="1075710" cy="1075710"/>
                  <a:chOff x="8652091" y="2934576"/>
                  <a:chExt cx="1097280" cy="1097280"/>
                </a:xfrm>
              </p:grpSpPr>
              <p:sp>
                <p:nvSpPr>
                  <p:cNvPr id="78" name="Oval 77">
                    <a:extLst>
                      <a:ext uri="{FF2B5EF4-FFF2-40B4-BE49-F238E27FC236}">
                        <a16:creationId xmlns:a16="http://schemas.microsoft.com/office/drawing/2014/main" id="{DC6FDB43-F109-4752-B216-5E88A370CF88}"/>
                      </a:ext>
                    </a:extLst>
                  </p:cNvPr>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9" name="Picture 78">
                    <a:extLst>
                      <a:ext uri="{FF2B5EF4-FFF2-40B4-BE49-F238E27FC236}">
                        <a16:creationId xmlns:a16="http://schemas.microsoft.com/office/drawing/2014/main" id="{FE935B43-20C9-4DF8-BCD4-64176FF41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grpSp>
              <p:nvGrpSpPr>
                <p:cNvPr id="80" name="Group 79">
                  <a:extLst>
                    <a:ext uri="{FF2B5EF4-FFF2-40B4-BE49-F238E27FC236}">
                      <a16:creationId xmlns:a16="http://schemas.microsoft.com/office/drawing/2014/main" id="{C5A076B6-6873-4494-8A0B-3AC9B12565CC}"/>
                    </a:ext>
                  </a:extLst>
                </p:cNvPr>
                <p:cNvGrpSpPr/>
                <p:nvPr/>
              </p:nvGrpSpPr>
              <p:grpSpPr>
                <a:xfrm>
                  <a:off x="10423569" y="2877375"/>
                  <a:ext cx="1075710" cy="1075710"/>
                  <a:chOff x="10632583" y="2934576"/>
                  <a:chExt cx="1097280" cy="1097280"/>
                </a:xfrm>
              </p:grpSpPr>
              <p:sp>
                <p:nvSpPr>
                  <p:cNvPr id="81" name="Oval 80">
                    <a:extLst>
                      <a:ext uri="{FF2B5EF4-FFF2-40B4-BE49-F238E27FC236}">
                        <a16:creationId xmlns:a16="http://schemas.microsoft.com/office/drawing/2014/main" id="{AEB5E3B2-A55F-4783-8BE2-05F991E1EF06}"/>
                      </a:ext>
                    </a:extLst>
                  </p:cNvPr>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82" name="Picture 81">
                    <a:extLst>
                      <a:ext uri="{FF2B5EF4-FFF2-40B4-BE49-F238E27FC236}">
                        <a16:creationId xmlns:a16="http://schemas.microsoft.com/office/drawing/2014/main" id="{AF2FC403-61A1-44FD-8A9B-A1D50527D9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grpSp>
        </p:grpSp>
      </p:grpSp>
      <p:sp>
        <p:nvSpPr>
          <p:cNvPr id="41" name="Rectangle 40">
            <a:extLst>
              <a:ext uri="{FF2B5EF4-FFF2-40B4-BE49-F238E27FC236}">
                <a16:creationId xmlns:a16="http://schemas.microsoft.com/office/drawing/2014/main" id="{9B20F9EF-3ECE-4922-B5C5-E83DCFEAAEB2}"/>
              </a:ext>
            </a:extLst>
          </p:cNvPr>
          <p:cNvSpPr/>
          <p:nvPr/>
        </p:nvSpPr>
        <p:spPr>
          <a:xfrm>
            <a:off x="320250" y="1105448"/>
            <a:ext cx="7294166" cy="1069845"/>
          </a:xfrm>
          <a:prstGeom prst="rect">
            <a:avLst/>
          </a:prstGeom>
        </p:spPr>
        <p:txBody>
          <a:bodyPr wrap="square" anchor="ctr">
            <a:spAutoFit/>
          </a:bodyPr>
          <a:lstStyle/>
          <a:p>
            <a:pPr defTabSz="895870">
              <a:lnSpc>
                <a:spcPct val="90000"/>
              </a:lnSpc>
              <a:defRPr/>
            </a:pPr>
            <a:r>
              <a:rPr lang="en-US" altLang="en-US" sz="4313" dirty="0">
                <a:gradFill>
                  <a:gsLst>
                    <a:gs pos="12727">
                      <a:srgbClr val="FFFFFF"/>
                    </a:gs>
                    <a:gs pos="52000">
                      <a:srgbClr val="FFFFFF"/>
                    </a:gs>
                  </a:gsLst>
                  <a:lin ang="10800000" scaled="0"/>
                </a:gradFill>
                <a:latin typeface="Segoe UI Light"/>
              </a:rPr>
              <a:t>Microsoft Cognitive Services</a:t>
            </a:r>
          </a:p>
          <a:p>
            <a:pPr defTabSz="895870">
              <a:lnSpc>
                <a:spcPct val="90000"/>
              </a:lnSpc>
              <a:spcAft>
                <a:spcPts val="1440"/>
              </a:spcAft>
              <a:defRPr/>
            </a:pPr>
            <a:r>
              <a:rPr lang="en-US" sz="2745" dirty="0">
                <a:gradFill>
                  <a:gsLst>
                    <a:gs pos="12727">
                      <a:srgbClr val="FFFFFF"/>
                    </a:gs>
                    <a:gs pos="52000">
                      <a:srgbClr val="FFFFFF"/>
                    </a:gs>
                  </a:gsLst>
                  <a:lin ang="10800000" scaled="0"/>
                </a:gradFill>
                <a:latin typeface="Segoe UI Semilight"/>
              </a:rPr>
              <a:t>Give your apps a human side</a:t>
            </a:r>
          </a:p>
        </p:txBody>
      </p:sp>
      <p:sp>
        <p:nvSpPr>
          <p:cNvPr id="22" name="Rectangle 21">
            <a:extLst>
              <a:ext uri="{FF2B5EF4-FFF2-40B4-BE49-F238E27FC236}">
                <a16:creationId xmlns:a16="http://schemas.microsoft.com/office/drawing/2014/main" id="{783D0527-B5A1-46EA-BF75-DE500132D537}"/>
              </a:ext>
            </a:extLst>
          </p:cNvPr>
          <p:cNvSpPr/>
          <p:nvPr/>
        </p:nvSpPr>
        <p:spPr>
          <a:xfrm>
            <a:off x="204598" y="3094559"/>
            <a:ext cx="2065864" cy="1955022"/>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Computer Vision</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Content Moderator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Emotion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Face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Video Indexer</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Custom Vision Service</a:t>
            </a:r>
          </a:p>
        </p:txBody>
      </p:sp>
      <p:sp>
        <p:nvSpPr>
          <p:cNvPr id="23" name="Rectangle 22">
            <a:extLst>
              <a:ext uri="{FF2B5EF4-FFF2-40B4-BE49-F238E27FC236}">
                <a16:creationId xmlns:a16="http://schemas.microsoft.com/office/drawing/2014/main" id="{24A98663-CEF7-4FEB-ABD7-903ED71EE06B}"/>
              </a:ext>
            </a:extLst>
          </p:cNvPr>
          <p:cNvSpPr/>
          <p:nvPr/>
        </p:nvSpPr>
        <p:spPr>
          <a:xfrm>
            <a:off x="9896450" y="3094558"/>
            <a:ext cx="2120283" cy="2972930"/>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Prague (gesture)</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Cuzco (events)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Johannesburg (routing)</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Nanjing (isochrones)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Abu Dhabi (distance matrix)</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Wollongong (location)</a:t>
            </a:r>
          </a:p>
        </p:txBody>
      </p:sp>
      <p:sp>
        <p:nvSpPr>
          <p:cNvPr id="24" name="TextBox 23">
            <a:extLst>
              <a:ext uri="{FF2B5EF4-FFF2-40B4-BE49-F238E27FC236}">
                <a16:creationId xmlns:a16="http://schemas.microsoft.com/office/drawing/2014/main" id="{DC30CF8F-5F93-4B72-9C19-F0F08B309A74}"/>
              </a:ext>
            </a:extLst>
          </p:cNvPr>
          <p:cNvSpPr txBox="1"/>
          <p:nvPr/>
        </p:nvSpPr>
        <p:spPr>
          <a:xfrm>
            <a:off x="8165724" y="3094557"/>
            <a:ext cx="1726629" cy="2474156"/>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Autosuggest</a:t>
            </a:r>
          </a:p>
          <a:p>
            <a:pPr defTabSz="914139">
              <a:lnSpc>
                <a:spcPct val="90000"/>
              </a:lnSpc>
              <a:spcAft>
                <a:spcPts val="1000"/>
              </a:spcAft>
              <a:defRPr/>
            </a:pPr>
            <a:r>
              <a:rPr lang="en-US" sz="1470" dirty="0"/>
              <a:t>Bing Image Search </a:t>
            </a:r>
          </a:p>
          <a:p>
            <a:pPr defTabSz="914139">
              <a:lnSpc>
                <a:spcPct val="90000"/>
              </a:lnSpc>
              <a:spcAft>
                <a:spcPts val="1000"/>
              </a:spcAft>
              <a:defRPr/>
            </a:pPr>
            <a:r>
              <a:rPr lang="en-US" sz="1470" dirty="0"/>
              <a:t>Bing News Search</a:t>
            </a:r>
          </a:p>
          <a:p>
            <a:pPr defTabSz="914139">
              <a:lnSpc>
                <a:spcPct val="90000"/>
              </a:lnSpc>
              <a:spcAft>
                <a:spcPts val="1000"/>
              </a:spcAft>
              <a:defRPr/>
            </a:pPr>
            <a:r>
              <a:rPr lang="en-US" sz="1470" dirty="0"/>
              <a:t>Bing Video Search </a:t>
            </a:r>
          </a:p>
          <a:p>
            <a:pPr defTabSz="914139">
              <a:lnSpc>
                <a:spcPct val="90000"/>
              </a:lnSpc>
              <a:spcAft>
                <a:spcPts val="1000"/>
              </a:spcAft>
              <a:defRPr/>
            </a:pPr>
            <a:r>
              <a:rPr lang="en-US" sz="1470" dirty="0"/>
              <a:t>Bing Web Search </a:t>
            </a:r>
          </a:p>
          <a:p>
            <a:pPr defTabSz="914139">
              <a:lnSpc>
                <a:spcPct val="90000"/>
              </a:lnSpc>
              <a:spcAft>
                <a:spcPts val="1000"/>
              </a:spcAft>
              <a:defRPr/>
            </a:pPr>
            <a:r>
              <a:rPr lang="en-US" sz="1470" dirty="0"/>
              <a:t>Bing Entity Search</a:t>
            </a:r>
          </a:p>
          <a:p>
            <a:pPr defTabSz="914139">
              <a:lnSpc>
                <a:spcPct val="90000"/>
              </a:lnSpc>
              <a:spcAft>
                <a:spcPts val="1000"/>
              </a:spcAft>
              <a:defRPr/>
            </a:pPr>
            <a:r>
              <a:rPr lang="en-US" sz="1470" dirty="0"/>
              <a:t>Bing Custom Search</a:t>
            </a:r>
          </a:p>
        </p:txBody>
      </p:sp>
      <p:sp>
        <p:nvSpPr>
          <p:cNvPr id="25" name="TextBox 24">
            <a:extLst>
              <a:ext uri="{FF2B5EF4-FFF2-40B4-BE49-F238E27FC236}">
                <a16:creationId xmlns:a16="http://schemas.microsoft.com/office/drawing/2014/main" id="{2CCAC2F6-60F1-4865-A26A-CE66858E9DB1}"/>
              </a:ext>
            </a:extLst>
          </p:cNvPr>
          <p:cNvSpPr txBox="1"/>
          <p:nvPr/>
        </p:nvSpPr>
        <p:spPr>
          <a:xfrm>
            <a:off x="6064731" y="3094557"/>
            <a:ext cx="2034916" cy="2348437"/>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Academic Knowledge</a:t>
            </a:r>
          </a:p>
          <a:p>
            <a:pPr defTabSz="914139">
              <a:lnSpc>
                <a:spcPct val="90000"/>
              </a:lnSpc>
              <a:spcAft>
                <a:spcPts val="1000"/>
              </a:spcAft>
              <a:defRPr/>
            </a:pPr>
            <a:r>
              <a:rPr lang="en-US" sz="1470" dirty="0"/>
              <a:t>Entity Linking</a:t>
            </a:r>
          </a:p>
          <a:p>
            <a:pPr defTabSz="914139">
              <a:lnSpc>
                <a:spcPct val="90000"/>
              </a:lnSpc>
              <a:spcAft>
                <a:spcPts val="1000"/>
              </a:spcAft>
              <a:defRPr/>
            </a:pPr>
            <a:r>
              <a:rPr lang="en-US" sz="1470" dirty="0"/>
              <a:t>Knowledge Exploration </a:t>
            </a:r>
          </a:p>
          <a:p>
            <a:pPr defTabSz="914139">
              <a:lnSpc>
                <a:spcPct val="90000"/>
              </a:lnSpc>
              <a:spcAft>
                <a:spcPts val="1000"/>
              </a:spcAft>
              <a:defRPr/>
            </a:pPr>
            <a:r>
              <a:rPr lang="en-US" sz="1470" dirty="0"/>
              <a:t>Recommendations</a:t>
            </a:r>
          </a:p>
          <a:p>
            <a:pPr defTabSz="914139">
              <a:lnSpc>
                <a:spcPct val="90000"/>
              </a:lnSpc>
              <a:spcAft>
                <a:spcPts val="1000"/>
              </a:spcAft>
              <a:defRPr/>
            </a:pPr>
            <a:r>
              <a:rPr lang="en-US" sz="1470" dirty="0"/>
              <a:t>QnA Maker</a:t>
            </a:r>
          </a:p>
          <a:p>
            <a:pPr defTabSz="914139">
              <a:lnSpc>
                <a:spcPct val="90000"/>
              </a:lnSpc>
              <a:spcAft>
                <a:spcPts val="1000"/>
              </a:spcAft>
              <a:defRPr/>
            </a:pPr>
            <a:r>
              <a:rPr lang="en-US" sz="1470" dirty="0"/>
              <a:t>Custom Decision Service</a:t>
            </a:r>
          </a:p>
        </p:txBody>
      </p:sp>
      <p:sp>
        <p:nvSpPr>
          <p:cNvPr id="26" name="TextBox 25">
            <a:extLst>
              <a:ext uri="{FF2B5EF4-FFF2-40B4-BE49-F238E27FC236}">
                <a16:creationId xmlns:a16="http://schemas.microsoft.com/office/drawing/2014/main" id="{05B8950C-DFBF-48B3-A7C4-EE908C1491D7}"/>
              </a:ext>
            </a:extLst>
          </p:cNvPr>
          <p:cNvSpPr txBox="1"/>
          <p:nvPr/>
        </p:nvSpPr>
        <p:spPr>
          <a:xfrm>
            <a:off x="4155594" y="3094558"/>
            <a:ext cx="1954183" cy="2897588"/>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Spell Check</a:t>
            </a:r>
          </a:p>
          <a:p>
            <a:pPr defTabSz="914139">
              <a:lnSpc>
                <a:spcPct val="90000"/>
              </a:lnSpc>
              <a:spcAft>
                <a:spcPts val="1000"/>
              </a:spcAft>
              <a:defRPr/>
            </a:pPr>
            <a:r>
              <a:rPr lang="en-US" sz="1470" dirty="0"/>
              <a:t>Linguistic Analysis</a:t>
            </a:r>
          </a:p>
          <a:p>
            <a:pPr defTabSz="914139">
              <a:lnSpc>
                <a:spcPct val="90000"/>
              </a:lnSpc>
              <a:spcAft>
                <a:spcPts val="1000"/>
              </a:spcAft>
              <a:defRPr/>
            </a:pPr>
            <a:r>
              <a:rPr lang="en-US" sz="1470" dirty="0"/>
              <a:t>Text Analytics</a:t>
            </a:r>
          </a:p>
          <a:p>
            <a:pPr defTabSz="914139">
              <a:lnSpc>
                <a:spcPct val="90000"/>
              </a:lnSpc>
              <a:spcAft>
                <a:spcPts val="1000"/>
              </a:spcAft>
              <a:defRPr/>
            </a:pPr>
            <a:r>
              <a:rPr lang="en-US" sz="1470" dirty="0"/>
              <a:t>Translator Text </a:t>
            </a:r>
            <a:br>
              <a:rPr lang="en-US" sz="1470" dirty="0"/>
            </a:br>
            <a:r>
              <a:rPr lang="en-US" sz="1470" dirty="0"/>
              <a:t>&amp; Speech</a:t>
            </a:r>
          </a:p>
          <a:p>
            <a:pPr defTabSz="914139">
              <a:lnSpc>
                <a:spcPct val="90000"/>
              </a:lnSpc>
              <a:spcAft>
                <a:spcPts val="1000"/>
              </a:spcAft>
              <a:defRPr/>
            </a:pPr>
            <a:r>
              <a:rPr lang="en-US" sz="1470" dirty="0"/>
              <a:t>Web Language Model</a:t>
            </a:r>
          </a:p>
          <a:p>
            <a:pPr defTabSz="914139">
              <a:lnSpc>
                <a:spcPct val="90000"/>
              </a:lnSpc>
              <a:spcAft>
                <a:spcPts val="1000"/>
              </a:spcAft>
              <a:defRPr/>
            </a:pPr>
            <a:r>
              <a:rPr lang="en-US" sz="1470" dirty="0"/>
              <a:t>Language Understanding </a:t>
            </a:r>
          </a:p>
          <a:p>
            <a:pPr defTabSz="914139">
              <a:lnSpc>
                <a:spcPct val="90000"/>
              </a:lnSpc>
              <a:spcAft>
                <a:spcPts val="1400"/>
              </a:spcAft>
              <a:defRPr/>
            </a:pPr>
            <a:endParaRPr lang="en-US" sz="1470" dirty="0"/>
          </a:p>
        </p:txBody>
      </p:sp>
      <p:sp>
        <p:nvSpPr>
          <p:cNvPr id="29" name="TextBox 28">
            <a:extLst>
              <a:ext uri="{FF2B5EF4-FFF2-40B4-BE49-F238E27FC236}">
                <a16:creationId xmlns:a16="http://schemas.microsoft.com/office/drawing/2014/main" id="{B657DF13-1FA1-49C7-907E-5403C8DF564F}"/>
              </a:ext>
            </a:extLst>
          </p:cNvPr>
          <p:cNvSpPr txBox="1"/>
          <p:nvPr/>
        </p:nvSpPr>
        <p:spPr>
          <a:xfrm>
            <a:off x="2264080" y="3085784"/>
            <a:ext cx="1867140" cy="1366721"/>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Speech </a:t>
            </a:r>
          </a:p>
          <a:p>
            <a:pPr defTabSz="914139">
              <a:lnSpc>
                <a:spcPct val="90000"/>
              </a:lnSpc>
              <a:spcAft>
                <a:spcPts val="1000"/>
              </a:spcAft>
              <a:defRPr/>
            </a:pPr>
            <a:r>
              <a:rPr lang="en-US" sz="1470" dirty="0"/>
              <a:t>Speaker Recognition</a:t>
            </a:r>
          </a:p>
          <a:p>
            <a:pPr defTabSz="914139">
              <a:lnSpc>
                <a:spcPct val="90000"/>
              </a:lnSpc>
              <a:spcAft>
                <a:spcPts val="1000"/>
              </a:spcAft>
              <a:defRPr/>
            </a:pPr>
            <a:r>
              <a:rPr lang="en-US" sz="1470" dirty="0"/>
              <a:t>Custom Speech Service</a:t>
            </a:r>
          </a:p>
        </p:txBody>
      </p:sp>
      <p:sp>
        <p:nvSpPr>
          <p:cNvPr id="5" name="Rectangle 4">
            <a:extLst>
              <a:ext uri="{FF2B5EF4-FFF2-40B4-BE49-F238E27FC236}">
                <a16:creationId xmlns:a16="http://schemas.microsoft.com/office/drawing/2014/main" id="{88A9F85D-A654-497F-96CE-7C776352D063}"/>
              </a:ext>
            </a:extLst>
          </p:cNvPr>
          <p:cNvSpPr/>
          <p:nvPr/>
        </p:nvSpPr>
        <p:spPr bwMode="auto">
          <a:xfrm>
            <a:off x="0" y="6412415"/>
            <a:ext cx="12192000" cy="97039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2665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16000" decel="84000" fill="hold" grpId="0" nodeType="afterEffect">
                                  <p:stCondLst>
                                    <p:cond delay="0"/>
                                  </p:stCondLst>
                                  <p:childTnLst>
                                    <p:animMotion origin="layout" path="M -6.25E-7 -3.7037E-7 L -0.00273 -0.11643 " pathEditMode="relative" rAng="0" ptsTypes="AA">
                                      <p:cBhvr>
                                        <p:cTn id="6" dur="750" fill="hold"/>
                                        <p:tgtEl>
                                          <p:spTgt spid="41"/>
                                        </p:tgtEl>
                                        <p:attrNameLst>
                                          <p:attrName>ppt_x</p:attrName>
                                          <p:attrName>ppt_y</p:attrName>
                                        </p:attrNameLst>
                                      </p:cBhvr>
                                      <p:rCtr x="-143" y="-5833"/>
                                    </p:animMotion>
                                  </p:childTnLst>
                                </p:cTn>
                              </p:par>
                              <p:par>
                                <p:cTn id="7" presetID="64" presetClass="path" presetSubtype="0" accel="12000" decel="86667" fill="hold" nodeType="withEffect">
                                  <p:stCondLst>
                                    <p:cond delay="0"/>
                                  </p:stCondLst>
                                  <p:childTnLst>
                                    <p:animMotion origin="layout" path="M 0 3.33333E-6 L 0 -0.20787 " pathEditMode="relative" rAng="0" ptsTypes="AA">
                                      <p:cBhvr>
                                        <p:cTn id="8" dur="750" fill="hold"/>
                                        <p:tgtEl>
                                          <p:spTgt spid="14"/>
                                        </p:tgtEl>
                                        <p:attrNameLst>
                                          <p:attrName>ppt_x</p:attrName>
                                          <p:attrName>ppt_y</p:attrName>
                                        </p:attrNameLst>
                                      </p:cBhvr>
                                      <p:rCtr x="0" y="-10394"/>
                                    </p:animMotion>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2" grpId="0" uiExpand="1"/>
      <p:bldP spid="23" grpId="0" uiExpand="1"/>
      <p:bldP spid="24" grpId="0" uiExpand="1"/>
      <p:bldP spid="25" grpId="0" uiExpand="1"/>
      <p:bldP spid="26" grpId="0" uiExpand="1"/>
      <p:bldP spid="29" grpId="0" uiExpand="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2962209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554" t="4554"/>
          <a:stretch/>
        </p:blipFill>
        <p:spPr>
          <a:xfrm>
            <a:off x="1017" y="1669"/>
            <a:ext cx="12189966" cy="6854662"/>
          </a:xfrm>
          <a:prstGeom prst="rect">
            <a:avLst/>
          </a:prstGeom>
        </p:spPr>
      </p:pic>
      <p:sp>
        <p:nvSpPr>
          <p:cNvPr id="7" name="Rectangle 6"/>
          <p:cNvSpPr/>
          <p:nvPr/>
        </p:nvSpPr>
        <p:spPr bwMode="auto">
          <a:xfrm>
            <a:off x="1017" y="-17246"/>
            <a:ext cx="5637783" cy="68924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6284" rIns="358570" bIns="14628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470"/>
              </a:spcAft>
              <a:buClrTx/>
              <a:buSzTx/>
              <a:buFontTx/>
              <a:buNone/>
              <a:tabLst/>
              <a:defRPr/>
            </a:pPr>
            <a:endParaRPr kumimoji="0" lang="en-US" sz="1568" b="0" i="1" u="none" strike="noStrike" kern="1200" cap="none" spc="0" normalizeH="0" baseline="0" noProof="0">
              <a:ln>
                <a:noFill/>
              </a:ln>
              <a:solidFill>
                <a:srgbClr val="FFFFFF"/>
              </a:solidFill>
              <a:effectLst/>
              <a:uLnTx/>
              <a:uFillTx/>
              <a:latin typeface="Segoe UI"/>
              <a:ea typeface="+mn-ea"/>
              <a:cs typeface="+mn-cs"/>
            </a:endParaRPr>
          </a:p>
        </p:txBody>
      </p:sp>
      <p:sp>
        <p:nvSpPr>
          <p:cNvPr id="2" name="Title 1"/>
          <p:cNvSpPr>
            <a:spLocks noGrp="1"/>
          </p:cNvSpPr>
          <p:nvPr>
            <p:ph type="title" idx="4294967295"/>
          </p:nvPr>
        </p:nvSpPr>
        <p:spPr>
          <a:xfrm>
            <a:off x="273969" y="2532062"/>
            <a:ext cx="5602288" cy="1793875"/>
          </a:xfrm>
        </p:spPr>
        <p:txBody>
          <a:bodyPr lIns="182880" rIns="182880" anchor="t">
            <a:noAutofit/>
          </a:bodyPr>
          <a:lstStyle/>
          <a:p>
            <a:r>
              <a:rPr lang="en-US" sz="4800" spc="-98">
                <a:solidFill>
                  <a:schemeClr val="bg1"/>
                </a:solidFill>
              </a:rPr>
              <a:t>Microsoft </a:t>
            </a:r>
            <a:br>
              <a:rPr lang="en-US" sz="4800" spc="-98">
                <a:solidFill>
                  <a:schemeClr val="bg1"/>
                </a:solidFill>
              </a:rPr>
            </a:br>
            <a:r>
              <a:rPr lang="en-US" sz="4800" spc="-98">
                <a:solidFill>
                  <a:schemeClr val="bg1"/>
                </a:solidFill>
              </a:rPr>
              <a:t>Cognitive Services</a:t>
            </a:r>
          </a:p>
        </p:txBody>
      </p:sp>
      <p:sp>
        <p:nvSpPr>
          <p:cNvPr id="3" name="Rectangle 2"/>
          <p:cNvSpPr/>
          <p:nvPr/>
        </p:nvSpPr>
        <p:spPr>
          <a:xfrm>
            <a:off x="273969" y="4325937"/>
            <a:ext cx="5976166" cy="584775"/>
          </a:xfrm>
          <a:prstGeom prst="rect">
            <a:avLst/>
          </a:prstGeom>
        </p:spPr>
        <p:txBody>
          <a:bodyPr wrap="square" lIns="182880" rIns="182880" anchor="t">
            <a:spAutoFit/>
          </a:bodyPr>
          <a:lstStyle/>
          <a:p>
            <a:pPr marL="0" marR="0" lvl="0" indent="0" algn="l" defTabSz="913386" rtl="0" eaLnBrk="1" fontAlgn="base" latinLnBrk="0" hangingPunct="1">
              <a:lnSpc>
                <a:spcPct val="100000"/>
              </a:lnSpc>
              <a:spcBef>
                <a:spcPts val="1175"/>
              </a:spcBef>
              <a:spcAft>
                <a:spcPts val="1175"/>
              </a:spcAft>
              <a:buClrTx/>
              <a:buSzTx/>
              <a:buFontTx/>
              <a:buNone/>
              <a:tabLst/>
              <a:defRPr/>
            </a:pPr>
            <a:r>
              <a:rPr kumimoji="0" lang="en-US" sz="3200" b="0" i="0" u="none" strike="noStrike" kern="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Democratizing intelligence</a:t>
            </a:r>
          </a:p>
        </p:txBody>
      </p:sp>
    </p:spTree>
    <p:extLst>
      <p:ext uri="{BB962C8B-B14F-4D97-AF65-F5344CB8AC3E}">
        <p14:creationId xmlns:p14="http://schemas.microsoft.com/office/powerpoint/2010/main" val="1257706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par>
                                <p:cTn id="13" presetID="42" presetClass="path" presetSubtype="0" accel="50000" decel="50000" fill="hold" grpId="1" nodeType="withEffect">
                                  <p:stCondLst>
                                    <p:cond delay="0"/>
                                  </p:stCondLst>
                                  <p:childTnLst>
                                    <p:animMotion origin="layout" path="M -3.54167E-6 0 L -3.54167E-6 -0.03264 " pathEditMode="relative" rAng="0" ptsTypes="AA">
                                      <p:cBhvr>
                                        <p:cTn id="14" dur="500" fill="hold"/>
                                        <p:tgtEl>
                                          <p:spTgt spid="2"/>
                                        </p:tgtEl>
                                        <p:attrNameLst>
                                          <p:attrName>ppt_x</p:attrName>
                                          <p:attrName>ppt_y</p:attrName>
                                        </p:attrNameLst>
                                      </p:cBhvr>
                                      <p:rCtr x="0" y="-1644"/>
                                    </p:animMotion>
                                  </p:childTnLst>
                                </p:cTn>
                              </p:par>
                              <p:par>
                                <p:cTn id="15" presetID="10"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37218" t="1437"/>
          <a:stretch/>
        </p:blipFill>
        <p:spPr>
          <a:xfrm>
            <a:off x="5638802" y="487"/>
            <a:ext cx="6553199" cy="6857027"/>
          </a:xfrm>
          <a:prstGeom prst="rect">
            <a:avLst/>
          </a:prstGeom>
        </p:spPr>
      </p:pic>
      <p:sp>
        <p:nvSpPr>
          <p:cNvPr id="5" name="Text Placeholder 4"/>
          <p:cNvSpPr>
            <a:spLocks noGrp="1"/>
          </p:cNvSpPr>
          <p:nvPr>
            <p:ph type="body" sz="quarter" idx="11"/>
          </p:nvPr>
        </p:nvSpPr>
        <p:spPr>
          <a:xfrm>
            <a:off x="269240" y="2514600"/>
            <a:ext cx="5378548" cy="1045977"/>
          </a:xfrm>
        </p:spPr>
        <p:txBody>
          <a:bodyPr/>
          <a:lstStyle/>
          <a:p>
            <a:r>
              <a:rPr lang="en-US"/>
              <a:t>APIs in action</a:t>
            </a:r>
          </a:p>
        </p:txBody>
      </p:sp>
      <p:sp>
        <p:nvSpPr>
          <p:cNvPr id="6" name="Rectangle 5">
            <a:extLst>
              <a:ext uri="{FF2B5EF4-FFF2-40B4-BE49-F238E27FC236}">
                <a16:creationId xmlns:a16="http://schemas.microsoft.com/office/drawing/2014/main" id="{95704200-EC18-4AA2-96DD-5EE71C6D319A}"/>
              </a:ext>
            </a:extLst>
          </p:cNvPr>
          <p:cNvSpPr/>
          <p:nvPr/>
        </p:nvSpPr>
        <p:spPr>
          <a:xfrm>
            <a:off x="273969" y="4325937"/>
            <a:ext cx="5976166" cy="584775"/>
          </a:xfrm>
          <a:prstGeom prst="rect">
            <a:avLst/>
          </a:prstGeom>
        </p:spPr>
        <p:txBody>
          <a:bodyPr wrap="square" lIns="182880" rIns="182880" anchor="t">
            <a:spAutoFit/>
          </a:bodyPr>
          <a:lstStyle/>
          <a:p>
            <a:pPr marL="0" marR="0" lvl="0" indent="0" algn="l" defTabSz="913386" rtl="0" eaLnBrk="1" fontAlgn="base" latinLnBrk="0" hangingPunct="1">
              <a:lnSpc>
                <a:spcPct val="100000"/>
              </a:lnSpc>
              <a:spcBef>
                <a:spcPts val="1175"/>
              </a:spcBef>
              <a:spcAft>
                <a:spcPts val="1175"/>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Demo Time!</a:t>
            </a:r>
          </a:p>
        </p:txBody>
      </p:sp>
    </p:spTree>
    <p:extLst>
      <p:ext uri="{BB962C8B-B14F-4D97-AF65-F5344CB8AC3E}">
        <p14:creationId xmlns:p14="http://schemas.microsoft.com/office/powerpoint/2010/main" val="3205264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decel="100000" fill="hold" nodeType="withEffect">
                                  <p:stCondLst>
                                    <p:cond delay="0"/>
                                  </p:stCondLst>
                                  <p:childTnLst>
                                    <p:animMotion origin="layout" path="M -1.81516E-6 0 L 0.06587 0 " pathEditMode="relative" rAng="0" ptsTypes="AA">
                                      <p:cBhvr>
                                        <p:cTn id="9" dur="750" spd="-100000" fill="hold"/>
                                        <p:tgtEl>
                                          <p:spTgt spid="3"/>
                                        </p:tgtEl>
                                        <p:attrNameLst>
                                          <p:attrName>ppt_x</p:attrName>
                                          <p:attrName>ppt_y</p:attrName>
                                        </p:attrNameLst>
                                      </p:cBhvr>
                                      <p:rCtr x="3293"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00"/>
                                        <p:tgtEl>
                                          <p:spTgt spid="5"/>
                                        </p:tgtEl>
                                      </p:cBhvr>
                                    </p:animEffect>
                                  </p:childTnLst>
                                </p:cTn>
                              </p:par>
                              <p:par>
                                <p:cTn id="14" presetID="42" presetClass="path" presetSubtype="0" accel="50000" decel="50000" fill="hold" grpId="1" nodeType="withEffect">
                                  <p:stCondLst>
                                    <p:cond delay="0"/>
                                  </p:stCondLst>
                                  <p:childTnLst>
                                    <p:animMotion origin="layout" path="M 1.66667E-6 -4.07407E-6 L 1.66667E-6 -0.03263 " pathEditMode="relative" rAng="0" ptsTypes="AA">
                                      <p:cBhvr>
                                        <p:cTn id="15" dur="500" fill="hold"/>
                                        <p:tgtEl>
                                          <p:spTgt spid="5"/>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51361" y="2316276"/>
            <a:ext cx="7440640" cy="2241062"/>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51361" y="4632660"/>
            <a:ext cx="7440640" cy="2241062"/>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56323" y="-107"/>
            <a:ext cx="7435677" cy="2241062"/>
          </a:xfrm>
          <a:prstGeom prst="rect">
            <a:avLst/>
          </a:prstGeom>
        </p:spPr>
      </p:pic>
      <p:sp>
        <p:nvSpPr>
          <p:cNvPr id="14" name="Rectangle 13"/>
          <p:cNvSpPr/>
          <p:nvPr/>
        </p:nvSpPr>
        <p:spPr bwMode="auto">
          <a:xfrm>
            <a:off x="4751363" y="487"/>
            <a:ext cx="6125569" cy="2240468"/>
          </a:xfrm>
          <a:prstGeom prst="rect">
            <a:avLst/>
          </a:prstGeom>
          <a:gradFill>
            <a:gsLst>
              <a:gs pos="0">
                <a:schemeClr val="accent1">
                  <a:alpha val="0"/>
                </a:schemeClr>
              </a:gs>
              <a:gs pos="100000">
                <a:schemeClr val="accent1">
                  <a:alpha val="7400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5294" b="0" i="0" u="none" strike="noStrike" kern="1200" cap="none" spc="50" normalizeH="0" baseline="0" noProof="0">
                <a:ln>
                  <a:noFill/>
                </a:ln>
                <a:solidFill>
                  <a:srgbClr val="EAEAEA"/>
                </a:solidFill>
                <a:effectLst/>
                <a:uLnTx/>
                <a:uFillTx/>
                <a:latin typeface="Segoe UI Light"/>
                <a:ea typeface="Segoe UI" pitchFamily="34" charset="0"/>
                <a:cs typeface="Segoe UI" pitchFamily="34" charset="0"/>
              </a:rPr>
              <a:t>Easy</a:t>
            </a:r>
          </a:p>
        </p:txBody>
      </p:sp>
      <p:sp>
        <p:nvSpPr>
          <p:cNvPr id="15" name="Rectangle 14"/>
          <p:cNvSpPr/>
          <p:nvPr/>
        </p:nvSpPr>
        <p:spPr bwMode="auto">
          <a:xfrm>
            <a:off x="4751361" y="2289195"/>
            <a:ext cx="6125569" cy="2268143"/>
          </a:xfrm>
          <a:prstGeom prst="rect">
            <a:avLst/>
          </a:prstGeom>
          <a:gradFill>
            <a:gsLst>
              <a:gs pos="0">
                <a:schemeClr val="accent1">
                  <a:alpha val="0"/>
                </a:schemeClr>
              </a:gs>
              <a:gs pos="100000">
                <a:schemeClr val="accent1">
                  <a:alpha val="7400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5294" b="0" i="0" u="none" strike="noStrike" kern="1200" cap="none" spc="50" normalizeH="0" baseline="0" noProof="0">
                <a:ln>
                  <a:noFill/>
                </a:ln>
                <a:solidFill>
                  <a:srgbClr val="EAEAEA"/>
                </a:solidFill>
                <a:effectLst/>
                <a:uLnTx/>
                <a:uFillTx/>
                <a:latin typeface="Segoe UI Light"/>
                <a:ea typeface="Segoe UI" pitchFamily="34" charset="0"/>
                <a:cs typeface="Segoe UI" pitchFamily="34" charset="0"/>
              </a:rPr>
              <a:t>Flexible</a:t>
            </a:r>
          </a:p>
        </p:txBody>
      </p:sp>
      <p:sp>
        <p:nvSpPr>
          <p:cNvPr id="16" name="Rectangle 15"/>
          <p:cNvSpPr/>
          <p:nvPr/>
        </p:nvSpPr>
        <p:spPr bwMode="auto">
          <a:xfrm>
            <a:off x="4756324" y="4632660"/>
            <a:ext cx="6125569" cy="2242972"/>
          </a:xfrm>
          <a:prstGeom prst="rect">
            <a:avLst/>
          </a:prstGeom>
          <a:gradFill>
            <a:gsLst>
              <a:gs pos="0">
                <a:schemeClr val="accent1">
                  <a:alpha val="0"/>
                </a:schemeClr>
              </a:gs>
              <a:gs pos="100000">
                <a:schemeClr val="accent1">
                  <a:alpha val="7400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5294" b="0" i="0" u="none" strike="noStrike" kern="1200" cap="none" spc="50" normalizeH="0" baseline="0" noProof="0">
                <a:ln>
                  <a:noFill/>
                </a:ln>
                <a:solidFill>
                  <a:srgbClr val="EAEAEA"/>
                </a:solidFill>
                <a:effectLst/>
                <a:uLnTx/>
                <a:uFillTx/>
                <a:latin typeface="Segoe UI Light"/>
                <a:ea typeface="Segoe UI" pitchFamily="34" charset="0"/>
                <a:cs typeface="Segoe UI" pitchFamily="34" charset="0"/>
              </a:rPr>
              <a:t>Quality</a:t>
            </a:r>
          </a:p>
        </p:txBody>
      </p:sp>
      <p:sp>
        <p:nvSpPr>
          <p:cNvPr id="9" name="Rectangle 8"/>
          <p:cNvSpPr/>
          <p:nvPr/>
        </p:nvSpPr>
        <p:spPr>
          <a:xfrm>
            <a:off x="269582" y="2521178"/>
            <a:ext cx="4643504" cy="2730500"/>
          </a:xfrm>
          <a:prstGeom prst="rect">
            <a:avLst/>
          </a:prstGeom>
        </p:spPr>
        <p:txBody>
          <a:bodyPr vert="horz" wrap="square" lIns="182880" tIns="91440" rIns="182880" bIns="91440" rtlCol="0" anchor="t">
            <a:noAutofit/>
          </a:bodyPr>
          <a:lstStyle/>
          <a:p>
            <a:pPr marL="0" marR="0" lvl="0" indent="0" algn="l" defTabSz="914367" rtl="0" eaLnBrk="1" fontAlgn="auto" latinLnBrk="0" hangingPunct="1">
              <a:lnSpc>
                <a:spcPct val="90000"/>
              </a:lnSpc>
              <a:spcBef>
                <a:spcPct val="0"/>
              </a:spcBef>
              <a:spcAft>
                <a:spcPts val="0"/>
              </a:spcAft>
              <a:buClrTx/>
              <a:buSzPct val="90000"/>
              <a:buFontTx/>
              <a:buNone/>
              <a:tabLst/>
              <a:defRPr/>
            </a:pPr>
            <a:r>
              <a:rPr kumimoji="0" lang="en-US" altLang="en-US" sz="5294" b="0" i="0" u="none" strike="noStrike" kern="1200" cap="none" spc="-98" normalizeH="0" baseline="0" noProof="0">
                <a:ln w="3175">
                  <a:noFill/>
                </a:ln>
                <a:gradFill>
                  <a:gsLst>
                    <a:gs pos="1316">
                      <a:srgbClr val="002050"/>
                    </a:gs>
                    <a:gs pos="100000">
                      <a:srgbClr val="002050"/>
                    </a:gs>
                  </a:gsLst>
                  <a:lin ang="10800000" scaled="0"/>
                </a:gradFill>
                <a:effectLst/>
                <a:uLnTx/>
                <a:uFillTx/>
                <a:latin typeface="Segoe UI Light"/>
                <a:ea typeface="+mn-ea"/>
                <a:cs typeface="Segoe UI Semibold" panose="020B0702040204020203" pitchFamily="34" charset="0"/>
              </a:rPr>
              <a:t>Why Microsoft </a:t>
            </a:r>
            <a:br>
              <a:rPr kumimoji="0" lang="en-US" altLang="en-US" sz="5294" b="0" i="0" u="none" strike="noStrike" kern="1200" cap="none" spc="-98" normalizeH="0" baseline="0" noProof="0">
                <a:ln w="3175">
                  <a:noFill/>
                </a:ln>
                <a:gradFill>
                  <a:gsLst>
                    <a:gs pos="1316">
                      <a:srgbClr val="002050"/>
                    </a:gs>
                    <a:gs pos="100000">
                      <a:srgbClr val="002050"/>
                    </a:gs>
                  </a:gsLst>
                  <a:lin ang="10800000" scaled="0"/>
                </a:gradFill>
                <a:effectLst/>
                <a:uLnTx/>
                <a:uFillTx/>
                <a:latin typeface="Segoe UI Light"/>
                <a:ea typeface="+mn-ea"/>
                <a:cs typeface="Segoe UI Semibold" panose="020B0702040204020203" pitchFamily="34" charset="0"/>
              </a:rPr>
            </a:br>
            <a:r>
              <a:rPr kumimoji="0" lang="en-US" altLang="en-US" sz="4200" b="0" i="0" u="none" strike="noStrike" kern="1200" cap="none" spc="-98" normalizeH="0" baseline="0" noProof="0">
                <a:ln w="3175">
                  <a:noFill/>
                </a:ln>
                <a:gradFill>
                  <a:gsLst>
                    <a:gs pos="1316">
                      <a:srgbClr val="002050"/>
                    </a:gs>
                    <a:gs pos="100000">
                      <a:srgbClr val="002050"/>
                    </a:gs>
                  </a:gsLst>
                  <a:lin ang="10800000" scaled="0"/>
                </a:gradFill>
                <a:effectLst/>
                <a:uLnTx/>
                <a:uFillTx/>
                <a:latin typeface="Segoe UI Light"/>
                <a:ea typeface="+mn-ea"/>
                <a:cs typeface="Segoe UI Semibold" panose="020B0702040204020203" pitchFamily="34" charset="0"/>
              </a:rPr>
              <a:t>Cognitive Services? </a:t>
            </a:r>
            <a:endParaRPr kumimoji="0" lang="en-US" sz="4200" b="0" i="0" u="none" strike="noStrike" kern="1200" cap="none" spc="-98" normalizeH="0" baseline="0" noProof="0">
              <a:ln w="3175">
                <a:noFill/>
              </a:ln>
              <a:gradFill>
                <a:gsLst>
                  <a:gs pos="1316">
                    <a:srgbClr val="002050"/>
                  </a:gs>
                  <a:gs pos="100000">
                    <a:srgbClr val="002050"/>
                  </a:gs>
                </a:gsLst>
                <a:lin ang="10800000" scaled="0"/>
              </a:gradFill>
              <a:effectLst/>
              <a:uLnTx/>
              <a:uFillTx/>
              <a:latin typeface="Segoe UI Light"/>
              <a:ea typeface="+mn-ea"/>
              <a:cs typeface="Segoe UI Semibold" panose="020B0702040204020203" pitchFamily="34" charset="0"/>
            </a:endParaRPr>
          </a:p>
        </p:txBody>
      </p:sp>
      <p:sp>
        <p:nvSpPr>
          <p:cNvPr id="19" name="Freeform 18"/>
          <p:cNvSpPr/>
          <p:nvPr/>
        </p:nvSpPr>
        <p:spPr>
          <a:xfrm>
            <a:off x="12116309" y="-5246"/>
            <a:ext cx="75690" cy="65565"/>
          </a:xfrm>
          <a:custGeom>
            <a:avLst/>
            <a:gdLst>
              <a:gd name="connsiteX0" fmla="*/ 0 w 77208"/>
              <a:gd name="connsiteY0" fmla="*/ 0 h 66880"/>
              <a:gd name="connsiteX1" fmla="*/ 77208 w 77208"/>
              <a:gd name="connsiteY1" fmla="*/ 0 h 66880"/>
              <a:gd name="connsiteX2" fmla="*/ 77208 w 77208"/>
              <a:gd name="connsiteY2" fmla="*/ 66880 h 66880"/>
              <a:gd name="connsiteX3" fmla="*/ 0 w 77208"/>
              <a:gd name="connsiteY3" fmla="*/ 0 h 66880"/>
            </a:gdLst>
            <a:ahLst/>
            <a:cxnLst>
              <a:cxn ang="0">
                <a:pos x="connsiteX0" y="connsiteY0"/>
              </a:cxn>
              <a:cxn ang="0">
                <a:pos x="connsiteX1" y="connsiteY1"/>
              </a:cxn>
              <a:cxn ang="0">
                <a:pos x="connsiteX2" y="connsiteY2"/>
              </a:cxn>
              <a:cxn ang="0">
                <a:pos x="connsiteX3" y="connsiteY3"/>
              </a:cxn>
            </a:cxnLst>
            <a:rect l="l" t="t" r="r" b="b"/>
            <a:pathLst>
              <a:path w="77208" h="66880">
                <a:moveTo>
                  <a:pt x="0" y="0"/>
                </a:moveTo>
                <a:lnTo>
                  <a:pt x="77208" y="0"/>
                </a:lnTo>
                <a:lnTo>
                  <a:pt x="77208" y="6688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12"/>
          <p:cNvSpPr/>
          <p:nvPr/>
        </p:nvSpPr>
        <p:spPr>
          <a:xfrm>
            <a:off x="12116307" y="6786216"/>
            <a:ext cx="75692" cy="65566"/>
          </a:xfrm>
          <a:custGeom>
            <a:avLst/>
            <a:gdLst>
              <a:gd name="connsiteX0" fmla="*/ 77210 w 77210"/>
              <a:gd name="connsiteY0" fmla="*/ 0 h 66881"/>
              <a:gd name="connsiteX1" fmla="*/ 77210 w 77210"/>
              <a:gd name="connsiteY1" fmla="*/ 66881 h 66881"/>
              <a:gd name="connsiteX2" fmla="*/ 0 w 77210"/>
              <a:gd name="connsiteY2" fmla="*/ 66881 h 66881"/>
              <a:gd name="connsiteX3" fmla="*/ 77210 w 77210"/>
              <a:gd name="connsiteY3" fmla="*/ 0 h 66881"/>
            </a:gdLst>
            <a:ahLst/>
            <a:cxnLst>
              <a:cxn ang="0">
                <a:pos x="connsiteX0" y="connsiteY0"/>
              </a:cxn>
              <a:cxn ang="0">
                <a:pos x="connsiteX1" y="connsiteY1"/>
              </a:cxn>
              <a:cxn ang="0">
                <a:pos x="connsiteX2" y="connsiteY2"/>
              </a:cxn>
              <a:cxn ang="0">
                <a:pos x="connsiteX3" y="connsiteY3"/>
              </a:cxn>
            </a:cxnLst>
            <a:rect l="l" t="t" r="r" b="b"/>
            <a:pathLst>
              <a:path w="77210" h="66881">
                <a:moveTo>
                  <a:pt x="77210" y="0"/>
                </a:moveTo>
                <a:lnTo>
                  <a:pt x="77210" y="66881"/>
                </a:lnTo>
                <a:lnTo>
                  <a:pt x="0" y="66881"/>
                </a:lnTo>
                <a:lnTo>
                  <a:pt x="7721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37665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email">
            <a:extLst>
              <a:ext uri="{28A0092B-C50C-407E-A947-70E740481C1C}">
                <a14:useLocalDpi xmlns:a14="http://schemas.microsoft.com/office/drawing/2010/main"/>
              </a:ext>
            </a:extLst>
          </a:blip>
          <a:srcRect t="22668" b="47825"/>
          <a:stretch/>
        </p:blipFill>
        <p:spPr>
          <a:xfrm>
            <a:off x="2595" y="1947"/>
            <a:ext cx="12186813" cy="3311113"/>
          </a:xfrm>
          <a:prstGeom prst="rect">
            <a:avLst/>
          </a:prstGeom>
        </p:spPr>
      </p:pic>
      <p:sp>
        <p:nvSpPr>
          <p:cNvPr id="106" name="Rectangle 105"/>
          <p:cNvSpPr/>
          <p:nvPr/>
        </p:nvSpPr>
        <p:spPr bwMode="auto">
          <a:xfrm>
            <a:off x="107" y="974"/>
            <a:ext cx="12204730" cy="3318888"/>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686" tIns="140549" rIns="175686" bIns="140549" numCol="1" spcCol="0" rtlCol="0" fromWordArt="0" anchor="t" anchorCtr="0" forceAA="0" compatLnSpc="1">
            <a:prstTxWarp prst="textNoShape">
              <a:avLst/>
            </a:prstTxWarp>
            <a:noAutofit/>
          </a:bodyPr>
          <a:lstStyle/>
          <a:p>
            <a:pPr algn="ctr" defTabSz="895578"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 name="Rectangle 50">
            <a:extLst>
              <a:ext uri="{FF2B5EF4-FFF2-40B4-BE49-F238E27FC236}">
                <a16:creationId xmlns:a16="http://schemas.microsoft.com/office/drawing/2014/main" id="{C3FF6ACC-AAB8-45F0-A48C-8990BEC63DA6}"/>
              </a:ext>
            </a:extLst>
          </p:cNvPr>
          <p:cNvSpPr/>
          <p:nvPr/>
        </p:nvSpPr>
        <p:spPr bwMode="auto">
          <a:xfrm>
            <a:off x="865" y="1915270"/>
            <a:ext cx="12206461" cy="49546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cxnSp>
        <p:nvCxnSpPr>
          <p:cNvPr id="69" name="Straight Connector 68">
            <a:extLst>
              <a:ext uri="{FF2B5EF4-FFF2-40B4-BE49-F238E27FC236}">
                <a16:creationId xmlns:a16="http://schemas.microsoft.com/office/drawing/2014/main" id="{35423A66-77B0-4626-B683-AD6F7F6BFA38}"/>
              </a:ext>
            </a:extLst>
          </p:cNvPr>
          <p:cNvCxnSpPr/>
          <p:nvPr/>
        </p:nvCxnSpPr>
        <p:spPr>
          <a:xfrm>
            <a:off x="866" y="1892816"/>
            <a:ext cx="12208193"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6EEAB991-B35D-4B05-B97B-2F0BE297769D}"/>
              </a:ext>
            </a:extLst>
          </p:cNvPr>
          <p:cNvSpPr/>
          <p:nvPr/>
        </p:nvSpPr>
        <p:spPr>
          <a:xfrm>
            <a:off x="291226" y="307823"/>
            <a:ext cx="7294166" cy="1069845"/>
          </a:xfrm>
          <a:prstGeom prst="rect">
            <a:avLst/>
          </a:prstGeom>
        </p:spPr>
        <p:txBody>
          <a:bodyPr wrap="square" anchor="ctr">
            <a:spAutoFit/>
          </a:bodyPr>
          <a:lstStyle/>
          <a:p>
            <a:pPr defTabSz="895870">
              <a:lnSpc>
                <a:spcPct val="90000"/>
              </a:lnSpc>
              <a:defRPr/>
            </a:pPr>
            <a:r>
              <a:rPr lang="en-US" altLang="en-US" sz="4313" dirty="0">
                <a:gradFill>
                  <a:gsLst>
                    <a:gs pos="12727">
                      <a:srgbClr val="FFFFFF"/>
                    </a:gs>
                    <a:gs pos="52000">
                      <a:srgbClr val="FFFFFF"/>
                    </a:gs>
                  </a:gsLst>
                  <a:lin ang="10800000" scaled="0"/>
                </a:gradFill>
                <a:latin typeface="Segoe UI Light"/>
              </a:rPr>
              <a:t>Microsoft Cognitive Services</a:t>
            </a:r>
          </a:p>
          <a:p>
            <a:pPr defTabSz="895870">
              <a:lnSpc>
                <a:spcPct val="90000"/>
              </a:lnSpc>
              <a:spcAft>
                <a:spcPts val="1440"/>
              </a:spcAft>
              <a:defRPr/>
            </a:pPr>
            <a:r>
              <a:rPr lang="en-US" sz="2745" dirty="0">
                <a:gradFill>
                  <a:gsLst>
                    <a:gs pos="12727">
                      <a:srgbClr val="FFFFFF"/>
                    </a:gs>
                    <a:gs pos="52000">
                      <a:srgbClr val="FFFFFF"/>
                    </a:gs>
                  </a:gsLst>
                  <a:lin ang="10800000" scaled="0"/>
                </a:gradFill>
                <a:latin typeface="Segoe UI Semilight"/>
              </a:rPr>
              <a:t>Give your apps a human side</a:t>
            </a:r>
          </a:p>
        </p:txBody>
      </p:sp>
      <p:grpSp>
        <p:nvGrpSpPr>
          <p:cNvPr id="3" name="Group 2">
            <a:extLst>
              <a:ext uri="{FF2B5EF4-FFF2-40B4-BE49-F238E27FC236}">
                <a16:creationId xmlns:a16="http://schemas.microsoft.com/office/drawing/2014/main" id="{B5401096-8C4F-4155-AE4F-41F5915C59AC}"/>
              </a:ext>
            </a:extLst>
          </p:cNvPr>
          <p:cNvGrpSpPr/>
          <p:nvPr/>
        </p:nvGrpSpPr>
        <p:grpSpPr>
          <a:xfrm>
            <a:off x="108" y="5739616"/>
            <a:ext cx="12320319" cy="1117899"/>
            <a:chOff x="-758" y="5739943"/>
            <a:chExt cx="12322067" cy="1118057"/>
          </a:xfrm>
        </p:grpSpPr>
        <p:sp>
          <p:nvSpPr>
            <p:cNvPr id="49" name="Rectangle 48">
              <a:extLst>
                <a:ext uri="{FF2B5EF4-FFF2-40B4-BE49-F238E27FC236}">
                  <a16:creationId xmlns:a16="http://schemas.microsoft.com/office/drawing/2014/main" id="{E45A59E1-17F9-4C13-99B2-AECA410E55F6}"/>
                </a:ext>
              </a:extLst>
            </p:cNvPr>
            <p:cNvSpPr/>
            <p:nvPr/>
          </p:nvSpPr>
          <p:spPr bwMode="auto">
            <a:xfrm>
              <a:off x="-758" y="6105236"/>
              <a:ext cx="12322067" cy="752764"/>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0" name="Rectangle 49">
              <a:extLst>
                <a:ext uri="{FF2B5EF4-FFF2-40B4-BE49-F238E27FC236}">
                  <a16:creationId xmlns:a16="http://schemas.microsoft.com/office/drawing/2014/main" id="{59941348-D0C4-4DC0-9594-B4CA0C8476E8}"/>
                </a:ext>
              </a:extLst>
            </p:cNvPr>
            <p:cNvSpPr/>
            <p:nvPr/>
          </p:nvSpPr>
          <p:spPr>
            <a:xfrm>
              <a:off x="320055" y="6114142"/>
              <a:ext cx="1808220" cy="544380"/>
            </a:xfrm>
            <a:prstGeom prst="rect">
              <a:avLst/>
            </a:prstGeom>
          </p:spPr>
          <p:txBody>
            <a:bodyPr wrap="square">
              <a:spAutoFit/>
            </a:bodyPr>
            <a:lstStyle/>
            <a:p>
              <a:pPr algn="ctr" defTabSz="914139">
                <a:lnSpc>
                  <a:spcPct val="90000"/>
                </a:lnSpc>
                <a:spcAft>
                  <a:spcPts val="1400"/>
                </a:spcAft>
                <a:defRPr/>
              </a:pPr>
              <a: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t>Custom Vision </a:t>
              </a:r>
              <a:b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br>
              <a: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t>Service</a:t>
              </a:r>
            </a:p>
          </p:txBody>
        </p:sp>
        <p:sp>
          <p:nvSpPr>
            <p:cNvPr id="52" name="Rectangle 51">
              <a:extLst>
                <a:ext uri="{FF2B5EF4-FFF2-40B4-BE49-F238E27FC236}">
                  <a16:creationId xmlns:a16="http://schemas.microsoft.com/office/drawing/2014/main" id="{A08D3319-250A-42A8-A432-8541170D5C12}"/>
                </a:ext>
              </a:extLst>
            </p:cNvPr>
            <p:cNvSpPr/>
            <p:nvPr/>
          </p:nvSpPr>
          <p:spPr>
            <a:xfrm>
              <a:off x="2146354" y="6114142"/>
              <a:ext cx="2079636" cy="544380"/>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Custom Speech</a:t>
              </a:r>
              <a:b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b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Service</a:t>
              </a:r>
            </a:p>
          </p:txBody>
        </p:sp>
        <p:sp>
          <p:nvSpPr>
            <p:cNvPr id="53" name="Rectangle 52">
              <a:extLst>
                <a:ext uri="{FF2B5EF4-FFF2-40B4-BE49-F238E27FC236}">
                  <a16:creationId xmlns:a16="http://schemas.microsoft.com/office/drawing/2014/main" id="{0E4C40D1-2A64-41D0-8DA6-5BA240BF17B5}"/>
                </a:ext>
              </a:extLst>
            </p:cNvPr>
            <p:cNvSpPr/>
            <p:nvPr/>
          </p:nvSpPr>
          <p:spPr>
            <a:xfrm>
              <a:off x="4302438" y="6114142"/>
              <a:ext cx="1634872" cy="544380"/>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Language Understanding</a:t>
              </a:r>
            </a:p>
          </p:txBody>
        </p:sp>
        <p:sp>
          <p:nvSpPr>
            <p:cNvPr id="54" name="Rectangle 53">
              <a:extLst>
                <a:ext uri="{FF2B5EF4-FFF2-40B4-BE49-F238E27FC236}">
                  <a16:creationId xmlns:a16="http://schemas.microsoft.com/office/drawing/2014/main" id="{F8208056-B280-4E4A-BC67-BB38162018F1}"/>
                </a:ext>
              </a:extLst>
            </p:cNvPr>
            <p:cNvSpPr/>
            <p:nvPr/>
          </p:nvSpPr>
          <p:spPr>
            <a:xfrm>
              <a:off x="6220865" y="6114142"/>
              <a:ext cx="1696284" cy="544380"/>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Custom Decision Service</a:t>
              </a:r>
            </a:p>
          </p:txBody>
        </p:sp>
        <p:sp>
          <p:nvSpPr>
            <p:cNvPr id="55" name="Rectangle 54">
              <a:extLst>
                <a:ext uri="{FF2B5EF4-FFF2-40B4-BE49-F238E27FC236}">
                  <a16:creationId xmlns:a16="http://schemas.microsoft.com/office/drawing/2014/main" id="{2E9100BB-4048-4640-9686-CD28CA395ADA}"/>
                </a:ext>
              </a:extLst>
            </p:cNvPr>
            <p:cNvSpPr/>
            <p:nvPr/>
          </p:nvSpPr>
          <p:spPr>
            <a:xfrm>
              <a:off x="8122843" y="6114142"/>
              <a:ext cx="1785752" cy="544380"/>
            </a:xfrm>
            <a:prstGeom prst="rect">
              <a:avLst/>
            </a:prstGeom>
          </p:spPr>
          <p:txBody>
            <a:bodyPr wrap="square">
              <a:spAutoFit/>
            </a:bodyPr>
            <a:lstStyle/>
            <a:p>
              <a:pPr algn="ctr" defTabSz="914139">
                <a:lnSpc>
                  <a:spcPct val="90000"/>
                </a:lnSpc>
                <a:spcAft>
                  <a:spcPts val="1400"/>
                </a:spcAft>
                <a:defRPr/>
              </a:pPr>
              <a:r>
                <a:rPr lang="en-US" sz="1600" dirty="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Bing Custom Search</a:t>
              </a:r>
            </a:p>
          </p:txBody>
        </p:sp>
        <p:sp>
          <p:nvSpPr>
            <p:cNvPr id="56" name="Rectangle 55">
              <a:extLst>
                <a:ext uri="{FF2B5EF4-FFF2-40B4-BE49-F238E27FC236}">
                  <a16:creationId xmlns:a16="http://schemas.microsoft.com/office/drawing/2014/main" id="{FB5EDB23-8F45-4E60-A7EB-07BA5C6863E2}"/>
                </a:ext>
              </a:extLst>
            </p:cNvPr>
            <p:cNvSpPr/>
            <p:nvPr/>
          </p:nvSpPr>
          <p:spPr>
            <a:xfrm>
              <a:off x="0" y="5739943"/>
              <a:ext cx="2501989" cy="318357"/>
            </a:xfrm>
            <a:prstGeom prst="rect">
              <a:avLst/>
            </a:prstGeom>
          </p:spPr>
          <p:txBody>
            <a:bodyPr wrap="square">
              <a:spAutoFit/>
            </a:bodyPr>
            <a:lstStyle/>
            <a:p>
              <a:pPr algn="ctr" defTabSz="914139">
                <a:lnSpc>
                  <a:spcPct val="90000"/>
                </a:lnSpc>
                <a:spcAft>
                  <a:spcPts val="1400"/>
                </a:spcAft>
                <a:defRPr/>
              </a:pPr>
              <a:r>
                <a:rPr lang="en-US" sz="1600" b="1" spc="50" dirty="0">
                  <a:gradFill>
                    <a:gsLst>
                      <a:gs pos="95556">
                        <a:srgbClr val="0078D7"/>
                      </a:gs>
                      <a:gs pos="50000">
                        <a:srgbClr val="0078D7"/>
                      </a:gs>
                    </a:gsLst>
                    <a:lin ang="0" scaled="0"/>
                  </a:gradFill>
                  <a:latin typeface="Segoe UI" panose="020B0502040204020203" pitchFamily="34" charset="0"/>
                  <a:cs typeface="Segoe UI" panose="020B0502040204020203" pitchFamily="34" charset="0"/>
                </a:rPr>
                <a:t>CUSTOMIZATION</a:t>
              </a:r>
            </a:p>
          </p:txBody>
        </p:sp>
      </p:grpSp>
      <p:sp>
        <p:nvSpPr>
          <p:cNvPr id="61" name="TextBox 60">
            <a:extLst>
              <a:ext uri="{FF2B5EF4-FFF2-40B4-BE49-F238E27FC236}">
                <a16:creationId xmlns:a16="http://schemas.microsoft.com/office/drawing/2014/main" id="{B9C8E9DF-01D1-48EF-9821-B67F419B22A3}"/>
              </a:ext>
            </a:extLst>
          </p:cNvPr>
          <p:cNvSpPr txBox="1"/>
          <p:nvPr/>
        </p:nvSpPr>
        <p:spPr>
          <a:xfrm>
            <a:off x="270068"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Vision</a:t>
            </a:r>
          </a:p>
        </p:txBody>
      </p:sp>
      <p:sp>
        <p:nvSpPr>
          <p:cNvPr id="62" name="TextBox 61">
            <a:extLst>
              <a:ext uri="{FF2B5EF4-FFF2-40B4-BE49-F238E27FC236}">
                <a16:creationId xmlns:a16="http://schemas.microsoft.com/office/drawing/2014/main" id="{A52CD59A-0EF4-41CD-A231-0B6326EAC669}"/>
              </a:ext>
            </a:extLst>
          </p:cNvPr>
          <p:cNvSpPr txBox="1"/>
          <p:nvPr/>
        </p:nvSpPr>
        <p:spPr>
          <a:xfrm>
            <a:off x="2215498" y="2601568"/>
            <a:ext cx="1927040" cy="561051"/>
          </a:xfrm>
          <a:prstGeom prst="rect">
            <a:avLst/>
          </a:prstGeom>
          <a:noFill/>
        </p:spPr>
        <p:txBody>
          <a:bodyPr wrap="square" lIns="179208" tIns="143367" rIns="89630"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Speech</a:t>
            </a:r>
          </a:p>
        </p:txBody>
      </p:sp>
      <p:sp>
        <p:nvSpPr>
          <p:cNvPr id="63" name="TextBox 62">
            <a:extLst>
              <a:ext uri="{FF2B5EF4-FFF2-40B4-BE49-F238E27FC236}">
                <a16:creationId xmlns:a16="http://schemas.microsoft.com/office/drawing/2014/main" id="{A1EE29C2-DD81-4D48-9ED8-65E2033BD5D4}"/>
              </a:ext>
            </a:extLst>
          </p:cNvPr>
          <p:cNvSpPr txBox="1"/>
          <p:nvPr/>
        </p:nvSpPr>
        <p:spPr>
          <a:xfrm>
            <a:off x="6106357"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Knowledge</a:t>
            </a:r>
          </a:p>
        </p:txBody>
      </p:sp>
      <p:sp>
        <p:nvSpPr>
          <p:cNvPr id="64" name="TextBox 63">
            <a:extLst>
              <a:ext uri="{FF2B5EF4-FFF2-40B4-BE49-F238E27FC236}">
                <a16:creationId xmlns:a16="http://schemas.microsoft.com/office/drawing/2014/main" id="{1520BD20-D445-4B92-9093-91616BF64635}"/>
              </a:ext>
            </a:extLst>
          </p:cNvPr>
          <p:cNvSpPr txBox="1"/>
          <p:nvPr/>
        </p:nvSpPr>
        <p:spPr>
          <a:xfrm>
            <a:off x="4160927"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Language</a:t>
            </a:r>
          </a:p>
        </p:txBody>
      </p:sp>
      <p:sp>
        <p:nvSpPr>
          <p:cNvPr id="67" name="TextBox 66">
            <a:extLst>
              <a:ext uri="{FF2B5EF4-FFF2-40B4-BE49-F238E27FC236}">
                <a16:creationId xmlns:a16="http://schemas.microsoft.com/office/drawing/2014/main" id="{AE710022-0277-44E4-8165-31CE6543A4B8}"/>
              </a:ext>
            </a:extLst>
          </p:cNvPr>
          <p:cNvSpPr txBox="1"/>
          <p:nvPr/>
        </p:nvSpPr>
        <p:spPr>
          <a:xfrm>
            <a:off x="9997214"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Labs</a:t>
            </a:r>
            <a:endParaRPr lang="en-US" sz="2307" b="1" dirty="0">
              <a:gradFill>
                <a:gsLst>
                  <a:gs pos="64545">
                    <a:srgbClr val="353535"/>
                  </a:gs>
                  <a:gs pos="40000">
                    <a:srgbClr val="353535"/>
                  </a:gs>
                </a:gsLst>
                <a:lin ang="5400000" scaled="0"/>
              </a:gradFill>
              <a:latin typeface="Segoe UI Semilight" panose="020B0402040204020203" pitchFamily="34" charset="0"/>
              <a:cs typeface="Segoe UI Semilight" panose="020B0402040204020203" pitchFamily="34" charset="0"/>
            </a:endParaRPr>
          </a:p>
        </p:txBody>
      </p:sp>
      <p:sp>
        <p:nvSpPr>
          <p:cNvPr id="68" name="TextBox 67">
            <a:extLst>
              <a:ext uri="{FF2B5EF4-FFF2-40B4-BE49-F238E27FC236}">
                <a16:creationId xmlns:a16="http://schemas.microsoft.com/office/drawing/2014/main" id="{EFC7D32B-44F3-44DF-9DAE-BCC52AC0A527}"/>
              </a:ext>
            </a:extLst>
          </p:cNvPr>
          <p:cNvSpPr txBox="1"/>
          <p:nvPr/>
        </p:nvSpPr>
        <p:spPr>
          <a:xfrm>
            <a:off x="8051787"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Search</a:t>
            </a:r>
          </a:p>
        </p:txBody>
      </p:sp>
      <p:grpSp>
        <p:nvGrpSpPr>
          <p:cNvPr id="2" name="Group 1">
            <a:extLst>
              <a:ext uri="{FF2B5EF4-FFF2-40B4-BE49-F238E27FC236}">
                <a16:creationId xmlns:a16="http://schemas.microsoft.com/office/drawing/2014/main" id="{2F87022E-D1EC-4EB6-B3BD-953C158EE337}"/>
              </a:ext>
            </a:extLst>
          </p:cNvPr>
          <p:cNvGrpSpPr/>
          <p:nvPr/>
        </p:nvGrpSpPr>
        <p:grpSpPr>
          <a:xfrm>
            <a:off x="695042" y="1456985"/>
            <a:ext cx="10804237" cy="1075710"/>
            <a:chOff x="695042" y="2877375"/>
            <a:chExt cx="10804237" cy="1075710"/>
          </a:xfrm>
        </p:grpSpPr>
        <p:grpSp>
          <p:nvGrpSpPr>
            <p:cNvPr id="46" name="Group 45">
              <a:extLst>
                <a:ext uri="{FF2B5EF4-FFF2-40B4-BE49-F238E27FC236}">
                  <a16:creationId xmlns:a16="http://schemas.microsoft.com/office/drawing/2014/main" id="{B3CAF95E-72CA-4224-9AF3-F53765B598C1}"/>
                </a:ext>
              </a:extLst>
            </p:cNvPr>
            <p:cNvGrpSpPr/>
            <p:nvPr/>
          </p:nvGrpSpPr>
          <p:grpSpPr>
            <a:xfrm>
              <a:off x="695042" y="2877375"/>
              <a:ext cx="1075710" cy="1075710"/>
              <a:chOff x="1635346" y="1767983"/>
              <a:chExt cx="1287898" cy="1287898"/>
            </a:xfrm>
          </p:grpSpPr>
          <p:sp>
            <p:nvSpPr>
              <p:cNvPr id="47" name="Oval 46">
                <a:extLst>
                  <a:ext uri="{FF2B5EF4-FFF2-40B4-BE49-F238E27FC236}">
                    <a16:creationId xmlns:a16="http://schemas.microsoft.com/office/drawing/2014/main" id="{555830A5-3130-4DE2-AE60-4C9529DFAC75}"/>
                  </a:ext>
                </a:extLst>
              </p:cNvPr>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48" name="Picture 47">
                <a:extLst>
                  <a:ext uri="{FF2B5EF4-FFF2-40B4-BE49-F238E27FC236}">
                    <a16:creationId xmlns:a16="http://schemas.microsoft.com/office/drawing/2014/main" id="{8F9FA633-EA06-4F9F-822A-4B1F08910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grpSp>
          <p:nvGrpSpPr>
            <p:cNvPr id="57" name="Group 56">
              <a:extLst>
                <a:ext uri="{FF2B5EF4-FFF2-40B4-BE49-F238E27FC236}">
                  <a16:creationId xmlns:a16="http://schemas.microsoft.com/office/drawing/2014/main" id="{81EDFAB1-6F69-410A-9E55-28233E0AB74A}"/>
                </a:ext>
              </a:extLst>
            </p:cNvPr>
            <p:cNvGrpSpPr/>
            <p:nvPr/>
          </p:nvGrpSpPr>
          <p:grpSpPr>
            <a:xfrm>
              <a:off x="2640748" y="2877375"/>
              <a:ext cx="1075710" cy="1075710"/>
              <a:chOff x="1920558" y="3040063"/>
              <a:chExt cx="1097280" cy="1097280"/>
            </a:xfrm>
          </p:grpSpPr>
          <p:sp>
            <p:nvSpPr>
              <p:cNvPr id="58" name="Oval 57">
                <a:extLst>
                  <a:ext uri="{FF2B5EF4-FFF2-40B4-BE49-F238E27FC236}">
                    <a16:creationId xmlns:a16="http://schemas.microsoft.com/office/drawing/2014/main" id="{FA465551-C2F2-442B-937F-972ED7523C93}"/>
                  </a:ext>
                </a:extLst>
              </p:cNvPr>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59" name="Picture 58">
                <a:extLst>
                  <a:ext uri="{FF2B5EF4-FFF2-40B4-BE49-F238E27FC236}">
                    <a16:creationId xmlns:a16="http://schemas.microsoft.com/office/drawing/2014/main" id="{40ACE487-2B6F-4D48-ADAA-451D2CF7D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grpSp>
          <p:nvGrpSpPr>
            <p:cNvPr id="60" name="Group 59">
              <a:extLst>
                <a:ext uri="{FF2B5EF4-FFF2-40B4-BE49-F238E27FC236}">
                  <a16:creationId xmlns:a16="http://schemas.microsoft.com/office/drawing/2014/main" id="{1BD98D88-3C57-4B80-BD49-75A90A32AD54}"/>
                </a:ext>
              </a:extLst>
            </p:cNvPr>
            <p:cNvGrpSpPr/>
            <p:nvPr/>
          </p:nvGrpSpPr>
          <p:grpSpPr>
            <a:xfrm>
              <a:off x="4586453" y="2877375"/>
              <a:ext cx="1075710" cy="1075710"/>
              <a:chOff x="4678421" y="2934576"/>
              <a:chExt cx="1097280" cy="1097280"/>
            </a:xfrm>
          </p:grpSpPr>
          <p:sp>
            <p:nvSpPr>
              <p:cNvPr id="65" name="Oval 64">
                <a:extLst>
                  <a:ext uri="{FF2B5EF4-FFF2-40B4-BE49-F238E27FC236}">
                    <a16:creationId xmlns:a16="http://schemas.microsoft.com/office/drawing/2014/main" id="{1452AC5F-C3A2-4891-8410-D6A6D7F90583}"/>
                  </a:ext>
                </a:extLst>
              </p:cNvPr>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66" name="Picture 65">
                <a:extLst>
                  <a:ext uri="{FF2B5EF4-FFF2-40B4-BE49-F238E27FC236}">
                    <a16:creationId xmlns:a16="http://schemas.microsoft.com/office/drawing/2014/main" id="{E75BBCD4-29BA-4071-A12E-9AB95E384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grpSp>
          <p:nvGrpSpPr>
            <p:cNvPr id="70" name="Group 69">
              <a:extLst>
                <a:ext uri="{FF2B5EF4-FFF2-40B4-BE49-F238E27FC236}">
                  <a16:creationId xmlns:a16="http://schemas.microsoft.com/office/drawing/2014/main" id="{5286B6E1-53E5-46C3-9D98-A8104DC75E21}"/>
                </a:ext>
              </a:extLst>
            </p:cNvPr>
            <p:cNvGrpSpPr/>
            <p:nvPr/>
          </p:nvGrpSpPr>
          <p:grpSpPr>
            <a:xfrm>
              <a:off x="6532159" y="2877375"/>
              <a:ext cx="1075710" cy="1075710"/>
              <a:chOff x="6663142" y="2934576"/>
              <a:chExt cx="1097280" cy="1097280"/>
            </a:xfrm>
          </p:grpSpPr>
          <p:sp>
            <p:nvSpPr>
              <p:cNvPr id="71" name="Oval 70">
                <a:extLst>
                  <a:ext uri="{FF2B5EF4-FFF2-40B4-BE49-F238E27FC236}">
                    <a16:creationId xmlns:a16="http://schemas.microsoft.com/office/drawing/2014/main" id="{E24AAD13-8767-419C-A57D-5CDC0AD073DA}"/>
                  </a:ext>
                </a:extLst>
              </p:cNvPr>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2" name="Picture 71">
                <a:extLst>
                  <a:ext uri="{FF2B5EF4-FFF2-40B4-BE49-F238E27FC236}">
                    <a16:creationId xmlns:a16="http://schemas.microsoft.com/office/drawing/2014/main" id="{11DCD632-9535-48A0-8CFB-771C342AA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grpSp>
          <p:nvGrpSpPr>
            <p:cNvPr id="73" name="Group 72">
              <a:extLst>
                <a:ext uri="{FF2B5EF4-FFF2-40B4-BE49-F238E27FC236}">
                  <a16:creationId xmlns:a16="http://schemas.microsoft.com/office/drawing/2014/main" id="{3D524284-E018-43AA-B3C9-2AB753418655}"/>
                </a:ext>
              </a:extLst>
            </p:cNvPr>
            <p:cNvGrpSpPr/>
            <p:nvPr/>
          </p:nvGrpSpPr>
          <p:grpSpPr>
            <a:xfrm>
              <a:off x="8482009" y="2877375"/>
              <a:ext cx="1075710" cy="1075710"/>
              <a:chOff x="8652091" y="2934576"/>
              <a:chExt cx="1097280" cy="1097280"/>
            </a:xfrm>
          </p:grpSpPr>
          <p:sp>
            <p:nvSpPr>
              <p:cNvPr id="74" name="Oval 73">
                <a:extLst>
                  <a:ext uri="{FF2B5EF4-FFF2-40B4-BE49-F238E27FC236}">
                    <a16:creationId xmlns:a16="http://schemas.microsoft.com/office/drawing/2014/main" id="{992C232C-F52A-4A53-9470-D75B26980C6C}"/>
                  </a:ext>
                </a:extLst>
              </p:cNvPr>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5" name="Picture 74">
                <a:extLst>
                  <a:ext uri="{FF2B5EF4-FFF2-40B4-BE49-F238E27FC236}">
                    <a16:creationId xmlns:a16="http://schemas.microsoft.com/office/drawing/2014/main" id="{BE9CAAA1-38AB-4C5F-A521-9B8B9DFFE8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grpSp>
          <p:nvGrpSpPr>
            <p:cNvPr id="76" name="Group 75">
              <a:extLst>
                <a:ext uri="{FF2B5EF4-FFF2-40B4-BE49-F238E27FC236}">
                  <a16:creationId xmlns:a16="http://schemas.microsoft.com/office/drawing/2014/main" id="{F4DDA0A1-9283-401F-918D-A47FF8F1286C}"/>
                </a:ext>
              </a:extLst>
            </p:cNvPr>
            <p:cNvGrpSpPr/>
            <p:nvPr/>
          </p:nvGrpSpPr>
          <p:grpSpPr>
            <a:xfrm>
              <a:off x="10423569" y="2877375"/>
              <a:ext cx="1075710" cy="1075710"/>
              <a:chOff x="10632583" y="2934576"/>
              <a:chExt cx="1097280" cy="1097280"/>
            </a:xfrm>
          </p:grpSpPr>
          <p:sp>
            <p:nvSpPr>
              <p:cNvPr id="77" name="Oval 76">
                <a:extLst>
                  <a:ext uri="{FF2B5EF4-FFF2-40B4-BE49-F238E27FC236}">
                    <a16:creationId xmlns:a16="http://schemas.microsoft.com/office/drawing/2014/main" id="{59F7254F-8FAF-437D-8AEC-992C16B76451}"/>
                  </a:ext>
                </a:extLst>
              </p:cNvPr>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8" name="Picture 77">
                <a:extLst>
                  <a:ext uri="{FF2B5EF4-FFF2-40B4-BE49-F238E27FC236}">
                    <a16:creationId xmlns:a16="http://schemas.microsoft.com/office/drawing/2014/main" id="{72BD96B9-4C0A-4BDA-8249-C4CFC46C4D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grpSp>
      <p:grpSp>
        <p:nvGrpSpPr>
          <p:cNvPr id="4" name="Group 3">
            <a:extLst>
              <a:ext uri="{FF2B5EF4-FFF2-40B4-BE49-F238E27FC236}">
                <a16:creationId xmlns:a16="http://schemas.microsoft.com/office/drawing/2014/main" id="{7D835EFD-D826-4EA2-951F-AD3D7E737681}"/>
              </a:ext>
            </a:extLst>
          </p:cNvPr>
          <p:cNvGrpSpPr/>
          <p:nvPr/>
        </p:nvGrpSpPr>
        <p:grpSpPr>
          <a:xfrm>
            <a:off x="204598" y="3085784"/>
            <a:ext cx="11812135" cy="2981704"/>
            <a:chOff x="204598" y="3085784"/>
            <a:chExt cx="11812135" cy="2981704"/>
          </a:xfrm>
        </p:grpSpPr>
        <p:sp>
          <p:nvSpPr>
            <p:cNvPr id="79" name="Rectangle 78">
              <a:extLst>
                <a:ext uri="{FF2B5EF4-FFF2-40B4-BE49-F238E27FC236}">
                  <a16:creationId xmlns:a16="http://schemas.microsoft.com/office/drawing/2014/main" id="{411DEDBB-DE19-4B50-9405-5CF040A38EEA}"/>
                </a:ext>
              </a:extLst>
            </p:cNvPr>
            <p:cNvSpPr/>
            <p:nvPr/>
          </p:nvSpPr>
          <p:spPr>
            <a:xfrm>
              <a:off x="204598" y="3094559"/>
              <a:ext cx="2065864" cy="1623201"/>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Computer Vision</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Content Moderator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Emotion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Face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Video Indexer</a:t>
              </a:r>
            </a:p>
          </p:txBody>
        </p:sp>
        <p:sp>
          <p:nvSpPr>
            <p:cNvPr id="80" name="Rectangle 79">
              <a:extLst>
                <a:ext uri="{FF2B5EF4-FFF2-40B4-BE49-F238E27FC236}">
                  <a16:creationId xmlns:a16="http://schemas.microsoft.com/office/drawing/2014/main" id="{65799686-5410-4851-AA24-93189ABE2511}"/>
                </a:ext>
              </a:extLst>
            </p:cNvPr>
            <p:cNvSpPr/>
            <p:nvPr/>
          </p:nvSpPr>
          <p:spPr>
            <a:xfrm>
              <a:off x="9896450" y="3094558"/>
              <a:ext cx="2120283" cy="2972930"/>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Prague (gesture)</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Cuzco (events)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Johannesburg (routing)</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Nanjing (isochrones)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Abu Dhabi (distance matrix)</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Wollongong (location)</a:t>
              </a:r>
            </a:p>
          </p:txBody>
        </p:sp>
        <p:sp>
          <p:nvSpPr>
            <p:cNvPr id="81" name="TextBox 80">
              <a:extLst>
                <a:ext uri="{FF2B5EF4-FFF2-40B4-BE49-F238E27FC236}">
                  <a16:creationId xmlns:a16="http://schemas.microsoft.com/office/drawing/2014/main" id="{B5D5F4F5-EF24-4D56-A351-9CC7ECF6025D}"/>
                </a:ext>
              </a:extLst>
            </p:cNvPr>
            <p:cNvSpPr txBox="1"/>
            <p:nvPr/>
          </p:nvSpPr>
          <p:spPr>
            <a:xfrm>
              <a:off x="8165724" y="3094557"/>
              <a:ext cx="1726629" cy="1955022"/>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Autosuggest</a:t>
              </a:r>
            </a:p>
            <a:p>
              <a:pPr defTabSz="914139">
                <a:lnSpc>
                  <a:spcPct val="90000"/>
                </a:lnSpc>
                <a:spcAft>
                  <a:spcPts val="1000"/>
                </a:spcAft>
                <a:defRPr/>
              </a:pPr>
              <a:r>
                <a:rPr lang="en-US" sz="1470" dirty="0"/>
                <a:t>Bing Image Search </a:t>
              </a:r>
            </a:p>
            <a:p>
              <a:pPr defTabSz="914139">
                <a:lnSpc>
                  <a:spcPct val="90000"/>
                </a:lnSpc>
                <a:spcAft>
                  <a:spcPts val="1000"/>
                </a:spcAft>
                <a:defRPr/>
              </a:pPr>
              <a:r>
                <a:rPr lang="en-US" sz="1470" dirty="0"/>
                <a:t>Bing News Search</a:t>
              </a:r>
            </a:p>
            <a:p>
              <a:pPr defTabSz="914139">
                <a:lnSpc>
                  <a:spcPct val="90000"/>
                </a:lnSpc>
                <a:spcAft>
                  <a:spcPts val="1000"/>
                </a:spcAft>
                <a:defRPr/>
              </a:pPr>
              <a:r>
                <a:rPr lang="en-US" sz="1470" dirty="0"/>
                <a:t>Bing Video Search </a:t>
              </a:r>
            </a:p>
            <a:p>
              <a:pPr defTabSz="914139">
                <a:lnSpc>
                  <a:spcPct val="90000"/>
                </a:lnSpc>
                <a:spcAft>
                  <a:spcPts val="1000"/>
                </a:spcAft>
                <a:defRPr/>
              </a:pPr>
              <a:r>
                <a:rPr lang="en-US" sz="1470" dirty="0"/>
                <a:t>Bing Web Search </a:t>
              </a:r>
            </a:p>
            <a:p>
              <a:pPr defTabSz="914139">
                <a:lnSpc>
                  <a:spcPct val="90000"/>
                </a:lnSpc>
                <a:spcAft>
                  <a:spcPts val="1000"/>
                </a:spcAft>
                <a:defRPr/>
              </a:pPr>
              <a:r>
                <a:rPr lang="en-US" sz="1470" dirty="0"/>
                <a:t>Bing Entity Search</a:t>
              </a:r>
            </a:p>
          </p:txBody>
        </p:sp>
        <p:sp>
          <p:nvSpPr>
            <p:cNvPr id="82" name="TextBox 81">
              <a:extLst>
                <a:ext uri="{FF2B5EF4-FFF2-40B4-BE49-F238E27FC236}">
                  <a16:creationId xmlns:a16="http://schemas.microsoft.com/office/drawing/2014/main" id="{C9970A3D-53FB-4C3C-B153-4E9C737AE78A}"/>
                </a:ext>
              </a:extLst>
            </p:cNvPr>
            <p:cNvSpPr txBox="1"/>
            <p:nvPr/>
          </p:nvSpPr>
          <p:spPr>
            <a:xfrm>
              <a:off x="6064731" y="3094557"/>
              <a:ext cx="2034916" cy="1826782"/>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Academic Knowledge</a:t>
              </a:r>
            </a:p>
            <a:p>
              <a:pPr defTabSz="914139">
                <a:lnSpc>
                  <a:spcPct val="90000"/>
                </a:lnSpc>
                <a:spcAft>
                  <a:spcPts val="1000"/>
                </a:spcAft>
                <a:defRPr/>
              </a:pPr>
              <a:r>
                <a:rPr lang="en-US" sz="1470" dirty="0"/>
                <a:t>Entity Linking</a:t>
              </a:r>
            </a:p>
            <a:p>
              <a:pPr defTabSz="914139">
                <a:lnSpc>
                  <a:spcPct val="90000"/>
                </a:lnSpc>
                <a:spcAft>
                  <a:spcPts val="1000"/>
                </a:spcAft>
                <a:defRPr/>
              </a:pPr>
              <a:r>
                <a:rPr lang="en-US" sz="1470" dirty="0"/>
                <a:t>Knowledge Exploration </a:t>
              </a:r>
            </a:p>
            <a:p>
              <a:pPr defTabSz="914139">
                <a:lnSpc>
                  <a:spcPct val="90000"/>
                </a:lnSpc>
                <a:spcAft>
                  <a:spcPts val="1000"/>
                </a:spcAft>
                <a:defRPr/>
              </a:pPr>
              <a:r>
                <a:rPr lang="en-US" sz="1470" dirty="0"/>
                <a:t>Recommendations</a:t>
              </a:r>
            </a:p>
            <a:p>
              <a:pPr defTabSz="914139">
                <a:lnSpc>
                  <a:spcPct val="90000"/>
                </a:lnSpc>
                <a:spcAft>
                  <a:spcPts val="1000"/>
                </a:spcAft>
                <a:defRPr/>
              </a:pPr>
              <a:r>
                <a:rPr lang="en-US" sz="1470" dirty="0" err="1"/>
                <a:t>QnA</a:t>
              </a:r>
              <a:r>
                <a:rPr lang="en-US" sz="1470" dirty="0"/>
                <a:t> Maker</a:t>
              </a:r>
            </a:p>
          </p:txBody>
        </p:sp>
        <p:sp>
          <p:nvSpPr>
            <p:cNvPr id="83" name="TextBox 82">
              <a:extLst>
                <a:ext uri="{FF2B5EF4-FFF2-40B4-BE49-F238E27FC236}">
                  <a16:creationId xmlns:a16="http://schemas.microsoft.com/office/drawing/2014/main" id="{C6DD3FBD-9EE0-4871-8A0D-ECC24618C2EF}"/>
                </a:ext>
              </a:extLst>
            </p:cNvPr>
            <p:cNvSpPr txBox="1"/>
            <p:nvPr/>
          </p:nvSpPr>
          <p:spPr>
            <a:xfrm>
              <a:off x="4155594" y="3094558"/>
              <a:ext cx="1954183" cy="2362185"/>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Spell Check</a:t>
              </a:r>
            </a:p>
            <a:p>
              <a:pPr defTabSz="914139">
                <a:lnSpc>
                  <a:spcPct val="90000"/>
                </a:lnSpc>
                <a:spcAft>
                  <a:spcPts val="1000"/>
                </a:spcAft>
                <a:defRPr/>
              </a:pPr>
              <a:r>
                <a:rPr lang="en-US" sz="1470" dirty="0"/>
                <a:t>Linguistic Analysis</a:t>
              </a:r>
            </a:p>
            <a:p>
              <a:pPr defTabSz="914139">
                <a:lnSpc>
                  <a:spcPct val="90000"/>
                </a:lnSpc>
                <a:spcAft>
                  <a:spcPts val="1000"/>
                </a:spcAft>
                <a:defRPr/>
              </a:pPr>
              <a:r>
                <a:rPr lang="en-US" sz="1470" dirty="0"/>
                <a:t>Text Analytics</a:t>
              </a:r>
            </a:p>
            <a:p>
              <a:pPr defTabSz="914139">
                <a:lnSpc>
                  <a:spcPct val="90000"/>
                </a:lnSpc>
                <a:spcAft>
                  <a:spcPts val="1000"/>
                </a:spcAft>
                <a:defRPr/>
              </a:pPr>
              <a:r>
                <a:rPr lang="en-US" sz="1470" dirty="0"/>
                <a:t>Translator Text </a:t>
              </a:r>
              <a:br>
                <a:rPr lang="en-US" sz="1470" dirty="0"/>
              </a:br>
              <a:r>
                <a:rPr lang="en-US" sz="1470" dirty="0"/>
                <a:t>&amp; Speech</a:t>
              </a:r>
            </a:p>
            <a:p>
              <a:pPr defTabSz="914139">
                <a:lnSpc>
                  <a:spcPct val="90000"/>
                </a:lnSpc>
                <a:spcAft>
                  <a:spcPts val="1000"/>
                </a:spcAft>
                <a:defRPr/>
              </a:pPr>
              <a:r>
                <a:rPr lang="en-US" sz="1470" dirty="0"/>
                <a:t>Web Language Model</a:t>
              </a:r>
            </a:p>
            <a:p>
              <a:pPr defTabSz="914139">
                <a:lnSpc>
                  <a:spcPct val="90000"/>
                </a:lnSpc>
                <a:spcAft>
                  <a:spcPts val="1400"/>
                </a:spcAft>
                <a:defRPr/>
              </a:pPr>
              <a:endParaRPr lang="en-US" sz="1470" dirty="0"/>
            </a:p>
          </p:txBody>
        </p:sp>
        <p:sp>
          <p:nvSpPr>
            <p:cNvPr id="84" name="TextBox 83">
              <a:extLst>
                <a:ext uri="{FF2B5EF4-FFF2-40B4-BE49-F238E27FC236}">
                  <a16:creationId xmlns:a16="http://schemas.microsoft.com/office/drawing/2014/main" id="{1AB6288A-4B8C-40AC-8E4B-1DDAD66EEFEB}"/>
                </a:ext>
              </a:extLst>
            </p:cNvPr>
            <p:cNvSpPr txBox="1"/>
            <p:nvPr/>
          </p:nvSpPr>
          <p:spPr>
            <a:xfrm>
              <a:off x="2264080" y="3085784"/>
              <a:ext cx="1867140" cy="831318"/>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Speech </a:t>
              </a:r>
            </a:p>
            <a:p>
              <a:pPr defTabSz="914139">
                <a:lnSpc>
                  <a:spcPct val="90000"/>
                </a:lnSpc>
                <a:spcAft>
                  <a:spcPts val="1000"/>
                </a:spcAft>
                <a:defRPr/>
              </a:pPr>
              <a:r>
                <a:rPr lang="en-US" sz="1470" dirty="0"/>
                <a:t>Speaker Recognition</a:t>
              </a:r>
            </a:p>
          </p:txBody>
        </p:sp>
      </p:grpSp>
    </p:spTree>
    <p:extLst>
      <p:ext uri="{BB962C8B-B14F-4D97-AF65-F5344CB8AC3E}">
        <p14:creationId xmlns:p14="http://schemas.microsoft.com/office/powerpoint/2010/main" val="34527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4.57238E-6 1.05765E-6 L 4.57238E-6 -0.02701 " pathEditMode="relative" rAng="0" ptsTypes="AA">
                                      <p:cBhvr>
                                        <p:cTn id="6" dur="500" fill="hold"/>
                                        <p:tgtEl>
                                          <p:spTgt spid="61"/>
                                        </p:tgtEl>
                                        <p:attrNameLst>
                                          <p:attrName>ppt_x</p:attrName>
                                          <p:attrName>ppt_y</p:attrName>
                                        </p:attrNameLst>
                                      </p:cBhvr>
                                      <p:rCtr x="0" y="-1362"/>
                                    </p:animMotion>
                                  </p:childTnLst>
                                </p:cTn>
                              </p:par>
                              <p:par>
                                <p:cTn id="7" presetID="64" presetClass="path" presetSubtype="0" accel="50000" decel="50000" fill="hold" grpId="0" nodeType="withEffect">
                                  <p:stCondLst>
                                    <p:cond delay="0"/>
                                  </p:stCondLst>
                                  <p:childTnLst>
                                    <p:animMotion origin="layout" path="M 3.68394E-6 1.05765E-6 L 3.68394E-6 -0.02701 " pathEditMode="relative" rAng="0" ptsTypes="AA">
                                      <p:cBhvr>
                                        <p:cTn id="8" dur="500" fill="hold"/>
                                        <p:tgtEl>
                                          <p:spTgt spid="62"/>
                                        </p:tgtEl>
                                        <p:attrNameLst>
                                          <p:attrName>ppt_x</p:attrName>
                                          <p:attrName>ppt_y</p:attrName>
                                        </p:attrNameLst>
                                      </p:cBhvr>
                                      <p:rCtr x="0" y="-1362"/>
                                    </p:animMotion>
                                  </p:childTnLst>
                                </p:cTn>
                              </p:par>
                              <p:par>
                                <p:cTn id="9" presetID="64" presetClass="path" presetSubtype="0" accel="50000" decel="50000" fill="hold" grpId="0" nodeType="withEffect">
                                  <p:stCondLst>
                                    <p:cond delay="0"/>
                                  </p:stCondLst>
                                  <p:childTnLst>
                                    <p:animMotion origin="layout" path="M 2.79551E-6 1.05765E-6 L 2.79551E-6 -0.02587 " pathEditMode="relative" rAng="0" ptsTypes="AA">
                                      <p:cBhvr>
                                        <p:cTn id="10" dur="500" fill="hold"/>
                                        <p:tgtEl>
                                          <p:spTgt spid="64"/>
                                        </p:tgtEl>
                                        <p:attrNameLst>
                                          <p:attrName>ppt_x</p:attrName>
                                          <p:attrName>ppt_y</p:attrName>
                                        </p:attrNameLst>
                                      </p:cBhvr>
                                      <p:rCtr x="0" y="-1294"/>
                                    </p:animMotion>
                                  </p:childTnLst>
                                </p:cTn>
                              </p:par>
                              <p:par>
                                <p:cTn id="11" presetID="64" presetClass="path" presetSubtype="0" accel="50000" decel="50000" fill="hold" grpId="0" nodeType="withEffect">
                                  <p:stCondLst>
                                    <p:cond delay="0"/>
                                  </p:stCondLst>
                                  <p:childTnLst>
                                    <p:animMotion origin="layout" path="M 1.90707E-6 1.05765E-6 L 1.90707E-6 -0.02633 " pathEditMode="relative" rAng="0" ptsTypes="AA">
                                      <p:cBhvr>
                                        <p:cTn id="12" dur="500" fill="hold"/>
                                        <p:tgtEl>
                                          <p:spTgt spid="63"/>
                                        </p:tgtEl>
                                        <p:attrNameLst>
                                          <p:attrName>ppt_x</p:attrName>
                                          <p:attrName>ppt_y</p:attrName>
                                        </p:attrNameLst>
                                      </p:cBhvr>
                                      <p:rCtr x="0" y="-1316"/>
                                    </p:animMotion>
                                  </p:childTnLst>
                                </p:cTn>
                              </p:par>
                              <p:par>
                                <p:cTn id="13" presetID="64" presetClass="path" presetSubtype="0" accel="50000" decel="50000" fill="hold" grpId="0" nodeType="withEffect">
                                  <p:stCondLst>
                                    <p:cond delay="0"/>
                                  </p:stCondLst>
                                  <p:childTnLst>
                                    <p:animMotion origin="layout" path="M 1.01864E-6 1.05765E-6 L 1.01864E-6 -0.02656 " pathEditMode="relative" rAng="0" ptsTypes="AA">
                                      <p:cBhvr>
                                        <p:cTn id="14" dur="500" fill="hold"/>
                                        <p:tgtEl>
                                          <p:spTgt spid="68"/>
                                        </p:tgtEl>
                                        <p:attrNameLst>
                                          <p:attrName>ppt_x</p:attrName>
                                          <p:attrName>ppt_y</p:attrName>
                                        </p:attrNameLst>
                                      </p:cBhvr>
                                      <p:rCtr x="0" y="-1339"/>
                                    </p:animMotion>
                                  </p:childTnLst>
                                </p:cTn>
                              </p:par>
                              <p:par>
                                <p:cTn id="15" presetID="64" presetClass="path" presetSubtype="0" accel="50000" decel="50000" fill="hold" grpId="0" nodeType="withEffect">
                                  <p:stCondLst>
                                    <p:cond delay="0"/>
                                  </p:stCondLst>
                                  <p:childTnLst>
                                    <p:animMotion origin="layout" path="M 1.30202E-7 1.05765E-6 L 1.30202E-7 -0.02724 " pathEditMode="relative" rAng="0" ptsTypes="AA">
                                      <p:cBhvr>
                                        <p:cTn id="16" dur="500" fill="hold"/>
                                        <p:tgtEl>
                                          <p:spTgt spid="67"/>
                                        </p:tgtEl>
                                        <p:attrNameLst>
                                          <p:attrName>ppt_x</p:attrName>
                                          <p:attrName>ppt_y</p:attrName>
                                        </p:attrNameLst>
                                      </p:cBhvr>
                                      <p:rCtr x="0" y="-1362"/>
                                    </p:animMotion>
                                  </p:childTnLst>
                                </p:cTn>
                              </p:par>
                              <p:par>
                                <p:cTn id="17" presetID="64" presetClass="path" presetSubtype="0" accel="50000" decel="50000" fill="hold" nodeType="withEffect">
                                  <p:stCondLst>
                                    <p:cond delay="0"/>
                                  </p:stCondLst>
                                  <p:childTnLst>
                                    <p:animMotion origin="layout" path="M 1.90707E-6 1.05765E-6 L 1.90707E-6 -0.02633 " pathEditMode="relative" rAng="0" ptsTypes="AA">
                                      <p:cBhvr>
                                        <p:cTn id="18" dur="500" fill="hold"/>
                                        <p:tgtEl>
                                          <p:spTgt spid="4"/>
                                        </p:tgtEl>
                                        <p:attrNameLst>
                                          <p:attrName>ppt_x</p:attrName>
                                          <p:attrName>ppt_y</p:attrName>
                                        </p:attrNameLst>
                                      </p:cBhvr>
                                      <p:rCtr x="0" y="-1316"/>
                                    </p:animMotion>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nodeType="withEffect">
                                  <p:stCondLst>
                                    <p:cond delay="0"/>
                                  </p:stCondLst>
                                  <p:childTnLst>
                                    <p:animMotion origin="layout" path="M 1.66667E-6 1.11111E-6 L 1.66667E-6 0.06042 " pathEditMode="relative" rAng="0" ptsTypes="AA">
                                      <p:cBhvr>
                                        <p:cTn id="24" dur="750" spd="-100000" fill="hold"/>
                                        <p:tgtEl>
                                          <p:spTgt spid="3"/>
                                        </p:tgtEl>
                                        <p:attrNameLst>
                                          <p:attrName>ppt_x</p:attrName>
                                          <p:attrName>ppt_y</p:attrName>
                                        </p:attrNameLst>
                                      </p:cBhvr>
                                      <p:rCtr x="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7" grpId="0"/>
      <p:bldP spid="68"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MSG Readiness Master Template 16x9_MODIFIED">
  <a:themeElements>
    <a:clrScheme name="Custom 2">
      <a:dk1>
        <a:srgbClr val="3F3F3F"/>
      </a:dk1>
      <a:lt1>
        <a:sysClr val="window" lastClr="FFFFFF"/>
      </a:lt1>
      <a:dk2>
        <a:srgbClr val="3F3F3F"/>
      </a:dk2>
      <a:lt2>
        <a:srgbClr val="FFFFFF"/>
      </a:lt2>
      <a:accent1>
        <a:srgbClr val="002050"/>
      </a:accent1>
      <a:accent2>
        <a:srgbClr val="00188F"/>
      </a:accent2>
      <a:accent3>
        <a:srgbClr val="0078D7"/>
      </a:accent3>
      <a:accent4>
        <a:srgbClr val="BAD80A"/>
      </a:accent4>
      <a:accent5>
        <a:srgbClr val="008272"/>
      </a:accent5>
      <a:accent6>
        <a:srgbClr val="00B294"/>
      </a:accent6>
      <a:hlink>
        <a:srgbClr val="00BCF2"/>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SGR Readiness Template_010415" id="{82D3D4E7-D223-4A60-81A2-37362F89B327}" vid="{51F33C4D-D8AA-44B3-AE4F-BCF1547D16F5}"/>
    </a:ext>
  </a:extLst>
</a:theme>
</file>

<file path=ppt/theme/theme2.xml><?xml version="1.0" encoding="utf-8"?>
<a:theme xmlns:a="http://schemas.openxmlformats.org/drawingml/2006/main" name="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Cognitive Services L200 technical deck - updated with Bing Entity Search</DocumentDescription>
    <od9986d31974458fb3007746ec0bce5f xmlns="230e9df3-be65-4c73-a93b-d1236ebd677e">
      <Terms xmlns="http://schemas.microsoft.com/office/infopath/2007/PartnerControls"/>
    </od9986d31974458fb3007746ec0bce5f>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technical presentations</TermName>
          <TermId xmlns="http://schemas.microsoft.com/office/infopath/2007/PartnerControls">83a894cf-702b-47fc-aba5-41bd10dc1e75</TermId>
        </TermInfo>
      </Terms>
    </hd9637eefc984b85b6097c6374e15725>
    <k20e0dfa74bf4e44818db03027b0ccd8 xmlns="230e9df3-be65-4c73-a93b-d1236ebd677e">
      <Terms xmlns="http://schemas.microsoft.com/office/infopath/2007/PartnerControls"/>
    </k20e0dfa74bf4e44818db03027b0ccd8>
    <Owner xmlns="230e9df3-be65-4c73-a93b-d1236ebd677e">
      <UserInfo>
        <DisplayName>Bonnie McCracken</DisplayName>
        <AccountId>79233</AccountId>
        <AccountType/>
      </UserInfo>
    </Owner>
    <PublishDate xmlns="230E9DF3-BE65-4C73-A93B-D1236EBD677E" xsi:nil="true"/>
    <GenericHTML1 xmlns="230e9df3-be65-4c73-a93b-d1236ebd677e" xsi:nil="true"/>
    <k21a64daf20d4502b2796a1c6b8ce6c8 xmlns="230e9df3-be65-4c73-a93b-d1236ebd677e">
      <Terms xmlns="http://schemas.microsoft.com/office/infopath/2007/PartnerControls"/>
    </k21a64daf20d4502b2796a1c6b8ce6c8>
    <l3c3ea61849e4288a8acc49bb5388e8c xmlns="230e9df3-be65-4c73-a93b-d1236ebd677e">
      <Terms xmlns="http://schemas.microsoft.com/office/infopath/2007/PartnerControls">
        <TermInfo xmlns="http://schemas.microsoft.com/office/infopath/2007/PartnerControls">
          <TermName xmlns="http://schemas.microsoft.com/office/infopath/2007/PartnerControls">Microsoft Azure Marketing</TermName>
          <TermId xmlns="http://schemas.microsoft.com/office/infopath/2007/PartnerControls">0958c357-5252-473f-8b4e-42f27525a99d</TermId>
        </TermInfo>
      </Term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Microsoft confidential</TermName>
          <TermId xmlns="http://schemas.microsoft.com/office/infopath/2007/PartnerControls">461efa83-0283-486a-a8d5-943328f3693f</TermId>
        </TermInfo>
      </Terms>
    </ConfidentialityTaxHTField0>
    <Blog_x0020_Name xmlns="230e9df3-be65-4c73-a93b-d1236ebd677e" xsi:nil="true"/>
    <FolderExtensions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Cloud and Enterprise</TermName>
          <TermId xmlns="http://schemas.microsoft.com/office/infopath/2007/PartnerControls">adc2fe87-c79a-4ded-a449-3f86b954069d</TermId>
        </TermInfo>
        <TermInfo xmlns="http://schemas.microsoft.com/office/infopath/2007/PartnerControls">
          <TermName xmlns="http://schemas.microsoft.com/office/infopath/2007/PartnerControls">Microsoft Azure Domain</TermName>
          <TermId xmlns="http://schemas.microsoft.com/office/infopath/2007/PartnerControls">d600a391-d529-4311-892b-2c05c1ab2538</TermId>
        </TermInfo>
      </Terms>
    </eb54ac91059940029a3cc8a4ff5af673>
    <PublishingPageContent xmlns="http://schemas.microsoft.com/sharepoint/v3" xsi:nil="true"/>
    <ContentID xmlns="230e9df3-be65-4c73-a93b-d1236ebd677e" xsi:nil="true"/>
    <Coowner xmlns="230e9df3-be65-4c73-a93b-d1236ebd677e">
      <UserInfo>
        <DisplayName>i:0#.f|membership|bmarb@microsoft.com</DisplayName>
        <AccountId>115203</AccountId>
        <AccountType/>
      </UserInfo>
      <UserInfo>
        <DisplayName>i:0#.f|membership|sonyal@microsoft.com</DisplayName>
        <AccountId>82642</AccountId>
        <AccountType/>
      </UserInfo>
      <UserInfo>
        <DisplayName>i:0#.f|membership|v-russr@microsoft.com</DisplayName>
        <AccountId>39214</AccountId>
        <AccountType/>
      </UserInfo>
      <UserInfo>
        <DisplayName>i:0#.f|membership|gibattag@microsoft.com</DisplayName>
        <AccountId>802</AccountId>
        <AccountType/>
      </UserInfo>
      <UserInfo>
        <DisplayName>i:0#.f|membership|v-danaja@microsoft.com</DisplayName>
        <AccountId>176</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Azure</TermName>
          <TermId xmlns="http://schemas.microsoft.com/office/infopath/2007/PartnerControls">669a3112-5edf-444b-a003-630063601f07</TermId>
        </TermInfo>
        <TermInfo xmlns="http://schemas.microsoft.com/office/infopath/2007/PartnerControls">
          <TermName xmlns="http://schemas.microsoft.com/office/infopath/2007/PartnerControls">Microsoft Cognitive Services</TermName>
          <TermId xmlns="http://schemas.microsoft.com/office/infopath/2007/PartnerControls">d4822b8f-2d1c-4a11-826f-7fd59398add0</TermId>
        </TermInfo>
      </Term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b60f8d2dbb984f349d80d8196897f4d3>
    <Thumbnail1 xmlns="230e9df3-be65-4c73-a93b-d1236ebd677e">
      <Url>https://microsoft.sharepoint.com/sites/Infopedia_G01KC/Media/Thumbnails/G01KC-1-29495/Cognitive%20Services%20Technical%20Deck.png</Url>
      <Description>/sites/Infopedia_G01KC/Media/Thumbnails/G01KC-1-29495/Cognitive Services Technical Deck.png</Description>
    </Thumbnail1>
    <i0d941ee1e744ffea7aeee9924c91cbb xmlns="230e9df3-be65-4c73-a93b-d1236ebd677e">
      <Terms xmlns="http://schemas.microsoft.com/office/infopath/2007/PartnerControls">
        <TermInfo xmlns="http://schemas.microsoft.com/office/infopath/2007/PartnerControls">
          <TermName xmlns="http://schemas.microsoft.com/office/infopath/2007/PartnerControls">machine learning</TermName>
          <TermId xmlns="http://schemas.microsoft.com/office/infopath/2007/PartnerControls">912b89bd-3197-4d37-838b-dea3c299099a</TermId>
        </TermInfo>
      </Terms>
    </i0d941ee1e744ffea7aeee9924c91cbb>
    <PublishingExpirationDate xmlns="http://schemas.microsoft.com/sharepoint/v3" xsi:nil="true"/>
    <ga0c0bf70a6644469c61b3efa7025301 xmlns="230e9df3-be65-4c73-a93b-d1236ebd677e">
      <Terms xmlns="http://schemas.microsoft.com/office/infopath/2007/PartnerControls"/>
    </ga0c0bf70a6644469c61b3efa7025301>
    <RoutingRuleDescription xmlns="http://schemas.microsoft.com/sharepoint/v3" xsi:nil="true"/>
    <i1b478372f814787abd313030b81fcb2 xmlns="230e9df3-be65-4c73-a93b-d1236ebd677e">
      <Terms xmlns="http://schemas.microsoft.com/office/infopath/2007/PartnerControls"/>
    </i1b478372f814787abd313030b81fcb2>
    <TaxKeywordTaxHTField xmlns="230e9df3-be65-4c73-a93b-d1236ebd677e">
      <Terms xmlns="http://schemas.microsoft.com/office/infopath/2007/PartnerControls">
        <TermInfo xmlns="http://schemas.microsoft.com/office/infopath/2007/PartnerControls">
          <TermName xmlns="http://schemas.microsoft.com/office/infopath/2007/PartnerControls">Cognitive Services</TermName>
          <TermId xmlns="http://schemas.microsoft.com/office/infopath/2007/PartnerControls">c8f23e1a-bb25-4c5c-90fa-bef719796b30</TermId>
        </TermInfo>
        <TermInfo xmlns="http://schemas.microsoft.com/office/infopath/2007/PartnerControls">
          <TermName xmlns="http://schemas.microsoft.com/office/infopath/2007/PartnerControls">data ＆ ai</TermName>
          <TermId xmlns="http://schemas.microsoft.com/office/infopath/2007/PartnerControls">5442ab1f-79c2-4462-93de-23b6e6f629dc</TermId>
        </TermInfo>
        <TermInfo xmlns="http://schemas.microsoft.com/office/infopath/2007/PartnerControls">
          <TermName xmlns="http://schemas.microsoft.com/office/infopath/2007/PartnerControls">artificial neural networks</TermName>
          <TermId xmlns="http://schemas.microsoft.com/office/infopath/2007/PartnerControls">3c500d92-4690-4bad-aebe-572cfbcdbf7b</TermId>
        </TermInfo>
        <TermInfo xmlns="http://schemas.microsoft.com/office/infopath/2007/PartnerControls">
          <TermName xmlns="http://schemas.microsoft.com/office/infopath/2007/PartnerControls">Deep Learning</TermName>
          <TermId xmlns="http://schemas.microsoft.com/office/infopath/2007/PartnerControls">02be91e4-530a-485b-a9b5-0370a3cd2ab1</TermId>
        </TermInfo>
        <TermInfo xmlns="http://schemas.microsoft.com/office/infopath/2007/PartnerControls">
          <TermName xmlns="http://schemas.microsoft.com/office/infopath/2007/PartnerControls">Microsoft AI</TermName>
          <TermId xmlns="http://schemas.microsoft.com/office/infopath/2007/PartnerControls">cb4d3430-a930-426e-b7fa-8ba1a0cc0d4d</TermId>
        </TermInfo>
        <TermInfo xmlns="http://schemas.microsoft.com/office/infopath/2007/PartnerControls">
          <TermName xmlns="http://schemas.microsoft.com/office/infopath/2007/PartnerControls">Bot Framework</TermName>
          <TermId xmlns="http://schemas.microsoft.com/office/infopath/2007/PartnerControls">742525c4-132b-4c60-a989-0c25275659d6</TermId>
        </TermInfo>
      </Terms>
    </TaxKeywordTaxHTField>
    <ReportOwner xmlns="http://schemas.microsoft.com/sharepoint/v3">
      <UserInfo>
        <DisplayName/>
        <AccountId xsi:nil="true"/>
        <AccountType/>
      </UserInfo>
    </ReportOwner>
    <b4224c12c78d42ea9b214de0badf8358 xmlns="230e9df3-be65-4c73-a93b-d1236ebd677e">
      <Terms xmlns="http://schemas.microsoft.com/office/infopath/2007/PartnerControls"/>
    </b4224c12c78d42ea9b214de0badf8358>
    <TaxCatchAll xmlns="230e9df3-be65-4c73-a93b-d1236ebd677e">
      <Value>31</Value>
      <Value>29</Value>
      <Value>435</Value>
      <Value>26</Value>
      <Value>20</Value>
      <Value>21</Value>
      <Value>2166</Value>
      <Value>2165</Value>
      <Value>2164</Value>
      <Value>2163</Value>
      <Value>2162</Value>
      <Value>2161</Value>
      <Value>2119</Value>
      <Value>5</Value>
      <Value>374</Value>
    </TaxCatchAll>
    <ParentID1 xmlns="230e9df3-be65-4c73-a93b-d1236ebd677e">G01KC-1-29467</ParentID1>
    <mb88723863e1404388ba3733387d48df xmlns="230e9df3-be65-4c73-a93b-d1236ebd677e">
      <Terms xmlns="http://schemas.microsoft.com/office/infopath/2007/PartnerControls"/>
    </mb88723863e1404388ba3733387d48df>
    <GenericText2 xmlns="230e9df3-be65-4c73-a93b-d1236ebd677e" xsi:nil="true"/>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features</TermName>
          <TermId xmlns="http://schemas.microsoft.com/office/infopath/2007/PartnerControls">94b87768-f145-4764-adbd-fec700e47348</TermId>
        </TermInfo>
      </Terms>
    </m6c7b4717b6346e6a075a59dd47eac69>
    <_dlc_DocId xmlns="230e9df3-be65-4c73-a93b-d1236ebd677e">G01KC-99682991-29495</_dlc_DocId>
    <_dlc_DocIdUrl xmlns="230e9df3-be65-4c73-a93b-d1236ebd677e">
      <Url>https://microsoft.sharepoint.com/sites/Infopedia_G01KC/_layouts/15/DocIdRedir.aspx?ID=G01KC-99682991-29495</Url>
      <Description>G01KC-99682991-29495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99ECF64382448D48A56095091C66B1A9" ma:contentTypeVersion="12" ma:contentTypeDescription="" ma:contentTypeScope="" ma:versionID="cab718cc75007fb06ecfcec41a645951">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targetNamespace="http://schemas.microsoft.com/office/2006/metadata/properties" ma:root="true" ma:fieldsID="f4e592e9555a19ee659e283868ab05a8" ns1:_="" ns2:_="" ns3:_="" ns4:_="">
    <xsd:import namespace="http://schemas.microsoft.com/sharepoint/v3"/>
    <xsd:import namespace="230e9df3-be65-4c73-a93b-d1236ebd677e"/>
    <xsd:import namespace="230E9DF3-BE65-4C73-A93B-D1236EBD677E"/>
    <xsd:import namespace="b3bc04a5-d503-43b1-b98c-a8cf663329d9"/>
    <xsd:element name="properties">
      <xsd:complexType>
        <xsd:sequence>
          <xsd:element name="documentManagement">
            <xsd:complexType>
              <xsd:all>
                <xsd:element ref="ns2:DocumentDescription" minOccurs="0"/>
                <xsd:element ref="ns2:Owner" minOccurs="0"/>
                <xsd:element ref="ns3:PublishDate" minOccurs="0"/>
                <xsd:element ref="ns1:PublishingPageContent" minOccurs="0"/>
                <xsd:element ref="ns2:Thumbnail1" minOccurs="0"/>
                <xsd:element ref="ns1:PublishingExpirationDate" minOccurs="0"/>
                <xsd:element ref="ns3:ApplyWorkflowRules" minOccurs="0"/>
                <xsd:element ref="ns2:ContentID" minOccurs="0"/>
                <xsd:element ref="ns2:Blog_x0020_Name" minOccurs="0"/>
                <xsd:element ref="ns2:Coowner" minOccurs="0"/>
                <xsd:element ref="ns1:RatingCount" minOccurs="0"/>
                <xsd:element ref="ns2:FolderExtensions" minOccurs="0"/>
                <xsd:element ref="ns2:ParentID1" minOccurs="0"/>
                <xsd:element ref="ns2:GenericText2" minOccurs="0"/>
                <xsd:element ref="ns2:GenericHTML1" minOccurs="0"/>
                <xsd:element ref="ns1:AverageRating"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1:RoutingRuleDescription" minOccurs="0"/>
                <xsd:element ref="ns1:ReportOwner" minOccurs="0"/>
                <xsd:element ref="ns2:_dlc_DocIdUrl" minOccurs="0"/>
                <xsd:element ref="ns2:_dlc_DocIdPersistId" minOccurs="0"/>
                <xsd:element ref="ns2:eb54ac91059940029a3cc8a4ff5af673" minOccurs="0"/>
                <xsd:element ref="ns4:MediaServiceDateTaken"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PageContent" ma:index="8"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atingCount" ma:index="31" nillable="true" ma:displayName="Number of Ratings" ma:decimals="0" ma:description="Number of ratings submitted" ma:internalName="RatingCount" ma:readOnly="true">
      <xsd:simpleType>
        <xsd:restriction base="dms:Number"/>
      </xsd:simpleType>
    </xsd:element>
    <xsd:element name="AverageRating" ma:index="38" nillable="true" ma:displayName="Rating (0-5)" ma:decimals="2" ma:description="Average value of all the ratings that have been submitted" ma:internalName="AverageRating" ma:readOnly="true">
      <xsd:simpleType>
        <xsd:restriction base="dms:Number"/>
      </xsd:simpleType>
    </xsd:element>
    <xsd:element name="RoutingRuleDescription" ma:index="67" nillable="true" ma:displayName="Description" ma:description="" ma:hidden="true" ma:internalName="RoutingRuleDescription" ma:readOnly="false">
      <xsd:simpleType>
        <xsd:restriction base="dms:Text">
          <xsd:maxLength value="255"/>
        </xsd:restriction>
      </xsd:simpleType>
    </xsd:element>
    <xsd:element name="ReportOwner" ma:index="6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3"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9"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ID" ma:indexed="true" ma:internalName="ContentID" ma:readOnly="false">
      <xsd:simpleType>
        <xsd:restriction base="dms:Text">
          <xsd:maxLength value="255"/>
        </xsd:restriction>
      </xsd:simpleType>
    </xsd:element>
    <xsd:element name="Blog_x0020_Name" ma:index="16" nillable="true" ma:displayName="Blog Name" ma:description="Title of an Infopedia Blog" ma:internalName="Blog_x0020_Name">
      <xsd:simpleType>
        <xsd:restriction base="dms:Text">
          <xsd:maxLength value="255"/>
        </xsd:restriction>
      </xsd:simpleType>
    </xsd:element>
    <xsd:element name="Coowner" ma:index="22"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34" nillable="true" ma:displayName="Folder Extensions" ma:description="On-DocSet sub folder to support inactive documents views." ma:internalName="FolderExtensions">
      <xsd:simpleType>
        <xsd:restriction base="dms:Unknown"/>
      </xsd:simpleType>
    </xsd:element>
    <xsd:element name="ParentID1" ma:index="35"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36"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7" nillable="true" ma:displayName="GenericHTML1" ma:description="Generic field for future features in implementation" ma:internalName="GenericHTML1">
      <xsd:simpleType>
        <xsd:restriction base="dms:Unknown"/>
      </xsd:simple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0" nillable="true" ma:displayName="Persist ID" ma:description="Keep ID on add." ma:hidden="true" ma:internalName="_dlc_DocIdPersistId" ma:readOnly="true">
      <xsd:simpleType>
        <xsd:restriction base="dms:Boolean"/>
      </xsd:simpleType>
    </xsd:element>
    <xsd:element name="eb54ac91059940029a3cc8a4ff5af673" ma:index="71"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4" nillable="true" ma:displayName="PublishDate" ma:description="Used in Blog Posts, this date is used to specify the Blog Article Date." ma:format="DateOnly" ma:internalName="PublishDat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5ACE05-D5B4-47D4-97E2-38568C972E96}">
  <ds:schemaRefs>
    <ds:schemaRef ds:uri="http://schemas.microsoft.com/sharepoint/events"/>
  </ds:schemaRefs>
</ds:datastoreItem>
</file>

<file path=customXml/itemProps2.xml><?xml version="1.0" encoding="utf-8"?>
<ds:datastoreItem xmlns:ds="http://schemas.openxmlformats.org/officeDocument/2006/customXml" ds:itemID="{57A5C839-C9CA-4569-A7F3-278111B05EF0}">
  <ds:schemaRefs>
    <ds:schemaRef ds:uri="http://schemas.microsoft.com/office/infopath/2007/PartnerControls"/>
    <ds:schemaRef ds:uri="http://schemas.microsoft.com/office/2006/metadata/properties"/>
    <ds:schemaRef ds:uri="b3bc04a5-d503-43b1-b98c-a8cf663329d9"/>
    <ds:schemaRef ds:uri="http://purl.org/dc/terms/"/>
    <ds:schemaRef ds:uri="http://purl.org/dc/dcmitype/"/>
    <ds:schemaRef ds:uri="http://schemas.microsoft.com/office/2006/documentManagement/types"/>
    <ds:schemaRef ds:uri="http://schemas.openxmlformats.org/package/2006/metadata/core-properties"/>
    <ds:schemaRef ds:uri="230E9DF3-BE65-4C73-A93B-D1236EBD677E"/>
    <ds:schemaRef ds:uri="http://purl.org/dc/elements/1.1/"/>
    <ds:schemaRef ds:uri="230e9df3-be65-4c73-a93b-d1236ebd677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0A137E7-884C-4A09-9E85-CA4AE827B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183B4B2-99EA-4AD7-A286-BABF5A102E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2036</TotalTime>
  <Words>9636</Words>
  <Application>Microsoft Office PowerPoint</Application>
  <PresentationFormat>Widescreen</PresentationFormat>
  <Paragraphs>1084</Paragraphs>
  <Slides>83</Slides>
  <Notes>83</Notes>
  <HiddenSlides>10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7" baseType="lpstr">
      <vt:lpstr>ＭＳ Ｐゴシック</vt:lpstr>
      <vt:lpstr>Arial</vt:lpstr>
      <vt:lpstr>Calibri</vt:lpstr>
      <vt:lpstr>Consolas</vt:lpstr>
      <vt:lpstr>等线</vt:lpstr>
      <vt:lpstr>Segoe UI</vt:lpstr>
      <vt:lpstr>Segoe UI Light</vt:lpstr>
      <vt:lpstr>Segoe UI Semibold</vt:lpstr>
      <vt:lpstr>Segoe UI Semilight</vt:lpstr>
      <vt:lpstr>wf_segoe-ui_normal</vt:lpstr>
      <vt:lpstr>Wingdings</vt:lpstr>
      <vt:lpstr>SMSG Readiness Master Template 16x9_MODIFIED</vt:lpstr>
      <vt:lpstr>WHITE TEMPLATE</vt:lpstr>
      <vt:lpstr>think-cell Slide</vt:lpstr>
      <vt:lpstr>PowerPoint Presentation</vt:lpstr>
      <vt:lpstr>PowerPoint Presentation</vt:lpstr>
      <vt:lpstr>PowerPoint Presentation</vt:lpstr>
      <vt:lpstr>Microsoft AI</vt:lpstr>
      <vt:lpstr>Microsoft AI</vt:lpstr>
      <vt:lpstr>Microsoft AI</vt:lpstr>
      <vt:lpstr>PowerPoint Presentation</vt:lpstr>
      <vt:lpstr>PowerPoint Presentation</vt:lpstr>
      <vt:lpstr>PowerPoint Presentation</vt:lpstr>
      <vt:lpstr>PowerPoint Presentation</vt:lpstr>
      <vt:lpstr>Why Microsoft  Cognitive Services?</vt:lpstr>
      <vt:lpstr>A variety of real-world applications</vt:lpstr>
      <vt:lpstr>PowerPoint Presentation</vt:lpstr>
      <vt:lpstr>PowerPoint Presentation</vt:lpstr>
      <vt:lpstr>PowerPoint Presentation</vt:lpstr>
      <vt:lpstr>PowerPoint Presentation</vt:lpstr>
      <vt:lpstr>PowerPoint Presentation</vt:lpstr>
      <vt:lpstr>PowerPoint Presentation</vt:lpstr>
      <vt:lpstr>DEMONSTRATIONS</vt:lpstr>
      <vt:lpstr>VISION</vt:lpstr>
      <vt:lpstr>Computer  Vision API</vt:lpstr>
      <vt:lpstr>Analyze image </vt:lpstr>
      <vt:lpstr>OCR</vt:lpstr>
      <vt:lpstr>OCR</vt:lpstr>
      <vt:lpstr>OCR</vt:lpstr>
      <vt:lpstr>Smart  thumbnail</vt:lpstr>
      <vt:lpstr>PowerPoint Presentation</vt:lpstr>
      <vt:lpstr>PowerPoint Presentation</vt:lpstr>
      <vt:lpstr>Emotion API</vt:lpstr>
      <vt:lpstr>Emotion API</vt:lpstr>
      <vt:lpstr>Face API</vt:lpstr>
      <vt:lpstr>Face API</vt:lpstr>
      <vt:lpstr>Content Moderator Machine-assisted moderation of  text and images, augmented with  human review tools</vt:lpstr>
      <vt:lpstr>Custom Vision Service A customizable web service that learns  to recognize specific content in imagery </vt:lpstr>
      <vt:lpstr>Video Indexer Unlock video insights</vt:lpstr>
      <vt:lpstr>SPEECH</vt:lpstr>
      <vt:lpstr>Bing Speech API</vt:lpstr>
      <vt:lpstr>PowerPoint Presentation</vt:lpstr>
      <vt:lpstr>Custom Speech  Service</vt:lpstr>
      <vt:lpstr>Custom Speech Service</vt:lpstr>
      <vt:lpstr>PowerPoint Presentation</vt:lpstr>
      <vt:lpstr>Speaker  Recognition API</vt:lpstr>
      <vt:lpstr>Speaker  Recognition API</vt:lpstr>
      <vt:lpstr>LANGUAGE</vt:lpstr>
      <vt:lpstr>Bing spell check  API</vt:lpstr>
      <vt:lpstr>Bing spell check  API</vt:lpstr>
      <vt:lpstr>Language  Understanding  Intelligent Service</vt:lpstr>
      <vt:lpstr>Language  Understanding  Intelligent Service</vt:lpstr>
      <vt:lpstr>Language  understanding  models</vt:lpstr>
      <vt:lpstr>PowerPoint Presentation</vt:lpstr>
      <vt:lpstr>Linguistic analysis</vt:lpstr>
      <vt:lpstr>Linguistic analysis</vt:lpstr>
      <vt:lpstr>Text analytics</vt:lpstr>
      <vt:lpstr>Web language  model</vt:lpstr>
      <vt:lpstr>Microsoft  Translator</vt:lpstr>
      <vt:lpstr>KNOWLEDGE</vt:lpstr>
      <vt:lpstr>Academic  knowledge</vt:lpstr>
      <vt:lpstr>Entity linking</vt:lpstr>
      <vt:lpstr>Knowledge  exploration</vt:lpstr>
      <vt:lpstr>Recommendations</vt:lpstr>
      <vt:lpstr>PowerPoint Presentation</vt:lpstr>
      <vt:lpstr>PowerPoint Presentation</vt:lpstr>
      <vt:lpstr>QnA Maker</vt:lpstr>
      <vt:lpstr>Custom  Decision Service</vt:lpstr>
      <vt:lpstr>PowerPoint Presentation</vt:lpstr>
      <vt:lpstr>SEARCH</vt:lpstr>
      <vt:lpstr>Bing web search</vt:lpstr>
      <vt:lpstr>Bing image search</vt:lpstr>
      <vt:lpstr>Bing video search</vt:lpstr>
      <vt:lpstr>Bing news search</vt:lpstr>
      <vt:lpstr>Bing autosuggest</vt:lpstr>
      <vt:lpstr>Bing custom search</vt:lpstr>
      <vt:lpstr>Bing entity search</vt:lpstr>
      <vt:lpstr>PowerPoint Presentation</vt:lpstr>
      <vt:lpstr>DEVELOPER  RESOURCES</vt:lpstr>
      <vt:lpstr>Resources, Tutorials &amp; Demos</vt:lpstr>
      <vt:lpstr>Q&amp;A</vt:lpstr>
      <vt:lpstr>PowerPoint Presentation</vt:lpstr>
      <vt:lpstr>PowerPoint Presentation</vt:lpstr>
      <vt:lpstr>Appendix</vt:lpstr>
      <vt:lpstr>Microsoft  Cognitive Services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Services Technical Deck - L200</dc:title>
  <dc:creator>Russ Rogers (Prime 8)</dc:creator>
  <cp:keywords>Bot Framework; artificial neural networks; Deep Learning; Cognitive Services; Microsoft AI; data ＆ ai</cp:keywords>
  <cp:lastModifiedBy>Shahed Chowdhuri</cp:lastModifiedBy>
  <cp:revision>58</cp:revision>
  <dcterms:modified xsi:type="dcterms:W3CDTF">2017-11-12T22:41:09Z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TaxKeyword">
    <vt:lpwstr>2166;#Cognitive Services|c8f23e1a-bb25-4c5c-90fa-bef719796b30;#2165;#data ＆ ai|5442ab1f-79c2-4462-93de-23b6e6f629dc;#2164;#artificial neural networks|3c500d92-4690-4bad-aebe-572cfbcdbf7b;#2163;#Deep Learning|02be91e4-530a-485b-a9b5-0370a3cd2ab1;#2162;#Mic</vt:lpwstr>
  </property>
  <property fmtid="{D5CDD505-2E9C-101B-9397-08002B2CF9AE}" pid="4" name="NewsType">
    <vt:lpwstr/>
  </property>
  <property fmtid="{D5CDD505-2E9C-101B-9397-08002B2CF9AE}" pid="5" name="_dlc_policyId">
    <vt:lpwstr/>
  </property>
  <property fmtid="{D5CDD505-2E9C-101B-9397-08002B2CF9AE}" pid="6" name="Region">
    <vt:lpwstr/>
  </property>
  <property fmtid="{D5CDD505-2E9C-101B-9397-08002B2CF9AE}" pid="7" name="Confidentiality">
    <vt:lpwstr>5;#Microsoft confidential|461efa83-0283-486a-a8d5-943328f3693f</vt:lpwstr>
  </property>
  <property fmtid="{D5CDD505-2E9C-101B-9397-08002B2CF9AE}" pid="8" name="ItemType">
    <vt:lpwstr>435;#technical presentations|83a894cf-702b-47fc-aba5-41bd10dc1e75</vt:lpwstr>
  </property>
  <property fmtid="{D5CDD505-2E9C-101B-9397-08002B2CF9AE}" pid="9" name="ContentTypeId">
    <vt:lpwstr>0x0101000E4CB7077FEE4FF7AE86D4A500EEC780030016C849C62B10EB41ACA8C7EEDEF40BB20099ECF64382448D48A56095091C66B1A9</vt:lpwstr>
  </property>
  <property fmtid="{D5CDD505-2E9C-101B-9397-08002B2CF9AE}" pid="10" name="ga0c0bf70a6644469c61b3efa7025301">
    <vt:lpwstr/>
  </property>
  <property fmtid="{D5CDD505-2E9C-101B-9397-08002B2CF9AE}" pid="11" name="Industries">
    <vt:lpwstr/>
  </property>
  <property fmtid="{D5CDD505-2E9C-101B-9397-08002B2CF9AE}" pid="12" name="MSProducts">
    <vt:lpwstr/>
  </property>
  <property fmtid="{D5CDD505-2E9C-101B-9397-08002B2CF9AE}" pid="13" name="Competitors">
    <vt:lpwstr/>
  </property>
  <property fmtid="{D5CDD505-2E9C-101B-9397-08002B2CF9AE}" pid="14" name="SMSGDomain">
    <vt:lpwstr>21;#Cloud and Enterprise|adc2fe87-c79a-4ded-a449-3f86b954069d;#20;#Microsoft Azure Domain|d600a391-d529-4311-892b-2c05c1ab2538</vt:lpwstr>
  </property>
  <property fmtid="{D5CDD505-2E9C-101B-9397-08002B2CF9AE}" pid="15" name="ExperienceContentType">
    <vt:lpwstr/>
  </property>
  <property fmtid="{D5CDD505-2E9C-101B-9397-08002B2CF9AE}" pid="16" name="BusinessArchitecture">
    <vt:lpwstr>374;#machine learning|912b89bd-3197-4d37-838b-dea3c299099a</vt:lpwstr>
  </property>
  <property fmtid="{D5CDD505-2E9C-101B-9397-08002B2CF9AE}" pid="17" name="SMSGTags">
    <vt:lpwstr/>
  </property>
  <property fmtid="{D5CDD505-2E9C-101B-9397-08002B2CF9AE}" pid="18" name="Products">
    <vt:lpwstr>26;#Azure|669a3112-5edf-444b-a003-630063601f07;#2119;#Microsoft Cognitive Services|d4822b8f-2d1c-4a11-826f-7fd59398add0</vt:lpwstr>
  </property>
  <property fmtid="{D5CDD505-2E9C-101B-9397-08002B2CF9AE}" pid="19" name="_dlc_DocIdItemGuid">
    <vt:lpwstr>14bb838e-38f2-46be-af25-6a777cc81e25</vt:lpwstr>
  </property>
  <property fmtid="{D5CDD505-2E9C-101B-9397-08002B2CF9AE}" pid="20" name="MSPhysicalGeography">
    <vt:lpwstr/>
  </property>
  <property fmtid="{D5CDD505-2E9C-101B-9397-08002B2CF9AE}" pid="21" name="j3562c58ee414e028925bc902cfc01a1">
    <vt:lpwstr/>
  </property>
  <property fmtid="{D5CDD505-2E9C-101B-9397-08002B2CF9AE}" pid="22" name="EnterpriseDomainTags">
    <vt:lpwstr/>
  </property>
  <property fmtid="{D5CDD505-2E9C-101B-9397-08002B2CF9AE}" pid="23" name="l6f004f21209409da86a713c0f24627d">
    <vt:lpwstr/>
  </property>
  <property fmtid="{D5CDD505-2E9C-101B-9397-08002B2CF9AE}" pid="24" name="ActivitiesAndPrograms">
    <vt:lpwstr/>
  </property>
  <property fmtid="{D5CDD505-2E9C-101B-9397-08002B2CF9AE}" pid="25" name="Segments">
    <vt:lpwstr/>
  </property>
  <property fmtid="{D5CDD505-2E9C-101B-9397-08002B2CF9AE}" pid="26" name="Partners">
    <vt:lpwstr/>
  </property>
  <property fmtid="{D5CDD505-2E9C-101B-9397-08002B2CF9AE}" pid="27" name="la4444b61d19467597d63190b69ac227">
    <vt:lpwstr/>
  </property>
  <property fmtid="{D5CDD505-2E9C-101B-9397-08002B2CF9AE}" pid="28" name="Topics">
    <vt:lpwstr>29;#features|94b87768-f145-4764-adbd-fec700e47348</vt:lpwstr>
  </property>
  <property fmtid="{D5CDD505-2E9C-101B-9397-08002B2CF9AE}" pid="29" name="Groups">
    <vt:lpwstr>31;#Microsoft Azure Marketing|0958c357-5252-473f-8b4e-42f27525a99d</vt:lpwstr>
  </property>
  <property fmtid="{D5CDD505-2E9C-101B-9397-08002B2CF9AE}" pid="30" name="MSProductsTaxHTField0">
    <vt:lpwstr/>
  </property>
  <property fmtid="{D5CDD505-2E9C-101B-9397-08002B2CF9AE}" pid="31" name="Languages">
    <vt:lpwstr/>
  </property>
  <property fmtid="{D5CDD505-2E9C-101B-9397-08002B2CF9AE}" pid="32" name="e8080b0481964c759b2c36ae49591b31">
    <vt:lpwstr/>
  </property>
  <property fmtid="{D5CDD505-2E9C-101B-9397-08002B2CF9AE}" pid="33" name="_docset_NoMedatataSyncRequired">
    <vt:lpwstr>False</vt:lpwstr>
  </property>
  <property fmtid="{D5CDD505-2E9C-101B-9397-08002B2CF9AE}" pid="34" name="TechnicalLevel">
    <vt:lpwstr/>
  </property>
  <property fmtid="{D5CDD505-2E9C-101B-9397-08002B2CF9AE}" pid="35" name="Audiences">
    <vt:lpwstr/>
  </property>
  <property fmtid="{D5CDD505-2E9C-101B-9397-08002B2CF9AE}" pid="36" name="ldac8aee9d1f469e8cd8c3f8d6a615f2">
    <vt:lpwstr/>
  </property>
  <property fmtid="{D5CDD505-2E9C-101B-9397-08002B2CF9AE}" pid="37" name="EmployeeRole">
    <vt:lpwstr/>
  </property>
  <property fmtid="{D5CDD505-2E9C-101B-9397-08002B2CF9AE}" pid="38" name="NewsTopic">
    <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haredWithUsers">
    <vt:lpwstr>25388;#Natalia Garcia;#4900;#Boon Teng Tan;#6194;#Raymond Chin;#79478;#David Caicedo;#46697;#Samuel Denton-Giles;#60837;#Doug Schieffer</vt:lpwstr>
  </property>
  <property fmtid="{D5CDD505-2E9C-101B-9397-08002B2CF9AE}" pid="43" name="FolderExtensions">
    <vt:lpwstr/>
  </property>
  <property fmtid="{D5CDD505-2E9C-101B-9397-08002B2CF9AE}" pid="44" name="ParentID1">
    <vt:lpwstr>G01KC-1-19180</vt:lpwstr>
  </property>
  <property fmtid="{D5CDD505-2E9C-101B-9397-08002B2CF9AE}" pid="45" name="MSIP_Label_f42aa342-8706-4288-bd11-ebb85995028c_Enabled">
    <vt:lpwstr>True</vt:lpwstr>
  </property>
  <property fmtid="{D5CDD505-2E9C-101B-9397-08002B2CF9AE}" pid="46" name="MSIP_Label_f42aa342-8706-4288-bd11-ebb85995028c_SiteId">
    <vt:lpwstr>72f988bf-86f1-41af-91ab-2d7cd011db47</vt:lpwstr>
  </property>
  <property fmtid="{D5CDD505-2E9C-101B-9397-08002B2CF9AE}" pid="47" name="MSIP_Label_f42aa342-8706-4288-bd11-ebb85995028c_Ref">
    <vt:lpwstr>https://api.informationprotection.azure.com/api/72f988bf-86f1-41af-91ab-2d7cd011db47</vt:lpwstr>
  </property>
  <property fmtid="{D5CDD505-2E9C-101B-9397-08002B2CF9AE}" pid="48" name="MSIP_Label_f42aa342-8706-4288-bd11-ebb85995028c_SetBy">
    <vt:lpwstr>gibattag@microsoft.com</vt:lpwstr>
  </property>
  <property fmtid="{D5CDD505-2E9C-101B-9397-08002B2CF9AE}" pid="49" name="MSIP_Label_f42aa342-8706-4288-bd11-ebb85995028c_SetDate">
    <vt:lpwstr>2017-05-10T00:12:33.1717880-07:00</vt:lpwstr>
  </property>
  <property fmtid="{D5CDD505-2E9C-101B-9397-08002B2CF9AE}" pid="50" name="MSIP_Label_f42aa342-8706-4288-bd11-ebb85995028c_Name">
    <vt:lpwstr>General</vt:lpwstr>
  </property>
  <property fmtid="{D5CDD505-2E9C-101B-9397-08002B2CF9AE}" pid="51" name="MSIP_Label_f42aa342-8706-4288-bd11-ebb85995028c_Application">
    <vt:lpwstr>Microsoft Azure Information Protection</vt:lpwstr>
  </property>
  <property fmtid="{D5CDD505-2E9C-101B-9397-08002B2CF9AE}" pid="52" name="MSIP_Label_f42aa342-8706-4288-bd11-ebb85995028c_Extended_MSFT_Method">
    <vt:lpwstr>Automatic</vt:lpwstr>
  </property>
  <property fmtid="{D5CDD505-2E9C-101B-9397-08002B2CF9AE}" pid="53" name="Sensitivity">
    <vt:lpwstr>General</vt:lpwstr>
  </property>
  <property fmtid="{D5CDD505-2E9C-101B-9397-08002B2CF9AE}" pid="54" name="LastSharedByUser">
    <vt:lpwstr>kayap@microsoft.com</vt:lpwstr>
  </property>
  <property fmtid="{D5CDD505-2E9C-101B-9397-08002B2CF9AE}" pid="55" name="LastSharedByTime">
    <vt:filetime>2017-09-13T13:31:31Z</vt:filetime>
  </property>
</Properties>
</file>