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0"/>
  </p:notesMasterIdLst>
  <p:handoutMasterIdLst>
    <p:handoutMasterId r:id="rId21"/>
  </p:handoutMasterIdLst>
  <p:sldIdLst>
    <p:sldId id="256" r:id="rId5"/>
    <p:sldId id="417" r:id="rId6"/>
    <p:sldId id="419" r:id="rId7"/>
    <p:sldId id="418" r:id="rId8"/>
    <p:sldId id="420" r:id="rId9"/>
    <p:sldId id="421" r:id="rId10"/>
    <p:sldId id="422" r:id="rId11"/>
    <p:sldId id="423" r:id="rId12"/>
    <p:sldId id="424" r:id="rId13"/>
    <p:sldId id="425" r:id="rId14"/>
    <p:sldId id="426" r:id="rId15"/>
    <p:sldId id="427" r:id="rId16"/>
    <p:sldId id="428" r:id="rId17"/>
    <p:sldId id="413" r:id="rId18"/>
    <p:sldId id="375" r:id="rId1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68544" autoAdjust="0"/>
  </p:normalViewPr>
  <p:slideViewPr>
    <p:cSldViewPr>
      <p:cViewPr>
        <p:scale>
          <a:sx n="66" d="100"/>
          <a:sy n="66" d="100"/>
        </p:scale>
        <p:origin x="288" y="-53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531D6-F6D1-40F8-8AF9-6FA82602C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ABB3630-8EFF-4EC6-A203-31DECF33D60E}">
      <dgm:prSet phldrT="[Text]"/>
      <dgm:spPr/>
      <dgm:t>
        <a:bodyPr/>
        <a:lstStyle/>
        <a:p>
          <a:r>
            <a:rPr lang="en-US" dirty="0" smtClean="0"/>
            <a:t>1. UI Design</a:t>
          </a:r>
          <a:endParaRPr lang="en-US" dirty="0"/>
        </a:p>
      </dgm:t>
    </dgm:pt>
    <dgm:pt modelId="{77420168-CA10-4AE0-8E3B-0DC9FDC9434D}" type="parTrans" cxnId="{E7C4F6B5-15D4-479E-8B8A-A76DBEFDADE0}">
      <dgm:prSet/>
      <dgm:spPr/>
      <dgm:t>
        <a:bodyPr/>
        <a:lstStyle/>
        <a:p>
          <a:endParaRPr lang="en-US"/>
        </a:p>
      </dgm:t>
    </dgm:pt>
    <dgm:pt modelId="{A89397DD-4140-4CA4-B0BB-7C451D0A3838}" type="sibTrans" cxnId="{E7C4F6B5-15D4-479E-8B8A-A76DBEFDADE0}">
      <dgm:prSet/>
      <dgm:spPr/>
      <dgm:t>
        <a:bodyPr/>
        <a:lstStyle/>
        <a:p>
          <a:endParaRPr lang="en-US"/>
        </a:p>
      </dgm:t>
    </dgm:pt>
    <dgm:pt modelId="{D00781FA-EEC2-4FBB-A0C3-99729521414D}">
      <dgm:prSet phldrT="[Text]" custT="1"/>
      <dgm:spPr/>
      <dgm:t>
        <a:bodyPr/>
        <a:lstStyle/>
        <a:p>
          <a:r>
            <a:rPr lang="en-US" sz="2400" dirty="0" smtClean="0"/>
            <a:t>2. Multiplatform</a:t>
          </a:r>
          <a:endParaRPr lang="en-US" sz="2400" dirty="0"/>
        </a:p>
      </dgm:t>
    </dgm:pt>
    <dgm:pt modelId="{6F5E645B-7D5B-49D4-B78D-458471044578}" type="parTrans" cxnId="{A0887FAC-CF04-461B-9F4B-2C79226E7729}">
      <dgm:prSet/>
      <dgm:spPr/>
      <dgm:t>
        <a:bodyPr/>
        <a:lstStyle/>
        <a:p>
          <a:endParaRPr lang="en-US"/>
        </a:p>
      </dgm:t>
    </dgm:pt>
    <dgm:pt modelId="{7838396D-83E9-408E-AF6F-D0D0D5998989}" type="sibTrans" cxnId="{A0887FAC-CF04-461B-9F4B-2C79226E7729}">
      <dgm:prSet/>
      <dgm:spPr/>
      <dgm:t>
        <a:bodyPr/>
        <a:lstStyle/>
        <a:p>
          <a:endParaRPr lang="en-US"/>
        </a:p>
      </dgm:t>
    </dgm:pt>
    <dgm:pt modelId="{C310C246-E937-4496-A421-ACFDF37C6689}">
      <dgm:prSet phldrT="[Text]" custT="1"/>
      <dgm:spPr/>
      <dgm:t>
        <a:bodyPr/>
        <a:lstStyle/>
        <a:p>
          <a:r>
            <a:rPr lang="en-US" sz="2400" dirty="0" smtClean="0"/>
            <a:t>3. </a:t>
          </a:r>
          <a:r>
            <a:rPr lang="en-US" sz="2800" dirty="0" smtClean="0"/>
            <a:t>Optimization</a:t>
          </a:r>
          <a:endParaRPr lang="en-US" sz="2800" dirty="0"/>
        </a:p>
      </dgm:t>
    </dgm:pt>
    <dgm:pt modelId="{562F59F2-54B0-45C7-A64B-C4BA0B263370}" type="parTrans" cxnId="{631AE4F0-69B7-43E9-8406-7919E16F8BD0}">
      <dgm:prSet/>
      <dgm:spPr/>
      <dgm:t>
        <a:bodyPr/>
        <a:lstStyle/>
        <a:p>
          <a:endParaRPr lang="en-US"/>
        </a:p>
      </dgm:t>
    </dgm:pt>
    <dgm:pt modelId="{F28196C9-5AE0-41BF-859E-E83B8F72C987}" type="sibTrans" cxnId="{631AE4F0-69B7-43E9-8406-7919E16F8BD0}">
      <dgm:prSet/>
      <dgm:spPr/>
      <dgm:t>
        <a:bodyPr/>
        <a:lstStyle/>
        <a:p>
          <a:endParaRPr lang="en-US"/>
        </a:p>
      </dgm:t>
    </dgm:pt>
    <dgm:pt modelId="{086A8681-F755-46DE-83FB-CCFA00818CE2}">
      <dgm:prSet phldrT="[Text]"/>
      <dgm:spPr/>
      <dgm:t>
        <a:bodyPr/>
        <a:lstStyle/>
        <a:p>
          <a:r>
            <a:rPr lang="en-US" dirty="0" smtClean="0"/>
            <a:t>4. Work-Life Balance</a:t>
          </a:r>
          <a:endParaRPr lang="en-US" dirty="0"/>
        </a:p>
      </dgm:t>
    </dgm:pt>
    <dgm:pt modelId="{6BF44ABE-B995-4AE7-B33D-1C7B2F983D5B}" type="parTrans" cxnId="{535E2983-4219-4597-A129-34A8F239AF2C}">
      <dgm:prSet/>
      <dgm:spPr/>
      <dgm:t>
        <a:bodyPr/>
        <a:lstStyle/>
        <a:p>
          <a:endParaRPr lang="en-US"/>
        </a:p>
      </dgm:t>
    </dgm:pt>
    <dgm:pt modelId="{EB2A0A09-5003-46CF-8690-1E0DAA2BC334}" type="sibTrans" cxnId="{535E2983-4219-4597-A129-34A8F239AF2C}">
      <dgm:prSet/>
      <dgm:spPr/>
      <dgm:t>
        <a:bodyPr/>
        <a:lstStyle/>
        <a:p>
          <a:endParaRPr lang="en-US"/>
        </a:p>
      </dgm:t>
    </dgm:pt>
    <dgm:pt modelId="{3073E970-4ABE-46B1-A0C0-D9DEEAEAAF1F}">
      <dgm:prSet phldrT="[Text]"/>
      <dgm:spPr/>
      <dgm:t>
        <a:bodyPr/>
        <a:lstStyle/>
        <a:p>
          <a:r>
            <a:rPr lang="en-US" dirty="0" smtClean="0"/>
            <a:t>5. Feedback and Ratings</a:t>
          </a:r>
          <a:endParaRPr lang="en-US" dirty="0"/>
        </a:p>
      </dgm:t>
    </dgm:pt>
    <dgm:pt modelId="{22F0691A-CBF0-4528-90CE-0080B362C180}" type="parTrans" cxnId="{1279EAFD-7E00-4339-A32E-65C05BDEC6CF}">
      <dgm:prSet/>
      <dgm:spPr/>
      <dgm:t>
        <a:bodyPr/>
        <a:lstStyle/>
        <a:p>
          <a:endParaRPr lang="en-US"/>
        </a:p>
      </dgm:t>
    </dgm:pt>
    <dgm:pt modelId="{CF65B20D-C656-44DB-9D6B-2F5B997B1147}" type="sibTrans" cxnId="{1279EAFD-7E00-4339-A32E-65C05BDEC6CF}">
      <dgm:prSet/>
      <dgm:spPr/>
      <dgm:t>
        <a:bodyPr/>
        <a:lstStyle/>
        <a:p>
          <a:endParaRPr lang="en-US"/>
        </a:p>
      </dgm:t>
    </dgm:pt>
    <dgm:pt modelId="{9E71BDE9-B8B2-41EB-A2FF-393A1105ED8A}" type="pres">
      <dgm:prSet presAssocID="{84C531D6-F6D1-40F8-8AF9-6FA82602CFE8}" presName="diagram" presStyleCnt="0">
        <dgm:presLayoutVars>
          <dgm:dir/>
          <dgm:resizeHandles val="exact"/>
        </dgm:presLayoutVars>
      </dgm:prSet>
      <dgm:spPr/>
      <dgm:t>
        <a:bodyPr/>
        <a:lstStyle/>
        <a:p>
          <a:endParaRPr lang="en-US"/>
        </a:p>
      </dgm:t>
    </dgm:pt>
    <dgm:pt modelId="{3A7C49CF-6899-40F7-9511-6FDBCEF14C7B}" type="pres">
      <dgm:prSet presAssocID="{2ABB3630-8EFF-4EC6-A203-31DECF33D60E}" presName="node" presStyleLbl="node1" presStyleIdx="0" presStyleCnt="5">
        <dgm:presLayoutVars>
          <dgm:bulletEnabled val="1"/>
        </dgm:presLayoutVars>
      </dgm:prSet>
      <dgm:spPr/>
      <dgm:t>
        <a:bodyPr/>
        <a:lstStyle/>
        <a:p>
          <a:endParaRPr lang="en-US"/>
        </a:p>
      </dgm:t>
    </dgm:pt>
    <dgm:pt modelId="{31D1EB6D-D751-414F-BE51-CB136B5A33F0}" type="pres">
      <dgm:prSet presAssocID="{A89397DD-4140-4CA4-B0BB-7C451D0A3838}" presName="sibTrans" presStyleCnt="0"/>
      <dgm:spPr/>
    </dgm:pt>
    <dgm:pt modelId="{5370CBC2-8F65-4D7D-8F00-10FE658654E6}" type="pres">
      <dgm:prSet presAssocID="{D00781FA-EEC2-4FBB-A0C3-99729521414D}" presName="node" presStyleLbl="node1" presStyleIdx="1" presStyleCnt="5">
        <dgm:presLayoutVars>
          <dgm:bulletEnabled val="1"/>
        </dgm:presLayoutVars>
      </dgm:prSet>
      <dgm:spPr/>
      <dgm:t>
        <a:bodyPr/>
        <a:lstStyle/>
        <a:p>
          <a:endParaRPr lang="en-US"/>
        </a:p>
      </dgm:t>
    </dgm:pt>
    <dgm:pt modelId="{DAE57D2D-0B8D-495D-BE50-85AC3D19E0E6}" type="pres">
      <dgm:prSet presAssocID="{7838396D-83E9-408E-AF6F-D0D0D5998989}" presName="sibTrans" presStyleCnt="0"/>
      <dgm:spPr/>
    </dgm:pt>
    <dgm:pt modelId="{B3E6F336-4C43-44F6-B349-20985ADB6D8B}" type="pres">
      <dgm:prSet presAssocID="{C310C246-E937-4496-A421-ACFDF37C6689}" presName="node" presStyleLbl="node1" presStyleIdx="2" presStyleCnt="5">
        <dgm:presLayoutVars>
          <dgm:bulletEnabled val="1"/>
        </dgm:presLayoutVars>
      </dgm:prSet>
      <dgm:spPr/>
      <dgm:t>
        <a:bodyPr/>
        <a:lstStyle/>
        <a:p>
          <a:endParaRPr lang="en-US"/>
        </a:p>
      </dgm:t>
    </dgm:pt>
    <dgm:pt modelId="{C1F192F8-7DE5-4AEF-B948-4AA9A4936EB7}" type="pres">
      <dgm:prSet presAssocID="{F28196C9-5AE0-41BF-859E-E83B8F72C987}" presName="sibTrans" presStyleCnt="0"/>
      <dgm:spPr/>
    </dgm:pt>
    <dgm:pt modelId="{F5DBC551-1D46-4F57-BF5D-AC0FC9D4D90E}" type="pres">
      <dgm:prSet presAssocID="{086A8681-F755-46DE-83FB-CCFA00818CE2}" presName="node" presStyleLbl="node1" presStyleIdx="3" presStyleCnt="5">
        <dgm:presLayoutVars>
          <dgm:bulletEnabled val="1"/>
        </dgm:presLayoutVars>
      </dgm:prSet>
      <dgm:spPr/>
      <dgm:t>
        <a:bodyPr/>
        <a:lstStyle/>
        <a:p>
          <a:endParaRPr lang="en-US"/>
        </a:p>
      </dgm:t>
    </dgm:pt>
    <dgm:pt modelId="{C40F7208-0605-47DF-B296-AEEAE67D9138}" type="pres">
      <dgm:prSet presAssocID="{EB2A0A09-5003-46CF-8690-1E0DAA2BC334}" presName="sibTrans" presStyleCnt="0"/>
      <dgm:spPr/>
    </dgm:pt>
    <dgm:pt modelId="{24158F9E-C769-4A58-95DE-7962BB81D178}" type="pres">
      <dgm:prSet presAssocID="{3073E970-4ABE-46B1-A0C0-D9DEEAEAAF1F}" presName="node" presStyleLbl="node1" presStyleIdx="4" presStyleCnt="5">
        <dgm:presLayoutVars>
          <dgm:bulletEnabled val="1"/>
        </dgm:presLayoutVars>
      </dgm:prSet>
      <dgm:spPr/>
      <dgm:t>
        <a:bodyPr/>
        <a:lstStyle/>
        <a:p>
          <a:endParaRPr lang="en-US"/>
        </a:p>
      </dgm:t>
    </dgm:pt>
  </dgm:ptLst>
  <dgm:cxnLst>
    <dgm:cxn modelId="{E7C4F6B5-15D4-479E-8B8A-A76DBEFDADE0}" srcId="{84C531D6-F6D1-40F8-8AF9-6FA82602CFE8}" destId="{2ABB3630-8EFF-4EC6-A203-31DECF33D60E}" srcOrd="0" destOrd="0" parTransId="{77420168-CA10-4AE0-8E3B-0DC9FDC9434D}" sibTransId="{A89397DD-4140-4CA4-B0BB-7C451D0A3838}"/>
    <dgm:cxn modelId="{7621A5F1-B2A2-4BEF-9D5D-E05161E95B86}" type="presOf" srcId="{D00781FA-EEC2-4FBB-A0C3-99729521414D}" destId="{5370CBC2-8F65-4D7D-8F00-10FE658654E6}" srcOrd="0" destOrd="0" presId="urn:microsoft.com/office/officeart/2005/8/layout/default"/>
    <dgm:cxn modelId="{F000F9C3-04FB-47F5-92A1-23BB37EF5763}" type="presOf" srcId="{C310C246-E937-4496-A421-ACFDF37C6689}" destId="{B3E6F336-4C43-44F6-B349-20985ADB6D8B}" srcOrd="0" destOrd="0" presId="urn:microsoft.com/office/officeart/2005/8/layout/default"/>
    <dgm:cxn modelId="{535E2983-4219-4597-A129-34A8F239AF2C}" srcId="{84C531D6-F6D1-40F8-8AF9-6FA82602CFE8}" destId="{086A8681-F755-46DE-83FB-CCFA00818CE2}" srcOrd="3" destOrd="0" parTransId="{6BF44ABE-B995-4AE7-B33D-1C7B2F983D5B}" sibTransId="{EB2A0A09-5003-46CF-8690-1E0DAA2BC334}"/>
    <dgm:cxn modelId="{94305D83-EE3F-4538-87DA-79F8BC1AD46E}" type="presOf" srcId="{3073E970-4ABE-46B1-A0C0-D9DEEAEAAF1F}" destId="{24158F9E-C769-4A58-95DE-7962BB81D178}" srcOrd="0" destOrd="0" presId="urn:microsoft.com/office/officeart/2005/8/layout/default"/>
    <dgm:cxn modelId="{BCB4D57A-D8F9-44F3-9890-3B08AE5B9910}" type="presOf" srcId="{2ABB3630-8EFF-4EC6-A203-31DECF33D60E}" destId="{3A7C49CF-6899-40F7-9511-6FDBCEF14C7B}" srcOrd="0" destOrd="0" presId="urn:microsoft.com/office/officeart/2005/8/layout/default"/>
    <dgm:cxn modelId="{1279EAFD-7E00-4339-A32E-65C05BDEC6CF}" srcId="{84C531D6-F6D1-40F8-8AF9-6FA82602CFE8}" destId="{3073E970-4ABE-46B1-A0C0-D9DEEAEAAF1F}" srcOrd="4" destOrd="0" parTransId="{22F0691A-CBF0-4528-90CE-0080B362C180}" sibTransId="{CF65B20D-C656-44DB-9D6B-2F5B997B1147}"/>
    <dgm:cxn modelId="{835002D5-3765-4390-A93B-E1AF0B6601DB}" type="presOf" srcId="{086A8681-F755-46DE-83FB-CCFA00818CE2}" destId="{F5DBC551-1D46-4F57-BF5D-AC0FC9D4D90E}" srcOrd="0" destOrd="0" presId="urn:microsoft.com/office/officeart/2005/8/layout/default"/>
    <dgm:cxn modelId="{A0887FAC-CF04-461B-9F4B-2C79226E7729}" srcId="{84C531D6-F6D1-40F8-8AF9-6FA82602CFE8}" destId="{D00781FA-EEC2-4FBB-A0C3-99729521414D}" srcOrd="1" destOrd="0" parTransId="{6F5E645B-7D5B-49D4-B78D-458471044578}" sibTransId="{7838396D-83E9-408E-AF6F-D0D0D5998989}"/>
    <dgm:cxn modelId="{5D8E2B84-69E8-406D-9BE7-A436B000125C}" type="presOf" srcId="{84C531D6-F6D1-40F8-8AF9-6FA82602CFE8}" destId="{9E71BDE9-B8B2-41EB-A2FF-393A1105ED8A}" srcOrd="0" destOrd="0" presId="urn:microsoft.com/office/officeart/2005/8/layout/default"/>
    <dgm:cxn modelId="{631AE4F0-69B7-43E9-8406-7919E16F8BD0}" srcId="{84C531D6-F6D1-40F8-8AF9-6FA82602CFE8}" destId="{C310C246-E937-4496-A421-ACFDF37C6689}" srcOrd="2" destOrd="0" parTransId="{562F59F2-54B0-45C7-A64B-C4BA0B263370}" sibTransId="{F28196C9-5AE0-41BF-859E-E83B8F72C987}"/>
    <dgm:cxn modelId="{95B99F2B-346F-47F4-A957-588173E9CA6D}" type="presParOf" srcId="{9E71BDE9-B8B2-41EB-A2FF-393A1105ED8A}" destId="{3A7C49CF-6899-40F7-9511-6FDBCEF14C7B}" srcOrd="0" destOrd="0" presId="urn:microsoft.com/office/officeart/2005/8/layout/default"/>
    <dgm:cxn modelId="{9EA18A7C-0055-4CF5-813B-ECEF11209796}" type="presParOf" srcId="{9E71BDE9-B8B2-41EB-A2FF-393A1105ED8A}" destId="{31D1EB6D-D751-414F-BE51-CB136B5A33F0}" srcOrd="1" destOrd="0" presId="urn:microsoft.com/office/officeart/2005/8/layout/default"/>
    <dgm:cxn modelId="{3B1DBB57-F5CC-4E59-820D-7020E25FCE3A}" type="presParOf" srcId="{9E71BDE9-B8B2-41EB-A2FF-393A1105ED8A}" destId="{5370CBC2-8F65-4D7D-8F00-10FE658654E6}" srcOrd="2" destOrd="0" presId="urn:microsoft.com/office/officeart/2005/8/layout/default"/>
    <dgm:cxn modelId="{32C67958-8645-48FE-BE06-6AEF9D7B601C}" type="presParOf" srcId="{9E71BDE9-B8B2-41EB-A2FF-393A1105ED8A}" destId="{DAE57D2D-0B8D-495D-BE50-85AC3D19E0E6}" srcOrd="3" destOrd="0" presId="urn:microsoft.com/office/officeart/2005/8/layout/default"/>
    <dgm:cxn modelId="{D1AE5511-526F-4D4D-8F51-82C1241458C4}" type="presParOf" srcId="{9E71BDE9-B8B2-41EB-A2FF-393A1105ED8A}" destId="{B3E6F336-4C43-44F6-B349-20985ADB6D8B}" srcOrd="4" destOrd="0" presId="urn:microsoft.com/office/officeart/2005/8/layout/default"/>
    <dgm:cxn modelId="{4C9344B9-4CC1-45CD-ACE8-B77E25FFB91E}" type="presParOf" srcId="{9E71BDE9-B8B2-41EB-A2FF-393A1105ED8A}" destId="{C1F192F8-7DE5-4AEF-B948-4AA9A4936EB7}" srcOrd="5" destOrd="0" presId="urn:microsoft.com/office/officeart/2005/8/layout/default"/>
    <dgm:cxn modelId="{28B6EA72-6EFB-4155-B5D0-5F9B295F4BBF}" type="presParOf" srcId="{9E71BDE9-B8B2-41EB-A2FF-393A1105ED8A}" destId="{F5DBC551-1D46-4F57-BF5D-AC0FC9D4D90E}" srcOrd="6" destOrd="0" presId="urn:microsoft.com/office/officeart/2005/8/layout/default"/>
    <dgm:cxn modelId="{F31A8E49-D232-4F6F-BF63-02A7931DACB2}" type="presParOf" srcId="{9E71BDE9-B8B2-41EB-A2FF-393A1105ED8A}" destId="{C40F7208-0605-47DF-B296-AEEAE67D9138}" srcOrd="7" destOrd="0" presId="urn:microsoft.com/office/officeart/2005/8/layout/default"/>
    <dgm:cxn modelId="{53FEF9F1-0B9B-4E17-9E31-220698ED9A59}" type="presParOf" srcId="{9E71BDE9-B8B2-41EB-A2FF-393A1105ED8A}" destId="{24158F9E-C769-4A58-95DE-7962BB81D17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49CF-6899-40F7-9511-6FDBCEF14C7B}">
      <dsp:nvSpPr>
        <dsp:cNvPr id="0" name=""/>
        <dsp:cNvSpPr/>
      </dsp:nvSpPr>
      <dsp:spPr>
        <a:xfrm>
          <a:off x="1160667" y="2330"/>
          <a:ext cx="2854465" cy="171267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1. UI Design</a:t>
          </a:r>
          <a:endParaRPr lang="en-US" sz="3800" kern="1200" dirty="0"/>
        </a:p>
      </dsp:txBody>
      <dsp:txXfrm>
        <a:off x="1160667" y="2330"/>
        <a:ext cx="2854465" cy="1712679"/>
      </dsp:txXfrm>
    </dsp:sp>
    <dsp:sp modelId="{5370CBC2-8F65-4D7D-8F00-10FE658654E6}">
      <dsp:nvSpPr>
        <dsp:cNvPr id="0" name=""/>
        <dsp:cNvSpPr/>
      </dsp:nvSpPr>
      <dsp:spPr>
        <a:xfrm>
          <a:off x="4300579" y="2330"/>
          <a:ext cx="2854465" cy="171267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2. Multiplatform</a:t>
          </a:r>
          <a:endParaRPr lang="en-US" sz="2400" kern="1200" dirty="0"/>
        </a:p>
      </dsp:txBody>
      <dsp:txXfrm>
        <a:off x="4300579" y="2330"/>
        <a:ext cx="2854465" cy="1712679"/>
      </dsp:txXfrm>
    </dsp:sp>
    <dsp:sp modelId="{B3E6F336-4C43-44F6-B349-20985ADB6D8B}">
      <dsp:nvSpPr>
        <dsp:cNvPr id="0" name=""/>
        <dsp:cNvSpPr/>
      </dsp:nvSpPr>
      <dsp:spPr>
        <a:xfrm>
          <a:off x="1160667" y="2000456"/>
          <a:ext cx="2854465" cy="171267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3. </a:t>
          </a:r>
          <a:r>
            <a:rPr lang="en-US" sz="2800" kern="1200" dirty="0" smtClean="0"/>
            <a:t>Optimization</a:t>
          </a:r>
          <a:endParaRPr lang="en-US" sz="2800" kern="1200" dirty="0"/>
        </a:p>
      </dsp:txBody>
      <dsp:txXfrm>
        <a:off x="1160667" y="2000456"/>
        <a:ext cx="2854465" cy="1712679"/>
      </dsp:txXfrm>
    </dsp:sp>
    <dsp:sp modelId="{F5DBC551-1D46-4F57-BF5D-AC0FC9D4D90E}">
      <dsp:nvSpPr>
        <dsp:cNvPr id="0" name=""/>
        <dsp:cNvSpPr/>
      </dsp:nvSpPr>
      <dsp:spPr>
        <a:xfrm>
          <a:off x="4300579" y="2000456"/>
          <a:ext cx="2854465" cy="171267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4. Work-Life Balance</a:t>
          </a:r>
          <a:endParaRPr lang="en-US" sz="3800" kern="1200" dirty="0"/>
        </a:p>
      </dsp:txBody>
      <dsp:txXfrm>
        <a:off x="4300579" y="2000456"/>
        <a:ext cx="2854465" cy="1712679"/>
      </dsp:txXfrm>
    </dsp:sp>
    <dsp:sp modelId="{24158F9E-C769-4A58-95DE-7962BB81D178}">
      <dsp:nvSpPr>
        <dsp:cNvPr id="0" name=""/>
        <dsp:cNvSpPr/>
      </dsp:nvSpPr>
      <dsp:spPr>
        <a:xfrm>
          <a:off x="2730623" y="3998582"/>
          <a:ext cx="2854465" cy="171267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5. Feedback and Ratings</a:t>
          </a:r>
          <a:endParaRPr lang="en-US" sz="3800" kern="1200" dirty="0"/>
        </a:p>
      </dsp:txBody>
      <dsp:txXfrm>
        <a:off x="2730623" y="3998582"/>
        <a:ext cx="2854465" cy="17126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5/26/2015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5/26/2015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Indie Game Development</a:t>
            </a:r>
            <a:r>
              <a:rPr lang="en-US" sz="900" b="1" dirty="0" smtClean="0"/>
              <a:t/>
            </a:r>
            <a:br>
              <a:rPr lang="en-US" sz="900" b="1" dirty="0" smtClean="0"/>
            </a:br>
            <a:r>
              <a:rPr lang="en-US" sz="900" dirty="0" smtClean="0"/>
              <a:t>Getting Started, Lessons Learned &amp; More!</a:t>
            </a:r>
          </a:p>
          <a:p>
            <a:endParaRPr lang="en-US" dirty="0" smtClean="0"/>
          </a:p>
          <a:p>
            <a:r>
              <a:rPr lang="en-US" dirty="0" smtClean="0"/>
              <a:t>By Shahed Chowdhuri</a:t>
            </a:r>
          </a:p>
          <a:p>
            <a:r>
              <a:rPr lang="en-US" dirty="0" smtClean="0"/>
              <a:t>Sr. Technical </a:t>
            </a:r>
            <a:r>
              <a:rPr lang="en-US" dirty="0" smtClean="0"/>
              <a:t>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5/26/2015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Official Xbox Magazine, March 2014, Page 65</a:t>
            </a:r>
          </a:p>
          <a:p>
            <a:r>
              <a:rPr lang="en-US" dirty="0"/>
              <a:t>"Shahed </a:t>
            </a:r>
            <a:r>
              <a:rPr lang="en-US" dirty="0" err="1"/>
              <a:t>Chowdhuri's</a:t>
            </a:r>
            <a:r>
              <a:rPr lang="en-US" dirty="0"/>
              <a:t> got a day job already, </a:t>
            </a:r>
          </a:p>
          <a:p>
            <a:r>
              <a:rPr lang="en-US" dirty="0"/>
              <a:t>but in his spare time he crafts XBLIG games and tools for his fellow developers.”</a:t>
            </a:r>
          </a:p>
          <a:p>
            <a:r>
              <a:rPr lang="en-US" dirty="0"/>
              <a:t>“With a math game and a pair of </a:t>
            </a:r>
            <a:r>
              <a:rPr lang="en-US" dirty="0" err="1"/>
              <a:t>platformers</a:t>
            </a:r>
            <a:r>
              <a:rPr lang="en-US" dirty="0"/>
              <a:t> under his belt, </a:t>
            </a:r>
          </a:p>
          <a:p>
            <a:r>
              <a:rPr lang="en-US" dirty="0"/>
              <a:t>it's his XBLIG Sales Data Analyzer and XNA Basic Starter Kit that has his peers championing him."</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253283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4938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ln w="1905"/>
                <a:solidFill>
                  <a:schemeClr val="bg1">
                    <a:lumMod val="50000"/>
                  </a:schemeClr>
                </a:solidFill>
                <a:effectLst>
                  <a:innerShdw blurRad="69850" dist="43180" dir="5400000">
                    <a:srgbClr val="000000">
                      <a:alpha val="65000"/>
                    </a:srgbClr>
                  </a:innerShdw>
                </a:effectLst>
              </a:rPr>
              <a:t>Real-world Lessons</a:t>
            </a:r>
            <a:endParaRPr lang="en-US" dirty="0" smtClean="0"/>
          </a:p>
          <a:p>
            <a:pPr marL="528392" indent="-528392">
              <a:buFont typeface="+mj-lt"/>
              <a:buAutoNum type="arabicPeriod"/>
            </a:pPr>
            <a:r>
              <a:rPr lang="en-US" dirty="0" smtClean="0"/>
              <a:t>UI Design: predicting human behavior</a:t>
            </a:r>
          </a:p>
          <a:p>
            <a:pPr marL="528392" indent="-528392">
              <a:buFont typeface="+mj-lt"/>
              <a:buAutoNum type="arabicPeriod"/>
            </a:pPr>
            <a:r>
              <a:rPr lang="en-US" dirty="0" smtClean="0"/>
              <a:t>Targeting multiple platforms and screen sizes</a:t>
            </a:r>
          </a:p>
          <a:p>
            <a:pPr marL="528392" indent="-528392">
              <a:buFont typeface="+mj-lt"/>
              <a:buAutoNum type="arabicPeriod"/>
            </a:pPr>
            <a:r>
              <a:rPr lang="en-US" dirty="0" smtClean="0"/>
              <a:t>Memory allocation and code optimization</a:t>
            </a:r>
          </a:p>
          <a:p>
            <a:pPr marL="528392" indent="-528392">
              <a:buFont typeface="+mj-lt"/>
              <a:buAutoNum type="arabicPeriod"/>
            </a:pPr>
            <a:r>
              <a:rPr lang="en-US" dirty="0" smtClean="0"/>
              <a:t>Work-life balance</a:t>
            </a:r>
          </a:p>
          <a:p>
            <a:pPr marL="528392" indent="-528392">
              <a:buFont typeface="+mj-lt"/>
              <a:buAutoNum type="arabicPeriod"/>
            </a:pPr>
            <a:r>
              <a:rPr lang="en-US" dirty="0" smtClean="0"/>
              <a:t>User feedback + Anonymous Ratings</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17029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accent1"/>
                </a:solidFill>
              </a:rPr>
              <a:t>1. UI Design</a:t>
            </a:r>
          </a:p>
          <a:p>
            <a:endParaRPr lang="en-US" dirty="0" smtClean="0"/>
          </a:p>
          <a:p>
            <a:pPr marL="176131" indent="-176131" defTabSz="939363">
              <a:buFont typeface="Arial" panose="020B0604020202020204" pitchFamily="34" charset="0"/>
              <a:buChar char="•"/>
              <a:defRPr/>
            </a:pPr>
            <a:r>
              <a:rPr lang="en-US" dirty="0" smtClean="0">
                <a:solidFill>
                  <a:srgbClr val="FF0000"/>
                </a:solidFill>
              </a:rPr>
              <a:t>HUD in “safe area”</a:t>
            </a:r>
          </a:p>
          <a:p>
            <a:pPr marL="176131" indent="-176131" defTabSz="939363">
              <a:buFont typeface="Arial" panose="020B0604020202020204" pitchFamily="34" charset="0"/>
              <a:buChar char="•"/>
              <a:defRPr/>
            </a:pPr>
            <a:r>
              <a:rPr lang="en-US" dirty="0" smtClean="0">
                <a:solidFill>
                  <a:srgbClr val="FF0000"/>
                </a:solidFill>
              </a:rPr>
              <a:t>Special items</a:t>
            </a:r>
          </a:p>
          <a:p>
            <a:pPr marL="176131" indent="-176131" defTabSz="939363">
              <a:buFont typeface="Arial" panose="020B0604020202020204" pitchFamily="34" charset="0"/>
              <a:buChar char="•"/>
              <a:defRPr/>
            </a:pPr>
            <a:r>
              <a:rPr lang="en-US" dirty="0" smtClean="0">
                <a:solidFill>
                  <a:srgbClr val="FF0000"/>
                </a:solidFill>
              </a:rPr>
              <a:t>Focus on primary user action</a:t>
            </a:r>
          </a:p>
          <a:p>
            <a:pPr defTabSz="939363">
              <a:defRPr/>
            </a:pPr>
            <a:endParaRPr lang="en-US" dirty="0" smtClean="0">
              <a:solidFill>
                <a:srgbClr val="FF0000"/>
              </a:solidFill>
            </a:endParaRPr>
          </a:p>
          <a:p>
            <a:pPr defTabSz="939363">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342883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accent1"/>
                </a:solidFill>
              </a:rPr>
              <a:t>2. Target Multiple Platforms</a:t>
            </a:r>
          </a:p>
          <a:p>
            <a:endParaRPr lang="en-US" dirty="0" smtClean="0"/>
          </a:p>
          <a:p>
            <a:pPr marL="176131" indent="-176131">
              <a:buFont typeface="Arial" panose="020B0604020202020204" pitchFamily="34" charset="0"/>
              <a:buChar char="•"/>
            </a:pPr>
            <a:r>
              <a:rPr lang="en-US" dirty="0" smtClean="0"/>
              <a:t>Windows</a:t>
            </a:r>
          </a:p>
          <a:p>
            <a:pPr marL="176131" indent="-176131">
              <a:buFont typeface="Arial" panose="020B0604020202020204" pitchFamily="34" charset="0"/>
              <a:buChar char="•"/>
            </a:pPr>
            <a:r>
              <a:rPr lang="en-US" dirty="0" smtClean="0"/>
              <a:t>Xbox</a:t>
            </a:r>
            <a:r>
              <a:rPr lang="en-US" baseline="0" dirty="0" smtClean="0"/>
              <a:t> 360</a:t>
            </a:r>
          </a:p>
          <a:p>
            <a:pPr marL="176131" indent="-176131">
              <a:buFont typeface="Arial" panose="020B0604020202020204" pitchFamily="34" charset="0"/>
              <a:buChar char="•"/>
            </a:pPr>
            <a:r>
              <a:rPr lang="en-US" baseline="0" dirty="0" smtClean="0"/>
              <a:t>Xbox One</a:t>
            </a:r>
          </a:p>
          <a:p>
            <a:pPr marL="176131" indent="-176131">
              <a:buFont typeface="Arial" panose="020B0604020202020204" pitchFamily="34" charset="0"/>
              <a:buChar char="•"/>
            </a:pPr>
            <a:r>
              <a:rPr lang="en-US" baseline="0" dirty="0" smtClean="0"/>
              <a:t>Kinect v2</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7</a:t>
            </a:fld>
            <a:endParaRPr lang="en-US"/>
          </a:p>
        </p:txBody>
      </p:sp>
    </p:spTree>
    <p:extLst>
      <p:ext uri="{BB962C8B-B14F-4D97-AF65-F5344CB8AC3E}">
        <p14:creationId xmlns:p14="http://schemas.microsoft.com/office/powerpoint/2010/main" val="270308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accent1"/>
                </a:solidFill>
              </a:rPr>
              <a:t>3. </a:t>
            </a:r>
            <a:r>
              <a:rPr lang="en-US" sz="1400" dirty="0">
                <a:solidFill>
                  <a:schemeClr val="accent1"/>
                </a:solidFill>
              </a:rPr>
              <a:t>Optimization</a:t>
            </a:r>
            <a:r>
              <a:rPr lang="en-US" dirty="0">
                <a:solidFill>
                  <a:schemeClr val="accent1"/>
                </a:solidFill>
              </a:rPr>
              <a:t> &amp; Cleanup</a:t>
            </a:r>
          </a:p>
          <a:p>
            <a:endParaRPr lang="en-US" dirty="0" smtClean="0"/>
          </a:p>
          <a:p>
            <a:r>
              <a:rPr lang="en-US" dirty="0" smtClean="0"/>
              <a:t>80-20 rule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137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accent1"/>
                </a:solidFill>
              </a:rPr>
              <a:t>4. Work-Life Balance</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301086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accent1"/>
                </a:solidFill>
              </a:rPr>
              <a:t>5. Feedback &amp; Ratings</a:t>
            </a:r>
          </a:p>
          <a:p>
            <a:endParaRPr lang="en-US" dirty="0" smtClean="0"/>
          </a:p>
          <a:p>
            <a:pPr defTabSz="939363">
              <a:defRPr/>
            </a:pPr>
            <a:r>
              <a:rPr lang="en-US" dirty="0" smtClean="0"/>
              <a:t>Anonymous ratings from Xbox Marketplace on XboxIndies.com</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10</a:t>
            </a:fld>
            <a:endParaRPr lang="en-US"/>
          </a:p>
        </p:txBody>
      </p:sp>
    </p:spTree>
    <p:extLst>
      <p:ext uri="{BB962C8B-B14F-4D97-AF65-F5344CB8AC3E}">
        <p14:creationId xmlns:p14="http://schemas.microsoft.com/office/powerpoint/2010/main" val="156732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accent1"/>
                </a:solidFill>
              </a:rPr>
              <a:t>* Business Intelligence</a:t>
            </a:r>
          </a:p>
          <a:p>
            <a:endParaRPr lang="en-US" dirty="0" smtClean="0"/>
          </a:p>
          <a:p>
            <a:pPr marL="176131" indent="-176131">
              <a:buFont typeface="Arial" panose="020B0604020202020204" pitchFamily="34" charset="0"/>
              <a:buChar char="•"/>
            </a:pPr>
            <a:r>
              <a:rPr lang="en-US" dirty="0" smtClean="0"/>
              <a:t>Measuring Sales and Performance</a:t>
            </a:r>
          </a:p>
          <a:p>
            <a:pPr marL="176131" indent="-176131">
              <a:buFont typeface="Arial" panose="020B0604020202020204" pitchFamily="34" charset="0"/>
              <a:buChar char="•"/>
            </a:pPr>
            <a:r>
              <a:rPr lang="en-US" dirty="0" smtClean="0"/>
              <a:t>Spotting Trends</a:t>
            </a:r>
          </a:p>
          <a:p>
            <a:pPr marL="176131" indent="-176131">
              <a:buFont typeface="Arial" panose="020B0604020202020204" pitchFamily="34" charset="0"/>
              <a:buChar char="•"/>
            </a:pPr>
            <a:r>
              <a:rPr lang="en-US" dirty="0" smtClean="0"/>
              <a:t>Pricing and Competition</a:t>
            </a:r>
          </a:p>
          <a:p>
            <a:pPr marL="176131" indent="-176131">
              <a:buFont typeface="Arial" panose="020B0604020202020204" pitchFamily="34" charset="0"/>
              <a:buChar char="•"/>
            </a:pPr>
            <a:r>
              <a:rPr lang="en-US" dirty="0" smtClean="0"/>
              <a:t>Making Better Business Decisions</a:t>
            </a:r>
          </a:p>
          <a:p>
            <a:pPr marL="176131" indent="-176131">
              <a:buFont typeface="Arial" panose="020B0604020202020204" pitchFamily="34" charset="0"/>
              <a:buChar char="•"/>
            </a:pPr>
            <a:r>
              <a:rPr lang="en-US" dirty="0" smtClean="0"/>
              <a:t>Learning From Past Success (and Mistakes)</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11</a:t>
            </a:fld>
            <a:endParaRPr lang="en-US"/>
          </a:p>
        </p:txBody>
      </p:sp>
    </p:spTree>
    <p:extLst>
      <p:ext uri="{BB962C8B-B14F-4D97-AF65-F5344CB8AC3E}">
        <p14:creationId xmlns:p14="http://schemas.microsoft.com/office/powerpoint/2010/main" val="396428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accent1"/>
                </a:solidFill>
              </a:rPr>
              <a:t>* Community</a:t>
            </a:r>
          </a:p>
          <a:p>
            <a:endParaRPr lang="en-US" dirty="0" smtClean="0"/>
          </a:p>
          <a:p>
            <a:pPr marL="176131" indent="-176131" defTabSz="939363">
              <a:buFont typeface="Arial" panose="020B0604020202020204" pitchFamily="34" charset="0"/>
              <a:buChar char="•"/>
              <a:defRPr/>
            </a:pPr>
            <a:r>
              <a:rPr lang="en-US" dirty="0" smtClean="0"/>
              <a:t>XBLIG Sales Data Analyzer</a:t>
            </a:r>
          </a:p>
          <a:p>
            <a:pPr marL="176131" indent="-176131" defTabSz="939363">
              <a:buFont typeface="Arial" panose="020B0604020202020204" pitchFamily="34" charset="0"/>
              <a:buChar char="•"/>
              <a:defRPr/>
            </a:pPr>
            <a:r>
              <a:rPr lang="en-US" dirty="0" smtClean="0"/>
              <a:t>XNA Basic Starter Kit</a:t>
            </a:r>
          </a:p>
          <a:p>
            <a:pPr marL="176131" indent="-176131" defTabSz="939363">
              <a:buFont typeface="Arial" panose="020B0604020202020204" pitchFamily="34" charset="0"/>
              <a:buChar char="•"/>
              <a:defRPr/>
            </a:pPr>
            <a:r>
              <a:rPr lang="en-US" dirty="0" err="1" smtClean="0"/>
              <a:t>Platformer</a:t>
            </a:r>
            <a:r>
              <a:rPr lang="en-US" dirty="0" smtClean="0"/>
              <a:t> Level Editor</a:t>
            </a:r>
          </a:p>
          <a:p>
            <a:pPr defTabSz="9393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30341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meetup.com/DC-MS-Devs/events/222208611/"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59.jpg"/><Relationship Id="rId4" Type="http://schemas.openxmlformats.org/officeDocument/2006/relationships/hyperlink" Target="http://twitter.com/shahed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Senior Technical Evangelist</a:t>
            </a:r>
          </a:p>
          <a:p>
            <a:endParaRPr lang="en-US" dirty="0"/>
          </a:p>
        </p:txBody>
      </p:sp>
      <p:sp>
        <p:nvSpPr>
          <p:cNvPr id="3" name="Title 2"/>
          <p:cNvSpPr>
            <a:spLocks noGrp="1"/>
          </p:cNvSpPr>
          <p:nvPr>
            <p:ph type="title"/>
          </p:nvPr>
        </p:nvSpPr>
        <p:spPr>
          <a:xfrm>
            <a:off x="274702" y="2117165"/>
            <a:ext cx="11521313" cy="918649"/>
          </a:xfrm>
        </p:spPr>
        <p:txBody>
          <a:bodyPr/>
          <a:lstStyle/>
          <a:p>
            <a:r>
              <a:rPr lang="en-US" sz="5400" b="1" dirty="0" smtClean="0"/>
              <a:t>Indie Game Development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Getting Started, Lessons Learned &amp; More!</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92608"/>
            <a:ext cx="6217356" cy="659198"/>
          </a:xfrm>
          <a:prstGeom prst="rect">
            <a:avLst/>
          </a:prstGeom>
        </p:spPr>
        <p:txBody>
          <a:bodyPr vert="horz" lIns="93260" tIns="46630" rIns="93260" bIns="46630" rtlCol="0" anchor="t">
            <a:normAutofit/>
          </a:bodyPr>
          <a:lstStyle/>
          <a:p>
            <a:pPr defTabSz="466298">
              <a:spcBef>
                <a:spcPct val="0"/>
              </a:spcBef>
            </a:pPr>
            <a:r>
              <a:rPr lang="en-US" sz="3672" dirty="0">
                <a:solidFill>
                  <a:schemeClr val="accent1"/>
                </a:solidFill>
                <a:latin typeface="+mj-lt"/>
                <a:ea typeface="+mj-ea"/>
                <a:cs typeface="+mj-cs"/>
              </a:rPr>
              <a:t>5. Feedback &amp; Ratings</a:t>
            </a:r>
          </a:p>
        </p:txBody>
      </p:sp>
      <p:sp>
        <p:nvSpPr>
          <p:cNvPr id="5" name="Rectangle 4"/>
          <p:cNvSpPr/>
          <p:nvPr/>
        </p:nvSpPr>
        <p:spPr>
          <a:xfrm>
            <a:off x="3187276" y="5420756"/>
            <a:ext cx="6854739" cy="382308"/>
          </a:xfrm>
          <a:prstGeom prst="rect">
            <a:avLst/>
          </a:prstGeom>
        </p:spPr>
        <p:txBody>
          <a:bodyPr wrap="none">
            <a:spAutoFit/>
          </a:bodyPr>
          <a:lstStyle/>
          <a:p>
            <a:r>
              <a:rPr lang="en-US" sz="1836" dirty="0"/>
              <a:t>Anonymous ratings from Xbox Marketplace on XboxIndies.com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088" y="1224223"/>
            <a:ext cx="8682698" cy="406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5544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92608"/>
            <a:ext cx="4874007" cy="659198"/>
          </a:xfrm>
          <a:prstGeom prst="rect">
            <a:avLst/>
          </a:prstGeom>
        </p:spPr>
        <p:txBody>
          <a:bodyPr vert="horz" lIns="93260" tIns="46630" rIns="93260" bIns="46630" rtlCol="0" anchor="t">
            <a:normAutofit/>
          </a:bodyPr>
          <a:lstStyle/>
          <a:p>
            <a:pPr defTabSz="466298">
              <a:spcBef>
                <a:spcPct val="0"/>
              </a:spcBef>
            </a:pPr>
            <a:r>
              <a:rPr lang="en-US" sz="3672" dirty="0">
                <a:solidFill>
                  <a:schemeClr val="accent1"/>
                </a:solidFill>
                <a:latin typeface="+mj-lt"/>
                <a:ea typeface="+mj-ea"/>
                <a:cs typeface="+mj-cs"/>
              </a:rPr>
              <a:t>* Business Intelligence</a:t>
            </a:r>
          </a:p>
        </p:txBody>
      </p:sp>
      <p:sp>
        <p:nvSpPr>
          <p:cNvPr id="8" name="Content Placeholder 2"/>
          <p:cNvSpPr>
            <a:spLocks noGrp="1"/>
          </p:cNvSpPr>
          <p:nvPr>
            <p:ph idx="4294967295"/>
          </p:nvPr>
        </p:nvSpPr>
        <p:spPr>
          <a:xfrm>
            <a:off x="2231098" y="1476622"/>
            <a:ext cx="6474081" cy="2875527"/>
          </a:xfrm>
          <a:prstGeom prst="rect">
            <a:avLst/>
          </a:prstGeom>
        </p:spPr>
        <p:txBody>
          <a:bodyPr>
            <a:normAutofit/>
          </a:bodyPr>
          <a:lstStyle/>
          <a:p>
            <a:r>
              <a:rPr lang="en-US" sz="2448" dirty="0"/>
              <a:t>Measuring Sales and Performance</a:t>
            </a:r>
          </a:p>
          <a:p>
            <a:r>
              <a:rPr lang="en-US" sz="2448" dirty="0"/>
              <a:t>Spotting Trends</a:t>
            </a:r>
          </a:p>
          <a:p>
            <a:r>
              <a:rPr lang="en-US" sz="2448" dirty="0"/>
              <a:t>Pricing and Competition</a:t>
            </a:r>
          </a:p>
          <a:p>
            <a:r>
              <a:rPr lang="en-US" sz="2448" dirty="0"/>
              <a:t>Making Better Business Decisions</a:t>
            </a:r>
          </a:p>
          <a:p>
            <a:r>
              <a:rPr lang="en-US" sz="2448" dirty="0"/>
              <a:t>Learning From Past Success (and Mistakes)</a:t>
            </a:r>
          </a:p>
          <a:p>
            <a:endParaRPr lang="en-US" sz="2448" dirty="0"/>
          </a:p>
        </p:txBody>
      </p:sp>
      <p:pic>
        <p:nvPicPr>
          <p:cNvPr id="9221" name="Picture 5" descr="http://icons.iconarchive.com/icons/custom-icon-design/pretty-office-8/128/Bar-char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956" y="4663017"/>
            <a:ext cx="1243471" cy="124347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ttp://icons.iconarchive.com/icons/custom-icon-design/pretty-office-8/128/Line-char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444" y="4663017"/>
            <a:ext cx="1243471" cy="124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80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218" y="3875823"/>
            <a:ext cx="5109889" cy="29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991" y="1460957"/>
            <a:ext cx="4774316" cy="413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4320" y="292608"/>
            <a:ext cx="2885951" cy="659198"/>
          </a:xfrm>
          <a:prstGeom prst="rect">
            <a:avLst/>
          </a:prstGeom>
        </p:spPr>
        <p:txBody>
          <a:bodyPr vert="horz" lIns="93260" tIns="46630" rIns="93260" bIns="46630" rtlCol="0" anchor="t">
            <a:normAutofit/>
          </a:bodyPr>
          <a:lstStyle/>
          <a:p>
            <a:pPr defTabSz="466298">
              <a:spcBef>
                <a:spcPct val="0"/>
              </a:spcBef>
            </a:pPr>
            <a:r>
              <a:rPr lang="en-US" sz="3672" dirty="0">
                <a:solidFill>
                  <a:schemeClr val="accent1"/>
                </a:solidFill>
                <a:latin typeface="+mj-lt"/>
                <a:ea typeface="+mj-ea"/>
                <a:cs typeface="+mj-cs"/>
              </a:rPr>
              <a:t>* Community</a:t>
            </a:r>
          </a:p>
        </p:txBody>
      </p:sp>
      <p:sp>
        <p:nvSpPr>
          <p:cNvPr id="8" name="Rectangle 7"/>
          <p:cNvSpPr/>
          <p:nvPr/>
        </p:nvSpPr>
        <p:spPr>
          <a:xfrm>
            <a:off x="2061979" y="1084272"/>
            <a:ext cx="3243344" cy="382308"/>
          </a:xfrm>
          <a:prstGeom prst="rect">
            <a:avLst/>
          </a:prstGeom>
        </p:spPr>
        <p:txBody>
          <a:bodyPr wrap="none">
            <a:spAutoFit/>
          </a:bodyPr>
          <a:lstStyle/>
          <a:p>
            <a:pPr marL="291436" indent="-291436">
              <a:buFont typeface="Arial" pitchFamily="34" charset="0"/>
              <a:buChar char="•"/>
            </a:pPr>
            <a:r>
              <a:rPr lang="en-US" sz="1836" dirty="0"/>
              <a:t>XBLIG Sales Data Analyzer</a:t>
            </a:r>
          </a:p>
        </p:txBody>
      </p:sp>
      <p:sp>
        <p:nvSpPr>
          <p:cNvPr id="11" name="Rectangle 10"/>
          <p:cNvSpPr/>
          <p:nvPr/>
        </p:nvSpPr>
        <p:spPr>
          <a:xfrm>
            <a:off x="6865323" y="3467196"/>
            <a:ext cx="2676617" cy="382308"/>
          </a:xfrm>
          <a:prstGeom prst="rect">
            <a:avLst/>
          </a:prstGeom>
        </p:spPr>
        <p:txBody>
          <a:bodyPr wrap="none">
            <a:spAutoFit/>
          </a:bodyPr>
          <a:lstStyle/>
          <a:p>
            <a:pPr marL="291436" indent="-291436">
              <a:buFont typeface="Arial" pitchFamily="34" charset="0"/>
              <a:buChar char="•"/>
            </a:pPr>
            <a:r>
              <a:rPr lang="en-US" sz="1836" dirty="0"/>
              <a:t>XNA Basic Starter Kit</a:t>
            </a:r>
          </a:p>
        </p:txBody>
      </p:sp>
      <p:sp>
        <p:nvSpPr>
          <p:cNvPr id="14" name="Rectangle 13"/>
          <p:cNvSpPr/>
          <p:nvPr/>
        </p:nvSpPr>
        <p:spPr>
          <a:xfrm>
            <a:off x="6796355" y="296912"/>
            <a:ext cx="2892949" cy="382308"/>
          </a:xfrm>
          <a:prstGeom prst="rect">
            <a:avLst/>
          </a:prstGeom>
        </p:spPr>
        <p:txBody>
          <a:bodyPr wrap="none">
            <a:spAutoFit/>
          </a:bodyPr>
          <a:lstStyle/>
          <a:p>
            <a:pPr marL="291436" indent="-291436">
              <a:buFont typeface="Arial" pitchFamily="34" charset="0"/>
              <a:buChar char="•"/>
            </a:pPr>
            <a:r>
              <a:rPr lang="en-US" sz="1836" dirty="0" err="1"/>
              <a:t>Platformer</a:t>
            </a:r>
            <a:r>
              <a:rPr lang="en-US" sz="1836" dirty="0"/>
              <a:t> Level Editor</a:t>
            </a:r>
          </a:p>
        </p:txBody>
      </p:sp>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323" y="643530"/>
            <a:ext cx="3735030" cy="28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093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Xbox Magazine</a:t>
            </a:r>
            <a:endParaRPr lang="en-US" dirty="0"/>
          </a:p>
        </p:txBody>
      </p:sp>
      <p:pic>
        <p:nvPicPr>
          <p:cNvPr id="1026" name="Picture 2" descr="https://scontent-a-iad.xx.fbcdn.net/hphotos-frc3/t1/1506632_10151836636145044_16522124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7" y="1243470"/>
            <a:ext cx="3716699" cy="49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8692" y="6466980"/>
            <a:ext cx="5782431" cy="382308"/>
          </a:xfrm>
          <a:prstGeom prst="rect">
            <a:avLst/>
          </a:prstGeom>
          <a:noFill/>
        </p:spPr>
        <p:txBody>
          <a:bodyPr wrap="none" rtlCol="0">
            <a:spAutoFit/>
          </a:bodyPr>
          <a:lstStyle/>
          <a:p>
            <a:r>
              <a:rPr lang="en-US" sz="1836" dirty="0"/>
              <a:t>Source: Official Xbox Magazine, March 2014, Page 65</a:t>
            </a:r>
          </a:p>
        </p:txBody>
      </p:sp>
      <p:pic>
        <p:nvPicPr>
          <p:cNvPr id="4" name="Picture 3"/>
          <p:cNvPicPr>
            <a:picLocks noChangeAspect="1"/>
          </p:cNvPicPr>
          <p:nvPr/>
        </p:nvPicPr>
        <p:blipFill>
          <a:blip r:embed="rId4"/>
          <a:stretch>
            <a:fillRect/>
          </a:stretch>
        </p:blipFill>
        <p:spPr>
          <a:xfrm>
            <a:off x="5921231" y="1125037"/>
            <a:ext cx="3827899" cy="5377041"/>
          </a:xfrm>
          <a:prstGeom prst="rect">
            <a:avLst/>
          </a:prstGeom>
        </p:spPr>
      </p:pic>
      <p:pic>
        <p:nvPicPr>
          <p:cNvPr id="6" name="Picture 5"/>
          <p:cNvPicPr>
            <a:picLocks noChangeAspect="1"/>
          </p:cNvPicPr>
          <p:nvPr/>
        </p:nvPicPr>
        <p:blipFill>
          <a:blip r:embed="rId5"/>
          <a:stretch>
            <a:fillRect/>
          </a:stretch>
        </p:blipFill>
        <p:spPr>
          <a:xfrm>
            <a:off x="7658121" y="2797810"/>
            <a:ext cx="1985826" cy="1540337"/>
          </a:xfrm>
          <a:prstGeom prst="rect">
            <a:avLst/>
          </a:prstGeom>
        </p:spPr>
      </p:pic>
      <p:sp>
        <p:nvSpPr>
          <p:cNvPr id="7" name="Oval 6"/>
          <p:cNvSpPr/>
          <p:nvPr/>
        </p:nvSpPr>
        <p:spPr>
          <a:xfrm>
            <a:off x="7383991" y="2564658"/>
            <a:ext cx="2365139" cy="2098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a:t>
            </a:r>
          </a:p>
        </p:txBody>
      </p:sp>
      <p:cxnSp>
        <p:nvCxnSpPr>
          <p:cNvPr id="9" name="Straight Arrow Connector 8"/>
          <p:cNvCxnSpPr/>
          <p:nvPr/>
        </p:nvCxnSpPr>
        <p:spPr>
          <a:xfrm flipV="1">
            <a:off x="6684539" y="4041281"/>
            <a:ext cx="854886" cy="29686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7066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461" y="5183057"/>
            <a:ext cx="11887200" cy="1292662"/>
          </a:xfrm>
        </p:spPr>
        <p:txBody>
          <a:bodyPr/>
          <a:lstStyle/>
          <a:p>
            <a:pPr marL="0" indent="0">
              <a:buNone/>
            </a:pPr>
            <a:r>
              <a:rPr lang="en-US" sz="3600" dirty="0" smtClean="0"/>
              <a:t>RSVP:</a:t>
            </a:r>
            <a:endParaRPr lang="en-US" sz="3600" dirty="0"/>
          </a:p>
          <a:p>
            <a:pPr marL="0" indent="0">
              <a:buNone/>
            </a:pPr>
            <a:r>
              <a:rPr lang="en-US" sz="3600" dirty="0" smtClean="0">
                <a:hlinkClick r:id="rId2"/>
              </a:rPr>
              <a:t>http</a:t>
            </a:r>
            <a:r>
              <a:rPr lang="en-US" sz="3600" dirty="0">
                <a:hlinkClick r:id="rId2"/>
              </a:rPr>
              <a:t>://www.meetup.com/DC-MS-Devs/events/222208611</a:t>
            </a:r>
            <a:r>
              <a:rPr lang="en-US" sz="3600" dirty="0" smtClean="0">
                <a:hlinkClick r:id="rId2"/>
              </a:rPr>
              <a:t>/</a:t>
            </a:r>
            <a:r>
              <a:rPr lang="en-US" sz="3600" dirty="0" smtClean="0"/>
              <a:t> </a:t>
            </a:r>
          </a:p>
        </p:txBody>
      </p:sp>
      <p:sp>
        <p:nvSpPr>
          <p:cNvPr id="3" name="Title 2"/>
          <p:cNvSpPr>
            <a:spLocks noGrp="1"/>
          </p:cNvSpPr>
          <p:nvPr>
            <p:ph type="title"/>
          </p:nvPr>
        </p:nvSpPr>
        <p:spPr/>
        <p:txBody>
          <a:bodyPr/>
          <a:lstStyle/>
          <a:p>
            <a:r>
              <a:rPr lang="en-US" dirty="0" smtClean="0"/>
              <a:t>Dev Showcase Event @ Reston VA</a:t>
            </a:r>
            <a:endParaRPr lang="en-US" dirty="0"/>
          </a:p>
        </p:txBody>
      </p:sp>
      <p:pic>
        <p:nvPicPr>
          <p:cNvPr id="4098" name="Picture 2" descr="http://www.ranklogos.com/wp-content/uploads/2012/04/meetu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14" y="1197654"/>
            <a:ext cx="4165268" cy="3083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txBox="1">
            <a:spLocks/>
          </p:cNvSpPr>
          <p:nvPr/>
        </p:nvSpPr>
        <p:spPr>
          <a:xfrm>
            <a:off x="6614708" y="1728885"/>
            <a:ext cx="5577909" cy="312085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Thu June 25, 2015</a:t>
            </a:r>
          </a:p>
          <a:p>
            <a:r>
              <a:rPr lang="en-US" sz="3600" dirty="0" smtClean="0"/>
              <a:t>Free Food</a:t>
            </a:r>
          </a:p>
          <a:p>
            <a:r>
              <a:rPr lang="en-US" sz="3600" dirty="0" smtClean="0"/>
              <a:t>Raffle + Prizes</a:t>
            </a:r>
          </a:p>
          <a:p>
            <a:r>
              <a:rPr lang="en-US" sz="3600" dirty="0" smtClean="0"/>
              <a:t>Dev Showcase</a:t>
            </a:r>
          </a:p>
          <a:p>
            <a:r>
              <a:rPr lang="en-US" sz="3600" dirty="0" smtClean="0"/>
              <a:t>Publishing Tutorial</a:t>
            </a:r>
            <a:endParaRPr lang="en-US" sz="3600" dirty="0"/>
          </a:p>
        </p:txBody>
      </p:sp>
    </p:spTree>
    <p:extLst>
      <p:ext uri="{BB962C8B-B14F-4D97-AF65-F5344CB8AC3E}">
        <p14:creationId xmlns:p14="http://schemas.microsoft.com/office/powerpoint/2010/main" val="4249115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solidFill>
                  <a:srgbClr val="505050"/>
                </a:solidFill>
              </a:rPr>
              <a:t>Email: </a:t>
            </a:r>
            <a:r>
              <a:rPr lang="en-US" sz="2448" dirty="0" smtClean="0">
                <a:solidFill>
                  <a:srgbClr val="505050"/>
                </a:solidFill>
                <a:hlinkClick r:id="rId3"/>
              </a:rPr>
              <a:t>shchowd@microsoft.com</a:t>
            </a:r>
            <a:r>
              <a:rPr lang="en-US" sz="2448" dirty="0" smtClean="0">
                <a:solidFill>
                  <a:srgbClr val="505050"/>
                </a:solidFill>
              </a:rPr>
              <a:t> </a:t>
            </a:r>
            <a:r>
              <a:rPr lang="en-US" sz="2448" dirty="0">
                <a:solidFill>
                  <a:srgbClr val="505050"/>
                </a:solidFill>
                <a:sym typeface="Wingdings" panose="05000000000000000000" pitchFamily="2" charset="2"/>
              </a:rPr>
              <a:t></a:t>
            </a:r>
            <a:r>
              <a:rPr lang="en-US" sz="2448" dirty="0" smtClean="0">
                <a:solidFill>
                  <a:srgbClr val="505050"/>
                </a:solidFill>
              </a:rPr>
              <a:t> Twitter: </a:t>
            </a:r>
            <a:r>
              <a:rPr lang="en-US" sz="2448" dirty="0" smtClean="0">
                <a:solidFill>
                  <a:srgbClr val="505050"/>
                </a:solidFill>
                <a:hlinkClick r:id="rId4"/>
              </a:rPr>
              <a:t>@shahedC</a:t>
            </a:r>
            <a:r>
              <a:rPr lang="en-US" sz="2448" dirty="0" smtClean="0">
                <a:solidFill>
                  <a:srgbClr val="505050"/>
                </a:solidFill>
              </a:rPr>
              <a:t> </a:t>
            </a:r>
            <a:endParaRPr lang="en-US" sz="2448" dirty="0">
              <a:solidFill>
                <a:srgbClr val="50505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246177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7571573" y="2145162"/>
            <a:ext cx="2181008" cy="908753"/>
          </a:xfrm>
          <a:prstGeom prst="rect">
            <a:avLst/>
          </a:prstGeom>
        </p:spPr>
      </p:pic>
      <p:sp>
        <p:nvSpPr>
          <p:cNvPr id="3" name="Title 2"/>
          <p:cNvSpPr>
            <a:spLocks noGrp="1"/>
          </p:cNvSpPr>
          <p:nvPr>
            <p:ph type="title"/>
          </p:nvPr>
        </p:nvSpPr>
        <p:spPr>
          <a:xfrm>
            <a:off x="1326219" y="295274"/>
            <a:ext cx="9784036" cy="917575"/>
          </a:xfrm>
        </p:spPr>
        <p:txBody>
          <a:bodyPr/>
          <a:lstStyle/>
          <a:p>
            <a:r>
              <a:rPr lang="en-US" dirty="0" smtClean="0"/>
              <a:t>Dev Tools, SDKs &amp; Game Engines</a:t>
            </a:r>
            <a:endParaRPr lang="en-US" dirty="0"/>
          </a:p>
        </p:txBody>
      </p:sp>
      <p:pic>
        <p:nvPicPr>
          <p:cNvPr id="1026" name="Picture 2" descr="http://upload.wikimedia.org/wikipedia/commons/e/ee/Unreal_Engine_logo_and_word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715" y="2084333"/>
            <a:ext cx="1920219" cy="2286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wnlozer.com/wp-content/uploads/2015/05/unity3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3" y="1174276"/>
            <a:ext cx="3383703" cy="25377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3779768" y="5090860"/>
            <a:ext cx="3190875" cy="571500"/>
          </a:xfrm>
          <a:prstGeom prst="rect">
            <a:avLst/>
          </a:prstGeom>
        </p:spPr>
      </p:pic>
      <p:grpSp>
        <p:nvGrpSpPr>
          <p:cNvPr id="18" name="Group 17"/>
          <p:cNvGrpSpPr/>
          <p:nvPr/>
        </p:nvGrpSpPr>
        <p:grpSpPr>
          <a:xfrm>
            <a:off x="3894657" y="1310211"/>
            <a:ext cx="3324225" cy="1281230"/>
            <a:chOff x="5705070" y="1420827"/>
            <a:chExt cx="3324225" cy="1281230"/>
          </a:xfrm>
        </p:grpSpPr>
        <p:pic>
          <p:nvPicPr>
            <p:cNvPr id="5" name="Picture 4"/>
            <p:cNvPicPr>
              <a:picLocks noChangeAspect="1"/>
            </p:cNvPicPr>
            <p:nvPr/>
          </p:nvPicPr>
          <p:blipFill>
            <a:blip r:embed="rId6"/>
            <a:stretch>
              <a:fillRect/>
            </a:stretch>
          </p:blipFill>
          <p:spPr>
            <a:xfrm>
              <a:off x="6219421" y="1420827"/>
              <a:ext cx="2295525" cy="704850"/>
            </a:xfrm>
            <a:prstGeom prst="rect">
              <a:avLst/>
            </a:prstGeom>
          </p:spPr>
        </p:pic>
        <p:pic>
          <p:nvPicPr>
            <p:cNvPr id="6" name="Picture 5"/>
            <p:cNvPicPr>
              <a:picLocks noChangeAspect="1"/>
            </p:cNvPicPr>
            <p:nvPr/>
          </p:nvPicPr>
          <p:blipFill>
            <a:blip r:embed="rId7"/>
            <a:stretch>
              <a:fillRect/>
            </a:stretch>
          </p:blipFill>
          <p:spPr>
            <a:xfrm>
              <a:off x="5705070" y="2130557"/>
              <a:ext cx="3324225" cy="571500"/>
            </a:xfrm>
            <a:prstGeom prst="rect">
              <a:avLst/>
            </a:prstGeom>
          </p:spPr>
        </p:pic>
      </p:grpSp>
      <p:pic>
        <p:nvPicPr>
          <p:cNvPr id="7" name="Picture 6"/>
          <p:cNvPicPr>
            <a:picLocks noChangeAspect="1"/>
          </p:cNvPicPr>
          <p:nvPr/>
        </p:nvPicPr>
        <p:blipFill>
          <a:blip r:embed="rId8"/>
          <a:stretch>
            <a:fillRect/>
          </a:stretch>
        </p:blipFill>
        <p:spPr>
          <a:xfrm>
            <a:off x="882049" y="6133705"/>
            <a:ext cx="2181225" cy="600075"/>
          </a:xfrm>
          <a:prstGeom prst="rect">
            <a:avLst/>
          </a:prstGeom>
        </p:spPr>
      </p:pic>
      <p:pic>
        <p:nvPicPr>
          <p:cNvPr id="8" name="Picture 7"/>
          <p:cNvPicPr>
            <a:picLocks noChangeAspect="1"/>
          </p:cNvPicPr>
          <p:nvPr/>
        </p:nvPicPr>
        <p:blipFill>
          <a:blip r:embed="rId9"/>
          <a:stretch>
            <a:fillRect/>
          </a:stretch>
        </p:blipFill>
        <p:spPr>
          <a:xfrm>
            <a:off x="713347" y="5260364"/>
            <a:ext cx="1581150" cy="485775"/>
          </a:xfrm>
          <a:prstGeom prst="rect">
            <a:avLst/>
          </a:prstGeom>
        </p:spPr>
      </p:pic>
      <p:pic>
        <p:nvPicPr>
          <p:cNvPr id="1032" name="Picture 8" descr="http://studioslune.com/wp-content/uploads/2014/04/leadwerks_logo-300x1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7812" y="5750427"/>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a:stretch>
            <a:fillRect/>
          </a:stretch>
        </p:blipFill>
        <p:spPr>
          <a:xfrm>
            <a:off x="8373888" y="5882337"/>
            <a:ext cx="3409950" cy="685800"/>
          </a:xfrm>
          <a:prstGeom prst="rect">
            <a:avLst/>
          </a:prstGeom>
        </p:spPr>
      </p:pic>
      <p:grpSp>
        <p:nvGrpSpPr>
          <p:cNvPr id="12" name="Group 11"/>
          <p:cNvGrpSpPr>
            <a:grpSpLocks noChangeAspect="1"/>
          </p:cNvGrpSpPr>
          <p:nvPr/>
        </p:nvGrpSpPr>
        <p:grpSpPr>
          <a:xfrm>
            <a:off x="542664" y="3339795"/>
            <a:ext cx="2200599" cy="1580441"/>
            <a:chOff x="1572919" y="2008260"/>
            <a:chExt cx="2857500" cy="2052219"/>
          </a:xfrm>
        </p:grpSpPr>
        <p:pic>
          <p:nvPicPr>
            <p:cNvPr id="10" name="Picture 9"/>
            <p:cNvPicPr>
              <a:picLocks noChangeAspect="1"/>
            </p:cNvPicPr>
            <p:nvPr/>
          </p:nvPicPr>
          <p:blipFill>
            <a:blip r:embed="rId12"/>
            <a:stretch>
              <a:fillRect/>
            </a:stretch>
          </p:blipFill>
          <p:spPr>
            <a:xfrm>
              <a:off x="1572919" y="2008260"/>
              <a:ext cx="2841731" cy="391734"/>
            </a:xfrm>
            <a:prstGeom prst="rect">
              <a:avLst/>
            </a:prstGeom>
          </p:spPr>
        </p:pic>
        <p:pic>
          <p:nvPicPr>
            <p:cNvPr id="11" name="Picture 10"/>
            <p:cNvPicPr>
              <a:picLocks noChangeAspect="1"/>
            </p:cNvPicPr>
            <p:nvPr/>
          </p:nvPicPr>
          <p:blipFill>
            <a:blip r:embed="rId13"/>
            <a:stretch>
              <a:fillRect/>
            </a:stretch>
          </p:blipFill>
          <p:spPr>
            <a:xfrm>
              <a:off x="1572919" y="2412654"/>
              <a:ext cx="2857500" cy="1647825"/>
            </a:xfrm>
            <a:prstGeom prst="rect">
              <a:avLst/>
            </a:prstGeom>
          </p:spPr>
        </p:pic>
      </p:grpSp>
      <p:pic>
        <p:nvPicPr>
          <p:cNvPr id="14" name="Picture 13"/>
          <p:cNvPicPr>
            <a:picLocks noChangeAspect="1"/>
          </p:cNvPicPr>
          <p:nvPr/>
        </p:nvPicPr>
        <p:blipFill>
          <a:blip r:embed="rId14"/>
          <a:stretch>
            <a:fillRect/>
          </a:stretch>
        </p:blipFill>
        <p:spPr>
          <a:xfrm>
            <a:off x="3137565" y="5882337"/>
            <a:ext cx="1714500" cy="571500"/>
          </a:xfrm>
          <a:prstGeom prst="rect">
            <a:avLst/>
          </a:prstGeom>
        </p:spPr>
      </p:pic>
      <p:pic>
        <p:nvPicPr>
          <p:cNvPr id="17" name="Picture 16"/>
          <p:cNvPicPr>
            <a:picLocks noChangeAspect="1"/>
          </p:cNvPicPr>
          <p:nvPr/>
        </p:nvPicPr>
        <p:blipFill>
          <a:blip r:embed="rId15"/>
          <a:stretch>
            <a:fillRect/>
          </a:stretch>
        </p:blipFill>
        <p:spPr>
          <a:xfrm>
            <a:off x="7609895" y="3193056"/>
            <a:ext cx="1390844" cy="1143160"/>
          </a:xfrm>
          <a:prstGeom prst="rect">
            <a:avLst/>
          </a:prstGeom>
        </p:spPr>
      </p:pic>
      <p:pic>
        <p:nvPicPr>
          <p:cNvPr id="1034" name="Picture 10" descr="http://appindex.com/wp-content/uploads/2014/08/gamesalad-logo-whit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3515" y="3042467"/>
            <a:ext cx="4305330" cy="112553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813570" y="4227093"/>
            <a:ext cx="3709988" cy="775701"/>
            <a:chOff x="3657196" y="3885622"/>
            <a:chExt cx="3709988" cy="775701"/>
          </a:xfrm>
        </p:grpSpPr>
        <p:pic>
          <p:nvPicPr>
            <p:cNvPr id="1036" name="Picture 12" descr="Scirra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7196" y="3885622"/>
              <a:ext cx="2828925" cy="7429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8"/>
            <a:stretch>
              <a:fillRect/>
            </a:stretch>
          </p:blipFill>
          <p:spPr>
            <a:xfrm>
              <a:off x="6686577" y="3914600"/>
              <a:ext cx="680607" cy="746723"/>
            </a:xfrm>
            <a:prstGeom prst="rect">
              <a:avLst/>
            </a:prstGeom>
          </p:spPr>
        </p:pic>
      </p:grpSp>
      <p:pic>
        <p:nvPicPr>
          <p:cNvPr id="21" name="Picture 20"/>
          <p:cNvPicPr>
            <a:picLocks noChangeAspect="1"/>
          </p:cNvPicPr>
          <p:nvPr/>
        </p:nvPicPr>
        <p:blipFill>
          <a:blip r:embed="rId19"/>
          <a:stretch>
            <a:fillRect/>
          </a:stretch>
        </p:blipFill>
        <p:spPr>
          <a:xfrm>
            <a:off x="8684580" y="1156745"/>
            <a:ext cx="3400900" cy="914528"/>
          </a:xfrm>
          <a:prstGeom prst="rect">
            <a:avLst/>
          </a:prstGeom>
        </p:spPr>
      </p:pic>
      <p:pic>
        <p:nvPicPr>
          <p:cNvPr id="28" name="Picture 18" descr="http://stephenbelovarich.com/web-developer-video-pro-creative-coder-consultant-teacher-freelance-for-hire-los-angeles-california/images/badges/c-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72555" y="1000482"/>
            <a:ext cx="1822603" cy="12150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21"/>
          <a:stretch>
            <a:fillRect/>
          </a:stretch>
        </p:blipFill>
        <p:spPr>
          <a:xfrm>
            <a:off x="1972662" y="1233902"/>
            <a:ext cx="724001" cy="781159"/>
          </a:xfrm>
          <a:prstGeom prst="rect">
            <a:avLst/>
          </a:prstGeom>
        </p:spPr>
      </p:pic>
      <p:pic>
        <p:nvPicPr>
          <p:cNvPr id="30" name="Picture 2" descr="html5_css_javascript"/>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5914" y="4355728"/>
            <a:ext cx="3327924" cy="133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3"/>
          <a:stretch>
            <a:fillRect/>
          </a:stretch>
        </p:blipFill>
        <p:spPr>
          <a:xfrm>
            <a:off x="4520986" y="2822153"/>
            <a:ext cx="2190750" cy="466725"/>
          </a:xfrm>
          <a:prstGeom prst="rect">
            <a:avLst/>
          </a:prstGeom>
        </p:spPr>
      </p:pic>
    </p:spTree>
    <p:extLst>
      <p:ext uri="{BB962C8B-B14F-4D97-AF65-F5344CB8AC3E}">
        <p14:creationId xmlns:p14="http://schemas.microsoft.com/office/powerpoint/2010/main" val="9924721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downlozer.com/wp-content/uploads/2015/05/unity3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953" y="765409"/>
            <a:ext cx="3902158" cy="29266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92189" y="295274"/>
            <a:ext cx="5212055" cy="917575"/>
          </a:xfrm>
        </p:spPr>
        <p:txBody>
          <a:bodyPr/>
          <a:lstStyle/>
          <a:p>
            <a:r>
              <a:rPr lang="en-US" dirty="0" smtClean="0"/>
              <a:t>Suggested Paths</a:t>
            </a:r>
            <a:endParaRPr lang="en-US" dirty="0"/>
          </a:p>
        </p:txBody>
      </p:sp>
      <p:grpSp>
        <p:nvGrpSpPr>
          <p:cNvPr id="5" name="Group 4"/>
          <p:cNvGrpSpPr>
            <a:grpSpLocks noChangeAspect="1"/>
          </p:cNvGrpSpPr>
          <p:nvPr/>
        </p:nvGrpSpPr>
        <p:grpSpPr>
          <a:xfrm>
            <a:off x="914775" y="1801845"/>
            <a:ext cx="5047452" cy="1055344"/>
            <a:chOff x="3657196" y="3885622"/>
            <a:chExt cx="3709988" cy="775701"/>
          </a:xfrm>
        </p:grpSpPr>
        <p:pic>
          <p:nvPicPr>
            <p:cNvPr id="6" name="Picture 12" descr="Scirr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196" y="3885622"/>
              <a:ext cx="2828925" cy="742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686577" y="3914600"/>
              <a:ext cx="680607" cy="746723"/>
            </a:xfrm>
            <a:prstGeom prst="rect">
              <a:avLst/>
            </a:prstGeom>
          </p:spPr>
        </p:pic>
      </p:grpSp>
      <p:pic>
        <p:nvPicPr>
          <p:cNvPr id="9" name="Picture 8"/>
          <p:cNvPicPr>
            <a:picLocks noChangeAspect="1"/>
          </p:cNvPicPr>
          <p:nvPr/>
        </p:nvPicPr>
        <p:blipFill>
          <a:blip r:embed="rId5"/>
          <a:stretch>
            <a:fillRect/>
          </a:stretch>
        </p:blipFill>
        <p:spPr>
          <a:xfrm>
            <a:off x="9353708" y="2842108"/>
            <a:ext cx="834933" cy="900849"/>
          </a:xfrm>
          <a:prstGeom prst="rect">
            <a:avLst/>
          </a:prstGeom>
        </p:spPr>
      </p:pic>
      <p:pic>
        <p:nvPicPr>
          <p:cNvPr id="11" name="Picture 2" descr="html5_css_javascri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373" y="4295318"/>
            <a:ext cx="3327924" cy="133637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6309676" y="1668482"/>
            <a:ext cx="0" cy="4571950"/>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7179" y="4017662"/>
            <a:ext cx="11504593" cy="119673"/>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15" name="Picture 2" descr="http://upload.wikimedia.org/wikipedia/commons/e/ee/Unreal_Engine_logo_and_wordma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2301" y="658381"/>
            <a:ext cx="1920219" cy="22869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a:stretch>
            <a:fillRect/>
          </a:stretch>
        </p:blipFill>
        <p:spPr>
          <a:xfrm>
            <a:off x="10229770" y="4770195"/>
            <a:ext cx="2181008" cy="908753"/>
          </a:xfrm>
          <a:prstGeom prst="rect">
            <a:avLst/>
          </a:prstGeom>
        </p:spPr>
      </p:pic>
      <p:pic>
        <p:nvPicPr>
          <p:cNvPr id="17" name="Picture 16"/>
          <p:cNvPicPr>
            <a:picLocks noChangeAspect="1"/>
          </p:cNvPicPr>
          <p:nvPr/>
        </p:nvPicPr>
        <p:blipFill>
          <a:blip r:embed="rId9"/>
          <a:stretch>
            <a:fillRect/>
          </a:stretch>
        </p:blipFill>
        <p:spPr>
          <a:xfrm>
            <a:off x="8760872" y="5789671"/>
            <a:ext cx="3400900" cy="914528"/>
          </a:xfrm>
          <a:prstGeom prst="rect">
            <a:avLst/>
          </a:prstGeom>
        </p:spPr>
      </p:pic>
      <p:pic>
        <p:nvPicPr>
          <p:cNvPr id="18" name="Picture 18" descr="http://stephenbelovarich.com/web-developer-video-pro-creative-coder-consultant-teacher-freelance-for-hire-los-angeles-california/images/badges/c-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69917" y="2804474"/>
            <a:ext cx="1822603" cy="12150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132772" y="4118700"/>
            <a:ext cx="22327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Programming</a:t>
            </a:r>
            <a:endParaRPr lang="en-US" sz="2400" dirty="0" smtClean="0">
              <a:gradFill>
                <a:gsLst>
                  <a:gs pos="2917">
                    <a:schemeClr val="tx1"/>
                  </a:gs>
                  <a:gs pos="30000">
                    <a:schemeClr val="tx1"/>
                  </a:gs>
                </a:gsLst>
                <a:lin ang="5400000" scaled="0"/>
              </a:gradFill>
            </a:endParaRPr>
          </a:p>
        </p:txBody>
      </p:sp>
      <p:sp>
        <p:nvSpPr>
          <p:cNvPr id="22" name="TextBox 21"/>
          <p:cNvSpPr txBox="1"/>
          <p:nvPr/>
        </p:nvSpPr>
        <p:spPr>
          <a:xfrm>
            <a:off x="5723457" y="1173981"/>
            <a:ext cx="117243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Visual</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28193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6438" y="295274"/>
            <a:ext cx="5943598" cy="917575"/>
          </a:xfrm>
        </p:spPr>
        <p:txBody>
          <a:bodyPr/>
          <a:lstStyle/>
          <a:p>
            <a:r>
              <a:rPr lang="en-US" dirty="0" smtClean="0"/>
              <a:t>Platforms &amp; Devices</a:t>
            </a:r>
            <a:endParaRPr lang="en-US" dirty="0"/>
          </a:p>
        </p:txBody>
      </p:sp>
      <p:grpSp>
        <p:nvGrpSpPr>
          <p:cNvPr id="12" name="Group 11"/>
          <p:cNvGrpSpPr>
            <a:grpSpLocks noChangeAspect="1"/>
          </p:cNvGrpSpPr>
          <p:nvPr/>
        </p:nvGrpSpPr>
        <p:grpSpPr>
          <a:xfrm>
            <a:off x="1554848" y="1394165"/>
            <a:ext cx="6504925" cy="4973907"/>
            <a:chOff x="4409340" y="3106682"/>
            <a:chExt cx="4290506" cy="3280680"/>
          </a:xfrm>
        </p:grpSpPr>
        <p:pic>
          <p:nvPicPr>
            <p:cNvPr id="7" name="Picture 6"/>
            <p:cNvPicPr>
              <a:picLocks noChangeAspect="1"/>
            </p:cNvPicPr>
            <p:nvPr/>
          </p:nvPicPr>
          <p:blipFill>
            <a:blip r:embed="rId2"/>
            <a:stretch>
              <a:fillRect/>
            </a:stretch>
          </p:blipFill>
          <p:spPr>
            <a:xfrm>
              <a:off x="4451103" y="3106682"/>
              <a:ext cx="3534268" cy="781159"/>
            </a:xfrm>
            <a:prstGeom prst="rect">
              <a:avLst/>
            </a:prstGeom>
          </p:spPr>
        </p:pic>
        <p:pic>
          <p:nvPicPr>
            <p:cNvPr id="9" name="Picture 8"/>
            <p:cNvPicPr>
              <a:picLocks noChangeAspect="1"/>
            </p:cNvPicPr>
            <p:nvPr/>
          </p:nvPicPr>
          <p:blipFill>
            <a:blip r:embed="rId3"/>
            <a:stretch>
              <a:fillRect/>
            </a:stretch>
          </p:blipFill>
          <p:spPr>
            <a:xfrm>
              <a:off x="4451103" y="3936680"/>
              <a:ext cx="4248743" cy="781159"/>
            </a:xfrm>
            <a:prstGeom prst="rect">
              <a:avLst/>
            </a:prstGeom>
          </p:spPr>
        </p:pic>
        <p:pic>
          <p:nvPicPr>
            <p:cNvPr id="10" name="Picture 9"/>
            <p:cNvPicPr>
              <a:picLocks noChangeAspect="1"/>
            </p:cNvPicPr>
            <p:nvPr/>
          </p:nvPicPr>
          <p:blipFill>
            <a:blip r:embed="rId4"/>
            <a:stretch>
              <a:fillRect/>
            </a:stretch>
          </p:blipFill>
          <p:spPr>
            <a:xfrm>
              <a:off x="4409340" y="4766678"/>
              <a:ext cx="3629532" cy="743054"/>
            </a:xfrm>
            <a:prstGeom prst="rect">
              <a:avLst/>
            </a:prstGeom>
          </p:spPr>
        </p:pic>
        <p:pic>
          <p:nvPicPr>
            <p:cNvPr id="11" name="Picture 10"/>
            <p:cNvPicPr>
              <a:picLocks noChangeAspect="1"/>
            </p:cNvPicPr>
            <p:nvPr/>
          </p:nvPicPr>
          <p:blipFill>
            <a:blip r:embed="rId5"/>
            <a:stretch>
              <a:fillRect/>
            </a:stretch>
          </p:blipFill>
          <p:spPr>
            <a:xfrm>
              <a:off x="4508261" y="5558571"/>
              <a:ext cx="3477110" cy="828791"/>
            </a:xfrm>
            <a:prstGeom prst="rect">
              <a:avLst/>
            </a:prstGeom>
          </p:spPr>
        </p:pic>
      </p:grpSp>
      <p:pic>
        <p:nvPicPr>
          <p:cNvPr id="2052" name="Picture 4" descr="Microsoft HoloLe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944" y="4047540"/>
            <a:ext cx="4363812" cy="197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671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4114" y="292608"/>
            <a:ext cx="4168247" cy="659198"/>
          </a:xfrm>
          <a:prstGeom prst="rect">
            <a:avLst/>
          </a:prstGeom>
        </p:spPr>
        <p:txBody>
          <a:bodyPr vert="horz" lIns="93260" tIns="46630" rIns="93260" bIns="46630" rtlCol="0" anchor="t">
            <a:normAutofit/>
          </a:bodyPr>
          <a:lstStyle/>
          <a:p>
            <a:pPr defTabSz="466298">
              <a:spcBef>
                <a:spcPct val="0"/>
              </a:spcBef>
            </a:pPr>
            <a:r>
              <a:rPr lang="en-US" sz="3672" dirty="0">
                <a:solidFill>
                  <a:schemeClr val="accent1"/>
                </a:solidFill>
                <a:latin typeface="+mj-lt"/>
                <a:ea typeface="+mj-ea"/>
                <a:cs typeface="+mj-cs"/>
              </a:rPr>
              <a:t>Real-world Lessons</a:t>
            </a:r>
          </a:p>
        </p:txBody>
      </p:sp>
      <p:graphicFrame>
        <p:nvGraphicFramePr>
          <p:cNvPr id="2" name="Diagram 1"/>
          <p:cNvGraphicFramePr/>
          <p:nvPr>
            <p:extLst/>
          </p:nvPr>
        </p:nvGraphicFramePr>
        <p:xfrm>
          <a:off x="1555220" y="1047782"/>
          <a:ext cx="8315713" cy="5713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3091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92608"/>
            <a:ext cx="2694667" cy="659198"/>
          </a:xfrm>
          <a:prstGeom prst="rect">
            <a:avLst/>
          </a:prstGeom>
        </p:spPr>
        <p:txBody>
          <a:bodyPr vert="horz" lIns="93260" tIns="46630" rIns="93260" bIns="46630" rtlCol="0" anchor="t">
            <a:normAutofit/>
          </a:bodyPr>
          <a:lstStyle/>
          <a:p>
            <a:pPr defTabSz="466298">
              <a:spcBef>
                <a:spcPct val="0"/>
              </a:spcBef>
            </a:pPr>
            <a:r>
              <a:rPr lang="en-US" sz="3672" dirty="0">
                <a:solidFill>
                  <a:schemeClr val="accent1"/>
                </a:solidFill>
                <a:latin typeface="+mj-lt"/>
                <a:ea typeface="+mj-ea"/>
                <a:cs typeface="+mj-cs"/>
              </a:rPr>
              <a:t>1. UI Design</a:t>
            </a:r>
          </a:p>
        </p:txBody>
      </p:sp>
      <p:pic>
        <p:nvPicPr>
          <p:cNvPr id="1026" name="Picture 2" descr="Image from Angry Zombie Ninja C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956" y="1554339"/>
            <a:ext cx="8193468" cy="4604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6728" y="1035882"/>
            <a:ext cx="2129771" cy="382308"/>
          </a:xfrm>
          <a:prstGeom prst="rect">
            <a:avLst/>
          </a:prstGeom>
          <a:noFill/>
        </p:spPr>
        <p:txBody>
          <a:bodyPr wrap="none" rtlCol="0">
            <a:spAutoFit/>
          </a:bodyPr>
          <a:lstStyle/>
          <a:p>
            <a:r>
              <a:rPr lang="en-US" sz="1836" dirty="0">
                <a:solidFill>
                  <a:srgbClr val="FF0000"/>
                </a:solidFill>
              </a:rPr>
              <a:t>HUD in “safe area”</a:t>
            </a:r>
          </a:p>
        </p:txBody>
      </p:sp>
      <p:cxnSp>
        <p:nvCxnSpPr>
          <p:cNvPr id="7" name="Straight Connector 6"/>
          <p:cNvCxnSpPr>
            <a:stCxn id="5" idx="2"/>
          </p:cNvCxnSpPr>
          <p:nvPr/>
        </p:nvCxnSpPr>
        <p:spPr>
          <a:xfrm flipH="1">
            <a:off x="4508464" y="1418190"/>
            <a:ext cx="443150" cy="6801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89526" y="6306972"/>
            <a:ext cx="3251977" cy="382308"/>
          </a:xfrm>
          <a:prstGeom prst="rect">
            <a:avLst/>
          </a:prstGeom>
          <a:noFill/>
        </p:spPr>
        <p:txBody>
          <a:bodyPr wrap="none" rtlCol="0">
            <a:spAutoFit/>
          </a:bodyPr>
          <a:lstStyle/>
          <a:p>
            <a:r>
              <a:rPr lang="en-US" sz="1836" dirty="0">
                <a:solidFill>
                  <a:srgbClr val="FF0000"/>
                </a:solidFill>
              </a:rPr>
              <a:t>Focus on primary user action</a:t>
            </a:r>
          </a:p>
        </p:txBody>
      </p:sp>
      <p:cxnSp>
        <p:nvCxnSpPr>
          <p:cNvPr id="10" name="Straight Connector 9"/>
          <p:cNvCxnSpPr/>
          <p:nvPr/>
        </p:nvCxnSpPr>
        <p:spPr>
          <a:xfrm flipH="1">
            <a:off x="5802284" y="5207035"/>
            <a:ext cx="471405" cy="10999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66070" y="760274"/>
            <a:ext cx="1572853" cy="382308"/>
          </a:xfrm>
          <a:prstGeom prst="rect">
            <a:avLst/>
          </a:prstGeom>
          <a:noFill/>
        </p:spPr>
        <p:txBody>
          <a:bodyPr wrap="none" rtlCol="0">
            <a:spAutoFit/>
          </a:bodyPr>
          <a:lstStyle/>
          <a:p>
            <a:r>
              <a:rPr lang="en-US" sz="1836" dirty="0">
                <a:solidFill>
                  <a:srgbClr val="FF0000"/>
                </a:solidFill>
              </a:rPr>
              <a:t>Special items</a:t>
            </a:r>
          </a:p>
        </p:txBody>
      </p:sp>
      <p:cxnSp>
        <p:nvCxnSpPr>
          <p:cNvPr id="13" name="Straight Connector 12"/>
          <p:cNvCxnSpPr>
            <a:stCxn id="12" idx="2"/>
          </p:cNvCxnSpPr>
          <p:nvPr/>
        </p:nvCxnSpPr>
        <p:spPr>
          <a:xfrm>
            <a:off x="8252497" y="1142583"/>
            <a:ext cx="141815" cy="7226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959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92608"/>
            <a:ext cx="6192795" cy="659198"/>
          </a:xfrm>
          <a:prstGeom prst="rect">
            <a:avLst/>
          </a:prstGeom>
        </p:spPr>
        <p:txBody>
          <a:bodyPr vert="horz" lIns="93260" tIns="46630" rIns="93260" bIns="46630" rtlCol="0" anchor="t">
            <a:noAutofit/>
          </a:bodyPr>
          <a:lstStyle/>
          <a:p>
            <a:pPr defTabSz="466298">
              <a:spcBef>
                <a:spcPct val="0"/>
              </a:spcBef>
            </a:pPr>
            <a:r>
              <a:rPr lang="en-US" sz="3672" dirty="0">
                <a:solidFill>
                  <a:schemeClr val="accent1"/>
                </a:solidFill>
                <a:latin typeface="+mj-lt"/>
                <a:ea typeface="+mj-ea"/>
                <a:cs typeface="+mj-cs"/>
              </a:rPr>
              <a:t>2. Target Multiple Platforms</a:t>
            </a:r>
          </a:p>
        </p:txBody>
      </p:sp>
      <p:pic>
        <p:nvPicPr>
          <p:cNvPr id="1026" name="Picture 2" descr="https://fbcdn-sphotos-a.akamaihd.net/hphotos-ak-ash4/403344_10150520311060044_505765043_9152660_7893881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486" y="2131265"/>
            <a:ext cx="5867630" cy="4352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106" y="1446050"/>
            <a:ext cx="2580643" cy="374846"/>
          </a:xfrm>
          <a:prstGeom prst="rect">
            <a:avLst/>
          </a:prstGeom>
          <a:noFill/>
        </p:spPr>
        <p:txBody>
          <a:bodyPr wrap="none" rtlCol="0">
            <a:spAutoFit/>
          </a:bodyPr>
          <a:lstStyle/>
          <a:p>
            <a:r>
              <a:rPr lang="en-US" sz="1836" dirty="0">
                <a:solidFill>
                  <a:srgbClr val="FF0000"/>
                </a:solidFill>
              </a:rPr>
              <a:t>HDTV via Xbox </a:t>
            </a:r>
            <a:r>
              <a:rPr lang="en-US" sz="1836" dirty="0" smtClean="0">
                <a:solidFill>
                  <a:srgbClr val="FF0000"/>
                </a:solidFill>
              </a:rPr>
              <a:t>console</a:t>
            </a:r>
            <a:endParaRPr lang="en-US" sz="1836" dirty="0">
              <a:solidFill>
                <a:srgbClr val="FF0000"/>
              </a:solidFill>
            </a:endParaRPr>
          </a:p>
        </p:txBody>
      </p:sp>
      <p:cxnSp>
        <p:nvCxnSpPr>
          <p:cNvPr id="7" name="Straight Connector 6"/>
          <p:cNvCxnSpPr>
            <a:endCxn id="6" idx="2"/>
          </p:cNvCxnSpPr>
          <p:nvPr/>
        </p:nvCxnSpPr>
        <p:spPr>
          <a:xfrm flipV="1">
            <a:off x="4478596" y="1820896"/>
            <a:ext cx="46832" cy="8686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70584" y="6515614"/>
            <a:ext cx="1162752" cy="382308"/>
          </a:xfrm>
          <a:prstGeom prst="rect">
            <a:avLst/>
          </a:prstGeom>
          <a:noFill/>
        </p:spPr>
        <p:txBody>
          <a:bodyPr wrap="none" rtlCol="0">
            <a:spAutoFit/>
          </a:bodyPr>
          <a:lstStyle/>
          <a:p>
            <a:r>
              <a:rPr lang="en-US" sz="1836" dirty="0">
                <a:solidFill>
                  <a:srgbClr val="FF0000"/>
                </a:solidFill>
              </a:rPr>
              <a:t>Windows</a:t>
            </a:r>
          </a:p>
        </p:txBody>
      </p:sp>
      <p:cxnSp>
        <p:nvCxnSpPr>
          <p:cNvPr id="11" name="Straight Connector 10"/>
          <p:cNvCxnSpPr>
            <a:endCxn id="10" idx="3"/>
          </p:cNvCxnSpPr>
          <p:nvPr/>
        </p:nvCxnSpPr>
        <p:spPr>
          <a:xfrm flipH="1">
            <a:off x="3133335" y="5051601"/>
            <a:ext cx="908827" cy="16551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2" descr="https://scontent-b-lga.xx.fbcdn.net/hphotos-ash4/t1/1472734_672318792813612_144975065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469" y="1822734"/>
            <a:ext cx="4320952" cy="25700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67080" y="917016"/>
            <a:ext cx="1921352" cy="382308"/>
          </a:xfrm>
          <a:prstGeom prst="rect">
            <a:avLst/>
          </a:prstGeom>
          <a:noFill/>
        </p:spPr>
        <p:txBody>
          <a:bodyPr wrap="none" rtlCol="0">
            <a:spAutoFit/>
          </a:bodyPr>
          <a:lstStyle/>
          <a:p>
            <a:r>
              <a:rPr lang="en-US" sz="1836" dirty="0">
                <a:solidFill>
                  <a:srgbClr val="FF0000"/>
                </a:solidFill>
              </a:rPr>
              <a:t>Kinect v2 </a:t>
            </a:r>
            <a:r>
              <a:rPr lang="en-US" sz="1836" dirty="0" err="1">
                <a:solidFill>
                  <a:srgbClr val="FF0000"/>
                </a:solidFill>
              </a:rPr>
              <a:t>dev</a:t>
            </a:r>
            <a:r>
              <a:rPr lang="en-US" sz="1836" dirty="0">
                <a:solidFill>
                  <a:srgbClr val="FF0000"/>
                </a:solidFill>
              </a:rPr>
              <a:t> kit</a:t>
            </a:r>
          </a:p>
        </p:txBody>
      </p:sp>
      <p:cxnSp>
        <p:nvCxnSpPr>
          <p:cNvPr id="13" name="Straight Connector 12"/>
          <p:cNvCxnSpPr/>
          <p:nvPr/>
        </p:nvCxnSpPr>
        <p:spPr>
          <a:xfrm flipV="1">
            <a:off x="7254027" y="1389342"/>
            <a:ext cx="72113" cy="18784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0495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92608"/>
            <a:ext cx="5595620" cy="932603"/>
          </a:xfrm>
          <a:prstGeom prst="rect">
            <a:avLst/>
          </a:prstGeom>
        </p:spPr>
        <p:txBody>
          <a:bodyPr vert="horz" lIns="93260" tIns="46630" rIns="93260" bIns="46630" rtlCol="0" anchor="t">
            <a:normAutofit/>
          </a:bodyPr>
          <a:lstStyle/>
          <a:p>
            <a:pPr defTabSz="466298">
              <a:spcBef>
                <a:spcPct val="0"/>
              </a:spcBef>
            </a:pPr>
            <a:r>
              <a:rPr lang="en-US" sz="3672" dirty="0">
                <a:solidFill>
                  <a:schemeClr val="accent1"/>
                </a:solidFill>
                <a:latin typeface="+mj-lt"/>
                <a:ea typeface="+mj-ea"/>
                <a:cs typeface="+mj-cs"/>
              </a:rPr>
              <a:t>3. </a:t>
            </a:r>
            <a:r>
              <a:rPr lang="en-US" sz="3978" dirty="0">
                <a:solidFill>
                  <a:schemeClr val="accent1"/>
                </a:solidFill>
                <a:latin typeface="+mj-lt"/>
                <a:ea typeface="+mj-ea"/>
                <a:cs typeface="+mj-cs"/>
              </a:rPr>
              <a:t>Optimization</a:t>
            </a:r>
            <a:r>
              <a:rPr lang="en-US" sz="3672" dirty="0">
                <a:solidFill>
                  <a:schemeClr val="accent1"/>
                </a:solidFill>
                <a:latin typeface="+mj-lt"/>
                <a:ea typeface="+mj-ea"/>
                <a:cs typeface="+mj-cs"/>
              </a:rPr>
              <a:t> &amp; Cleanup</a:t>
            </a:r>
          </a:p>
        </p:txBody>
      </p:sp>
      <p:pic>
        <p:nvPicPr>
          <p:cNvPr id="1028" name="Picture 4" descr="http://www.ezbusinessneeds.com/images/stored/20080809021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87" y="2331508"/>
            <a:ext cx="3098963" cy="22926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293" y="310867"/>
            <a:ext cx="2650376" cy="643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1215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92608"/>
            <a:ext cx="4567951" cy="659198"/>
          </a:xfrm>
          <a:prstGeom prst="rect">
            <a:avLst/>
          </a:prstGeom>
        </p:spPr>
        <p:txBody>
          <a:bodyPr vert="horz" lIns="93260" tIns="46630" rIns="93260" bIns="46630" rtlCol="0" anchor="t">
            <a:normAutofit/>
          </a:bodyPr>
          <a:lstStyle/>
          <a:p>
            <a:pPr defTabSz="466298">
              <a:spcBef>
                <a:spcPct val="0"/>
              </a:spcBef>
            </a:pPr>
            <a:r>
              <a:rPr lang="en-US" sz="3672" dirty="0">
                <a:solidFill>
                  <a:schemeClr val="accent1"/>
                </a:solidFill>
                <a:latin typeface="+mj-lt"/>
                <a:ea typeface="+mj-ea"/>
                <a:cs typeface="+mj-cs"/>
              </a:rPr>
              <a:t>4. Work-Life Balance</a:t>
            </a:r>
          </a:p>
        </p:txBody>
      </p:sp>
      <p:pic>
        <p:nvPicPr>
          <p:cNvPr id="3078" name="Picture 6" descr="http://www.joshmobley.com/wp-content/uploads/2012/01/key_art_the_of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119" y="1224224"/>
            <a:ext cx="7940682" cy="30880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cdn.blisstree.com/files/2011/06/Blisstree-frie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088" y="4118998"/>
            <a:ext cx="3840662" cy="26423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heatherandmike.files.wordpress.com/2011/07/brady-bunch-grid-j-67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7689" y="4138427"/>
            <a:ext cx="3497263" cy="262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61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cbf749eb-5fb0-4c75-b7cd-eb7d18649fd5"/>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23608</TotalTime>
  <Words>524</Words>
  <Application>Microsoft Office PowerPoint</Application>
  <PresentationFormat>Custom</PresentationFormat>
  <Paragraphs>123</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Segoe UI</vt:lpstr>
      <vt:lpstr>Segoe UI Light</vt:lpstr>
      <vt:lpstr>Wingdings</vt:lpstr>
      <vt:lpstr>MSVID_White_16x9_2012-08-18</vt:lpstr>
      <vt:lpstr>Indie Game Development</vt:lpstr>
      <vt:lpstr>Dev Tools, SDKs &amp; Game Engines</vt:lpstr>
      <vt:lpstr>Suggested Paths</vt:lpstr>
      <vt:lpstr>Platforms &amp;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Official Xbox Magazine</vt:lpstr>
      <vt:lpstr>Dev Showcase Event @ Reston VA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500</cp:revision>
  <dcterms:created xsi:type="dcterms:W3CDTF">2012-05-22T07:38:31Z</dcterms:created>
  <dcterms:modified xsi:type="dcterms:W3CDTF">2015-05-26T21:19:26Z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