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9"/>
  </p:notesMasterIdLst>
  <p:handoutMasterIdLst>
    <p:handoutMasterId r:id="rId20"/>
  </p:handoutMasterIdLst>
  <p:sldIdLst>
    <p:sldId id="256" r:id="rId5"/>
    <p:sldId id="417" r:id="rId6"/>
    <p:sldId id="419" r:id="rId7"/>
    <p:sldId id="418" r:id="rId8"/>
    <p:sldId id="420" r:id="rId9"/>
    <p:sldId id="427" r:id="rId10"/>
    <p:sldId id="428" r:id="rId11"/>
    <p:sldId id="422" r:id="rId12"/>
    <p:sldId id="423" r:id="rId13"/>
    <p:sldId id="424" r:id="rId14"/>
    <p:sldId id="425" r:id="rId15"/>
    <p:sldId id="426" r:id="rId16"/>
    <p:sldId id="413" r:id="rId17"/>
    <p:sldId id="375" r:id="rId1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1"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3992" autoAdjust="0"/>
  </p:normalViewPr>
  <p:slideViewPr>
    <p:cSldViewPr>
      <p:cViewPr>
        <p:scale>
          <a:sx n="66" d="100"/>
          <a:sy n="66" d="100"/>
        </p:scale>
        <p:origin x="246" y="10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10/14/2015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10/14/2015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Indie Game Development</a:t>
            </a:r>
            <a:br>
              <a:rPr lang="en-US" sz="900" b="1" dirty="0" smtClean="0"/>
            </a:br>
            <a:r>
              <a:rPr lang="en-US" sz="900" dirty="0" smtClean="0"/>
              <a:t>Getting Started, Lessons Learned &amp; More!</a:t>
            </a:r>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10/14/2015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7213" y="255588"/>
            <a:ext cx="3255962" cy="1831975"/>
          </a:xfrm>
        </p:spPr>
      </p:sp>
      <p:sp>
        <p:nvSpPr>
          <p:cNvPr id="3" name="Notes Placeholder 2"/>
          <p:cNvSpPr>
            <a:spLocks noGrp="1"/>
          </p:cNvSpPr>
          <p:nvPr>
            <p:ph type="body" idx="1"/>
          </p:nvPr>
        </p:nvSpPr>
        <p:spPr/>
        <p:txBody>
          <a:bodyPr/>
          <a:lstStyle/>
          <a:p>
            <a:pPr defTabSz="924916">
              <a:defRPr/>
            </a:pPr>
            <a:endParaRPr lang="en-US" sz="800" dirty="0"/>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latin typeface="Arial"/>
              </a:rPr>
              <a:pPr/>
              <a:t>6</a:t>
            </a:fld>
            <a:endParaRPr lang="en-US" dirty="0">
              <a:solidFill>
                <a:prstClr val="black"/>
              </a:solidFill>
              <a:latin typeface="Arial"/>
            </a:endParaRPr>
          </a:p>
        </p:txBody>
      </p:sp>
    </p:spTree>
    <p:extLst>
      <p:ext uri="{BB962C8B-B14F-4D97-AF65-F5344CB8AC3E}">
        <p14:creationId xmlns:p14="http://schemas.microsoft.com/office/powerpoint/2010/main" val="412965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36DAC288-28CF-40C3-A408-271E9A37F250}" type="slidenum">
              <a:rPr lang="en-US" smtClean="0">
                <a:solidFill>
                  <a:prstClr val="black"/>
                </a:solidFill>
                <a:latin typeface="Arial"/>
              </a:rPr>
              <a:pPr/>
              <a:t>7</a:t>
            </a:fld>
            <a:endParaRPr lang="en-US">
              <a:solidFill>
                <a:prstClr val="black"/>
              </a:solidFill>
              <a:latin typeface="Arial"/>
            </a:endParaRPr>
          </a:p>
        </p:txBody>
      </p:sp>
    </p:spTree>
    <p:extLst>
      <p:ext uri="{BB962C8B-B14F-4D97-AF65-F5344CB8AC3E}">
        <p14:creationId xmlns:p14="http://schemas.microsoft.com/office/powerpoint/2010/main" val="145486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49386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4.xml"/><Relationship Id="rId4" Type="http://schemas.openxmlformats.org/officeDocument/2006/relationships/hyperlink" Target="http://xbox.com/i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icrosoft.com/microsoft-hololens/en-us/development-edition" TargetMode="External"/><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groups/UnityIndieDevs" TargetMode="External"/><Relationship Id="rId2" Type="http://schemas.openxmlformats.org/officeDocument/2006/relationships/hyperlink" Target="https://www.facebook.com/groups/construct2devs" TargetMode="External"/><Relationship Id="rId1" Type="http://schemas.openxmlformats.org/officeDocument/2006/relationships/slideLayout" Target="../slideLayouts/slideLayout24.xml"/><Relationship Id="rId5" Type="http://schemas.openxmlformats.org/officeDocument/2006/relationships/hyperlink" Target="https://www.facebook.com/groups/HoloLensIndieDevs" TargetMode="External"/><Relationship Id="rId4" Type="http://schemas.openxmlformats.org/officeDocument/2006/relationships/hyperlink" Target="https://www.facebook.com/groups/XboxOneIndieDev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akeupandcode.com/"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87.jpg"/><Relationship Id="rId4" Type="http://schemas.openxmlformats.org/officeDocument/2006/relationships/hyperlink" Target="http://twitter.com/shahed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blogs.windows.com/buildingapps/2015/10/12/windows-store-trends-september-2015/" TargetMode="Externa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50.png"/><Relationship Id="rId3" Type="http://schemas.openxmlformats.org/officeDocument/2006/relationships/image" Target="../media/image56.png"/><Relationship Id="rId21" Type="http://schemas.openxmlformats.org/officeDocument/2006/relationships/image" Target="../media/image74.png"/><Relationship Id="rId34" Type="http://schemas.openxmlformats.org/officeDocument/2006/relationships/image" Target="../media/image45.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3.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53.png"/><Relationship Id="rId1" Type="http://schemas.openxmlformats.org/officeDocument/2006/relationships/slideLayout" Target="../slideLayouts/slideLayout31.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43.png"/><Relationship Id="rId37" Type="http://schemas.openxmlformats.org/officeDocument/2006/relationships/image" Target="../media/image48.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52.jpeg"/><Relationship Id="rId36" Type="http://schemas.openxmlformats.org/officeDocument/2006/relationships/image" Target="../media/image47.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5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51.png"/><Relationship Id="rId30" Type="http://schemas.openxmlformats.org/officeDocument/2006/relationships/image" Target="../media/image55.png"/><Relationship Id="rId35"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4.xml"/><Relationship Id="rId4" Type="http://schemas.openxmlformats.org/officeDocument/2006/relationships/hyperlink" Target="http://wakeupandcode.com/publish-a-windows-10-game-with-construct-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4.xml"/><Relationship Id="rId4" Type="http://schemas.openxmlformats.org/officeDocument/2006/relationships/hyperlink" Target="http://wakeupandcode.com/publish-a-windows-10-game-with-unity-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Senior Technical Evangelist</a:t>
            </a:r>
          </a:p>
          <a:p>
            <a:endParaRPr lang="en-US" dirty="0"/>
          </a:p>
        </p:txBody>
      </p:sp>
      <p:sp>
        <p:nvSpPr>
          <p:cNvPr id="3" name="Title 2"/>
          <p:cNvSpPr>
            <a:spLocks noGrp="1"/>
          </p:cNvSpPr>
          <p:nvPr>
            <p:ph type="title"/>
          </p:nvPr>
        </p:nvSpPr>
        <p:spPr>
          <a:xfrm>
            <a:off x="274702" y="2117165"/>
            <a:ext cx="11521313" cy="918649"/>
          </a:xfrm>
        </p:spPr>
        <p:txBody>
          <a:bodyPr/>
          <a:lstStyle/>
          <a:p>
            <a:r>
              <a:rPr lang="en-US" sz="5400" b="1" dirty="0" smtClean="0"/>
              <a:t>Indie Game Development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Windows 10, Universal Apps, Xbox One &amp; HoloLens!</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Xbox </a:t>
            </a:r>
            <a:r>
              <a:rPr lang="en-US" dirty="0" smtClean="0"/>
              <a:t>One: </a:t>
            </a:r>
            <a:r>
              <a:rPr lang="en-US" dirty="0" err="1" smtClean="0"/>
              <a:t>ID@Xbox</a:t>
            </a:r>
            <a:r>
              <a:rPr lang="en-US" dirty="0" smtClean="0"/>
              <a:t> and Windows 10</a:t>
            </a:r>
            <a:endParaRPr lang="en-US" dirty="0"/>
          </a:p>
        </p:txBody>
      </p:sp>
      <p:pic>
        <p:nvPicPr>
          <p:cNvPr id="6" name="Picture 5"/>
          <p:cNvPicPr>
            <a:picLocks noChangeAspect="1"/>
          </p:cNvPicPr>
          <p:nvPr/>
        </p:nvPicPr>
        <p:blipFill>
          <a:blip r:embed="rId2"/>
          <a:stretch>
            <a:fillRect/>
          </a:stretch>
        </p:blipFill>
        <p:spPr>
          <a:xfrm>
            <a:off x="457580" y="2034238"/>
            <a:ext cx="4810125" cy="3409950"/>
          </a:xfrm>
          <a:prstGeom prst="rect">
            <a:avLst/>
          </a:prstGeom>
        </p:spPr>
      </p:pic>
      <p:pic>
        <p:nvPicPr>
          <p:cNvPr id="7" name="Picture 6"/>
          <p:cNvPicPr>
            <a:picLocks noChangeAspect="1"/>
          </p:cNvPicPr>
          <p:nvPr/>
        </p:nvPicPr>
        <p:blipFill>
          <a:blip r:embed="rId3"/>
          <a:stretch>
            <a:fillRect/>
          </a:stretch>
        </p:blipFill>
        <p:spPr>
          <a:xfrm>
            <a:off x="5389615" y="1505600"/>
            <a:ext cx="6819900" cy="4467225"/>
          </a:xfrm>
          <a:prstGeom prst="rect">
            <a:avLst/>
          </a:prstGeom>
        </p:spPr>
      </p:pic>
      <p:sp>
        <p:nvSpPr>
          <p:cNvPr id="8" name="TextBox 7"/>
          <p:cNvSpPr txBox="1"/>
          <p:nvPr/>
        </p:nvSpPr>
        <p:spPr>
          <a:xfrm>
            <a:off x="274639" y="5444188"/>
            <a:ext cx="393704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Apply: </a:t>
            </a:r>
            <a:r>
              <a:rPr lang="en-US" sz="2400" dirty="0" smtClean="0">
                <a:gradFill>
                  <a:gsLst>
                    <a:gs pos="2917">
                      <a:schemeClr val="tx1"/>
                    </a:gs>
                    <a:gs pos="30000">
                      <a:schemeClr val="tx1"/>
                    </a:gs>
                  </a:gsLst>
                  <a:lin ang="5400000" scaled="0"/>
                </a:gradFill>
                <a:hlinkClick r:id="rId4"/>
              </a:rPr>
              <a:t>http://xbox.com/id</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0850188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HoloLens: Apply Now!</a:t>
            </a:r>
            <a:endParaRPr lang="en-US" dirty="0"/>
          </a:p>
        </p:txBody>
      </p:sp>
      <p:pic>
        <p:nvPicPr>
          <p:cNvPr id="5" name="Picture 4"/>
          <p:cNvPicPr>
            <a:picLocks noChangeAspect="1"/>
          </p:cNvPicPr>
          <p:nvPr/>
        </p:nvPicPr>
        <p:blipFill>
          <a:blip r:embed="rId2"/>
          <a:stretch>
            <a:fillRect/>
          </a:stretch>
        </p:blipFill>
        <p:spPr>
          <a:xfrm>
            <a:off x="457580" y="1212850"/>
            <a:ext cx="9875412" cy="4905114"/>
          </a:xfrm>
          <a:prstGeom prst="rect">
            <a:avLst/>
          </a:prstGeom>
        </p:spPr>
      </p:pic>
      <p:sp>
        <p:nvSpPr>
          <p:cNvPr id="6" name="TextBox 5"/>
          <p:cNvSpPr txBox="1"/>
          <p:nvPr/>
        </p:nvSpPr>
        <p:spPr>
          <a:xfrm>
            <a:off x="296690" y="6117964"/>
            <a:ext cx="9722662"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Apply: </a:t>
            </a:r>
            <a:r>
              <a:rPr lang="en-US" sz="2000" dirty="0">
                <a:gradFill>
                  <a:gsLst>
                    <a:gs pos="2917">
                      <a:schemeClr val="tx1"/>
                    </a:gs>
                    <a:gs pos="30000">
                      <a:schemeClr val="tx1"/>
                    </a:gs>
                  </a:gsLst>
                  <a:lin ang="5400000" scaled="0"/>
                </a:gradFill>
                <a:hlinkClick r:id="rId3"/>
              </a:rPr>
              <a:t>https://</a:t>
            </a:r>
            <a:r>
              <a:rPr lang="en-US" sz="2000" dirty="0" smtClean="0">
                <a:gradFill>
                  <a:gsLst>
                    <a:gs pos="2917">
                      <a:schemeClr val="tx1"/>
                    </a:gs>
                    <a:gs pos="30000">
                      <a:schemeClr val="tx1"/>
                    </a:gs>
                  </a:gsLst>
                  <a:lin ang="5400000" scaled="0"/>
                </a:gradFill>
                <a:hlinkClick r:id="rId3"/>
              </a:rPr>
              <a:t>www.microsoft.com/microsoft-hololens/en-us/development-edition</a:t>
            </a:r>
            <a:r>
              <a:rPr lang="en-US" sz="2000" dirty="0" smtClean="0">
                <a:gradFill>
                  <a:gsLst>
                    <a:gs pos="2917">
                      <a:schemeClr val="tx1"/>
                    </a:gs>
                    <a:gs pos="30000">
                      <a:schemeClr val="tx1"/>
                    </a:gs>
                  </a:gsLst>
                  <a:lin ang="5400000" scaled="0"/>
                </a:gradFill>
              </a:rPr>
              <a:t> </a:t>
            </a:r>
            <a:endParaRPr lang="en-US"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763383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12223"/>
          </a:xfrm>
        </p:spPr>
        <p:txBody>
          <a:bodyPr/>
          <a:lstStyle/>
          <a:p>
            <a:r>
              <a:rPr lang="en-US" sz="2800" dirty="0" smtClean="0"/>
              <a:t>Construct </a:t>
            </a:r>
            <a:r>
              <a:rPr lang="en-US" sz="2800" dirty="0" smtClean="0"/>
              <a:t>2 </a:t>
            </a:r>
            <a:r>
              <a:rPr lang="en-US" sz="2800" dirty="0" err="1" smtClean="0"/>
              <a:t>Devs</a:t>
            </a:r>
            <a:r>
              <a:rPr lang="en-US" sz="2800" dirty="0" smtClean="0"/>
              <a:t>: </a:t>
            </a:r>
          </a:p>
          <a:p>
            <a:pPr marL="0" indent="0">
              <a:buNone/>
            </a:pPr>
            <a:r>
              <a:rPr lang="en-US" sz="2800" dirty="0" smtClean="0">
                <a:hlinkClick r:id="rId2"/>
              </a:rPr>
              <a:t>https</a:t>
            </a:r>
            <a:r>
              <a:rPr lang="en-US" sz="2800" dirty="0">
                <a:hlinkClick r:id="rId2"/>
              </a:rPr>
              <a:t>://</a:t>
            </a:r>
            <a:r>
              <a:rPr lang="en-US" sz="2800" dirty="0" smtClean="0">
                <a:hlinkClick r:id="rId2"/>
              </a:rPr>
              <a:t>www.facebook.com/groups/construct2devs</a:t>
            </a:r>
            <a:r>
              <a:rPr lang="en-US" sz="2800" dirty="0" smtClean="0"/>
              <a:t> </a:t>
            </a:r>
            <a:endParaRPr lang="en-US" sz="2800" dirty="0" smtClean="0"/>
          </a:p>
          <a:p>
            <a:endParaRPr lang="en-US" sz="2800" dirty="0" smtClean="0"/>
          </a:p>
          <a:p>
            <a:r>
              <a:rPr lang="en-US" sz="2800" dirty="0" smtClean="0"/>
              <a:t>Unity Indie </a:t>
            </a:r>
            <a:r>
              <a:rPr lang="en-US" sz="2800" dirty="0" err="1" smtClean="0"/>
              <a:t>Devs</a:t>
            </a:r>
            <a:r>
              <a:rPr lang="en-US" sz="2800" dirty="0" smtClean="0"/>
              <a:t>: </a:t>
            </a:r>
          </a:p>
          <a:p>
            <a:pPr marL="0" indent="0">
              <a:buNone/>
            </a:pPr>
            <a:r>
              <a:rPr lang="en-US" sz="2800" dirty="0" smtClean="0">
                <a:hlinkClick r:id="rId3"/>
              </a:rPr>
              <a:t>https</a:t>
            </a:r>
            <a:r>
              <a:rPr lang="en-US" sz="2800" dirty="0">
                <a:hlinkClick r:id="rId3"/>
              </a:rPr>
              <a:t>://</a:t>
            </a:r>
            <a:r>
              <a:rPr lang="en-US" sz="2800" dirty="0" smtClean="0">
                <a:hlinkClick r:id="rId3"/>
              </a:rPr>
              <a:t>www.facebook.com/groups/UnityIndieDevs</a:t>
            </a:r>
            <a:r>
              <a:rPr lang="en-US" sz="2800" dirty="0" smtClean="0"/>
              <a:t> </a:t>
            </a:r>
            <a:endParaRPr lang="en-US" sz="2800" dirty="0" smtClean="0"/>
          </a:p>
          <a:p>
            <a:endParaRPr lang="en-US" sz="2800" dirty="0" smtClean="0"/>
          </a:p>
          <a:p>
            <a:r>
              <a:rPr lang="en-US" sz="2800" dirty="0" smtClean="0"/>
              <a:t>Xbox </a:t>
            </a:r>
            <a:r>
              <a:rPr lang="en-US" sz="2800" dirty="0" smtClean="0"/>
              <a:t>One Indie </a:t>
            </a:r>
            <a:r>
              <a:rPr lang="en-US" sz="2800" dirty="0" err="1" smtClean="0"/>
              <a:t>Devs</a:t>
            </a:r>
            <a:r>
              <a:rPr lang="en-US" sz="2800" dirty="0" smtClean="0"/>
              <a:t>: </a:t>
            </a:r>
          </a:p>
          <a:p>
            <a:pPr marL="0" indent="0">
              <a:buNone/>
            </a:pPr>
            <a:r>
              <a:rPr lang="en-US" sz="2800" dirty="0" smtClean="0">
                <a:hlinkClick r:id="rId4"/>
              </a:rPr>
              <a:t>https</a:t>
            </a:r>
            <a:r>
              <a:rPr lang="en-US" sz="2800" dirty="0">
                <a:hlinkClick r:id="rId4"/>
              </a:rPr>
              <a:t>://</a:t>
            </a:r>
            <a:r>
              <a:rPr lang="en-US" sz="2800" dirty="0" smtClean="0">
                <a:hlinkClick r:id="rId4"/>
              </a:rPr>
              <a:t>www.facebook.com/groups/XboxOneIndieDevs</a:t>
            </a:r>
            <a:r>
              <a:rPr lang="en-US" sz="2800" dirty="0" smtClean="0"/>
              <a:t> </a:t>
            </a:r>
            <a:endParaRPr lang="en-US" sz="2800" dirty="0" smtClean="0"/>
          </a:p>
          <a:p>
            <a:endParaRPr lang="en-US" sz="2800" dirty="0" smtClean="0"/>
          </a:p>
          <a:p>
            <a:r>
              <a:rPr lang="en-US" sz="2800" dirty="0" smtClean="0"/>
              <a:t>HoloLens Indie </a:t>
            </a:r>
            <a:r>
              <a:rPr lang="en-US" sz="2800" dirty="0" err="1" smtClean="0"/>
              <a:t>Devs</a:t>
            </a:r>
            <a:r>
              <a:rPr lang="en-US" sz="2800" dirty="0" smtClean="0"/>
              <a:t>: </a:t>
            </a:r>
          </a:p>
          <a:p>
            <a:pPr marL="0" indent="0">
              <a:buNone/>
            </a:pPr>
            <a:r>
              <a:rPr lang="en-US" sz="2800" dirty="0" smtClean="0">
                <a:hlinkClick r:id="rId5"/>
              </a:rPr>
              <a:t>https</a:t>
            </a:r>
            <a:r>
              <a:rPr lang="en-US" sz="2800" dirty="0">
                <a:hlinkClick r:id="rId5"/>
              </a:rPr>
              <a:t>://</a:t>
            </a:r>
            <a:r>
              <a:rPr lang="en-US" sz="2800" dirty="0" smtClean="0">
                <a:hlinkClick r:id="rId5"/>
              </a:rPr>
              <a:t>www.facebook.com/groups/HoloLensIndieDevs</a:t>
            </a:r>
            <a:r>
              <a:rPr lang="en-US" sz="2800" dirty="0" smtClean="0"/>
              <a:t> </a:t>
            </a:r>
            <a:endParaRPr lang="en-US" sz="2800" dirty="0"/>
          </a:p>
        </p:txBody>
      </p:sp>
      <p:sp>
        <p:nvSpPr>
          <p:cNvPr id="3" name="Title 2"/>
          <p:cNvSpPr>
            <a:spLocks noGrp="1"/>
          </p:cNvSpPr>
          <p:nvPr>
            <p:ph type="title"/>
          </p:nvPr>
        </p:nvSpPr>
        <p:spPr/>
        <p:txBody>
          <a:bodyPr/>
          <a:lstStyle/>
          <a:p>
            <a:r>
              <a:rPr lang="en-US" dirty="0" smtClean="0"/>
              <a:t>Facebook groups</a:t>
            </a:r>
            <a:endParaRPr lang="en-US" dirty="0"/>
          </a:p>
        </p:txBody>
      </p:sp>
    </p:spTree>
    <p:extLst>
      <p:ext uri="{BB962C8B-B14F-4D97-AF65-F5344CB8AC3E}">
        <p14:creationId xmlns:p14="http://schemas.microsoft.com/office/powerpoint/2010/main" val="2080894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75248" y="1269563"/>
            <a:ext cx="4664193" cy="683264"/>
          </a:xfrm>
        </p:spPr>
        <p:txBody>
          <a:bodyPr/>
          <a:lstStyle/>
          <a:p>
            <a:pPr marL="0" indent="0">
              <a:buNone/>
            </a:pPr>
            <a:r>
              <a:rPr lang="en-US" sz="3600" dirty="0" smtClean="0">
                <a:hlinkClick r:id="rId2"/>
              </a:rPr>
              <a:t>WakeUpAndCode.com</a:t>
            </a:r>
            <a:endParaRPr lang="en-US" sz="3600" dirty="0" smtClean="0"/>
          </a:p>
        </p:txBody>
      </p:sp>
      <p:sp>
        <p:nvSpPr>
          <p:cNvPr id="3" name="Title 2"/>
          <p:cNvSpPr>
            <a:spLocks noGrp="1"/>
          </p:cNvSpPr>
          <p:nvPr>
            <p:ph type="title"/>
          </p:nvPr>
        </p:nvSpPr>
        <p:spPr/>
        <p:txBody>
          <a:bodyPr/>
          <a:lstStyle/>
          <a:p>
            <a:r>
              <a:rPr lang="en-US" dirty="0" smtClean="0"/>
              <a:t>Wake Up And Code!</a:t>
            </a:r>
            <a:endParaRPr lang="en-US" dirty="0"/>
          </a:p>
        </p:txBody>
      </p:sp>
      <p:sp>
        <p:nvSpPr>
          <p:cNvPr id="5" name="Text Placeholder 1"/>
          <p:cNvSpPr txBox="1">
            <a:spLocks/>
          </p:cNvSpPr>
          <p:nvPr/>
        </p:nvSpPr>
        <p:spPr>
          <a:xfrm>
            <a:off x="6534899" y="2689216"/>
            <a:ext cx="5577909" cy="251145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Step-by-step guides</a:t>
            </a:r>
          </a:p>
          <a:p>
            <a:r>
              <a:rPr lang="en-US" sz="3600" dirty="0" smtClean="0"/>
              <a:t>Video tutorials</a:t>
            </a:r>
          </a:p>
          <a:p>
            <a:r>
              <a:rPr lang="en-US" sz="3600" dirty="0" smtClean="0"/>
              <a:t>Event Announcements</a:t>
            </a:r>
          </a:p>
          <a:p>
            <a:r>
              <a:rPr lang="en-US" sz="3600" dirty="0" smtClean="0"/>
              <a:t>… and more!</a:t>
            </a:r>
            <a:endParaRPr lang="en-US" sz="3600" dirty="0"/>
          </a:p>
        </p:txBody>
      </p:sp>
      <p:pic>
        <p:nvPicPr>
          <p:cNvPr id="4" name="Picture 3"/>
          <p:cNvPicPr>
            <a:picLocks noChangeAspect="1"/>
          </p:cNvPicPr>
          <p:nvPr/>
        </p:nvPicPr>
        <p:blipFill>
          <a:blip r:embed="rId3"/>
          <a:stretch>
            <a:fillRect/>
          </a:stretch>
        </p:blipFill>
        <p:spPr>
          <a:xfrm>
            <a:off x="457580" y="1252811"/>
            <a:ext cx="5852096" cy="5384269"/>
          </a:xfrm>
          <a:prstGeom prst="rect">
            <a:avLst/>
          </a:prstGeom>
        </p:spPr>
      </p:pic>
    </p:spTree>
    <p:extLst>
      <p:ext uri="{BB962C8B-B14F-4D97-AF65-F5344CB8AC3E}">
        <p14:creationId xmlns:p14="http://schemas.microsoft.com/office/powerpoint/2010/main" val="424911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solidFill>
                  <a:srgbClr val="505050"/>
                </a:solidFill>
              </a:rPr>
              <a:t>Email: </a:t>
            </a:r>
            <a:r>
              <a:rPr lang="en-US" sz="2448" dirty="0" smtClean="0">
                <a:solidFill>
                  <a:srgbClr val="505050"/>
                </a:solidFill>
                <a:hlinkClick r:id="rId3"/>
              </a:rPr>
              <a:t>shchowd@microsoft.com</a:t>
            </a:r>
            <a:r>
              <a:rPr lang="en-US" sz="2448" dirty="0" smtClean="0">
                <a:solidFill>
                  <a:srgbClr val="505050"/>
                </a:solidFill>
              </a:rPr>
              <a:t> </a:t>
            </a:r>
            <a:r>
              <a:rPr lang="en-US" sz="2448" dirty="0">
                <a:solidFill>
                  <a:srgbClr val="505050"/>
                </a:solidFill>
                <a:sym typeface="Wingdings" panose="05000000000000000000" pitchFamily="2" charset="2"/>
              </a:rPr>
              <a:t></a:t>
            </a:r>
            <a:r>
              <a:rPr lang="en-US" sz="2448" dirty="0" smtClean="0">
                <a:solidFill>
                  <a:srgbClr val="505050"/>
                </a:solidFill>
              </a:rPr>
              <a:t> Twitter: </a:t>
            </a:r>
            <a:r>
              <a:rPr lang="en-US" sz="2448" dirty="0" smtClean="0">
                <a:solidFill>
                  <a:srgbClr val="505050"/>
                </a:solidFill>
                <a:hlinkClick r:id="rId4"/>
              </a:rPr>
              <a:t>@shahedC</a:t>
            </a:r>
            <a:r>
              <a:rPr lang="en-US" sz="2448" dirty="0" smtClean="0">
                <a:solidFill>
                  <a:srgbClr val="505050"/>
                </a:solidFill>
              </a:rPr>
              <a:t> </a:t>
            </a:r>
            <a:endParaRPr lang="en-US" sz="2448" dirty="0">
              <a:solidFill>
                <a:srgbClr val="50505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2461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7571573" y="2145162"/>
            <a:ext cx="2181008" cy="908753"/>
          </a:xfrm>
          <a:prstGeom prst="rect">
            <a:avLst/>
          </a:prstGeom>
        </p:spPr>
      </p:pic>
      <p:sp>
        <p:nvSpPr>
          <p:cNvPr id="3" name="Title 2"/>
          <p:cNvSpPr>
            <a:spLocks noGrp="1"/>
          </p:cNvSpPr>
          <p:nvPr>
            <p:ph type="title"/>
          </p:nvPr>
        </p:nvSpPr>
        <p:spPr>
          <a:xfrm>
            <a:off x="1326219" y="295274"/>
            <a:ext cx="9784036" cy="917575"/>
          </a:xfrm>
        </p:spPr>
        <p:txBody>
          <a:bodyPr/>
          <a:lstStyle/>
          <a:p>
            <a:r>
              <a:rPr lang="en-US" dirty="0" smtClean="0"/>
              <a:t>Dev Tools, SDKs &amp; Game Engines</a:t>
            </a:r>
            <a:endParaRPr lang="en-US" dirty="0"/>
          </a:p>
        </p:txBody>
      </p:sp>
      <p:pic>
        <p:nvPicPr>
          <p:cNvPr id="1026" name="Picture 2" descr="http://upload.wikimedia.org/wikipedia/commons/e/ee/Unreal_Engine_logo_and_word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715" y="2084333"/>
            <a:ext cx="1920219" cy="2286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wnlozer.com/wp-content/uploads/2015/05/unity3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3" y="1174276"/>
            <a:ext cx="3383703" cy="25377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779768" y="5090860"/>
            <a:ext cx="3190875" cy="571500"/>
          </a:xfrm>
          <a:prstGeom prst="rect">
            <a:avLst/>
          </a:prstGeom>
        </p:spPr>
      </p:pic>
      <p:grpSp>
        <p:nvGrpSpPr>
          <p:cNvPr id="18" name="Group 17"/>
          <p:cNvGrpSpPr/>
          <p:nvPr/>
        </p:nvGrpSpPr>
        <p:grpSpPr>
          <a:xfrm>
            <a:off x="3894657" y="1310211"/>
            <a:ext cx="3324225" cy="1281230"/>
            <a:chOff x="5705070" y="1420827"/>
            <a:chExt cx="3324225" cy="1281230"/>
          </a:xfrm>
        </p:grpSpPr>
        <p:pic>
          <p:nvPicPr>
            <p:cNvPr id="5" name="Picture 4"/>
            <p:cNvPicPr>
              <a:picLocks noChangeAspect="1"/>
            </p:cNvPicPr>
            <p:nvPr/>
          </p:nvPicPr>
          <p:blipFill>
            <a:blip r:embed="rId6"/>
            <a:stretch>
              <a:fillRect/>
            </a:stretch>
          </p:blipFill>
          <p:spPr>
            <a:xfrm>
              <a:off x="6219421" y="1420827"/>
              <a:ext cx="2295525" cy="704850"/>
            </a:xfrm>
            <a:prstGeom prst="rect">
              <a:avLst/>
            </a:prstGeom>
          </p:spPr>
        </p:pic>
        <p:pic>
          <p:nvPicPr>
            <p:cNvPr id="6" name="Picture 5"/>
            <p:cNvPicPr>
              <a:picLocks noChangeAspect="1"/>
            </p:cNvPicPr>
            <p:nvPr/>
          </p:nvPicPr>
          <p:blipFill>
            <a:blip r:embed="rId7"/>
            <a:stretch>
              <a:fillRect/>
            </a:stretch>
          </p:blipFill>
          <p:spPr>
            <a:xfrm>
              <a:off x="5705070" y="2130557"/>
              <a:ext cx="3324225" cy="571500"/>
            </a:xfrm>
            <a:prstGeom prst="rect">
              <a:avLst/>
            </a:prstGeom>
          </p:spPr>
        </p:pic>
      </p:grpSp>
      <p:pic>
        <p:nvPicPr>
          <p:cNvPr id="7" name="Picture 6"/>
          <p:cNvPicPr>
            <a:picLocks noChangeAspect="1"/>
          </p:cNvPicPr>
          <p:nvPr/>
        </p:nvPicPr>
        <p:blipFill>
          <a:blip r:embed="rId8"/>
          <a:stretch>
            <a:fillRect/>
          </a:stretch>
        </p:blipFill>
        <p:spPr>
          <a:xfrm>
            <a:off x="882049" y="6133705"/>
            <a:ext cx="2181225" cy="600075"/>
          </a:xfrm>
          <a:prstGeom prst="rect">
            <a:avLst/>
          </a:prstGeom>
        </p:spPr>
      </p:pic>
      <p:pic>
        <p:nvPicPr>
          <p:cNvPr id="8" name="Picture 7"/>
          <p:cNvPicPr>
            <a:picLocks noChangeAspect="1"/>
          </p:cNvPicPr>
          <p:nvPr/>
        </p:nvPicPr>
        <p:blipFill>
          <a:blip r:embed="rId9"/>
          <a:stretch>
            <a:fillRect/>
          </a:stretch>
        </p:blipFill>
        <p:spPr>
          <a:xfrm>
            <a:off x="713347" y="5260364"/>
            <a:ext cx="1581150" cy="485775"/>
          </a:xfrm>
          <a:prstGeom prst="rect">
            <a:avLst/>
          </a:prstGeom>
        </p:spPr>
      </p:pic>
      <p:pic>
        <p:nvPicPr>
          <p:cNvPr id="1032" name="Picture 8" descr="http://studioslune.com/wp-content/uploads/2014/04/leadwerks_logo-300x1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7812" y="5750427"/>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8373888" y="5882337"/>
            <a:ext cx="3409950" cy="685800"/>
          </a:xfrm>
          <a:prstGeom prst="rect">
            <a:avLst/>
          </a:prstGeom>
        </p:spPr>
      </p:pic>
      <p:grpSp>
        <p:nvGrpSpPr>
          <p:cNvPr id="12" name="Group 11"/>
          <p:cNvGrpSpPr>
            <a:grpSpLocks noChangeAspect="1"/>
          </p:cNvGrpSpPr>
          <p:nvPr/>
        </p:nvGrpSpPr>
        <p:grpSpPr>
          <a:xfrm>
            <a:off x="542664" y="3339795"/>
            <a:ext cx="2200599" cy="1580441"/>
            <a:chOff x="1572919" y="2008260"/>
            <a:chExt cx="2857500" cy="2052219"/>
          </a:xfrm>
        </p:grpSpPr>
        <p:pic>
          <p:nvPicPr>
            <p:cNvPr id="10" name="Picture 9"/>
            <p:cNvPicPr>
              <a:picLocks noChangeAspect="1"/>
            </p:cNvPicPr>
            <p:nvPr/>
          </p:nvPicPr>
          <p:blipFill>
            <a:blip r:embed="rId12"/>
            <a:stretch>
              <a:fillRect/>
            </a:stretch>
          </p:blipFill>
          <p:spPr>
            <a:xfrm>
              <a:off x="1572919" y="2008260"/>
              <a:ext cx="2841731" cy="391734"/>
            </a:xfrm>
            <a:prstGeom prst="rect">
              <a:avLst/>
            </a:prstGeom>
          </p:spPr>
        </p:pic>
        <p:pic>
          <p:nvPicPr>
            <p:cNvPr id="11" name="Picture 10"/>
            <p:cNvPicPr>
              <a:picLocks noChangeAspect="1"/>
            </p:cNvPicPr>
            <p:nvPr/>
          </p:nvPicPr>
          <p:blipFill>
            <a:blip r:embed="rId13"/>
            <a:stretch>
              <a:fillRect/>
            </a:stretch>
          </p:blipFill>
          <p:spPr>
            <a:xfrm>
              <a:off x="1572919" y="2412654"/>
              <a:ext cx="2857500" cy="1647825"/>
            </a:xfrm>
            <a:prstGeom prst="rect">
              <a:avLst/>
            </a:prstGeom>
          </p:spPr>
        </p:pic>
      </p:grpSp>
      <p:pic>
        <p:nvPicPr>
          <p:cNvPr id="14" name="Picture 13"/>
          <p:cNvPicPr>
            <a:picLocks noChangeAspect="1"/>
          </p:cNvPicPr>
          <p:nvPr/>
        </p:nvPicPr>
        <p:blipFill>
          <a:blip r:embed="rId14"/>
          <a:stretch>
            <a:fillRect/>
          </a:stretch>
        </p:blipFill>
        <p:spPr>
          <a:xfrm>
            <a:off x="3137565" y="5882337"/>
            <a:ext cx="1714500" cy="571500"/>
          </a:xfrm>
          <a:prstGeom prst="rect">
            <a:avLst/>
          </a:prstGeom>
        </p:spPr>
      </p:pic>
      <p:pic>
        <p:nvPicPr>
          <p:cNvPr id="17" name="Picture 16"/>
          <p:cNvPicPr>
            <a:picLocks noChangeAspect="1"/>
          </p:cNvPicPr>
          <p:nvPr/>
        </p:nvPicPr>
        <p:blipFill>
          <a:blip r:embed="rId15"/>
          <a:stretch>
            <a:fillRect/>
          </a:stretch>
        </p:blipFill>
        <p:spPr>
          <a:xfrm>
            <a:off x="7609895" y="3193056"/>
            <a:ext cx="1390844" cy="1143160"/>
          </a:xfrm>
          <a:prstGeom prst="rect">
            <a:avLst/>
          </a:prstGeom>
        </p:spPr>
      </p:pic>
      <p:pic>
        <p:nvPicPr>
          <p:cNvPr id="1034" name="Picture 10" descr="http://appindex.com/wp-content/uploads/2014/08/gamesalad-logo-whit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3515" y="3042467"/>
            <a:ext cx="4305330" cy="112553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813570" y="4227093"/>
            <a:ext cx="3709988" cy="775701"/>
            <a:chOff x="3657196" y="3885622"/>
            <a:chExt cx="3709988" cy="775701"/>
          </a:xfrm>
        </p:grpSpPr>
        <p:pic>
          <p:nvPicPr>
            <p:cNvPr id="1036" name="Picture 12" descr="Scirra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7196" y="3885622"/>
              <a:ext cx="2828925" cy="7429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8"/>
            <a:stretch>
              <a:fillRect/>
            </a:stretch>
          </p:blipFill>
          <p:spPr>
            <a:xfrm>
              <a:off x="6686577" y="3914600"/>
              <a:ext cx="680607" cy="746723"/>
            </a:xfrm>
            <a:prstGeom prst="rect">
              <a:avLst/>
            </a:prstGeom>
          </p:spPr>
        </p:pic>
      </p:grpSp>
      <p:pic>
        <p:nvPicPr>
          <p:cNvPr id="21" name="Picture 20"/>
          <p:cNvPicPr>
            <a:picLocks noChangeAspect="1"/>
          </p:cNvPicPr>
          <p:nvPr/>
        </p:nvPicPr>
        <p:blipFill>
          <a:blip r:embed="rId19"/>
          <a:stretch>
            <a:fillRect/>
          </a:stretch>
        </p:blipFill>
        <p:spPr>
          <a:xfrm>
            <a:off x="8684580" y="1156745"/>
            <a:ext cx="3400900" cy="914528"/>
          </a:xfrm>
          <a:prstGeom prst="rect">
            <a:avLst/>
          </a:prstGeom>
        </p:spPr>
      </p:pic>
      <p:pic>
        <p:nvPicPr>
          <p:cNvPr id="28" name="Picture 18" descr="http://stephenbelovarich.com/web-developer-video-pro-creative-coder-consultant-teacher-freelance-for-hire-los-angeles-california/images/badges/c-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72555" y="1000482"/>
            <a:ext cx="1822603" cy="12150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21"/>
          <a:stretch>
            <a:fillRect/>
          </a:stretch>
        </p:blipFill>
        <p:spPr>
          <a:xfrm>
            <a:off x="1972662" y="1233902"/>
            <a:ext cx="724001" cy="781159"/>
          </a:xfrm>
          <a:prstGeom prst="rect">
            <a:avLst/>
          </a:prstGeom>
        </p:spPr>
      </p:pic>
      <p:pic>
        <p:nvPicPr>
          <p:cNvPr id="30" name="Picture 2" descr="html5_css_javascript"/>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5914" y="4355728"/>
            <a:ext cx="3327924"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3"/>
          <a:stretch>
            <a:fillRect/>
          </a:stretch>
        </p:blipFill>
        <p:spPr>
          <a:xfrm>
            <a:off x="4520986" y="2822153"/>
            <a:ext cx="2190750" cy="466725"/>
          </a:xfrm>
          <a:prstGeom prst="rect">
            <a:avLst/>
          </a:prstGeom>
        </p:spPr>
      </p:pic>
    </p:spTree>
    <p:extLst>
      <p:ext uri="{BB962C8B-B14F-4D97-AF65-F5344CB8AC3E}">
        <p14:creationId xmlns:p14="http://schemas.microsoft.com/office/powerpoint/2010/main" val="992472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downlozer.com/wp-content/uploads/2015/05/unity3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953" y="765409"/>
            <a:ext cx="3902158" cy="29266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292189" y="295274"/>
            <a:ext cx="5212055" cy="917575"/>
          </a:xfrm>
        </p:spPr>
        <p:txBody>
          <a:bodyPr/>
          <a:lstStyle/>
          <a:p>
            <a:r>
              <a:rPr lang="en-US" dirty="0" smtClean="0"/>
              <a:t>Suggested Paths</a:t>
            </a:r>
            <a:endParaRPr lang="en-US" dirty="0"/>
          </a:p>
        </p:txBody>
      </p:sp>
      <p:grpSp>
        <p:nvGrpSpPr>
          <p:cNvPr id="5" name="Group 4"/>
          <p:cNvGrpSpPr>
            <a:grpSpLocks noChangeAspect="1"/>
          </p:cNvGrpSpPr>
          <p:nvPr/>
        </p:nvGrpSpPr>
        <p:grpSpPr>
          <a:xfrm>
            <a:off x="914775" y="1801845"/>
            <a:ext cx="5047452" cy="1055344"/>
            <a:chOff x="3657196" y="3885622"/>
            <a:chExt cx="3709988" cy="775701"/>
          </a:xfrm>
        </p:grpSpPr>
        <p:pic>
          <p:nvPicPr>
            <p:cNvPr id="6" name="Picture 12" descr="Scirr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196" y="3885622"/>
              <a:ext cx="2828925" cy="742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686577" y="3914600"/>
              <a:ext cx="680607" cy="746723"/>
            </a:xfrm>
            <a:prstGeom prst="rect">
              <a:avLst/>
            </a:prstGeom>
          </p:spPr>
        </p:pic>
      </p:grpSp>
      <p:pic>
        <p:nvPicPr>
          <p:cNvPr id="9" name="Picture 8"/>
          <p:cNvPicPr>
            <a:picLocks noChangeAspect="1"/>
          </p:cNvPicPr>
          <p:nvPr/>
        </p:nvPicPr>
        <p:blipFill>
          <a:blip r:embed="rId5"/>
          <a:stretch>
            <a:fillRect/>
          </a:stretch>
        </p:blipFill>
        <p:spPr>
          <a:xfrm>
            <a:off x="9353708" y="2842108"/>
            <a:ext cx="834933" cy="900849"/>
          </a:xfrm>
          <a:prstGeom prst="rect">
            <a:avLst/>
          </a:prstGeom>
        </p:spPr>
      </p:pic>
      <p:pic>
        <p:nvPicPr>
          <p:cNvPr id="11" name="Picture 2" descr="html5_css_javascri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373" y="4295318"/>
            <a:ext cx="3327924" cy="133637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6309676" y="1668482"/>
            <a:ext cx="0" cy="4571950"/>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7179" y="4017662"/>
            <a:ext cx="11504593" cy="119673"/>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15" name="Picture 2" descr="http://upload.wikimedia.org/wikipedia/commons/e/ee/Unreal_Engine_logo_and_wordma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301" y="658381"/>
            <a:ext cx="1920219" cy="22869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stretch>
            <a:fillRect/>
          </a:stretch>
        </p:blipFill>
        <p:spPr>
          <a:xfrm>
            <a:off x="10229770" y="4770195"/>
            <a:ext cx="2181008" cy="908753"/>
          </a:xfrm>
          <a:prstGeom prst="rect">
            <a:avLst/>
          </a:prstGeom>
        </p:spPr>
      </p:pic>
      <p:pic>
        <p:nvPicPr>
          <p:cNvPr id="17" name="Picture 16"/>
          <p:cNvPicPr>
            <a:picLocks noChangeAspect="1"/>
          </p:cNvPicPr>
          <p:nvPr/>
        </p:nvPicPr>
        <p:blipFill>
          <a:blip r:embed="rId9"/>
          <a:stretch>
            <a:fillRect/>
          </a:stretch>
        </p:blipFill>
        <p:spPr>
          <a:xfrm>
            <a:off x="8760872" y="5789671"/>
            <a:ext cx="3400900" cy="914528"/>
          </a:xfrm>
          <a:prstGeom prst="rect">
            <a:avLst/>
          </a:prstGeom>
        </p:spPr>
      </p:pic>
      <p:pic>
        <p:nvPicPr>
          <p:cNvPr id="18" name="Picture 18" descr="http://stephenbelovarich.com/web-developer-video-pro-creative-coder-consultant-teacher-freelance-for-hire-los-angeles-california/images/badges/c-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69917" y="2804474"/>
            <a:ext cx="1822603" cy="12150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132772" y="4118700"/>
            <a:ext cx="22327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Programming</a:t>
            </a:r>
          </a:p>
        </p:txBody>
      </p:sp>
      <p:sp>
        <p:nvSpPr>
          <p:cNvPr id="22" name="TextBox 21"/>
          <p:cNvSpPr txBox="1"/>
          <p:nvPr/>
        </p:nvSpPr>
        <p:spPr>
          <a:xfrm>
            <a:off x="5723457" y="1173981"/>
            <a:ext cx="117243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Visual</a:t>
            </a:r>
          </a:p>
        </p:txBody>
      </p:sp>
    </p:spTree>
    <p:extLst>
      <p:ext uri="{BB962C8B-B14F-4D97-AF65-F5344CB8AC3E}">
        <p14:creationId xmlns:p14="http://schemas.microsoft.com/office/powerpoint/2010/main" val="102819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6438" y="295274"/>
            <a:ext cx="5943598" cy="917575"/>
          </a:xfrm>
        </p:spPr>
        <p:txBody>
          <a:bodyPr/>
          <a:lstStyle/>
          <a:p>
            <a:r>
              <a:rPr lang="en-US" dirty="0" smtClean="0"/>
              <a:t>Platforms &amp; Devices</a:t>
            </a:r>
            <a:endParaRPr lang="en-US" dirty="0"/>
          </a:p>
        </p:txBody>
      </p:sp>
      <p:grpSp>
        <p:nvGrpSpPr>
          <p:cNvPr id="12" name="Group 11"/>
          <p:cNvGrpSpPr>
            <a:grpSpLocks noChangeAspect="1"/>
          </p:cNvGrpSpPr>
          <p:nvPr/>
        </p:nvGrpSpPr>
        <p:grpSpPr>
          <a:xfrm>
            <a:off x="1554848" y="1394165"/>
            <a:ext cx="6504925" cy="4973907"/>
            <a:chOff x="4409340" y="3106682"/>
            <a:chExt cx="4290506" cy="3280680"/>
          </a:xfrm>
        </p:grpSpPr>
        <p:pic>
          <p:nvPicPr>
            <p:cNvPr id="7" name="Picture 6"/>
            <p:cNvPicPr>
              <a:picLocks noChangeAspect="1"/>
            </p:cNvPicPr>
            <p:nvPr/>
          </p:nvPicPr>
          <p:blipFill>
            <a:blip r:embed="rId2"/>
            <a:stretch>
              <a:fillRect/>
            </a:stretch>
          </p:blipFill>
          <p:spPr>
            <a:xfrm>
              <a:off x="4451103" y="3106682"/>
              <a:ext cx="3534268" cy="781159"/>
            </a:xfrm>
            <a:prstGeom prst="rect">
              <a:avLst/>
            </a:prstGeom>
          </p:spPr>
        </p:pic>
        <p:pic>
          <p:nvPicPr>
            <p:cNvPr id="9" name="Picture 8"/>
            <p:cNvPicPr>
              <a:picLocks noChangeAspect="1"/>
            </p:cNvPicPr>
            <p:nvPr/>
          </p:nvPicPr>
          <p:blipFill>
            <a:blip r:embed="rId3"/>
            <a:stretch>
              <a:fillRect/>
            </a:stretch>
          </p:blipFill>
          <p:spPr>
            <a:xfrm>
              <a:off x="4451103" y="3936680"/>
              <a:ext cx="4248743" cy="781159"/>
            </a:xfrm>
            <a:prstGeom prst="rect">
              <a:avLst/>
            </a:prstGeom>
          </p:spPr>
        </p:pic>
        <p:pic>
          <p:nvPicPr>
            <p:cNvPr id="10" name="Picture 9"/>
            <p:cNvPicPr>
              <a:picLocks noChangeAspect="1"/>
            </p:cNvPicPr>
            <p:nvPr/>
          </p:nvPicPr>
          <p:blipFill>
            <a:blip r:embed="rId4"/>
            <a:stretch>
              <a:fillRect/>
            </a:stretch>
          </p:blipFill>
          <p:spPr>
            <a:xfrm>
              <a:off x="4409340" y="4766678"/>
              <a:ext cx="3629532" cy="743054"/>
            </a:xfrm>
            <a:prstGeom prst="rect">
              <a:avLst/>
            </a:prstGeom>
          </p:spPr>
        </p:pic>
        <p:pic>
          <p:nvPicPr>
            <p:cNvPr id="11" name="Picture 10"/>
            <p:cNvPicPr>
              <a:picLocks noChangeAspect="1"/>
            </p:cNvPicPr>
            <p:nvPr/>
          </p:nvPicPr>
          <p:blipFill>
            <a:blip r:embed="rId5"/>
            <a:stretch>
              <a:fillRect/>
            </a:stretch>
          </p:blipFill>
          <p:spPr>
            <a:xfrm>
              <a:off x="4508261" y="5558571"/>
              <a:ext cx="3477110" cy="828791"/>
            </a:xfrm>
            <a:prstGeom prst="rect">
              <a:avLst/>
            </a:prstGeom>
          </p:spPr>
        </p:pic>
      </p:grpSp>
      <p:pic>
        <p:nvPicPr>
          <p:cNvPr id="2052" name="Picture 4" descr="Microsoft HoloLe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944" y="4047540"/>
            <a:ext cx="4363812" cy="197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6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a:t>
            </a:r>
            <a:r>
              <a:rPr lang="en-US" dirty="0" smtClean="0"/>
              <a:t>10 Stats, as of Sep 2015</a:t>
            </a:r>
            <a:endParaRPr lang="en-US" dirty="0"/>
          </a:p>
        </p:txBody>
      </p:sp>
      <p:sp>
        <p:nvSpPr>
          <p:cNvPr id="5" name="TextBox 4"/>
          <p:cNvSpPr txBox="1"/>
          <p:nvPr/>
        </p:nvSpPr>
        <p:spPr>
          <a:xfrm>
            <a:off x="366141" y="6148993"/>
            <a:ext cx="12000978"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Source: </a:t>
            </a:r>
            <a:r>
              <a:rPr lang="en-US" sz="2000" dirty="0">
                <a:gradFill>
                  <a:gsLst>
                    <a:gs pos="2917">
                      <a:schemeClr val="tx1"/>
                    </a:gs>
                    <a:gs pos="30000">
                      <a:schemeClr val="tx1"/>
                    </a:gs>
                  </a:gsLst>
                  <a:lin ang="5400000" scaled="0"/>
                </a:gradFill>
                <a:hlinkClick r:id="rId2"/>
              </a:rPr>
              <a:t>https://blogs.windows.com/buildingapps/2015/10/12/windows-store-trends-september-2015</a:t>
            </a:r>
            <a:r>
              <a:rPr lang="en-US" sz="2000" dirty="0" smtClean="0">
                <a:gradFill>
                  <a:gsLst>
                    <a:gs pos="2917">
                      <a:schemeClr val="tx1"/>
                    </a:gs>
                    <a:gs pos="30000">
                      <a:schemeClr val="tx1"/>
                    </a:gs>
                  </a:gsLst>
                  <a:lin ang="5400000" scaled="0"/>
                </a:gradFill>
                <a:hlinkClick r:id="rId2"/>
              </a:rPr>
              <a:t>/</a:t>
            </a:r>
            <a:r>
              <a:rPr lang="en-US" sz="2000" dirty="0" smtClean="0">
                <a:gradFill>
                  <a:gsLst>
                    <a:gs pos="2917">
                      <a:schemeClr val="tx1"/>
                    </a:gs>
                    <a:gs pos="30000">
                      <a:schemeClr val="tx1"/>
                    </a:gs>
                  </a:gsLst>
                  <a:lin ang="5400000" scaled="0"/>
                </a:gradFill>
              </a:rPr>
              <a:t> </a:t>
            </a:r>
            <a:endParaRPr lang="en-US" sz="2000" dirty="0" smtClean="0">
              <a:gradFill>
                <a:gsLst>
                  <a:gs pos="2917">
                    <a:schemeClr val="tx1"/>
                  </a:gs>
                  <a:gs pos="30000">
                    <a:schemeClr val="tx1"/>
                  </a:gs>
                </a:gsLst>
                <a:lin ang="5400000" scaled="0"/>
              </a:gradFill>
            </a:endParaRPr>
          </a:p>
        </p:txBody>
      </p:sp>
      <p:pic>
        <p:nvPicPr>
          <p:cNvPr id="9" name="Picture 4" descr="http://slashgenie.com/wp-content/uploads/2015/06/Top-Windows-10-Wallpapers-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677" y="1212849"/>
            <a:ext cx="8755021" cy="49246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z648995.vo.msecnd.net/win/2015/10/2015-10-12-First-2-months-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41" y="1759921"/>
            <a:ext cx="7019560" cy="347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534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421272" y="635940"/>
            <a:ext cx="679696"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Phone</a:t>
            </a:r>
          </a:p>
        </p:txBody>
      </p:sp>
      <p:sp>
        <p:nvSpPr>
          <p:cNvPr id="40" name="TextBox 39"/>
          <p:cNvSpPr txBox="1"/>
          <p:nvPr/>
        </p:nvSpPr>
        <p:spPr>
          <a:xfrm>
            <a:off x="2647920" y="635940"/>
            <a:ext cx="1188733"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Small </a:t>
            </a:r>
            <a:r>
              <a:rPr lang="en-US" sz="1599" dirty="0">
                <a:solidFill>
                  <a:srgbClr val="4F4F4F"/>
                </a:solidFill>
                <a:cs typeface="Segoe UI" panose="020B0502040204020203" pitchFamily="34" charset="0"/>
              </a:rPr>
              <a:t>Tablet</a:t>
            </a:r>
            <a:endParaRPr lang="en-US" sz="1599" dirty="0">
              <a:solidFill>
                <a:srgbClr val="4F4F4F"/>
              </a:solidFill>
              <a:cs typeface="Segoe UI" panose="020B0502040204020203" pitchFamily="34" charset="0"/>
            </a:endParaRPr>
          </a:p>
        </p:txBody>
      </p:sp>
      <p:sp>
        <p:nvSpPr>
          <p:cNvPr id="41" name="TextBox 40"/>
          <p:cNvSpPr txBox="1"/>
          <p:nvPr/>
        </p:nvSpPr>
        <p:spPr>
          <a:xfrm>
            <a:off x="5891645" y="414441"/>
            <a:ext cx="2007944" cy="451760"/>
          </a:xfrm>
          <a:prstGeom prst="rect">
            <a:avLst/>
          </a:prstGeom>
          <a:noFill/>
        </p:spPr>
        <p:txBody>
          <a:bodyPr wrap="square" lIns="0" tIns="0" rIns="0" bIns="0" rtlCol="0">
            <a:spAutoFit/>
          </a:bodyPr>
          <a:lstStyle>
            <a:defPPr>
              <a:defRPr lang="en-US"/>
            </a:defPPr>
            <a:lvl1pPr algn="ctr" defTabSz="914367">
              <a:lnSpc>
                <a:spcPct val="90000"/>
              </a:lnSpc>
              <a:spcAft>
                <a:spcPts val="600"/>
              </a:spcAft>
              <a:defRPr sz="1200">
                <a:gradFill>
                  <a:gsLst>
                    <a:gs pos="2917">
                      <a:srgbClr val="FFFFFF"/>
                    </a:gs>
                    <a:gs pos="30000">
                      <a:srgbClr val="FFFFFF"/>
                    </a:gs>
                  </a:gsLst>
                  <a:lin ang="5400000" scaled="0"/>
                </a:gradFill>
                <a:cs typeface="Segoe UI" panose="020B0502040204020203" pitchFamily="34" charset="0"/>
              </a:defRPr>
            </a:lvl1pPr>
          </a:lstStyle>
          <a:p>
            <a:r>
              <a:rPr lang="en-US" sz="1599" dirty="0">
                <a:solidFill>
                  <a:srgbClr val="4F4F4F"/>
                </a:solidFill>
              </a:rPr>
              <a:t>2-in-1s</a:t>
            </a:r>
            <a:br>
              <a:rPr lang="en-US" sz="1599" dirty="0">
                <a:solidFill>
                  <a:srgbClr val="4F4F4F"/>
                </a:solidFill>
              </a:rPr>
            </a:br>
            <a:r>
              <a:rPr lang="en-US" sz="1599" dirty="0">
                <a:solidFill>
                  <a:srgbClr val="4F4F4F"/>
                </a:solidFill>
              </a:rPr>
              <a:t>(Tablet or Laptop)</a:t>
            </a:r>
          </a:p>
        </p:txBody>
      </p:sp>
      <p:sp>
        <p:nvSpPr>
          <p:cNvPr id="42" name="TextBox 41"/>
          <p:cNvSpPr txBox="1"/>
          <p:nvPr/>
        </p:nvSpPr>
        <p:spPr>
          <a:xfrm>
            <a:off x="9883594" y="414441"/>
            <a:ext cx="1958166" cy="45176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Desktops </a:t>
            </a:r>
            <a:br>
              <a:rPr lang="en-US" sz="1599" dirty="0">
                <a:solidFill>
                  <a:srgbClr val="4F4F4F"/>
                </a:solidFill>
                <a:cs typeface="Segoe UI" panose="020B0502040204020203" pitchFamily="34" charset="0"/>
              </a:rPr>
            </a:br>
            <a:r>
              <a:rPr lang="en-US" sz="1599" dirty="0">
                <a:solidFill>
                  <a:srgbClr val="4F4F4F"/>
                </a:solidFill>
                <a:cs typeface="Segoe UI" panose="020B0502040204020203" pitchFamily="34" charset="0"/>
              </a:rPr>
              <a:t>&amp; All-in-Ones</a:t>
            </a:r>
          </a:p>
        </p:txBody>
      </p:sp>
      <p:sp>
        <p:nvSpPr>
          <p:cNvPr id="44" name="TextBox 43"/>
          <p:cNvSpPr txBox="1"/>
          <p:nvPr/>
        </p:nvSpPr>
        <p:spPr>
          <a:xfrm>
            <a:off x="1502030" y="635940"/>
            <a:ext cx="858547"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Phablet</a:t>
            </a:r>
          </a:p>
        </p:txBody>
      </p:sp>
      <p:sp>
        <p:nvSpPr>
          <p:cNvPr id="48" name="TextBox 47"/>
          <p:cNvSpPr txBox="1"/>
          <p:nvPr/>
        </p:nvSpPr>
        <p:spPr>
          <a:xfrm>
            <a:off x="3914077" y="635940"/>
            <a:ext cx="1984801"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Large Tablet</a:t>
            </a:r>
            <a:endParaRPr lang="en-US" sz="1599" dirty="0">
              <a:solidFill>
                <a:srgbClr val="4F4F4F"/>
              </a:solidFill>
              <a:cs typeface="Segoe UI" panose="020B0502040204020203" pitchFamily="34" charset="0"/>
            </a:endParaRPr>
          </a:p>
        </p:txBody>
      </p:sp>
      <p:sp>
        <p:nvSpPr>
          <p:cNvPr id="49" name="TextBox 48"/>
          <p:cNvSpPr txBox="1"/>
          <p:nvPr/>
        </p:nvSpPr>
        <p:spPr>
          <a:xfrm>
            <a:off x="8425307" y="414441"/>
            <a:ext cx="973584" cy="45176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Classic </a:t>
            </a:r>
            <a:br>
              <a:rPr lang="en-US" sz="1599" dirty="0">
                <a:solidFill>
                  <a:srgbClr val="4F4F4F"/>
                </a:solidFill>
                <a:cs typeface="Segoe UI" panose="020B0502040204020203" pitchFamily="34" charset="0"/>
              </a:rPr>
            </a:br>
            <a:r>
              <a:rPr lang="en-US" sz="1599" dirty="0">
                <a:solidFill>
                  <a:srgbClr val="4F4F4F"/>
                </a:solidFill>
                <a:cs typeface="Segoe UI" panose="020B0502040204020203" pitchFamily="34" charset="0"/>
              </a:rPr>
              <a:t>Laptop</a:t>
            </a: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10956" b="15432"/>
          <a:stretch/>
        </p:blipFill>
        <p:spPr>
          <a:xfrm>
            <a:off x="6145200" y="948020"/>
            <a:ext cx="1579380" cy="100457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127" y="948020"/>
            <a:ext cx="1556401" cy="1145005"/>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2261" y="948020"/>
            <a:ext cx="1528433" cy="97719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721" y="948020"/>
            <a:ext cx="887400" cy="681396"/>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458" y="948020"/>
            <a:ext cx="607446" cy="591600"/>
          </a:xfrm>
          <a:prstGeom prst="rect">
            <a:avLst/>
          </a:prstGeom>
        </p:spPr>
      </p:pic>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6535" r="9044"/>
          <a:stretch/>
        </p:blipFill>
        <p:spPr>
          <a:xfrm>
            <a:off x="2801554" y="948020"/>
            <a:ext cx="870025" cy="866618"/>
          </a:xfrm>
          <a:prstGeom prst="rect">
            <a:avLst/>
          </a:prstGeom>
        </p:spPr>
      </p:pic>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r="12153"/>
          <a:stretch/>
        </p:blipFill>
        <p:spPr>
          <a:xfrm>
            <a:off x="8172031" y="948020"/>
            <a:ext cx="1609664" cy="1036992"/>
          </a:xfrm>
          <a:prstGeom prst="rect">
            <a:avLst/>
          </a:prstGeom>
        </p:spPr>
      </p:pic>
      <p:sp>
        <p:nvSpPr>
          <p:cNvPr id="21" name="TextBox 20"/>
          <p:cNvSpPr txBox="1"/>
          <p:nvPr/>
        </p:nvSpPr>
        <p:spPr>
          <a:xfrm>
            <a:off x="5543810" y="4178820"/>
            <a:ext cx="679696"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Xbox</a:t>
            </a:r>
          </a:p>
        </p:txBody>
      </p:sp>
      <p:sp>
        <p:nvSpPr>
          <p:cNvPr id="22" name="TextBox 21"/>
          <p:cNvSpPr txBox="1"/>
          <p:nvPr/>
        </p:nvSpPr>
        <p:spPr>
          <a:xfrm>
            <a:off x="10092600" y="4178820"/>
            <a:ext cx="1250238"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IoT</a:t>
            </a:r>
          </a:p>
        </p:txBody>
      </p:sp>
      <p:sp>
        <p:nvSpPr>
          <p:cNvPr id="23" name="TextBox 22"/>
          <p:cNvSpPr txBox="1"/>
          <p:nvPr/>
        </p:nvSpPr>
        <p:spPr>
          <a:xfrm>
            <a:off x="2106391" y="4178820"/>
            <a:ext cx="1166165"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Surface Hub</a:t>
            </a:r>
          </a:p>
        </p:txBody>
      </p:sp>
      <p:grpSp>
        <p:nvGrpSpPr>
          <p:cNvPr id="24" name="Xbox"/>
          <p:cNvGrpSpPr/>
          <p:nvPr/>
        </p:nvGrpSpPr>
        <p:grpSpPr bwMode="ltGray">
          <a:xfrm>
            <a:off x="4872350" y="4448245"/>
            <a:ext cx="2030951" cy="1461158"/>
            <a:chOff x="8610991" y="1992417"/>
            <a:chExt cx="3186889" cy="2292792"/>
          </a:xfrm>
        </p:grpSpPr>
        <p:pic>
          <p:nvPicPr>
            <p:cNvPr id="33" name="Picture 3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bwMode="ltGray">
            <a:xfrm>
              <a:off x="8610991" y="1992417"/>
              <a:ext cx="3186889" cy="1956172"/>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ltGray">
            <a:xfrm>
              <a:off x="9566830" y="3952379"/>
              <a:ext cx="1275210" cy="332830"/>
            </a:xfrm>
            <a:prstGeom prst="rect">
              <a:avLst/>
            </a:prstGeom>
          </p:spPr>
        </p:pic>
        <p:pic>
          <p:nvPicPr>
            <p:cNvPr id="3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ltGray">
            <a:xfrm>
              <a:off x="8656422" y="2030494"/>
              <a:ext cx="3101655" cy="1731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3" name="PPI"/>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ltGray">
          <a:xfrm>
            <a:off x="1224348" y="4455428"/>
            <a:ext cx="2930254" cy="1787710"/>
          </a:xfrm>
          <a:prstGeom prst="rect">
            <a:avLst/>
          </a:prstGeom>
        </p:spPr>
      </p:pic>
      <p:grpSp>
        <p:nvGrpSpPr>
          <p:cNvPr id="45" name="Group 44"/>
          <p:cNvGrpSpPr/>
          <p:nvPr/>
        </p:nvGrpSpPr>
        <p:grpSpPr>
          <a:xfrm>
            <a:off x="10163927" y="4452185"/>
            <a:ext cx="1116098" cy="632561"/>
            <a:chOff x="87532" y="3622341"/>
            <a:chExt cx="1116863" cy="632995"/>
          </a:xfrm>
        </p:grpSpPr>
        <p:sp>
          <p:nvSpPr>
            <p:cNvPr id="47" name="Rectangle 46"/>
            <p:cNvSpPr/>
            <p:nvPr/>
          </p:nvSpPr>
          <p:spPr bwMode="auto">
            <a:xfrm>
              <a:off x="533400" y="3862390"/>
              <a:ext cx="200025" cy="90488"/>
            </a:xfrm>
            <a:prstGeom prst="rect">
              <a:avLst/>
            </a:prstGeom>
            <a:solidFill>
              <a:srgbClr val="3E84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5" rIns="182755" bIns="146205" numCol="1" spcCol="0" rtlCol="0" fromWordArt="0" anchor="t" anchorCtr="0" forceAA="0" compatLnSpc="1">
              <a:prstTxWarp prst="textNoShape">
                <a:avLst/>
              </a:prstTxWarp>
              <a:noAutofit/>
            </a:bodyPr>
            <a:lstStyle/>
            <a:p>
              <a:pPr algn="ctr" defTabSz="93181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532" y="3622341"/>
              <a:ext cx="1116863" cy="632995"/>
            </a:xfrm>
            <a:prstGeom prst="rect">
              <a:avLst/>
            </a:prstGeom>
          </p:spPr>
        </p:pic>
      </p:grpSp>
      <p:pic>
        <p:nvPicPr>
          <p:cNvPr id="53" name="Picture 52" descr="141215_B-hero_01.png"/>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462597" y="4446606"/>
            <a:ext cx="2241381" cy="884489"/>
          </a:xfrm>
          <a:prstGeom prst="rect">
            <a:avLst/>
          </a:prstGeom>
          <a:noFill/>
          <a:ln>
            <a:noFill/>
          </a:ln>
        </p:spPr>
      </p:pic>
      <p:sp>
        <p:nvSpPr>
          <p:cNvPr id="54" name="TextBox 53"/>
          <p:cNvSpPr txBox="1"/>
          <p:nvPr/>
        </p:nvSpPr>
        <p:spPr>
          <a:xfrm>
            <a:off x="8018018" y="4178820"/>
            <a:ext cx="1130538" cy="225880"/>
          </a:xfrm>
          <a:prstGeom prst="rect">
            <a:avLst/>
          </a:prstGeom>
          <a:noFill/>
        </p:spPr>
        <p:txBody>
          <a:bodyPr wrap="square" lIns="0" tIns="0" rIns="0" bIns="0" rtlCol="0">
            <a:spAutoFit/>
          </a:bodyPr>
          <a:lstStyle/>
          <a:p>
            <a:pPr algn="ctr" defTabSz="913900">
              <a:lnSpc>
                <a:spcPct val="90000"/>
              </a:lnSpc>
              <a:spcAft>
                <a:spcPts val="600"/>
              </a:spcAft>
            </a:pPr>
            <a:r>
              <a:rPr lang="en-US" sz="1599" dirty="0">
                <a:solidFill>
                  <a:srgbClr val="4F4F4F"/>
                </a:solidFill>
                <a:cs typeface="Segoe UI" panose="020B0502040204020203" pitchFamily="34" charset="0"/>
              </a:rPr>
              <a:t>Holographic</a:t>
            </a:r>
          </a:p>
        </p:txBody>
      </p:sp>
      <p:sp>
        <p:nvSpPr>
          <p:cNvPr id="56" name="Rectangle 55"/>
          <p:cNvSpPr/>
          <p:nvPr/>
        </p:nvSpPr>
        <p:spPr bwMode="auto">
          <a:xfrm>
            <a:off x="883" y="2580045"/>
            <a:ext cx="12434711" cy="945664"/>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3646" tIns="202917" rIns="253646" bIns="202917" numCol="1" spcCol="0" rtlCol="0" fromWordArt="0" anchor="t" anchorCtr="0" forceAA="0" compatLnSpc="1">
            <a:prstTxWarp prst="textNoShape">
              <a:avLst/>
            </a:prstTxWarp>
            <a:noAutofit/>
          </a:bodyPr>
          <a:lstStyle/>
          <a:p>
            <a:pPr algn="ctr" defTabSz="1293239" fontAlgn="base">
              <a:lnSpc>
                <a:spcPct val="90000"/>
              </a:lnSpc>
              <a:spcBef>
                <a:spcPct val="0"/>
              </a:spcBef>
              <a:spcAft>
                <a:spcPct val="0"/>
              </a:spcAft>
            </a:pPr>
            <a:endParaRPr lang="en-US" sz="2448" dirty="0" err="1">
              <a:gradFill>
                <a:gsLst>
                  <a:gs pos="2917">
                    <a:srgbClr val="737373"/>
                  </a:gs>
                  <a:gs pos="81000">
                    <a:srgbClr val="737373"/>
                  </a:gs>
                </a:gsLst>
                <a:lin ang="5400000" scaled="0"/>
              </a:gradFill>
              <a:ea typeface="Segoe UI" pitchFamily="34" charset="0"/>
              <a:cs typeface="Segoe UI" pitchFamily="34" charset="0"/>
            </a:endParaRPr>
          </a:p>
        </p:txBody>
      </p:sp>
      <p:grpSp>
        <p:nvGrpSpPr>
          <p:cNvPr id="2" name="Group 1"/>
          <p:cNvGrpSpPr/>
          <p:nvPr/>
        </p:nvGrpSpPr>
        <p:grpSpPr>
          <a:xfrm>
            <a:off x="5153496" y="1994625"/>
            <a:ext cx="2129484" cy="2015443"/>
            <a:chOff x="5052041" y="2528717"/>
            <a:chExt cx="2087919" cy="1976104"/>
          </a:xfrm>
        </p:grpSpPr>
        <p:sp>
          <p:nvSpPr>
            <p:cNvPr id="57" name="Oval 33"/>
            <p:cNvSpPr/>
            <p:nvPr/>
          </p:nvSpPr>
          <p:spPr>
            <a:xfrm>
              <a:off x="5107948" y="2528717"/>
              <a:ext cx="1976104" cy="1976104"/>
            </a:xfrm>
            <a:prstGeom prst="ellipse">
              <a:avLst/>
            </a:prstGeom>
            <a:solidFill>
              <a:schemeClr val="bg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grpSp>
          <p:nvGrpSpPr>
            <p:cNvPr id="58" name="Group 57"/>
            <p:cNvGrpSpPr/>
            <p:nvPr/>
          </p:nvGrpSpPr>
          <p:grpSpPr>
            <a:xfrm>
              <a:off x="5052041" y="2612844"/>
              <a:ext cx="2087919" cy="1807851"/>
              <a:chOff x="5052041" y="2485844"/>
              <a:chExt cx="2087919" cy="1807851"/>
            </a:xfrm>
          </p:grpSpPr>
          <p:sp>
            <p:nvSpPr>
              <p:cNvPr id="63" name="Oval 33"/>
              <p:cNvSpPr/>
              <p:nvPr/>
            </p:nvSpPr>
            <p:spPr>
              <a:xfrm>
                <a:off x="5192075" y="2485844"/>
                <a:ext cx="1807850" cy="1807851"/>
              </a:xfrm>
              <a:prstGeom prst="ellipse">
                <a:avLst/>
              </a:prstGeom>
              <a:solidFill>
                <a:schemeClr val="accent1"/>
              </a:solidFill>
              <a:ln w="8890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grpSp>
            <p:nvGrpSpPr>
              <p:cNvPr id="64" name="Group 63"/>
              <p:cNvGrpSpPr/>
              <p:nvPr/>
            </p:nvGrpSpPr>
            <p:grpSpPr>
              <a:xfrm>
                <a:off x="5052041" y="2836625"/>
                <a:ext cx="2087919" cy="1071421"/>
                <a:chOff x="5052041" y="2836625"/>
                <a:chExt cx="2087919" cy="1071421"/>
              </a:xfrm>
            </p:grpSpPr>
            <p:sp>
              <p:nvSpPr>
                <p:cNvPr id="65" name="TextBox 35"/>
                <p:cNvSpPr txBox="1"/>
                <p:nvPr/>
              </p:nvSpPr>
              <p:spPr>
                <a:xfrm>
                  <a:off x="5052041" y="3644319"/>
                  <a:ext cx="2087919" cy="263727"/>
                </a:xfrm>
                <a:prstGeom prst="rect">
                  <a:avLst/>
                </a:prstGeom>
                <a:noFill/>
              </p:spPr>
              <p:txBody>
                <a:bodyPr wrap="square" lIns="0" tIns="0" rIns="0" bIns="0" rtlCol="0">
                  <a:spAutoFit/>
                </a:bodyPr>
                <a:lstStyle/>
                <a:p>
                  <a:pPr algn="ctr" defTabSz="932573">
                    <a:lnSpc>
                      <a:spcPct val="90000"/>
                    </a:lnSpc>
                  </a:pPr>
                  <a:r>
                    <a:rPr lang="en-US" sz="1904" dirty="0">
                      <a:solidFill>
                        <a:schemeClr val="bg1"/>
                      </a:solidFill>
                      <a:cs typeface="Segoe UI Semibold" panose="020B0702040204020203" pitchFamily="34" charset="0"/>
                    </a:rPr>
                    <a:t>Windows 10</a:t>
                  </a:r>
                </a:p>
              </p:txBody>
            </p:sp>
            <p:sp>
              <p:nvSpPr>
                <p:cNvPr id="66" name="Freeform 5"/>
                <p:cNvSpPr>
                  <a:spLocks noEditPoints="1"/>
                </p:cNvSpPr>
                <p:nvPr/>
              </p:nvSpPr>
              <p:spPr bwMode="auto">
                <a:xfrm>
                  <a:off x="5695158" y="2836625"/>
                  <a:ext cx="750884" cy="745537"/>
                </a:xfrm>
                <a:custGeom>
                  <a:avLst/>
                  <a:gdLst>
                    <a:gd name="T0" fmla="*/ 0 w 281"/>
                    <a:gd name="T1" fmla="*/ 240 h 279"/>
                    <a:gd name="T2" fmla="*/ 119 w 281"/>
                    <a:gd name="T3" fmla="*/ 257 h 279"/>
                    <a:gd name="T4" fmla="*/ 119 w 281"/>
                    <a:gd name="T5" fmla="*/ 140 h 279"/>
                    <a:gd name="T6" fmla="*/ 0 w 281"/>
                    <a:gd name="T7" fmla="*/ 140 h 279"/>
                    <a:gd name="T8" fmla="*/ 0 w 281"/>
                    <a:gd name="T9" fmla="*/ 240 h 279"/>
                    <a:gd name="T10" fmla="*/ 0 w 281"/>
                    <a:gd name="T11" fmla="*/ 136 h 279"/>
                    <a:gd name="T12" fmla="*/ 119 w 281"/>
                    <a:gd name="T13" fmla="*/ 136 h 279"/>
                    <a:gd name="T14" fmla="*/ 119 w 281"/>
                    <a:gd name="T15" fmla="*/ 21 h 279"/>
                    <a:gd name="T16" fmla="*/ 0 w 281"/>
                    <a:gd name="T17" fmla="*/ 38 h 279"/>
                    <a:gd name="T18" fmla="*/ 0 w 281"/>
                    <a:gd name="T19" fmla="*/ 136 h 279"/>
                    <a:gd name="T20" fmla="*/ 126 w 281"/>
                    <a:gd name="T21" fmla="*/ 19 h 279"/>
                    <a:gd name="T22" fmla="*/ 126 w 281"/>
                    <a:gd name="T23" fmla="*/ 136 h 279"/>
                    <a:gd name="T24" fmla="*/ 281 w 281"/>
                    <a:gd name="T25" fmla="*/ 136 h 279"/>
                    <a:gd name="T26" fmla="*/ 281 w 281"/>
                    <a:gd name="T27" fmla="*/ 0 h 279"/>
                    <a:gd name="T28" fmla="*/ 126 w 281"/>
                    <a:gd name="T29" fmla="*/ 19 h 279"/>
                    <a:gd name="T30" fmla="*/ 126 w 281"/>
                    <a:gd name="T31" fmla="*/ 257 h 279"/>
                    <a:gd name="T32" fmla="*/ 281 w 281"/>
                    <a:gd name="T33" fmla="*/ 279 h 279"/>
                    <a:gd name="T34" fmla="*/ 281 w 281"/>
                    <a:gd name="T35" fmla="*/ 140 h 279"/>
                    <a:gd name="T36" fmla="*/ 126 w 281"/>
                    <a:gd name="T37" fmla="*/ 140 h 279"/>
                    <a:gd name="T38" fmla="*/ 126 w 281"/>
                    <a:gd name="T39"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79">
                      <a:moveTo>
                        <a:pt x="0" y="240"/>
                      </a:moveTo>
                      <a:lnTo>
                        <a:pt x="119" y="257"/>
                      </a:lnTo>
                      <a:lnTo>
                        <a:pt x="119" y="140"/>
                      </a:lnTo>
                      <a:lnTo>
                        <a:pt x="0" y="140"/>
                      </a:lnTo>
                      <a:lnTo>
                        <a:pt x="0" y="240"/>
                      </a:lnTo>
                      <a:close/>
                      <a:moveTo>
                        <a:pt x="0" y="136"/>
                      </a:moveTo>
                      <a:lnTo>
                        <a:pt x="119" y="136"/>
                      </a:lnTo>
                      <a:lnTo>
                        <a:pt x="119" y="21"/>
                      </a:lnTo>
                      <a:lnTo>
                        <a:pt x="0" y="38"/>
                      </a:lnTo>
                      <a:lnTo>
                        <a:pt x="0" y="136"/>
                      </a:lnTo>
                      <a:close/>
                      <a:moveTo>
                        <a:pt x="126" y="19"/>
                      </a:moveTo>
                      <a:lnTo>
                        <a:pt x="126" y="136"/>
                      </a:lnTo>
                      <a:lnTo>
                        <a:pt x="281" y="136"/>
                      </a:lnTo>
                      <a:lnTo>
                        <a:pt x="281" y="0"/>
                      </a:lnTo>
                      <a:lnTo>
                        <a:pt x="126" y="19"/>
                      </a:lnTo>
                      <a:close/>
                      <a:moveTo>
                        <a:pt x="126" y="257"/>
                      </a:moveTo>
                      <a:lnTo>
                        <a:pt x="281" y="279"/>
                      </a:lnTo>
                      <a:lnTo>
                        <a:pt x="281" y="140"/>
                      </a:lnTo>
                      <a:lnTo>
                        <a:pt x="126" y="140"/>
                      </a:lnTo>
                      <a:lnTo>
                        <a:pt x="126" y="257"/>
                      </a:lnTo>
                      <a:close/>
                    </a:path>
                  </a:pathLst>
                </a:custGeom>
                <a:solidFill>
                  <a:schemeClr val="bg1"/>
                </a:solidFill>
                <a:ln>
                  <a:noFill/>
                </a:ln>
                <a:extLst/>
              </p:spPr>
              <p:txBody>
                <a:bodyPr vert="horz" wrap="square" lIns="124347" tIns="62174" rIns="124347" bIns="62174" numCol="1" anchor="t" anchorCtr="0" compatLnSpc="1">
                  <a:prstTxWarp prst="textNoShape">
                    <a:avLst/>
                  </a:prstTxWarp>
                </a:bodyPr>
                <a:lstStyle/>
                <a:p>
                  <a:pPr defTabSz="932573"/>
                  <a:endParaRPr lang="en-US" sz="1904">
                    <a:solidFill>
                      <a:srgbClr val="737373"/>
                    </a:solidFill>
                  </a:endParaRPr>
                </a:p>
              </p:txBody>
            </p:sp>
          </p:grpSp>
        </p:grpSp>
      </p:grpSp>
    </p:spTree>
    <p:extLst>
      <p:ext uri="{BB962C8B-B14F-4D97-AF65-F5344CB8AC3E}">
        <p14:creationId xmlns:p14="http://schemas.microsoft.com/office/powerpoint/2010/main" val="39628538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42" presetClass="path" presetSubtype="0" decel="100000" fill="hold" nodeType="withEffect">
                                  <p:stCondLst>
                                    <p:cond delay="0"/>
                                  </p:stCondLst>
                                  <p:childTnLst>
                                    <p:animMotion origin="layout" path="M -0.03945 -0.00047 L -2.08333E-7 2.22222E-6 " pathEditMode="relative" rAng="0" ptsTypes="AA">
                                      <p:cBhvr>
                                        <p:cTn id="9" dur="600" fill="hold"/>
                                        <p:tgtEl>
                                          <p:spTgt spid="36"/>
                                        </p:tgtEl>
                                        <p:attrNameLst>
                                          <p:attrName>ppt_x</p:attrName>
                                          <p:attrName>ppt_y</p:attrName>
                                        </p:attrNameLst>
                                      </p:cBhvr>
                                      <p:rCtr x="1966" y="23"/>
                                    </p:animMotion>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1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42" presetClass="path" presetSubtype="0" decel="100000" fill="hold" nodeType="withEffect">
                                  <p:stCondLst>
                                    <p:cond delay="100"/>
                                  </p:stCondLst>
                                  <p:childTnLst>
                                    <p:animMotion origin="layout" path="M -0.03946 -0.00046 L 3.33333E-6 7.40741E-7 " pathEditMode="relative" rAng="0" ptsTypes="AA">
                                      <p:cBhvr>
                                        <p:cTn id="17" dur="600" fill="hold"/>
                                        <p:tgtEl>
                                          <p:spTgt spid="32"/>
                                        </p:tgtEl>
                                        <p:attrNameLst>
                                          <p:attrName>ppt_x</p:attrName>
                                          <p:attrName>ppt_y</p:attrName>
                                        </p:attrNameLst>
                                      </p:cBhvr>
                                      <p:rCtr x="1966" y="23"/>
                                    </p:animMotion>
                                  </p:childTnLst>
                                </p:cTn>
                              </p:par>
                              <p:par>
                                <p:cTn id="18" presetID="10" presetClass="entr" presetSubtype="0" fill="hold" grpId="0" nodeType="withEffect">
                                  <p:stCondLst>
                                    <p:cond delay="1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nodeType="withEffect">
                                  <p:stCondLst>
                                    <p:cond delay="2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42" presetClass="path" presetSubtype="0" decel="100000" fill="hold" nodeType="withEffect">
                                  <p:stCondLst>
                                    <p:cond delay="200"/>
                                  </p:stCondLst>
                                  <p:childTnLst>
                                    <p:animMotion origin="layout" path="M -0.03946 -0.00046 L 3.75E-6 -3.7037E-6 " pathEditMode="relative" rAng="0" ptsTypes="AA">
                                      <p:cBhvr>
                                        <p:cTn id="25" dur="600" fill="hold"/>
                                        <p:tgtEl>
                                          <p:spTgt spid="37"/>
                                        </p:tgtEl>
                                        <p:attrNameLst>
                                          <p:attrName>ppt_x</p:attrName>
                                          <p:attrName>ppt_y</p:attrName>
                                        </p:attrNameLst>
                                      </p:cBhvr>
                                      <p:rCtr x="1966" y="23"/>
                                    </p:animMotion>
                                  </p:childTnLst>
                                </p:cTn>
                              </p:par>
                              <p:par>
                                <p:cTn id="26" presetID="10" presetClass="entr" presetSubtype="0" fill="hold" grpId="0" nodeType="withEffect">
                                  <p:stCondLst>
                                    <p:cond delay="2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4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42" presetClass="path" presetSubtype="0" decel="100000" fill="hold" nodeType="withEffect">
                                  <p:stCondLst>
                                    <p:cond delay="400"/>
                                  </p:stCondLst>
                                  <p:childTnLst>
                                    <p:animMotion origin="layout" path="M -0.03945 -0.00046 L -1.25E-6 -4.07407E-6 " pathEditMode="relative" rAng="0" ptsTypes="AA">
                                      <p:cBhvr>
                                        <p:cTn id="33" dur="600" fill="hold"/>
                                        <p:tgtEl>
                                          <p:spTgt spid="30"/>
                                        </p:tgtEl>
                                        <p:attrNameLst>
                                          <p:attrName>ppt_x</p:attrName>
                                          <p:attrName>ppt_y</p:attrName>
                                        </p:attrNameLst>
                                      </p:cBhvr>
                                      <p:rCtr x="1966" y="23"/>
                                    </p:animMotion>
                                  </p:childTnLst>
                                </p:cTn>
                              </p:par>
                              <p:par>
                                <p:cTn id="34" presetID="10" presetClass="entr" presetSubtype="0" fill="hold" grpId="0" nodeType="withEffect">
                                  <p:stCondLst>
                                    <p:cond delay="40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5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42" presetClass="path" presetSubtype="0" decel="100000" fill="hold" nodeType="withEffect">
                                  <p:stCondLst>
                                    <p:cond delay="500"/>
                                  </p:stCondLst>
                                  <p:childTnLst>
                                    <p:animMotion origin="layout" path="M -0.03945 -0.00047 L -2.08333E-6 2.59259E-6 " pathEditMode="relative" rAng="0" ptsTypes="AA">
                                      <p:cBhvr>
                                        <p:cTn id="41" dur="600" fill="hold"/>
                                        <p:tgtEl>
                                          <p:spTgt spid="27"/>
                                        </p:tgtEl>
                                        <p:attrNameLst>
                                          <p:attrName>ppt_x</p:attrName>
                                          <p:attrName>ppt_y</p:attrName>
                                        </p:attrNameLst>
                                      </p:cBhvr>
                                      <p:rCtr x="1966" y="23"/>
                                    </p:animMotion>
                                  </p:childTnLst>
                                </p:cTn>
                              </p:par>
                              <p:par>
                                <p:cTn id="42" presetID="10" presetClass="entr" presetSubtype="0" fill="hold" grpId="0" nodeType="withEffect">
                                  <p:stCondLst>
                                    <p:cond delay="5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6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42" presetClass="path" presetSubtype="0" decel="100000" fill="hold" nodeType="withEffect">
                                  <p:stCondLst>
                                    <p:cond delay="600"/>
                                  </p:stCondLst>
                                  <p:childTnLst>
                                    <p:animMotion origin="layout" path="M -0.03945 -0.00046 L 5E-6 -2.22222E-6 " pathEditMode="relative" rAng="0" ptsTypes="AA">
                                      <p:cBhvr>
                                        <p:cTn id="49" dur="600" fill="hold"/>
                                        <p:tgtEl>
                                          <p:spTgt spid="38"/>
                                        </p:tgtEl>
                                        <p:attrNameLst>
                                          <p:attrName>ppt_x</p:attrName>
                                          <p:attrName>ppt_y</p:attrName>
                                        </p:attrNameLst>
                                      </p:cBhvr>
                                      <p:rCtr x="1966" y="23"/>
                                    </p:animMotion>
                                  </p:childTnLst>
                                </p:cTn>
                              </p:par>
                              <p:par>
                                <p:cTn id="50" presetID="10" presetClass="entr" presetSubtype="0" fill="hold" grpId="0" nodeType="withEffect">
                                  <p:stCondLst>
                                    <p:cond delay="6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nodeType="withEffect">
                                  <p:stCondLst>
                                    <p:cond delay="7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42" presetClass="path" presetSubtype="0" decel="100000" fill="hold" nodeType="withEffect">
                                  <p:stCondLst>
                                    <p:cond delay="700"/>
                                  </p:stCondLst>
                                  <p:childTnLst>
                                    <p:animMotion origin="layout" path="M -0.03946 -0.00046 L 4.79167E-6 -1.11111E-6 " pathEditMode="relative" rAng="0" ptsTypes="AA">
                                      <p:cBhvr>
                                        <p:cTn id="57" dur="600" fill="hold"/>
                                        <p:tgtEl>
                                          <p:spTgt spid="29"/>
                                        </p:tgtEl>
                                        <p:attrNameLst>
                                          <p:attrName>ppt_x</p:attrName>
                                          <p:attrName>ppt_y</p:attrName>
                                        </p:attrNameLst>
                                      </p:cBhvr>
                                      <p:rCtr x="1966" y="23"/>
                                    </p:animMotion>
                                  </p:childTnLst>
                                </p:cTn>
                              </p:par>
                              <p:par>
                                <p:cTn id="58" presetID="10" presetClass="entr" presetSubtype="0" fill="hold" grpId="0" nodeType="withEffect">
                                  <p:stCondLst>
                                    <p:cond delay="70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nodeType="withEffect">
                                  <p:stCondLst>
                                    <p:cond delay="70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42" presetClass="path" presetSubtype="0" decel="30000" fill="hold" nodeType="withEffect">
                                  <p:stCondLst>
                                    <p:cond delay="500"/>
                                  </p:stCondLst>
                                  <p:childTnLst>
                                    <p:animMotion origin="layout" path="M -0.04909 0.00024 L 4.16667E-6 -4.81481E-6 " pathEditMode="relative" rAng="0" ptsTypes="AA">
                                      <p:cBhvr>
                                        <p:cTn id="65" dur="600" fill="hold"/>
                                        <p:tgtEl>
                                          <p:spTgt spid="43"/>
                                        </p:tgtEl>
                                        <p:attrNameLst>
                                          <p:attrName>ppt_x</p:attrName>
                                          <p:attrName>ppt_y</p:attrName>
                                        </p:attrNameLst>
                                      </p:cBhvr>
                                      <p:rCtr x="2448" y="-23"/>
                                    </p:animMotion>
                                  </p:childTnLst>
                                </p:cTn>
                              </p:par>
                              <p:par>
                                <p:cTn id="66" presetID="10" presetClass="entr" presetSubtype="0" fill="hold" grpId="0" nodeType="withEffect">
                                  <p:stCondLst>
                                    <p:cond delay="70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7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42" presetClass="path" presetSubtype="0" decel="100000" fill="hold" nodeType="withEffect">
                                  <p:stCondLst>
                                    <p:cond delay="700"/>
                                  </p:stCondLst>
                                  <p:childTnLst>
                                    <p:animMotion origin="layout" path="M -0.03946 -0.00023 L 2.5E-6 2.22222E-6 " pathEditMode="relative" rAng="0" ptsTypes="AA">
                                      <p:cBhvr>
                                        <p:cTn id="73" dur="600" fill="hold"/>
                                        <p:tgtEl>
                                          <p:spTgt spid="24"/>
                                        </p:tgtEl>
                                        <p:attrNameLst>
                                          <p:attrName>ppt_x</p:attrName>
                                          <p:attrName>ppt_y</p:attrName>
                                        </p:attrNameLst>
                                      </p:cBhvr>
                                      <p:rCtr x="1966" y="0"/>
                                    </p:animMotion>
                                  </p:childTnLst>
                                </p:cTn>
                              </p:par>
                              <p:par>
                                <p:cTn id="74" presetID="10" presetClass="entr" presetSubtype="0" fill="hold" grpId="0" nodeType="withEffect">
                                  <p:stCondLst>
                                    <p:cond delay="70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grpId="0" nodeType="withEffect">
                                  <p:stCondLst>
                                    <p:cond delay="70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par>
                                <p:cTn id="80" presetID="10" presetClass="entr" presetSubtype="0" fill="hold" nodeType="withEffect">
                                  <p:stCondLst>
                                    <p:cond delay="70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42" presetClass="path" presetSubtype="0" decel="100000" fill="hold" nodeType="withEffect">
                                  <p:stCondLst>
                                    <p:cond delay="700"/>
                                  </p:stCondLst>
                                  <p:childTnLst>
                                    <p:animMotion origin="layout" path="M -0.03945 -0.00023 L 6.25E-7 -2.96296E-6 " pathEditMode="relative" rAng="0" ptsTypes="AA">
                                      <p:cBhvr>
                                        <p:cTn id="84" dur="600" fill="hold"/>
                                        <p:tgtEl>
                                          <p:spTgt spid="45"/>
                                        </p:tgtEl>
                                        <p:attrNameLst>
                                          <p:attrName>ppt_x</p:attrName>
                                          <p:attrName>ppt_y</p:attrName>
                                        </p:attrNameLst>
                                      </p:cBhvr>
                                      <p:rCtr x="1966" y="0"/>
                                    </p:animMotion>
                                  </p:childTnLst>
                                </p:cTn>
                              </p:par>
                              <p:par>
                                <p:cTn id="85" presetID="10" presetClass="entr" presetSubtype="0" fill="hold" grpId="0" nodeType="withEffect">
                                  <p:stCondLst>
                                    <p:cond delay="70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nodeType="withEffect">
                                  <p:stCondLst>
                                    <p:cond delay="70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500"/>
                                        <p:tgtEl>
                                          <p:spTgt spid="2"/>
                                        </p:tgtEl>
                                      </p:cBhvr>
                                    </p:animEffect>
                                  </p:childTnLst>
                                </p:cTn>
                              </p:par>
                              <p:par>
                                <p:cTn id="91" presetID="42" presetClass="path" presetSubtype="0" decel="100000" fill="hold" nodeType="withEffect">
                                  <p:stCondLst>
                                    <p:cond delay="700"/>
                                  </p:stCondLst>
                                  <p:childTnLst>
                                    <p:animMotion origin="layout" path="M -0.23685 3.33333E-6 L 0 3.33333E-6 " pathEditMode="relative" rAng="0" ptsTypes="AA">
                                      <p:cBhvr>
                                        <p:cTn id="92" dur="600" fill="hold"/>
                                        <p:tgtEl>
                                          <p:spTgt spid="2"/>
                                        </p:tgtEl>
                                        <p:attrNameLst>
                                          <p:attrName>ppt_x</p:attrName>
                                          <p:attrName>ppt_y</p:attrName>
                                        </p:attrNameLst>
                                      </p:cBhvr>
                                      <p:rCtr x="11836" y="0"/>
                                    </p:animMotion>
                                  </p:childTnLst>
                                </p:cTn>
                              </p:par>
                              <p:par>
                                <p:cTn id="93" presetID="10" presetClass="entr" presetSubtype="0" fill="hold" nodeType="withEffect">
                                  <p:stCondLst>
                                    <p:cond delay="70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42" presetClass="path" presetSubtype="0" decel="100000" fill="hold" nodeType="withEffect">
                                  <p:stCondLst>
                                    <p:cond delay="700"/>
                                  </p:stCondLst>
                                  <p:childTnLst>
                                    <p:animMotion origin="layout" path="M -0.03945 -0.00023 L -4.375E-6 -2.59259E-6 " pathEditMode="relative" rAng="0" ptsTypes="AA">
                                      <p:cBhvr>
                                        <p:cTn id="97" dur="600" fill="hold"/>
                                        <p:tgtEl>
                                          <p:spTgt spid="53"/>
                                        </p:tgtEl>
                                        <p:attrNameLst>
                                          <p:attrName>ppt_x</p:attrName>
                                          <p:attrName>ppt_y</p:attrName>
                                        </p:attrNameLst>
                                      </p:cBhvr>
                                      <p:rCtr x="1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4" grpId="0"/>
      <p:bldP spid="48" grpId="0"/>
      <p:bldP spid="49" grpId="0"/>
      <p:bldP spid="21" grpId="0"/>
      <p:bldP spid="22" grpId="0"/>
      <p:bldP spid="2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bwMode="auto">
          <a:xfrm>
            <a:off x="883" y="2567610"/>
            <a:ext cx="12434711" cy="945664"/>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3646" tIns="202917" rIns="253646" bIns="202917" numCol="1" spcCol="0" rtlCol="0" fromWordArt="0" anchor="t" anchorCtr="0" forceAA="0" compatLnSpc="1">
            <a:prstTxWarp prst="textNoShape">
              <a:avLst/>
            </a:prstTxWarp>
            <a:noAutofit/>
          </a:bodyPr>
          <a:lstStyle/>
          <a:p>
            <a:pPr algn="ctr" defTabSz="1293239" fontAlgn="base">
              <a:lnSpc>
                <a:spcPct val="90000"/>
              </a:lnSpc>
              <a:spcBef>
                <a:spcPct val="0"/>
              </a:spcBef>
              <a:spcAft>
                <a:spcPct val="0"/>
              </a:spcAft>
            </a:pPr>
            <a:endParaRPr lang="en-US" sz="2448" dirty="0" err="1">
              <a:gradFill>
                <a:gsLst>
                  <a:gs pos="2917">
                    <a:srgbClr val="737373"/>
                  </a:gs>
                  <a:gs pos="81000">
                    <a:srgbClr val="737373"/>
                  </a:gs>
                </a:gsLst>
                <a:lin ang="5400000" scaled="0"/>
              </a:gradFill>
              <a:ea typeface="Segoe UI" pitchFamily="34" charset="0"/>
              <a:cs typeface="Segoe UI" pitchFamily="34" charset="0"/>
            </a:endParaRPr>
          </a:p>
        </p:txBody>
      </p:sp>
      <p:sp>
        <p:nvSpPr>
          <p:cNvPr id="73" name="Back"/>
          <p:cNvSpPr/>
          <p:nvPr/>
        </p:nvSpPr>
        <p:spPr>
          <a:xfrm>
            <a:off x="777720" y="3032540"/>
            <a:ext cx="10911459" cy="14101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573">
              <a:lnSpc>
                <a:spcPct val="90000"/>
              </a:lnSpc>
              <a:spcBef>
                <a:spcPts val="816"/>
              </a:spcBef>
            </a:pPr>
            <a:endParaRPr lang="en-US" sz="2720" dirty="0" err="1">
              <a:solidFill>
                <a:prstClr val="white"/>
              </a:solidFill>
            </a:endParaRPr>
          </a:p>
        </p:txBody>
      </p:sp>
      <p:grpSp>
        <p:nvGrpSpPr>
          <p:cNvPr id="111" name="Group 110"/>
          <p:cNvGrpSpPr/>
          <p:nvPr/>
        </p:nvGrpSpPr>
        <p:grpSpPr>
          <a:xfrm>
            <a:off x="781937" y="2130448"/>
            <a:ext cx="10911459" cy="1771946"/>
            <a:chOff x="5107948" y="2528717"/>
            <a:chExt cx="1976104" cy="1976104"/>
          </a:xfrm>
        </p:grpSpPr>
        <p:sp>
          <p:nvSpPr>
            <p:cNvPr id="112" name="Oval 33"/>
            <p:cNvSpPr/>
            <p:nvPr/>
          </p:nvSpPr>
          <p:spPr>
            <a:xfrm>
              <a:off x="5107948" y="2528717"/>
              <a:ext cx="1976104" cy="1976104"/>
            </a:xfrm>
            <a:prstGeom prst="ellipse">
              <a:avLst/>
            </a:prstGeom>
            <a:solidFill>
              <a:schemeClr val="bg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sp>
          <p:nvSpPr>
            <p:cNvPr id="116" name="Oval 33"/>
            <p:cNvSpPr/>
            <p:nvPr/>
          </p:nvSpPr>
          <p:spPr>
            <a:xfrm>
              <a:off x="5192075" y="2612844"/>
              <a:ext cx="1807850" cy="1807851"/>
            </a:xfrm>
            <a:prstGeom prst="ellipse">
              <a:avLst/>
            </a:prstGeom>
            <a:solidFill>
              <a:schemeClr val="accent1"/>
            </a:solidFill>
            <a:ln w="8890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grpSp>
      <p:grpSp>
        <p:nvGrpSpPr>
          <p:cNvPr id="12" name="Group 11"/>
          <p:cNvGrpSpPr/>
          <p:nvPr/>
        </p:nvGrpSpPr>
        <p:grpSpPr>
          <a:xfrm>
            <a:off x="5210516" y="1982191"/>
            <a:ext cx="2015443" cy="2015443"/>
            <a:chOff x="5107948" y="2528717"/>
            <a:chExt cx="1976104" cy="1976104"/>
          </a:xfrm>
        </p:grpSpPr>
        <p:sp>
          <p:nvSpPr>
            <p:cNvPr id="80" name="Oval 33"/>
            <p:cNvSpPr/>
            <p:nvPr/>
          </p:nvSpPr>
          <p:spPr>
            <a:xfrm>
              <a:off x="5107948" y="2528717"/>
              <a:ext cx="1976104" cy="1976104"/>
            </a:xfrm>
            <a:prstGeom prst="ellipse">
              <a:avLst/>
            </a:prstGeom>
            <a:solidFill>
              <a:schemeClr val="bg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sp>
          <p:nvSpPr>
            <p:cNvPr id="82" name="Oval 33"/>
            <p:cNvSpPr/>
            <p:nvPr/>
          </p:nvSpPr>
          <p:spPr>
            <a:xfrm>
              <a:off x="5192075" y="2612844"/>
              <a:ext cx="1807850" cy="1807851"/>
            </a:xfrm>
            <a:prstGeom prst="ellipse">
              <a:avLst/>
            </a:prstGeom>
            <a:solidFill>
              <a:schemeClr val="accent1"/>
            </a:solidFill>
            <a:ln w="8890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grpSp>
      <p:grpSp>
        <p:nvGrpSpPr>
          <p:cNvPr id="96" name="Group 95"/>
          <p:cNvGrpSpPr/>
          <p:nvPr/>
        </p:nvGrpSpPr>
        <p:grpSpPr>
          <a:xfrm>
            <a:off x="767901" y="1843642"/>
            <a:ext cx="10930111" cy="2312856"/>
            <a:chOff x="5107948" y="2528717"/>
            <a:chExt cx="1976104" cy="1976104"/>
          </a:xfrm>
        </p:grpSpPr>
        <p:sp>
          <p:nvSpPr>
            <p:cNvPr id="98" name="Oval 33"/>
            <p:cNvSpPr/>
            <p:nvPr/>
          </p:nvSpPr>
          <p:spPr>
            <a:xfrm>
              <a:off x="5107948" y="2528717"/>
              <a:ext cx="1976104" cy="1976104"/>
            </a:xfrm>
            <a:prstGeom prst="ellipse">
              <a:avLst/>
            </a:prstGeom>
            <a:solidFill>
              <a:schemeClr val="bg1"/>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sp>
          <p:nvSpPr>
            <p:cNvPr id="101" name="Oval 33"/>
            <p:cNvSpPr/>
            <p:nvPr/>
          </p:nvSpPr>
          <p:spPr>
            <a:xfrm>
              <a:off x="5192075" y="2612844"/>
              <a:ext cx="1807850" cy="1807851"/>
            </a:xfrm>
            <a:prstGeom prst="ellipse">
              <a:avLst/>
            </a:prstGeom>
            <a:solidFill>
              <a:schemeClr val="accent1"/>
            </a:solidFill>
            <a:ln w="88900"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73"/>
              <a:endParaRPr lang="en-US" sz="2448" dirty="0" err="1">
                <a:solidFill>
                  <a:srgbClr val="FFFFFF"/>
                </a:solidFill>
              </a:endParaRPr>
            </a:p>
          </p:txBody>
        </p:sp>
      </p:grpSp>
      <p:sp>
        <p:nvSpPr>
          <p:cNvPr id="15" name="Rectangle 14"/>
          <p:cNvSpPr/>
          <p:nvPr/>
        </p:nvSpPr>
        <p:spPr>
          <a:xfrm>
            <a:off x="4056717" y="3074156"/>
            <a:ext cx="4323042" cy="555282"/>
          </a:xfrm>
          <a:prstGeom prst="rect">
            <a:avLst/>
          </a:prstGeom>
          <a:noFill/>
        </p:spPr>
        <p:txBody>
          <a:bodyPr wrap="none">
            <a:spAutoFit/>
          </a:bodyPr>
          <a:lstStyle/>
          <a:p>
            <a:pPr algn="ctr" defTabSz="1268006" fontAlgn="base">
              <a:lnSpc>
                <a:spcPct val="90000"/>
              </a:lnSpc>
              <a:spcBef>
                <a:spcPct val="0"/>
              </a:spcBef>
              <a:spcAft>
                <a:spcPct val="0"/>
              </a:spcAft>
              <a:defRPr/>
            </a:pPr>
            <a:r>
              <a:rPr lang="en-US" sz="3264"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Multiple device families</a:t>
            </a:r>
          </a:p>
        </p:txBody>
      </p:sp>
      <p:grpSp>
        <p:nvGrpSpPr>
          <p:cNvPr id="169" name="Group 168"/>
          <p:cNvGrpSpPr/>
          <p:nvPr/>
        </p:nvGrpSpPr>
        <p:grpSpPr>
          <a:xfrm>
            <a:off x="4790292" y="1906054"/>
            <a:ext cx="1367085" cy="774312"/>
            <a:chOff x="1327189" y="2777693"/>
            <a:chExt cx="1545714" cy="962072"/>
          </a:xfrm>
        </p:grpSpPr>
        <p:sp>
          <p:nvSpPr>
            <p:cNvPr id="170" name="Flowchart: Magnetic Disk 169"/>
            <p:cNvSpPr/>
            <p:nvPr/>
          </p:nvSpPr>
          <p:spPr bwMode="auto">
            <a:xfrm>
              <a:off x="1327189" y="2812559"/>
              <a:ext cx="1545714" cy="927206"/>
            </a:xfrm>
            <a:prstGeom prst="flowChartMagneticDisk">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pPr>
              <a:endParaRPr lang="en-US" sz="1428"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71" name="Oval 170"/>
            <p:cNvSpPr/>
            <p:nvPr/>
          </p:nvSpPr>
          <p:spPr bwMode="auto">
            <a:xfrm>
              <a:off x="1327189" y="2777693"/>
              <a:ext cx="1545714" cy="35180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1428"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72" name="Rectangle 171"/>
            <p:cNvSpPr/>
            <p:nvPr/>
          </p:nvSpPr>
          <p:spPr>
            <a:xfrm>
              <a:off x="1868793" y="3230737"/>
              <a:ext cx="462505" cy="367594"/>
            </a:xfrm>
            <a:prstGeom prst="rect">
              <a:avLst/>
            </a:prstGeom>
          </p:spPr>
          <p:txBody>
            <a:bodyPr wrap="none">
              <a:spAutoFit/>
            </a:bodyPr>
            <a:lstStyle/>
            <a:p>
              <a:pPr algn="ctr" defTabSz="1268006" fontAlgn="base">
                <a:lnSpc>
                  <a:spcPct val="90000"/>
                </a:lnSpc>
                <a:spcBef>
                  <a:spcPct val="0"/>
                </a:spcBef>
                <a:spcAft>
                  <a:spcPct val="0"/>
                </a:spcAft>
                <a:defRPr/>
              </a:pPr>
              <a:r>
                <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rPr>
                <a:t>PC</a:t>
              </a:r>
            </a:p>
          </p:txBody>
        </p:sp>
      </p:grpSp>
      <p:grpSp>
        <p:nvGrpSpPr>
          <p:cNvPr id="179" name="Group 178"/>
          <p:cNvGrpSpPr/>
          <p:nvPr/>
        </p:nvGrpSpPr>
        <p:grpSpPr>
          <a:xfrm>
            <a:off x="6279098" y="1906054"/>
            <a:ext cx="1367085" cy="774312"/>
            <a:chOff x="1327189" y="2777693"/>
            <a:chExt cx="1545714" cy="962072"/>
          </a:xfrm>
        </p:grpSpPr>
        <p:sp>
          <p:nvSpPr>
            <p:cNvPr id="180" name="Flowchart: Magnetic Disk 179"/>
            <p:cNvSpPr/>
            <p:nvPr/>
          </p:nvSpPr>
          <p:spPr bwMode="auto">
            <a:xfrm>
              <a:off x="1327189" y="2812559"/>
              <a:ext cx="1545714" cy="927206"/>
            </a:xfrm>
            <a:prstGeom prst="flowChartMagneticDisk">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pPr>
              <a:endParaRPr lang="en-US" sz="1428"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81" name="Oval 180"/>
            <p:cNvSpPr/>
            <p:nvPr/>
          </p:nvSpPr>
          <p:spPr bwMode="auto">
            <a:xfrm>
              <a:off x="1327189" y="2777693"/>
              <a:ext cx="1545714" cy="35180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1428"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82" name="Rectangle 181"/>
            <p:cNvSpPr/>
            <p:nvPr/>
          </p:nvSpPr>
          <p:spPr>
            <a:xfrm>
              <a:off x="1762874" y="3230737"/>
              <a:ext cx="674348" cy="367594"/>
            </a:xfrm>
            <a:prstGeom prst="rect">
              <a:avLst/>
            </a:prstGeom>
          </p:spPr>
          <p:txBody>
            <a:bodyPr wrap="none">
              <a:spAutoFit/>
            </a:bodyPr>
            <a:lstStyle/>
            <a:p>
              <a:pPr algn="ctr" defTabSz="1268006" fontAlgn="base">
                <a:lnSpc>
                  <a:spcPct val="90000"/>
                </a:lnSpc>
                <a:spcBef>
                  <a:spcPct val="0"/>
                </a:spcBef>
                <a:spcAft>
                  <a:spcPct val="0"/>
                </a:spcAft>
                <a:defRPr/>
              </a:pPr>
              <a:r>
                <a:rPr lang="en-US" sz="1428" dirty="0" err="1">
                  <a:gradFill>
                    <a:gsLst>
                      <a:gs pos="0">
                        <a:srgbClr val="FFFFFF"/>
                      </a:gs>
                      <a:gs pos="100000">
                        <a:srgbClr val="FFFFFF"/>
                      </a:gs>
                    </a:gsLst>
                    <a:lin ang="5400000" scaled="0"/>
                  </a:gradFill>
                  <a:ea typeface="Segoe UI" pitchFamily="34" charset="0"/>
                  <a:cs typeface="Segoe UI Semibold" panose="020B0702040204020203" pitchFamily="34" charset="0"/>
                </a:rPr>
                <a:t>XBox</a:t>
              </a:r>
              <a:endPar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endParaRPr>
            </a:p>
          </p:txBody>
        </p:sp>
      </p:grpSp>
      <p:grpSp>
        <p:nvGrpSpPr>
          <p:cNvPr id="161" name="Group 160"/>
          <p:cNvGrpSpPr/>
          <p:nvPr/>
        </p:nvGrpSpPr>
        <p:grpSpPr>
          <a:xfrm>
            <a:off x="3247475" y="2067069"/>
            <a:ext cx="1367085" cy="774311"/>
            <a:chOff x="1327189" y="2777693"/>
            <a:chExt cx="1545714" cy="962072"/>
          </a:xfrm>
        </p:grpSpPr>
        <p:sp>
          <p:nvSpPr>
            <p:cNvPr id="162" name="Flowchart: Magnetic Disk 161"/>
            <p:cNvSpPr/>
            <p:nvPr/>
          </p:nvSpPr>
          <p:spPr bwMode="auto">
            <a:xfrm>
              <a:off x="1327189" y="2812559"/>
              <a:ext cx="1545714" cy="927206"/>
            </a:xfrm>
            <a:prstGeom prst="flowChartMagneticDisk">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pPr>
              <a:endParaRPr lang="en-US" sz="1428"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63" name="Oval 162"/>
            <p:cNvSpPr/>
            <p:nvPr/>
          </p:nvSpPr>
          <p:spPr bwMode="auto">
            <a:xfrm>
              <a:off x="1327189" y="2777693"/>
              <a:ext cx="1545714" cy="35180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1428"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64" name="Rectangle 163"/>
            <p:cNvSpPr/>
            <p:nvPr/>
          </p:nvSpPr>
          <p:spPr>
            <a:xfrm>
              <a:off x="1667303" y="3230737"/>
              <a:ext cx="865486" cy="367595"/>
            </a:xfrm>
            <a:prstGeom prst="rect">
              <a:avLst/>
            </a:prstGeom>
          </p:spPr>
          <p:txBody>
            <a:bodyPr wrap="none">
              <a:spAutoFit/>
            </a:bodyPr>
            <a:lstStyle/>
            <a:p>
              <a:pPr algn="ctr" defTabSz="1268006" fontAlgn="base">
                <a:lnSpc>
                  <a:spcPct val="90000"/>
                </a:lnSpc>
                <a:spcBef>
                  <a:spcPct val="0"/>
                </a:spcBef>
                <a:spcAft>
                  <a:spcPct val="0"/>
                </a:spcAft>
                <a:defRPr/>
              </a:pPr>
              <a:r>
                <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rPr>
                <a:t>Mobile</a:t>
              </a:r>
            </a:p>
          </p:txBody>
        </p:sp>
      </p:grpSp>
      <p:grpSp>
        <p:nvGrpSpPr>
          <p:cNvPr id="187" name="Group 186"/>
          <p:cNvGrpSpPr/>
          <p:nvPr/>
        </p:nvGrpSpPr>
        <p:grpSpPr>
          <a:xfrm>
            <a:off x="7821916" y="2067067"/>
            <a:ext cx="1367085" cy="774312"/>
            <a:chOff x="1327189" y="2777693"/>
            <a:chExt cx="1545714" cy="962072"/>
          </a:xfrm>
        </p:grpSpPr>
        <p:sp>
          <p:nvSpPr>
            <p:cNvPr id="188" name="Flowchart: Magnetic Disk 187"/>
            <p:cNvSpPr/>
            <p:nvPr/>
          </p:nvSpPr>
          <p:spPr bwMode="auto">
            <a:xfrm>
              <a:off x="1327189" y="2812559"/>
              <a:ext cx="1545714" cy="927206"/>
            </a:xfrm>
            <a:prstGeom prst="flowChartMagneticDisk">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pPr>
              <a:endParaRPr lang="en-US" sz="1428"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89" name="Oval 188"/>
            <p:cNvSpPr/>
            <p:nvPr/>
          </p:nvSpPr>
          <p:spPr bwMode="auto">
            <a:xfrm>
              <a:off x="1327189" y="2777693"/>
              <a:ext cx="1545714" cy="35180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1428"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90" name="Rectangle 189"/>
            <p:cNvSpPr/>
            <p:nvPr/>
          </p:nvSpPr>
          <p:spPr>
            <a:xfrm>
              <a:off x="1421302" y="3230737"/>
              <a:ext cx="1357494" cy="367594"/>
            </a:xfrm>
            <a:prstGeom prst="rect">
              <a:avLst/>
            </a:prstGeom>
          </p:spPr>
          <p:txBody>
            <a:bodyPr wrap="none">
              <a:spAutoFit/>
            </a:bodyPr>
            <a:lstStyle/>
            <a:p>
              <a:pPr algn="ctr" defTabSz="1268006" fontAlgn="base">
                <a:lnSpc>
                  <a:spcPct val="90000"/>
                </a:lnSpc>
                <a:spcBef>
                  <a:spcPct val="0"/>
                </a:spcBef>
                <a:spcAft>
                  <a:spcPct val="0"/>
                </a:spcAft>
                <a:defRPr/>
              </a:pPr>
              <a:r>
                <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rPr>
                <a:t>Surface Hub</a:t>
              </a:r>
              <a:endPar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endParaRPr>
            </a:p>
          </p:txBody>
        </p:sp>
      </p:grpSp>
      <p:grpSp>
        <p:nvGrpSpPr>
          <p:cNvPr id="108" name="Group 107"/>
          <p:cNvGrpSpPr/>
          <p:nvPr/>
        </p:nvGrpSpPr>
        <p:grpSpPr>
          <a:xfrm>
            <a:off x="6358308" y="1364462"/>
            <a:ext cx="1325649" cy="786634"/>
            <a:chOff x="7766687" y="2034058"/>
            <a:chExt cx="1235372" cy="764330"/>
          </a:xfrm>
        </p:grpSpPr>
        <p:pic>
          <p:nvPicPr>
            <p:cNvPr id="113" name="Xbox"/>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66687" y="2034058"/>
              <a:ext cx="1235372" cy="661905"/>
            </a:xfrm>
            <a:prstGeom prst="rect">
              <a:avLst/>
            </a:prstGeom>
          </p:spPr>
        </p:pic>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ltGray">
            <a:xfrm>
              <a:off x="8434332" y="2634892"/>
              <a:ext cx="351341" cy="91700"/>
            </a:xfrm>
            <a:prstGeom prst="rect">
              <a:avLst/>
            </a:prstGeom>
          </p:spPr>
        </p:pic>
        <p:pic>
          <p:nvPicPr>
            <p:cNvPr id="115" name="Xbox"/>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610002" y="2646993"/>
              <a:ext cx="246987" cy="151395"/>
            </a:xfrm>
            <a:prstGeom prst="rect">
              <a:avLst/>
            </a:prstGeom>
          </p:spPr>
        </p:pic>
      </p:grpSp>
      <p:grpSp>
        <p:nvGrpSpPr>
          <p:cNvPr id="192" name="Group 191"/>
          <p:cNvGrpSpPr/>
          <p:nvPr/>
        </p:nvGrpSpPr>
        <p:grpSpPr>
          <a:xfrm>
            <a:off x="9479619" y="2443897"/>
            <a:ext cx="1367085" cy="774311"/>
            <a:chOff x="1327189" y="2777693"/>
            <a:chExt cx="1545714" cy="962072"/>
          </a:xfrm>
        </p:grpSpPr>
        <p:sp>
          <p:nvSpPr>
            <p:cNvPr id="193" name="Flowchart: Magnetic Disk 192"/>
            <p:cNvSpPr/>
            <p:nvPr/>
          </p:nvSpPr>
          <p:spPr bwMode="auto">
            <a:xfrm>
              <a:off x="1327189" y="2812559"/>
              <a:ext cx="1545714" cy="927206"/>
            </a:xfrm>
            <a:prstGeom prst="flowChartMagneticDisk">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pPr>
              <a:endParaRPr lang="en-US" sz="1428"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94" name="Oval 193"/>
            <p:cNvSpPr/>
            <p:nvPr/>
          </p:nvSpPr>
          <p:spPr bwMode="auto">
            <a:xfrm>
              <a:off x="1327189" y="2777693"/>
              <a:ext cx="1545714" cy="351806"/>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1428"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95" name="Rectangle 194"/>
            <p:cNvSpPr/>
            <p:nvPr/>
          </p:nvSpPr>
          <p:spPr>
            <a:xfrm>
              <a:off x="1559164" y="3230737"/>
              <a:ext cx="1081765" cy="367595"/>
            </a:xfrm>
            <a:prstGeom prst="rect">
              <a:avLst/>
            </a:prstGeom>
          </p:spPr>
          <p:txBody>
            <a:bodyPr wrap="none">
              <a:spAutoFit/>
            </a:bodyPr>
            <a:lstStyle/>
            <a:p>
              <a:pPr algn="ctr" defTabSz="1268006" fontAlgn="base">
                <a:lnSpc>
                  <a:spcPct val="90000"/>
                </a:lnSpc>
                <a:spcBef>
                  <a:spcPct val="0"/>
                </a:spcBef>
                <a:spcAft>
                  <a:spcPct val="0"/>
                </a:spcAft>
                <a:defRPr/>
              </a:pPr>
              <a:r>
                <a:rPr lang="en-US" sz="1428" dirty="0" err="1">
                  <a:gradFill>
                    <a:gsLst>
                      <a:gs pos="0">
                        <a:srgbClr val="FFFFFF"/>
                      </a:gs>
                      <a:gs pos="100000">
                        <a:srgbClr val="FFFFFF"/>
                      </a:gs>
                    </a:gsLst>
                    <a:lin ang="5400000" scaled="0"/>
                  </a:gradFill>
                  <a:ea typeface="Segoe UI" pitchFamily="34" charset="0"/>
                  <a:cs typeface="Segoe UI Semibold" panose="020B0702040204020203" pitchFamily="34" charset="0"/>
                </a:rPr>
                <a:t>HoloLens</a:t>
              </a:r>
              <a:endPar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endParaRPr>
            </a:p>
          </p:txBody>
        </p:sp>
      </p:grpSp>
      <p:pic>
        <p:nvPicPr>
          <p:cNvPr id="202" name="Picture 2" descr="https://compass-ssl.surface.com/assets/3e/22/3e22a8d7-25bd-473d-815a-f49e27c515cb.png#desktop-engagingmeetings-new.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796979" y="1375480"/>
            <a:ext cx="1550329" cy="83469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1" name="Group 120"/>
          <p:cNvGrpSpPr/>
          <p:nvPr/>
        </p:nvGrpSpPr>
        <p:grpSpPr>
          <a:xfrm>
            <a:off x="3308287" y="1792299"/>
            <a:ext cx="1411396" cy="544625"/>
            <a:chOff x="2735582" y="1816942"/>
            <a:chExt cx="1315282" cy="529185"/>
          </a:xfrm>
        </p:grpSpPr>
        <p:pic>
          <p:nvPicPr>
            <p:cNvPr id="122" name="2-in-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914948" y="1816942"/>
              <a:ext cx="872345" cy="526533"/>
            </a:xfrm>
            <a:prstGeom prst="rect">
              <a:avLst/>
            </a:prstGeom>
          </p:spPr>
        </p:pic>
        <p:pic>
          <p:nvPicPr>
            <p:cNvPr id="123" name="Small Tab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2157" y="1875768"/>
              <a:ext cx="598707" cy="470359"/>
            </a:xfrm>
            <a:prstGeom prst="rect">
              <a:avLst/>
            </a:prstGeom>
          </p:spPr>
        </p:pic>
        <p:grpSp>
          <p:nvGrpSpPr>
            <p:cNvPr id="124" name="Group 123"/>
            <p:cNvGrpSpPr/>
            <p:nvPr/>
          </p:nvGrpSpPr>
          <p:grpSpPr>
            <a:xfrm>
              <a:off x="2735582" y="1943038"/>
              <a:ext cx="396513" cy="386145"/>
              <a:chOff x="2733414" y="1895696"/>
              <a:chExt cx="487607" cy="474858"/>
            </a:xfrm>
          </p:grpSpPr>
          <p:pic>
            <p:nvPicPr>
              <p:cNvPr id="125" name="Phab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3414" y="1895696"/>
                <a:ext cx="432297" cy="423663"/>
              </a:xfrm>
              <a:prstGeom prst="rect">
                <a:avLst/>
              </a:prstGeom>
            </p:spPr>
          </p:pic>
          <p:pic>
            <p:nvPicPr>
              <p:cNvPr id="126" name="Phon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9286" y="2045444"/>
                <a:ext cx="331735" cy="325110"/>
              </a:xfrm>
              <a:prstGeom prst="rect">
                <a:avLst/>
              </a:prstGeom>
            </p:spPr>
          </p:pic>
        </p:grpSp>
      </p:grpSp>
      <p:grpSp>
        <p:nvGrpSpPr>
          <p:cNvPr id="135" name="Group 134"/>
          <p:cNvGrpSpPr/>
          <p:nvPr/>
        </p:nvGrpSpPr>
        <p:grpSpPr>
          <a:xfrm>
            <a:off x="4875033" y="1476732"/>
            <a:ext cx="1372119" cy="747259"/>
            <a:chOff x="4538410" y="1456930"/>
            <a:chExt cx="1278681" cy="726073"/>
          </a:xfrm>
        </p:grpSpPr>
        <p:pic>
          <p:nvPicPr>
            <p:cNvPr id="136" name="Desktop"/>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5530" y="1456930"/>
              <a:ext cx="980238" cy="562600"/>
            </a:xfrm>
            <a:prstGeom prst="rect">
              <a:avLst/>
            </a:prstGeom>
          </p:spPr>
        </p:pic>
        <p:pic>
          <p:nvPicPr>
            <p:cNvPr id="137" name="2-in-1"/>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017494" y="1700384"/>
              <a:ext cx="799597" cy="482619"/>
            </a:xfrm>
            <a:prstGeom prst="rect">
              <a:avLst/>
            </a:prstGeom>
          </p:spPr>
        </p:pic>
        <p:pic>
          <p:nvPicPr>
            <p:cNvPr id="138" name="Laptop"/>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38410" y="1714822"/>
              <a:ext cx="623613" cy="375988"/>
            </a:xfrm>
            <a:prstGeom prst="rect">
              <a:avLst/>
            </a:prstGeom>
          </p:spPr>
        </p:pic>
      </p:grpSp>
      <p:pic>
        <p:nvPicPr>
          <p:cNvPr id="97" name="Picture 96" descr="141215_B-hero_01.png"/>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799590" y="2299045"/>
            <a:ext cx="798662" cy="302274"/>
          </a:xfrm>
          <a:prstGeom prst="rect">
            <a:avLst/>
          </a:prstGeom>
          <a:noFill/>
          <a:ln>
            <a:noFill/>
          </a:ln>
        </p:spPr>
      </p:pic>
      <p:grpSp>
        <p:nvGrpSpPr>
          <p:cNvPr id="16" name="Group 15"/>
          <p:cNvGrpSpPr/>
          <p:nvPr/>
        </p:nvGrpSpPr>
        <p:grpSpPr>
          <a:xfrm>
            <a:off x="1622484" y="2443895"/>
            <a:ext cx="1367085" cy="774313"/>
            <a:chOff x="1327189" y="2777695"/>
            <a:chExt cx="1545714" cy="962076"/>
          </a:xfrm>
        </p:grpSpPr>
        <p:sp>
          <p:nvSpPr>
            <p:cNvPr id="141" name="Flowchart: Magnetic Disk 140"/>
            <p:cNvSpPr/>
            <p:nvPr/>
          </p:nvSpPr>
          <p:spPr bwMode="auto">
            <a:xfrm>
              <a:off x="1327189" y="2812564"/>
              <a:ext cx="1545714" cy="927207"/>
            </a:xfrm>
            <a:prstGeom prst="flowChartMagneticDisk">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pPr>
              <a:endParaRPr lang="en-US" sz="1428"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28" name="Oval 127"/>
            <p:cNvSpPr/>
            <p:nvPr/>
          </p:nvSpPr>
          <p:spPr bwMode="auto">
            <a:xfrm>
              <a:off x="1327189" y="2777695"/>
              <a:ext cx="1545714" cy="351807"/>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1428"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sp>
          <p:nvSpPr>
            <p:cNvPr id="13" name="Rectangle 12"/>
            <p:cNvSpPr/>
            <p:nvPr/>
          </p:nvSpPr>
          <p:spPr>
            <a:xfrm>
              <a:off x="1392794" y="3230737"/>
              <a:ext cx="1414504" cy="367595"/>
            </a:xfrm>
            <a:prstGeom prst="rect">
              <a:avLst/>
            </a:prstGeom>
          </p:spPr>
          <p:txBody>
            <a:bodyPr wrap="none">
              <a:spAutoFit/>
            </a:bodyPr>
            <a:lstStyle/>
            <a:p>
              <a:pPr algn="ctr" defTabSz="1268006" fontAlgn="base">
                <a:lnSpc>
                  <a:spcPct val="90000"/>
                </a:lnSpc>
                <a:spcBef>
                  <a:spcPct val="0"/>
                </a:spcBef>
                <a:spcAft>
                  <a:spcPct val="0"/>
                </a:spcAft>
                <a:defRPr/>
              </a:pPr>
              <a:r>
                <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rPr>
                <a:t>Devices +</a:t>
              </a:r>
              <a:r>
                <a:rPr lang="en-US" sz="1428" dirty="0" err="1">
                  <a:gradFill>
                    <a:gsLst>
                      <a:gs pos="0">
                        <a:srgbClr val="FFFFFF"/>
                      </a:gs>
                      <a:gs pos="100000">
                        <a:srgbClr val="FFFFFF"/>
                      </a:gs>
                    </a:gsLst>
                    <a:lin ang="5400000" scaled="0"/>
                  </a:gradFill>
                  <a:ea typeface="Segoe UI" pitchFamily="34" charset="0"/>
                  <a:cs typeface="Segoe UI Semibold" panose="020B0702040204020203" pitchFamily="34" charset="0"/>
                </a:rPr>
                <a:t>IoT</a:t>
              </a:r>
              <a:endParaRPr lang="en-US" sz="1428" dirty="0">
                <a:gradFill>
                  <a:gsLst>
                    <a:gs pos="0">
                      <a:srgbClr val="FFFFFF"/>
                    </a:gs>
                    <a:gs pos="100000">
                      <a:srgbClr val="FFFFFF"/>
                    </a:gs>
                  </a:gsLst>
                  <a:lin ang="5400000" scaled="0"/>
                </a:gradFill>
                <a:ea typeface="Segoe UI" pitchFamily="34" charset="0"/>
                <a:cs typeface="Segoe UI Semibold" panose="020B0702040204020203" pitchFamily="34" charset="0"/>
              </a:endParaRPr>
            </a:p>
          </p:txBody>
        </p:sp>
      </p:grpSp>
      <p:grpSp>
        <p:nvGrpSpPr>
          <p:cNvPr id="129" name="Group 128"/>
          <p:cNvGrpSpPr/>
          <p:nvPr/>
        </p:nvGrpSpPr>
        <p:grpSpPr>
          <a:xfrm>
            <a:off x="1769728" y="2302402"/>
            <a:ext cx="1009955" cy="379678"/>
            <a:chOff x="1371004" y="2381442"/>
            <a:chExt cx="941178" cy="368913"/>
          </a:xfrm>
        </p:grpSpPr>
        <p:pic>
          <p:nvPicPr>
            <p:cNvPr id="130" name="IoT"/>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71004" y="2409666"/>
              <a:ext cx="553359" cy="326999"/>
            </a:xfrm>
            <a:prstGeom prst="rect">
              <a:avLst/>
            </a:prstGeom>
          </p:spPr>
        </p:pic>
        <p:pic>
          <p:nvPicPr>
            <p:cNvPr id="131" name="IoT"/>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0290" y="2381442"/>
              <a:ext cx="441892" cy="261130"/>
            </a:xfrm>
            <a:prstGeom prst="rect">
              <a:avLst/>
            </a:prstGeom>
          </p:spPr>
        </p:pic>
        <p:pic>
          <p:nvPicPr>
            <p:cNvPr id="132" name="Picture 13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24717" y="2463513"/>
              <a:ext cx="485404" cy="286842"/>
            </a:xfrm>
            <a:prstGeom prst="rect">
              <a:avLst/>
            </a:prstGeom>
          </p:spPr>
        </p:pic>
      </p:grpSp>
      <p:sp>
        <p:nvSpPr>
          <p:cNvPr id="110" name="TextBox 109"/>
          <p:cNvSpPr txBox="1"/>
          <p:nvPr/>
        </p:nvSpPr>
        <p:spPr>
          <a:xfrm>
            <a:off x="3338750" y="3012598"/>
            <a:ext cx="5616558" cy="687123"/>
          </a:xfrm>
          <a:prstGeom prst="rect">
            <a:avLst/>
          </a:prstGeom>
          <a:noFill/>
        </p:spPr>
        <p:txBody>
          <a:bodyPr wrap="square" lIns="139891" tIns="111912" rIns="139891" bIns="111912" rtlCol="0">
            <a:spAutoFit/>
          </a:bodyPr>
          <a:lstStyle/>
          <a:p>
            <a:pPr algn="ctr">
              <a:lnSpc>
                <a:spcPct val="90000"/>
              </a:lnSpc>
              <a:spcBef>
                <a:spcPts val="612"/>
              </a:spcBef>
            </a:pPr>
            <a:r>
              <a:rPr lang="en-US" sz="3264"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Universal Windows Apps</a:t>
            </a:r>
            <a:endParaRPr lang="en-US" sz="3264"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grpSp>
        <p:nvGrpSpPr>
          <p:cNvPr id="75" name="Store"/>
          <p:cNvGrpSpPr/>
          <p:nvPr/>
        </p:nvGrpSpPr>
        <p:grpSpPr>
          <a:xfrm>
            <a:off x="7026955" y="4255421"/>
            <a:ext cx="2290259" cy="762393"/>
            <a:chOff x="7574900" y="3506973"/>
            <a:chExt cx="1688884" cy="617463"/>
          </a:xfrm>
        </p:grpSpPr>
        <p:sp>
          <p:nvSpPr>
            <p:cNvPr id="76" name="TextBox 75"/>
            <p:cNvSpPr txBox="1"/>
            <p:nvPr/>
          </p:nvSpPr>
          <p:spPr>
            <a:xfrm>
              <a:off x="7853238" y="3506973"/>
              <a:ext cx="1410546" cy="617463"/>
            </a:xfrm>
            <a:prstGeom prst="rect">
              <a:avLst/>
            </a:prstGeom>
            <a:noFill/>
          </p:spPr>
          <p:txBody>
            <a:bodyPr wrap="square" lIns="186521" tIns="149217" rIns="186521" bIns="149217" rtlCol="0">
              <a:spAutoFit/>
            </a:bodyPr>
            <a:lstStyle/>
            <a:p>
              <a:pPr defTabSz="932573">
                <a:lnSpc>
                  <a:spcPct val="90000"/>
                </a:lnSpc>
                <a:spcBef>
                  <a:spcPts val="816"/>
                </a:spcBef>
              </a:pPr>
              <a:r>
                <a:rPr lang="en-US" sz="1632" dirty="0">
                  <a:solidFill>
                    <a:srgbClr val="0078D7">
                      <a:lumMod val="20000"/>
                      <a:lumOff val="80000"/>
                    </a:srgbClr>
                  </a:solidFill>
                </a:rPr>
                <a:t>One Store +</a:t>
              </a:r>
              <a:br>
                <a:rPr lang="en-US" sz="1632" dirty="0">
                  <a:solidFill>
                    <a:srgbClr val="0078D7">
                      <a:lumMod val="20000"/>
                      <a:lumOff val="80000"/>
                    </a:srgbClr>
                  </a:solidFill>
                </a:rPr>
              </a:br>
              <a:r>
                <a:rPr lang="en-US" sz="1632" dirty="0">
                  <a:solidFill>
                    <a:srgbClr val="0078D7">
                      <a:lumMod val="20000"/>
                      <a:lumOff val="80000"/>
                    </a:srgbClr>
                  </a:solidFill>
                </a:rPr>
                <a:t>One Dev Center</a:t>
              </a:r>
            </a:p>
          </p:txBody>
        </p:sp>
        <p:pic>
          <p:nvPicPr>
            <p:cNvPr id="77" name="Picture 7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74900" y="3586074"/>
              <a:ext cx="398014" cy="398014"/>
            </a:xfrm>
            <a:prstGeom prst="rect">
              <a:avLst/>
            </a:prstGeom>
          </p:spPr>
        </p:pic>
      </p:grpSp>
      <p:grpSp>
        <p:nvGrpSpPr>
          <p:cNvPr id="78" name="Legacy"/>
          <p:cNvGrpSpPr/>
          <p:nvPr/>
        </p:nvGrpSpPr>
        <p:grpSpPr>
          <a:xfrm>
            <a:off x="8875937" y="3949061"/>
            <a:ext cx="1555995" cy="992917"/>
            <a:chOff x="5616311" y="3984573"/>
            <a:chExt cx="1260204" cy="804164"/>
          </a:xfrm>
        </p:grpSpPr>
        <p:pic>
          <p:nvPicPr>
            <p:cNvPr id="79" name="Picture 7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16311" y="4141357"/>
              <a:ext cx="310772" cy="310772"/>
            </a:xfrm>
            <a:prstGeom prst="rect">
              <a:avLst/>
            </a:prstGeom>
          </p:spPr>
        </p:pic>
        <p:sp>
          <p:nvSpPr>
            <p:cNvPr id="81" name="TextBox 80"/>
            <p:cNvSpPr txBox="1"/>
            <p:nvPr/>
          </p:nvSpPr>
          <p:spPr>
            <a:xfrm>
              <a:off x="5805420" y="3984573"/>
              <a:ext cx="1071095" cy="804164"/>
            </a:xfrm>
            <a:prstGeom prst="rect">
              <a:avLst/>
            </a:prstGeom>
            <a:noFill/>
          </p:spPr>
          <p:txBody>
            <a:bodyPr wrap="square" lIns="124347" tIns="149217" rIns="0" bIns="149217" rtlCol="0">
              <a:spAutoFit/>
            </a:bodyPr>
            <a:lstStyle/>
            <a:p>
              <a:pPr defTabSz="932573">
                <a:lnSpc>
                  <a:spcPct val="90000"/>
                </a:lnSpc>
                <a:spcBef>
                  <a:spcPts val="816"/>
                </a:spcBef>
              </a:pPr>
              <a:r>
                <a:rPr lang="en-US" sz="1632" dirty="0">
                  <a:solidFill>
                    <a:srgbClr val="0078D7">
                      <a:lumMod val="20000"/>
                      <a:lumOff val="80000"/>
                    </a:srgbClr>
                  </a:solidFill>
                </a:rPr>
                <a:t>Reuse </a:t>
              </a:r>
              <a:r>
                <a:rPr lang="en-US" sz="1632" dirty="0">
                  <a:solidFill>
                    <a:srgbClr val="0078D7">
                      <a:lumMod val="20000"/>
                      <a:lumOff val="80000"/>
                    </a:srgbClr>
                  </a:solidFill>
                </a:rPr>
                <a:t>E</a:t>
              </a:r>
              <a:r>
                <a:rPr lang="en-US" sz="1632" dirty="0">
                  <a:solidFill>
                    <a:srgbClr val="0078D7">
                      <a:lumMod val="20000"/>
                      <a:lumOff val="80000"/>
                    </a:srgbClr>
                  </a:solidFill>
                </a:rPr>
                <a:t>xisting </a:t>
              </a:r>
              <a:r>
                <a:rPr lang="en-US" sz="1632" dirty="0">
                  <a:solidFill>
                    <a:srgbClr val="0078D7">
                      <a:lumMod val="20000"/>
                      <a:lumOff val="80000"/>
                    </a:srgbClr>
                  </a:solidFill>
                </a:rPr>
                <a:t>C</a:t>
              </a:r>
              <a:r>
                <a:rPr lang="en-US" sz="1632" dirty="0">
                  <a:solidFill>
                    <a:srgbClr val="0078D7">
                      <a:lumMod val="20000"/>
                      <a:lumOff val="80000"/>
                    </a:srgbClr>
                  </a:solidFill>
                </a:rPr>
                <a:t>ode</a:t>
              </a:r>
              <a:endParaRPr lang="en-US" sz="1632" dirty="0">
                <a:solidFill>
                  <a:srgbClr val="0078D7">
                    <a:lumMod val="20000"/>
                    <a:lumOff val="80000"/>
                  </a:srgbClr>
                </a:solidFill>
              </a:endParaRPr>
            </a:p>
          </p:txBody>
        </p:sp>
      </p:grpSp>
      <p:grpSp>
        <p:nvGrpSpPr>
          <p:cNvPr id="83" name="One SDK"/>
          <p:cNvGrpSpPr/>
          <p:nvPr/>
        </p:nvGrpSpPr>
        <p:grpSpPr>
          <a:xfrm>
            <a:off x="5352351" y="4405038"/>
            <a:ext cx="1845478" cy="762393"/>
            <a:chOff x="4428826" y="3733778"/>
            <a:chExt cx="1357092" cy="560634"/>
          </a:xfrm>
        </p:grpSpPr>
        <p:sp>
          <p:nvSpPr>
            <p:cNvPr id="84" name="TextBox 83"/>
            <p:cNvSpPr txBox="1"/>
            <p:nvPr/>
          </p:nvSpPr>
          <p:spPr>
            <a:xfrm>
              <a:off x="4608153" y="3733778"/>
              <a:ext cx="1177765" cy="560634"/>
            </a:xfrm>
            <a:prstGeom prst="rect">
              <a:avLst/>
            </a:prstGeom>
            <a:noFill/>
          </p:spPr>
          <p:txBody>
            <a:bodyPr wrap="square" lIns="186521" tIns="149217" rIns="186521" bIns="149217" rtlCol="0">
              <a:spAutoFit/>
            </a:bodyPr>
            <a:lstStyle/>
            <a:p>
              <a:pPr defTabSz="932573">
                <a:lnSpc>
                  <a:spcPct val="90000"/>
                </a:lnSpc>
                <a:spcBef>
                  <a:spcPts val="816"/>
                </a:spcBef>
              </a:pPr>
              <a:r>
                <a:rPr lang="en-US" sz="1632" dirty="0">
                  <a:solidFill>
                    <a:srgbClr val="0078D7">
                      <a:lumMod val="20000"/>
                      <a:lumOff val="80000"/>
                    </a:srgbClr>
                  </a:solidFill>
                </a:rPr>
                <a:t>One SDK + Tooling</a:t>
              </a:r>
              <a:endParaRPr lang="en-US" sz="1632" dirty="0">
                <a:solidFill>
                  <a:srgbClr val="0078D7">
                    <a:lumMod val="20000"/>
                    <a:lumOff val="80000"/>
                  </a:srgbClr>
                </a:solidFill>
              </a:endParaRPr>
            </a:p>
          </p:txBody>
        </p:sp>
        <p:pic>
          <p:nvPicPr>
            <p:cNvPr id="85" name="Picture 8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28826" y="3870990"/>
              <a:ext cx="283272" cy="283272"/>
            </a:xfrm>
            <a:prstGeom prst="rect">
              <a:avLst/>
            </a:prstGeom>
          </p:spPr>
        </p:pic>
      </p:grpSp>
      <p:grpSp>
        <p:nvGrpSpPr>
          <p:cNvPr id="86" name="Adaptive UI"/>
          <p:cNvGrpSpPr/>
          <p:nvPr/>
        </p:nvGrpSpPr>
        <p:grpSpPr>
          <a:xfrm>
            <a:off x="1557514" y="3938959"/>
            <a:ext cx="2098063" cy="762393"/>
            <a:chOff x="1274764" y="3263907"/>
            <a:chExt cx="1542833" cy="560634"/>
          </a:xfrm>
        </p:grpSpPr>
        <p:sp>
          <p:nvSpPr>
            <p:cNvPr id="87" name="TextBox 86"/>
            <p:cNvSpPr txBox="1"/>
            <p:nvPr/>
          </p:nvSpPr>
          <p:spPr>
            <a:xfrm>
              <a:off x="1592022" y="3263907"/>
              <a:ext cx="1225575" cy="560634"/>
            </a:xfrm>
            <a:prstGeom prst="rect">
              <a:avLst/>
            </a:prstGeom>
            <a:noFill/>
          </p:spPr>
          <p:txBody>
            <a:bodyPr wrap="square" lIns="186521" tIns="149217" rIns="186521" bIns="149217" rtlCol="0">
              <a:spAutoFit/>
            </a:bodyPr>
            <a:lstStyle/>
            <a:p>
              <a:pPr defTabSz="932573">
                <a:lnSpc>
                  <a:spcPct val="90000"/>
                </a:lnSpc>
                <a:spcBef>
                  <a:spcPts val="816"/>
                </a:spcBef>
              </a:pPr>
              <a:r>
                <a:rPr lang="en-US" sz="1632" dirty="0">
                  <a:solidFill>
                    <a:srgbClr val="0078D7">
                      <a:lumMod val="20000"/>
                      <a:lumOff val="80000"/>
                    </a:srgbClr>
                  </a:solidFill>
                </a:rPr>
                <a:t>Adaptive </a:t>
              </a:r>
              <a:br>
                <a:rPr lang="en-US" sz="1632" dirty="0">
                  <a:solidFill>
                    <a:srgbClr val="0078D7">
                      <a:lumMod val="20000"/>
                      <a:lumOff val="80000"/>
                    </a:srgbClr>
                  </a:solidFill>
                </a:rPr>
              </a:br>
              <a:r>
                <a:rPr lang="en-US" sz="1632" dirty="0">
                  <a:solidFill>
                    <a:srgbClr val="0078D7">
                      <a:lumMod val="20000"/>
                      <a:lumOff val="80000"/>
                    </a:srgbClr>
                  </a:solidFill>
                </a:rPr>
                <a:t>User Interface</a:t>
              </a:r>
            </a:p>
          </p:txBody>
        </p:sp>
        <p:grpSp>
          <p:nvGrpSpPr>
            <p:cNvPr id="88" name="Group 87"/>
            <p:cNvGrpSpPr/>
            <p:nvPr/>
          </p:nvGrpSpPr>
          <p:grpSpPr>
            <a:xfrm>
              <a:off x="1274764" y="3378776"/>
              <a:ext cx="394464" cy="314583"/>
              <a:chOff x="1274764" y="3378776"/>
              <a:chExt cx="394464" cy="314583"/>
            </a:xfrm>
          </p:grpSpPr>
          <p:pic>
            <p:nvPicPr>
              <p:cNvPr id="89" name="Picture 88"/>
              <p:cNvPicPr>
                <a:picLocks noChangeAspect="1"/>
              </p:cNvPicPr>
              <p:nvPr/>
            </p:nvPicPr>
            <p:blipFill>
              <a:blip r:embed="rId21"/>
              <a:stretch>
                <a:fillRect/>
              </a:stretch>
            </p:blipFill>
            <p:spPr>
              <a:xfrm>
                <a:off x="1274764" y="3467787"/>
                <a:ext cx="201185" cy="225572"/>
              </a:xfrm>
              <a:prstGeom prst="rect">
                <a:avLst/>
              </a:prstGeom>
            </p:spPr>
          </p:pic>
          <p:grpSp>
            <p:nvGrpSpPr>
              <p:cNvPr id="90" name="Group 89"/>
              <p:cNvGrpSpPr/>
              <p:nvPr/>
            </p:nvGrpSpPr>
            <p:grpSpPr>
              <a:xfrm>
                <a:off x="1382420" y="3378776"/>
                <a:ext cx="254030" cy="217742"/>
                <a:chOff x="1344320" y="3386396"/>
                <a:chExt cx="254030" cy="217742"/>
              </a:xfrm>
            </p:grpSpPr>
            <p:sp>
              <p:nvSpPr>
                <p:cNvPr id="92" name="Freeform 91"/>
                <p:cNvSpPr>
                  <a:spLocks noChangeAspect="1"/>
                </p:cNvSpPr>
                <p:nvPr/>
              </p:nvSpPr>
              <p:spPr bwMode="black">
                <a:xfrm>
                  <a:off x="1440120" y="3451768"/>
                  <a:ext cx="87438" cy="152370"/>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chemeClr val="bg1"/>
                </a:solidFill>
                <a:ln>
                  <a:noFill/>
                </a:ln>
              </p:spPr>
              <p:txBody>
                <a:bodyPr vert="horz" wrap="square" lIns="124347" tIns="62174" rIns="124347" bIns="62174"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2448" dirty="0">
                    <a:solidFill>
                      <a:srgbClr val="0078D7">
                        <a:lumMod val="20000"/>
                        <a:lumOff val="80000"/>
                      </a:srgbClr>
                    </a:solidFill>
                  </a:endParaRPr>
                </a:p>
              </p:txBody>
            </p:sp>
            <p:pic>
              <p:nvPicPr>
                <p:cNvPr id="93" name="Picture 9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44320" y="3386396"/>
                  <a:ext cx="254030" cy="151623"/>
                </a:xfrm>
                <a:prstGeom prst="rect">
                  <a:avLst/>
                </a:prstGeom>
              </p:spPr>
            </p:pic>
          </p:grpSp>
          <p:pic>
            <p:nvPicPr>
              <p:cNvPr id="91" name="Picture 9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51506" y="3565510"/>
                <a:ext cx="117722" cy="117722"/>
              </a:xfrm>
              <a:prstGeom prst="rect">
                <a:avLst/>
              </a:prstGeom>
            </p:spPr>
          </p:pic>
        </p:grpSp>
      </p:grpSp>
      <p:grpSp>
        <p:nvGrpSpPr>
          <p:cNvPr id="94" name="NUI"/>
          <p:cNvGrpSpPr/>
          <p:nvPr/>
        </p:nvGrpSpPr>
        <p:grpSpPr>
          <a:xfrm>
            <a:off x="3473817" y="4337348"/>
            <a:ext cx="1957749" cy="762393"/>
            <a:chOff x="2810595" y="3636234"/>
            <a:chExt cx="1439652" cy="560634"/>
          </a:xfrm>
        </p:grpSpPr>
        <p:sp>
          <p:nvSpPr>
            <p:cNvPr id="95" name="TextBox 94"/>
            <p:cNvSpPr txBox="1"/>
            <p:nvPr/>
          </p:nvSpPr>
          <p:spPr>
            <a:xfrm>
              <a:off x="2988031" y="3636234"/>
              <a:ext cx="1262216" cy="560634"/>
            </a:xfrm>
            <a:prstGeom prst="rect">
              <a:avLst/>
            </a:prstGeom>
            <a:noFill/>
          </p:spPr>
          <p:txBody>
            <a:bodyPr wrap="square" lIns="186521" tIns="149217" rIns="186521" bIns="149217" rtlCol="0">
              <a:spAutoFit/>
            </a:bodyPr>
            <a:lstStyle/>
            <a:p>
              <a:pPr defTabSz="932573">
                <a:lnSpc>
                  <a:spcPct val="90000"/>
                </a:lnSpc>
                <a:spcBef>
                  <a:spcPts val="816"/>
                </a:spcBef>
              </a:pPr>
              <a:r>
                <a:rPr lang="en-US" sz="1632" dirty="0">
                  <a:solidFill>
                    <a:srgbClr val="0078D7">
                      <a:lumMod val="20000"/>
                      <a:lumOff val="80000"/>
                    </a:srgbClr>
                  </a:solidFill>
                </a:rPr>
                <a:t>Natural</a:t>
              </a:r>
              <a:br>
                <a:rPr lang="en-US" sz="1632" dirty="0">
                  <a:solidFill>
                    <a:srgbClr val="0078D7">
                      <a:lumMod val="20000"/>
                      <a:lumOff val="80000"/>
                    </a:srgbClr>
                  </a:solidFill>
                </a:rPr>
              </a:br>
              <a:r>
                <a:rPr lang="en-US" sz="1632" dirty="0">
                  <a:solidFill>
                    <a:srgbClr val="0078D7">
                      <a:lumMod val="20000"/>
                      <a:lumOff val="80000"/>
                    </a:srgbClr>
                  </a:solidFill>
                </a:rPr>
                <a:t>User Inputs</a:t>
              </a:r>
            </a:p>
          </p:txBody>
        </p:sp>
        <p:grpSp>
          <p:nvGrpSpPr>
            <p:cNvPr id="99" name="Group 98"/>
            <p:cNvGrpSpPr/>
            <p:nvPr/>
          </p:nvGrpSpPr>
          <p:grpSpPr>
            <a:xfrm>
              <a:off x="2872036" y="3696660"/>
              <a:ext cx="228182" cy="328156"/>
              <a:chOff x="2027902" y="3831543"/>
              <a:chExt cx="251312" cy="361419"/>
            </a:xfrm>
          </p:grpSpPr>
          <p:sp>
            <p:nvSpPr>
              <p:cNvPr id="107" name="Freeform 106"/>
              <p:cNvSpPr>
                <a:spLocks noChangeAspect="1" noEditPoints="1"/>
              </p:cNvSpPr>
              <p:nvPr/>
            </p:nvSpPr>
            <p:spPr bwMode="black">
              <a:xfrm>
                <a:off x="2123890" y="4036288"/>
                <a:ext cx="155324" cy="156674"/>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bg1"/>
              </a:solidFill>
              <a:ln>
                <a:noFill/>
              </a:ln>
              <a:extLst/>
            </p:spPr>
            <p:txBody>
              <a:bodyPr vert="horz" wrap="square" lIns="126847" tIns="63423" rIns="126847" bIns="6342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2448" dirty="0">
                  <a:solidFill>
                    <a:srgbClr val="0078D7">
                      <a:lumMod val="20000"/>
                      <a:lumOff val="80000"/>
                    </a:srgbClr>
                  </a:solidFill>
                </a:endParaRPr>
              </a:p>
            </p:txBody>
          </p:sp>
          <p:pic>
            <p:nvPicPr>
              <p:cNvPr id="109" name="Picture 10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027902" y="3831543"/>
                <a:ext cx="238516" cy="238516"/>
              </a:xfrm>
              <a:prstGeom prst="rect">
                <a:avLst/>
              </a:prstGeom>
            </p:spPr>
          </p:pic>
        </p:grpSp>
        <p:pic>
          <p:nvPicPr>
            <p:cNvPr id="100" name="Picture 99"/>
            <p:cNvPicPr>
              <a:picLocks noChangeAspect="1"/>
            </p:cNvPicPr>
            <p:nvPr/>
          </p:nvPicPr>
          <p:blipFill>
            <a:blip r:embed="rId25"/>
            <a:stretch>
              <a:fillRect/>
            </a:stretch>
          </p:blipFill>
          <p:spPr>
            <a:xfrm>
              <a:off x="2810595" y="3879352"/>
              <a:ext cx="172085" cy="142585"/>
            </a:xfrm>
            <a:prstGeom prst="rect">
              <a:avLst/>
            </a:prstGeom>
          </p:spPr>
        </p:pic>
      </p:grpSp>
      <p:grpSp>
        <p:nvGrpSpPr>
          <p:cNvPr id="206" name="Xbox"/>
          <p:cNvGrpSpPr/>
          <p:nvPr/>
        </p:nvGrpSpPr>
        <p:grpSpPr bwMode="ltGray">
          <a:xfrm>
            <a:off x="4872350" y="4435810"/>
            <a:ext cx="2030951" cy="1461158"/>
            <a:chOff x="8610991" y="1992417"/>
            <a:chExt cx="3186889" cy="2292792"/>
          </a:xfrm>
        </p:grpSpPr>
        <p:pic>
          <p:nvPicPr>
            <p:cNvPr id="207" name="Picture 206"/>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bwMode="ltGray">
            <a:xfrm>
              <a:off x="8610991" y="1992417"/>
              <a:ext cx="3186889" cy="1956172"/>
            </a:xfrm>
            <a:prstGeom prst="rect">
              <a:avLst/>
            </a:prstGeom>
          </p:spPr>
        </p:pic>
        <p:pic>
          <p:nvPicPr>
            <p:cNvPr id="208" name="Picture 207"/>
            <p:cNvPicPr>
              <a:picLocks noChangeAspect="1"/>
            </p:cNvPicPr>
            <p:nvPr/>
          </p:nvPicPr>
          <p:blipFill>
            <a:blip r:embed="rId27">
              <a:extLst>
                <a:ext uri="{28A0092B-C50C-407E-A947-70E740481C1C}">
                  <a14:useLocalDpi xmlns:a14="http://schemas.microsoft.com/office/drawing/2010/main" val="0"/>
                </a:ext>
              </a:extLst>
            </a:blip>
            <a:stretch>
              <a:fillRect/>
            </a:stretch>
          </p:blipFill>
          <p:spPr bwMode="ltGray">
            <a:xfrm>
              <a:off x="9566830" y="3952379"/>
              <a:ext cx="1275210" cy="332830"/>
            </a:xfrm>
            <a:prstGeom prst="rect">
              <a:avLst/>
            </a:prstGeom>
          </p:spPr>
        </p:pic>
        <p:pic>
          <p:nvPicPr>
            <p:cNvPr id="209" name="Picture 2"/>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ltGray">
            <a:xfrm>
              <a:off x="8656422" y="2030494"/>
              <a:ext cx="3101655" cy="1731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0" name="PPI"/>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bwMode="ltGray">
          <a:xfrm>
            <a:off x="1224348" y="4442994"/>
            <a:ext cx="2930254" cy="1787710"/>
          </a:xfrm>
          <a:prstGeom prst="rect">
            <a:avLst/>
          </a:prstGeom>
        </p:spPr>
      </p:pic>
      <p:pic>
        <p:nvPicPr>
          <p:cNvPr id="214" name="Picture 213" descr="141215_B-hero_01.png"/>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7462597" y="4434171"/>
            <a:ext cx="2241381" cy="884489"/>
          </a:xfrm>
          <a:prstGeom prst="rect">
            <a:avLst/>
          </a:prstGeom>
          <a:noFill/>
          <a:ln>
            <a:noFill/>
          </a:ln>
        </p:spPr>
      </p:pic>
      <p:grpSp>
        <p:nvGrpSpPr>
          <p:cNvPr id="211" name="Group 210"/>
          <p:cNvGrpSpPr/>
          <p:nvPr/>
        </p:nvGrpSpPr>
        <p:grpSpPr>
          <a:xfrm>
            <a:off x="10163927" y="4439750"/>
            <a:ext cx="1116098" cy="632561"/>
            <a:chOff x="87532" y="3622341"/>
            <a:chExt cx="1116863" cy="632995"/>
          </a:xfrm>
        </p:grpSpPr>
        <p:sp>
          <p:nvSpPr>
            <p:cNvPr id="213" name="Rectangle 212"/>
            <p:cNvSpPr/>
            <p:nvPr/>
          </p:nvSpPr>
          <p:spPr bwMode="auto">
            <a:xfrm>
              <a:off x="533400" y="3862390"/>
              <a:ext cx="200025" cy="90488"/>
            </a:xfrm>
            <a:prstGeom prst="rect">
              <a:avLst/>
            </a:prstGeom>
            <a:solidFill>
              <a:srgbClr val="3E84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5" rIns="182755" bIns="146205" numCol="1" spcCol="0" rtlCol="0" fromWordArt="0" anchor="t" anchorCtr="0" forceAA="0" compatLnSpc="1">
              <a:prstTxWarp prst="textNoShape">
                <a:avLst/>
              </a:prstTxWarp>
              <a:noAutofit/>
            </a:bodyPr>
            <a:lstStyle/>
            <a:p>
              <a:pPr algn="ctr" defTabSz="93181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2" name="Picture 21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7532" y="3622341"/>
              <a:ext cx="1116863" cy="632995"/>
            </a:xfrm>
            <a:prstGeom prst="rect">
              <a:avLst/>
            </a:prstGeom>
          </p:spPr>
        </p:pic>
      </p:grpSp>
      <p:pic>
        <p:nvPicPr>
          <p:cNvPr id="72" name="Picture 71"/>
          <p:cNvPicPr>
            <a:picLocks noChangeAspect="1"/>
          </p:cNvPicPr>
          <p:nvPr/>
        </p:nvPicPr>
        <p:blipFill rotWithShape="1">
          <a:blip r:embed="rId32" cstate="print">
            <a:extLst>
              <a:ext uri="{28A0092B-C50C-407E-A947-70E740481C1C}">
                <a14:useLocalDpi xmlns:a14="http://schemas.microsoft.com/office/drawing/2010/main" val="0"/>
              </a:ext>
            </a:extLst>
          </a:blip>
          <a:srcRect r="10956" b="15432"/>
          <a:stretch/>
        </p:blipFill>
        <p:spPr>
          <a:xfrm>
            <a:off x="6145200" y="935585"/>
            <a:ext cx="1579380" cy="1004576"/>
          </a:xfrm>
          <a:prstGeom prst="rect">
            <a:avLst/>
          </a:prstGeom>
        </p:spPr>
      </p:pic>
      <p:pic>
        <p:nvPicPr>
          <p:cNvPr id="102" name="Picture 101"/>
          <p:cNvPicPr>
            <a:picLocks noChangeAspect="1"/>
          </p:cNvPicPr>
          <p:nvPr/>
        </p:nvPicPr>
        <p:blipFill rotWithShape="1">
          <a:blip r:embed="rId32" cstate="print">
            <a:extLst>
              <a:ext uri="{28A0092B-C50C-407E-A947-70E740481C1C}">
                <a14:useLocalDpi xmlns:a14="http://schemas.microsoft.com/office/drawing/2010/main" val="0"/>
              </a:ext>
            </a:extLst>
          </a:blip>
          <a:srcRect r="10956" b="15432"/>
          <a:stretch/>
        </p:blipFill>
        <p:spPr>
          <a:xfrm>
            <a:off x="6145200" y="935585"/>
            <a:ext cx="1579380" cy="1004576"/>
          </a:xfrm>
          <a:prstGeom prst="rect">
            <a:avLst/>
          </a:prstGeom>
        </p:spPr>
      </p:pic>
      <p:pic>
        <p:nvPicPr>
          <p:cNvPr id="103" name="Picture 10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222127" y="935585"/>
            <a:ext cx="1556401" cy="1145005"/>
          </a:xfrm>
          <a:prstGeom prst="rect">
            <a:avLst/>
          </a:prstGeom>
        </p:spPr>
      </p:pic>
      <p:pic>
        <p:nvPicPr>
          <p:cNvPr id="104" name="Picture 10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142261" y="935585"/>
            <a:ext cx="1528433" cy="977195"/>
          </a:xfrm>
          <a:prstGeom prst="rect">
            <a:avLst/>
          </a:prstGeom>
        </p:spPr>
      </p:pic>
      <p:pic>
        <p:nvPicPr>
          <p:cNvPr id="105" name="Picture 104"/>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473721" y="935585"/>
            <a:ext cx="887400" cy="681396"/>
          </a:xfrm>
          <a:prstGeom prst="rect">
            <a:avLst/>
          </a:prstGeom>
        </p:spPr>
      </p:pic>
      <p:pic>
        <p:nvPicPr>
          <p:cNvPr id="106" name="Picture 10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76458" y="935586"/>
            <a:ext cx="607446" cy="591600"/>
          </a:xfrm>
          <a:prstGeom prst="rect">
            <a:avLst/>
          </a:prstGeom>
        </p:spPr>
      </p:pic>
      <p:pic>
        <p:nvPicPr>
          <p:cNvPr id="139" name="Picture 138"/>
          <p:cNvPicPr>
            <a:picLocks noChangeAspect="1"/>
          </p:cNvPicPr>
          <p:nvPr/>
        </p:nvPicPr>
        <p:blipFill rotWithShape="1">
          <a:blip r:embed="rId37" cstate="print">
            <a:extLst>
              <a:ext uri="{28A0092B-C50C-407E-A947-70E740481C1C}">
                <a14:useLocalDpi xmlns:a14="http://schemas.microsoft.com/office/drawing/2010/main" val="0"/>
              </a:ext>
            </a:extLst>
          </a:blip>
          <a:srcRect l="6535" r="9044"/>
          <a:stretch/>
        </p:blipFill>
        <p:spPr>
          <a:xfrm>
            <a:off x="2801554" y="935586"/>
            <a:ext cx="870025" cy="866618"/>
          </a:xfrm>
          <a:prstGeom prst="rect">
            <a:avLst/>
          </a:prstGeom>
        </p:spPr>
      </p:pic>
      <p:pic>
        <p:nvPicPr>
          <p:cNvPr id="140" name="Picture 139"/>
          <p:cNvPicPr>
            <a:picLocks noChangeAspect="1"/>
          </p:cNvPicPr>
          <p:nvPr/>
        </p:nvPicPr>
        <p:blipFill rotWithShape="1">
          <a:blip r:embed="rId38" cstate="print">
            <a:extLst>
              <a:ext uri="{28A0092B-C50C-407E-A947-70E740481C1C}">
                <a14:useLocalDpi xmlns:a14="http://schemas.microsoft.com/office/drawing/2010/main" val="0"/>
              </a:ext>
            </a:extLst>
          </a:blip>
          <a:srcRect r="12153"/>
          <a:stretch/>
        </p:blipFill>
        <p:spPr>
          <a:xfrm>
            <a:off x="8172031" y="935585"/>
            <a:ext cx="1609664" cy="1036992"/>
          </a:xfrm>
          <a:prstGeom prst="rect">
            <a:avLst/>
          </a:prstGeom>
        </p:spPr>
      </p:pic>
      <p:sp>
        <p:nvSpPr>
          <p:cNvPr id="119" name="TextBox 118"/>
          <p:cNvSpPr txBox="1"/>
          <p:nvPr/>
        </p:nvSpPr>
        <p:spPr>
          <a:xfrm>
            <a:off x="3029138" y="5312689"/>
            <a:ext cx="6154800" cy="687123"/>
          </a:xfrm>
          <a:prstGeom prst="rect">
            <a:avLst/>
          </a:prstGeom>
          <a:noFill/>
        </p:spPr>
        <p:txBody>
          <a:bodyPr wrap="none" lIns="139891" tIns="111912" rIns="139891" bIns="111912" rtlCol="0">
            <a:spAutoFit/>
          </a:bodyPr>
          <a:lstStyle/>
          <a:p>
            <a:pPr>
              <a:lnSpc>
                <a:spcPct val="90000"/>
              </a:lnSpc>
              <a:spcBef>
                <a:spcPts val="612"/>
              </a:spcBef>
            </a:pPr>
            <a:r>
              <a:rPr lang="en-US" sz="3264" dirty="0">
                <a:solidFill>
                  <a:srgbClr val="0070C0"/>
                </a:solidFill>
                <a:latin typeface="Segoe UI Light" panose="020B0502040204020203" pitchFamily="34" charset="0"/>
                <a:ea typeface="Segoe UI" pitchFamily="34" charset="0"/>
                <a:cs typeface="Segoe UI Light" panose="020B0502040204020203" pitchFamily="34" charset="0"/>
              </a:rPr>
              <a:t>One </a:t>
            </a:r>
            <a:r>
              <a:rPr lang="en-US" sz="3264" dirty="0">
                <a:solidFill>
                  <a:srgbClr val="0070C0"/>
                </a:solidFill>
                <a:latin typeface="Segoe UI Light" panose="020B0502040204020203" pitchFamily="34" charset="0"/>
                <a:ea typeface="Segoe UI" pitchFamily="34" charset="0"/>
                <a:cs typeface="Segoe UI Light" panose="020B0502040204020203" pitchFamily="34" charset="0"/>
              </a:rPr>
              <a:t>Universal Windows Platform</a:t>
            </a:r>
          </a:p>
        </p:txBody>
      </p:sp>
    </p:spTree>
    <p:extLst>
      <p:ext uri="{BB962C8B-B14F-4D97-AF65-F5344CB8AC3E}">
        <p14:creationId xmlns:p14="http://schemas.microsoft.com/office/powerpoint/2010/main" val="36614281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xit" presetSubtype="0" fill="hold" nodeType="withEffect">
                                  <p:stCondLst>
                                    <p:cond delay="1000"/>
                                  </p:stCondLst>
                                  <p:childTnLst>
                                    <p:set>
                                      <p:cBhvr>
                                        <p:cTn id="8" dur="1" fill="hold">
                                          <p:stCondLst>
                                            <p:cond delay="0"/>
                                          </p:stCondLst>
                                        </p:cTn>
                                        <p:tgtEl>
                                          <p:spTgt spid="12"/>
                                        </p:tgtEl>
                                        <p:attrNameLst>
                                          <p:attrName>style.visibility</p:attrName>
                                        </p:attrNameLst>
                                      </p:cBhvr>
                                      <p:to>
                                        <p:strVal val="hidden"/>
                                      </p:to>
                                    </p:set>
                                  </p:childTnLst>
                                </p:cTn>
                              </p:par>
                              <p:par>
                                <p:cTn id="9" presetID="6" presetClass="emph" presetSubtype="0" decel="59000" autoRev="1" fill="hold" nodeType="withEffect">
                                  <p:stCondLst>
                                    <p:cond delay="0"/>
                                  </p:stCondLst>
                                  <p:childTnLst>
                                    <p:animScale>
                                      <p:cBhvr>
                                        <p:cTn id="10" dur="1000" fill="hold"/>
                                        <p:tgtEl>
                                          <p:spTgt spid="96"/>
                                        </p:tgtEl>
                                      </p:cBhvr>
                                      <p:by x="18000" y="100000"/>
                                    </p:animScale>
                                  </p:childTnLst>
                                </p:cTn>
                              </p:par>
                              <p:par>
                                <p:cTn id="11" presetID="6" presetClass="emph" presetSubtype="0" decel="59000" autoRev="1" fill="hold" nodeType="withEffect">
                                  <p:stCondLst>
                                    <p:cond delay="0"/>
                                  </p:stCondLst>
                                  <p:childTnLst>
                                    <p:animScale>
                                      <p:cBhvr>
                                        <p:cTn id="12" dur="1000" fill="hold"/>
                                        <p:tgtEl>
                                          <p:spTgt spid="96"/>
                                        </p:tgtEl>
                                      </p:cBhvr>
                                      <p:by x="100000" y="87000"/>
                                    </p:animScale>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1000" fill="hold"/>
                                        <p:tgtEl>
                                          <p:spTgt spid="96"/>
                                        </p:tgtEl>
                                      </p:cBhvr>
                                      <p:by x="100000" y="80000"/>
                                    </p:animScale>
                                  </p:childTnLst>
                                </p:cTn>
                              </p:par>
                              <p:par>
                                <p:cTn id="16" presetID="10" presetClass="exit" presetSubtype="0" fill="hold" grpId="0" nodeType="withEffect">
                                  <p:stCondLst>
                                    <p:cond delay="0"/>
                                  </p:stCondLst>
                                  <p:childTnLst>
                                    <p:animEffect transition="out" filter="fade">
                                      <p:cBhvr>
                                        <p:cTn id="17" dur="1000"/>
                                        <p:tgtEl>
                                          <p:spTgt spid="71"/>
                                        </p:tgtEl>
                                      </p:cBhvr>
                                    </p:animEffect>
                                    <p:set>
                                      <p:cBhvr>
                                        <p:cTn id="18" dur="1" fill="hold">
                                          <p:stCondLst>
                                            <p:cond delay="999"/>
                                          </p:stCondLst>
                                        </p:cTn>
                                        <p:tgtEl>
                                          <p:spTgt spid="71"/>
                                        </p:tgtEl>
                                        <p:attrNameLst>
                                          <p:attrName>style.visibility</p:attrName>
                                        </p:attrNameLst>
                                      </p:cBhvr>
                                      <p:to>
                                        <p:strVal val="hidden"/>
                                      </p:to>
                                    </p:set>
                                  </p:childTnLst>
                                </p:cTn>
                              </p:par>
                              <p:par>
                                <p:cTn id="19" presetID="10" presetClass="entr" presetSubtype="0"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42" presetClass="path" presetSubtype="0" accel="50000" decel="50000" fill="hold" nodeType="withEffect">
                                  <p:stCondLst>
                                    <p:cond delay="0"/>
                                  </p:stCondLst>
                                  <p:childTnLst>
                                    <p:animMotion origin="layout" path="M 6.25E-7 2.22222E-6 L -0.67318 -0.32894 " pathEditMode="relative" rAng="0" ptsTypes="AA">
                                      <p:cBhvr>
                                        <p:cTn id="28" dur="1000" fill="hold"/>
                                        <p:tgtEl>
                                          <p:spTgt spid="211"/>
                                        </p:tgtEl>
                                        <p:attrNameLst>
                                          <p:attrName>ppt_x</p:attrName>
                                          <p:attrName>ppt_y</p:attrName>
                                        </p:attrNameLst>
                                      </p:cBhvr>
                                      <p:rCtr x="-33659" y="-16458"/>
                                    </p:animMotion>
                                  </p:childTnLst>
                                </p:cTn>
                              </p:par>
                              <p:par>
                                <p:cTn id="29" presetID="10" presetClass="exit" presetSubtype="0" fill="hold" nodeType="withEffect">
                                  <p:stCondLst>
                                    <p:cond delay="0"/>
                                  </p:stCondLst>
                                  <p:childTnLst>
                                    <p:animEffect transition="out" filter="fade">
                                      <p:cBhvr>
                                        <p:cTn id="30" dur="1000"/>
                                        <p:tgtEl>
                                          <p:spTgt spid="211"/>
                                        </p:tgtEl>
                                      </p:cBhvr>
                                    </p:animEffect>
                                    <p:set>
                                      <p:cBhvr>
                                        <p:cTn id="31" dur="1" fill="hold">
                                          <p:stCondLst>
                                            <p:cond delay="999"/>
                                          </p:stCondLst>
                                        </p:cTn>
                                        <p:tgtEl>
                                          <p:spTgt spid="211"/>
                                        </p:tgtEl>
                                        <p:attrNameLst>
                                          <p:attrName>style.visibility</p:attrName>
                                        </p:attrNameLst>
                                      </p:cBhvr>
                                      <p:to>
                                        <p:strVal val="hidden"/>
                                      </p:to>
                                    </p:set>
                                  </p:childTnLst>
                                </p:cTn>
                              </p:par>
                              <p:par>
                                <p:cTn id="32" presetID="6" presetClass="emph" presetSubtype="0" fill="hold" nodeType="withEffect">
                                  <p:stCondLst>
                                    <p:cond delay="0"/>
                                  </p:stCondLst>
                                  <p:childTnLst>
                                    <p:animScale>
                                      <p:cBhvr>
                                        <p:cTn id="33" dur="1000" fill="hold"/>
                                        <p:tgtEl>
                                          <p:spTgt spid="211"/>
                                        </p:tgtEl>
                                      </p:cBhvr>
                                      <p:by x="50000" y="50000"/>
                                    </p:animScale>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61"/>
                                        </p:tgtEl>
                                        <p:attrNameLst>
                                          <p:attrName>style.visibility</p:attrName>
                                        </p:attrNameLst>
                                      </p:cBhvr>
                                      <p:to>
                                        <p:strVal val="visible"/>
                                      </p:to>
                                    </p:set>
                                    <p:animEffect transition="in" filter="wipe(down)">
                                      <p:cBhvr>
                                        <p:cTn id="41" dur="500"/>
                                        <p:tgtEl>
                                          <p:spTgt spid="161"/>
                                        </p:tgtEl>
                                      </p:cBhvr>
                                    </p:animEffect>
                                  </p:childTnLst>
                                </p:cTn>
                              </p:par>
                              <p:par>
                                <p:cTn id="42" presetID="42" presetClass="path" presetSubtype="0" accel="50000" decel="50000" fill="hold" nodeType="withEffect">
                                  <p:stCondLst>
                                    <p:cond delay="0"/>
                                  </p:stCondLst>
                                  <p:childTnLst>
                                    <p:animMotion origin="layout" path="M -2.08333E-7 -2.59259E-6 L 0.25182 0.11528 " pathEditMode="relative" rAng="0" ptsTypes="AA">
                                      <p:cBhvr>
                                        <p:cTn id="43" dur="1000" fill="hold"/>
                                        <p:tgtEl>
                                          <p:spTgt spid="106"/>
                                        </p:tgtEl>
                                        <p:attrNameLst>
                                          <p:attrName>ppt_x</p:attrName>
                                          <p:attrName>ppt_y</p:attrName>
                                        </p:attrNameLst>
                                      </p:cBhvr>
                                      <p:rCtr x="12591" y="5764"/>
                                    </p:animMotion>
                                  </p:childTnLst>
                                </p:cTn>
                              </p:par>
                              <p:par>
                                <p:cTn id="44" presetID="10" presetClass="exit" presetSubtype="0" fill="hold" nodeType="withEffect">
                                  <p:stCondLst>
                                    <p:cond delay="0"/>
                                  </p:stCondLst>
                                  <p:childTnLst>
                                    <p:animEffect transition="out" filter="fade">
                                      <p:cBhvr>
                                        <p:cTn id="45" dur="1000"/>
                                        <p:tgtEl>
                                          <p:spTgt spid="106"/>
                                        </p:tgtEl>
                                      </p:cBhvr>
                                    </p:animEffect>
                                    <p:set>
                                      <p:cBhvr>
                                        <p:cTn id="46" dur="1" fill="hold">
                                          <p:stCondLst>
                                            <p:cond delay="999"/>
                                          </p:stCondLst>
                                        </p:cTn>
                                        <p:tgtEl>
                                          <p:spTgt spid="106"/>
                                        </p:tgtEl>
                                        <p:attrNameLst>
                                          <p:attrName>style.visibility</p:attrName>
                                        </p:attrNameLst>
                                      </p:cBhvr>
                                      <p:to>
                                        <p:strVal val="hidden"/>
                                      </p:to>
                                    </p:set>
                                  </p:childTnLst>
                                </p:cTn>
                              </p:par>
                              <p:par>
                                <p:cTn id="47" presetID="42" presetClass="path" presetSubtype="0" accel="50000" decel="50000" fill="hold" nodeType="withEffect">
                                  <p:stCondLst>
                                    <p:cond delay="0"/>
                                  </p:stCondLst>
                                  <p:childTnLst>
                                    <p:animMotion origin="layout" path="M 3.33333E-6 -2.59259E-6 L 0.15612 0.10602 " pathEditMode="relative" rAng="0" ptsTypes="AA">
                                      <p:cBhvr>
                                        <p:cTn id="48" dur="1000" fill="hold"/>
                                        <p:tgtEl>
                                          <p:spTgt spid="105"/>
                                        </p:tgtEl>
                                        <p:attrNameLst>
                                          <p:attrName>ppt_x</p:attrName>
                                          <p:attrName>ppt_y</p:attrName>
                                        </p:attrNameLst>
                                      </p:cBhvr>
                                      <p:rCtr x="7799" y="5301"/>
                                    </p:animMotion>
                                  </p:childTnLst>
                                </p:cTn>
                              </p:par>
                              <p:par>
                                <p:cTn id="49" presetID="10" presetClass="exit" presetSubtype="0" fill="hold" nodeType="withEffect">
                                  <p:stCondLst>
                                    <p:cond delay="0"/>
                                  </p:stCondLst>
                                  <p:childTnLst>
                                    <p:animEffect transition="out" filter="fade">
                                      <p:cBhvr>
                                        <p:cTn id="50" dur="1000"/>
                                        <p:tgtEl>
                                          <p:spTgt spid="105"/>
                                        </p:tgtEl>
                                      </p:cBhvr>
                                    </p:animEffect>
                                    <p:set>
                                      <p:cBhvr>
                                        <p:cTn id="51" dur="1" fill="hold">
                                          <p:stCondLst>
                                            <p:cond delay="999"/>
                                          </p:stCondLst>
                                        </p:cTn>
                                        <p:tgtEl>
                                          <p:spTgt spid="105"/>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3.75E-6 1.48148E-6 L 0.04922 0.08727 " pathEditMode="relative" rAng="0" ptsTypes="AA">
                                      <p:cBhvr>
                                        <p:cTn id="53" dur="1000" fill="hold"/>
                                        <p:tgtEl>
                                          <p:spTgt spid="139"/>
                                        </p:tgtEl>
                                        <p:attrNameLst>
                                          <p:attrName>ppt_x</p:attrName>
                                          <p:attrName>ppt_y</p:attrName>
                                        </p:attrNameLst>
                                      </p:cBhvr>
                                      <p:rCtr x="2461" y="4352"/>
                                    </p:animMotion>
                                  </p:childTnLst>
                                </p:cTn>
                              </p:par>
                              <p:par>
                                <p:cTn id="54" presetID="10" presetClass="exit" presetSubtype="0" fill="hold" nodeType="withEffect">
                                  <p:stCondLst>
                                    <p:cond delay="0"/>
                                  </p:stCondLst>
                                  <p:childTnLst>
                                    <p:animEffect transition="out" filter="fade">
                                      <p:cBhvr>
                                        <p:cTn id="55" dur="1000"/>
                                        <p:tgtEl>
                                          <p:spTgt spid="139"/>
                                        </p:tgtEl>
                                      </p:cBhvr>
                                    </p:animEffect>
                                    <p:set>
                                      <p:cBhvr>
                                        <p:cTn id="56" dur="1" fill="hold">
                                          <p:stCondLst>
                                            <p:cond delay="999"/>
                                          </p:stCondLst>
                                        </p:cTn>
                                        <p:tgtEl>
                                          <p:spTgt spid="139"/>
                                        </p:tgtEl>
                                        <p:attrNameLst>
                                          <p:attrName>style.visibility</p:attrName>
                                        </p:attrNameLst>
                                      </p:cBhvr>
                                      <p:to>
                                        <p:strVal val="hidden"/>
                                      </p:to>
                                    </p:set>
                                  </p:childTnLst>
                                </p:cTn>
                              </p:par>
                              <p:par>
                                <p:cTn id="57" presetID="42" presetClass="path" presetSubtype="0" accel="50000" decel="50000" fill="hold" nodeType="withEffect">
                                  <p:stCondLst>
                                    <p:cond delay="0"/>
                                  </p:stCondLst>
                                  <p:childTnLst>
                                    <p:animMotion origin="layout" path="M -1.25E-6 1.11111E-6 L -0.06875 0.08356 " pathEditMode="relative" rAng="0" ptsTypes="AA">
                                      <p:cBhvr>
                                        <p:cTn id="58" dur="1000" fill="hold"/>
                                        <p:tgtEl>
                                          <p:spTgt spid="104"/>
                                        </p:tgtEl>
                                        <p:attrNameLst>
                                          <p:attrName>ppt_x</p:attrName>
                                          <p:attrName>ppt_y</p:attrName>
                                        </p:attrNameLst>
                                      </p:cBhvr>
                                      <p:rCtr x="-3438" y="4167"/>
                                    </p:animMotion>
                                  </p:childTnLst>
                                </p:cTn>
                              </p:par>
                              <p:par>
                                <p:cTn id="59" presetID="10" presetClass="exit" presetSubtype="0" fill="hold" nodeType="withEffect">
                                  <p:stCondLst>
                                    <p:cond delay="0"/>
                                  </p:stCondLst>
                                  <p:childTnLst>
                                    <p:animEffect transition="out" filter="fade">
                                      <p:cBhvr>
                                        <p:cTn id="60" dur="1000"/>
                                        <p:tgtEl>
                                          <p:spTgt spid="104"/>
                                        </p:tgtEl>
                                      </p:cBhvr>
                                    </p:animEffect>
                                    <p:set>
                                      <p:cBhvr>
                                        <p:cTn id="61" dur="1" fill="hold">
                                          <p:stCondLst>
                                            <p:cond delay="999"/>
                                          </p:stCondLst>
                                        </p:cTn>
                                        <p:tgtEl>
                                          <p:spTgt spid="104"/>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2.08333E-6 -7.40741E-7 L -0.23541 0.07963 " pathEditMode="relative" rAng="0" ptsTypes="AA">
                                      <p:cBhvr>
                                        <p:cTn id="63" dur="1000" fill="hold"/>
                                        <p:tgtEl>
                                          <p:spTgt spid="72"/>
                                        </p:tgtEl>
                                        <p:attrNameLst>
                                          <p:attrName>ppt_x</p:attrName>
                                          <p:attrName>ppt_y</p:attrName>
                                        </p:attrNameLst>
                                      </p:cBhvr>
                                      <p:rCtr x="-11771" y="3981"/>
                                    </p:animMotion>
                                  </p:childTnLst>
                                </p:cTn>
                              </p:par>
                              <p:par>
                                <p:cTn id="64" presetID="10" presetClass="exit" presetSubtype="0" fill="hold" nodeType="withEffect">
                                  <p:stCondLst>
                                    <p:cond delay="0"/>
                                  </p:stCondLst>
                                  <p:childTnLst>
                                    <p:animEffect transition="out" filter="fade">
                                      <p:cBhvr>
                                        <p:cTn id="65" dur="1000"/>
                                        <p:tgtEl>
                                          <p:spTgt spid="72"/>
                                        </p:tgtEl>
                                      </p:cBhvr>
                                    </p:animEffect>
                                    <p:set>
                                      <p:cBhvr>
                                        <p:cTn id="66" dur="1" fill="hold">
                                          <p:stCondLst>
                                            <p:cond delay="999"/>
                                          </p:stCondLst>
                                        </p:cTn>
                                        <p:tgtEl>
                                          <p:spTgt spid="72"/>
                                        </p:tgtEl>
                                        <p:attrNameLst>
                                          <p:attrName>style.visibility</p:attrName>
                                        </p:attrNameLst>
                                      </p:cBhvr>
                                      <p:to>
                                        <p:strVal val="hidden"/>
                                      </p:to>
                                    </p:set>
                                  </p:childTnLst>
                                </p:cTn>
                              </p:par>
                              <p:par>
                                <p:cTn id="67" presetID="6" presetClass="emph" presetSubtype="0" fill="hold" nodeType="withEffect">
                                  <p:stCondLst>
                                    <p:cond delay="0"/>
                                  </p:stCondLst>
                                  <p:childTnLst>
                                    <p:animScale>
                                      <p:cBhvr>
                                        <p:cTn id="68" dur="1000" fill="hold"/>
                                        <p:tgtEl>
                                          <p:spTgt spid="106"/>
                                        </p:tgtEl>
                                      </p:cBhvr>
                                      <p:by x="50000" y="50000"/>
                                    </p:animScale>
                                  </p:childTnLst>
                                </p:cTn>
                              </p:par>
                              <p:par>
                                <p:cTn id="69" presetID="6" presetClass="emph" presetSubtype="0" fill="hold" nodeType="withEffect">
                                  <p:stCondLst>
                                    <p:cond delay="0"/>
                                  </p:stCondLst>
                                  <p:childTnLst>
                                    <p:animScale>
                                      <p:cBhvr>
                                        <p:cTn id="70" dur="1000" fill="hold"/>
                                        <p:tgtEl>
                                          <p:spTgt spid="105"/>
                                        </p:tgtEl>
                                      </p:cBhvr>
                                      <p:by x="50000" y="50000"/>
                                    </p:animScale>
                                  </p:childTnLst>
                                </p:cTn>
                              </p:par>
                              <p:par>
                                <p:cTn id="71" presetID="6" presetClass="emph" presetSubtype="0" fill="hold" nodeType="withEffect">
                                  <p:stCondLst>
                                    <p:cond delay="0"/>
                                  </p:stCondLst>
                                  <p:childTnLst>
                                    <p:animScale>
                                      <p:cBhvr>
                                        <p:cTn id="72" dur="1000" fill="hold"/>
                                        <p:tgtEl>
                                          <p:spTgt spid="139"/>
                                        </p:tgtEl>
                                      </p:cBhvr>
                                      <p:by x="50000" y="50000"/>
                                    </p:animScale>
                                  </p:childTnLst>
                                </p:cTn>
                              </p:par>
                              <p:par>
                                <p:cTn id="73" presetID="6" presetClass="emph" presetSubtype="0" fill="hold" nodeType="withEffect">
                                  <p:stCondLst>
                                    <p:cond delay="0"/>
                                  </p:stCondLst>
                                  <p:childTnLst>
                                    <p:animScale>
                                      <p:cBhvr>
                                        <p:cTn id="74" dur="1000" fill="hold"/>
                                        <p:tgtEl>
                                          <p:spTgt spid="104"/>
                                        </p:tgtEl>
                                      </p:cBhvr>
                                      <p:by x="50000" y="50000"/>
                                    </p:animScale>
                                  </p:childTnLst>
                                </p:cTn>
                              </p:par>
                              <p:par>
                                <p:cTn id="75" presetID="6" presetClass="emph" presetSubtype="0" fill="hold" nodeType="withEffect">
                                  <p:stCondLst>
                                    <p:cond delay="0"/>
                                  </p:stCondLst>
                                  <p:childTnLst>
                                    <p:animScale>
                                      <p:cBhvr>
                                        <p:cTn id="76" dur="1000" fill="hold"/>
                                        <p:tgtEl>
                                          <p:spTgt spid="72"/>
                                        </p:tgtEl>
                                      </p:cBhvr>
                                      <p:by x="50000" y="50000"/>
                                    </p:animScale>
                                  </p:childTnLst>
                                </p:cTn>
                              </p:par>
                            </p:childTnLst>
                          </p:cTn>
                        </p:par>
                        <p:par>
                          <p:cTn id="77" fill="hold">
                            <p:stCondLst>
                              <p:cond delay="3000"/>
                            </p:stCondLst>
                            <p:childTnLst>
                              <p:par>
                                <p:cTn id="78" presetID="10" presetClass="entr" presetSubtype="0" fill="hold" nodeType="afterEffect">
                                  <p:stCondLst>
                                    <p:cond delay="0"/>
                                  </p:stCondLst>
                                  <p:childTnLst>
                                    <p:set>
                                      <p:cBhvr>
                                        <p:cTn id="79" dur="1" fill="hold">
                                          <p:stCondLst>
                                            <p:cond delay="0"/>
                                          </p:stCondLst>
                                        </p:cTn>
                                        <p:tgtEl>
                                          <p:spTgt spid="121"/>
                                        </p:tgtEl>
                                        <p:attrNameLst>
                                          <p:attrName>style.visibility</p:attrName>
                                        </p:attrNameLst>
                                      </p:cBhvr>
                                      <p:to>
                                        <p:strVal val="visible"/>
                                      </p:to>
                                    </p:set>
                                    <p:animEffect transition="in" filter="fade">
                                      <p:cBhvr>
                                        <p:cTn id="80" dur="1000"/>
                                        <p:tgtEl>
                                          <p:spTgt spid="121"/>
                                        </p:tgtEl>
                                      </p:cBhvr>
                                    </p:animEffect>
                                  </p:childTnLst>
                                </p:cTn>
                              </p:par>
                            </p:childTnLst>
                          </p:cTn>
                        </p:par>
                        <p:par>
                          <p:cTn id="81" fill="hold">
                            <p:stCondLst>
                              <p:cond delay="4000"/>
                            </p:stCondLst>
                            <p:childTnLst>
                              <p:par>
                                <p:cTn id="82" presetID="22" presetClass="entr" presetSubtype="4" fill="hold" nodeType="afterEffect">
                                  <p:stCondLst>
                                    <p:cond delay="0"/>
                                  </p:stCondLst>
                                  <p:childTnLst>
                                    <p:set>
                                      <p:cBhvr>
                                        <p:cTn id="83" dur="1" fill="hold">
                                          <p:stCondLst>
                                            <p:cond delay="0"/>
                                          </p:stCondLst>
                                        </p:cTn>
                                        <p:tgtEl>
                                          <p:spTgt spid="169"/>
                                        </p:tgtEl>
                                        <p:attrNameLst>
                                          <p:attrName>style.visibility</p:attrName>
                                        </p:attrNameLst>
                                      </p:cBhvr>
                                      <p:to>
                                        <p:strVal val="visible"/>
                                      </p:to>
                                    </p:set>
                                    <p:animEffect transition="in" filter="wipe(down)">
                                      <p:cBhvr>
                                        <p:cTn id="84" dur="500"/>
                                        <p:tgtEl>
                                          <p:spTgt spid="169"/>
                                        </p:tgtEl>
                                      </p:cBhvr>
                                    </p:animEffect>
                                  </p:childTnLst>
                                </p:cTn>
                              </p:par>
                              <p:par>
                                <p:cTn id="85" presetID="42" presetClass="path" presetSubtype="0" accel="50000" decel="50000" fill="hold" nodeType="withEffect">
                                  <p:stCondLst>
                                    <p:cond delay="0"/>
                                  </p:stCondLst>
                                  <p:childTnLst>
                                    <p:animMotion origin="layout" path="M -2.08333E-6 -7.40741E-7 L -0.11679 0.06667 " pathEditMode="relative" rAng="0" ptsTypes="AA">
                                      <p:cBhvr>
                                        <p:cTn id="86" dur="1000" fill="hold"/>
                                        <p:tgtEl>
                                          <p:spTgt spid="102"/>
                                        </p:tgtEl>
                                        <p:attrNameLst>
                                          <p:attrName>ppt_x</p:attrName>
                                          <p:attrName>ppt_y</p:attrName>
                                        </p:attrNameLst>
                                      </p:cBhvr>
                                      <p:rCtr x="-5846" y="3333"/>
                                    </p:animMotion>
                                  </p:childTnLst>
                                </p:cTn>
                              </p:par>
                              <p:par>
                                <p:cTn id="87" presetID="10" presetClass="exit" presetSubtype="0" fill="hold" nodeType="withEffect">
                                  <p:stCondLst>
                                    <p:cond delay="0"/>
                                  </p:stCondLst>
                                  <p:childTnLst>
                                    <p:animEffect transition="out" filter="fade">
                                      <p:cBhvr>
                                        <p:cTn id="88" dur="1000"/>
                                        <p:tgtEl>
                                          <p:spTgt spid="102"/>
                                        </p:tgtEl>
                                      </p:cBhvr>
                                    </p:animEffect>
                                    <p:set>
                                      <p:cBhvr>
                                        <p:cTn id="89" dur="1" fill="hold">
                                          <p:stCondLst>
                                            <p:cond delay="999"/>
                                          </p:stCondLst>
                                        </p:cTn>
                                        <p:tgtEl>
                                          <p:spTgt spid="102"/>
                                        </p:tgtEl>
                                        <p:attrNameLst>
                                          <p:attrName>style.visibility</p:attrName>
                                        </p:attrNameLst>
                                      </p:cBhvr>
                                      <p:to>
                                        <p:strVal val="hidden"/>
                                      </p:to>
                                    </p:set>
                                  </p:childTnLst>
                                </p:cTn>
                              </p:par>
                              <p:par>
                                <p:cTn id="90" presetID="42" presetClass="path" presetSubtype="0" accel="50000" decel="50000" fill="hold" nodeType="withEffect">
                                  <p:stCondLst>
                                    <p:cond delay="0"/>
                                  </p:stCondLst>
                                  <p:childTnLst>
                                    <p:animMotion origin="layout" path="M 5E-6 4.44444E-6 L -0.2737 0.05092 " pathEditMode="relative" rAng="0" ptsTypes="AA">
                                      <p:cBhvr>
                                        <p:cTn id="91" dur="1000" fill="hold"/>
                                        <p:tgtEl>
                                          <p:spTgt spid="140"/>
                                        </p:tgtEl>
                                        <p:attrNameLst>
                                          <p:attrName>ppt_x</p:attrName>
                                          <p:attrName>ppt_y</p:attrName>
                                        </p:attrNameLst>
                                      </p:cBhvr>
                                      <p:rCtr x="-13685" y="2546"/>
                                    </p:animMotion>
                                  </p:childTnLst>
                                </p:cTn>
                              </p:par>
                              <p:par>
                                <p:cTn id="92" presetID="10" presetClass="exit" presetSubtype="0" fill="hold" nodeType="withEffect">
                                  <p:stCondLst>
                                    <p:cond delay="0"/>
                                  </p:stCondLst>
                                  <p:childTnLst>
                                    <p:animEffect transition="out" filter="fade">
                                      <p:cBhvr>
                                        <p:cTn id="93" dur="1000"/>
                                        <p:tgtEl>
                                          <p:spTgt spid="140"/>
                                        </p:tgtEl>
                                      </p:cBhvr>
                                    </p:animEffect>
                                    <p:set>
                                      <p:cBhvr>
                                        <p:cTn id="94" dur="1" fill="hold">
                                          <p:stCondLst>
                                            <p:cond delay="999"/>
                                          </p:stCondLst>
                                        </p:cTn>
                                        <p:tgtEl>
                                          <p:spTgt spid="140"/>
                                        </p:tgtEl>
                                        <p:attrNameLst>
                                          <p:attrName>style.visibility</p:attrName>
                                        </p:attrNameLst>
                                      </p:cBhvr>
                                      <p:to>
                                        <p:strVal val="hidden"/>
                                      </p:to>
                                    </p:set>
                                  </p:childTnLst>
                                </p:cTn>
                              </p:par>
                              <p:par>
                                <p:cTn id="95" presetID="42" presetClass="path" presetSubtype="0" accel="50000" decel="50000" fill="hold" nodeType="withEffect">
                                  <p:stCondLst>
                                    <p:cond delay="0"/>
                                  </p:stCondLst>
                                  <p:childTnLst>
                                    <p:animMotion origin="layout" path="M 4.79167E-6 4.07407E-6 L -0.43633 0.05231 " pathEditMode="relative" rAng="0" ptsTypes="AA">
                                      <p:cBhvr>
                                        <p:cTn id="96" dur="1000" fill="hold"/>
                                        <p:tgtEl>
                                          <p:spTgt spid="103"/>
                                        </p:tgtEl>
                                        <p:attrNameLst>
                                          <p:attrName>ppt_x</p:attrName>
                                          <p:attrName>ppt_y</p:attrName>
                                        </p:attrNameLst>
                                      </p:cBhvr>
                                      <p:rCtr x="-21823" y="2616"/>
                                    </p:animMotion>
                                  </p:childTnLst>
                                </p:cTn>
                              </p:par>
                              <p:par>
                                <p:cTn id="97" presetID="10" presetClass="exit" presetSubtype="0" fill="hold" nodeType="withEffect">
                                  <p:stCondLst>
                                    <p:cond delay="0"/>
                                  </p:stCondLst>
                                  <p:childTnLst>
                                    <p:animEffect transition="out" filter="fade">
                                      <p:cBhvr>
                                        <p:cTn id="98" dur="1000"/>
                                        <p:tgtEl>
                                          <p:spTgt spid="103"/>
                                        </p:tgtEl>
                                      </p:cBhvr>
                                    </p:animEffect>
                                    <p:set>
                                      <p:cBhvr>
                                        <p:cTn id="99" dur="1" fill="hold">
                                          <p:stCondLst>
                                            <p:cond delay="999"/>
                                          </p:stCondLst>
                                        </p:cTn>
                                        <p:tgtEl>
                                          <p:spTgt spid="103"/>
                                        </p:tgtEl>
                                        <p:attrNameLst>
                                          <p:attrName>style.visibility</p:attrName>
                                        </p:attrNameLst>
                                      </p:cBhvr>
                                      <p:to>
                                        <p:strVal val="hidden"/>
                                      </p:to>
                                    </p:set>
                                  </p:childTnLst>
                                </p:cTn>
                              </p:par>
                              <p:par>
                                <p:cTn id="100" presetID="6" presetClass="emph" presetSubtype="0" fill="hold" nodeType="withEffect">
                                  <p:stCondLst>
                                    <p:cond delay="0"/>
                                  </p:stCondLst>
                                  <p:childTnLst>
                                    <p:animScale>
                                      <p:cBhvr>
                                        <p:cTn id="101" dur="1000" fill="hold"/>
                                        <p:tgtEl>
                                          <p:spTgt spid="140"/>
                                        </p:tgtEl>
                                      </p:cBhvr>
                                      <p:by x="50000" y="50000"/>
                                    </p:animScale>
                                  </p:childTnLst>
                                </p:cTn>
                              </p:par>
                              <p:par>
                                <p:cTn id="102" presetID="6" presetClass="emph" presetSubtype="0" fill="hold" nodeType="withEffect">
                                  <p:stCondLst>
                                    <p:cond delay="0"/>
                                  </p:stCondLst>
                                  <p:childTnLst>
                                    <p:animScale>
                                      <p:cBhvr>
                                        <p:cTn id="103" dur="1000" fill="hold"/>
                                        <p:tgtEl>
                                          <p:spTgt spid="103"/>
                                        </p:tgtEl>
                                      </p:cBhvr>
                                      <p:by x="50000" y="50000"/>
                                    </p:animScale>
                                  </p:childTnLst>
                                </p:cTn>
                              </p:par>
                              <p:par>
                                <p:cTn id="104" presetID="6" presetClass="emph" presetSubtype="0" fill="hold" nodeType="withEffect">
                                  <p:stCondLst>
                                    <p:cond delay="0"/>
                                  </p:stCondLst>
                                  <p:childTnLst>
                                    <p:animScale>
                                      <p:cBhvr>
                                        <p:cTn id="105" dur="1000" fill="hold"/>
                                        <p:tgtEl>
                                          <p:spTgt spid="102"/>
                                        </p:tgtEl>
                                      </p:cBhvr>
                                      <p:by x="50000" y="50000"/>
                                    </p:animScale>
                                  </p:childTnLst>
                                </p:cTn>
                              </p:par>
                            </p:childTnLst>
                          </p:cTn>
                        </p:par>
                        <p:par>
                          <p:cTn id="106" fill="hold">
                            <p:stCondLst>
                              <p:cond delay="5000"/>
                            </p:stCondLst>
                            <p:childTnLst>
                              <p:par>
                                <p:cTn id="107" presetID="10" presetClass="entr" presetSubtype="0" fill="hold" nodeType="after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fade">
                                      <p:cBhvr>
                                        <p:cTn id="109" dur="1000"/>
                                        <p:tgtEl>
                                          <p:spTgt spid="135"/>
                                        </p:tgtEl>
                                      </p:cBhvr>
                                    </p:animEffect>
                                  </p:childTnLst>
                                </p:cTn>
                              </p:par>
                            </p:childTnLst>
                          </p:cTn>
                        </p:par>
                        <p:par>
                          <p:cTn id="110" fill="hold">
                            <p:stCondLst>
                              <p:cond delay="6000"/>
                            </p:stCondLst>
                            <p:childTnLst>
                              <p:par>
                                <p:cTn id="111" presetID="22" presetClass="entr" presetSubtype="4" fill="hold" nodeType="afterEffect">
                                  <p:stCondLst>
                                    <p:cond delay="0"/>
                                  </p:stCondLst>
                                  <p:childTnLst>
                                    <p:set>
                                      <p:cBhvr>
                                        <p:cTn id="112" dur="1" fill="hold">
                                          <p:stCondLst>
                                            <p:cond delay="0"/>
                                          </p:stCondLst>
                                        </p:cTn>
                                        <p:tgtEl>
                                          <p:spTgt spid="179"/>
                                        </p:tgtEl>
                                        <p:attrNameLst>
                                          <p:attrName>style.visibility</p:attrName>
                                        </p:attrNameLst>
                                      </p:cBhvr>
                                      <p:to>
                                        <p:strVal val="visible"/>
                                      </p:to>
                                    </p:set>
                                    <p:animEffect transition="in" filter="wipe(down)">
                                      <p:cBhvr>
                                        <p:cTn id="113" dur="500"/>
                                        <p:tgtEl>
                                          <p:spTgt spid="179"/>
                                        </p:tgtEl>
                                      </p:cBhvr>
                                    </p:animEffect>
                                  </p:childTnLst>
                                </p:cTn>
                              </p:par>
                              <p:par>
                                <p:cTn id="114" presetID="42" presetClass="path" presetSubtype="0" accel="50000" decel="50000" fill="hold" nodeType="withEffect">
                                  <p:stCondLst>
                                    <p:cond delay="0"/>
                                  </p:stCondLst>
                                  <p:childTnLst>
                                    <p:animMotion origin="layout" path="M 2.5E-6 -2.59259E-6 L 0.08828 -0.48125 " pathEditMode="relative" rAng="0" ptsTypes="AA">
                                      <p:cBhvr>
                                        <p:cTn id="115" dur="1000" fill="hold"/>
                                        <p:tgtEl>
                                          <p:spTgt spid="206"/>
                                        </p:tgtEl>
                                        <p:attrNameLst>
                                          <p:attrName>ppt_x</p:attrName>
                                          <p:attrName>ppt_y</p:attrName>
                                        </p:attrNameLst>
                                      </p:cBhvr>
                                      <p:rCtr x="4414" y="-24074"/>
                                    </p:animMotion>
                                  </p:childTnLst>
                                </p:cTn>
                              </p:par>
                              <p:par>
                                <p:cTn id="116" presetID="10" presetClass="exit" presetSubtype="0" fill="hold" nodeType="withEffect">
                                  <p:stCondLst>
                                    <p:cond delay="0"/>
                                  </p:stCondLst>
                                  <p:childTnLst>
                                    <p:animEffect transition="out" filter="fade">
                                      <p:cBhvr>
                                        <p:cTn id="117" dur="1000"/>
                                        <p:tgtEl>
                                          <p:spTgt spid="206"/>
                                        </p:tgtEl>
                                      </p:cBhvr>
                                    </p:animEffect>
                                    <p:set>
                                      <p:cBhvr>
                                        <p:cTn id="118" dur="1" fill="hold">
                                          <p:stCondLst>
                                            <p:cond delay="999"/>
                                          </p:stCondLst>
                                        </p:cTn>
                                        <p:tgtEl>
                                          <p:spTgt spid="206"/>
                                        </p:tgtEl>
                                        <p:attrNameLst>
                                          <p:attrName>style.visibility</p:attrName>
                                        </p:attrNameLst>
                                      </p:cBhvr>
                                      <p:to>
                                        <p:strVal val="hidden"/>
                                      </p:to>
                                    </p:set>
                                  </p:childTnLst>
                                </p:cTn>
                              </p:par>
                              <p:par>
                                <p:cTn id="119" presetID="6" presetClass="emph" presetSubtype="0" fill="hold" nodeType="withEffect">
                                  <p:stCondLst>
                                    <p:cond delay="0"/>
                                  </p:stCondLst>
                                  <p:childTnLst>
                                    <p:animScale>
                                      <p:cBhvr>
                                        <p:cTn id="120" dur="1000" fill="hold"/>
                                        <p:tgtEl>
                                          <p:spTgt spid="206"/>
                                        </p:tgtEl>
                                      </p:cBhvr>
                                      <p:by x="50000" y="50000"/>
                                    </p:animScale>
                                  </p:childTnLst>
                                </p:cTn>
                              </p:par>
                            </p:childTnLst>
                          </p:cTn>
                        </p:par>
                        <p:par>
                          <p:cTn id="121" fill="hold">
                            <p:stCondLst>
                              <p:cond delay="7000"/>
                            </p:stCondLst>
                            <p:childTnLst>
                              <p:par>
                                <p:cTn id="122" presetID="10" presetClass="entr" presetSubtype="0" fill="hold" nodeType="after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1000"/>
                                        <p:tgtEl>
                                          <p:spTgt spid="108"/>
                                        </p:tgtEl>
                                      </p:cBhvr>
                                    </p:animEffect>
                                  </p:childTnLst>
                                </p:cTn>
                              </p:par>
                            </p:childTnLst>
                          </p:cTn>
                        </p:par>
                        <p:par>
                          <p:cTn id="125" fill="hold">
                            <p:stCondLst>
                              <p:cond delay="8000"/>
                            </p:stCondLst>
                            <p:childTnLst>
                              <p:par>
                                <p:cTn id="126" presetID="22" presetClass="entr" presetSubtype="4" fill="hold" nodeType="afterEffect">
                                  <p:stCondLst>
                                    <p:cond delay="0"/>
                                  </p:stCondLst>
                                  <p:childTnLst>
                                    <p:set>
                                      <p:cBhvr>
                                        <p:cTn id="127" dur="1" fill="hold">
                                          <p:stCondLst>
                                            <p:cond delay="0"/>
                                          </p:stCondLst>
                                        </p:cTn>
                                        <p:tgtEl>
                                          <p:spTgt spid="187"/>
                                        </p:tgtEl>
                                        <p:attrNameLst>
                                          <p:attrName>style.visibility</p:attrName>
                                        </p:attrNameLst>
                                      </p:cBhvr>
                                      <p:to>
                                        <p:strVal val="visible"/>
                                      </p:to>
                                    </p:set>
                                    <p:animEffect transition="in" filter="wipe(down)">
                                      <p:cBhvr>
                                        <p:cTn id="128" dur="500"/>
                                        <p:tgtEl>
                                          <p:spTgt spid="187"/>
                                        </p:tgtEl>
                                      </p:cBhvr>
                                    </p:animEffect>
                                  </p:childTnLst>
                                </p:cTn>
                              </p:par>
                              <p:par>
                                <p:cTn id="129" presetID="42" presetClass="path" presetSubtype="0" accel="50000" decel="50000" fill="hold" nodeType="withEffect">
                                  <p:stCondLst>
                                    <p:cond delay="0"/>
                                  </p:stCondLst>
                                  <p:childTnLst>
                                    <p:animMotion origin="layout" path="M 4.16667E-6 3.7037E-7 L 0.47408 -0.48009 " pathEditMode="relative" rAng="0" ptsTypes="AA">
                                      <p:cBhvr>
                                        <p:cTn id="130" dur="1000" fill="hold"/>
                                        <p:tgtEl>
                                          <p:spTgt spid="210"/>
                                        </p:tgtEl>
                                        <p:attrNameLst>
                                          <p:attrName>ppt_x</p:attrName>
                                          <p:attrName>ppt_y</p:attrName>
                                        </p:attrNameLst>
                                      </p:cBhvr>
                                      <p:rCtr x="23698" y="-24005"/>
                                    </p:animMotion>
                                  </p:childTnLst>
                                </p:cTn>
                              </p:par>
                              <p:par>
                                <p:cTn id="131" presetID="10" presetClass="exit" presetSubtype="0" fill="hold" nodeType="withEffect">
                                  <p:stCondLst>
                                    <p:cond delay="0"/>
                                  </p:stCondLst>
                                  <p:childTnLst>
                                    <p:animEffect transition="out" filter="fade">
                                      <p:cBhvr>
                                        <p:cTn id="132" dur="1000"/>
                                        <p:tgtEl>
                                          <p:spTgt spid="210"/>
                                        </p:tgtEl>
                                      </p:cBhvr>
                                    </p:animEffect>
                                    <p:set>
                                      <p:cBhvr>
                                        <p:cTn id="133" dur="1" fill="hold">
                                          <p:stCondLst>
                                            <p:cond delay="999"/>
                                          </p:stCondLst>
                                        </p:cTn>
                                        <p:tgtEl>
                                          <p:spTgt spid="210"/>
                                        </p:tgtEl>
                                        <p:attrNameLst>
                                          <p:attrName>style.visibility</p:attrName>
                                        </p:attrNameLst>
                                      </p:cBhvr>
                                      <p:to>
                                        <p:strVal val="hidden"/>
                                      </p:to>
                                    </p:set>
                                  </p:childTnLst>
                                </p:cTn>
                              </p:par>
                              <p:par>
                                <p:cTn id="134" presetID="6" presetClass="emph" presetSubtype="0" fill="hold" nodeType="withEffect">
                                  <p:stCondLst>
                                    <p:cond delay="0"/>
                                  </p:stCondLst>
                                  <p:childTnLst>
                                    <p:animScale>
                                      <p:cBhvr>
                                        <p:cTn id="135" dur="1000" fill="hold"/>
                                        <p:tgtEl>
                                          <p:spTgt spid="210"/>
                                        </p:tgtEl>
                                      </p:cBhvr>
                                      <p:by x="75000" y="75000"/>
                                    </p:animScale>
                                  </p:childTnLst>
                                </p:cTn>
                              </p:par>
                            </p:childTnLst>
                          </p:cTn>
                        </p:par>
                        <p:par>
                          <p:cTn id="136" fill="hold">
                            <p:stCondLst>
                              <p:cond delay="9000"/>
                            </p:stCondLst>
                            <p:childTnLst>
                              <p:par>
                                <p:cTn id="137" presetID="10" presetClass="entr" presetSubtype="0" fill="hold" nodeType="afterEffect">
                                  <p:stCondLst>
                                    <p:cond delay="0"/>
                                  </p:stCondLst>
                                  <p:childTnLst>
                                    <p:set>
                                      <p:cBhvr>
                                        <p:cTn id="138" dur="1" fill="hold">
                                          <p:stCondLst>
                                            <p:cond delay="0"/>
                                          </p:stCondLst>
                                        </p:cTn>
                                        <p:tgtEl>
                                          <p:spTgt spid="202"/>
                                        </p:tgtEl>
                                        <p:attrNameLst>
                                          <p:attrName>style.visibility</p:attrName>
                                        </p:attrNameLst>
                                      </p:cBhvr>
                                      <p:to>
                                        <p:strVal val="visible"/>
                                      </p:to>
                                    </p:set>
                                    <p:animEffect transition="in" filter="fade">
                                      <p:cBhvr>
                                        <p:cTn id="139" dur="1000"/>
                                        <p:tgtEl>
                                          <p:spTgt spid="202"/>
                                        </p:tgtEl>
                                      </p:cBhvr>
                                    </p:animEffect>
                                  </p:childTnLst>
                                </p:cTn>
                              </p:par>
                            </p:childTnLst>
                          </p:cTn>
                        </p:par>
                        <p:par>
                          <p:cTn id="140" fill="hold">
                            <p:stCondLst>
                              <p:cond delay="10000"/>
                            </p:stCondLst>
                            <p:childTnLst>
                              <p:par>
                                <p:cTn id="141" presetID="22" presetClass="entr" presetSubtype="4" fill="hold" nodeType="afterEffect">
                                  <p:stCondLst>
                                    <p:cond delay="0"/>
                                  </p:stCondLst>
                                  <p:childTnLst>
                                    <p:set>
                                      <p:cBhvr>
                                        <p:cTn id="142" dur="1" fill="hold">
                                          <p:stCondLst>
                                            <p:cond delay="0"/>
                                          </p:stCondLst>
                                        </p:cTn>
                                        <p:tgtEl>
                                          <p:spTgt spid="192"/>
                                        </p:tgtEl>
                                        <p:attrNameLst>
                                          <p:attrName>style.visibility</p:attrName>
                                        </p:attrNameLst>
                                      </p:cBhvr>
                                      <p:to>
                                        <p:strVal val="visible"/>
                                      </p:to>
                                    </p:set>
                                    <p:animEffect transition="in" filter="wipe(down)">
                                      <p:cBhvr>
                                        <p:cTn id="143" dur="500"/>
                                        <p:tgtEl>
                                          <p:spTgt spid="192"/>
                                        </p:tgtEl>
                                      </p:cBhvr>
                                    </p:animEffect>
                                  </p:childTnLst>
                                </p:cTn>
                              </p:par>
                              <p:par>
                                <p:cTn id="144" presetID="42" presetClass="path" presetSubtype="0" accel="50000" decel="50000" fill="hold" nodeType="withEffect">
                                  <p:stCondLst>
                                    <p:cond delay="0"/>
                                  </p:stCondLst>
                                  <p:childTnLst>
                                    <p:animMotion origin="layout" path="M -4.375E-6 2.59259E-6 L 0.12422 -0.35672 " pathEditMode="relative" rAng="0" ptsTypes="AA">
                                      <p:cBhvr>
                                        <p:cTn id="145" dur="1000" fill="hold"/>
                                        <p:tgtEl>
                                          <p:spTgt spid="214"/>
                                        </p:tgtEl>
                                        <p:attrNameLst>
                                          <p:attrName>ppt_x</p:attrName>
                                          <p:attrName>ppt_y</p:attrName>
                                        </p:attrNameLst>
                                      </p:cBhvr>
                                      <p:rCtr x="6211" y="-17847"/>
                                    </p:animMotion>
                                  </p:childTnLst>
                                </p:cTn>
                              </p:par>
                              <p:par>
                                <p:cTn id="146" presetID="10" presetClass="exit" presetSubtype="0" fill="hold" nodeType="withEffect">
                                  <p:stCondLst>
                                    <p:cond delay="0"/>
                                  </p:stCondLst>
                                  <p:childTnLst>
                                    <p:animEffect transition="out" filter="fade">
                                      <p:cBhvr>
                                        <p:cTn id="147" dur="1000"/>
                                        <p:tgtEl>
                                          <p:spTgt spid="214"/>
                                        </p:tgtEl>
                                      </p:cBhvr>
                                    </p:animEffect>
                                    <p:set>
                                      <p:cBhvr>
                                        <p:cTn id="148" dur="1" fill="hold">
                                          <p:stCondLst>
                                            <p:cond delay="999"/>
                                          </p:stCondLst>
                                        </p:cTn>
                                        <p:tgtEl>
                                          <p:spTgt spid="214"/>
                                        </p:tgtEl>
                                        <p:attrNameLst>
                                          <p:attrName>style.visibility</p:attrName>
                                        </p:attrNameLst>
                                      </p:cBhvr>
                                      <p:to>
                                        <p:strVal val="hidden"/>
                                      </p:to>
                                    </p:set>
                                  </p:childTnLst>
                                </p:cTn>
                              </p:par>
                              <p:par>
                                <p:cTn id="149" presetID="6" presetClass="emph" presetSubtype="0" fill="hold" nodeType="withEffect">
                                  <p:stCondLst>
                                    <p:cond delay="0"/>
                                  </p:stCondLst>
                                  <p:childTnLst>
                                    <p:animScale>
                                      <p:cBhvr>
                                        <p:cTn id="150" dur="1000" fill="hold"/>
                                        <p:tgtEl>
                                          <p:spTgt spid="214"/>
                                        </p:tgtEl>
                                      </p:cBhvr>
                                      <p:by x="50000" y="50000"/>
                                    </p:animScale>
                                  </p:childTnLst>
                                </p:cTn>
                              </p:par>
                            </p:childTnLst>
                          </p:cTn>
                        </p:par>
                        <p:par>
                          <p:cTn id="151" fill="hold">
                            <p:stCondLst>
                              <p:cond delay="11000"/>
                            </p:stCondLst>
                            <p:childTnLst>
                              <p:par>
                                <p:cTn id="152" presetID="10" presetClass="entr" presetSubtype="0" fill="hold" nodeType="afterEffect">
                                  <p:stCondLst>
                                    <p:cond delay="0"/>
                                  </p:stCondLst>
                                  <p:childTnLst>
                                    <p:set>
                                      <p:cBhvr>
                                        <p:cTn id="153" dur="1" fill="hold">
                                          <p:stCondLst>
                                            <p:cond delay="0"/>
                                          </p:stCondLst>
                                        </p:cTn>
                                        <p:tgtEl>
                                          <p:spTgt spid="97"/>
                                        </p:tgtEl>
                                        <p:attrNameLst>
                                          <p:attrName>style.visibility</p:attrName>
                                        </p:attrNameLst>
                                      </p:cBhvr>
                                      <p:to>
                                        <p:strVal val="visible"/>
                                      </p:to>
                                    </p:set>
                                    <p:animEffect transition="in" filter="fade">
                                      <p:cBhvr>
                                        <p:cTn id="154" dur="1000"/>
                                        <p:tgtEl>
                                          <p:spTgt spid="97"/>
                                        </p:tgtEl>
                                      </p:cBhvr>
                                    </p:animEffect>
                                  </p:childTnLst>
                                </p:cTn>
                              </p:par>
                            </p:childTnLst>
                          </p:cTn>
                        </p:par>
                        <p:par>
                          <p:cTn id="155" fill="hold">
                            <p:stCondLst>
                              <p:cond delay="12000"/>
                            </p:stCondLst>
                            <p:childTnLst>
                              <p:par>
                                <p:cTn id="156" presetID="10" presetClass="entr" presetSubtype="0" fill="hold"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1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0"/>
                                        </p:tgtEl>
                                        <p:attrNameLst>
                                          <p:attrName>style.visibility</p:attrName>
                                        </p:attrNameLst>
                                      </p:cBhvr>
                                      <p:to>
                                        <p:strVal val="visible"/>
                                      </p:to>
                                    </p:set>
                                    <p:animEffect transition="in" filter="fade">
                                      <p:cBhvr>
                                        <p:cTn id="163" dur="500"/>
                                        <p:tgtEl>
                                          <p:spTgt spid="110"/>
                                        </p:tgtEl>
                                      </p:cBhvr>
                                    </p:animEffect>
                                  </p:childTnLst>
                                </p:cTn>
                              </p:par>
                              <p:par>
                                <p:cTn id="164" presetID="10" presetClass="exit" presetSubtype="0" fill="hold" grpId="1" nodeType="withEffect">
                                  <p:stCondLst>
                                    <p:cond delay="0"/>
                                  </p:stCondLst>
                                  <p:childTnLst>
                                    <p:animEffect transition="out" filter="fade">
                                      <p:cBhvr>
                                        <p:cTn id="165" dur="500"/>
                                        <p:tgtEl>
                                          <p:spTgt spid="15"/>
                                        </p:tgtEl>
                                      </p:cBhvr>
                                    </p:animEffect>
                                    <p:set>
                                      <p:cBhvr>
                                        <p:cTn id="166" dur="1" fill="hold">
                                          <p:stCondLst>
                                            <p:cond delay="499"/>
                                          </p:stCondLst>
                                        </p:cTn>
                                        <p:tgtEl>
                                          <p:spTgt spid="15"/>
                                        </p:tgtEl>
                                        <p:attrNameLst>
                                          <p:attrName>style.visibility</p:attrName>
                                        </p:attrNameLst>
                                      </p:cBhvr>
                                      <p:to>
                                        <p:strVal val="hidden"/>
                                      </p:to>
                                    </p:set>
                                  </p:childTnLst>
                                </p:cTn>
                              </p:par>
                            </p:childTnLst>
                          </p:cTn>
                        </p:par>
                        <p:par>
                          <p:cTn id="167" fill="hold">
                            <p:stCondLst>
                              <p:cond delay="500"/>
                            </p:stCondLst>
                            <p:childTnLst>
                              <p:par>
                                <p:cTn id="168" presetID="42" presetClass="path" presetSubtype="0" accel="50000" decel="50000" fill="hold" nodeType="afterEffect">
                                  <p:stCondLst>
                                    <p:cond delay="0"/>
                                  </p:stCondLst>
                                  <p:childTnLst>
                                    <p:animMotion origin="layout" path="M -2.5E-6 4.81481E-6 L -2.5E-6 0.19444 " pathEditMode="relative" rAng="0" ptsTypes="AA">
                                      <p:cBhvr>
                                        <p:cTn id="169" dur="1000" fill="hold"/>
                                        <p:tgtEl>
                                          <p:spTgt spid="111"/>
                                        </p:tgtEl>
                                        <p:attrNameLst>
                                          <p:attrName>ppt_x</p:attrName>
                                          <p:attrName>ppt_y</p:attrName>
                                        </p:attrNameLst>
                                      </p:cBhvr>
                                      <p:rCtr x="0" y="9722"/>
                                    </p:animMotion>
                                  </p:childTnLst>
                                </p:cTn>
                              </p:par>
                              <p:par>
                                <p:cTn id="170" presetID="22" presetClass="entr" presetSubtype="1"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Effect transition="in" filter="wipe(up)">
                                      <p:cBhvr>
                                        <p:cTn id="172" dur="1000"/>
                                        <p:tgtEl>
                                          <p:spTgt spid="73"/>
                                        </p:tgtEl>
                                      </p:cBhvr>
                                    </p:animEffect>
                                  </p:childTnLst>
                                </p:cTn>
                              </p:par>
                            </p:childTnLst>
                          </p:cTn>
                        </p:par>
                        <p:par>
                          <p:cTn id="173" fill="hold">
                            <p:stCondLst>
                              <p:cond delay="1500"/>
                            </p:stCondLst>
                            <p:childTnLst>
                              <p:par>
                                <p:cTn id="174" presetID="10" presetClass="entr" presetSubtype="0" fill="hold" grpId="0" nodeType="afterEffect">
                                  <p:stCondLst>
                                    <p:cond delay="0"/>
                                  </p:stCondLst>
                                  <p:childTnLst>
                                    <p:set>
                                      <p:cBhvr>
                                        <p:cTn id="175" dur="1" fill="hold">
                                          <p:stCondLst>
                                            <p:cond delay="0"/>
                                          </p:stCondLst>
                                        </p:cTn>
                                        <p:tgtEl>
                                          <p:spTgt spid="119"/>
                                        </p:tgtEl>
                                        <p:attrNameLst>
                                          <p:attrName>style.visibility</p:attrName>
                                        </p:attrNameLst>
                                      </p:cBhvr>
                                      <p:to>
                                        <p:strVal val="visible"/>
                                      </p:to>
                                    </p:set>
                                    <p:animEffect transition="in" filter="fade">
                                      <p:cBhvr>
                                        <p:cTn id="176" dur="500"/>
                                        <p:tgtEl>
                                          <p:spTgt spid="119"/>
                                        </p:tgtEl>
                                      </p:cBhvr>
                                    </p:animEffect>
                                  </p:childTnLst>
                                </p:cTn>
                              </p:par>
                            </p:childTnLst>
                          </p:cTn>
                        </p:par>
                        <p:par>
                          <p:cTn id="177" fill="hold">
                            <p:stCondLst>
                              <p:cond delay="2000"/>
                            </p:stCondLst>
                            <p:childTnLst>
                              <p:par>
                                <p:cTn id="178" presetID="10" presetClass="entr" presetSubtype="0" fill="hold" nodeType="afterEffect">
                                  <p:stCondLst>
                                    <p:cond delay="0"/>
                                  </p:stCondLst>
                                  <p:childTnLst>
                                    <p:set>
                                      <p:cBhvr>
                                        <p:cTn id="179" dur="1" fill="hold">
                                          <p:stCondLst>
                                            <p:cond delay="0"/>
                                          </p:stCondLst>
                                        </p:cTn>
                                        <p:tgtEl>
                                          <p:spTgt spid="86"/>
                                        </p:tgtEl>
                                        <p:attrNameLst>
                                          <p:attrName>style.visibility</p:attrName>
                                        </p:attrNameLst>
                                      </p:cBhvr>
                                      <p:to>
                                        <p:strVal val="visible"/>
                                      </p:to>
                                    </p:set>
                                    <p:animEffect transition="in" filter="fade">
                                      <p:cBhvr>
                                        <p:cTn id="180" dur="500"/>
                                        <p:tgtEl>
                                          <p:spTgt spid="86"/>
                                        </p:tgtEl>
                                      </p:cBhvr>
                                    </p:animEffect>
                                  </p:childTnLst>
                                </p:cTn>
                              </p:par>
                            </p:childTnLst>
                          </p:cTn>
                        </p:par>
                        <p:par>
                          <p:cTn id="181" fill="hold">
                            <p:stCondLst>
                              <p:cond delay="2500"/>
                            </p:stCondLst>
                            <p:childTnLst>
                              <p:par>
                                <p:cTn id="182" presetID="10" presetClass="entr" presetSubtype="0" fill="hold" nodeType="afterEffect">
                                  <p:stCondLst>
                                    <p:cond delay="0"/>
                                  </p:stCondLst>
                                  <p:childTnLst>
                                    <p:set>
                                      <p:cBhvr>
                                        <p:cTn id="183" dur="1" fill="hold">
                                          <p:stCondLst>
                                            <p:cond delay="0"/>
                                          </p:stCondLst>
                                        </p:cTn>
                                        <p:tgtEl>
                                          <p:spTgt spid="94"/>
                                        </p:tgtEl>
                                        <p:attrNameLst>
                                          <p:attrName>style.visibility</p:attrName>
                                        </p:attrNameLst>
                                      </p:cBhvr>
                                      <p:to>
                                        <p:strVal val="visible"/>
                                      </p:to>
                                    </p:set>
                                    <p:animEffect transition="in" filter="fade">
                                      <p:cBhvr>
                                        <p:cTn id="184" dur="500"/>
                                        <p:tgtEl>
                                          <p:spTgt spid="94"/>
                                        </p:tgtEl>
                                      </p:cBhvr>
                                    </p:animEffect>
                                  </p:childTnLst>
                                </p:cTn>
                              </p:par>
                            </p:childTnLst>
                          </p:cTn>
                        </p:par>
                        <p:par>
                          <p:cTn id="185" fill="hold">
                            <p:stCondLst>
                              <p:cond delay="3000"/>
                            </p:stCondLst>
                            <p:childTnLst>
                              <p:par>
                                <p:cTn id="186" presetID="10" presetClass="entr" presetSubtype="0" fill="hold" nodeType="afterEffect">
                                  <p:stCondLst>
                                    <p:cond delay="0"/>
                                  </p:stCondLst>
                                  <p:childTnLst>
                                    <p:set>
                                      <p:cBhvr>
                                        <p:cTn id="187" dur="1" fill="hold">
                                          <p:stCondLst>
                                            <p:cond delay="0"/>
                                          </p:stCondLst>
                                        </p:cTn>
                                        <p:tgtEl>
                                          <p:spTgt spid="83"/>
                                        </p:tgtEl>
                                        <p:attrNameLst>
                                          <p:attrName>style.visibility</p:attrName>
                                        </p:attrNameLst>
                                      </p:cBhvr>
                                      <p:to>
                                        <p:strVal val="visible"/>
                                      </p:to>
                                    </p:set>
                                    <p:animEffect transition="in" filter="fade">
                                      <p:cBhvr>
                                        <p:cTn id="188" dur="500"/>
                                        <p:tgtEl>
                                          <p:spTgt spid="83"/>
                                        </p:tgtEl>
                                      </p:cBhvr>
                                    </p:animEffect>
                                  </p:childTnLst>
                                </p:cTn>
                              </p:par>
                            </p:childTnLst>
                          </p:cTn>
                        </p:par>
                        <p:par>
                          <p:cTn id="189" fill="hold">
                            <p:stCondLst>
                              <p:cond delay="3500"/>
                            </p:stCondLst>
                            <p:childTnLst>
                              <p:par>
                                <p:cTn id="190" presetID="10" presetClass="entr" presetSubtype="0" fill="hold" nodeType="afterEffect">
                                  <p:stCondLst>
                                    <p:cond delay="0"/>
                                  </p:stCondLst>
                                  <p:childTnLst>
                                    <p:set>
                                      <p:cBhvr>
                                        <p:cTn id="191" dur="1" fill="hold">
                                          <p:stCondLst>
                                            <p:cond delay="0"/>
                                          </p:stCondLst>
                                        </p:cTn>
                                        <p:tgtEl>
                                          <p:spTgt spid="75"/>
                                        </p:tgtEl>
                                        <p:attrNameLst>
                                          <p:attrName>style.visibility</p:attrName>
                                        </p:attrNameLst>
                                      </p:cBhvr>
                                      <p:to>
                                        <p:strVal val="visible"/>
                                      </p:to>
                                    </p:set>
                                    <p:animEffect transition="in" filter="fade">
                                      <p:cBhvr>
                                        <p:cTn id="192" dur="500"/>
                                        <p:tgtEl>
                                          <p:spTgt spid="75"/>
                                        </p:tgtEl>
                                      </p:cBhvr>
                                    </p:animEffect>
                                  </p:childTnLst>
                                </p:cTn>
                              </p:par>
                            </p:childTnLst>
                          </p:cTn>
                        </p:par>
                        <p:par>
                          <p:cTn id="193" fill="hold">
                            <p:stCondLst>
                              <p:cond delay="4000"/>
                            </p:stCondLst>
                            <p:childTnLst>
                              <p:par>
                                <p:cTn id="194" presetID="10" presetClass="entr" presetSubtype="0" fill="hold" nodeType="afterEffect">
                                  <p:stCondLst>
                                    <p:cond delay="0"/>
                                  </p:stCondLst>
                                  <p:childTnLst>
                                    <p:set>
                                      <p:cBhvr>
                                        <p:cTn id="195" dur="1" fill="hold">
                                          <p:stCondLst>
                                            <p:cond delay="0"/>
                                          </p:stCondLst>
                                        </p:cTn>
                                        <p:tgtEl>
                                          <p:spTgt spid="78"/>
                                        </p:tgtEl>
                                        <p:attrNameLst>
                                          <p:attrName>style.visibility</p:attrName>
                                        </p:attrNameLst>
                                      </p:cBhvr>
                                      <p:to>
                                        <p:strVal val="visible"/>
                                      </p:to>
                                    </p:set>
                                    <p:animEffect transition="in" filter="fade">
                                      <p:cBhvr>
                                        <p:cTn id="19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15" grpId="0"/>
      <p:bldP spid="15" grpId="1"/>
      <p:bldP spid="110"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Construct </a:t>
            </a:r>
            <a:r>
              <a:rPr lang="en-US" dirty="0" smtClean="0"/>
              <a:t>2: Export to Windows Store</a:t>
            </a:r>
            <a:endParaRPr lang="en-US" dirty="0"/>
          </a:p>
        </p:txBody>
      </p:sp>
      <p:pic>
        <p:nvPicPr>
          <p:cNvPr id="14" name="Picture 13"/>
          <p:cNvPicPr>
            <a:picLocks noChangeAspect="1"/>
          </p:cNvPicPr>
          <p:nvPr/>
        </p:nvPicPr>
        <p:blipFill rotWithShape="1">
          <a:blip r:embed="rId2"/>
          <a:srcRect r="85501"/>
          <a:stretch/>
        </p:blipFill>
        <p:spPr>
          <a:xfrm>
            <a:off x="804701" y="1485605"/>
            <a:ext cx="1242058" cy="1223823"/>
          </a:xfrm>
          <a:prstGeom prst="rect">
            <a:avLst/>
          </a:prstGeom>
        </p:spPr>
      </p:pic>
      <p:pic>
        <p:nvPicPr>
          <p:cNvPr id="15" name="Picture 14"/>
          <p:cNvPicPr>
            <a:picLocks noChangeAspect="1"/>
          </p:cNvPicPr>
          <p:nvPr/>
        </p:nvPicPr>
        <p:blipFill rotWithShape="1">
          <a:blip r:embed="rId2"/>
          <a:srcRect l="76518"/>
          <a:stretch/>
        </p:blipFill>
        <p:spPr>
          <a:xfrm>
            <a:off x="2450665" y="1485605"/>
            <a:ext cx="2011658" cy="1223823"/>
          </a:xfrm>
          <a:prstGeom prst="rect">
            <a:avLst/>
          </a:prstGeom>
        </p:spPr>
      </p:pic>
      <p:pic>
        <p:nvPicPr>
          <p:cNvPr id="16" name="Picture 15"/>
          <p:cNvPicPr>
            <a:picLocks noChangeAspect="1"/>
          </p:cNvPicPr>
          <p:nvPr/>
        </p:nvPicPr>
        <p:blipFill>
          <a:blip r:embed="rId3"/>
          <a:stretch>
            <a:fillRect/>
          </a:stretch>
        </p:blipFill>
        <p:spPr>
          <a:xfrm>
            <a:off x="7300704" y="1974737"/>
            <a:ext cx="4407645" cy="4117899"/>
          </a:xfrm>
          <a:prstGeom prst="rect">
            <a:avLst/>
          </a:prstGeom>
        </p:spPr>
      </p:pic>
      <p:sp>
        <p:nvSpPr>
          <p:cNvPr id="17" name="Rounded Rectangle 16"/>
          <p:cNvSpPr/>
          <p:nvPr/>
        </p:nvSpPr>
        <p:spPr bwMode="auto">
          <a:xfrm>
            <a:off x="3386455" y="1705534"/>
            <a:ext cx="618674" cy="1016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1207310" y="3405823"/>
            <a:ext cx="32306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“Export Project”</a:t>
            </a:r>
          </a:p>
        </p:txBody>
      </p:sp>
      <p:cxnSp>
        <p:nvCxnSpPr>
          <p:cNvPr id="19" name="Straight Arrow Connector 18"/>
          <p:cNvCxnSpPr/>
          <p:nvPr/>
        </p:nvCxnSpPr>
        <p:spPr>
          <a:xfrm flipV="1">
            <a:off x="3273616" y="2857189"/>
            <a:ext cx="274317" cy="498031"/>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7369492" y="4258249"/>
            <a:ext cx="1119920" cy="119116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405618" y="3894956"/>
            <a:ext cx="351763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“Windows Store”</a:t>
            </a:r>
          </a:p>
        </p:txBody>
      </p:sp>
      <p:cxnSp>
        <p:nvCxnSpPr>
          <p:cNvPr id="22" name="Straight Arrow Connector 21"/>
          <p:cNvCxnSpPr/>
          <p:nvPr/>
        </p:nvCxnSpPr>
        <p:spPr>
          <a:xfrm>
            <a:off x="6477753" y="4449740"/>
            <a:ext cx="822951" cy="404093"/>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4639" y="6226660"/>
            <a:ext cx="1161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Guide: </a:t>
            </a:r>
            <a:r>
              <a:rPr lang="en-US" sz="2400" dirty="0">
                <a:gradFill>
                  <a:gsLst>
                    <a:gs pos="2917">
                      <a:schemeClr val="tx1"/>
                    </a:gs>
                    <a:gs pos="30000">
                      <a:schemeClr val="tx1"/>
                    </a:gs>
                  </a:gsLst>
                  <a:lin ang="5400000" scaled="0"/>
                </a:gradFill>
                <a:hlinkClick r:id="rId4"/>
              </a:rPr>
              <a:t>http://</a:t>
            </a:r>
            <a:r>
              <a:rPr lang="en-US" sz="2400" dirty="0" smtClean="0">
                <a:gradFill>
                  <a:gsLst>
                    <a:gs pos="2917">
                      <a:schemeClr val="tx1"/>
                    </a:gs>
                    <a:gs pos="30000">
                      <a:schemeClr val="tx1"/>
                    </a:gs>
                  </a:gsLst>
                  <a:lin ang="5400000" scaled="0"/>
                </a:gradFill>
                <a:hlinkClick r:id="rId4"/>
              </a:rPr>
              <a:t>wakeupandcode.com/publish-a-windows-10-game-with-construct-2</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5498957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Unity: Publish to Windows Store</a:t>
            </a:r>
            <a:endParaRPr lang="en-US" dirty="0"/>
          </a:p>
        </p:txBody>
      </p:sp>
      <p:grpSp>
        <p:nvGrpSpPr>
          <p:cNvPr id="34" name="Group 33"/>
          <p:cNvGrpSpPr>
            <a:grpSpLocks noChangeAspect="1"/>
          </p:cNvGrpSpPr>
          <p:nvPr/>
        </p:nvGrpSpPr>
        <p:grpSpPr>
          <a:xfrm>
            <a:off x="274702" y="1209125"/>
            <a:ext cx="11064119" cy="5102933"/>
            <a:chOff x="274702" y="1209125"/>
            <a:chExt cx="11920207" cy="5497773"/>
          </a:xfrm>
        </p:grpSpPr>
        <p:pic>
          <p:nvPicPr>
            <p:cNvPr id="19" name="Picture 18"/>
            <p:cNvPicPr>
              <a:picLocks noChangeAspect="1"/>
            </p:cNvPicPr>
            <p:nvPr/>
          </p:nvPicPr>
          <p:blipFill>
            <a:blip r:embed="rId2"/>
            <a:stretch>
              <a:fillRect/>
            </a:stretch>
          </p:blipFill>
          <p:spPr>
            <a:xfrm>
              <a:off x="3171519" y="1209126"/>
              <a:ext cx="4948895" cy="5497772"/>
            </a:xfrm>
            <a:prstGeom prst="rect">
              <a:avLst/>
            </a:prstGeom>
          </p:spPr>
        </p:pic>
        <p:pic>
          <p:nvPicPr>
            <p:cNvPr id="20" name="Picture 19"/>
            <p:cNvPicPr>
              <a:picLocks noChangeAspect="1"/>
            </p:cNvPicPr>
            <p:nvPr/>
          </p:nvPicPr>
          <p:blipFill>
            <a:blip r:embed="rId3"/>
            <a:stretch>
              <a:fillRect/>
            </a:stretch>
          </p:blipFill>
          <p:spPr>
            <a:xfrm>
              <a:off x="333199" y="1209125"/>
              <a:ext cx="2694136" cy="3122492"/>
            </a:xfrm>
            <a:prstGeom prst="rect">
              <a:avLst/>
            </a:prstGeom>
          </p:spPr>
        </p:pic>
        <p:sp>
          <p:nvSpPr>
            <p:cNvPr id="21" name="Rounded Rectangle 20"/>
            <p:cNvSpPr/>
            <p:nvPr/>
          </p:nvSpPr>
          <p:spPr bwMode="auto">
            <a:xfrm>
              <a:off x="274702" y="1212848"/>
              <a:ext cx="457195" cy="272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3250772" y="4930255"/>
              <a:ext cx="144840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p:cNvSpPr/>
            <p:nvPr/>
          </p:nvSpPr>
          <p:spPr bwMode="auto">
            <a:xfrm>
              <a:off x="274702" y="3425104"/>
              <a:ext cx="2706472" cy="3342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ounded Rectangle 23"/>
            <p:cNvSpPr/>
            <p:nvPr/>
          </p:nvSpPr>
          <p:spPr bwMode="auto">
            <a:xfrm>
              <a:off x="5578164" y="4331617"/>
              <a:ext cx="2686433" cy="4457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333196" y="4411652"/>
              <a:ext cx="271292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 Click File, then</a:t>
              </a:r>
              <a:r>
                <a:rPr lang="en-US" sz="2400" dirty="0" smtClean="0">
                  <a:solidFill>
                    <a:srgbClr val="FF0000"/>
                  </a:solidFill>
                  <a:sym typeface="Wingdings" panose="05000000000000000000" pitchFamily="2" charset="2"/>
                </a:rPr>
                <a:t> </a:t>
              </a:r>
            </a:p>
            <a:p>
              <a:pPr>
                <a:lnSpc>
                  <a:spcPct val="90000"/>
                </a:lnSpc>
                <a:spcAft>
                  <a:spcPts val="600"/>
                </a:spcAft>
              </a:pPr>
              <a:r>
                <a:rPr lang="en-US" sz="2400" dirty="0" smtClean="0">
                  <a:solidFill>
                    <a:srgbClr val="FF0000"/>
                  </a:solidFill>
                  <a:sym typeface="Wingdings" panose="05000000000000000000" pitchFamily="2" charset="2"/>
                </a:rPr>
                <a:t>Build Settings…</a:t>
              </a:r>
              <a:endParaRPr lang="en-US" sz="2400" dirty="0" smtClean="0">
                <a:solidFill>
                  <a:srgbClr val="FF0000"/>
                </a:solidFill>
              </a:endParaRPr>
            </a:p>
          </p:txBody>
        </p:sp>
        <p:sp>
          <p:nvSpPr>
            <p:cNvPr id="26" name="TextBox 25"/>
            <p:cNvSpPr txBox="1"/>
            <p:nvPr/>
          </p:nvSpPr>
          <p:spPr>
            <a:xfrm>
              <a:off x="339392" y="5568981"/>
              <a:ext cx="240636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 Select </a:t>
              </a:r>
            </a:p>
            <a:p>
              <a:pPr>
                <a:lnSpc>
                  <a:spcPct val="90000"/>
                </a:lnSpc>
                <a:spcAft>
                  <a:spcPts val="600"/>
                </a:spcAft>
              </a:pPr>
              <a:r>
                <a:rPr lang="en-US" sz="2400" dirty="0" smtClean="0">
                  <a:solidFill>
                    <a:srgbClr val="FF0000"/>
                  </a:solidFill>
                </a:rPr>
                <a:t>Windows Store</a:t>
              </a:r>
            </a:p>
          </p:txBody>
        </p:sp>
        <p:cxnSp>
          <p:nvCxnSpPr>
            <p:cNvPr id="27" name="Straight Arrow Connector 26"/>
            <p:cNvCxnSpPr/>
            <p:nvPr/>
          </p:nvCxnSpPr>
          <p:spPr>
            <a:xfrm flipV="1">
              <a:off x="2789638" y="5245468"/>
              <a:ext cx="444182" cy="453355"/>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502295" y="1974846"/>
              <a:ext cx="369261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 Select:</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SDK: Universal 10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UAP Build type: XAML</a:t>
              </a:r>
            </a:p>
            <a:p>
              <a:pPr marL="809271" lvl="1" indent="-342900">
                <a:lnSpc>
                  <a:spcPct val="90000"/>
                </a:lnSpc>
                <a:spcAft>
                  <a:spcPts val="600"/>
                </a:spcAft>
                <a:buFont typeface="Arial" panose="020B0604020202020204" pitchFamily="34" charset="0"/>
                <a:buChar char="•"/>
              </a:pPr>
              <a:r>
                <a:rPr lang="en-US" sz="2400" dirty="0" smtClean="0">
                  <a:solidFill>
                    <a:srgbClr val="FF0000"/>
                  </a:solidFill>
                </a:rPr>
                <a:t>D3D optional</a:t>
              </a:r>
            </a:p>
          </p:txBody>
        </p:sp>
        <p:cxnSp>
          <p:nvCxnSpPr>
            <p:cNvPr id="29" name="Straight Arrow Connector 28"/>
            <p:cNvCxnSpPr/>
            <p:nvPr/>
          </p:nvCxnSpPr>
          <p:spPr>
            <a:xfrm flipH="1">
              <a:off x="7585189" y="3018977"/>
              <a:ext cx="854805" cy="1065896"/>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02295" y="3801694"/>
              <a:ext cx="3685111"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 Optional:</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Unity C# Projects</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Development Build</a:t>
              </a:r>
            </a:p>
            <a:p>
              <a:pPr marL="342900" indent="-342900">
                <a:lnSpc>
                  <a:spcPct val="90000"/>
                </a:lnSpc>
                <a:spcAft>
                  <a:spcPts val="600"/>
                </a:spcAft>
                <a:buFont typeface="Arial" panose="020B0604020202020204" pitchFamily="34" charset="0"/>
                <a:buChar char="•"/>
              </a:pPr>
              <a:r>
                <a:rPr lang="en-US" sz="2400" dirty="0" err="1" smtClean="0">
                  <a:solidFill>
                    <a:srgbClr val="FF0000"/>
                  </a:solidFill>
                </a:rPr>
                <a:t>Autoconnect</a:t>
              </a:r>
              <a:r>
                <a:rPr lang="en-US" sz="2400" dirty="0" smtClean="0">
                  <a:solidFill>
                    <a:srgbClr val="FF0000"/>
                  </a:solidFill>
                </a:rPr>
                <a:t> </a:t>
              </a:r>
              <a:r>
                <a:rPr lang="en-US" sz="2400" dirty="0" err="1" smtClean="0">
                  <a:solidFill>
                    <a:srgbClr val="FF0000"/>
                  </a:solidFill>
                </a:rPr>
                <a:t>Profilder</a:t>
              </a:r>
              <a:endParaRPr lang="en-US" sz="2400" dirty="0" smtClean="0">
                <a:solidFill>
                  <a:srgbClr val="FF0000"/>
                </a:solidFill>
              </a:endParaRPr>
            </a:p>
          </p:txBody>
        </p:sp>
        <p:cxnSp>
          <p:nvCxnSpPr>
            <p:cNvPr id="31" name="Straight Arrow Connector 30"/>
            <p:cNvCxnSpPr/>
            <p:nvPr/>
          </p:nvCxnSpPr>
          <p:spPr>
            <a:xfrm flipH="1">
              <a:off x="7597683" y="5073115"/>
              <a:ext cx="897109" cy="397414"/>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bwMode="auto">
            <a:xfrm>
              <a:off x="5578165" y="5073115"/>
              <a:ext cx="1575336" cy="61814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5" name="TextBox 34"/>
          <p:cNvSpPr txBox="1"/>
          <p:nvPr/>
        </p:nvSpPr>
        <p:spPr>
          <a:xfrm>
            <a:off x="274639" y="6226660"/>
            <a:ext cx="1102872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Guide: </a:t>
            </a:r>
            <a:r>
              <a:rPr lang="en-US" sz="2400" dirty="0">
                <a:gradFill>
                  <a:gsLst>
                    <a:gs pos="2917">
                      <a:schemeClr val="tx1"/>
                    </a:gs>
                    <a:gs pos="30000">
                      <a:schemeClr val="tx1"/>
                    </a:gs>
                  </a:gsLst>
                  <a:lin ang="5400000" scaled="0"/>
                </a:gradFill>
                <a:hlinkClick r:id="rId4"/>
              </a:rPr>
              <a:t>http://</a:t>
            </a:r>
            <a:r>
              <a:rPr lang="en-US" sz="2400" dirty="0" smtClean="0">
                <a:gradFill>
                  <a:gsLst>
                    <a:gs pos="2917">
                      <a:schemeClr val="tx1"/>
                    </a:gs>
                    <a:gs pos="30000">
                      <a:schemeClr val="tx1"/>
                    </a:gs>
                  </a:gsLst>
                  <a:lin ang="5400000" scaled="0"/>
                </a:gradFill>
                <a:hlinkClick r:id="rId4"/>
              </a:rPr>
              <a:t>wakeupandcode.com/publish-a-windows-10-game-with-unity-5</a:t>
            </a:r>
            <a:r>
              <a:rPr lang="en-US" sz="2400" dirty="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1755981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cbf749eb-5fb0-4c75-b7cd-eb7d18649fd5"/>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23819</TotalTime>
  <Words>392</Words>
  <Application>Microsoft Office PowerPoint</Application>
  <PresentationFormat>Custom</PresentationFormat>
  <Paragraphs>102</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ＭＳ Ｐゴシック</vt:lpstr>
      <vt:lpstr>Segoe UI</vt:lpstr>
      <vt:lpstr>Segoe UI Light</vt:lpstr>
      <vt:lpstr>Segoe UI Semibold</vt:lpstr>
      <vt:lpstr>Wingdings</vt:lpstr>
      <vt:lpstr>MSVID_White_16x9_2012-08-18</vt:lpstr>
      <vt:lpstr>Indie Game Development</vt:lpstr>
      <vt:lpstr>Dev Tools, SDKs &amp; Game Engines</vt:lpstr>
      <vt:lpstr>Suggested Paths</vt:lpstr>
      <vt:lpstr>Platforms &amp; Devices</vt:lpstr>
      <vt:lpstr>Windows 10 Stats, as of Sep 2015</vt:lpstr>
      <vt:lpstr>PowerPoint Presentation</vt:lpstr>
      <vt:lpstr>PowerPoint Presentation</vt:lpstr>
      <vt:lpstr>Construct 2: Export to Windows Store</vt:lpstr>
      <vt:lpstr>Unity: Publish to Windows Store</vt:lpstr>
      <vt:lpstr>Xbox One: ID@Xbox and Windows 10</vt:lpstr>
      <vt:lpstr>HoloLens: Apply Now!</vt:lpstr>
      <vt:lpstr>Facebook groups</vt:lpstr>
      <vt:lpstr>Wake Up And Code!</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511</cp:revision>
  <dcterms:created xsi:type="dcterms:W3CDTF">2012-05-22T07:38:31Z</dcterms:created>
  <dcterms:modified xsi:type="dcterms:W3CDTF">2015-10-14T19:26:45Z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