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04" r:id="rId2"/>
    <p:sldId id="324" r:id="rId3"/>
    <p:sldId id="355" r:id="rId4"/>
    <p:sldId id="325" r:id="rId5"/>
    <p:sldId id="356" r:id="rId6"/>
    <p:sldId id="347" r:id="rId7"/>
    <p:sldId id="348" r:id="rId8"/>
    <p:sldId id="357" r:id="rId9"/>
    <p:sldId id="349" r:id="rId10"/>
    <p:sldId id="354" r:id="rId11"/>
    <p:sldId id="350" r:id="rId12"/>
    <p:sldId id="326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51" r:id="rId21"/>
    <p:sldId id="335" r:id="rId22"/>
    <p:sldId id="336" r:id="rId23"/>
    <p:sldId id="337" r:id="rId24"/>
    <p:sldId id="338" r:id="rId25"/>
    <p:sldId id="339" r:id="rId26"/>
    <p:sldId id="352" r:id="rId27"/>
    <p:sldId id="340" r:id="rId28"/>
    <p:sldId id="359" r:id="rId29"/>
    <p:sldId id="358" r:id="rId30"/>
    <p:sldId id="353" r:id="rId31"/>
    <p:sldId id="342" r:id="rId32"/>
    <p:sldId id="343" r:id="rId33"/>
    <p:sldId id="344" r:id="rId34"/>
  </p:sldIdLst>
  <p:sldSz cx="12188825" cy="6858000"/>
  <p:notesSz cx="6858000" cy="9144000"/>
  <p:embeddedFontLs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ＭＳ Ｐゴシック" panose="020B0600070205080204" pitchFamily="34" charset="-128"/>
      <p:regular r:id="rId41"/>
    </p:embeddedFont>
    <p:embeddedFont>
      <p:font typeface="Segoe UI Semilight" panose="020B0402040204020203" pitchFamily="34" charset="0"/>
      <p:regular r:id="rId42"/>
      <p:italic r:id="rId43"/>
    </p:embeddedFont>
    <p:embeddedFont>
      <p:font typeface="Segoe UI Semibold" panose="020B0702040204020203" pitchFamily="34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91C231B-2E85-44B6-B945-904E89BE7E38}">
          <p14:sldIdLst>
            <p14:sldId id="304"/>
            <p14:sldId id="324"/>
          </p14:sldIdLst>
        </p14:section>
        <p14:section name="Overview" id="{E92876BC-0D77-401D-9AA4-643D8178BC8A}">
          <p14:sldIdLst>
            <p14:sldId id="355"/>
            <p14:sldId id="325"/>
            <p14:sldId id="356"/>
            <p14:sldId id="347"/>
            <p14:sldId id="348"/>
            <p14:sldId id="357"/>
            <p14:sldId id="349"/>
            <p14:sldId id="354"/>
          </p14:sldIdLst>
        </p14:section>
        <p14:section name="Getting Started" id="{7E755391-3E9B-4C15-BD61-BE48A2DA0EB6}">
          <p14:sldIdLst>
            <p14:sldId id="350"/>
            <p14:sldId id="326"/>
            <p14:sldId id="328"/>
            <p14:sldId id="329"/>
            <p14:sldId id="330"/>
            <p14:sldId id="331"/>
            <p14:sldId id="332"/>
            <p14:sldId id="333"/>
            <p14:sldId id="334"/>
          </p14:sldIdLst>
        </p14:section>
        <p14:section name="Things to Know" id="{6D2416D4-D7B7-4D67-89CB-F2A4985AB7FA}">
          <p14:sldIdLst>
            <p14:sldId id="351"/>
            <p14:sldId id="335"/>
            <p14:sldId id="336"/>
            <p14:sldId id="337"/>
            <p14:sldId id="338"/>
            <p14:sldId id="339"/>
          </p14:sldIdLst>
        </p14:section>
        <p14:section name="Next Steps" id="{D437D182-7CEB-46B2-89E4-7F09CBC606A4}">
          <p14:sldIdLst>
            <p14:sldId id="352"/>
            <p14:sldId id="340"/>
            <p14:sldId id="359"/>
            <p14:sldId id="358"/>
            <p14:sldId id="353"/>
          </p14:sldIdLst>
        </p14:section>
        <p14:section name="Demo + Q&amp;A" id="{48C5D943-A9C5-4211-AFCB-B61396411A28}">
          <p14:sldIdLst>
            <p14:sldId id="342"/>
            <p14:sldId id="343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59">
          <p15:clr>
            <a:srgbClr val="A4A3A4"/>
          </p15:clr>
        </p15:guide>
        <p15:guide id="2" orient="horz" pos="1012">
          <p15:clr>
            <a:srgbClr val="A4A3A4"/>
          </p15:clr>
        </p15:guide>
        <p15:guide id="3" orient="horz" pos="488">
          <p15:clr>
            <a:srgbClr val="A4A3A4"/>
          </p15:clr>
        </p15:guide>
        <p15:guide id="4" pos="239" userDrawn="1">
          <p15:clr>
            <a:srgbClr val="A4A3A4"/>
          </p15:clr>
        </p15:guide>
        <p15:guide id="5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hed Chowdhuri" initials="SC" lastIdx="1" clrIdx="0">
    <p:extLst>
      <p:ext uri="{19B8F6BF-5375-455C-9EA6-DF929625EA0E}">
        <p15:presenceInfo xmlns:p15="http://schemas.microsoft.com/office/powerpoint/2012/main" userId="S-1-5-21-124525095-708259637-1543119021-14262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05050"/>
    <a:srgbClr val="737373"/>
    <a:srgbClr val="0078D7"/>
    <a:srgbClr val="373A3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93" autoAdjust="0"/>
  </p:normalViewPr>
  <p:slideViewPr>
    <p:cSldViewPr snapToObjects="1">
      <p:cViewPr varScale="1">
        <p:scale>
          <a:sx n="59" d="100"/>
          <a:sy n="59" d="100"/>
        </p:scale>
        <p:origin x="387" y="39"/>
      </p:cViewPr>
      <p:guideLst>
        <p:guide orient="horz" pos="3759"/>
        <p:guide orient="horz" pos="1012"/>
        <p:guide orient="horz" pos="488"/>
        <p:guide pos="23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"/>
    </p:cViewPr>
  </p:sorterViewPr>
  <p:notesViewPr>
    <p:cSldViewPr snapToObjects="1">
      <p:cViewPr varScale="1">
        <p:scale>
          <a:sx n="80" d="100"/>
          <a:sy n="80" d="100"/>
        </p:scale>
        <p:origin x="27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A7BD-3E1E-4FFD-8E79-066B2D3AA3A7}" type="datetimeFigureOut">
              <a:rPr lang="en-US" smtClean="0">
                <a:latin typeface="Segoe UI" panose="020B0502040204020203" pitchFamily="34" charset="0"/>
              </a:rPr>
              <a:t>9/13/2017</a:t>
            </a:fld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70BEA-B3EA-4D57-8804-3C40360EE912}" type="slidenum">
              <a:rPr lang="en-US" smtClean="0">
                <a:latin typeface="Segoe UI" panose="020B0502040204020203" pitchFamily="34" charset="0"/>
              </a:rPr>
              <a:t>‹#›</a:t>
            </a:fld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26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EC21B7B2-6D1C-406E-AEF9-95F8A76399C2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FC68CCEB-9B74-4B06-A035-26CD3C1A74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0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  <a:p>
            <a:endParaRPr lang="en-US" dirty="0"/>
          </a:p>
          <a:p>
            <a:r>
              <a:rPr lang="en-US" dirty="0"/>
              <a:t>Microsoft email:</a:t>
            </a:r>
            <a:r>
              <a:rPr lang="en-US" baseline="0" dirty="0"/>
              <a:t> shchowd@microsoft.com</a:t>
            </a:r>
          </a:p>
          <a:p>
            <a:r>
              <a:rPr lang="en-US" baseline="0" dirty="0"/>
              <a:t>Personal Twitter: @shahedC</a:t>
            </a:r>
            <a:endParaRPr lang="en-US" dirty="0"/>
          </a:p>
          <a:p>
            <a:endParaRPr lang="en-US" dirty="0"/>
          </a:p>
          <a:p>
            <a:r>
              <a:rPr lang="en-US" dirty="0"/>
              <a:t>Dev Blog: WakeUpAndCode.com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EC66-7BF3-4CAD-9E14-6F7448A6E41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5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"/>
            <a:ext cx="12188822" cy="6856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4" y="6095919"/>
            <a:ext cx="2458085" cy="72237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131" y="0"/>
            <a:ext cx="12186694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7036" y="3664145"/>
            <a:ext cx="548640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1400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87036" y="4221765"/>
            <a:ext cx="5486400" cy="577378"/>
          </a:xfrm>
        </p:spPr>
        <p:txBody>
          <a:bodyPr>
            <a:noAutofit/>
          </a:bodyPr>
          <a:lstStyle>
            <a:lvl1pPr marL="0" indent="0">
              <a:buNone/>
              <a:defRPr lang="en-US" sz="1400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2156" y="2266715"/>
            <a:ext cx="5486400" cy="1470025"/>
          </a:xfrm>
        </p:spPr>
        <p:txBody>
          <a:bodyPr anchor="b"/>
          <a:lstStyle>
            <a:lvl1pPr algn="l">
              <a:defRPr sz="4000" spc="0">
                <a:solidFill>
                  <a:srgbClr val="737373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11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532812" y="1435024"/>
            <a:ext cx="3159051" cy="978729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532812" y="2750135"/>
            <a:ext cx="3159051" cy="2846933"/>
          </a:xfrm>
        </p:spPr>
        <p:txBody>
          <a:bodyPr wrap="square" numCol="1">
            <a:spAutoFit/>
          </a:bodyPr>
          <a:lstStyle>
            <a:lvl1pPr marL="0" indent="0" algn="l">
              <a:buFontTx/>
              <a:buNone/>
              <a:defRPr sz="1400"/>
            </a:lvl1pPr>
          </a:lstStyle>
          <a:p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dirty="0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At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duo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04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40561" y="1435024"/>
            <a:ext cx="5369577" cy="978729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US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edit Master title style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40562" y="2750135"/>
            <a:ext cx="5251302" cy="2200602"/>
          </a:xfrm>
        </p:spPr>
        <p:txBody>
          <a:bodyPr wrap="square" numCol="1">
            <a:spAutoFit/>
          </a:bodyPr>
          <a:lstStyle>
            <a:lvl1pPr marL="0" indent="0" algn="l">
              <a:buFontTx/>
              <a:buNone/>
              <a:defRPr sz="1400"/>
            </a:lvl1pPr>
          </a:lstStyle>
          <a:p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dirty="0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At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duo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81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440561" y="1435024"/>
            <a:ext cx="5369577" cy="978729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iste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natus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error sit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voluptatem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40562" y="2750135"/>
            <a:ext cx="5251302" cy="2200602"/>
          </a:xfrm>
        </p:spPr>
        <p:txBody>
          <a:bodyPr wrap="square" numCol="1">
            <a:spAutoFit/>
          </a:bodyPr>
          <a:lstStyle>
            <a:lvl1pPr marL="0" indent="0" algn="l">
              <a:buFontTx/>
              <a:buNone/>
              <a:defRPr sz="1400"/>
            </a:lvl1pPr>
          </a:lstStyle>
          <a:p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dirty="0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At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duo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3" y="0"/>
            <a:ext cx="6097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rd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9413" y="1435024"/>
            <a:ext cx="5369577" cy="978729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US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edit Master title style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9413" y="2750135"/>
            <a:ext cx="5369577" cy="2985433"/>
          </a:xfrm>
        </p:spPr>
        <p:txBody>
          <a:bodyPr wrap="square" numCol="1">
            <a:spAutoFit/>
          </a:bodyPr>
          <a:lstStyle>
            <a:lvl1pPr marL="0" indent="0">
              <a:buFontTx/>
              <a:buNone/>
              <a:defRPr lang="en-GB" sz="1400" smtClean="0">
                <a:solidFill>
                  <a:srgbClr val="737373"/>
                </a:solidFill>
              </a:defRPr>
            </a:lvl1pPr>
          </a:lstStyle>
          <a:p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dirty="0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At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duo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Stet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clita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kasd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gubergren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no sea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takimata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sanctus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est</a:t>
            </a:r>
            <a:endParaRPr lang="en-GB" dirty="0">
              <a:solidFill>
                <a:srgbClr val="737373"/>
              </a:solidFill>
              <a:latin typeface="+mj-lt"/>
            </a:endParaRPr>
          </a:p>
          <a:p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Sed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diam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nonumy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eirmod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dirty="0">
                <a:solidFill>
                  <a:srgbClr val="737373"/>
                </a:solidFill>
                <a:latin typeface="+mj-lt"/>
              </a:rPr>
              <a:t>Lorem ipsum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sit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amet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At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duo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Stet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clita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kasd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gubergren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no sea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takimata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sanctus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est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Lorem ipsum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sit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amet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0"/>
            <a:ext cx="6097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23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_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413" y="685381"/>
            <a:ext cx="5369577" cy="535531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Color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palette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379413" y="1598142"/>
            <a:ext cx="8458199" cy="36606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379412" y="5032719"/>
            <a:ext cx="8459788" cy="1143000"/>
          </a:xfrm>
          <a:prstGeom prst="rect">
            <a:avLst/>
          </a:prstGeom>
          <a:solidFill>
            <a:srgbClr val="0078D7"/>
          </a:solidFill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8839200" y="1598142"/>
            <a:ext cx="2970213" cy="1143000"/>
          </a:xfrm>
          <a:prstGeom prst="rect">
            <a:avLst/>
          </a:prstGeom>
          <a:solidFill>
            <a:srgbClr val="E6E6E6"/>
          </a:solidFill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8839200" y="2743001"/>
            <a:ext cx="2970213" cy="1143000"/>
          </a:xfrm>
          <a:prstGeom prst="rect">
            <a:avLst/>
          </a:prstGeom>
          <a:solidFill>
            <a:srgbClr val="737373"/>
          </a:solidFill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8839200" y="3887860"/>
            <a:ext cx="2970213" cy="1143000"/>
          </a:xfrm>
          <a:prstGeom prst="rect">
            <a:avLst/>
          </a:prstGeom>
          <a:solidFill>
            <a:srgbClr val="505050"/>
          </a:solidFill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8839200" y="5032719"/>
            <a:ext cx="2970213" cy="1143000"/>
          </a:xfrm>
          <a:prstGeom prst="rect">
            <a:avLst/>
          </a:prstGeom>
          <a:solidFill>
            <a:schemeClr val="tx1"/>
          </a:solidFill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562293" y="1706644"/>
            <a:ext cx="1524000" cy="7571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rgbClr val="737373">
                    <a:alpha val="99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White</a:t>
            </a: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C0 M0 Y0 K0</a:t>
            </a: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R255 G255 B255</a:t>
            </a: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HEX #FFFFFF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9019628" y="1706644"/>
            <a:ext cx="1524000" cy="9233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rgbClr val="737373">
                    <a:alpha val="99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Light </a:t>
            </a:r>
            <a:r>
              <a:rPr lang="en-GB" sz="1200" spc="0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Gray</a:t>
            </a:r>
            <a:endParaRPr lang="en-GB" sz="1200" spc="0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10% PMS Cool </a:t>
            </a:r>
            <a:r>
              <a:rPr lang="en-GB" sz="1200" spc="0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Gray</a:t>
            </a:r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9</a:t>
            </a: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C0 M0 Y0 K7</a:t>
            </a: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R230 G230 B230</a:t>
            </a:r>
          </a:p>
          <a:p>
            <a:r>
              <a:rPr lang="en-GB" sz="1200" spc="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HEX #E6E6E6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9019628" y="2851546"/>
            <a:ext cx="1524000" cy="9233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rgbClr val="737373">
                    <a:alpha val="99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Mid</a:t>
            </a:r>
            <a:r>
              <a:rPr lang="en-GB" sz="1200" spc="0" baseline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sz="1200" spc="0" baseline="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Gray</a:t>
            </a:r>
            <a:endParaRPr lang="en-GB" sz="1200" spc="0" baseline="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PMS Cool </a:t>
            </a:r>
            <a:r>
              <a:rPr lang="en-GB" sz="1200" spc="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Gray</a:t>
            </a:r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9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C0 M0 Y0 K65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R115 G115 B115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HEX #737373</a:t>
            </a: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9019628" y="4004839"/>
            <a:ext cx="1524000" cy="9233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rgbClr val="737373">
                    <a:alpha val="99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Dark </a:t>
            </a:r>
            <a:r>
              <a:rPr lang="en-GB" sz="1200" spc="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Gray</a:t>
            </a:r>
            <a:endParaRPr lang="en-GB" sz="1200" spc="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PMS Cool </a:t>
            </a:r>
            <a:r>
              <a:rPr lang="en-GB" sz="1200" spc="0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Gray</a:t>
            </a:r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11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C0 M0 Y0 K80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R80 G80 B80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HEX #505050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9027484" y="5143399"/>
            <a:ext cx="1524000" cy="7571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rgbClr val="737373">
                    <a:alpha val="99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Black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C0 M0 Y0 K100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R0 G0 B0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HEX #000000</a:t>
            </a:r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562293" y="5143399"/>
            <a:ext cx="1524000" cy="923330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rgbClr val="737373">
                    <a:alpha val="99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Microsoft Blue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PMS 3005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C100 M30 Y0 K0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R0 G120 B215</a:t>
            </a:r>
          </a:p>
          <a:p>
            <a:r>
              <a:rPr lang="en-GB" sz="1200" spc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HEX #0078D7</a:t>
            </a:r>
          </a:p>
        </p:txBody>
      </p:sp>
    </p:spTree>
    <p:extLst>
      <p:ext uri="{BB962C8B-B14F-4D97-AF65-F5344CB8AC3E}">
        <p14:creationId xmlns:p14="http://schemas.microsoft.com/office/powerpoint/2010/main" val="24927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39" userDrawn="1">
          <p15:clr>
            <a:srgbClr val="FBAE40"/>
          </p15:clr>
        </p15:guide>
        <p15:guide id="2" pos="239" userDrawn="1">
          <p15:clr>
            <a:srgbClr val="FBAE40"/>
          </p15:clr>
        </p15:guide>
        <p15:guide id="3" pos="743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6775450" y="1446986"/>
            <a:ext cx="4887913" cy="461486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9413" y="1435024"/>
            <a:ext cx="5369577" cy="978729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US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edit Master title style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9413" y="2750135"/>
            <a:ext cx="5495928" cy="4170372"/>
          </a:xfrm>
        </p:spPr>
        <p:txBody>
          <a:bodyPr wrap="none" numCol="2">
            <a:spAutoFit/>
          </a:bodyPr>
          <a:lstStyle>
            <a:lvl1pPr marL="0" indent="0">
              <a:buNone/>
              <a:defRPr sz="1400"/>
            </a:lvl1pPr>
          </a:lstStyle>
          <a:p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Consectetur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adipiscing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eiusmod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endParaRPr lang="en-GB" dirty="0">
              <a:solidFill>
                <a:srgbClr val="737373"/>
              </a:solidFill>
              <a:latin typeface="+mj-lt"/>
            </a:endParaRP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Incididunt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enim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ad minim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veniam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quis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nostrud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exercitation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ullamco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laboris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nisi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aliquip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ex ea.</a:t>
            </a: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lvl="0"/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Sed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ut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perspiciatis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omnis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Consectetur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adipiscing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eiusmod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incididunt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enim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ad minim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veniam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quis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nostrud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exercitation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ullamco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laboris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nisi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aliquip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ex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commodo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consequat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r>
              <a:rPr lang="en-GB" dirty="0" err="1">
                <a:solidFill>
                  <a:srgbClr val="737373"/>
                </a:solidFill>
                <a:latin typeface="+mj-lt"/>
              </a:rPr>
              <a:t>Duis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aute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irure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in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reprehenderit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in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voluptate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velit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esse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cillum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eu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fugiat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nulla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pariatur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92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fl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"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3676650" y="3013502"/>
            <a:ext cx="4835524" cy="7772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73152" anchor="ctr"/>
          <a:lstStyle>
            <a:lvl1pPr algn="ctr" defTabSz="9142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0" cap="none" spc="100" baseline="0">
                <a:ln w="3175">
                  <a:noFill/>
                </a:ln>
                <a:solidFill>
                  <a:schemeClr val="bg1">
                    <a:alpha val="99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>
                <a:cs typeface="Segoe UI" panose="020B0502040204020203" pitchFamily="34" charset="0"/>
              </a:rPr>
              <a:t>CONFIDENTIAL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4" y="6095919"/>
            <a:ext cx="2458085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o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55" y="4598151"/>
            <a:ext cx="1711051" cy="36576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61975" y="5340316"/>
            <a:ext cx="11064874" cy="8514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  <a:spAutoFit/>
          </a:bodyPr>
          <a:lstStyle/>
          <a:p>
            <a:pPr algn="l" defTabSz="913795" eaLnBrk="0" hangingPunct="0">
              <a:spcAft>
                <a:spcPts val="800"/>
              </a:spcAft>
            </a:pPr>
            <a:r>
              <a:rPr lang="en-US" sz="900" dirty="0">
                <a:solidFill>
                  <a:srgbClr val="737373">
                    <a:alpha val="99000"/>
                  </a:srgbClr>
                </a:solidFill>
                <a:cs typeface="Segoe UI" panose="020B0502040204020203" pitchFamily="34" charset="0"/>
              </a:rPr>
              <a:t>© 2017 Microsoft </a:t>
            </a:r>
          </a:p>
          <a:p>
            <a:pPr algn="l" defTabSz="913795" eaLnBrk="0" hangingPunct="0">
              <a:spcAft>
                <a:spcPts val="800"/>
              </a:spcAft>
            </a:pPr>
            <a:r>
              <a:rPr lang="en-US" sz="900" dirty="0">
                <a:solidFill>
                  <a:srgbClr val="737373">
                    <a:alpha val="99000"/>
                  </a:srgbClr>
                </a:solidFill>
                <a:cs typeface="Segoe UI" panose="020B0502040204020203" pitchFamily="34" charset="0"/>
              </a:rPr>
              <a:t>The information herein is for informational purposes only and represents the current view of Microsoft Corporation as of the date of this presentation. Because Microsoft must respond to changing </a:t>
            </a:r>
            <a:br>
              <a:rPr lang="en-US" sz="900" dirty="0">
                <a:solidFill>
                  <a:srgbClr val="737373">
                    <a:alpha val="99000"/>
                  </a:srgbClr>
                </a:solidFill>
                <a:cs typeface="Segoe UI" panose="020B0502040204020203" pitchFamily="34" charset="0"/>
              </a:rPr>
            </a:br>
            <a:r>
              <a:rPr lang="en-US" sz="900" dirty="0">
                <a:solidFill>
                  <a:srgbClr val="737373">
                    <a:alpha val="99000"/>
                  </a:srgbClr>
                </a:solidFill>
                <a:cs typeface="Segoe UI" panose="020B0502040204020203" pitchFamily="34" charset="0"/>
              </a:rPr>
              <a:t>market conditions, it should not be interpreted to be a commitment on the part of Microsoft, and Microsoft cannot guarantee the accuracy of any information provided after the date of this presentation.  </a:t>
            </a:r>
          </a:p>
          <a:p>
            <a:pPr algn="l" defTabSz="913795" eaLnBrk="0" hangingPunct="0">
              <a:spcAft>
                <a:spcPts val="800"/>
              </a:spcAft>
            </a:pPr>
            <a:r>
              <a:rPr lang="en-US" sz="900" dirty="0">
                <a:solidFill>
                  <a:srgbClr val="737373">
                    <a:alpha val="99000"/>
                  </a:srgbClr>
                </a:solidFill>
                <a:cs typeface="Segoe UI" panose="020B0502040204020203" pitchFamily="34" charset="0"/>
              </a:rPr>
              <a:t>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3693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5103" y="6256217"/>
            <a:ext cx="2742486" cy="365125"/>
          </a:xfrm>
          <a:prstGeom prst="rect">
            <a:avLst/>
          </a:prstGeom>
        </p:spPr>
        <p:txBody>
          <a:bodyPr/>
          <a:lstStyle/>
          <a:p>
            <a:fld id="{0A164282-434E-41D4-9582-783D542A7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0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"/>
            <a:ext cx="12189720" cy="6857497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87036" y="3664145"/>
            <a:ext cx="548640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1400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87036" y="4221765"/>
            <a:ext cx="5486400" cy="577378"/>
          </a:xfrm>
        </p:spPr>
        <p:txBody>
          <a:bodyPr>
            <a:noAutofit/>
          </a:bodyPr>
          <a:lstStyle>
            <a:lvl1pPr marL="0" indent="0">
              <a:buNone/>
              <a:defRPr lang="en-US" sz="1400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4" y="6095919"/>
            <a:ext cx="2458085" cy="72237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2156" y="2266715"/>
            <a:ext cx="5486400" cy="1470025"/>
          </a:xfrm>
        </p:spPr>
        <p:txBody>
          <a:bodyPr anchor="b"/>
          <a:lstStyle>
            <a:lvl1pPr algn="l">
              <a:defRPr sz="4000" spc="0">
                <a:solidFill>
                  <a:srgbClr val="737373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31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"/>
            <a:ext cx="12188822" cy="685699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131" y="0"/>
            <a:ext cx="12186694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87036" y="3664145"/>
            <a:ext cx="548640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1400" kern="1200" dirty="0">
                <a:solidFill>
                  <a:srgbClr val="737373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87036" y="4221765"/>
            <a:ext cx="5486400" cy="577378"/>
          </a:xfrm>
        </p:spPr>
        <p:txBody>
          <a:bodyPr>
            <a:noAutofit/>
          </a:bodyPr>
          <a:lstStyle>
            <a:lvl1pPr marL="0" indent="0">
              <a:buNone/>
              <a:defRPr lang="en-US" sz="1400" kern="1200" dirty="0" smtClean="0">
                <a:solidFill>
                  <a:srgbClr val="737373">
                    <a:alpha val="99000"/>
                  </a:srgb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4" y="6095919"/>
            <a:ext cx="2458085" cy="7223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2156" y="2266715"/>
            <a:ext cx="5486400" cy="1470025"/>
          </a:xfrm>
        </p:spPr>
        <p:txBody>
          <a:bodyPr anchor="b"/>
          <a:lstStyle>
            <a:lvl1pPr algn="l">
              <a:defRPr sz="4000" spc="0">
                <a:solidFill>
                  <a:srgbClr val="737373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71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3"/>
            <a:ext cx="12188825" cy="68569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131" y="0"/>
            <a:ext cx="12186694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 descr="https://microsoft.sharepoint.com/teams/BrandCentral/BundleImages/10937MSSurface_Studio_CEO_3045/PreviewImage.png"/>
          <p:cNvSpPr>
            <a:spLocks noChangeAspect="1" noChangeArrowheads="1"/>
          </p:cNvSpPr>
          <p:nvPr userDrawn="1"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2156" y="2266715"/>
            <a:ext cx="5486400" cy="1470025"/>
          </a:xfrm>
        </p:spPr>
        <p:txBody>
          <a:bodyPr anchor="b"/>
          <a:lstStyle>
            <a:lvl1pPr algn="l">
              <a:defRPr sz="4000" spc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87036" y="3664145"/>
            <a:ext cx="548640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1400" kern="1200" dirty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87036" y="4221765"/>
            <a:ext cx="5486400" cy="577378"/>
          </a:xfrm>
        </p:spPr>
        <p:txBody>
          <a:bodyPr>
            <a:noAutofit/>
          </a:bodyPr>
          <a:lstStyle>
            <a:lvl1pPr marL="0" indent="0">
              <a:buNone/>
              <a:defRPr lang="en-US" sz="1400" kern="1200" dirty="0" smtClean="0">
                <a:solidFill>
                  <a:schemeClr val="bg1">
                    <a:alpha val="99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4" y="6095919"/>
            <a:ext cx="2458085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Hardw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"/>
            <a:ext cx="12188822" cy="68569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408102" y="2981763"/>
            <a:ext cx="6497266" cy="713160"/>
          </a:xfrm>
        </p:spPr>
        <p:txBody>
          <a:bodyPr anchor="t"/>
          <a:lstStyle>
            <a:lvl1pPr algn="l">
              <a:defRPr sz="4800" b="0" cap="none" spc="0" baseline="0">
                <a:solidFill>
                  <a:srgbClr val="737373">
                    <a:alpha val="99000"/>
                  </a:srgbClr>
                </a:solidFill>
              </a:defRPr>
            </a:lvl1pPr>
          </a:lstStyle>
          <a:p>
            <a:r>
              <a:rPr lang="en-US" dirty="0"/>
              <a:t>Page divider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08101" y="3795567"/>
            <a:ext cx="6497267" cy="37676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737373">
                    <a:alpha val="99000"/>
                  </a:srgb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408101" y="4271661"/>
            <a:ext cx="6497267" cy="37676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737373">
                    <a:alpha val="99000"/>
                  </a:srgb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0560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Lifesty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2"/>
            <a:ext cx="12189723" cy="68574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21208" y="2981763"/>
            <a:ext cx="7003155" cy="713160"/>
          </a:xfrm>
        </p:spPr>
        <p:txBody>
          <a:bodyPr anchor="t"/>
          <a:lstStyle>
            <a:lvl1pPr algn="l">
              <a:defRPr sz="4800" b="0" cap="none" spc="0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Page divider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1208" y="3795567"/>
            <a:ext cx="7019632" cy="37676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alpha val="99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21208" y="4271661"/>
            <a:ext cx="7019632" cy="37676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alpha val="99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7771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6094413" y="0"/>
            <a:ext cx="6094413" cy="6858000"/>
          </a:xfrm>
          <a:prstGeom prst="rect">
            <a:avLst/>
          </a:prstGeom>
          <a:solidFill>
            <a:srgbClr val="73737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9413" y="685381"/>
            <a:ext cx="5369577" cy="535531"/>
          </a:xfrm>
        </p:spPr>
        <p:txBody>
          <a:bodyPr wrap="square">
            <a:spAutoFit/>
          </a:bodyPr>
          <a:lstStyle>
            <a:lvl1pPr>
              <a:defRPr sz="3200"/>
            </a:lvl1pPr>
          </a:lstStyle>
          <a:p>
            <a:r>
              <a:rPr lang="en-US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Click to edit Master title style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59" userDrawn="1">
          <p15:clr>
            <a:srgbClr val="FBAE40"/>
          </p15:clr>
        </p15:guide>
        <p15:guide id="0" pos="1919" userDrawn="1">
          <p15:clr>
            <a:srgbClr val="FBAE40"/>
          </p15:clr>
        </p15:guide>
        <p15:guide id="3" pos="38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6094413" cy="6858000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21208" y="2981763"/>
            <a:ext cx="5346229" cy="713160"/>
          </a:xfrm>
        </p:spPr>
        <p:txBody>
          <a:bodyPr anchor="t"/>
          <a:lstStyle>
            <a:lvl1pPr algn="l">
              <a:defRPr sz="4800" b="0" cap="none" spc="0" baseline="0">
                <a:solidFill>
                  <a:srgbClr val="737373">
                    <a:alpha val="99000"/>
                  </a:srgbClr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1208" y="3795567"/>
            <a:ext cx="5358808" cy="37676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737373">
                    <a:alpha val="99000"/>
                  </a:srgb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521208" y="4271661"/>
            <a:ext cx="5358808" cy="37676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737373">
                    <a:alpha val="99000"/>
                  </a:srgb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627813" y="1143000"/>
            <a:ext cx="2971800" cy="381000"/>
          </a:xfrm>
        </p:spPr>
        <p:txBody>
          <a:bodyPr/>
          <a:lstStyle>
            <a:lvl1pPr marL="0" indent="0">
              <a:buFontTx/>
              <a:buNone/>
              <a:defRPr sz="2500" baseline="0">
                <a:latin typeface="+mj-lt"/>
              </a:defRPr>
            </a:lvl1pPr>
          </a:lstStyle>
          <a:p>
            <a:pPr lvl="0"/>
            <a:r>
              <a:rPr lang="en-US" sz="2500" dirty="0">
                <a:latin typeface="+mj-lt"/>
              </a:rPr>
              <a:t>Agenda Item 01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27813" y="1624012"/>
            <a:ext cx="2971800" cy="357188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sz="1800" dirty="0"/>
              <a:t>Presenter</a:t>
            </a:r>
            <a:endParaRPr lang="en-US" dirty="0"/>
          </a:p>
        </p:txBody>
      </p:sp>
      <p:sp>
        <p:nvSpPr>
          <p:cNvPr id="6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627813" y="2136773"/>
            <a:ext cx="2971800" cy="381000"/>
          </a:xfrm>
        </p:spPr>
        <p:txBody>
          <a:bodyPr/>
          <a:lstStyle>
            <a:lvl1pPr marL="0" indent="0">
              <a:buFontTx/>
              <a:buNone/>
              <a:defRPr sz="2500" baseline="0">
                <a:latin typeface="+mj-lt"/>
              </a:defRPr>
            </a:lvl1pPr>
          </a:lstStyle>
          <a:p>
            <a:pPr lvl="0"/>
            <a:r>
              <a:rPr lang="en-US" sz="2500" dirty="0">
                <a:latin typeface="+mj-lt"/>
              </a:rPr>
              <a:t>Agenda Item 02</a:t>
            </a:r>
            <a:endParaRPr lang="en-US" dirty="0"/>
          </a:p>
        </p:txBody>
      </p:sp>
      <p:sp>
        <p:nvSpPr>
          <p:cNvPr id="67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27813" y="2617785"/>
            <a:ext cx="2971800" cy="357188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sz="1800" dirty="0"/>
              <a:t>Presenter</a:t>
            </a:r>
            <a:endParaRPr lang="en-US" dirty="0"/>
          </a:p>
        </p:txBody>
      </p:sp>
      <p:sp>
        <p:nvSpPr>
          <p:cNvPr id="6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627813" y="3124200"/>
            <a:ext cx="2971800" cy="381000"/>
          </a:xfrm>
        </p:spPr>
        <p:txBody>
          <a:bodyPr/>
          <a:lstStyle>
            <a:lvl1pPr marL="0" indent="0">
              <a:buFontTx/>
              <a:buNone/>
              <a:defRPr sz="2500" baseline="0">
                <a:latin typeface="+mj-lt"/>
              </a:defRPr>
            </a:lvl1pPr>
          </a:lstStyle>
          <a:p>
            <a:pPr lvl="0"/>
            <a:r>
              <a:rPr lang="en-US" sz="2500" dirty="0">
                <a:latin typeface="+mj-lt"/>
              </a:rPr>
              <a:t>Agenda Item 03</a:t>
            </a:r>
            <a:endParaRPr lang="en-US" dirty="0"/>
          </a:p>
        </p:txBody>
      </p:sp>
      <p:sp>
        <p:nvSpPr>
          <p:cNvPr id="69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627813" y="3605212"/>
            <a:ext cx="2971800" cy="357188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sz="1800" dirty="0"/>
              <a:t>Presenter</a:t>
            </a:r>
            <a:endParaRPr lang="en-US" dirty="0"/>
          </a:p>
        </p:txBody>
      </p:sp>
      <p:sp>
        <p:nvSpPr>
          <p:cNvPr id="7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627813" y="4062412"/>
            <a:ext cx="2971800" cy="381000"/>
          </a:xfrm>
        </p:spPr>
        <p:txBody>
          <a:bodyPr/>
          <a:lstStyle>
            <a:lvl1pPr marL="0" indent="0">
              <a:buFontTx/>
              <a:buNone/>
              <a:defRPr sz="2500" baseline="0">
                <a:latin typeface="+mj-lt"/>
              </a:defRPr>
            </a:lvl1pPr>
          </a:lstStyle>
          <a:p>
            <a:pPr lvl="0"/>
            <a:r>
              <a:rPr lang="en-US" sz="2500" dirty="0">
                <a:latin typeface="+mj-lt"/>
              </a:rPr>
              <a:t>Agenda Item 04</a:t>
            </a:r>
            <a:endParaRPr lang="en-US" dirty="0"/>
          </a:p>
        </p:txBody>
      </p:sp>
      <p:sp>
        <p:nvSpPr>
          <p:cNvPr id="7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6627813" y="4543424"/>
            <a:ext cx="2971800" cy="357188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sz="1800" dirty="0"/>
              <a:t>Presenter</a:t>
            </a:r>
            <a:endParaRPr lang="en-US" dirty="0"/>
          </a:p>
        </p:txBody>
      </p:sp>
      <p:sp>
        <p:nvSpPr>
          <p:cNvPr id="72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627813" y="5000624"/>
            <a:ext cx="2971800" cy="381000"/>
          </a:xfrm>
        </p:spPr>
        <p:txBody>
          <a:bodyPr/>
          <a:lstStyle>
            <a:lvl1pPr marL="0" indent="0">
              <a:buFontTx/>
              <a:buNone/>
              <a:defRPr sz="2500" baseline="0">
                <a:latin typeface="+mj-lt"/>
              </a:defRPr>
            </a:lvl1pPr>
          </a:lstStyle>
          <a:p>
            <a:pPr lvl="0"/>
            <a:r>
              <a:rPr lang="en-US" sz="2500" dirty="0">
                <a:latin typeface="+mj-lt"/>
              </a:rPr>
              <a:t>Agenda Item 05</a:t>
            </a:r>
            <a:endParaRPr lang="en-US" dirty="0"/>
          </a:p>
        </p:txBody>
      </p:sp>
      <p:sp>
        <p:nvSpPr>
          <p:cNvPr id="7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627813" y="5481636"/>
            <a:ext cx="2971800" cy="357188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sz="1800" dirty="0"/>
              <a:t>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pos="4175" userDrawn="1">
          <p15:clr>
            <a:srgbClr val="FBAE40"/>
          </p15:clr>
        </p15:guide>
        <p15:guide id="4" orient="horz" pos="720" userDrawn="1">
          <p15:clr>
            <a:srgbClr val="FBAE40"/>
          </p15:clr>
        </p15:guide>
        <p15:guide id="5" orient="horz" pos="1008" userDrawn="1">
          <p15:clr>
            <a:srgbClr val="FBAE40"/>
          </p15:clr>
        </p15:guide>
        <p15:guide id="6" orient="horz" pos="1392" userDrawn="1">
          <p15:clr>
            <a:srgbClr val="FBAE40"/>
          </p15:clr>
        </p15:guide>
        <p15:guide id="7" orient="horz" pos="15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fe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0382" y="1435024"/>
            <a:ext cx="3159051" cy="978729"/>
          </a:xfrm>
        </p:spPr>
        <p:txBody>
          <a:bodyPr wrap="square">
            <a:spAutoFit/>
          </a:bodyPr>
          <a:lstStyle>
            <a:lvl1pPr>
              <a:defRPr sz="3200" spc="0"/>
            </a:lvl1pPr>
          </a:lstStyle>
          <a:p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Sed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ut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perspiciatis</a:t>
            </a:r>
            <a:r>
              <a:rPr lang="en-GB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unde</a:t>
            </a:r>
            <a:endParaRPr lang="en-GB" dirty="0">
              <a:solidFill>
                <a:srgbClr val="737373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0382" y="2750135"/>
            <a:ext cx="3159051" cy="2846933"/>
          </a:xfrm>
        </p:spPr>
        <p:txBody>
          <a:bodyPr wrap="square" numCol="1">
            <a:spAutoFit/>
          </a:bodyPr>
          <a:lstStyle>
            <a:lvl1pPr marL="0" indent="0" algn="l">
              <a:buFontTx/>
              <a:buNone/>
              <a:defRPr sz="1400"/>
            </a:lvl1pPr>
          </a:lstStyle>
          <a:p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Lorem ipsum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dolor</a:t>
            </a:r>
            <a:r>
              <a:rPr lang="en-GB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sit </a:t>
            </a:r>
            <a:r>
              <a:rPr lang="en-GB" b="1" dirty="0" err="1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amet</a:t>
            </a:r>
            <a:endParaRPr lang="en-GB" b="1" dirty="0">
              <a:solidFill>
                <a:srgbClr val="73737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dirty="0" err="1">
                <a:solidFill>
                  <a:srgbClr val="737373"/>
                </a:solidFill>
                <a:latin typeface="+mj-lt"/>
              </a:rPr>
              <a:t>Consetetur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sadipscing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elitr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nonumy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eirmod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tempor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invidunt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ut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labore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magna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aliquyam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erat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sed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diam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voluptua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At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vero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eos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accusam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justo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duo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dolores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et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ea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737373"/>
                </a:solidFill>
                <a:latin typeface="+mj-lt"/>
              </a:rPr>
              <a:t>rebum</a:t>
            </a:r>
            <a:r>
              <a:rPr lang="en-GB" dirty="0">
                <a:solidFill>
                  <a:srgbClr val="737373"/>
                </a:solidFill>
                <a:latin typeface="+mj-lt"/>
              </a:rPr>
              <a:t>. </a:t>
            </a:r>
          </a:p>
          <a:p>
            <a:pPr marL="177697" indent="-177697">
              <a:buFont typeface="Arial" charset="0"/>
              <a:buChar char="•"/>
            </a:pPr>
            <a:endParaRPr lang="en-GB" dirty="0">
              <a:solidFill>
                <a:srgbClr val="737373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105" y="0"/>
            <a:ext cx="804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393192"/>
            <a:ext cx="11146536" cy="557784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1188720"/>
            <a:ext cx="11146536" cy="5029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426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7" r:id="rId2"/>
    <p:sldLayoutId id="2147483688" r:id="rId3"/>
    <p:sldLayoutId id="2147483683" r:id="rId4"/>
    <p:sldLayoutId id="2147483696" r:id="rId5"/>
    <p:sldLayoutId id="2147483698" r:id="rId6"/>
    <p:sldLayoutId id="2147483702" r:id="rId7"/>
    <p:sldLayoutId id="2147483699" r:id="rId8"/>
    <p:sldLayoutId id="2147483706" r:id="rId9"/>
    <p:sldLayoutId id="2147483707" r:id="rId10"/>
    <p:sldLayoutId id="2147483693" r:id="rId11"/>
    <p:sldLayoutId id="2147483705" r:id="rId12"/>
    <p:sldLayoutId id="2147483691" r:id="rId13"/>
    <p:sldLayoutId id="2147483701" r:id="rId14"/>
    <p:sldLayoutId id="2147483694" r:id="rId15"/>
    <p:sldLayoutId id="2147483704" r:id="rId16"/>
    <p:sldLayoutId id="2147483661" r:id="rId17"/>
    <p:sldLayoutId id="2147483665" r:id="rId18"/>
    <p:sldLayoutId id="2147483708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rgbClr val="737373">
              <a:alpha val="99000"/>
            </a:srgbClr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ts val="0"/>
        </a:spcBef>
        <a:spcAft>
          <a:spcPts val="600"/>
        </a:spcAft>
        <a:buSzPct val="90000"/>
        <a:buFont typeface="Wingdings" pitchFamily="2" charset="2"/>
        <a:buChar char=""/>
        <a:defRPr sz="2400" kern="1200">
          <a:solidFill>
            <a:srgbClr val="737373">
              <a:alpha val="99000"/>
            </a:srgbClr>
          </a:solidFill>
          <a:latin typeface="+mn-lt"/>
          <a:ea typeface="+mn-ea"/>
          <a:cs typeface="+mn-cs"/>
        </a:defRPr>
      </a:lvl1pPr>
      <a:lvl2pPr marL="403225" indent="-173038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Char char=""/>
        <a:defRPr sz="1800" kern="1200">
          <a:solidFill>
            <a:srgbClr val="737373">
              <a:alpha val="99000"/>
            </a:srgbClr>
          </a:solidFill>
          <a:latin typeface="+mn-lt"/>
          <a:ea typeface="+mn-ea"/>
          <a:cs typeface="+mn-cs"/>
        </a:defRPr>
      </a:lvl2pPr>
      <a:lvl3pPr marL="568325" indent="-16510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Char char=""/>
        <a:defRPr sz="1600" kern="1200">
          <a:solidFill>
            <a:srgbClr val="737373">
              <a:alpha val="99000"/>
            </a:srgbClr>
          </a:solidFill>
          <a:latin typeface="+mn-lt"/>
          <a:ea typeface="+mn-ea"/>
          <a:cs typeface="+mn-cs"/>
        </a:defRPr>
      </a:lvl3pPr>
      <a:lvl4pPr marL="741363" indent="-173038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Char char=""/>
        <a:defRPr sz="1400" kern="1200">
          <a:solidFill>
            <a:srgbClr val="737373">
              <a:alpha val="99000"/>
            </a:srgbClr>
          </a:solidFill>
          <a:latin typeface="+mn-lt"/>
          <a:ea typeface="+mn-ea"/>
          <a:cs typeface="+mn-cs"/>
        </a:defRPr>
      </a:lvl4pPr>
      <a:lvl5pPr marL="914400" indent="-173038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Char char=""/>
        <a:defRPr sz="1400" kern="1200">
          <a:solidFill>
            <a:srgbClr val="737373">
              <a:alpha val="99000"/>
            </a:srgb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developer.microsoft.com/en-us/windows/mixed-reality/immersive_headset_hardware_detail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install_the_tool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o.microsoft.com/fwlink/?LinkId=53459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ev.windows.com/download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852626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y3d.com/partners/microsoft/hololen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unity.com/download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exporting_and_building_a_unity_visual_studio_solutio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etup.com/DC-MS-Devs" TargetMode="External"/><Relationship Id="rId3" Type="http://schemas.openxmlformats.org/officeDocument/2006/relationships/image" Target="../media/image15.jpg"/><Relationship Id="rId7" Type="http://schemas.openxmlformats.org/officeDocument/2006/relationships/hyperlink" Target="http://linkedin.com/in/shahedc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hyperlink" Target="http://wakeupandcode.com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twitter.com/shahedC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gaz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gesture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voice_inpu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app_views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icrosoft.com/en-us/windows/mixed-reality/app_view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GalaxyExplorer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nnel9.msdn.com/Events/Build/2017/B8069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ololens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s.hololens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hchowd@microsof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jpg"/><Relationship Id="rId4" Type="http://schemas.openxmlformats.org/officeDocument/2006/relationships/hyperlink" Target="http://twitter.com/shahed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ololens.co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ololens.com/bu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t.com/uk/news/microsoft-hololens-alex-kipman-interview-ar-v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windows-mixed-realit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windows/upcoming-feature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62156" y="2266715"/>
            <a:ext cx="7027656" cy="1470025"/>
          </a:xfrm>
        </p:spPr>
        <p:txBody>
          <a:bodyPr/>
          <a:lstStyle/>
          <a:p>
            <a:r>
              <a:rPr lang="en-US" b="1" dirty="0"/>
              <a:t>Intro to HoloLens Development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7036" y="4677482"/>
            <a:ext cx="5486400" cy="374455"/>
          </a:xfrm>
        </p:spPr>
        <p:txBody>
          <a:bodyPr/>
          <a:lstStyle/>
          <a:p>
            <a:r>
              <a:rPr lang="en-US" sz="1800" dirty="0"/>
              <a:t>Going Beyond Virtual Reality + Augmented Reality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7036" y="3918422"/>
            <a:ext cx="5486400" cy="577378"/>
          </a:xfrm>
        </p:spPr>
        <p:txBody>
          <a:bodyPr/>
          <a:lstStyle/>
          <a:p>
            <a:r>
              <a:rPr lang="en-US" sz="3200" i="1" dirty="0"/>
              <a:t>A New Era of Mixed Reality</a:t>
            </a:r>
          </a:p>
        </p:txBody>
      </p:sp>
    </p:spTree>
    <p:extLst>
      <p:ext uri="{BB962C8B-B14F-4D97-AF65-F5344CB8AC3E}">
        <p14:creationId xmlns:p14="http://schemas.microsoft.com/office/powerpoint/2010/main" val="8303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3537C-ECF2-4512-85D9-D86BD40B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8" y="914399"/>
            <a:ext cx="5113390" cy="5105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D549FB-18BB-4062-9751-5FC5BBE8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57" y="914399"/>
            <a:ext cx="5113391" cy="5105402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Immersive Headset Details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11632415" cy="5724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4"/>
              </a:rPr>
              <a:t>https://developer.microsoft.com/en-us/windows/mixed-reality/immersive_headset_hardware_details</a:t>
            </a:r>
            <a:r>
              <a:rPr lang="en-US" sz="2000" dirty="0"/>
              <a:t> </a:t>
            </a:r>
            <a:endParaRPr lang="en-US" sz="2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45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Tools and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970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009BD-C200-48D1-888F-C96241F0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998459"/>
            <a:ext cx="10016242" cy="50002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Start Here for Guides, Docs, 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08" y="6019800"/>
            <a:ext cx="877932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514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3FBF5-1B74-4EA4-A516-552C4DB5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4" y="1028982"/>
            <a:ext cx="9997253" cy="4990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990012" y="1528841"/>
            <a:ext cx="3043475" cy="3985706"/>
          </a:xfrm>
          <a:solidFill>
            <a:srgbClr val="FFFF99">
              <a:alpha val="71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600" b="1" dirty="0"/>
              <a:t>Checklist</a:t>
            </a:r>
            <a:r>
              <a:rPr lang="en-US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Visual Studio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Emulator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Unity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/>
              <a:t>Vuforia</a:t>
            </a:r>
            <a:r>
              <a:rPr lang="en-US" sz="3200" dirty="0"/>
              <a:t> (optional)</a:t>
            </a:r>
          </a:p>
          <a:p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0108" y="6019800"/>
            <a:ext cx="1105636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https://developer.microsoft.com/en-us/windows/mixed-reality/install_the_tools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Install the Tools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701B1-0D82-4314-A894-904E1AE9BF91}"/>
              </a:ext>
            </a:extLst>
          </p:cNvPr>
          <p:cNvCxnSpPr>
            <a:cxnSpLocks/>
          </p:cNvCxnSpPr>
          <p:nvPr/>
        </p:nvCxnSpPr>
        <p:spPr>
          <a:xfrm>
            <a:off x="760412" y="2209800"/>
            <a:ext cx="106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A5137A-314D-4184-A12F-556B56D04830}"/>
              </a:ext>
            </a:extLst>
          </p:cNvPr>
          <p:cNvCxnSpPr>
            <a:cxnSpLocks/>
          </p:cNvCxnSpPr>
          <p:nvPr/>
        </p:nvCxnSpPr>
        <p:spPr>
          <a:xfrm>
            <a:off x="760412" y="3505200"/>
            <a:ext cx="106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C3FA3-6AB6-449D-A71D-D04A7B281B38}"/>
              </a:ext>
            </a:extLst>
          </p:cNvPr>
          <p:cNvCxnSpPr>
            <a:cxnSpLocks/>
          </p:cNvCxnSpPr>
          <p:nvPr/>
        </p:nvCxnSpPr>
        <p:spPr>
          <a:xfrm>
            <a:off x="1370012" y="4953000"/>
            <a:ext cx="8359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89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38" y="990600"/>
            <a:ext cx="10074141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Visual Studio 2015 + Update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108" y="6019800"/>
            <a:ext cx="1029640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Older version download: </a:t>
            </a:r>
            <a:r>
              <a:rPr lang="en-US" sz="2400" dirty="0">
                <a:hlinkClick r:id="rId3"/>
              </a:rPr>
              <a:t>http://go.microsoft.com/fwlink/?LinkId=534599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61479" y="2590800"/>
            <a:ext cx="16638" cy="18288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88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1D6BD-EA38-474B-8D90-D63CCED17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9" y="990600"/>
            <a:ext cx="10074139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Visual Studio 2017!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108" y="6019800"/>
            <a:ext cx="5307222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http://dev.windows.com/downloads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61479" y="2590800"/>
            <a:ext cx="16638" cy="18288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1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982320-677C-4760-B9EA-0ABF6E62E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4" y="1028982"/>
            <a:ext cx="9997253" cy="4990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HoloLens Emulator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08" y="6019800"/>
            <a:ext cx="6925807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https://go.microsoft.com/fwlink/?linkid=852626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ounded Rectangle 2"/>
          <p:cNvSpPr/>
          <p:nvPr/>
        </p:nvSpPr>
        <p:spPr bwMode="auto">
          <a:xfrm>
            <a:off x="684212" y="3200400"/>
            <a:ext cx="1447800" cy="762000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B3BE3-F024-45FD-B136-541E1EBE7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741" y="356120"/>
            <a:ext cx="7129233" cy="523032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  <a:stCxn id="11" idx="3"/>
          </p:cNvCxnSpPr>
          <p:nvPr/>
        </p:nvCxnSpPr>
        <p:spPr>
          <a:xfrm flipV="1">
            <a:off x="2132012" y="2278356"/>
            <a:ext cx="3201432" cy="130304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9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1E53D-BB12-45F7-BCC7-C80CEDCBB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990600"/>
            <a:ext cx="10074140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Unity - Microsoft Windows - HoloLens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08" y="6019800"/>
            <a:ext cx="705834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https://unity3d.com/partners/microsoft/hololens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061479" y="2590800"/>
            <a:ext cx="16638" cy="18288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1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D7B27-C4D8-4F28-AAE1-DE241D93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9" y="957460"/>
            <a:ext cx="10140527" cy="5062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Unity Installer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108" y="6019800"/>
            <a:ext cx="4985211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https://store.unity.com/download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439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DD204-1A54-478D-8692-42D0D397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9" y="990600"/>
            <a:ext cx="9716535" cy="4850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Exporting From Unity to Visual Studio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108" y="5841277"/>
            <a:ext cx="12078717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https://developer.microsoft.com/en-us/windows/mixed-reality/exporting_and_building_a_unity_visual_studio_solution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536" y="1235109"/>
            <a:ext cx="3943798" cy="4352519"/>
          </a:xfrm>
          <a:prstGeom prst="rect">
            <a:avLst/>
          </a:prstGeom>
        </p:spPr>
      </p:pic>
      <p:sp>
        <p:nvSpPr>
          <p:cNvPr id="11" name="Rounded Rectangle 12"/>
          <p:cNvSpPr/>
          <p:nvPr/>
        </p:nvSpPr>
        <p:spPr bwMode="auto">
          <a:xfrm>
            <a:off x="7770811" y="3886201"/>
            <a:ext cx="2111623" cy="381000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ounded Rectangle 13"/>
          <p:cNvSpPr/>
          <p:nvPr/>
        </p:nvSpPr>
        <p:spPr bwMode="auto">
          <a:xfrm>
            <a:off x="10818811" y="3810001"/>
            <a:ext cx="1103163" cy="152399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304800"/>
            <a:ext cx="5346229" cy="713160"/>
          </a:xfrm>
        </p:spPr>
        <p:txBody>
          <a:bodyPr/>
          <a:lstStyle/>
          <a:p>
            <a:r>
              <a:rPr lang="en-US" dirty="0"/>
              <a:t>Speaker Info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360" y="1357688"/>
            <a:ext cx="5539052" cy="969583"/>
          </a:xfrm>
        </p:spPr>
        <p:txBody>
          <a:bodyPr/>
          <a:lstStyle/>
          <a:p>
            <a:r>
              <a:rPr lang="en-US" sz="2800" b="1" dirty="0"/>
              <a:t>Shahed Chowdhuri</a:t>
            </a:r>
          </a:p>
          <a:p>
            <a:r>
              <a:rPr lang="en-US" sz="2800" i="1" dirty="0"/>
              <a:t>Sr. Technical Evangelist @ Microsoft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55360" y="2667000"/>
            <a:ext cx="5539052" cy="1905000"/>
          </a:xfrm>
        </p:spPr>
        <p:txBody>
          <a:bodyPr/>
          <a:lstStyle/>
          <a:p>
            <a:r>
              <a:rPr lang="en-US" b="1" dirty="0"/>
              <a:t>Technology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Enterprise Web/Software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Game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Mobile Application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Cloud Solutions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78" y="250382"/>
            <a:ext cx="2842880" cy="31184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06894" y="4223564"/>
            <a:ext cx="3668969" cy="2292551"/>
            <a:chOff x="8151497" y="4275972"/>
            <a:chExt cx="3668969" cy="229255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6" t="31057" r="15082" b="41463"/>
            <a:stretch/>
          </p:blipFill>
          <p:spPr>
            <a:xfrm>
              <a:off x="8151497" y="4275972"/>
              <a:ext cx="3668969" cy="10403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584" y="5150858"/>
              <a:ext cx="1915763" cy="14176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4439" y="5196690"/>
              <a:ext cx="1334935" cy="133493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2" t="40519" r="28020" b="40953"/>
          <a:stretch/>
        </p:blipFill>
        <p:spPr>
          <a:xfrm>
            <a:off x="7719939" y="3368814"/>
            <a:ext cx="2842880" cy="680511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idx="10"/>
          </p:nvPr>
        </p:nvSpPr>
        <p:spPr>
          <a:xfrm>
            <a:off x="555360" y="4743745"/>
            <a:ext cx="5539052" cy="1905000"/>
          </a:xfrm>
        </p:spPr>
        <p:txBody>
          <a:bodyPr/>
          <a:lstStyle/>
          <a:p>
            <a:r>
              <a:rPr lang="en-US" b="1" dirty="0"/>
              <a:t>Online</a:t>
            </a:r>
          </a:p>
          <a:p>
            <a:r>
              <a:rPr lang="en-US" dirty="0"/>
              <a:t>LinkedIn: </a:t>
            </a:r>
            <a:r>
              <a:rPr lang="en-US" dirty="0">
                <a:hlinkClick r:id="rId7"/>
              </a:rPr>
              <a:t>http://linkedin.com/in/shahedc</a:t>
            </a:r>
            <a:r>
              <a:rPr lang="en-US" dirty="0"/>
              <a:t> </a:t>
            </a:r>
          </a:p>
          <a:p>
            <a:r>
              <a:rPr lang="en-US" dirty="0"/>
              <a:t>Meetup: </a:t>
            </a:r>
            <a:r>
              <a:rPr lang="en-US" dirty="0">
                <a:hlinkClick r:id="rId8"/>
              </a:rPr>
              <a:t>http://www.meetup.com/DC-MS-Devs</a:t>
            </a:r>
            <a:r>
              <a:rPr lang="en-US" dirty="0"/>
              <a:t>  </a:t>
            </a:r>
          </a:p>
          <a:p>
            <a:r>
              <a:rPr lang="en-US" dirty="0"/>
              <a:t>Twitter: </a:t>
            </a:r>
            <a:r>
              <a:rPr lang="en-US" dirty="0">
                <a:hlinkClick r:id="rId9"/>
              </a:rPr>
              <a:t>http://twitter.com/shahedC</a:t>
            </a:r>
            <a:r>
              <a:rPr lang="en-US" dirty="0"/>
              <a:t> </a:t>
            </a:r>
          </a:p>
          <a:p>
            <a:r>
              <a:rPr lang="en-US" dirty="0"/>
              <a:t>Blog: </a:t>
            </a:r>
            <a:r>
              <a:rPr lang="en-US" dirty="0">
                <a:hlinkClick r:id="rId10"/>
              </a:rPr>
              <a:t>http://WakeUpAndCode.com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6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0561" y="1435024"/>
            <a:ext cx="5369577" cy="923330"/>
          </a:xfrm>
        </p:spPr>
        <p:txBody>
          <a:bodyPr/>
          <a:lstStyle/>
          <a:p>
            <a:r>
              <a:rPr lang="en-GB" sz="600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Things to Know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40562" y="2750135"/>
            <a:ext cx="5251302" cy="3647152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Gaze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Gesture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Voice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3D vs 2D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096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2A05D-277B-4849-9CF3-21AD4E80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3" y="975360"/>
            <a:ext cx="7170542" cy="5044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18412" y="993298"/>
            <a:ext cx="4415076" cy="2046714"/>
          </a:xfrm>
        </p:spPr>
        <p:txBody>
          <a:bodyPr/>
          <a:lstStyle/>
          <a:p>
            <a:r>
              <a:rPr lang="en-US" sz="2800" b="1" dirty="0"/>
              <a:t>What is Gaze?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Form of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Real-world line of 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Uses head, not eyes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Gaze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7581294" y="3283411"/>
            <a:ext cx="4415076" cy="2554545"/>
          </a:xfrm>
          <a:prstGeom prst="rect">
            <a:avLst/>
          </a:prstGeom>
        </p:spPr>
        <p:txBody>
          <a:bodyPr vert="horz" wrap="square" lIns="0" tIns="45720" rIns="0" bIns="45720" numCol="1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None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1pPr>
            <a:lvl2pPr marL="403225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8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2pPr>
            <a:lvl3pPr marL="568325" indent="-1651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6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3pPr>
            <a:lvl4pPr marL="741363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4pPr>
            <a:lvl5pPr marL="914400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Uses of Gaze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Intersect with holograms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Target gestures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Place holograms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Detect “away”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108" y="6019800"/>
            <a:ext cx="9608079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https://developer.microsoft.com/en-US/windows/mixed-reality/gaze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47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BEC024-63C3-4CA8-92BA-7D11ADE7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7" y="1013920"/>
            <a:ext cx="7115729" cy="5005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18412" y="993298"/>
            <a:ext cx="4415076" cy="2046714"/>
          </a:xfrm>
        </p:spPr>
        <p:txBody>
          <a:bodyPr/>
          <a:lstStyle/>
          <a:p>
            <a:r>
              <a:rPr lang="en-US" sz="2800" b="1" dirty="0"/>
              <a:t>What are Gestures?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Form of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your hands/fingers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optional clicker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Gestures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7581294" y="3283411"/>
            <a:ext cx="4415076" cy="2046714"/>
          </a:xfrm>
          <a:prstGeom prst="rect">
            <a:avLst/>
          </a:prstGeom>
        </p:spPr>
        <p:txBody>
          <a:bodyPr vert="horz" wrap="square" lIns="0" tIns="45720" rIns="0" bIns="45720" numCol="1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None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1pPr>
            <a:lvl2pPr marL="403225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8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2pPr>
            <a:lvl3pPr marL="568325" indent="-1651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6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3pPr>
            <a:lvl4pPr marL="741363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4pPr>
            <a:lvl5pPr marL="914400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Uses of Gestures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Interact with holograms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Interact with apps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Interact with menu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108" y="6019800"/>
            <a:ext cx="10113794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https://developer.microsoft.com/en-US/windows/mixed-reality/gestures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185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F4D8FB-FE13-40EE-9A70-2AFE5CE5C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2" y="993298"/>
            <a:ext cx="7148878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18412" y="993298"/>
            <a:ext cx="4415076" cy="1969770"/>
          </a:xfrm>
        </p:spPr>
        <p:txBody>
          <a:bodyPr/>
          <a:lstStyle/>
          <a:p>
            <a:r>
              <a:rPr lang="en-US" sz="2800" b="1" dirty="0"/>
              <a:t>What is Voice Input?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Form of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Powered by UWP speech engine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Voice Input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7581294" y="3283411"/>
            <a:ext cx="4415076" cy="2046714"/>
          </a:xfrm>
          <a:prstGeom prst="rect">
            <a:avLst/>
          </a:prstGeom>
        </p:spPr>
        <p:txBody>
          <a:bodyPr vert="horz" wrap="square" lIns="0" tIns="45720" rIns="0" bIns="45720" numCol="1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Tx/>
              <a:buNone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1pPr>
            <a:lvl2pPr marL="403225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8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2pPr>
            <a:lvl3pPr marL="568325" indent="-1651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6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3pPr>
            <a:lvl4pPr marL="741363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4pPr>
            <a:lvl5pPr marL="914400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Uses of Voice Input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“Hey Cortana!”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Take photos/video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Command holograms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108" y="6019800"/>
            <a:ext cx="1070857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https://developer.microsoft.com/en-US/windows/mixed-reality/voice_input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5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81B8C7-B182-4025-99D9-5ECC60C4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1023584"/>
            <a:ext cx="10008068" cy="4996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App Views: Mixed Reality vs 2D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108" y="6019800"/>
            <a:ext cx="1028294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https://developer.microsoft.com/en-us/windows/mixed-reality/app_views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504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67A2A-D979-413E-A5DB-A798D74F9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31" y="955198"/>
            <a:ext cx="7150443" cy="503030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18412" y="993298"/>
            <a:ext cx="4415076" cy="2477601"/>
          </a:xfrm>
        </p:spPr>
        <p:txBody>
          <a:bodyPr/>
          <a:lstStyle/>
          <a:p>
            <a:r>
              <a:rPr lang="en-US" sz="2800" b="1" dirty="0"/>
              <a:t>What is it?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View 3D holograms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holographic app at a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Lock to real world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Immersive (Holographic) Views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108" y="6019800"/>
            <a:ext cx="10282943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https://developer.microsoft.com/en-us/windows/mixed-reality/app_views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30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382" y="1435024"/>
            <a:ext cx="3732830" cy="850976"/>
          </a:xfrm>
        </p:spPr>
        <p:txBody>
          <a:bodyPr/>
          <a:lstStyle/>
          <a:p>
            <a:r>
              <a:rPr lang="en-GB" sz="6000" dirty="0">
                <a:solidFill>
                  <a:srgbClr val="737373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Next Steps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0382" y="2750135"/>
            <a:ext cx="3732830" cy="36471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GitHub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73737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Forums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609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990600"/>
            <a:ext cx="6896100" cy="48387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Galaxy Explorer: Open Source on GitHub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652960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https://github.com/Microsoft/GalaxyExplorer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723" y="1433512"/>
            <a:ext cx="612457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50246-9180-4BA9-AD7E-269BDF07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81" y="1199301"/>
            <a:ext cx="9940209" cy="4962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0044C-2451-404F-AE20-10AFF63D59B8}"/>
              </a:ext>
            </a:extLst>
          </p:cNvPr>
          <p:cNvSpPr/>
          <p:nvPr/>
        </p:nvSpPr>
        <p:spPr>
          <a:xfrm>
            <a:off x="560650" y="6262955"/>
            <a:ext cx="5670525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dirty="0">
                <a:hlinkClick r:id="rId3"/>
              </a:rPr>
              <a:t>https://channel9.msdn.com/Events/Build/2017/B8069</a:t>
            </a:r>
            <a:r>
              <a:rPr lang="en-US" sz="1799" dirty="0"/>
              <a:t>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0EBB02E-497B-4453-A7F5-6251961B6458}"/>
              </a:ext>
            </a:extLst>
          </p:cNvPr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MSDN Ch9: Videos from Build </a:t>
            </a:r>
          </a:p>
        </p:txBody>
      </p:sp>
    </p:spTree>
    <p:extLst>
      <p:ext uri="{BB962C8B-B14F-4D97-AF65-F5344CB8AC3E}">
        <p14:creationId xmlns:p14="http://schemas.microsoft.com/office/powerpoint/2010/main" val="3758119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9FFE7B-4FAB-406F-B6C2-F1D818B8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7" y="1004464"/>
            <a:ext cx="10046370" cy="50153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HoloLens: Official Website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316977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http://hololens.com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810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2156" y="2266715"/>
            <a:ext cx="5486400" cy="1470025"/>
          </a:xfrm>
        </p:spPr>
        <p:txBody>
          <a:bodyPr/>
          <a:lstStyle/>
          <a:p>
            <a:r>
              <a:rPr lang="en-US" dirty="0"/>
              <a:t>HoloLens Overview</a:t>
            </a:r>
          </a:p>
        </p:txBody>
      </p:sp>
    </p:spTree>
    <p:extLst>
      <p:ext uri="{BB962C8B-B14F-4D97-AF65-F5344CB8AC3E}">
        <p14:creationId xmlns:p14="http://schemas.microsoft.com/office/powerpoint/2010/main" val="14313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FEFF34-E60A-4412-9245-30460EDA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967738"/>
            <a:ext cx="10119936" cy="5052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Windows Mixed Reality Developer Forum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4468211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https://forums.hololens.com/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1733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102" y="2981762"/>
            <a:ext cx="6497266" cy="1133037"/>
          </a:xfrm>
        </p:spPr>
        <p:txBody>
          <a:bodyPr/>
          <a:lstStyle/>
          <a:p>
            <a:r>
              <a:rPr lang="en-US" sz="60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4191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208" y="2895600"/>
            <a:ext cx="7003155" cy="713160"/>
          </a:xfrm>
        </p:spPr>
        <p:txBody>
          <a:bodyPr/>
          <a:lstStyle/>
          <a:p>
            <a:r>
              <a:rPr lang="en-US" sz="5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6004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4672" y="6206441"/>
            <a:ext cx="7658412" cy="459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913906"/>
            <a:r>
              <a:rPr lang="en-US" sz="2398" dirty="0">
                <a:solidFill>
                  <a:srgbClr val="505050"/>
                </a:solidFill>
              </a:rPr>
              <a:t>Email: </a:t>
            </a:r>
            <a:r>
              <a:rPr lang="en-US" sz="2398" dirty="0">
                <a:solidFill>
                  <a:srgbClr val="505050"/>
                </a:solidFill>
                <a:hlinkClick r:id="rId3"/>
              </a:rPr>
              <a:t>shchowd@microsoft.com</a:t>
            </a:r>
            <a:r>
              <a:rPr lang="en-US" sz="2398" dirty="0">
                <a:solidFill>
                  <a:srgbClr val="505050"/>
                </a:solidFill>
              </a:rPr>
              <a:t> </a:t>
            </a:r>
            <a:r>
              <a:rPr lang="en-US" sz="2398" dirty="0">
                <a:solidFill>
                  <a:srgbClr val="505050"/>
                </a:solidFill>
                <a:sym typeface="Wingdings" panose="05000000000000000000" pitchFamily="2" charset="2"/>
              </a:rPr>
              <a:t></a:t>
            </a:r>
            <a:r>
              <a:rPr lang="en-US" sz="2398" dirty="0">
                <a:solidFill>
                  <a:srgbClr val="505050"/>
                </a:solidFill>
              </a:rPr>
              <a:t> Twitter: </a:t>
            </a:r>
            <a:r>
              <a:rPr lang="en-US" sz="2398" dirty="0">
                <a:solidFill>
                  <a:srgbClr val="505050"/>
                </a:solidFill>
                <a:hlinkClick r:id="rId4"/>
              </a:rPr>
              <a:t>@shahedC</a:t>
            </a:r>
            <a:r>
              <a:rPr lang="en-US" sz="2398" dirty="0">
                <a:solidFill>
                  <a:srgbClr val="50505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62" y="1157665"/>
            <a:ext cx="8601103" cy="4542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33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9FFE7B-4FAB-406F-B6C2-F1D818B8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7" y="1004464"/>
            <a:ext cx="10046370" cy="50153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Holographic Computing with HoloLens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3169778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http://hololens.com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2327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FF1A5-DBFC-499D-AD62-DCF3FD05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990600"/>
            <a:ext cx="10074140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HoloLens: Dev Edition vs Commercial Suite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3759684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http://hololens.com/buy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29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1006642"/>
            <a:ext cx="7646452" cy="50131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Consumer Version? Price Reduction?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11292322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https://www.cnet.com/uk/news/microsoft-hololens-alex-kipman-interview-ar-vr/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3" name="Rectangle: Rounded Corners 2"/>
          <p:cNvSpPr/>
          <p:nvPr/>
        </p:nvSpPr>
        <p:spPr bwMode="auto">
          <a:xfrm>
            <a:off x="1217612" y="1525307"/>
            <a:ext cx="3429000" cy="381000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 bwMode="auto">
          <a:xfrm>
            <a:off x="1217612" y="2029738"/>
            <a:ext cx="6477000" cy="593699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 bwMode="auto">
          <a:xfrm>
            <a:off x="1217612" y="5237297"/>
            <a:ext cx="6477000" cy="553903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8074684" y="1676400"/>
            <a:ext cx="4114141" cy="4343400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"/>
              <a:defRPr sz="2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1pPr>
            <a:lvl2pPr marL="403225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8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2pPr>
            <a:lvl3pPr marL="568325" indent="-1651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6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3pPr>
            <a:lvl4pPr marL="741363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4pPr>
            <a:lvl5pPr marL="914400" indent="-173038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Char char=""/>
              <a:defRPr sz="1400" kern="1200">
                <a:solidFill>
                  <a:srgbClr val="737373">
                    <a:alpha val="99000"/>
                  </a:srgb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“In terms of consumer product, I'm going to separate two things. </a:t>
            </a:r>
            <a:r>
              <a:rPr lang="en-US" sz="2000" dirty="0">
                <a:solidFill>
                  <a:srgbClr val="FF0000">
                    <a:alpha val="99000"/>
                  </a:srgbClr>
                </a:solidFill>
                <a:highlight>
                  <a:srgbClr val="FFFF00"/>
                </a:highlight>
              </a:rPr>
              <a:t>Are there plans for this thing being a non-dev kit? </a:t>
            </a:r>
            <a:r>
              <a:rPr lang="en-US" sz="2000" i="1" dirty="0" err="1">
                <a:solidFill>
                  <a:srgbClr val="FF0000">
                    <a:alpha val="99000"/>
                  </a:srgbClr>
                </a:solidFill>
                <a:highlight>
                  <a:srgbClr val="FFFF00"/>
                </a:highlight>
              </a:rPr>
              <a:t>Abso-freakin-lutely</a:t>
            </a:r>
            <a:r>
              <a:rPr lang="en-US" sz="2000" dirty="0">
                <a:solidFill>
                  <a:srgbClr val="FF0000">
                    <a:alpha val="99000"/>
                  </a:srgbClr>
                </a:solidFill>
                <a:highlight>
                  <a:srgbClr val="FFFF00"/>
                </a:highlight>
              </a:rPr>
              <a:t>, of course.</a:t>
            </a:r>
            <a:r>
              <a:rPr lang="en-US" sz="2000" dirty="0"/>
              <a:t> When? I'm not going to tell you today, but of course we have plans to become a non-dev kit. Now, once it's a non-dev kit, anybody can buy…. </a:t>
            </a:r>
            <a:r>
              <a:rPr lang="en-US" sz="2000" dirty="0">
                <a:solidFill>
                  <a:srgbClr val="FF0000">
                    <a:alpha val="99000"/>
                  </a:srgbClr>
                </a:solidFill>
                <a:highlight>
                  <a:srgbClr val="FFFF00"/>
                </a:highlight>
              </a:rPr>
              <a:t>would the price go down in that process dramatically? Probably not. </a:t>
            </a:r>
            <a:r>
              <a:rPr lang="en-US" sz="2000" dirty="0"/>
              <a:t>We're focused on enterprise today, where we've been transforming people's lives since last year.”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188" y="92060"/>
            <a:ext cx="1728787" cy="1623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1363" y="1114466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alpha val="99000"/>
                  </a:schemeClr>
                </a:solidFill>
              </a:rPr>
              <a:t>Alex </a:t>
            </a:r>
            <a:r>
              <a:rPr lang="en-US" b="1" dirty="0" err="1">
                <a:solidFill>
                  <a:schemeClr val="accent2">
                    <a:alpha val="99000"/>
                  </a:schemeClr>
                </a:solidFill>
              </a:rPr>
              <a:t>Kipman</a:t>
            </a:r>
            <a:r>
              <a:rPr lang="en-US" b="1" dirty="0">
                <a:solidFill>
                  <a:schemeClr val="accent2">
                    <a:alpha val="99000"/>
                  </a:schemeClr>
                </a:solidFill>
              </a:rPr>
              <a:t>,</a:t>
            </a:r>
          </a:p>
          <a:p>
            <a:r>
              <a:rPr lang="en-US" i="1" dirty="0">
                <a:solidFill>
                  <a:schemeClr val="accent2">
                    <a:alpha val="99000"/>
                  </a:schemeClr>
                </a:solidFill>
              </a:rPr>
              <a:t>Microsoft </a:t>
            </a:r>
          </a:p>
        </p:txBody>
      </p:sp>
    </p:spTree>
    <p:extLst>
      <p:ext uri="{BB962C8B-B14F-4D97-AF65-F5344CB8AC3E}">
        <p14:creationId xmlns:p14="http://schemas.microsoft.com/office/powerpoint/2010/main" val="1898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866E71-F1E4-405A-9E0E-EE1C3136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8" y="990598"/>
            <a:ext cx="10074142" cy="50292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Windows Mixed Reality: More Devices!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5583836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https://aka.ms/windows-mixed-reality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082AD5-7B21-42C3-BEAF-E77B0E89A552}"/>
              </a:ext>
            </a:extLst>
          </p:cNvPr>
          <p:cNvCxnSpPr/>
          <p:nvPr/>
        </p:nvCxnSpPr>
        <p:spPr>
          <a:xfrm>
            <a:off x="608012" y="4495800"/>
            <a:ext cx="2590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08F60A-465D-452D-889D-4B3AD64C8AF7}"/>
              </a:ext>
            </a:extLst>
          </p:cNvPr>
          <p:cNvCxnSpPr>
            <a:cxnSpLocks/>
          </p:cNvCxnSpPr>
          <p:nvPr/>
        </p:nvCxnSpPr>
        <p:spPr>
          <a:xfrm>
            <a:off x="608012" y="4724400"/>
            <a:ext cx="1295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60DED0-17D2-4A68-8DB0-82A659D6D244}"/>
              </a:ext>
            </a:extLst>
          </p:cNvPr>
          <p:cNvCxnSpPr>
            <a:cxnSpLocks/>
          </p:cNvCxnSpPr>
          <p:nvPr/>
        </p:nvCxnSpPr>
        <p:spPr>
          <a:xfrm>
            <a:off x="1408112" y="4953000"/>
            <a:ext cx="2019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B194B4-1B7D-4621-819C-ED994E407E29}"/>
              </a:ext>
            </a:extLst>
          </p:cNvPr>
          <p:cNvCxnSpPr>
            <a:cxnSpLocks/>
          </p:cNvCxnSpPr>
          <p:nvPr/>
        </p:nvCxnSpPr>
        <p:spPr>
          <a:xfrm>
            <a:off x="608012" y="5181600"/>
            <a:ext cx="1295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6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9FB17-59EA-4F30-B226-4F44A1C6F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7" y="990600"/>
            <a:ext cx="10074145" cy="5029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Acer ($299), HP ($329), HoloLens ($3,000)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1961884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Order Now!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925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D12A7-B08C-494D-8B64-CB3AE627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70" y="990599"/>
            <a:ext cx="10074142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269170" y="289511"/>
            <a:ext cx="11652805" cy="8996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3" b="0" kern="1200" cap="none" spc="-100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 dirty="0">
                <a:solidFill>
                  <a:srgbClr val="505050"/>
                </a:solidFill>
              </a:rPr>
              <a:t>Windows Creators Update + Mixed Reality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08" y="6019800"/>
            <a:ext cx="8921994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3"/>
              </a:rPr>
              <a:t>https://www.microsoft.com/en-us/windows/upcoming-features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774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oloLens">
  <a:themeElements>
    <a:clrScheme name="Custom 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824D00"/>
      </a:hlink>
      <a:folHlink>
        <a:srgbClr val="B76C00"/>
      </a:folHlink>
    </a:clrScheme>
    <a:fontScheme name="Custom 5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>
            <a:solidFill>
              <a:schemeClr val="accent2">
                <a:alpha val="99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C3FCC6-10DC-4751-92EA-B891483FF464}" vid="{A82142E7-DF72-40D8-BE96-0D3BBAFE0F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MSHoloLens_Template_16x9_021617</Template>
  <TotalTime>221</TotalTime>
  <Words>774</Words>
  <Application>Microsoft Office PowerPoint</Application>
  <PresentationFormat>Custom</PresentationFormat>
  <Paragraphs>123</Paragraphs>
  <Slides>33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Segoe UI</vt:lpstr>
      <vt:lpstr>ＭＳ Ｐゴシック</vt:lpstr>
      <vt:lpstr>Segoe UI Semilight</vt:lpstr>
      <vt:lpstr>Wingdings</vt:lpstr>
      <vt:lpstr>Arial</vt:lpstr>
      <vt:lpstr>Segoe UI Semibold</vt:lpstr>
      <vt:lpstr>HoloLens</vt:lpstr>
      <vt:lpstr>Intro to HoloLens Development</vt:lpstr>
      <vt:lpstr>Speaker Info</vt:lpstr>
      <vt:lpstr>HoloLens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  <vt:lpstr>PowerPoint Presentation</vt:lpstr>
      <vt:lpstr>PowerPoint Presentation</vt:lpstr>
      <vt:lpstr>PowerPoint Presentation</vt:lpstr>
      <vt:lpstr>Demo</vt:lpstr>
      <vt:lpstr>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Shahed Chowdhuri</dc:creator>
  <cp:lastModifiedBy>Shahed Chowdhuri</cp:lastModifiedBy>
  <cp:revision>100</cp:revision>
  <dcterms:created xsi:type="dcterms:W3CDTF">2017-03-23T00:10:07Z</dcterms:created>
  <dcterms:modified xsi:type="dcterms:W3CDTF">2017-09-13T22:38:48Z</dcterms:modified>
</cp:coreProperties>
</file>