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45"/>
  </p:notesMasterIdLst>
  <p:sldIdLst>
    <p:sldId id="285" r:id="rId5"/>
    <p:sldId id="302" r:id="rId6"/>
    <p:sldId id="281" r:id="rId7"/>
    <p:sldId id="310" r:id="rId8"/>
    <p:sldId id="301" r:id="rId9"/>
    <p:sldId id="257" r:id="rId10"/>
    <p:sldId id="309" r:id="rId11"/>
    <p:sldId id="305" r:id="rId12"/>
    <p:sldId id="290" r:id="rId13"/>
    <p:sldId id="283" r:id="rId14"/>
    <p:sldId id="289" r:id="rId15"/>
    <p:sldId id="303" r:id="rId16"/>
    <p:sldId id="315" r:id="rId17"/>
    <p:sldId id="311" r:id="rId18"/>
    <p:sldId id="314" r:id="rId19"/>
    <p:sldId id="306" r:id="rId20"/>
    <p:sldId id="291" r:id="rId21"/>
    <p:sldId id="292" r:id="rId22"/>
    <p:sldId id="312" r:id="rId23"/>
    <p:sldId id="293" r:id="rId24"/>
    <p:sldId id="299" r:id="rId25"/>
    <p:sldId id="294" r:id="rId26"/>
    <p:sldId id="313" r:id="rId27"/>
    <p:sldId id="304" r:id="rId28"/>
    <p:sldId id="287" r:id="rId29"/>
    <p:sldId id="295" r:id="rId30"/>
    <p:sldId id="297" r:id="rId31"/>
    <p:sldId id="308" r:id="rId32"/>
    <p:sldId id="300" r:id="rId33"/>
    <p:sldId id="275" r:id="rId34"/>
    <p:sldId id="263" r:id="rId35"/>
    <p:sldId id="267" r:id="rId36"/>
    <p:sldId id="268" r:id="rId37"/>
    <p:sldId id="270" r:id="rId38"/>
    <p:sldId id="279" r:id="rId39"/>
    <p:sldId id="273" r:id="rId40"/>
    <p:sldId id="274" r:id="rId41"/>
    <p:sldId id="296" r:id="rId42"/>
    <p:sldId id="298" r:id="rId43"/>
    <p:sldId id="284" r:id="rId44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17" autoAdjust="0"/>
  </p:normalViewPr>
  <p:slideViewPr>
    <p:cSldViewPr>
      <p:cViewPr>
        <p:scale>
          <a:sx n="50" d="100"/>
          <a:sy n="50" d="100"/>
        </p:scale>
        <p:origin x="2544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D72A2-E45E-4CBC-A327-92003FC03E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715B1-F839-4A90-97CA-36FB28EBEABE}">
      <dgm:prSet phldrT="[Text]" custT="1"/>
      <dgm:spPr/>
      <dgm:t>
        <a:bodyPr/>
        <a:lstStyle/>
        <a:p>
          <a:r>
            <a:rPr lang="en-US" sz="2400" dirty="0" smtClean="0"/>
            <a:t>Intro + XNA/XBLIG</a:t>
          </a:r>
          <a:endParaRPr lang="en-US" sz="2400" dirty="0"/>
        </a:p>
      </dgm:t>
    </dgm:pt>
    <dgm:pt modelId="{91F2E64C-688A-424B-AAE7-5FB23B23AFD9}" type="parTrans" cxnId="{22A85389-9B13-4F9F-8479-93B1E267843D}">
      <dgm:prSet/>
      <dgm:spPr/>
      <dgm:t>
        <a:bodyPr/>
        <a:lstStyle/>
        <a:p>
          <a:endParaRPr lang="en-US" sz="2400"/>
        </a:p>
      </dgm:t>
    </dgm:pt>
    <dgm:pt modelId="{8BF3C4E9-F523-4844-A02F-E2C5E7F72065}" type="sibTrans" cxnId="{22A85389-9B13-4F9F-8479-93B1E267843D}">
      <dgm:prSet/>
      <dgm:spPr/>
      <dgm:t>
        <a:bodyPr/>
        <a:lstStyle/>
        <a:p>
          <a:endParaRPr lang="en-US" sz="2400"/>
        </a:p>
      </dgm:t>
    </dgm:pt>
    <dgm:pt modelId="{D8099A2D-DFAF-4615-BA0D-8546DEE309E3}">
      <dgm:prSet phldrT="[Text]" custT="1"/>
      <dgm:spPr/>
      <dgm:t>
        <a:bodyPr/>
        <a:lstStyle/>
        <a:p>
          <a:r>
            <a:rPr lang="en-US" sz="2400" dirty="0" smtClean="0"/>
            <a:t>&gt; Construct2</a:t>
          </a:r>
        </a:p>
        <a:p>
          <a:r>
            <a:rPr lang="en-US" sz="2400" dirty="0" smtClean="0"/>
            <a:t>&gt; C++ and DirectX</a:t>
          </a:r>
        </a:p>
        <a:p>
          <a:r>
            <a:rPr lang="en-US" sz="2400" dirty="0" smtClean="0"/>
            <a:t>&gt; Unity with C#</a:t>
          </a:r>
          <a:endParaRPr lang="en-US" sz="2400" dirty="0"/>
        </a:p>
      </dgm:t>
    </dgm:pt>
    <dgm:pt modelId="{30386CE3-AE7E-4C5A-9BB5-66A3E7C60BAC}" type="parTrans" cxnId="{0758E472-2A50-4F28-8359-BB1A3FFD253D}">
      <dgm:prSet/>
      <dgm:spPr/>
      <dgm:t>
        <a:bodyPr/>
        <a:lstStyle/>
        <a:p>
          <a:endParaRPr lang="en-US" sz="2400"/>
        </a:p>
      </dgm:t>
    </dgm:pt>
    <dgm:pt modelId="{DC94E327-0C06-4351-8B48-39AA96510069}" type="sibTrans" cxnId="{0758E472-2A50-4F28-8359-BB1A3FFD253D}">
      <dgm:prSet/>
      <dgm:spPr/>
      <dgm:t>
        <a:bodyPr/>
        <a:lstStyle/>
        <a:p>
          <a:endParaRPr lang="en-US" sz="2400"/>
        </a:p>
      </dgm:t>
    </dgm:pt>
    <dgm:pt modelId="{96238AB0-3E60-4345-A8BB-5DC959EB425D}">
      <dgm:prSet phldrT="[Text]" custT="1"/>
      <dgm:spPr/>
      <dgm:t>
        <a:bodyPr/>
        <a:lstStyle/>
        <a:p>
          <a:r>
            <a:rPr lang="en-US" sz="2400" dirty="0" smtClean="0"/>
            <a:t>Being an Indie in the Real World</a:t>
          </a:r>
          <a:endParaRPr lang="en-US" sz="2400" dirty="0"/>
        </a:p>
      </dgm:t>
    </dgm:pt>
    <dgm:pt modelId="{CEDA0CA6-DF7D-4AF7-AB8F-B61ECB5E31E4}" type="parTrans" cxnId="{64236E48-E02A-49F5-A481-952B03534C6E}">
      <dgm:prSet/>
      <dgm:spPr/>
      <dgm:t>
        <a:bodyPr/>
        <a:lstStyle/>
        <a:p>
          <a:endParaRPr lang="en-US" sz="2400"/>
        </a:p>
      </dgm:t>
    </dgm:pt>
    <dgm:pt modelId="{3D85558E-AF47-42E9-8ADA-599D71F08C07}" type="sibTrans" cxnId="{64236E48-E02A-49F5-A481-952B03534C6E}">
      <dgm:prSet/>
      <dgm:spPr/>
      <dgm:t>
        <a:bodyPr/>
        <a:lstStyle/>
        <a:p>
          <a:endParaRPr lang="en-US" sz="2400"/>
        </a:p>
      </dgm:t>
    </dgm:pt>
    <dgm:pt modelId="{33873E8C-2839-494D-888B-2D6045555E23}" type="pres">
      <dgm:prSet presAssocID="{A85D72A2-E45E-4CBC-A327-92003FC03E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59E550D-D540-47A2-AD11-29F1227ADA12}" type="pres">
      <dgm:prSet presAssocID="{A85D72A2-E45E-4CBC-A327-92003FC03E48}" presName="Name1" presStyleCnt="0"/>
      <dgm:spPr/>
    </dgm:pt>
    <dgm:pt modelId="{2B945AF4-EBAD-4BCF-A053-8CAC79D97DB0}" type="pres">
      <dgm:prSet presAssocID="{A85D72A2-E45E-4CBC-A327-92003FC03E48}" presName="cycle" presStyleCnt="0"/>
      <dgm:spPr/>
    </dgm:pt>
    <dgm:pt modelId="{35404107-AD22-4C43-A8C0-048C8CA28C68}" type="pres">
      <dgm:prSet presAssocID="{A85D72A2-E45E-4CBC-A327-92003FC03E48}" presName="srcNode" presStyleLbl="node1" presStyleIdx="0" presStyleCnt="3"/>
      <dgm:spPr/>
    </dgm:pt>
    <dgm:pt modelId="{8A181E3F-A5E6-42EC-B617-38C9DB2D11F2}" type="pres">
      <dgm:prSet presAssocID="{A85D72A2-E45E-4CBC-A327-92003FC03E48}" presName="conn" presStyleLbl="parChTrans1D2" presStyleIdx="0" presStyleCnt="1"/>
      <dgm:spPr/>
      <dgm:t>
        <a:bodyPr/>
        <a:lstStyle/>
        <a:p>
          <a:endParaRPr lang="en-US"/>
        </a:p>
      </dgm:t>
    </dgm:pt>
    <dgm:pt modelId="{DDB94675-9A40-4FB4-A0BA-6E33CFF76253}" type="pres">
      <dgm:prSet presAssocID="{A85D72A2-E45E-4CBC-A327-92003FC03E48}" presName="extraNode" presStyleLbl="node1" presStyleIdx="0" presStyleCnt="3"/>
      <dgm:spPr/>
    </dgm:pt>
    <dgm:pt modelId="{66352355-C448-46B8-8708-0C0B4FA6D1EF}" type="pres">
      <dgm:prSet presAssocID="{A85D72A2-E45E-4CBC-A327-92003FC03E48}" presName="dstNode" presStyleLbl="node1" presStyleIdx="0" presStyleCnt="3"/>
      <dgm:spPr/>
    </dgm:pt>
    <dgm:pt modelId="{41C0712D-6230-42F5-8134-6AA77C571944}" type="pres">
      <dgm:prSet presAssocID="{E2E715B1-F839-4A90-97CA-36FB28EBEAB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834FE-0550-4E19-A777-696F868F313F}" type="pres">
      <dgm:prSet presAssocID="{E2E715B1-F839-4A90-97CA-36FB28EBEABE}" presName="accent_1" presStyleCnt="0"/>
      <dgm:spPr/>
    </dgm:pt>
    <dgm:pt modelId="{62AF6F62-0EC8-4091-A054-8417D73400FD}" type="pres">
      <dgm:prSet presAssocID="{E2E715B1-F839-4A90-97CA-36FB28EBEABE}" presName="accentRepeatNode" presStyleLbl="solidFgAcc1" presStyleIdx="0" presStyleCnt="3"/>
      <dgm:spPr/>
    </dgm:pt>
    <dgm:pt modelId="{F4D9450E-B429-4F4B-8D51-12EDAE993C6E}" type="pres">
      <dgm:prSet presAssocID="{D8099A2D-DFAF-4615-BA0D-8546DEE309E3}" presName="text_2" presStyleLbl="node1" presStyleIdx="1" presStyleCnt="3" custScaleY="192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40FF1-553D-4F29-96E7-2814DB57E2A1}" type="pres">
      <dgm:prSet presAssocID="{D8099A2D-DFAF-4615-BA0D-8546DEE309E3}" presName="accent_2" presStyleCnt="0"/>
      <dgm:spPr/>
    </dgm:pt>
    <dgm:pt modelId="{C95EA77B-C461-4AE5-ACC6-E2281CC000F5}" type="pres">
      <dgm:prSet presAssocID="{D8099A2D-DFAF-4615-BA0D-8546DEE309E3}" presName="accentRepeatNode" presStyleLbl="solidFgAcc1" presStyleIdx="1" presStyleCnt="3"/>
      <dgm:spPr/>
    </dgm:pt>
    <dgm:pt modelId="{6B747725-816F-497E-AD1A-3B239F472931}" type="pres">
      <dgm:prSet presAssocID="{96238AB0-3E60-4345-A8BB-5DC959EB425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D947C-13F2-4239-B168-E36A53AC6625}" type="pres">
      <dgm:prSet presAssocID="{96238AB0-3E60-4345-A8BB-5DC959EB425D}" presName="accent_3" presStyleCnt="0"/>
      <dgm:spPr/>
    </dgm:pt>
    <dgm:pt modelId="{C3CB0320-12E1-4B2A-B8B7-A5C11D3F23D7}" type="pres">
      <dgm:prSet presAssocID="{96238AB0-3E60-4345-A8BB-5DC959EB425D}" presName="accentRepeatNode" presStyleLbl="solidFgAcc1" presStyleIdx="2" presStyleCnt="3"/>
      <dgm:spPr/>
    </dgm:pt>
  </dgm:ptLst>
  <dgm:cxnLst>
    <dgm:cxn modelId="{2165D52E-0157-4AA7-9516-44ABB2A8294A}" type="presOf" srcId="{A85D72A2-E45E-4CBC-A327-92003FC03E48}" destId="{33873E8C-2839-494D-888B-2D6045555E23}" srcOrd="0" destOrd="0" presId="urn:microsoft.com/office/officeart/2008/layout/VerticalCurvedList"/>
    <dgm:cxn modelId="{74017252-22E0-44BE-846F-983B98906D8C}" type="presOf" srcId="{D8099A2D-DFAF-4615-BA0D-8546DEE309E3}" destId="{F4D9450E-B429-4F4B-8D51-12EDAE993C6E}" srcOrd="0" destOrd="0" presId="urn:microsoft.com/office/officeart/2008/layout/VerticalCurvedList"/>
    <dgm:cxn modelId="{A2187B2A-FD26-4936-BC81-3644CD5B0B95}" type="presOf" srcId="{8BF3C4E9-F523-4844-A02F-E2C5E7F72065}" destId="{8A181E3F-A5E6-42EC-B617-38C9DB2D11F2}" srcOrd="0" destOrd="0" presId="urn:microsoft.com/office/officeart/2008/layout/VerticalCurvedList"/>
    <dgm:cxn modelId="{A2EAB4FD-C0F6-466F-B48F-343753E2858B}" type="presOf" srcId="{96238AB0-3E60-4345-A8BB-5DC959EB425D}" destId="{6B747725-816F-497E-AD1A-3B239F472931}" srcOrd="0" destOrd="0" presId="urn:microsoft.com/office/officeart/2008/layout/VerticalCurvedList"/>
    <dgm:cxn modelId="{22A85389-9B13-4F9F-8479-93B1E267843D}" srcId="{A85D72A2-E45E-4CBC-A327-92003FC03E48}" destId="{E2E715B1-F839-4A90-97CA-36FB28EBEABE}" srcOrd="0" destOrd="0" parTransId="{91F2E64C-688A-424B-AAE7-5FB23B23AFD9}" sibTransId="{8BF3C4E9-F523-4844-A02F-E2C5E7F72065}"/>
    <dgm:cxn modelId="{0758E472-2A50-4F28-8359-BB1A3FFD253D}" srcId="{A85D72A2-E45E-4CBC-A327-92003FC03E48}" destId="{D8099A2D-DFAF-4615-BA0D-8546DEE309E3}" srcOrd="1" destOrd="0" parTransId="{30386CE3-AE7E-4C5A-9BB5-66A3E7C60BAC}" sibTransId="{DC94E327-0C06-4351-8B48-39AA96510069}"/>
    <dgm:cxn modelId="{64236E48-E02A-49F5-A481-952B03534C6E}" srcId="{A85D72A2-E45E-4CBC-A327-92003FC03E48}" destId="{96238AB0-3E60-4345-A8BB-5DC959EB425D}" srcOrd="2" destOrd="0" parTransId="{CEDA0CA6-DF7D-4AF7-AB8F-B61ECB5E31E4}" sibTransId="{3D85558E-AF47-42E9-8ADA-599D71F08C07}"/>
    <dgm:cxn modelId="{E4AA4429-5791-45C8-BD4A-2421285F3C66}" type="presOf" srcId="{E2E715B1-F839-4A90-97CA-36FB28EBEABE}" destId="{41C0712D-6230-42F5-8134-6AA77C571944}" srcOrd="0" destOrd="0" presId="urn:microsoft.com/office/officeart/2008/layout/VerticalCurvedList"/>
    <dgm:cxn modelId="{2BB7DEEB-F8C8-463F-B072-F461A174A341}" type="presParOf" srcId="{33873E8C-2839-494D-888B-2D6045555E23}" destId="{D59E550D-D540-47A2-AD11-29F1227ADA12}" srcOrd="0" destOrd="0" presId="urn:microsoft.com/office/officeart/2008/layout/VerticalCurvedList"/>
    <dgm:cxn modelId="{2943B75C-252D-42F3-99A8-6B80ACFF1BD5}" type="presParOf" srcId="{D59E550D-D540-47A2-AD11-29F1227ADA12}" destId="{2B945AF4-EBAD-4BCF-A053-8CAC79D97DB0}" srcOrd="0" destOrd="0" presId="urn:microsoft.com/office/officeart/2008/layout/VerticalCurvedList"/>
    <dgm:cxn modelId="{31C8B221-4283-4410-82FE-3E07C7E44712}" type="presParOf" srcId="{2B945AF4-EBAD-4BCF-A053-8CAC79D97DB0}" destId="{35404107-AD22-4C43-A8C0-048C8CA28C68}" srcOrd="0" destOrd="0" presId="urn:microsoft.com/office/officeart/2008/layout/VerticalCurvedList"/>
    <dgm:cxn modelId="{31C6F572-9D89-424E-A073-373771322EF9}" type="presParOf" srcId="{2B945AF4-EBAD-4BCF-A053-8CAC79D97DB0}" destId="{8A181E3F-A5E6-42EC-B617-38C9DB2D11F2}" srcOrd="1" destOrd="0" presId="urn:microsoft.com/office/officeart/2008/layout/VerticalCurvedList"/>
    <dgm:cxn modelId="{20037ED2-880C-438A-BA1B-022521D1581D}" type="presParOf" srcId="{2B945AF4-EBAD-4BCF-A053-8CAC79D97DB0}" destId="{DDB94675-9A40-4FB4-A0BA-6E33CFF76253}" srcOrd="2" destOrd="0" presId="urn:microsoft.com/office/officeart/2008/layout/VerticalCurvedList"/>
    <dgm:cxn modelId="{C1ABB0CF-62CA-4551-94A9-207C6DFD05B4}" type="presParOf" srcId="{2B945AF4-EBAD-4BCF-A053-8CAC79D97DB0}" destId="{66352355-C448-46B8-8708-0C0B4FA6D1EF}" srcOrd="3" destOrd="0" presId="urn:microsoft.com/office/officeart/2008/layout/VerticalCurvedList"/>
    <dgm:cxn modelId="{90262004-EDBA-44F7-891C-2AE3F1C20104}" type="presParOf" srcId="{D59E550D-D540-47A2-AD11-29F1227ADA12}" destId="{41C0712D-6230-42F5-8134-6AA77C571944}" srcOrd="1" destOrd="0" presId="urn:microsoft.com/office/officeart/2008/layout/VerticalCurvedList"/>
    <dgm:cxn modelId="{643247EF-CD16-493F-AB92-339814A0AF13}" type="presParOf" srcId="{D59E550D-D540-47A2-AD11-29F1227ADA12}" destId="{D38834FE-0550-4E19-A777-696F868F313F}" srcOrd="2" destOrd="0" presId="urn:microsoft.com/office/officeart/2008/layout/VerticalCurvedList"/>
    <dgm:cxn modelId="{0D5CFB51-E5AB-43AA-B626-C7DB77D38751}" type="presParOf" srcId="{D38834FE-0550-4E19-A777-696F868F313F}" destId="{62AF6F62-0EC8-4091-A054-8417D73400FD}" srcOrd="0" destOrd="0" presId="urn:microsoft.com/office/officeart/2008/layout/VerticalCurvedList"/>
    <dgm:cxn modelId="{644C687B-D29A-4F3A-8954-24D4D639CE65}" type="presParOf" srcId="{D59E550D-D540-47A2-AD11-29F1227ADA12}" destId="{F4D9450E-B429-4F4B-8D51-12EDAE993C6E}" srcOrd="3" destOrd="0" presId="urn:microsoft.com/office/officeart/2008/layout/VerticalCurvedList"/>
    <dgm:cxn modelId="{60E6E532-CE06-415A-A351-F75DBA771CC8}" type="presParOf" srcId="{D59E550D-D540-47A2-AD11-29F1227ADA12}" destId="{31740FF1-553D-4F29-96E7-2814DB57E2A1}" srcOrd="4" destOrd="0" presId="urn:microsoft.com/office/officeart/2008/layout/VerticalCurvedList"/>
    <dgm:cxn modelId="{E94EBF6B-A88D-4EC9-BEB1-5EE929222232}" type="presParOf" srcId="{31740FF1-553D-4F29-96E7-2814DB57E2A1}" destId="{C95EA77B-C461-4AE5-ACC6-E2281CC000F5}" srcOrd="0" destOrd="0" presId="urn:microsoft.com/office/officeart/2008/layout/VerticalCurvedList"/>
    <dgm:cxn modelId="{A578D55D-A3A7-4220-B873-EDD5536D402F}" type="presParOf" srcId="{D59E550D-D540-47A2-AD11-29F1227ADA12}" destId="{6B747725-816F-497E-AD1A-3B239F472931}" srcOrd="5" destOrd="0" presId="urn:microsoft.com/office/officeart/2008/layout/VerticalCurvedList"/>
    <dgm:cxn modelId="{0B2BC032-C87D-46AA-9044-528806C02E01}" type="presParOf" srcId="{D59E550D-D540-47A2-AD11-29F1227ADA12}" destId="{0E9D947C-13F2-4239-B168-E36A53AC6625}" srcOrd="6" destOrd="0" presId="urn:microsoft.com/office/officeart/2008/layout/VerticalCurvedList"/>
    <dgm:cxn modelId="{6A350667-4D8E-497B-A655-0866253FBEBD}" type="presParOf" srcId="{0E9D947C-13F2-4239-B168-E36A53AC6625}" destId="{C3CB0320-12E1-4B2A-B8B7-A5C11D3F2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531D6-F6D1-40F8-8AF9-6FA82602CF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B3630-8EFF-4EC6-A203-31DECF33D60E}">
      <dgm:prSet phldrT="[Text]"/>
      <dgm:spPr/>
      <dgm:t>
        <a:bodyPr/>
        <a:lstStyle/>
        <a:p>
          <a:r>
            <a:rPr lang="en-US" dirty="0" smtClean="0"/>
            <a:t>1. UI Design</a:t>
          </a:r>
          <a:endParaRPr lang="en-US" dirty="0"/>
        </a:p>
      </dgm:t>
    </dgm:pt>
    <dgm:pt modelId="{77420168-CA10-4AE0-8E3B-0DC9FDC9434D}" type="parTrans" cxnId="{E7C4F6B5-15D4-479E-8B8A-A76DBEFDADE0}">
      <dgm:prSet/>
      <dgm:spPr/>
      <dgm:t>
        <a:bodyPr/>
        <a:lstStyle/>
        <a:p>
          <a:endParaRPr lang="en-US"/>
        </a:p>
      </dgm:t>
    </dgm:pt>
    <dgm:pt modelId="{A89397DD-4140-4CA4-B0BB-7C451D0A3838}" type="sibTrans" cxnId="{E7C4F6B5-15D4-479E-8B8A-A76DBEFDADE0}">
      <dgm:prSet/>
      <dgm:spPr/>
      <dgm:t>
        <a:bodyPr/>
        <a:lstStyle/>
        <a:p>
          <a:endParaRPr lang="en-US"/>
        </a:p>
      </dgm:t>
    </dgm:pt>
    <dgm:pt modelId="{D00781FA-EEC2-4FBB-A0C3-99729521414D}">
      <dgm:prSet phldrT="[Text]" custT="1"/>
      <dgm:spPr/>
      <dgm:t>
        <a:bodyPr/>
        <a:lstStyle/>
        <a:p>
          <a:r>
            <a:rPr lang="en-US" sz="2400" dirty="0" smtClean="0"/>
            <a:t>2. Multiplatform</a:t>
          </a:r>
          <a:endParaRPr lang="en-US" sz="2400" dirty="0"/>
        </a:p>
      </dgm:t>
    </dgm:pt>
    <dgm:pt modelId="{6F5E645B-7D5B-49D4-B78D-458471044578}" type="parTrans" cxnId="{A0887FAC-CF04-461B-9F4B-2C79226E7729}">
      <dgm:prSet/>
      <dgm:spPr/>
      <dgm:t>
        <a:bodyPr/>
        <a:lstStyle/>
        <a:p>
          <a:endParaRPr lang="en-US"/>
        </a:p>
      </dgm:t>
    </dgm:pt>
    <dgm:pt modelId="{7838396D-83E9-408E-AF6F-D0D0D5998989}" type="sibTrans" cxnId="{A0887FAC-CF04-461B-9F4B-2C79226E7729}">
      <dgm:prSet/>
      <dgm:spPr/>
      <dgm:t>
        <a:bodyPr/>
        <a:lstStyle/>
        <a:p>
          <a:endParaRPr lang="en-US"/>
        </a:p>
      </dgm:t>
    </dgm:pt>
    <dgm:pt modelId="{C310C246-E937-4496-A421-ACFDF37C6689}">
      <dgm:prSet phldrT="[Text]" custT="1"/>
      <dgm:spPr/>
      <dgm:t>
        <a:bodyPr/>
        <a:lstStyle/>
        <a:p>
          <a:r>
            <a:rPr lang="en-US" sz="2400" dirty="0" smtClean="0"/>
            <a:t>3. </a:t>
          </a:r>
          <a:r>
            <a:rPr lang="en-US" sz="2800" dirty="0" smtClean="0"/>
            <a:t>Optimization</a:t>
          </a:r>
          <a:endParaRPr lang="en-US" sz="2800" dirty="0"/>
        </a:p>
      </dgm:t>
    </dgm:pt>
    <dgm:pt modelId="{562F59F2-54B0-45C7-A64B-C4BA0B263370}" type="parTrans" cxnId="{631AE4F0-69B7-43E9-8406-7919E16F8BD0}">
      <dgm:prSet/>
      <dgm:spPr/>
      <dgm:t>
        <a:bodyPr/>
        <a:lstStyle/>
        <a:p>
          <a:endParaRPr lang="en-US"/>
        </a:p>
      </dgm:t>
    </dgm:pt>
    <dgm:pt modelId="{F28196C9-5AE0-41BF-859E-E83B8F72C987}" type="sibTrans" cxnId="{631AE4F0-69B7-43E9-8406-7919E16F8BD0}">
      <dgm:prSet/>
      <dgm:spPr/>
      <dgm:t>
        <a:bodyPr/>
        <a:lstStyle/>
        <a:p>
          <a:endParaRPr lang="en-US"/>
        </a:p>
      </dgm:t>
    </dgm:pt>
    <dgm:pt modelId="{086A8681-F755-46DE-83FB-CCFA00818CE2}">
      <dgm:prSet phldrT="[Text]"/>
      <dgm:spPr/>
      <dgm:t>
        <a:bodyPr/>
        <a:lstStyle/>
        <a:p>
          <a:r>
            <a:rPr lang="en-US" dirty="0" smtClean="0"/>
            <a:t>4. Work-Life Balance</a:t>
          </a:r>
          <a:endParaRPr lang="en-US" dirty="0"/>
        </a:p>
      </dgm:t>
    </dgm:pt>
    <dgm:pt modelId="{6BF44ABE-B995-4AE7-B33D-1C7B2F983D5B}" type="parTrans" cxnId="{535E2983-4219-4597-A129-34A8F239AF2C}">
      <dgm:prSet/>
      <dgm:spPr/>
      <dgm:t>
        <a:bodyPr/>
        <a:lstStyle/>
        <a:p>
          <a:endParaRPr lang="en-US"/>
        </a:p>
      </dgm:t>
    </dgm:pt>
    <dgm:pt modelId="{EB2A0A09-5003-46CF-8690-1E0DAA2BC334}" type="sibTrans" cxnId="{535E2983-4219-4597-A129-34A8F239AF2C}">
      <dgm:prSet/>
      <dgm:spPr/>
      <dgm:t>
        <a:bodyPr/>
        <a:lstStyle/>
        <a:p>
          <a:endParaRPr lang="en-US"/>
        </a:p>
      </dgm:t>
    </dgm:pt>
    <dgm:pt modelId="{3073E970-4ABE-46B1-A0C0-D9DEEAEAAF1F}">
      <dgm:prSet phldrT="[Text]"/>
      <dgm:spPr/>
      <dgm:t>
        <a:bodyPr/>
        <a:lstStyle/>
        <a:p>
          <a:r>
            <a:rPr lang="en-US" dirty="0" smtClean="0"/>
            <a:t>5. Feedback and Ratings</a:t>
          </a:r>
          <a:endParaRPr lang="en-US" dirty="0"/>
        </a:p>
      </dgm:t>
    </dgm:pt>
    <dgm:pt modelId="{22F0691A-CBF0-4528-90CE-0080B362C180}" type="parTrans" cxnId="{1279EAFD-7E00-4339-A32E-65C05BDEC6CF}">
      <dgm:prSet/>
      <dgm:spPr/>
      <dgm:t>
        <a:bodyPr/>
        <a:lstStyle/>
        <a:p>
          <a:endParaRPr lang="en-US"/>
        </a:p>
      </dgm:t>
    </dgm:pt>
    <dgm:pt modelId="{CF65B20D-C656-44DB-9D6B-2F5B997B1147}" type="sibTrans" cxnId="{1279EAFD-7E00-4339-A32E-65C05BDEC6CF}">
      <dgm:prSet/>
      <dgm:spPr/>
      <dgm:t>
        <a:bodyPr/>
        <a:lstStyle/>
        <a:p>
          <a:endParaRPr lang="en-US"/>
        </a:p>
      </dgm:t>
    </dgm:pt>
    <dgm:pt modelId="{9E71BDE9-B8B2-41EB-A2FF-393A1105ED8A}" type="pres">
      <dgm:prSet presAssocID="{84C531D6-F6D1-40F8-8AF9-6FA82602CF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7C49CF-6899-40F7-9511-6FDBCEF14C7B}" type="pres">
      <dgm:prSet presAssocID="{2ABB3630-8EFF-4EC6-A203-31DECF33D60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1EB6D-D751-414F-BE51-CB136B5A33F0}" type="pres">
      <dgm:prSet presAssocID="{A89397DD-4140-4CA4-B0BB-7C451D0A3838}" presName="sibTrans" presStyleCnt="0"/>
      <dgm:spPr/>
    </dgm:pt>
    <dgm:pt modelId="{5370CBC2-8F65-4D7D-8F00-10FE658654E6}" type="pres">
      <dgm:prSet presAssocID="{D00781FA-EEC2-4FBB-A0C3-99729521414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57D2D-0B8D-495D-BE50-85AC3D19E0E6}" type="pres">
      <dgm:prSet presAssocID="{7838396D-83E9-408E-AF6F-D0D0D5998989}" presName="sibTrans" presStyleCnt="0"/>
      <dgm:spPr/>
    </dgm:pt>
    <dgm:pt modelId="{B3E6F336-4C43-44F6-B349-20985ADB6D8B}" type="pres">
      <dgm:prSet presAssocID="{C310C246-E937-4496-A421-ACFDF37C668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192F8-7DE5-4AEF-B948-4AA9A4936EB7}" type="pres">
      <dgm:prSet presAssocID="{F28196C9-5AE0-41BF-859E-E83B8F72C987}" presName="sibTrans" presStyleCnt="0"/>
      <dgm:spPr/>
    </dgm:pt>
    <dgm:pt modelId="{F5DBC551-1D46-4F57-BF5D-AC0FC9D4D90E}" type="pres">
      <dgm:prSet presAssocID="{086A8681-F755-46DE-83FB-CCFA00818CE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F7208-0605-47DF-B296-AEEAE67D9138}" type="pres">
      <dgm:prSet presAssocID="{EB2A0A09-5003-46CF-8690-1E0DAA2BC334}" presName="sibTrans" presStyleCnt="0"/>
      <dgm:spPr/>
    </dgm:pt>
    <dgm:pt modelId="{24158F9E-C769-4A58-95DE-7962BB81D178}" type="pres">
      <dgm:prSet presAssocID="{3073E970-4ABE-46B1-A0C0-D9DEEAEAAF1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991E38-BC21-417B-8210-EBBE917AD1EB}" type="presOf" srcId="{2ABB3630-8EFF-4EC6-A203-31DECF33D60E}" destId="{3A7C49CF-6899-40F7-9511-6FDBCEF14C7B}" srcOrd="0" destOrd="0" presId="urn:microsoft.com/office/officeart/2005/8/layout/default"/>
    <dgm:cxn modelId="{1279EAFD-7E00-4339-A32E-65C05BDEC6CF}" srcId="{84C531D6-F6D1-40F8-8AF9-6FA82602CFE8}" destId="{3073E970-4ABE-46B1-A0C0-D9DEEAEAAF1F}" srcOrd="4" destOrd="0" parTransId="{22F0691A-CBF0-4528-90CE-0080B362C180}" sibTransId="{CF65B20D-C656-44DB-9D6B-2F5B997B1147}"/>
    <dgm:cxn modelId="{E7C4F6B5-15D4-479E-8B8A-A76DBEFDADE0}" srcId="{84C531D6-F6D1-40F8-8AF9-6FA82602CFE8}" destId="{2ABB3630-8EFF-4EC6-A203-31DECF33D60E}" srcOrd="0" destOrd="0" parTransId="{77420168-CA10-4AE0-8E3B-0DC9FDC9434D}" sibTransId="{A89397DD-4140-4CA4-B0BB-7C451D0A3838}"/>
    <dgm:cxn modelId="{83C56FB3-C94B-4057-9BE5-5FA3D9865E26}" type="presOf" srcId="{086A8681-F755-46DE-83FB-CCFA00818CE2}" destId="{F5DBC551-1D46-4F57-BF5D-AC0FC9D4D90E}" srcOrd="0" destOrd="0" presId="urn:microsoft.com/office/officeart/2005/8/layout/default"/>
    <dgm:cxn modelId="{FF6F705A-E7EA-4646-957D-7D8993ECFEE4}" type="presOf" srcId="{C310C246-E937-4496-A421-ACFDF37C6689}" destId="{B3E6F336-4C43-44F6-B349-20985ADB6D8B}" srcOrd="0" destOrd="0" presId="urn:microsoft.com/office/officeart/2005/8/layout/default"/>
    <dgm:cxn modelId="{C7CF4909-5BC5-4C45-A3A0-8D808767B9BA}" type="presOf" srcId="{D00781FA-EEC2-4FBB-A0C3-99729521414D}" destId="{5370CBC2-8F65-4D7D-8F00-10FE658654E6}" srcOrd="0" destOrd="0" presId="urn:microsoft.com/office/officeart/2005/8/layout/default"/>
    <dgm:cxn modelId="{0C860584-8C93-4180-86A9-014D4B354EA9}" type="presOf" srcId="{84C531D6-F6D1-40F8-8AF9-6FA82602CFE8}" destId="{9E71BDE9-B8B2-41EB-A2FF-393A1105ED8A}" srcOrd="0" destOrd="0" presId="urn:microsoft.com/office/officeart/2005/8/layout/default"/>
    <dgm:cxn modelId="{A0887FAC-CF04-461B-9F4B-2C79226E7729}" srcId="{84C531D6-F6D1-40F8-8AF9-6FA82602CFE8}" destId="{D00781FA-EEC2-4FBB-A0C3-99729521414D}" srcOrd="1" destOrd="0" parTransId="{6F5E645B-7D5B-49D4-B78D-458471044578}" sibTransId="{7838396D-83E9-408E-AF6F-D0D0D5998989}"/>
    <dgm:cxn modelId="{631AE4F0-69B7-43E9-8406-7919E16F8BD0}" srcId="{84C531D6-F6D1-40F8-8AF9-6FA82602CFE8}" destId="{C310C246-E937-4496-A421-ACFDF37C6689}" srcOrd="2" destOrd="0" parTransId="{562F59F2-54B0-45C7-A64B-C4BA0B263370}" sibTransId="{F28196C9-5AE0-41BF-859E-E83B8F72C987}"/>
    <dgm:cxn modelId="{B361C399-818A-4826-A29D-60E60784DE9B}" type="presOf" srcId="{3073E970-4ABE-46B1-A0C0-D9DEEAEAAF1F}" destId="{24158F9E-C769-4A58-95DE-7962BB81D178}" srcOrd="0" destOrd="0" presId="urn:microsoft.com/office/officeart/2005/8/layout/default"/>
    <dgm:cxn modelId="{535E2983-4219-4597-A129-34A8F239AF2C}" srcId="{84C531D6-F6D1-40F8-8AF9-6FA82602CFE8}" destId="{086A8681-F755-46DE-83FB-CCFA00818CE2}" srcOrd="3" destOrd="0" parTransId="{6BF44ABE-B995-4AE7-B33D-1C7B2F983D5B}" sibTransId="{EB2A0A09-5003-46CF-8690-1E0DAA2BC334}"/>
    <dgm:cxn modelId="{85D942DD-630C-4FA5-8F90-452D2A14FCCD}" type="presParOf" srcId="{9E71BDE9-B8B2-41EB-A2FF-393A1105ED8A}" destId="{3A7C49CF-6899-40F7-9511-6FDBCEF14C7B}" srcOrd="0" destOrd="0" presId="urn:microsoft.com/office/officeart/2005/8/layout/default"/>
    <dgm:cxn modelId="{02342DCA-BEBC-4CBD-BCD9-C0BA817569AC}" type="presParOf" srcId="{9E71BDE9-B8B2-41EB-A2FF-393A1105ED8A}" destId="{31D1EB6D-D751-414F-BE51-CB136B5A33F0}" srcOrd="1" destOrd="0" presId="urn:microsoft.com/office/officeart/2005/8/layout/default"/>
    <dgm:cxn modelId="{95A1F367-CCF3-44A6-8F49-E096D0C88870}" type="presParOf" srcId="{9E71BDE9-B8B2-41EB-A2FF-393A1105ED8A}" destId="{5370CBC2-8F65-4D7D-8F00-10FE658654E6}" srcOrd="2" destOrd="0" presId="urn:microsoft.com/office/officeart/2005/8/layout/default"/>
    <dgm:cxn modelId="{292EFA18-9EB6-4D84-A094-7233515E7F23}" type="presParOf" srcId="{9E71BDE9-B8B2-41EB-A2FF-393A1105ED8A}" destId="{DAE57D2D-0B8D-495D-BE50-85AC3D19E0E6}" srcOrd="3" destOrd="0" presId="urn:microsoft.com/office/officeart/2005/8/layout/default"/>
    <dgm:cxn modelId="{08B33261-F32B-4B1D-BC10-BCE610EBB853}" type="presParOf" srcId="{9E71BDE9-B8B2-41EB-A2FF-393A1105ED8A}" destId="{B3E6F336-4C43-44F6-B349-20985ADB6D8B}" srcOrd="4" destOrd="0" presId="urn:microsoft.com/office/officeart/2005/8/layout/default"/>
    <dgm:cxn modelId="{60339051-F6C0-4D9F-862A-19CF0BCD33F0}" type="presParOf" srcId="{9E71BDE9-B8B2-41EB-A2FF-393A1105ED8A}" destId="{C1F192F8-7DE5-4AEF-B948-4AA9A4936EB7}" srcOrd="5" destOrd="0" presId="urn:microsoft.com/office/officeart/2005/8/layout/default"/>
    <dgm:cxn modelId="{15F9F1FC-A32D-4159-A01A-7355A439B510}" type="presParOf" srcId="{9E71BDE9-B8B2-41EB-A2FF-393A1105ED8A}" destId="{F5DBC551-1D46-4F57-BF5D-AC0FC9D4D90E}" srcOrd="6" destOrd="0" presId="urn:microsoft.com/office/officeart/2005/8/layout/default"/>
    <dgm:cxn modelId="{822F3CCD-F773-4836-9A52-E699D92EB877}" type="presParOf" srcId="{9E71BDE9-B8B2-41EB-A2FF-393A1105ED8A}" destId="{C40F7208-0605-47DF-B296-AEEAE67D9138}" srcOrd="7" destOrd="0" presId="urn:microsoft.com/office/officeart/2005/8/layout/default"/>
    <dgm:cxn modelId="{5FEAF863-652B-439E-8C5F-AF62EF68956D}" type="presParOf" srcId="{9E71BDE9-B8B2-41EB-A2FF-393A1105ED8A}" destId="{24158F9E-C769-4A58-95DE-7962BB81D17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787" y="-673007"/>
          <a:ext cx="5227451" cy="5227451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40004" y="388143"/>
          <a:ext cx="5756105" cy="776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Intro + XNA/XBLIG</a:t>
          </a:r>
          <a:endParaRPr lang="en-US" sz="2400" kern="1200" dirty="0"/>
        </a:p>
      </dsp:txBody>
      <dsp:txXfrm>
        <a:off x="540004" y="388143"/>
        <a:ext cx="5756105" cy="776287"/>
      </dsp:txXfrm>
    </dsp:sp>
    <dsp:sp modelId="{62AF6F62-0EC8-4091-A054-8417D73400FD}">
      <dsp:nvSpPr>
        <dsp:cNvPr id="0" name=""/>
        <dsp:cNvSpPr/>
      </dsp:nvSpPr>
      <dsp:spPr>
        <a:xfrm>
          <a:off x="54824" y="291107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184" y="1192214"/>
          <a:ext cx="5473925" cy="14970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&gt; Construct2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&gt; C++ and DirectX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&gt; Unity with C#</a:t>
          </a:r>
          <a:endParaRPr lang="en-US" sz="2400" kern="1200" dirty="0"/>
        </a:p>
      </dsp:txBody>
      <dsp:txXfrm>
        <a:off x="822184" y="1192214"/>
        <a:ext cx="5473925" cy="1497008"/>
      </dsp:txXfrm>
    </dsp:sp>
    <dsp:sp modelId="{C95EA77B-C461-4AE5-ACC6-E2281CC000F5}">
      <dsp:nvSpPr>
        <dsp:cNvPr id="0" name=""/>
        <dsp:cNvSpPr/>
      </dsp:nvSpPr>
      <dsp:spPr>
        <a:xfrm>
          <a:off x="337004" y="1455538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40004" y="2717005"/>
          <a:ext cx="5756105" cy="776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Being an Indie in the Real World</a:t>
          </a:r>
          <a:endParaRPr lang="en-US" sz="2400" kern="1200" dirty="0"/>
        </a:p>
      </dsp:txBody>
      <dsp:txXfrm>
        <a:off x="540004" y="2717005"/>
        <a:ext cx="5756105" cy="776287"/>
      </dsp:txXfrm>
    </dsp:sp>
    <dsp:sp modelId="{C3CB0320-12E1-4B2A-B8B7-A5C11D3F23D7}">
      <dsp:nvSpPr>
        <dsp:cNvPr id="0" name=""/>
        <dsp:cNvSpPr/>
      </dsp:nvSpPr>
      <dsp:spPr>
        <a:xfrm>
          <a:off x="54824" y="2619969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C49CF-6899-40F7-9511-6FDBCEF14C7B}">
      <dsp:nvSpPr>
        <dsp:cNvPr id="0" name=""/>
        <dsp:cNvSpPr/>
      </dsp:nvSpPr>
      <dsp:spPr>
        <a:xfrm>
          <a:off x="1138012" y="2284"/>
          <a:ext cx="2798750" cy="1679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1. UI Design</a:t>
          </a:r>
          <a:endParaRPr lang="en-US" sz="3600" kern="1200" dirty="0"/>
        </a:p>
      </dsp:txBody>
      <dsp:txXfrm>
        <a:off x="1138012" y="2284"/>
        <a:ext cx="2798750" cy="1679250"/>
      </dsp:txXfrm>
    </dsp:sp>
    <dsp:sp modelId="{5370CBC2-8F65-4D7D-8F00-10FE658654E6}">
      <dsp:nvSpPr>
        <dsp:cNvPr id="0" name=""/>
        <dsp:cNvSpPr/>
      </dsp:nvSpPr>
      <dsp:spPr>
        <a:xfrm>
          <a:off x="4216637" y="2284"/>
          <a:ext cx="2798750" cy="1679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2. Multiplatform</a:t>
          </a:r>
          <a:endParaRPr lang="en-US" sz="2400" kern="1200" dirty="0"/>
        </a:p>
      </dsp:txBody>
      <dsp:txXfrm>
        <a:off x="4216637" y="2284"/>
        <a:ext cx="2798750" cy="1679250"/>
      </dsp:txXfrm>
    </dsp:sp>
    <dsp:sp modelId="{B3E6F336-4C43-44F6-B349-20985ADB6D8B}">
      <dsp:nvSpPr>
        <dsp:cNvPr id="0" name=""/>
        <dsp:cNvSpPr/>
      </dsp:nvSpPr>
      <dsp:spPr>
        <a:xfrm>
          <a:off x="1138012" y="1961409"/>
          <a:ext cx="2798750" cy="1679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3. </a:t>
          </a:r>
          <a:r>
            <a:rPr lang="en-US" sz="2800" kern="1200" dirty="0" smtClean="0"/>
            <a:t>Optimization</a:t>
          </a:r>
          <a:endParaRPr lang="en-US" sz="2800" kern="1200" dirty="0"/>
        </a:p>
      </dsp:txBody>
      <dsp:txXfrm>
        <a:off x="1138012" y="1961409"/>
        <a:ext cx="2798750" cy="1679250"/>
      </dsp:txXfrm>
    </dsp:sp>
    <dsp:sp modelId="{F5DBC551-1D46-4F57-BF5D-AC0FC9D4D90E}">
      <dsp:nvSpPr>
        <dsp:cNvPr id="0" name=""/>
        <dsp:cNvSpPr/>
      </dsp:nvSpPr>
      <dsp:spPr>
        <a:xfrm>
          <a:off x="4216637" y="1961409"/>
          <a:ext cx="2798750" cy="1679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4. Work-Life Balance</a:t>
          </a:r>
          <a:endParaRPr lang="en-US" sz="3600" kern="1200" dirty="0"/>
        </a:p>
      </dsp:txBody>
      <dsp:txXfrm>
        <a:off x="4216637" y="1961409"/>
        <a:ext cx="2798750" cy="1679250"/>
      </dsp:txXfrm>
    </dsp:sp>
    <dsp:sp modelId="{24158F9E-C769-4A58-95DE-7962BB81D178}">
      <dsp:nvSpPr>
        <dsp:cNvPr id="0" name=""/>
        <dsp:cNvSpPr/>
      </dsp:nvSpPr>
      <dsp:spPr>
        <a:xfrm>
          <a:off x="2677324" y="3920534"/>
          <a:ext cx="2798750" cy="1679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5. Feedback and Ratings</a:t>
          </a:r>
          <a:endParaRPr lang="en-US" sz="3600" kern="1200" dirty="0"/>
        </a:p>
      </dsp:txBody>
      <dsp:txXfrm>
        <a:off x="2677324" y="3920534"/>
        <a:ext cx="2798750" cy="167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4A75A4E-8EFE-4E7A-8A02-7491B326EF5A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79"/>
            <a:ext cx="5661660" cy="3686712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93EEC66-7BF3-4CAD-9E14-6F7448A6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5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neksoftlabs.com/ninja-cat-runne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rra.com/tutorials/857/flappy-birds-clone-in-10-minute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rra.com/tutorial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rra.com/foru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construct2devs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learn-cpp-directx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directx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library/windows/apps/hh452744.aspx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xtk.codeplex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irectxtex.codeplex.com/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msdn.microsoft.com/windowsapps/DirectXTK-Simple-Sample-608bc274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ndomchaosdx11engine.codeplex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avevoyles.azurewebsites.net/c-directx-11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nity3d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learn-unity-3d-2d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nity3d.com/2013/08/28/unity-native-2d-tool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etstore.unity3d.com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OnekSoftGam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akeupandcode.com/xb1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groups/XboxOneIndieDev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akeupandcode.com/xb1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lRjrQPvVOpo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groups/XboxOneIndieDev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rra.com/construct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b="1" dirty="0"/>
              <a:t>Intro to Indie Game Development (title page)</a:t>
            </a:r>
          </a:p>
          <a:p>
            <a:r>
              <a:rPr lang="en-US" dirty="0"/>
              <a:t>Windows </a:t>
            </a:r>
            <a:r>
              <a:rPr lang="en-US" dirty="0">
                <a:sym typeface="Wingdings" panose="05000000000000000000" pitchFamily="2" charset="2"/>
              </a:rPr>
              <a:t></a:t>
            </a:r>
            <a:r>
              <a:rPr lang="en-US" dirty="0"/>
              <a:t> Web </a:t>
            </a:r>
            <a:r>
              <a:rPr lang="en-US" dirty="0">
                <a:sym typeface="Wingdings" panose="05000000000000000000" pitchFamily="2" charset="2"/>
              </a:rPr>
              <a:t></a:t>
            </a:r>
            <a:r>
              <a:rPr lang="en-US" dirty="0"/>
              <a:t> Xbox  </a:t>
            </a:r>
            <a:r>
              <a:rPr lang="en-US" dirty="0">
                <a:sym typeface="Wingdings" panose="05000000000000000000" pitchFamily="2" charset="2"/>
              </a:rPr>
              <a:t></a:t>
            </a:r>
            <a:r>
              <a:rPr lang="en-US" dirty="0"/>
              <a:t> Mobile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6B87-0265-42B9-9158-3F8FF1D2C4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2: Export</a:t>
            </a:r>
          </a:p>
          <a:p>
            <a:pPr defTabSz="939363">
              <a:defRPr/>
            </a:pPr>
            <a:r>
              <a:rPr lang="en-US" dirty="0" smtClean="0"/>
              <a:t>Multiplatform Support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Web</a:t>
            </a:r>
            <a:r>
              <a:rPr lang="en-US" baseline="0" dirty="0" smtClean="0"/>
              <a:t> (HTML5 website,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Mobile (</a:t>
            </a:r>
            <a:r>
              <a:rPr lang="en-US" dirty="0" err="1" smtClean="0"/>
              <a:t>PhoneGap</a:t>
            </a:r>
            <a:r>
              <a:rPr lang="en-US" dirty="0" smtClean="0"/>
              <a:t>, WP8,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Desktop (Windows 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0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 publishing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HTML5 website -&gt; web</a:t>
            </a:r>
            <a:r>
              <a:rPr lang="en-US" baseline="0" dirty="0" smtClean="0"/>
              <a:t> server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Scirra</a:t>
            </a:r>
            <a:r>
              <a:rPr lang="en-US" baseline="0" dirty="0" smtClean="0"/>
              <a:t> Arcade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WP8 or Windows 8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PhoneGap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or Android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24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 – demo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Online: </a:t>
            </a:r>
            <a:r>
              <a:rPr lang="en-US" dirty="0" smtClean="0">
                <a:hlinkClick r:id="rId3"/>
              </a:rPr>
              <a:t>http://OnekSoftLabs.com/ninja-cat-runner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Flappy Bird clone</a:t>
            </a:r>
          </a:p>
          <a:p>
            <a:endParaRPr lang="en-US" sz="1200" dirty="0" smtClean="0"/>
          </a:p>
          <a:p>
            <a:r>
              <a:rPr lang="en-US" sz="1200" dirty="0" smtClean="0"/>
              <a:t>Tutorial: </a:t>
            </a:r>
          </a:p>
          <a:p>
            <a:r>
              <a:rPr lang="en-US" sz="1200" dirty="0" smtClean="0">
                <a:hlinkClick r:id="rId3"/>
              </a:rPr>
              <a:t>https://www.scirra.com/tutorials/857/flappy-birds-clone-in-10-minutes</a:t>
            </a:r>
            <a:r>
              <a:rPr lang="en-US" sz="120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3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 Tutorials</a:t>
            </a:r>
          </a:p>
          <a:p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Online: </a:t>
            </a:r>
            <a:r>
              <a:rPr lang="en-US" dirty="0" smtClean="0">
                <a:hlinkClick r:id="rId3"/>
              </a:rPr>
              <a:t>http://www.scirra.com/tutorials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2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 Forum &amp; FB group</a:t>
            </a:r>
            <a:endParaRPr lang="en-US" dirty="0" smtClean="0"/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Forum: </a:t>
            </a:r>
            <a:r>
              <a:rPr lang="en-US" dirty="0" smtClean="0">
                <a:hlinkClick r:id="rId3"/>
              </a:rPr>
              <a:t>https://www.scirra.com/forum/</a:t>
            </a:r>
            <a:r>
              <a:rPr lang="en-US" dirty="0" smtClean="0"/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FB: </a:t>
            </a:r>
            <a:r>
              <a:rPr lang="en-US" dirty="0" smtClean="0">
                <a:hlinkClick r:id="rId4"/>
              </a:rPr>
              <a:t>https://www.facebook.com/groups/construct2devs/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2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C++, DirectX,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DirectX Tool Kit (aka DirectX TK)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DirectX Tex (texture processing library)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err="1" smtClean="0"/>
              <a:t>RandomChaos</a:t>
            </a:r>
            <a:r>
              <a:rPr lang="en-US" dirty="0" smtClean="0"/>
              <a:t> game engine (from former MVP Charles Humphrey)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Target Windows 8 or Xbox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03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C++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New to C++? Read beginner books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Experienced with C++? Learn game programming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Coming from C#? Learn C++ from a C# coder’s perspective</a:t>
            </a:r>
          </a:p>
          <a:p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More info: </a:t>
            </a:r>
            <a:r>
              <a:rPr lang="en-US" dirty="0" smtClean="0">
                <a:hlinkClick r:id="rId3"/>
              </a:rPr>
              <a:t>http://tinyurl.com/learn-cpp-directx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70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 smtClean="0"/>
              <a:t>Learning DirectX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DirectX has a learning curve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Experience with OpenGL may help somewhat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C# and XNA background? You will have to unlearn some things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But there are things to make it better</a:t>
            </a:r>
          </a:p>
          <a:p>
            <a:pPr defTabSz="939363">
              <a:defRPr/>
            </a:pPr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MSDN: </a:t>
            </a:r>
            <a:r>
              <a:rPr lang="en-US" dirty="0" smtClean="0">
                <a:hlinkClick r:id="rId3"/>
              </a:rPr>
              <a:t>http://msdn.microsoft.com/directx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07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 smtClean="0"/>
              <a:t>DirectX on MSDN</a:t>
            </a:r>
          </a:p>
          <a:p>
            <a:pPr defTabSz="939363">
              <a:defRPr/>
            </a:pPr>
            <a:endParaRPr lang="en-US" dirty="0" smtClean="0"/>
          </a:p>
          <a:p>
            <a:pPr defTabSz="939363">
              <a:defRPr/>
            </a:pPr>
            <a:r>
              <a:rPr lang="en-US" dirty="0">
                <a:hlinkClick r:id="rId3"/>
              </a:rPr>
              <a:t>http://msdn.microsoft.com/library/windows/apps/hh452744.aspx</a:t>
            </a:r>
            <a:r>
              <a:rPr lang="en-US" dirty="0"/>
              <a:t> </a:t>
            </a:r>
          </a:p>
          <a:p>
            <a:pPr defTabSz="93936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Learn about how you can build games for Windows, Web and Xbox platforms. </a:t>
            </a:r>
          </a:p>
          <a:p>
            <a:r>
              <a:rPr lang="en-US" dirty="0" smtClean="0"/>
              <a:t>* Visual tools like Construct 2, programming with C++ and DirectX, and using your C# experience with Unity.</a:t>
            </a:r>
          </a:p>
          <a:p>
            <a:r>
              <a:rPr lang="en-US" dirty="0" smtClean="0"/>
              <a:t>* Not a deep dive into each topic, but enough info for you to get started and pick a direction.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DirectX TK and DirectX Tex</a:t>
            </a:r>
          </a:p>
          <a:p>
            <a:r>
              <a:rPr lang="en-US" dirty="0" smtClean="0"/>
              <a:t>DirectX Tool Kit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“collection of helper classes for writing DirectX 11.x code in C++”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Features include </a:t>
            </a:r>
            <a:r>
              <a:rPr lang="en-US" b="1" dirty="0" err="1" smtClean="0"/>
              <a:t>SpriteBatch</a:t>
            </a:r>
            <a:r>
              <a:rPr lang="en-US" dirty="0" smtClean="0"/>
              <a:t> for “simple &amp; efficient 2D sprite rendering” and </a:t>
            </a:r>
            <a:r>
              <a:rPr lang="en-US" b="1" dirty="0" err="1" smtClean="0"/>
              <a:t>SpriteFont</a:t>
            </a:r>
            <a:r>
              <a:rPr lang="en-US" dirty="0" smtClean="0"/>
              <a:t> for “bitmap based text rendering”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https://directxtk.codeplex.com/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DirectX Tex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“shared source library for reading and writing DDS [DirectDraw Surface] files, and performing various texture content processing operations”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http://directxtex.codeplex.com/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5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DirectX TK Sample</a:t>
            </a:r>
          </a:p>
          <a:p>
            <a:r>
              <a:rPr lang="en-US" dirty="0" smtClean="0"/>
              <a:t>Source:</a:t>
            </a:r>
            <a:r>
              <a:rPr lang="en-US" baseline="0" dirty="0" smtClean="0"/>
              <a:t> </a:t>
            </a:r>
            <a:r>
              <a:rPr lang="en-US" dirty="0" smtClean="0">
                <a:hlinkClick r:id="rId3"/>
              </a:rPr>
              <a:t>http://code.msdn.microsoft.com/windowsapps/DirectXTK-Simple-Sample-608bc274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8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RandomChaos</a:t>
            </a:r>
            <a:endParaRPr lang="en-US" dirty="0" smtClean="0"/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Charles Humphrey’s open source C++ engine for DX11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https://randomchaosdx11engine.codeplex.com/</a:t>
            </a:r>
            <a:r>
              <a:rPr lang="en-US" dirty="0" smtClean="0"/>
              <a:t> 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Tutorial: </a:t>
            </a:r>
            <a:r>
              <a:rPr lang="en-US" dirty="0" smtClean="0">
                <a:hlinkClick r:id="rId4"/>
              </a:rPr>
              <a:t>http://davevoyles.azurewebsites.net/c-directx-11/</a:t>
            </a:r>
            <a:endParaRPr lang="en-US" dirty="0" smtClean="0"/>
          </a:p>
          <a:p>
            <a:pPr defTabSz="939363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9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 Loop: Update-Draw</a:t>
            </a:r>
          </a:p>
          <a:p>
            <a:endParaRPr lang="en-US" dirty="0" smtClean="0"/>
          </a:p>
          <a:p>
            <a:r>
              <a:rPr lang="en-US" dirty="0" smtClean="0"/>
              <a:t>Run</a:t>
            </a:r>
            <a:r>
              <a:rPr lang="en-US" dirty="0" smtClean="0">
                <a:sym typeface="Wingdings" panose="05000000000000000000" pitchFamily="2" charset="2"/>
              </a:rPr>
              <a:t> [Startup]</a:t>
            </a:r>
            <a:r>
              <a:rPr lang="en-US" baseline="0" dirty="0" smtClean="0">
                <a:sym typeface="Wingdings" panose="05000000000000000000" pitchFamily="2" charset="2"/>
              </a:rPr>
              <a:t>  [Update Draw]  Stop  [Shutdown]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Unity3D</a:t>
            </a:r>
          </a:p>
          <a:p>
            <a:pPr defTabSz="939363">
              <a:defRPr/>
            </a:pPr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http://unity3d.com/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02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 UI</a:t>
            </a:r>
          </a:p>
          <a:p>
            <a:r>
              <a:rPr lang="en-US" dirty="0" smtClean="0"/>
              <a:t>Scripting: Boo, JavaScript,</a:t>
            </a:r>
            <a:r>
              <a:rPr lang="en-US" baseline="0" dirty="0" smtClean="0"/>
              <a:t> </a:t>
            </a:r>
            <a:r>
              <a:rPr lang="en-US" dirty="0" smtClean="0"/>
              <a:t>C#</a:t>
            </a:r>
          </a:p>
          <a:p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More info: </a:t>
            </a:r>
            <a:r>
              <a:rPr lang="en-US" dirty="0" smtClean="0">
                <a:hlinkClick r:id="rId3"/>
              </a:rPr>
              <a:t>http://tinyurl.com/learn-unity-3d-2d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6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Unity: Things to Know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Learning curve for beginners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Need to create your own models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Or download/purchase pre-built models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Publish to Web, mobile, desktop, consoles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7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 2D features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Announced for 4.3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Native 2D support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2D </a:t>
            </a:r>
            <a:r>
              <a:rPr lang="en-US" dirty="0" err="1" smtClean="0"/>
              <a:t>Platformer</a:t>
            </a:r>
            <a:r>
              <a:rPr lang="en-US" dirty="0" smtClean="0"/>
              <a:t> sample project available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Walkthrough videos available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/>
              <a:t>Source: </a:t>
            </a:r>
            <a:r>
              <a:rPr lang="en-US" dirty="0">
                <a:hlinkClick r:id="rId3"/>
              </a:rPr>
              <a:t>http://blogs.unity3d.com/2013/08/28/unity-native-2d-tools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03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Flappy Bird clone</a:t>
            </a:r>
          </a:p>
          <a:p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Credit: Team2Bit, Fist Puncher developer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80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Angry Bots Sample</a:t>
            </a:r>
          </a:p>
          <a:p>
            <a:r>
              <a:rPr lang="en-US" dirty="0" smtClean="0"/>
              <a:t>Unity Asset Store, </a:t>
            </a:r>
            <a:r>
              <a:rPr lang="en-US" dirty="0" smtClean="0">
                <a:hlinkClick r:id="rId3"/>
              </a:rPr>
              <a:t>https://www.assetstore.unity3d.com/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Background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1997 – present: Microsoft web/software development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2011: XNA games on XBLIG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/>
              <a:t>2D Math Panic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/>
              <a:t>Angry Zombie Ninja Cats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2012: Tools for XNA developers</a:t>
            </a:r>
          </a:p>
          <a:p>
            <a:pPr marL="645812" lvl="1" indent="-176131" fontAlgn="t">
              <a:buFont typeface="Arial" panose="020B0604020202020204" pitchFamily="34" charset="0"/>
              <a:buChar char="•"/>
            </a:pPr>
            <a:r>
              <a:rPr lang="en-US" dirty="0"/>
              <a:t>XBLIG Sales Data Analyzer (OnekSoftLabs.com)</a:t>
            </a:r>
          </a:p>
          <a:p>
            <a:pPr marL="645812" lvl="1" indent="-176131" fontAlgn="t">
              <a:buFont typeface="Arial" panose="020B0604020202020204" pitchFamily="34" charset="0"/>
              <a:buChar char="•"/>
            </a:pPr>
            <a:r>
              <a:rPr lang="en-US" dirty="0"/>
              <a:t>XNA Basic Starter Kit (</a:t>
            </a:r>
            <a:r>
              <a:rPr lang="en-US" dirty="0" err="1"/>
              <a:t>CodePlex</a:t>
            </a:r>
            <a:r>
              <a:rPr lang="en-US" dirty="0"/>
              <a:t>) 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 smtClean="0"/>
              <a:t>Online: </a:t>
            </a:r>
            <a:r>
              <a:rPr lang="en-US" dirty="0" smtClean="0">
                <a:hlinkClick r:id="rId3"/>
              </a:rPr>
              <a:t>http://facebook.com/OnekSoftGames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9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b="1" dirty="0">
                <a:ln w="1905"/>
                <a:solidFill>
                  <a:schemeClr val="bg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Real-world Lessons</a:t>
            </a:r>
            <a:endParaRPr lang="en-US" dirty="0" smtClean="0"/>
          </a:p>
          <a:p>
            <a:pPr marL="528392" indent="-528392">
              <a:buFont typeface="+mj-lt"/>
              <a:buAutoNum type="arabicPeriod"/>
            </a:pPr>
            <a:r>
              <a:rPr lang="en-US" dirty="0" smtClean="0"/>
              <a:t>UI Design: predicting human behavior</a:t>
            </a:r>
          </a:p>
          <a:p>
            <a:pPr marL="528392" indent="-528392">
              <a:buFont typeface="+mj-lt"/>
              <a:buAutoNum type="arabicPeriod"/>
            </a:pPr>
            <a:r>
              <a:rPr lang="en-US" dirty="0" smtClean="0"/>
              <a:t>Targeting multiple platforms and screen sizes</a:t>
            </a:r>
          </a:p>
          <a:p>
            <a:pPr marL="528392" indent="-528392">
              <a:buFont typeface="+mj-lt"/>
              <a:buAutoNum type="arabicPeriod"/>
            </a:pPr>
            <a:r>
              <a:rPr lang="en-US" dirty="0" smtClean="0"/>
              <a:t>Memory allocation and code optimization</a:t>
            </a:r>
          </a:p>
          <a:p>
            <a:pPr marL="528392" indent="-528392">
              <a:buFont typeface="+mj-lt"/>
              <a:buAutoNum type="arabicPeriod"/>
            </a:pPr>
            <a:r>
              <a:rPr lang="en-US" dirty="0" smtClean="0"/>
              <a:t>Work-life balance</a:t>
            </a:r>
          </a:p>
          <a:p>
            <a:pPr marL="528392" indent="-528392">
              <a:buFont typeface="+mj-lt"/>
              <a:buAutoNum type="arabicPeriod"/>
            </a:pPr>
            <a:r>
              <a:rPr lang="en-US" dirty="0" smtClean="0"/>
              <a:t>User feedback + Anonymous Ratings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8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1. UI Design</a:t>
            </a:r>
          </a:p>
          <a:p>
            <a:endParaRPr lang="en-US" dirty="0" smtClean="0"/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HUD in “safe area”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Special items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Focus on primary user action</a:t>
            </a:r>
          </a:p>
          <a:p>
            <a:pPr defTabSz="939363"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defTabSz="939363"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78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2. Target Multiple Platforms</a:t>
            </a:r>
          </a:p>
          <a:p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Windows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Xbox</a:t>
            </a:r>
            <a:r>
              <a:rPr lang="en-US" baseline="0" dirty="0" smtClean="0"/>
              <a:t> 360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Xbox One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Kinect v2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23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3. </a:t>
            </a:r>
            <a:r>
              <a:rPr lang="en-US" sz="1400" dirty="0">
                <a:solidFill>
                  <a:schemeClr val="accent1"/>
                </a:solidFill>
              </a:rPr>
              <a:t>Optimization</a:t>
            </a:r>
            <a:r>
              <a:rPr lang="en-US" dirty="0">
                <a:solidFill>
                  <a:schemeClr val="accent1"/>
                </a:solidFill>
              </a:rPr>
              <a:t> &amp; Cleanup</a:t>
            </a:r>
          </a:p>
          <a:p>
            <a:endParaRPr lang="en-US" dirty="0" smtClean="0"/>
          </a:p>
          <a:p>
            <a:r>
              <a:rPr lang="en-US" dirty="0" smtClean="0"/>
              <a:t>80-20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8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4. Work-Life Balance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80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5. Feedback &amp; Ratings</a:t>
            </a:r>
          </a:p>
          <a:p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Anonymous ratings from Xbox Marketplace on XboxIndies.com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0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* Business Intelligence</a:t>
            </a:r>
          </a:p>
          <a:p>
            <a:endParaRPr lang="en-US" dirty="0" smtClean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Measuring Sales and Performance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Spotting Trends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Pricing and Competition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Making Better Business Decisions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Learning From Past Success (and Mistakes)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76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>
                <a:solidFill>
                  <a:schemeClr val="accent1"/>
                </a:solidFill>
              </a:rPr>
              <a:t>* Community</a:t>
            </a:r>
          </a:p>
          <a:p>
            <a:endParaRPr lang="en-US" dirty="0" smtClean="0"/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XBLIG Sales Data Analyzer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XNA Basic Starter Kit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Platformer</a:t>
            </a:r>
            <a:r>
              <a:rPr lang="en-US" dirty="0" smtClean="0"/>
              <a:t> Level Editor</a:t>
            </a:r>
          </a:p>
          <a:p>
            <a:pPr defTabSz="939363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4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Xbox One Community </a:t>
            </a:r>
          </a:p>
          <a:p>
            <a:pPr defTabSz="939363">
              <a:defRPr/>
            </a:pPr>
            <a:endParaRPr lang="en-US" dirty="0" smtClean="0"/>
          </a:p>
          <a:p>
            <a:pPr defTabSz="939363">
              <a:defRPr/>
            </a:pPr>
            <a:r>
              <a:rPr lang="en-US" dirty="0" smtClean="0"/>
              <a:t>Xbox One index page: </a:t>
            </a:r>
            <a:r>
              <a:rPr lang="en-US" dirty="0" smtClean="0">
                <a:hlinkClick r:id="rId3"/>
              </a:rPr>
              <a:t>http://WakeUpAndCode.com/xb1</a:t>
            </a:r>
            <a:r>
              <a:rPr lang="en-US" dirty="0" smtClean="0"/>
              <a:t>   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0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more info:</a:t>
            </a:r>
          </a:p>
          <a:p>
            <a:r>
              <a:rPr lang="en-US" dirty="0" smtClean="0"/>
              <a:t>Xbox One Indie Game </a:t>
            </a:r>
            <a:r>
              <a:rPr lang="en-US" dirty="0" err="1" smtClean="0"/>
              <a:t>Devs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http://facebook.com/groups/XboxOneIndieDevs</a:t>
            </a:r>
            <a:r>
              <a:rPr lang="en-US" dirty="0" smtClean="0"/>
              <a:t> </a:t>
            </a:r>
          </a:p>
          <a:p>
            <a:r>
              <a:rPr lang="en-US" dirty="0" smtClean="0"/>
              <a:t>Xbox One page on blog: </a:t>
            </a:r>
            <a:r>
              <a:rPr lang="en-US" dirty="0" smtClean="0">
                <a:hlinkClick r:id="rId4"/>
              </a:rPr>
              <a:t>http://WakeUpAndCode.com/xb1</a:t>
            </a:r>
            <a:r>
              <a:rPr lang="en-US" dirty="0" smtClean="0"/>
              <a:t> 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C++ and DirectX resources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Unity resources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Facebook permalinks to polls, discussions,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dirty="0" smtClean="0"/>
              <a:t>My Background (continued)</a:t>
            </a:r>
            <a:br>
              <a:rPr lang="en-US" dirty="0" smtClean="0"/>
            </a:br>
            <a:r>
              <a:rPr lang="en-US" dirty="0"/>
              <a:t>2013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Ninja Cat Runner on Windows 8 (Construct2)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Video Q&amp;A with MS Tech Evangelist Frank La </a:t>
            </a:r>
            <a:r>
              <a:rPr lang="en-US" dirty="0" err="1"/>
              <a:t>Vigne</a:t>
            </a:r>
            <a:endParaRPr lang="en-US" dirty="0"/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Founder/Admin of Xbox One Indie </a:t>
            </a:r>
            <a:r>
              <a:rPr lang="en-US" dirty="0" err="1"/>
              <a:t>Devs</a:t>
            </a:r>
            <a:r>
              <a:rPr lang="en-US" dirty="0"/>
              <a:t> Group (FB)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Attended </a:t>
            </a:r>
            <a:r>
              <a:rPr lang="en-US" dirty="0" err="1"/>
              <a:t>ID@Seattle</a:t>
            </a:r>
            <a:r>
              <a:rPr lang="en-US" dirty="0"/>
              <a:t>, Microsoft’s </a:t>
            </a:r>
            <a:r>
              <a:rPr lang="en-US" dirty="0" err="1"/>
              <a:t>ID@Xbox</a:t>
            </a:r>
            <a:r>
              <a:rPr lang="en-US" dirty="0"/>
              <a:t> summit</a:t>
            </a:r>
          </a:p>
          <a:p>
            <a:pPr rtl="0" eaLnBrk="1" fontAlgn="t" latinLnBrk="0" hangingPunct="1"/>
            <a:r>
              <a:rPr lang="en-US" dirty="0"/>
              <a:t>2014</a:t>
            </a:r>
          </a:p>
          <a:p>
            <a:pPr marL="176131" indent="-176131" fontAlgn="t">
              <a:buFont typeface="Arial" panose="020B0604020202020204" pitchFamily="34" charset="0"/>
              <a:buChar char="•"/>
            </a:pPr>
            <a:r>
              <a:rPr lang="en-US" dirty="0"/>
              <a:t>Public Speaking on Indie Game Development</a:t>
            </a:r>
          </a:p>
          <a:p>
            <a:pPr defTabSz="939363">
              <a:defRPr/>
            </a:pPr>
            <a:r>
              <a:rPr lang="en-US" dirty="0" smtClean="0"/>
              <a:t>Video: </a:t>
            </a:r>
            <a:r>
              <a:rPr lang="en-US" dirty="0" smtClean="0">
                <a:hlinkClick r:id="rId3"/>
              </a:rPr>
              <a:t>http://youtu.be/lRjrQPvVOpo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51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</a:p>
          <a:p>
            <a:endParaRPr lang="en-US" dirty="0" smtClean="0"/>
          </a:p>
          <a:p>
            <a:r>
              <a:rPr lang="en-US" dirty="0" smtClean="0"/>
              <a:t>Web: OnekSoft.com</a:t>
            </a:r>
          </a:p>
          <a:p>
            <a:r>
              <a:rPr lang="en-US" dirty="0" smtClean="0"/>
              <a:t>Email: games@OnekSoft.com</a:t>
            </a:r>
          </a:p>
          <a:p>
            <a:r>
              <a:rPr lang="en-US" dirty="0" smtClean="0"/>
              <a:t>Twitter: @</a:t>
            </a:r>
            <a:r>
              <a:rPr lang="en-US" dirty="0" err="1" smtClean="0"/>
              <a:t>OnekSoftGames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R&amp;D: OnekSoftLabs.com</a:t>
            </a:r>
          </a:p>
          <a:p>
            <a:r>
              <a:rPr lang="en-US" dirty="0" smtClean="0"/>
              <a:t>Dev Blog: WakeUpAndCode.com </a:t>
            </a:r>
          </a:p>
          <a:p>
            <a:pPr defTabSz="939363">
              <a:defRPr/>
            </a:pPr>
            <a:r>
              <a:rPr lang="en-US" smtClean="0"/>
              <a:t>FB: </a:t>
            </a:r>
            <a:r>
              <a:rPr lang="en-US" dirty="0" smtClean="0">
                <a:hlinkClick r:id="rId3"/>
              </a:rPr>
              <a:t>http://facebook.com/groups/XboxOneIndieDevs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 smtClean="0"/>
              <a:t>Official Xbox Magazine, March 2014, Page 65</a:t>
            </a:r>
          </a:p>
          <a:p>
            <a:r>
              <a:rPr lang="en-US" dirty="0"/>
              <a:t>"Shahed </a:t>
            </a:r>
            <a:r>
              <a:rPr lang="en-US" dirty="0" err="1"/>
              <a:t>Chowdhuri's</a:t>
            </a:r>
            <a:r>
              <a:rPr lang="en-US" dirty="0"/>
              <a:t> got a day job already, </a:t>
            </a:r>
          </a:p>
          <a:p>
            <a:r>
              <a:rPr lang="en-US" dirty="0"/>
              <a:t>but in his spare time he crafts XBLIG games and tools for his fellow developers.”</a:t>
            </a:r>
          </a:p>
          <a:p>
            <a:r>
              <a:rPr lang="en-US" dirty="0"/>
              <a:t>“With a math game and a pair of </a:t>
            </a:r>
            <a:r>
              <a:rPr lang="en-US" dirty="0" err="1"/>
              <a:t>platformers</a:t>
            </a:r>
            <a:r>
              <a:rPr lang="en-US" dirty="0"/>
              <a:t> under his belt, </a:t>
            </a:r>
          </a:p>
          <a:p>
            <a:r>
              <a:rPr lang="en-US" dirty="0"/>
              <a:t>it's his XBLIG Sales Data Analyzer and XNA Basic Starter Kit that has his peers championing him."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5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/>
              <a:t>Tools &amp; Technologies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Visual Studio 2013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Windows 8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Microsoft</a:t>
            </a:r>
            <a:r>
              <a:rPr lang="en-US" baseline="0" dirty="0" smtClean="0"/>
              <a:t> .NET</a:t>
            </a:r>
            <a:r>
              <a:rPr lang="en-US" baseline="0" dirty="0"/>
              <a:t> </a:t>
            </a:r>
            <a:r>
              <a:rPr lang="en-US" baseline="0" dirty="0" smtClean="0"/>
              <a:t>and Visual C#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Xbox One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Construct2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C++ and DirectX 11.1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Unity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baseline="0" dirty="0" smtClean="0"/>
              <a:t>Paint.net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Windows 8?</a:t>
            </a:r>
          </a:p>
          <a:p>
            <a:pPr defTabSz="939363">
              <a:defRPr/>
            </a:pPr>
            <a:r>
              <a:rPr lang="en-US" dirty="0" smtClean="0"/>
              <a:t>Tami </a:t>
            </a:r>
            <a:r>
              <a:rPr lang="en-US" dirty="0" err="1" smtClean="0"/>
              <a:t>Reller</a:t>
            </a:r>
            <a:r>
              <a:rPr lang="en-US" dirty="0" smtClean="0"/>
              <a:t>, Microsoft's executive vice president of marketing</a:t>
            </a:r>
          </a:p>
          <a:p>
            <a:pPr defTabSz="939363">
              <a:defRPr/>
            </a:pPr>
            <a:r>
              <a:rPr lang="en-US" sz="1600" i="1" dirty="0"/>
              <a:t>"We surpassed 200 million licenses now on Windows 8”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7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</a:t>
            </a:r>
          </a:p>
          <a:p>
            <a:pPr defTabSz="939363">
              <a:defRPr/>
            </a:pPr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https://www.scirra.com/construct2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6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2 – Getting Started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Choose a genre or sub-genre, use a template, download complete examples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 smtClean="0"/>
              <a:t>Templates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err="1" smtClean="0"/>
              <a:t>Platformer</a:t>
            </a:r>
            <a:endParaRPr lang="en-US" dirty="0" smtClean="0"/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Top-down shooter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Vertical space shooter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Driving Game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Turret Defense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Infinite jumping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Auto-runner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</a:p>
          <a:p>
            <a:pPr marL="176131" indent="-176131" defTabSz="939363"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3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0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092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53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5040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4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8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844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4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0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0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9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9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BD68-4315-432D-B5BB-ADA18F2A5D0C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2F98C5-8B01-4F0C-978B-2ED6B68CF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eksoftlabs.com/ninja-cat-runn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rra.com/tutorials/857/flappy-birds-clone-in-10-minut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rra.com/tutorial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construct2dev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rra.com/forum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inyurl.com/learn-cpp-directx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msdn.microsoft.com/direc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library/windows/apps/hh452744.asp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xtk.codeplex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jpeg"/><Relationship Id="rId4" Type="http://schemas.openxmlformats.org/officeDocument/2006/relationships/hyperlink" Target="http://directxtex.codeplex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de.msdn.microsoft.com/windowsapps/DirectXTK-Simple-Sample-608bc27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vevoyles.azurewebsites.net/c-directx-11/" TargetMode="External"/><Relationship Id="rId4" Type="http://schemas.openxmlformats.org/officeDocument/2006/relationships/hyperlink" Target="https://randomchaosdx11engine.codeplex.com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nity3d.com/" TargetMode="Externa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learn-unity-3d-2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unity3d.com/2013/08/28/unity-native-2d-tool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setstore.unity3d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cebook.com/OnekSoftGames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akeupandcode.com/xb1" TargetMode="Externa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groups/XboxOneIndieDev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akeupandcode.com/xb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youtu.be/lRjrQPvVOpo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cebook.com/groups/XboxOneIndieDev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rra.com/construct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1905000"/>
            <a:ext cx="899160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9pPr>
          </a:lstStyle>
          <a:p>
            <a:r>
              <a:rPr lang="en-US" sz="5400" b="1" dirty="0" smtClean="0"/>
              <a:t>Intro to Indie Game Development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343404"/>
            <a:ext cx="86868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Shahed Chowdhuri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3678731"/>
            <a:ext cx="8991600" cy="43606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pitchFamily="28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pitchFamily="28" charset="-128"/>
              </a:defRPr>
            </a:lvl9pPr>
          </a:lstStyle>
          <a:p>
            <a:r>
              <a:rPr lang="en-US" sz="2400" dirty="0" smtClean="0"/>
              <a:t>Windows </a:t>
            </a:r>
            <a:r>
              <a:rPr lang="en-US" sz="2400" dirty="0" smtClean="0">
                <a:sym typeface="Wingdings" panose="05000000000000000000" pitchFamily="2" charset="2"/>
              </a:rPr>
              <a:t></a:t>
            </a:r>
            <a:r>
              <a:rPr lang="en-US" sz="2400" dirty="0"/>
              <a:t> Web </a:t>
            </a:r>
            <a:r>
              <a:rPr lang="en-US" sz="2400" dirty="0">
                <a:sym typeface="Wingdings" panose="05000000000000000000" pitchFamily="2" charset="2"/>
              </a:rPr>
              <a:t></a:t>
            </a:r>
            <a:r>
              <a:rPr lang="en-US" sz="2400" dirty="0"/>
              <a:t> Xbox  </a:t>
            </a:r>
            <a:r>
              <a:rPr lang="en-US" sz="2400" dirty="0">
                <a:sym typeface="Wingdings" panose="05000000000000000000" pitchFamily="2" charset="2"/>
              </a:rPr>
              <a:t></a:t>
            </a:r>
            <a:r>
              <a:rPr lang="en-US" sz="2400" dirty="0"/>
              <a:t> </a:t>
            </a:r>
            <a:r>
              <a:rPr lang="en-US" sz="2400" dirty="0" smtClean="0"/>
              <a:t>Mobile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6023947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shahedC</a:t>
            </a:r>
            <a:endParaRPr lang="en-US" dirty="0"/>
          </a:p>
        </p:txBody>
      </p:sp>
      <p:pic>
        <p:nvPicPr>
          <p:cNvPr id="2058" name="Picture 10" descr="Twitt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83122"/>
            <a:ext cx="602490" cy="6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terne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2" y="5088738"/>
            <a:ext cx="651538" cy="6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0600" y="5253335"/>
            <a:ext cx="330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WakeUpAndCode.com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2: Export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33" y="1752601"/>
            <a:ext cx="6347714" cy="533400"/>
          </a:xfrm>
        </p:spPr>
        <p:txBody>
          <a:bodyPr/>
          <a:lstStyle/>
          <a:p>
            <a:r>
              <a:rPr lang="en-US" dirty="0" smtClean="0"/>
              <a:t>Multiplatform Support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7" y="2451847"/>
            <a:ext cx="3956103" cy="368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697" y="2438400"/>
            <a:ext cx="3956103" cy="36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2 publishing</a:t>
            </a:r>
            <a:endParaRPr lang="en-US" dirty="0"/>
          </a:p>
        </p:txBody>
      </p:sp>
      <p:pic>
        <p:nvPicPr>
          <p:cNvPr id="5" name="Picture 12" descr="http://blogs.msdn.com/cfs-filesystemfile.ashx/__key/communityserver-blogs-components-weblogfiles/00-00-01-44-28-metablogapi/3124.image_5F00_133293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16550"/>
            <a:ext cx="1306717" cy="13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93" y="2160587"/>
            <a:ext cx="963613" cy="963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32" y="838034"/>
            <a:ext cx="17145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128" y="2534417"/>
            <a:ext cx="3053463" cy="940640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5" idx="0"/>
            <a:endCxn id="6" idx="1"/>
          </p:cNvCxnSpPr>
          <p:nvPr/>
        </p:nvCxnSpPr>
        <p:spPr>
          <a:xfrm rot="5400000" flipH="1" flipV="1">
            <a:off x="892048" y="2937105"/>
            <a:ext cx="1274156" cy="684734"/>
          </a:xfrm>
          <a:prstGeom prst="curvedConnector2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6" idx="0"/>
            <a:endCxn id="7" idx="1"/>
          </p:cNvCxnSpPr>
          <p:nvPr/>
        </p:nvCxnSpPr>
        <p:spPr>
          <a:xfrm rot="5400000" flipH="1" flipV="1">
            <a:off x="3611265" y="437320"/>
            <a:ext cx="465303" cy="2981232"/>
          </a:xfrm>
          <a:prstGeom prst="curvedConnector2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590" y="4005635"/>
            <a:ext cx="933450" cy="733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590" y="4944767"/>
            <a:ext cx="590550" cy="676275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5" idx="3"/>
            <a:endCxn id="16" idx="1"/>
          </p:cNvCxnSpPr>
          <p:nvPr/>
        </p:nvCxnSpPr>
        <p:spPr>
          <a:xfrm flipV="1">
            <a:off x="1840117" y="4372348"/>
            <a:ext cx="2823473" cy="194781"/>
          </a:xfrm>
          <a:prstGeom prst="curvedConnector3">
            <a:avLst>
              <a:gd name="adj1" fmla="val 50000"/>
            </a:avLst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5" idx="3"/>
            <a:endCxn id="17" idx="1"/>
          </p:cNvCxnSpPr>
          <p:nvPr/>
        </p:nvCxnSpPr>
        <p:spPr>
          <a:xfrm>
            <a:off x="1840117" y="4567129"/>
            <a:ext cx="2823473" cy="715776"/>
          </a:xfrm>
          <a:prstGeom prst="curvedConnector3">
            <a:avLst>
              <a:gd name="adj1" fmla="val 50000"/>
            </a:avLst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4556" y="5752190"/>
            <a:ext cx="590550" cy="676275"/>
          </a:xfrm>
          <a:prstGeom prst="rect">
            <a:avLst/>
          </a:prstGeom>
        </p:spPr>
      </p:pic>
      <p:cxnSp>
        <p:nvCxnSpPr>
          <p:cNvPr id="25" name="Curved Connector 24"/>
          <p:cNvCxnSpPr>
            <a:stCxn id="5" idx="2"/>
          </p:cNvCxnSpPr>
          <p:nvPr/>
        </p:nvCxnSpPr>
        <p:spPr>
          <a:xfrm rot="16200000" flipH="1">
            <a:off x="1301460" y="5103005"/>
            <a:ext cx="828395" cy="1057797"/>
          </a:xfrm>
          <a:prstGeom prst="curvedConnector2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e-scape.co.uk/assets/Logos/ios-android-logos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79" y="5843215"/>
            <a:ext cx="2055716" cy="10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Elbow Connector 33"/>
          <p:cNvCxnSpPr>
            <a:stCxn id="24" idx="3"/>
            <a:endCxn id="4098" idx="1"/>
          </p:cNvCxnSpPr>
          <p:nvPr/>
        </p:nvCxnSpPr>
        <p:spPr>
          <a:xfrm>
            <a:off x="2835106" y="6090328"/>
            <a:ext cx="1084573" cy="256538"/>
          </a:xfrm>
          <a:prstGeom prst="bentConnector3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6200000" flipH="1">
            <a:off x="4791979" y="3480191"/>
            <a:ext cx="3698528" cy="128714"/>
          </a:xfrm>
          <a:prstGeom prst="curvedConnector4">
            <a:avLst>
              <a:gd name="adj1" fmla="val -762"/>
              <a:gd name="adj2" fmla="val 632809"/>
            </a:avLst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Brace 60"/>
          <p:cNvSpPr/>
          <p:nvPr/>
        </p:nvSpPr>
        <p:spPr>
          <a:xfrm>
            <a:off x="5832976" y="4005635"/>
            <a:ext cx="663518" cy="27254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1651" y="2998319"/>
            <a:ext cx="609600" cy="657225"/>
          </a:xfrm>
          <a:prstGeom prst="rect">
            <a:avLst/>
          </a:prstGeom>
        </p:spPr>
      </p:pic>
      <p:cxnSp>
        <p:nvCxnSpPr>
          <p:cNvPr id="20" name="Curved Connector 19"/>
          <p:cNvCxnSpPr>
            <a:stCxn id="5" idx="0"/>
            <a:endCxn id="3" idx="1"/>
          </p:cNvCxnSpPr>
          <p:nvPr/>
        </p:nvCxnSpPr>
        <p:spPr>
          <a:xfrm rot="5400000" flipH="1" flipV="1">
            <a:off x="1639396" y="2874295"/>
            <a:ext cx="589618" cy="1494892"/>
          </a:xfrm>
          <a:prstGeom prst="curvedConnector2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3" idx="3"/>
            <a:endCxn id="9" idx="1"/>
          </p:cNvCxnSpPr>
          <p:nvPr/>
        </p:nvCxnSpPr>
        <p:spPr>
          <a:xfrm flipV="1">
            <a:off x="3291251" y="3004737"/>
            <a:ext cx="674877" cy="322195"/>
          </a:xfrm>
          <a:prstGeom prst="curvedConnector3">
            <a:avLst>
              <a:gd name="adj1" fmla="val 50000"/>
            </a:avLst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4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15" y="381000"/>
            <a:ext cx="6347713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 2 - demo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524000"/>
            <a:ext cx="8341395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458" y="6400800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Online: </a:t>
            </a:r>
            <a:r>
              <a:rPr lang="en-US" dirty="0" smtClean="0">
                <a:hlinkClick r:id="rId4"/>
              </a:rPr>
              <a:t>http://OnekSoftLabs.com/ninja-cat-runner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056871"/>
            <a:ext cx="123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219200" y="1413428"/>
            <a:ext cx="703995" cy="1710772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31722" y="1069646"/>
            <a:ext cx="314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Layouts and Event Sheets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331722" y="1413428"/>
            <a:ext cx="926078" cy="1710772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Flappy Bird clone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447800"/>
            <a:ext cx="7632263" cy="4322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257" y="5770562"/>
            <a:ext cx="6924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Tutorial: </a:t>
            </a:r>
            <a:endParaRPr lang="en-US" sz="1600" dirty="0" smtClean="0"/>
          </a:p>
          <a:p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www.scirra.com/tutorials/857/flappy-birds-clone-in-10-minutes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00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2 Tutorials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06" y="1299030"/>
            <a:ext cx="8018294" cy="5036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470525"/>
            <a:ext cx="449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Online: </a:t>
            </a:r>
            <a:r>
              <a:rPr lang="en-US" dirty="0" smtClean="0">
                <a:hlinkClick r:id="rId4"/>
              </a:rPr>
              <a:t>http://www.scirra.com/tutorials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34201" cy="1320800"/>
          </a:xfrm>
        </p:spPr>
        <p:txBody>
          <a:bodyPr/>
          <a:lstStyle/>
          <a:p>
            <a:r>
              <a:rPr lang="en-US" dirty="0" smtClean="0"/>
              <a:t>Construct 2 </a:t>
            </a:r>
            <a:r>
              <a:rPr lang="en-US" dirty="0" smtClean="0"/>
              <a:t>Forum &amp; FB group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348" y="6470525"/>
            <a:ext cx="621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FB: </a:t>
            </a:r>
            <a:r>
              <a:rPr lang="en-US" dirty="0">
                <a:hlinkClick r:id="rId3"/>
              </a:rPr>
              <a:t>https://www.facebook.com/groups/construct2devs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304" y="1231897"/>
            <a:ext cx="6207974" cy="4864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8" y="1930400"/>
            <a:ext cx="2663047" cy="4540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545" y="6101193"/>
            <a:ext cx="44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Forum: </a:t>
            </a:r>
            <a:r>
              <a:rPr lang="en-US" dirty="0">
                <a:hlinkClick r:id="rId6"/>
              </a:rPr>
              <a:t>https://www.scirra.com/forum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6858001" cy="1320800"/>
          </a:xfrm>
        </p:spPr>
        <p:txBody>
          <a:bodyPr/>
          <a:lstStyle/>
          <a:p>
            <a:r>
              <a:rPr lang="en-US" dirty="0" smtClean="0"/>
              <a:t>C++, DirectX,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414" y="1553392"/>
            <a:ext cx="4414571" cy="902377"/>
          </a:xfrm>
          <a:prstGeom prst="rect">
            <a:avLst/>
          </a:prstGeom>
        </p:spPr>
      </p:pic>
      <p:pic>
        <p:nvPicPr>
          <p:cNvPr id="5" name="Picture 18" descr="http://stephenbelovarich.com/web-developer-video-pro-creative-coder-consultant-teacher-freelance-for-hire-los-angeles-california/images/badges/c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2" y="1408904"/>
            <a:ext cx="1787028" cy="11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y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09" y="3636849"/>
            <a:ext cx="858951" cy="8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599" y="2693990"/>
            <a:ext cx="6371772" cy="2030410"/>
          </a:xfrm>
        </p:spPr>
        <p:txBody>
          <a:bodyPr/>
          <a:lstStyle/>
          <a:p>
            <a:r>
              <a:rPr lang="en-US" dirty="0" smtClean="0"/>
              <a:t>DirectX Tool Kit (aka DirectX TK)</a:t>
            </a:r>
          </a:p>
          <a:p>
            <a:r>
              <a:rPr lang="en-US" dirty="0" smtClean="0"/>
              <a:t>DirectX Tex (texture processing library)</a:t>
            </a:r>
          </a:p>
          <a:p>
            <a:r>
              <a:rPr lang="en-US" dirty="0" err="1" smtClean="0"/>
              <a:t>RandomChaos</a:t>
            </a:r>
            <a:r>
              <a:rPr lang="en-US" dirty="0" smtClean="0"/>
              <a:t> game engine</a:t>
            </a:r>
          </a:p>
          <a:p>
            <a:pPr lvl="1"/>
            <a:r>
              <a:rPr lang="en-US" dirty="0" smtClean="0"/>
              <a:t>from former </a:t>
            </a:r>
            <a:r>
              <a:rPr lang="en-US" dirty="0"/>
              <a:t>MVP Charles </a:t>
            </a:r>
            <a:r>
              <a:rPr lang="en-US" dirty="0" smtClean="0"/>
              <a:t>Humphrey</a:t>
            </a:r>
          </a:p>
          <a:p>
            <a:r>
              <a:rPr lang="en-US" dirty="0" smtClean="0"/>
              <a:t>Target Windows 8 or Xbox One</a:t>
            </a:r>
            <a:endParaRPr lang="en-US" dirty="0"/>
          </a:p>
        </p:txBody>
      </p:sp>
      <p:pic>
        <p:nvPicPr>
          <p:cNvPr id="1028" name="Picture 4" descr="DirectXTex texture processing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2552700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www.ciol.com/IMG/046/20046/windows-8-logo-370x2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4" y="4923469"/>
            <a:ext cx="1730976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5093501"/>
            <a:ext cx="4166727" cy="10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C++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4191000"/>
            <a:ext cx="6347714" cy="1676400"/>
          </a:xfrm>
        </p:spPr>
        <p:txBody>
          <a:bodyPr/>
          <a:lstStyle/>
          <a:p>
            <a:r>
              <a:rPr lang="en-US" dirty="0" smtClean="0"/>
              <a:t>New to C++? Read beginner books</a:t>
            </a:r>
          </a:p>
          <a:p>
            <a:r>
              <a:rPr lang="en-US" dirty="0" smtClean="0"/>
              <a:t>Experienced with C++? Learn game programming</a:t>
            </a:r>
          </a:p>
          <a:p>
            <a:r>
              <a:rPr lang="en-US" dirty="0" smtClean="0"/>
              <a:t>Coming from C#? Learn C++ from a C# coder’s perspective</a:t>
            </a:r>
          </a:p>
          <a:p>
            <a:endParaRPr lang="en-US" dirty="0"/>
          </a:p>
        </p:txBody>
      </p:sp>
      <p:pic>
        <p:nvPicPr>
          <p:cNvPr id="4" name="Picture 4" descr="http://wakeupandcode.com/wp-content/uploads/2013/11/2013gameprogboo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270000"/>
            <a:ext cx="6096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akeupandcode.com/wp-content/uploads/2013/11/cplusplusSuccintl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07" y="4038600"/>
            <a:ext cx="15716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599" y="6207124"/>
            <a:ext cx="526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info: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tinyurl.com/learn-cpp-directx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DirectX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169" y="4495800"/>
            <a:ext cx="4414571" cy="902377"/>
          </a:xfrm>
          <a:prstGeom prst="rect">
            <a:avLst/>
          </a:prstGeom>
        </p:spPr>
      </p:pic>
      <p:pic>
        <p:nvPicPr>
          <p:cNvPr id="3074" name="Picture 2" descr="http://openglbook.com/wp-content/uploads/2011/04/Old-DirectX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54" y="1778371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elphigl.de/glcapsviewer/opengl-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8329"/>
            <a:ext cx="2130425" cy="10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assets1.gameawards.se/images/5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0" y="1578439"/>
            <a:ext cx="2364317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447800" y="3200400"/>
            <a:ext cx="68580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581400" y="3530971"/>
            <a:ext cx="202054" cy="812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33308" y="3074523"/>
            <a:ext cx="535641" cy="1245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429" y="6146074"/>
            <a:ext cx="470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MSDN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msdn.microsoft.com/directx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DirectX on MSDN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324600"/>
            <a:ext cx="639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msdn.microsoft.com/library/windows/apps/hh452744.aspx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70000"/>
            <a:ext cx="7688747" cy="4829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599" y="4800600"/>
            <a:ext cx="1447801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9598" y="5105400"/>
            <a:ext cx="1447801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129602" y="4191000"/>
            <a:ext cx="1447801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763100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13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DirectX TK and DirectX 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5627"/>
            <a:ext cx="6347714" cy="388077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DirectX Tool Kit</a:t>
            </a:r>
          </a:p>
          <a:p>
            <a:pPr lvl="1"/>
            <a:r>
              <a:rPr lang="en-US" dirty="0"/>
              <a:t>“collection of helper classes for writing DirectX 11.x code in C</a:t>
            </a:r>
            <a:r>
              <a:rPr lang="en-US" dirty="0" smtClean="0"/>
              <a:t>++”</a:t>
            </a:r>
          </a:p>
          <a:p>
            <a:pPr lvl="1"/>
            <a:r>
              <a:rPr lang="en-US" dirty="0" smtClean="0"/>
              <a:t>Features include </a:t>
            </a:r>
            <a:r>
              <a:rPr lang="en-US" b="1" dirty="0" err="1" smtClean="0"/>
              <a:t>SpriteBatch</a:t>
            </a:r>
            <a:r>
              <a:rPr lang="en-US" dirty="0" smtClean="0"/>
              <a:t> for “</a:t>
            </a:r>
            <a:r>
              <a:rPr lang="en-US" dirty="0"/>
              <a:t>simple &amp; efficient 2D sprite rendering</a:t>
            </a:r>
            <a:r>
              <a:rPr lang="en-US" dirty="0" smtClean="0"/>
              <a:t>” and </a:t>
            </a:r>
            <a:r>
              <a:rPr lang="en-US" b="1" dirty="0" err="1" smtClean="0"/>
              <a:t>SpriteFont</a:t>
            </a:r>
            <a:r>
              <a:rPr lang="en-US" dirty="0" smtClean="0"/>
              <a:t> for “bitmap </a:t>
            </a:r>
            <a:r>
              <a:rPr lang="en-US" dirty="0"/>
              <a:t>based text </a:t>
            </a:r>
            <a:r>
              <a:rPr lang="en-US" dirty="0" smtClean="0"/>
              <a:t>rendering”</a:t>
            </a:r>
          </a:p>
          <a:p>
            <a:pPr lvl="1"/>
            <a:r>
              <a:rPr lang="en-US" dirty="0">
                <a:hlinkClick r:id="rId3"/>
              </a:rPr>
              <a:t>https://directxtk.codeplex.com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DirectX Tex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shared source library for reading and writing </a:t>
            </a:r>
            <a:r>
              <a:rPr lang="en-US" dirty="0" smtClean="0"/>
              <a:t>DDS [</a:t>
            </a:r>
            <a:r>
              <a:rPr lang="en-US" dirty="0"/>
              <a:t>DirectDraw </a:t>
            </a:r>
            <a:r>
              <a:rPr lang="en-US" dirty="0" smtClean="0"/>
              <a:t>Surface] </a:t>
            </a:r>
            <a:r>
              <a:rPr lang="en-US" dirty="0"/>
              <a:t>files, and performing various texture content processing operations</a:t>
            </a:r>
            <a:r>
              <a:rPr lang="en-US" dirty="0" smtClean="0"/>
              <a:t>”</a:t>
            </a:r>
          </a:p>
          <a:p>
            <a:pPr lvl="1"/>
            <a:r>
              <a:rPr lang="en-US" dirty="0">
                <a:hlinkClick r:id="rId4"/>
              </a:rPr>
              <a:t>http://directxtex.codeplex.com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4" descr="DirectXTex texture processing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7" y="5410200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455" y="5678508"/>
            <a:ext cx="1181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57200"/>
            <a:ext cx="6347713" cy="1320800"/>
          </a:xfrm>
        </p:spPr>
        <p:txBody>
          <a:bodyPr/>
          <a:lstStyle/>
          <a:p>
            <a:r>
              <a:rPr lang="en-US" dirty="0" smtClean="0"/>
              <a:t>DirectX TK Sample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248400" cy="4943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248400"/>
            <a:ext cx="596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code.msdn.microsoft.com/windowsapps</a:t>
            </a:r>
          </a:p>
          <a:p>
            <a:pPr algn="r"/>
            <a:r>
              <a:rPr lang="en-US" dirty="0" smtClean="0">
                <a:hlinkClick r:id="rId4"/>
              </a:rPr>
              <a:t>/DirectXTK-Simple-Sample-608bc274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RandomChaos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676400"/>
            <a:ext cx="6347714" cy="3880773"/>
          </a:xfrm>
        </p:spPr>
        <p:txBody>
          <a:bodyPr/>
          <a:lstStyle/>
          <a:p>
            <a:r>
              <a:rPr lang="en-US" dirty="0" smtClean="0"/>
              <a:t>Charles Humphrey’s </a:t>
            </a:r>
            <a:r>
              <a:rPr lang="en-US" dirty="0"/>
              <a:t>open source C++ engine for DX11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60474"/>
            <a:ext cx="6324600" cy="3794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041247"/>
            <a:ext cx="671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https://randomchaosdx11engine.codeplex.com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Tutorial: </a:t>
            </a:r>
            <a:r>
              <a:rPr lang="en-US" dirty="0">
                <a:hlinkClick r:id="rId5"/>
              </a:rPr>
              <a:t>http://davevoyles.azurewebsites.net/c-directx-11</a:t>
            </a:r>
            <a:r>
              <a:rPr lang="en-US" dirty="0" smtClean="0">
                <a:hlinkClick r:id="rId5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14118"/>
          </a:xfrm>
        </p:spPr>
        <p:txBody>
          <a:bodyPr/>
          <a:lstStyle/>
          <a:p>
            <a:r>
              <a:rPr lang="en-US" dirty="0" smtClean="0"/>
              <a:t>Game Loop: Update-Draw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70913" y="3035300"/>
            <a:ext cx="13716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Startup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528312" y="2654300"/>
            <a:ext cx="1500887" cy="130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Handle Input and Update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791199" y="3048000"/>
            <a:ext cx="13716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Shutdown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528311" y="4724400"/>
            <a:ext cx="1696964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Draw/Render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6953" y="2733417"/>
            <a:ext cx="56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91041" y="273341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91240" y="415873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53001" y="3962400"/>
            <a:ext cx="0" cy="762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56913" y="3962400"/>
            <a:ext cx="0" cy="762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V="1">
            <a:off x="3147311" y="2933700"/>
            <a:ext cx="0" cy="762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V="1">
            <a:off x="5410199" y="2933700"/>
            <a:ext cx="0" cy="762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V="1">
            <a:off x="1089913" y="2933700"/>
            <a:ext cx="0" cy="762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</a:t>
            </a:r>
            <a:endParaRPr lang="en-US" dirty="0"/>
          </a:p>
        </p:txBody>
      </p:sp>
      <p:pic>
        <p:nvPicPr>
          <p:cNvPr id="5" name="Picture 4" descr="http://forum.unity3d.com/attachment.php?attachmentid=16698&amp;stc=1&amp;d=1295263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2" y="4724400"/>
            <a:ext cx="3728272" cy="13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nity3d.com/profiles/unity3d/themes/unity/images/unity/workflow/edit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0000"/>
            <a:ext cx="912495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4454" y="632460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http://unity3d.com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UI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336268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info: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tinyurl.com/learn-unity-3d-2d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95400"/>
            <a:ext cx="8644694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3606" y="8382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scene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95101" y="1194757"/>
            <a:ext cx="410099" cy="12446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7346" y="838200"/>
            <a:ext cx="110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C# script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78941" y="1194757"/>
            <a:ext cx="551592" cy="1091243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0" y="5772599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Assets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4627853" y="5127367"/>
            <a:ext cx="782347" cy="829898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0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ownload.blender.org/institute/logos/blender-pl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89045"/>
            <a:ext cx="3037320" cy="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Unity: Things to Know</a:t>
            </a:r>
            <a:endParaRPr lang="en-US" dirty="0"/>
          </a:p>
        </p:txBody>
      </p:sp>
      <p:pic>
        <p:nvPicPr>
          <p:cNvPr id="4" name="Picture 3" descr="http://forum.unity3d.com/attachment.php?attachmentid=16698&amp;stc=1&amp;d=1295263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63" y="2280268"/>
            <a:ext cx="2997383" cy="11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199444" cy="2606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44" y="613013"/>
            <a:ext cx="2973082" cy="39624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3733799"/>
            <a:ext cx="3505200" cy="15240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Learning curve</a:t>
            </a:r>
          </a:p>
          <a:p>
            <a:r>
              <a:rPr lang="en-US" dirty="0" smtClean="0"/>
              <a:t>Create/Import models</a:t>
            </a:r>
            <a:endParaRPr lang="en-US" dirty="0" smtClean="0"/>
          </a:p>
          <a:p>
            <a:r>
              <a:rPr lang="en-US" dirty="0" smtClean="0"/>
              <a:t>Download/purchase models</a:t>
            </a:r>
          </a:p>
          <a:p>
            <a:r>
              <a:rPr lang="en-US" dirty="0" smtClean="0"/>
              <a:t>Publish virtually anywhere!</a:t>
            </a:r>
          </a:p>
          <a:p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362812"/>
            <a:ext cx="4208494" cy="1277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248" y="5362812"/>
            <a:ext cx="2085752" cy="12779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4554" y="5410200"/>
            <a:ext cx="167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2D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201" cy="4525963"/>
          </a:xfrm>
        </p:spPr>
        <p:txBody>
          <a:bodyPr/>
          <a:lstStyle/>
          <a:p>
            <a:r>
              <a:rPr lang="en-US" dirty="0" smtClean="0"/>
              <a:t>Announced for 4.3</a:t>
            </a:r>
          </a:p>
          <a:p>
            <a:r>
              <a:rPr lang="en-US" dirty="0" smtClean="0"/>
              <a:t>Native 2D support</a:t>
            </a:r>
          </a:p>
          <a:p>
            <a:r>
              <a:rPr lang="en-US" dirty="0"/>
              <a:t>2D </a:t>
            </a:r>
            <a:r>
              <a:rPr lang="en-US" dirty="0" err="1"/>
              <a:t>Platformer</a:t>
            </a:r>
            <a:r>
              <a:rPr lang="en-US" dirty="0"/>
              <a:t> sample </a:t>
            </a:r>
            <a:r>
              <a:rPr lang="en-US" dirty="0" smtClean="0"/>
              <a:t>project available</a:t>
            </a:r>
          </a:p>
          <a:p>
            <a:r>
              <a:rPr lang="en-US" dirty="0" smtClean="0"/>
              <a:t>Walkthrough videos available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1219200"/>
            <a:ext cx="5105400" cy="5168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488668"/>
            <a:ext cx="6702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blogs.unity3d.com/2013/08/28/unity-native-2d-tools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6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010401" cy="1320800"/>
          </a:xfrm>
        </p:spPr>
        <p:txBody>
          <a:bodyPr/>
          <a:lstStyle/>
          <a:p>
            <a:r>
              <a:rPr lang="en-US" dirty="0" smtClean="0"/>
              <a:t>Flappy Bird clone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6515562"/>
            <a:ext cx="446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Team2Bit, Fist Puncher developer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638304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Angry Bots Sample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9915"/>
            <a:ext cx="7543800" cy="4832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324600"/>
            <a:ext cx="614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Unity Asset </a:t>
            </a:r>
            <a:r>
              <a:rPr lang="en-US" dirty="0"/>
              <a:t>Store, </a:t>
            </a:r>
            <a:r>
              <a:rPr lang="en-US" dirty="0">
                <a:hlinkClick r:id="rId4"/>
              </a:rPr>
              <a:t>https://www.assetstore.unity3d.com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Background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117486"/>
              </p:ext>
            </p:extLst>
          </p:nvPr>
        </p:nvGraphicFramePr>
        <p:xfrm>
          <a:off x="609598" y="1447800"/>
          <a:ext cx="6934201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862"/>
                <a:gridCol w="59213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Background/Experience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1997 – present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web/software</a:t>
                      </a:r>
                      <a:r>
                        <a:rPr lang="en-US" baseline="0" dirty="0" smtClean="0"/>
                        <a:t> development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XNA games on</a:t>
                      </a:r>
                      <a:r>
                        <a:rPr lang="en-US" baseline="0" dirty="0" smtClean="0"/>
                        <a:t> XBLIG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2D Math Panic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Angry Zombie Ninja Cats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Tools</a:t>
                      </a:r>
                      <a:r>
                        <a:rPr lang="en-US" baseline="0" dirty="0" smtClean="0"/>
                        <a:t> for XNA developers</a:t>
                      </a:r>
                      <a:endParaRPr lang="en-US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XBLIG Sales Data Analyzer</a:t>
                      </a:r>
                      <a:r>
                        <a:rPr lang="en-US" baseline="0" dirty="0" smtClean="0"/>
                        <a:t> (OnekSoftLabs.com)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XNA Basic Starter Kit (</a:t>
                      </a:r>
                      <a:r>
                        <a:rPr lang="en-US" baseline="0" dirty="0" err="1" smtClean="0"/>
                        <a:t>CodePlex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2D Math Pa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610">
            <a:off x="6406844" y="1481769"/>
            <a:ext cx="1348374" cy="18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gry Zombie Ninja C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418">
            <a:off x="7494913" y="2298747"/>
            <a:ext cx="1345489" cy="184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content-a-iad.xx.fbcdn.net/hphotos-frc1/432289_347984868580341_214292722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5296601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1771" y="6378060"/>
            <a:ext cx="504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Online: </a:t>
            </a:r>
            <a:r>
              <a:rPr lang="en-US" dirty="0" smtClean="0">
                <a:hlinkClick r:id="rId6"/>
              </a:rPr>
              <a:t>http://facebook.com/OnekSoftGames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81000"/>
            <a:ext cx="4086888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Real-world Lessons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9365229"/>
              </p:ext>
            </p:extLst>
          </p:nvPr>
        </p:nvGraphicFramePr>
        <p:xfrm>
          <a:off x="0" y="1027331"/>
          <a:ext cx="8153400" cy="560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12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2642070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UI Design</a:t>
            </a:r>
          </a:p>
        </p:txBody>
      </p:sp>
      <p:pic>
        <p:nvPicPr>
          <p:cNvPr id="1026" name="Picture 2" descr="Image from Angry Zombie Ninja C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33541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1015663"/>
            <a:ext cx="19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HUD in “safe area”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 flipH="1">
            <a:off x="2895600" y="1384995"/>
            <a:ext cx="355056" cy="6724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3128" y="6183868"/>
            <a:ext cx="28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Focus on primary user action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164166" y="5105400"/>
            <a:ext cx="462204" cy="10784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5476" y="745435"/>
            <a:ext cx="141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Special items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6501311" y="1114767"/>
            <a:ext cx="204289" cy="7140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607191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2. Target </a:t>
            </a:r>
            <a:r>
              <a:rPr lang="en-US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Multiple Platforms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fbcdn-sphotos-a.akamaihd.net/hphotos-ak-ash4/403344_10150520311060044_505765043_9152660_7893881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3" y="2089666"/>
            <a:ext cx="57531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7096" y="1417825"/>
            <a:ext cx="272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HDTV via Xbox 360 console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endCxn id="6" idx="2"/>
          </p:cNvCxnSpPr>
          <p:nvPr/>
        </p:nvCxnSpPr>
        <p:spPr>
          <a:xfrm flipV="1">
            <a:off x="2866314" y="1787157"/>
            <a:ext cx="141411" cy="8498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256" y="6388437"/>
            <a:ext cx="10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Windows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endCxn id="10" idx="3"/>
          </p:cNvCxnSpPr>
          <p:nvPr/>
        </p:nvCxnSpPr>
        <p:spPr>
          <a:xfrm flipH="1">
            <a:off x="1467418" y="4953000"/>
            <a:ext cx="970982" cy="16201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scontent-b-lga.xx.fbcdn.net/hphotos-ash4/t1/1472734_672318792813612_144975065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95" y="1787157"/>
            <a:ext cx="4236612" cy="25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14034" y="899117"/>
            <a:ext cx="191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Kinect v2 </a:t>
            </a:r>
            <a:r>
              <a:rPr lang="en-US" dirty="0" err="1" smtClean="0">
                <a:solidFill>
                  <a:srgbClr val="FF0000"/>
                </a:solidFill>
              </a:rPr>
              <a:t>dev</a:t>
            </a:r>
            <a:r>
              <a:rPr lang="en-US" dirty="0" smtClean="0">
                <a:solidFill>
                  <a:srgbClr val="FF0000"/>
                </a:solidFill>
              </a:rPr>
              <a:t> kit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587572" y="1362224"/>
            <a:ext cx="70705" cy="18417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5486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39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Optimization</a:t>
            </a:r>
            <a:r>
              <a:rPr lang="en-US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&amp; Cleanup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www.ezbusinessneeds.com/images/stored/20080809021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90" y="2286000"/>
            <a:ext cx="303847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799"/>
            <a:ext cx="2598644" cy="631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4478790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Work-Life Balance</a:t>
            </a:r>
          </a:p>
        </p:txBody>
      </p:sp>
      <p:pic>
        <p:nvPicPr>
          <p:cNvPr id="3078" name="Picture 6" descr="http://www.joshmobley.com/wp-content/uploads/2012/01/key_art_the_off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0" y="1200329"/>
            <a:ext cx="7785689" cy="302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dn.blisstree.com/files/2011/06/Blisstree-frie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038600"/>
            <a:ext cx="376569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heatherandmike.files.wordpress.com/2011/07/brady-bunch-grid-j-67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5765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6096000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5. Feedback &amp; Ratings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314950"/>
            <a:ext cx="600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Anonymous ratings from Xbox Marketplace on XboxIndies.com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0328"/>
            <a:ext cx="8513222" cy="398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3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352" y="384048"/>
            <a:ext cx="4778872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* Business Intelligence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2686" y="1447801"/>
            <a:ext cx="6347714" cy="2819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Measuring Sales and Performance</a:t>
            </a:r>
          </a:p>
          <a:p>
            <a:r>
              <a:rPr lang="en-US" sz="2400" dirty="0" smtClean="0"/>
              <a:t>Spotting Trends</a:t>
            </a:r>
          </a:p>
          <a:p>
            <a:r>
              <a:rPr lang="en-US" sz="2400" dirty="0" smtClean="0"/>
              <a:t>Pricing and Competition</a:t>
            </a:r>
          </a:p>
          <a:p>
            <a:r>
              <a:rPr lang="en-US" sz="2400" dirty="0" smtClean="0"/>
              <a:t>Making Better Business Decisions</a:t>
            </a:r>
          </a:p>
          <a:p>
            <a:r>
              <a:rPr lang="en-US" sz="2400" dirty="0" smtClean="0"/>
              <a:t>Learning From Past Success (and Mistakes)</a:t>
            </a:r>
          </a:p>
          <a:p>
            <a:endParaRPr lang="en-US" sz="2400" dirty="0"/>
          </a:p>
        </p:txBody>
      </p:sp>
      <p:pic>
        <p:nvPicPr>
          <p:cNvPr id="9221" name="Picture 5" descr="http://icons.iconarchive.com/icons/custom-icon-design/pretty-office-8/128/Bar-char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icons.iconarchive.com/icons/custom-icon-design/pretty-office-8/128/Line-chart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00172"/>
            <a:ext cx="5010150" cy="287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432441"/>
            <a:ext cx="4681127" cy="405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0352" y="384048"/>
            <a:ext cx="2829621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* Community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867" y="1063109"/>
            <a:ext cx="289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XBLIG Sales Data Analyzer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06455" y="3399521"/>
            <a:ext cx="24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XNA Basic Starter Kit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38834" y="291117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Platformer</a:t>
            </a:r>
            <a:r>
              <a:rPr lang="en-US" dirty="0" smtClean="0"/>
              <a:t> Level Editor</a:t>
            </a:r>
            <a:endParaRPr lang="en-US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55" y="630970"/>
            <a:ext cx="3662127" cy="279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384048"/>
            <a:ext cx="6347713" cy="858645"/>
          </a:xfrm>
        </p:spPr>
        <p:txBody>
          <a:bodyPr/>
          <a:lstStyle/>
          <a:p>
            <a:r>
              <a:rPr lang="en-US" dirty="0" smtClean="0"/>
              <a:t>* Xbox One Community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9537"/>
            <a:ext cx="2743200" cy="4732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379536"/>
            <a:ext cx="5593967" cy="4732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42" y="6248400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Xbox One index page: </a:t>
            </a:r>
            <a:r>
              <a:rPr lang="en-US" dirty="0" smtClean="0">
                <a:hlinkClick r:id="rId5"/>
              </a:rPr>
              <a:t>http://WakeUpAndCode.com/xb1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Xbox One Indie Game </a:t>
            </a:r>
            <a:r>
              <a:rPr lang="en-US" dirty="0" err="1" smtClean="0"/>
              <a:t>Devs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http://facebook.com/groups/XboxOneIndieDevs</a:t>
            </a:r>
            <a:r>
              <a:rPr lang="en-US" dirty="0" smtClean="0"/>
              <a:t> </a:t>
            </a:r>
          </a:p>
          <a:p>
            <a:r>
              <a:rPr lang="en-US" dirty="0" smtClean="0"/>
              <a:t>Xbox One page on blog: </a:t>
            </a:r>
            <a:r>
              <a:rPr lang="en-US" dirty="0" smtClean="0">
                <a:hlinkClick r:id="rId4"/>
              </a:rPr>
              <a:t>http://WakeUpAndCode.com/xb1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C++ and DirectX resources</a:t>
            </a:r>
          </a:p>
          <a:p>
            <a:pPr lvl="1"/>
            <a:r>
              <a:rPr lang="en-US" dirty="0" smtClean="0"/>
              <a:t>Unity resources</a:t>
            </a:r>
          </a:p>
          <a:p>
            <a:pPr lvl="1"/>
            <a:r>
              <a:rPr lang="en-US" dirty="0" smtClean="0"/>
              <a:t>Facebook permalinks to polls, discussions,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Background (continued)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436407"/>
              </p:ext>
            </p:extLst>
          </p:nvPr>
        </p:nvGraphicFramePr>
        <p:xfrm>
          <a:off x="609598" y="1447800"/>
          <a:ext cx="69342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862"/>
                <a:gridCol w="59213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Background/Experience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Ninja</a:t>
                      </a:r>
                      <a:r>
                        <a:rPr lang="en-US" baseline="0" dirty="0" smtClean="0"/>
                        <a:t> Cat Runner on Windows 8 (Construct2)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Video Q&amp;A with MS Tech Evangelist Frank La </a:t>
                      </a:r>
                      <a:r>
                        <a:rPr lang="en-US" baseline="0" dirty="0" err="1" smtClean="0"/>
                        <a:t>Vigne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Founder/Admin</a:t>
                      </a:r>
                      <a:r>
                        <a:rPr lang="en-US" baseline="0" dirty="0" smtClean="0"/>
                        <a:t> of Xbox One Indie </a:t>
                      </a:r>
                      <a:r>
                        <a:rPr lang="en-US" baseline="0" dirty="0" err="1" smtClean="0"/>
                        <a:t>Devs</a:t>
                      </a:r>
                      <a:r>
                        <a:rPr lang="en-US" baseline="0" dirty="0" smtClean="0"/>
                        <a:t> Group (FB)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Attended </a:t>
                      </a:r>
                      <a:r>
                        <a:rPr lang="en-US" baseline="0" dirty="0" err="1" smtClean="0"/>
                        <a:t>ID@Seattle</a:t>
                      </a:r>
                      <a:r>
                        <a:rPr lang="en-US" baseline="0" dirty="0" smtClean="0"/>
                        <a:t>, Microsoft’s </a:t>
                      </a:r>
                      <a:r>
                        <a:rPr lang="en-US" baseline="0" dirty="0" err="1" smtClean="0"/>
                        <a:t>ID@Xbox</a:t>
                      </a:r>
                      <a:r>
                        <a:rPr lang="en-US" baseline="0" dirty="0" smtClean="0"/>
                        <a:t> summit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Public Speaking</a:t>
                      </a:r>
                      <a:r>
                        <a:rPr lang="en-US" baseline="0" dirty="0" smtClean="0"/>
                        <a:t> on Indie Game Development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Ninja Cat Ru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960">
            <a:off x="388595" y="402739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352800"/>
            <a:ext cx="4424549" cy="3445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95" y="6248400"/>
            <a:ext cx="411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Video: </a:t>
            </a:r>
            <a:r>
              <a:rPr lang="en-US" dirty="0" smtClean="0">
                <a:hlinkClick r:id="rId5"/>
              </a:rPr>
              <a:t>http://youtu.be/lRjrQPvVOpo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pic>
        <p:nvPicPr>
          <p:cNvPr id="2050" name="Picture 2" descr="https://fbcdn-sphotos-d-a.akamaihd.net/hphotos-ak-prn1/t31/1237210_654677991244359_97303141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7577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99" y="6182659"/>
            <a:ext cx="672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 smtClean="0">
                <a:hlinkClick r:id="rId4"/>
              </a:rPr>
              <a:t>http://facebook.com/groups/XboxOneIndieDevs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Xbox Magazine</a:t>
            </a:r>
            <a:endParaRPr lang="en-US" dirty="0"/>
          </a:p>
        </p:txBody>
      </p:sp>
      <p:pic>
        <p:nvPicPr>
          <p:cNvPr id="1026" name="Picture 2" descr="https://scontent-a-iad.xx.fbcdn.net/hphotos-frc3/t1/1506632_10151836636145044_165221244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1219200"/>
            <a:ext cx="3644153" cy="48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6340752"/>
            <a:ext cx="564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Official Xbox Magazine, March 2014, Page 65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91" y="1103078"/>
            <a:ext cx="3753183" cy="5272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779" y="2743200"/>
            <a:ext cx="1947065" cy="151027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15000" y="2514600"/>
            <a:ext cx="2318974" cy="205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29200" y="3962400"/>
            <a:ext cx="838200" cy="291071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://blogs.msdn.com/cfs-filesystemfile.ashx/__key/communityserver-blogs-components-weblogfiles/00-00-01-44-28-metablogapi/3124.image_5F00_133293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69" y="3482980"/>
            <a:ext cx="1306717" cy="13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visualstudiomagazine.com/articles/2013/09/30/~/media/ECG/visualstudiomagazine/Images/introimages/VisualStudio2013.ash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4" y="1492499"/>
            <a:ext cx="2486724" cy="17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6325" y="2450535"/>
            <a:ext cx="2571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 descr="http://www.getpaint.net/images/Logo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0466" y="4993374"/>
            <a:ext cx="2257425" cy="552451"/>
          </a:xfrm>
          <a:prstGeom prst="rect">
            <a:avLst/>
          </a:prstGeom>
          <a:noFill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2410" y="1362120"/>
            <a:ext cx="18383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forum.unity3d.com/attachment.php?attachmentid=16698&amp;stc=1&amp;d=1295263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186"/>
            <a:ext cx="3728272" cy="13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98" y="3369788"/>
            <a:ext cx="4166727" cy="1051314"/>
          </a:xfrm>
          <a:prstGeom prst="rect">
            <a:avLst/>
          </a:prstGeom>
        </p:spPr>
      </p:pic>
      <p:pic>
        <p:nvPicPr>
          <p:cNvPr id="3088" name="Picture 16" descr="http://www.ciol.com/IMG/046/20046/windows-8-logo-370x2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28" y="1499908"/>
            <a:ext cx="1730976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9708" y="5970494"/>
            <a:ext cx="4414571" cy="902377"/>
          </a:xfrm>
          <a:prstGeom prst="rect">
            <a:avLst/>
          </a:prstGeom>
        </p:spPr>
      </p:pic>
      <p:pic>
        <p:nvPicPr>
          <p:cNvPr id="3090" name="Picture 18" descr="http://stephenbelovarich.com/web-developer-video-pro-creative-coder-consultant-teacher-freelance-for-hire-los-angeles-california/images/badges/c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80" y="4028084"/>
            <a:ext cx="1787028" cy="11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763376" y="388593"/>
            <a:ext cx="7696201" cy="894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/>
              <a:t>Tools &amp;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c.ua/wp-content/uploads/2013/05/tamireller_large_verge_medium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5047830" cy="33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Windows 8?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97859"/>
            <a:ext cx="7162800" cy="416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Tami </a:t>
            </a:r>
            <a:r>
              <a:rPr lang="en-US" dirty="0" err="1"/>
              <a:t>Reller</a:t>
            </a:r>
            <a:r>
              <a:rPr lang="en-US" dirty="0"/>
              <a:t>, Microsoft's executive vice president of </a:t>
            </a:r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2371" y="1722024"/>
            <a:ext cx="2844229" cy="3124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sz="2400" b="1" i="1" dirty="0" smtClean="0"/>
              <a:t>"We surpassed 200 million licenses now on Windows 8, which is pretty stunning," she said, </a:t>
            </a:r>
            <a:r>
              <a:rPr lang="en-US" i="1" dirty="0" smtClean="0"/>
              <a:t>adding that while the platform has received a lot of traction, there is still a lot more work to do.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35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752600"/>
            <a:ext cx="8222716" cy="354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528" y="6252646"/>
            <a:ext cx="483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www.scirra.com/construct2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2 –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Choose a genre or sub-genre, use a template, download complete examples</a:t>
            </a:r>
          </a:p>
          <a:p>
            <a:endParaRPr lang="en-US" dirty="0" smtClean="0"/>
          </a:p>
          <a:p>
            <a:r>
              <a:rPr lang="en-US" dirty="0" smtClean="0"/>
              <a:t>Templates</a:t>
            </a:r>
          </a:p>
          <a:p>
            <a:pPr lvl="1"/>
            <a:r>
              <a:rPr lang="en-US" dirty="0" err="1" smtClean="0"/>
              <a:t>Platformer</a:t>
            </a:r>
            <a:endParaRPr lang="en-US" dirty="0" smtClean="0"/>
          </a:p>
          <a:p>
            <a:pPr lvl="1"/>
            <a:r>
              <a:rPr lang="en-US" dirty="0" smtClean="0"/>
              <a:t>Top-down shooter</a:t>
            </a:r>
          </a:p>
          <a:p>
            <a:pPr lvl="1"/>
            <a:r>
              <a:rPr lang="en-US" dirty="0" smtClean="0"/>
              <a:t>Vertical space shooter</a:t>
            </a:r>
          </a:p>
          <a:p>
            <a:pPr lvl="1"/>
            <a:r>
              <a:rPr lang="en-US" dirty="0" smtClean="0"/>
              <a:t>Driving Game</a:t>
            </a:r>
          </a:p>
          <a:p>
            <a:pPr lvl="1"/>
            <a:r>
              <a:rPr lang="en-US" dirty="0" smtClean="0"/>
              <a:t>Turret Defense</a:t>
            </a:r>
          </a:p>
          <a:p>
            <a:pPr lvl="1"/>
            <a:r>
              <a:rPr lang="en-US" dirty="0" smtClean="0"/>
              <a:t>Infinite jumping</a:t>
            </a:r>
          </a:p>
          <a:p>
            <a:pPr lvl="1"/>
            <a:r>
              <a:rPr lang="en-US" dirty="0" smtClean="0"/>
              <a:t>Auto-runner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76400"/>
            <a:ext cx="3881437" cy="39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C082A20717BC4A8CBAB7694EAA2B70" ma:contentTypeVersion="0" ma:contentTypeDescription="Create a new document." ma:contentTypeScope="" ma:versionID="3b0363ffe4e3ccdfe8cc1e033a1319f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95891B-20B0-4782-BAD7-587476B58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FF07FC4-7701-4E97-B41E-64DFCA29BC68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ED4E25-9198-4544-BEBA-1E72E493BD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1489</TotalTime>
  <Words>1694</Words>
  <Application>Microsoft Office PowerPoint</Application>
  <PresentationFormat>On-screen Show (4:3)</PresentationFormat>
  <Paragraphs>408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Agenda</vt:lpstr>
      <vt:lpstr>My Background</vt:lpstr>
      <vt:lpstr>My Background (continued)</vt:lpstr>
      <vt:lpstr>Official Xbox Magazine</vt:lpstr>
      <vt:lpstr>PowerPoint Presentation</vt:lpstr>
      <vt:lpstr>Why Windows 8?</vt:lpstr>
      <vt:lpstr>Construct 2</vt:lpstr>
      <vt:lpstr>Construct 2 – Getting Started</vt:lpstr>
      <vt:lpstr>Construct 2: Export</vt:lpstr>
      <vt:lpstr>Construct 2 publishing</vt:lpstr>
      <vt:lpstr>Construct 2 - demo</vt:lpstr>
      <vt:lpstr>Flappy Bird clone</vt:lpstr>
      <vt:lpstr>Construct 2 Tutorials</vt:lpstr>
      <vt:lpstr>Construct 2 Forum &amp; FB group</vt:lpstr>
      <vt:lpstr>C++, DirectX, etc</vt:lpstr>
      <vt:lpstr>Learning C++</vt:lpstr>
      <vt:lpstr>Learning DirectX</vt:lpstr>
      <vt:lpstr>DirectX on MSDN</vt:lpstr>
      <vt:lpstr>DirectX TK and DirectX Tex</vt:lpstr>
      <vt:lpstr>DirectX TK Sample</vt:lpstr>
      <vt:lpstr>RandomChaos</vt:lpstr>
      <vt:lpstr>Game Loop: Update-Draw</vt:lpstr>
      <vt:lpstr>Unity</vt:lpstr>
      <vt:lpstr>Unity UI</vt:lpstr>
      <vt:lpstr>Unity: Things to Know</vt:lpstr>
      <vt:lpstr>Unity 2D features</vt:lpstr>
      <vt:lpstr>Flappy Bird clone</vt:lpstr>
      <vt:lpstr>Angry Bots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Xbox One Community </vt:lpstr>
      <vt:lpstr>For more info:</vt:lpstr>
      <vt:lpstr>Contact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With Visual Studio</dc:title>
  <dc:creator>Shahed</dc:creator>
  <cp:lastModifiedBy>Microsoft account</cp:lastModifiedBy>
  <cp:revision>375</cp:revision>
  <cp:lastPrinted>2014-02-18T22:21:59Z</cp:lastPrinted>
  <dcterms:created xsi:type="dcterms:W3CDTF">2011-12-11T19:44:49Z</dcterms:created>
  <dcterms:modified xsi:type="dcterms:W3CDTF">2014-02-19T02:38:52Z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0x010100FBC082A20717BC4A8CBAB7694EAA2B70</vt:lpwstr>
  </property>
</Properties>
</file>