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28"/>
  </p:notesMasterIdLst>
  <p:handoutMasterIdLst>
    <p:handoutMasterId r:id="rId29"/>
  </p:handoutMasterIdLst>
  <p:sldIdLst>
    <p:sldId id="256" r:id="rId5"/>
    <p:sldId id="298" r:id="rId6"/>
    <p:sldId id="264" r:id="rId7"/>
    <p:sldId id="378" r:id="rId8"/>
    <p:sldId id="379" r:id="rId9"/>
    <p:sldId id="380" r:id="rId10"/>
    <p:sldId id="386" r:id="rId11"/>
    <p:sldId id="383" r:id="rId12"/>
    <p:sldId id="384" r:id="rId13"/>
    <p:sldId id="385" r:id="rId14"/>
    <p:sldId id="396" r:id="rId15"/>
    <p:sldId id="387" r:id="rId16"/>
    <p:sldId id="388" r:id="rId17"/>
    <p:sldId id="389" r:id="rId18"/>
    <p:sldId id="390" r:id="rId19"/>
    <p:sldId id="392" r:id="rId20"/>
    <p:sldId id="393" r:id="rId21"/>
    <p:sldId id="391" r:id="rId22"/>
    <p:sldId id="394" r:id="rId23"/>
    <p:sldId id="395" r:id="rId24"/>
    <p:sldId id="397" r:id="rId25"/>
    <p:sldId id="376" r:id="rId26"/>
    <p:sldId id="398" r:id="rId2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 id="2" name="Shahed Chowdhuri" initials="SC" lastIdx="2" clrIdx="2">
    <p:extLst>
      <p:ext uri="{19B8F6BF-5375-455C-9EA6-DF929625EA0E}">
        <p15:presenceInfo xmlns:p15="http://schemas.microsoft.com/office/powerpoint/2012/main" userId="S-1-5-21-124525095-708259637-1543119021-142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107C10"/>
    <a:srgbClr val="333333"/>
    <a:srgbClr val="442359"/>
    <a:srgbClr val="505050"/>
    <a:srgbClr val="00FFFF"/>
    <a:srgbClr val="CC00CC"/>
    <a:srgbClr val="5F5F5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83689" autoAdjust="0"/>
  </p:normalViewPr>
  <p:slideViewPr>
    <p:cSldViewPr>
      <p:cViewPr varScale="1">
        <p:scale>
          <a:sx n="55" d="100"/>
          <a:sy n="55" d="100"/>
        </p:scale>
        <p:origin x="1224" y="78"/>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480" y="1061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Introduction + Software Needs</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App/Game Development</a:t>
          </a:r>
        </a:p>
        <a:p>
          <a:r>
            <a:rPr lang="en-US" sz="2400" dirty="0" smtClean="0"/>
            <a:t>&gt; Cloud Services</a:t>
          </a:r>
        </a:p>
        <a:p>
          <a:r>
            <a:rPr lang="en-US" sz="2400" dirty="0" smtClean="0"/>
            <a:t>&gt; Server Applications</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Questions?</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43422707-9229-47AE-9F85-55A4D6F4C292}"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CB585F6-67F2-4502-A289-852709E4FE0A}" type="presOf" srcId="{E2E715B1-F839-4A90-97CA-36FB28EBEABE}" destId="{41C0712D-6230-42F5-8134-6AA77C571944}" srcOrd="0" destOrd="0" presId="urn:microsoft.com/office/officeart/2008/layout/VerticalCurvedList"/>
    <dgm:cxn modelId="{07913A54-349F-4AD9-B052-150A7F381A0F}" type="presOf" srcId="{8BF3C4E9-F523-4844-A02F-E2C5E7F72065}" destId="{8A181E3F-A5E6-42EC-B617-38C9DB2D11F2}" srcOrd="0" destOrd="0" presId="urn:microsoft.com/office/officeart/2008/layout/VerticalCurvedList"/>
    <dgm:cxn modelId="{1DDEBA7F-71E5-4D81-8FD7-D14A1780AFE1}"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8C21F10-2688-4991-87F5-07B59583E397}"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F3A36F00-ABB8-40C5-8809-C269369F87E1}" type="presParOf" srcId="{33873E8C-2839-494D-888B-2D6045555E23}" destId="{D59E550D-D540-47A2-AD11-29F1227ADA12}" srcOrd="0" destOrd="0" presId="urn:microsoft.com/office/officeart/2008/layout/VerticalCurvedList"/>
    <dgm:cxn modelId="{4E476C4F-DC3B-41CE-A332-36825B0F5026}" type="presParOf" srcId="{D59E550D-D540-47A2-AD11-29F1227ADA12}" destId="{2B945AF4-EBAD-4BCF-A053-8CAC79D97DB0}" srcOrd="0" destOrd="0" presId="urn:microsoft.com/office/officeart/2008/layout/VerticalCurvedList"/>
    <dgm:cxn modelId="{70D06BBE-70C4-4FCF-9679-79280BE8A135}" type="presParOf" srcId="{2B945AF4-EBAD-4BCF-A053-8CAC79D97DB0}" destId="{35404107-AD22-4C43-A8C0-048C8CA28C68}" srcOrd="0" destOrd="0" presId="urn:microsoft.com/office/officeart/2008/layout/VerticalCurvedList"/>
    <dgm:cxn modelId="{48B9300F-23F8-471E-A9B4-58CC8F3A11D2}" type="presParOf" srcId="{2B945AF4-EBAD-4BCF-A053-8CAC79D97DB0}" destId="{8A181E3F-A5E6-42EC-B617-38C9DB2D11F2}" srcOrd="1" destOrd="0" presId="urn:microsoft.com/office/officeart/2008/layout/VerticalCurvedList"/>
    <dgm:cxn modelId="{288A9071-2D45-4371-8F3E-C91C50244CB6}" type="presParOf" srcId="{2B945AF4-EBAD-4BCF-A053-8CAC79D97DB0}" destId="{DDB94675-9A40-4FB4-A0BA-6E33CFF76253}" srcOrd="2" destOrd="0" presId="urn:microsoft.com/office/officeart/2008/layout/VerticalCurvedList"/>
    <dgm:cxn modelId="{A9E7BB27-B76E-40DC-A56F-AD5493F248BE}" type="presParOf" srcId="{2B945AF4-EBAD-4BCF-A053-8CAC79D97DB0}" destId="{66352355-C448-46B8-8708-0C0B4FA6D1EF}" srcOrd="3" destOrd="0" presId="urn:microsoft.com/office/officeart/2008/layout/VerticalCurvedList"/>
    <dgm:cxn modelId="{2254F741-DD67-468E-820F-7267918753C5}" type="presParOf" srcId="{D59E550D-D540-47A2-AD11-29F1227ADA12}" destId="{41C0712D-6230-42F5-8134-6AA77C571944}" srcOrd="1" destOrd="0" presId="urn:microsoft.com/office/officeart/2008/layout/VerticalCurvedList"/>
    <dgm:cxn modelId="{59D2973D-3327-47E2-961C-5FA7C648899B}" type="presParOf" srcId="{D59E550D-D540-47A2-AD11-29F1227ADA12}" destId="{D38834FE-0550-4E19-A777-696F868F313F}" srcOrd="2" destOrd="0" presId="urn:microsoft.com/office/officeart/2008/layout/VerticalCurvedList"/>
    <dgm:cxn modelId="{751284FE-2B7A-4272-847A-29F20DE82D93}" type="presParOf" srcId="{D38834FE-0550-4E19-A777-696F868F313F}" destId="{62AF6F62-0EC8-4091-A054-8417D73400FD}" srcOrd="0" destOrd="0" presId="urn:microsoft.com/office/officeart/2008/layout/VerticalCurvedList"/>
    <dgm:cxn modelId="{BD00448B-DE22-463F-AFE9-79E8D9798CB6}" type="presParOf" srcId="{D59E550D-D540-47A2-AD11-29F1227ADA12}" destId="{F4D9450E-B429-4F4B-8D51-12EDAE993C6E}" srcOrd="3" destOrd="0" presId="urn:microsoft.com/office/officeart/2008/layout/VerticalCurvedList"/>
    <dgm:cxn modelId="{A04E3FA0-B83F-4704-B36A-E607CAA6FEDB}" type="presParOf" srcId="{D59E550D-D540-47A2-AD11-29F1227ADA12}" destId="{31740FF1-553D-4F29-96E7-2814DB57E2A1}" srcOrd="4" destOrd="0" presId="urn:microsoft.com/office/officeart/2008/layout/VerticalCurvedList"/>
    <dgm:cxn modelId="{7FA89A1F-40C5-49B7-8F3C-EC5CA5392472}" type="presParOf" srcId="{31740FF1-553D-4F29-96E7-2814DB57E2A1}" destId="{C95EA77B-C461-4AE5-ACC6-E2281CC000F5}" srcOrd="0" destOrd="0" presId="urn:microsoft.com/office/officeart/2008/layout/VerticalCurvedList"/>
    <dgm:cxn modelId="{90FB3558-9BF2-40FB-8DF9-81D96FE5C19B}" type="presParOf" srcId="{D59E550D-D540-47A2-AD11-29F1227ADA12}" destId="{6B747725-816F-497E-AD1A-3B239F472931}" srcOrd="5" destOrd="0" presId="urn:microsoft.com/office/officeart/2008/layout/VerticalCurvedList"/>
    <dgm:cxn modelId="{D24557CB-4298-4105-A0A6-6CAB581F224D}" type="presParOf" srcId="{D59E550D-D540-47A2-AD11-29F1227ADA12}" destId="{0E9D947C-13F2-4239-B168-E36A53AC6625}" srcOrd="6" destOrd="0" presId="urn:microsoft.com/office/officeart/2008/layout/VerticalCurvedList"/>
    <dgm:cxn modelId="{46153DEE-0F65-42FA-AC5E-482F11449A01}"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Introduction + Software Needs</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App/Game Development</a:t>
          </a:r>
        </a:p>
        <a:p>
          <a:r>
            <a:rPr lang="en-US" sz="2400" dirty="0" smtClean="0"/>
            <a:t>&gt; Cloud Services</a:t>
          </a:r>
        </a:p>
        <a:p>
          <a:r>
            <a:rPr lang="en-US" sz="2400" dirty="0" smtClean="0"/>
            <a:t>&gt; Server Applications</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Questions?</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6423EDC3-800A-40BF-A8AA-B1F03FCF7104}" type="presOf" srcId="{E2E715B1-F839-4A90-97CA-36FB28EBEABE}" destId="{41C0712D-6230-42F5-8134-6AA77C571944}" srcOrd="0" destOrd="0" presId="urn:microsoft.com/office/officeart/2008/layout/VerticalCurvedList"/>
    <dgm:cxn modelId="{6D614F01-FC58-40C1-A60C-B01CACD15950}" type="presOf" srcId="{96238AB0-3E60-4345-A8BB-5DC959EB425D}" destId="{6B747725-816F-497E-AD1A-3B239F472931}" srcOrd="0" destOrd="0" presId="urn:microsoft.com/office/officeart/2008/layout/VerticalCurvedList"/>
    <dgm:cxn modelId="{9F8A75A7-ED3C-4035-8FC3-C902E4CF4755}" type="presOf" srcId="{A85D72A2-E45E-4CBC-A327-92003FC03E48}" destId="{33873E8C-2839-494D-888B-2D6045555E23}"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64236E48-E02A-49F5-A481-952B03534C6E}" srcId="{A85D72A2-E45E-4CBC-A327-92003FC03E48}" destId="{96238AB0-3E60-4345-A8BB-5DC959EB425D}" srcOrd="2" destOrd="0" parTransId="{CEDA0CA6-DF7D-4AF7-AB8F-B61ECB5E31E4}" sibTransId="{3D85558E-AF47-42E9-8ADA-599D71F08C07}"/>
    <dgm:cxn modelId="{22A85389-9B13-4F9F-8479-93B1E267843D}" srcId="{A85D72A2-E45E-4CBC-A327-92003FC03E48}" destId="{E2E715B1-F839-4A90-97CA-36FB28EBEABE}" srcOrd="0" destOrd="0" parTransId="{91F2E64C-688A-424B-AAE7-5FB23B23AFD9}" sibTransId="{8BF3C4E9-F523-4844-A02F-E2C5E7F72065}"/>
    <dgm:cxn modelId="{095459F7-261D-4487-BB22-CA55329EC309}" type="presOf" srcId="{8BF3C4E9-F523-4844-A02F-E2C5E7F72065}" destId="{8A181E3F-A5E6-42EC-B617-38C9DB2D11F2}" srcOrd="0" destOrd="0" presId="urn:microsoft.com/office/officeart/2008/layout/VerticalCurvedList"/>
    <dgm:cxn modelId="{BC6FFAF8-B53F-45BE-A40D-8F73F42F1AED}" type="presOf" srcId="{D8099A2D-DFAF-4615-BA0D-8546DEE309E3}" destId="{F4D9450E-B429-4F4B-8D51-12EDAE993C6E}" srcOrd="0" destOrd="0" presId="urn:microsoft.com/office/officeart/2008/layout/VerticalCurvedList"/>
    <dgm:cxn modelId="{E074305C-B804-4AAA-8FA0-486216D6D6F8}" type="presParOf" srcId="{33873E8C-2839-494D-888B-2D6045555E23}" destId="{D59E550D-D540-47A2-AD11-29F1227ADA12}" srcOrd="0" destOrd="0" presId="urn:microsoft.com/office/officeart/2008/layout/VerticalCurvedList"/>
    <dgm:cxn modelId="{9E376A11-2E26-4F9C-86C1-FC68D2E5D8D5}" type="presParOf" srcId="{D59E550D-D540-47A2-AD11-29F1227ADA12}" destId="{2B945AF4-EBAD-4BCF-A053-8CAC79D97DB0}" srcOrd="0" destOrd="0" presId="urn:microsoft.com/office/officeart/2008/layout/VerticalCurvedList"/>
    <dgm:cxn modelId="{97B2C885-CA83-4134-9AD4-34DC9801BD32}" type="presParOf" srcId="{2B945AF4-EBAD-4BCF-A053-8CAC79D97DB0}" destId="{35404107-AD22-4C43-A8C0-048C8CA28C68}" srcOrd="0" destOrd="0" presId="urn:microsoft.com/office/officeart/2008/layout/VerticalCurvedList"/>
    <dgm:cxn modelId="{4DA8A1D5-5136-4269-93E3-19573524274D}" type="presParOf" srcId="{2B945AF4-EBAD-4BCF-A053-8CAC79D97DB0}" destId="{8A181E3F-A5E6-42EC-B617-38C9DB2D11F2}" srcOrd="1" destOrd="0" presId="urn:microsoft.com/office/officeart/2008/layout/VerticalCurvedList"/>
    <dgm:cxn modelId="{10B34A68-FD02-4141-8676-86BD4E7A09DE}" type="presParOf" srcId="{2B945AF4-EBAD-4BCF-A053-8CAC79D97DB0}" destId="{DDB94675-9A40-4FB4-A0BA-6E33CFF76253}" srcOrd="2" destOrd="0" presId="urn:microsoft.com/office/officeart/2008/layout/VerticalCurvedList"/>
    <dgm:cxn modelId="{205FE758-1DA7-4BFA-B149-68BD5DCC2F1E}" type="presParOf" srcId="{2B945AF4-EBAD-4BCF-A053-8CAC79D97DB0}" destId="{66352355-C448-46B8-8708-0C0B4FA6D1EF}" srcOrd="3" destOrd="0" presId="urn:microsoft.com/office/officeart/2008/layout/VerticalCurvedList"/>
    <dgm:cxn modelId="{3FC2349B-A032-4AB3-A3E9-549F4E5B31B2}" type="presParOf" srcId="{D59E550D-D540-47A2-AD11-29F1227ADA12}" destId="{41C0712D-6230-42F5-8134-6AA77C571944}" srcOrd="1" destOrd="0" presId="urn:microsoft.com/office/officeart/2008/layout/VerticalCurvedList"/>
    <dgm:cxn modelId="{DD3317BE-E630-4AC7-9746-1C6618FED41A}" type="presParOf" srcId="{D59E550D-D540-47A2-AD11-29F1227ADA12}" destId="{D38834FE-0550-4E19-A777-696F868F313F}" srcOrd="2" destOrd="0" presId="urn:microsoft.com/office/officeart/2008/layout/VerticalCurvedList"/>
    <dgm:cxn modelId="{1AB5A706-D9AB-44F9-9CD7-3EFE43659968}" type="presParOf" srcId="{D38834FE-0550-4E19-A777-696F868F313F}" destId="{62AF6F62-0EC8-4091-A054-8417D73400FD}" srcOrd="0" destOrd="0" presId="urn:microsoft.com/office/officeart/2008/layout/VerticalCurvedList"/>
    <dgm:cxn modelId="{ED75E345-8E8B-4155-BD8B-88C743B5D629}" type="presParOf" srcId="{D59E550D-D540-47A2-AD11-29F1227ADA12}" destId="{F4D9450E-B429-4F4B-8D51-12EDAE993C6E}" srcOrd="3" destOrd="0" presId="urn:microsoft.com/office/officeart/2008/layout/VerticalCurvedList"/>
    <dgm:cxn modelId="{E752AEBB-58E5-4B4C-84B9-D613166BF743}" type="presParOf" srcId="{D59E550D-D540-47A2-AD11-29F1227ADA12}" destId="{31740FF1-553D-4F29-96E7-2814DB57E2A1}" srcOrd="4" destOrd="0" presId="urn:microsoft.com/office/officeart/2008/layout/VerticalCurvedList"/>
    <dgm:cxn modelId="{A88D7DB0-7693-42AF-986A-18EA3620F501}" type="presParOf" srcId="{31740FF1-553D-4F29-96E7-2814DB57E2A1}" destId="{C95EA77B-C461-4AE5-ACC6-E2281CC000F5}" srcOrd="0" destOrd="0" presId="urn:microsoft.com/office/officeart/2008/layout/VerticalCurvedList"/>
    <dgm:cxn modelId="{FF190685-7D4E-499C-ACF0-C07A9BB5501A}" type="presParOf" srcId="{D59E550D-D540-47A2-AD11-29F1227ADA12}" destId="{6B747725-816F-497E-AD1A-3B239F472931}" srcOrd="5" destOrd="0" presId="urn:microsoft.com/office/officeart/2008/layout/VerticalCurvedList"/>
    <dgm:cxn modelId="{5C336CD9-BF2E-4861-AE55-14FECF3CA193}" type="presParOf" srcId="{D59E550D-D540-47A2-AD11-29F1227ADA12}" destId="{0E9D947C-13F2-4239-B168-E36A53AC6625}" srcOrd="6" destOrd="0" presId="urn:microsoft.com/office/officeart/2008/layout/VerticalCurvedList"/>
    <dgm:cxn modelId="{188C7844-B99D-4C93-B96D-3633736019F4}"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Introduction + Software Needs</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App/Game Development</a:t>
          </a:r>
        </a:p>
        <a:p>
          <a:r>
            <a:rPr lang="en-US" sz="2400" dirty="0" smtClean="0"/>
            <a:t>&gt; Cloud Services</a:t>
          </a:r>
        </a:p>
        <a:p>
          <a:r>
            <a:rPr lang="en-US" sz="2400" dirty="0" smtClean="0"/>
            <a:t>&gt; Server Applications</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Questions?</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E1E5C2C7-05B4-4AF5-B3CA-92AC99193D11}" type="presOf" srcId="{8BF3C4E9-F523-4844-A02F-E2C5E7F72065}" destId="{8A181E3F-A5E6-42EC-B617-38C9DB2D11F2}"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852FA87A-3674-4183-B9FC-AA711E20659B}" type="presOf" srcId="{E2E715B1-F839-4A90-97CA-36FB28EBEABE}" destId="{41C0712D-6230-42F5-8134-6AA77C571944}"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D6BAA0F1-4C9D-48A3-BF09-873C11208539}" type="presOf" srcId="{D8099A2D-DFAF-4615-BA0D-8546DEE309E3}" destId="{F4D9450E-B429-4F4B-8D51-12EDAE993C6E}"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734068B5-EF68-44DE-AAA6-BC2417E78C85}" type="presOf" srcId="{96238AB0-3E60-4345-A8BB-5DC959EB425D}" destId="{6B747725-816F-497E-AD1A-3B239F472931}" srcOrd="0" destOrd="0" presId="urn:microsoft.com/office/officeart/2008/layout/VerticalCurvedList"/>
    <dgm:cxn modelId="{3B4BA9FE-24FF-426B-A92F-6BFADD3EDCA2}" type="presOf" srcId="{A85D72A2-E45E-4CBC-A327-92003FC03E48}" destId="{33873E8C-2839-494D-888B-2D6045555E23}" srcOrd="0" destOrd="0" presId="urn:microsoft.com/office/officeart/2008/layout/VerticalCurvedList"/>
    <dgm:cxn modelId="{F965D1AE-1622-406C-8FF4-30C7E4C4A645}" type="presParOf" srcId="{33873E8C-2839-494D-888B-2D6045555E23}" destId="{D59E550D-D540-47A2-AD11-29F1227ADA12}" srcOrd="0" destOrd="0" presId="urn:microsoft.com/office/officeart/2008/layout/VerticalCurvedList"/>
    <dgm:cxn modelId="{7EF5913D-878F-43EC-9734-DF5C3D55FB6E}" type="presParOf" srcId="{D59E550D-D540-47A2-AD11-29F1227ADA12}" destId="{2B945AF4-EBAD-4BCF-A053-8CAC79D97DB0}" srcOrd="0" destOrd="0" presId="urn:microsoft.com/office/officeart/2008/layout/VerticalCurvedList"/>
    <dgm:cxn modelId="{D58FA139-0DC8-48C5-A207-09B34A4AD94F}" type="presParOf" srcId="{2B945AF4-EBAD-4BCF-A053-8CAC79D97DB0}" destId="{35404107-AD22-4C43-A8C0-048C8CA28C68}" srcOrd="0" destOrd="0" presId="urn:microsoft.com/office/officeart/2008/layout/VerticalCurvedList"/>
    <dgm:cxn modelId="{7229CF67-A835-4DD0-AC1F-B4BB23C7D568}" type="presParOf" srcId="{2B945AF4-EBAD-4BCF-A053-8CAC79D97DB0}" destId="{8A181E3F-A5E6-42EC-B617-38C9DB2D11F2}" srcOrd="1" destOrd="0" presId="urn:microsoft.com/office/officeart/2008/layout/VerticalCurvedList"/>
    <dgm:cxn modelId="{9B05123C-9459-4C50-A40B-C66C2E0195CE}" type="presParOf" srcId="{2B945AF4-EBAD-4BCF-A053-8CAC79D97DB0}" destId="{DDB94675-9A40-4FB4-A0BA-6E33CFF76253}" srcOrd="2" destOrd="0" presId="urn:microsoft.com/office/officeart/2008/layout/VerticalCurvedList"/>
    <dgm:cxn modelId="{C9D79199-9C86-42FD-B996-3A02535EFE69}" type="presParOf" srcId="{2B945AF4-EBAD-4BCF-A053-8CAC79D97DB0}" destId="{66352355-C448-46B8-8708-0C0B4FA6D1EF}" srcOrd="3" destOrd="0" presId="urn:microsoft.com/office/officeart/2008/layout/VerticalCurvedList"/>
    <dgm:cxn modelId="{38A4DBD5-D300-4DB1-8CF5-868DDAFC5B52}" type="presParOf" srcId="{D59E550D-D540-47A2-AD11-29F1227ADA12}" destId="{41C0712D-6230-42F5-8134-6AA77C571944}" srcOrd="1" destOrd="0" presId="urn:microsoft.com/office/officeart/2008/layout/VerticalCurvedList"/>
    <dgm:cxn modelId="{C67CC497-23CE-4527-8075-D40A9868A57E}" type="presParOf" srcId="{D59E550D-D540-47A2-AD11-29F1227ADA12}" destId="{D38834FE-0550-4E19-A777-696F868F313F}" srcOrd="2" destOrd="0" presId="urn:microsoft.com/office/officeart/2008/layout/VerticalCurvedList"/>
    <dgm:cxn modelId="{62D2EAD4-0FF4-4F6B-BED0-238CDBF6FED9}" type="presParOf" srcId="{D38834FE-0550-4E19-A777-696F868F313F}" destId="{62AF6F62-0EC8-4091-A054-8417D73400FD}" srcOrd="0" destOrd="0" presId="urn:microsoft.com/office/officeart/2008/layout/VerticalCurvedList"/>
    <dgm:cxn modelId="{2743D97C-BAC6-4CC0-9255-A4462FC3709F}" type="presParOf" srcId="{D59E550D-D540-47A2-AD11-29F1227ADA12}" destId="{F4D9450E-B429-4F4B-8D51-12EDAE993C6E}" srcOrd="3" destOrd="0" presId="urn:microsoft.com/office/officeart/2008/layout/VerticalCurvedList"/>
    <dgm:cxn modelId="{0CE7A735-AF56-4FB3-8306-F8574137374E}" type="presParOf" srcId="{D59E550D-D540-47A2-AD11-29F1227ADA12}" destId="{31740FF1-553D-4F29-96E7-2814DB57E2A1}" srcOrd="4" destOrd="0" presId="urn:microsoft.com/office/officeart/2008/layout/VerticalCurvedList"/>
    <dgm:cxn modelId="{B6BECA69-D813-454C-ABF2-57C0B7FD6C23}" type="presParOf" srcId="{31740FF1-553D-4F29-96E7-2814DB57E2A1}" destId="{C95EA77B-C461-4AE5-ACC6-E2281CC000F5}" srcOrd="0" destOrd="0" presId="urn:microsoft.com/office/officeart/2008/layout/VerticalCurvedList"/>
    <dgm:cxn modelId="{6CF9431E-9367-4B19-BF49-9B0A5CFA6488}" type="presParOf" srcId="{D59E550D-D540-47A2-AD11-29F1227ADA12}" destId="{6B747725-816F-497E-AD1A-3B239F472931}" srcOrd="5" destOrd="0" presId="urn:microsoft.com/office/officeart/2008/layout/VerticalCurvedList"/>
    <dgm:cxn modelId="{92AAA5BE-F626-4A69-B8FC-77DC60915208}" type="presParOf" srcId="{D59E550D-D540-47A2-AD11-29F1227ADA12}" destId="{0E9D947C-13F2-4239-B168-E36A53AC6625}" srcOrd="6" destOrd="0" presId="urn:microsoft.com/office/officeart/2008/layout/VerticalCurvedList"/>
    <dgm:cxn modelId="{49156A21-29B9-4325-BADB-E3A177A7512E}"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475207" y="-686297"/>
          <a:ext cx="5331300" cy="5331300"/>
        </a:xfrm>
        <a:prstGeom prst="blockArc">
          <a:avLst>
            <a:gd name="adj1" fmla="val 18900000"/>
            <a:gd name="adj2" fmla="val 2700000"/>
            <a:gd name="adj3" fmla="val 405"/>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50574" y="395870"/>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Introduction + Software Needs</a:t>
          </a:r>
          <a:endParaRPr lang="en-US" sz="2400" kern="1200" dirty="0"/>
        </a:p>
      </dsp:txBody>
      <dsp:txXfrm>
        <a:off x="550574" y="395870"/>
        <a:ext cx="5870694" cy="791741"/>
      </dsp:txXfrm>
    </dsp:sp>
    <dsp:sp modelId="{62AF6F62-0EC8-4091-A054-8417D73400FD}">
      <dsp:nvSpPr>
        <dsp:cNvPr id="0" name=""/>
        <dsp:cNvSpPr/>
      </dsp:nvSpPr>
      <dsp:spPr>
        <a:xfrm>
          <a:off x="55736" y="296902"/>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38372" y="1215948"/>
          <a:ext cx="5582896" cy="152680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&gt; App/Game Development</a:t>
          </a:r>
        </a:p>
        <a:p>
          <a:pPr lvl="0" algn="l" defTabSz="1066800">
            <a:lnSpc>
              <a:spcPct val="90000"/>
            </a:lnSpc>
            <a:spcBef>
              <a:spcPct val="0"/>
            </a:spcBef>
            <a:spcAft>
              <a:spcPct val="35000"/>
            </a:spcAft>
          </a:pPr>
          <a:r>
            <a:rPr lang="en-US" sz="2400" kern="1200" dirty="0" smtClean="0"/>
            <a:t>&gt; Cloud Services</a:t>
          </a:r>
        </a:p>
        <a:p>
          <a:pPr lvl="0" algn="l" defTabSz="1066800">
            <a:lnSpc>
              <a:spcPct val="90000"/>
            </a:lnSpc>
            <a:spcBef>
              <a:spcPct val="0"/>
            </a:spcBef>
            <a:spcAft>
              <a:spcPct val="35000"/>
            </a:spcAft>
          </a:pPr>
          <a:r>
            <a:rPr lang="en-US" sz="2400" kern="1200" dirty="0" smtClean="0"/>
            <a:t>&gt; Server Applications</a:t>
          </a:r>
          <a:endParaRPr lang="en-US" sz="2400" kern="1200" dirty="0"/>
        </a:p>
      </dsp:txBody>
      <dsp:txXfrm>
        <a:off x="838372" y="1215948"/>
        <a:ext cx="5582896" cy="1526809"/>
      </dsp:txXfrm>
    </dsp:sp>
    <dsp:sp modelId="{C95EA77B-C461-4AE5-ACC6-E2281CC000F5}">
      <dsp:nvSpPr>
        <dsp:cNvPr id="0" name=""/>
        <dsp:cNvSpPr/>
      </dsp:nvSpPr>
      <dsp:spPr>
        <a:xfrm>
          <a:off x="343534" y="1484514"/>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50574" y="2771094"/>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Questions?</a:t>
          </a:r>
          <a:endParaRPr lang="en-US" sz="2400" kern="1200" dirty="0"/>
        </a:p>
      </dsp:txBody>
      <dsp:txXfrm>
        <a:off x="550574" y="2771094"/>
        <a:ext cx="5870694" cy="791741"/>
      </dsp:txXfrm>
    </dsp:sp>
    <dsp:sp modelId="{C3CB0320-12E1-4B2A-B8B7-A5C11D3F23D7}">
      <dsp:nvSpPr>
        <dsp:cNvPr id="0" name=""/>
        <dsp:cNvSpPr/>
      </dsp:nvSpPr>
      <dsp:spPr>
        <a:xfrm>
          <a:off x="55736" y="2672126"/>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475207" y="-686297"/>
          <a:ext cx="5331300" cy="5331300"/>
        </a:xfrm>
        <a:prstGeom prst="blockArc">
          <a:avLst>
            <a:gd name="adj1" fmla="val 18900000"/>
            <a:gd name="adj2" fmla="val 2700000"/>
            <a:gd name="adj3" fmla="val 405"/>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50574" y="395870"/>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Introduction + Software Needs</a:t>
          </a:r>
          <a:endParaRPr lang="en-US" sz="2400" kern="1200" dirty="0"/>
        </a:p>
      </dsp:txBody>
      <dsp:txXfrm>
        <a:off x="550574" y="395870"/>
        <a:ext cx="5870694" cy="791741"/>
      </dsp:txXfrm>
    </dsp:sp>
    <dsp:sp modelId="{62AF6F62-0EC8-4091-A054-8417D73400FD}">
      <dsp:nvSpPr>
        <dsp:cNvPr id="0" name=""/>
        <dsp:cNvSpPr/>
      </dsp:nvSpPr>
      <dsp:spPr>
        <a:xfrm>
          <a:off x="55736" y="296902"/>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38372" y="1215948"/>
          <a:ext cx="5582896" cy="152680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&gt; App/Game Development</a:t>
          </a:r>
        </a:p>
        <a:p>
          <a:pPr lvl="0" algn="l" defTabSz="1066800">
            <a:lnSpc>
              <a:spcPct val="90000"/>
            </a:lnSpc>
            <a:spcBef>
              <a:spcPct val="0"/>
            </a:spcBef>
            <a:spcAft>
              <a:spcPct val="35000"/>
            </a:spcAft>
          </a:pPr>
          <a:r>
            <a:rPr lang="en-US" sz="2400" kern="1200" dirty="0" smtClean="0"/>
            <a:t>&gt; Cloud Services</a:t>
          </a:r>
        </a:p>
        <a:p>
          <a:pPr lvl="0" algn="l" defTabSz="1066800">
            <a:lnSpc>
              <a:spcPct val="90000"/>
            </a:lnSpc>
            <a:spcBef>
              <a:spcPct val="0"/>
            </a:spcBef>
            <a:spcAft>
              <a:spcPct val="35000"/>
            </a:spcAft>
          </a:pPr>
          <a:r>
            <a:rPr lang="en-US" sz="2400" kern="1200" dirty="0" smtClean="0"/>
            <a:t>&gt; Server Applications</a:t>
          </a:r>
          <a:endParaRPr lang="en-US" sz="2400" kern="1200" dirty="0"/>
        </a:p>
      </dsp:txBody>
      <dsp:txXfrm>
        <a:off x="838372" y="1215948"/>
        <a:ext cx="5582896" cy="1526809"/>
      </dsp:txXfrm>
    </dsp:sp>
    <dsp:sp modelId="{C95EA77B-C461-4AE5-ACC6-E2281CC000F5}">
      <dsp:nvSpPr>
        <dsp:cNvPr id="0" name=""/>
        <dsp:cNvSpPr/>
      </dsp:nvSpPr>
      <dsp:spPr>
        <a:xfrm>
          <a:off x="343534" y="1484514"/>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50574" y="2771094"/>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Questions?</a:t>
          </a:r>
          <a:endParaRPr lang="en-US" sz="2400" kern="1200" dirty="0"/>
        </a:p>
      </dsp:txBody>
      <dsp:txXfrm>
        <a:off x="550574" y="2771094"/>
        <a:ext cx="5870694" cy="791741"/>
      </dsp:txXfrm>
    </dsp:sp>
    <dsp:sp modelId="{C3CB0320-12E1-4B2A-B8B7-A5C11D3F23D7}">
      <dsp:nvSpPr>
        <dsp:cNvPr id="0" name=""/>
        <dsp:cNvSpPr/>
      </dsp:nvSpPr>
      <dsp:spPr>
        <a:xfrm>
          <a:off x="55736" y="2672126"/>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475207" y="-686297"/>
          <a:ext cx="5331300" cy="5331300"/>
        </a:xfrm>
        <a:prstGeom prst="blockArc">
          <a:avLst>
            <a:gd name="adj1" fmla="val 18900000"/>
            <a:gd name="adj2" fmla="val 2700000"/>
            <a:gd name="adj3" fmla="val 405"/>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50574" y="395870"/>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Introduction + Software Needs</a:t>
          </a:r>
          <a:endParaRPr lang="en-US" sz="2400" kern="1200" dirty="0"/>
        </a:p>
      </dsp:txBody>
      <dsp:txXfrm>
        <a:off x="550574" y="395870"/>
        <a:ext cx="5870694" cy="791741"/>
      </dsp:txXfrm>
    </dsp:sp>
    <dsp:sp modelId="{62AF6F62-0EC8-4091-A054-8417D73400FD}">
      <dsp:nvSpPr>
        <dsp:cNvPr id="0" name=""/>
        <dsp:cNvSpPr/>
      </dsp:nvSpPr>
      <dsp:spPr>
        <a:xfrm>
          <a:off x="55736" y="296902"/>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38372" y="1215948"/>
          <a:ext cx="5582896" cy="152680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&gt; App/Game Development</a:t>
          </a:r>
        </a:p>
        <a:p>
          <a:pPr lvl="0" algn="l" defTabSz="1066800">
            <a:lnSpc>
              <a:spcPct val="90000"/>
            </a:lnSpc>
            <a:spcBef>
              <a:spcPct val="0"/>
            </a:spcBef>
            <a:spcAft>
              <a:spcPct val="35000"/>
            </a:spcAft>
          </a:pPr>
          <a:r>
            <a:rPr lang="en-US" sz="2400" kern="1200" dirty="0" smtClean="0"/>
            <a:t>&gt; Cloud Services</a:t>
          </a:r>
        </a:p>
        <a:p>
          <a:pPr lvl="0" algn="l" defTabSz="1066800">
            <a:lnSpc>
              <a:spcPct val="90000"/>
            </a:lnSpc>
            <a:spcBef>
              <a:spcPct val="0"/>
            </a:spcBef>
            <a:spcAft>
              <a:spcPct val="35000"/>
            </a:spcAft>
          </a:pPr>
          <a:r>
            <a:rPr lang="en-US" sz="2400" kern="1200" dirty="0" smtClean="0"/>
            <a:t>&gt; Server Applications</a:t>
          </a:r>
          <a:endParaRPr lang="en-US" sz="2400" kern="1200" dirty="0"/>
        </a:p>
      </dsp:txBody>
      <dsp:txXfrm>
        <a:off x="838372" y="1215948"/>
        <a:ext cx="5582896" cy="1526809"/>
      </dsp:txXfrm>
    </dsp:sp>
    <dsp:sp modelId="{C95EA77B-C461-4AE5-ACC6-E2281CC000F5}">
      <dsp:nvSpPr>
        <dsp:cNvPr id="0" name=""/>
        <dsp:cNvSpPr/>
      </dsp:nvSpPr>
      <dsp:spPr>
        <a:xfrm>
          <a:off x="343534" y="1484514"/>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50574" y="2771094"/>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Questions?</a:t>
          </a:r>
          <a:endParaRPr lang="en-US" sz="2400" kern="1200" dirty="0"/>
        </a:p>
      </dsp:txBody>
      <dsp:txXfrm>
        <a:off x="550574" y="2771094"/>
        <a:ext cx="5870694" cy="791741"/>
      </dsp:txXfrm>
    </dsp:sp>
    <dsp:sp modelId="{C3CB0320-12E1-4B2A-B8B7-A5C11D3F23D7}">
      <dsp:nvSpPr>
        <dsp:cNvPr id="0" name=""/>
        <dsp:cNvSpPr/>
      </dsp:nvSpPr>
      <dsp:spPr>
        <a:xfrm>
          <a:off x="55736" y="2672126"/>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2/22/2016</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2/22/2016</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Title Page: </a:t>
            </a:r>
            <a:r>
              <a:rPr lang="en-US" sz="900" b="1" dirty="0" smtClean="0"/>
              <a:t>Tech for Startups</a:t>
            </a:r>
            <a:br>
              <a:rPr lang="en-US" sz="900" b="1" dirty="0" smtClean="0"/>
            </a:br>
            <a:r>
              <a:rPr lang="en-US" sz="900" dirty="0" smtClean="0"/>
              <a:t>Jump-starting Your Startup with Technology</a:t>
            </a:r>
          </a:p>
          <a:p>
            <a:endParaRPr lang="en-US" dirty="0" smtClean="0"/>
          </a:p>
          <a:p>
            <a:r>
              <a:rPr lang="en-US" dirty="0" smtClean="0"/>
              <a:t>By Shahed Chowdhuri</a:t>
            </a:r>
          </a:p>
          <a:p>
            <a:r>
              <a:rPr lang="en-US" dirty="0" smtClean="0"/>
              <a:t>Senior Technical Evangelist</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Blog: </a:t>
            </a:r>
            <a:r>
              <a:rPr lang="en-US" sz="900" dirty="0" smtClean="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Twitter: </a:t>
            </a:r>
            <a:r>
              <a:rPr lang="en-US" sz="900" dirty="0" smtClean="0"/>
              <a:t>@shahedC</a:t>
            </a:r>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t>2/22/2016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243425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Questions?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22</a:t>
            </a:fld>
            <a:endParaRPr lang="en-US"/>
          </a:p>
        </p:txBody>
      </p:sp>
    </p:spTree>
    <p:extLst>
      <p:ext uri="{BB962C8B-B14F-4D97-AF65-F5344CB8AC3E}">
        <p14:creationId xmlns:p14="http://schemas.microsoft.com/office/powerpoint/2010/main" val="125303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a:t>
            </a:r>
          </a:p>
          <a:p>
            <a:endParaRPr lang="en-US" dirty="0" smtClean="0"/>
          </a:p>
          <a:p>
            <a:r>
              <a:rPr lang="en-US" dirty="0" smtClean="0"/>
              <a:t>Microsoft email:</a:t>
            </a:r>
            <a:r>
              <a:rPr lang="en-US" baseline="0" dirty="0" smtClean="0"/>
              <a:t> shchowd@microsoft.com</a:t>
            </a:r>
          </a:p>
          <a:p>
            <a:r>
              <a:rPr lang="en-US" baseline="0" dirty="0" smtClean="0"/>
              <a:t>Personal Twitter: @shahedC</a:t>
            </a:r>
            <a:endParaRPr lang="en-US" dirty="0" smtClean="0"/>
          </a:p>
          <a:p>
            <a:endParaRPr lang="en-US" dirty="0" smtClean="0"/>
          </a:p>
          <a:p>
            <a:r>
              <a:rPr lang="en-US" dirty="0" smtClean="0"/>
              <a:t>Dev Blog: WakeUpAndCode.com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23</a:t>
            </a:fld>
            <a:endParaRPr lang="en-US"/>
          </a:p>
        </p:txBody>
      </p:sp>
    </p:spTree>
    <p:extLst>
      <p:ext uri="{BB962C8B-B14F-4D97-AF65-F5344CB8AC3E}">
        <p14:creationId xmlns:p14="http://schemas.microsoft.com/office/powerpoint/2010/main" val="1129708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2</a:t>
            </a:fld>
            <a:endParaRPr lang="en-US"/>
          </a:p>
        </p:txBody>
      </p:sp>
    </p:spTree>
    <p:extLst>
      <p:ext uri="{BB962C8B-B14F-4D97-AF65-F5344CB8AC3E}">
        <p14:creationId xmlns:p14="http://schemas.microsoft.com/office/powerpoint/2010/main" val="2766262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a:t>
            </a:fld>
            <a:endParaRPr lang="en-US"/>
          </a:p>
        </p:txBody>
      </p:sp>
    </p:spTree>
    <p:extLst>
      <p:ext uri="{BB962C8B-B14F-4D97-AF65-F5344CB8AC3E}">
        <p14:creationId xmlns:p14="http://schemas.microsoft.com/office/powerpoint/2010/main" val="986975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7</a:t>
            </a:fld>
            <a:endParaRPr lang="en-US"/>
          </a:p>
        </p:txBody>
      </p:sp>
    </p:spTree>
    <p:extLst>
      <p:ext uri="{BB962C8B-B14F-4D97-AF65-F5344CB8AC3E}">
        <p14:creationId xmlns:p14="http://schemas.microsoft.com/office/powerpoint/2010/main" val="3996449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11</a:t>
            </a:fld>
            <a:endParaRPr lang="en-US"/>
          </a:p>
        </p:txBody>
      </p:sp>
    </p:spTree>
    <p:extLst>
      <p:ext uri="{BB962C8B-B14F-4D97-AF65-F5344CB8AC3E}">
        <p14:creationId xmlns:p14="http://schemas.microsoft.com/office/powerpoint/2010/main" val="2146110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12</a:t>
            </a:fld>
            <a:endParaRPr lang="en-US"/>
          </a:p>
        </p:txBody>
      </p:sp>
    </p:spTree>
    <p:extLst>
      <p:ext uri="{BB962C8B-B14F-4D97-AF65-F5344CB8AC3E}">
        <p14:creationId xmlns:p14="http://schemas.microsoft.com/office/powerpoint/2010/main" val="1938180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15</a:t>
            </a:fld>
            <a:endParaRPr lang="en-US"/>
          </a:p>
        </p:txBody>
      </p:sp>
    </p:spTree>
    <p:extLst>
      <p:ext uri="{BB962C8B-B14F-4D97-AF65-F5344CB8AC3E}">
        <p14:creationId xmlns:p14="http://schemas.microsoft.com/office/powerpoint/2010/main" val="2653942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18</a:t>
            </a:fld>
            <a:endParaRPr lang="en-US"/>
          </a:p>
        </p:txBody>
      </p:sp>
    </p:spTree>
    <p:extLst>
      <p:ext uri="{BB962C8B-B14F-4D97-AF65-F5344CB8AC3E}">
        <p14:creationId xmlns:p14="http://schemas.microsoft.com/office/powerpoint/2010/main" val="1141041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21</a:t>
            </a:fld>
            <a:endParaRPr lang="en-US"/>
          </a:p>
        </p:txBody>
      </p:sp>
    </p:spTree>
    <p:extLst>
      <p:ext uri="{BB962C8B-B14F-4D97-AF65-F5344CB8AC3E}">
        <p14:creationId xmlns:p14="http://schemas.microsoft.com/office/powerpoint/2010/main" val="666427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120876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94888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217817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50961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03" r:id="rId3"/>
    <p:sldLayoutId id="2147484168" r:id="rId4"/>
    <p:sldLayoutId id="2147484163" r:id="rId5"/>
    <p:sldLayoutId id="2147484161" r:id="rId6"/>
    <p:sldLayoutId id="2147484169" r:id="rId7"/>
    <p:sldLayoutId id="2147484180" r:id="rId8"/>
    <p:sldLayoutId id="2147484170" r:id="rId9"/>
    <p:sldLayoutId id="2147484177" r:id="rId10"/>
    <p:sldLayoutId id="2147484173" r:id="rId11"/>
    <p:sldLayoutId id="2147484179" r:id="rId12"/>
    <p:sldLayoutId id="2147484172" r:id="rId13"/>
    <p:sldLayoutId id="2147484181" r:id="rId14"/>
    <p:sldLayoutId id="2147484162" r:id="rId15"/>
    <p:sldLayoutId id="2147484164" r:id="rId16"/>
    <p:sldLayoutId id="2147484105" r:id="rId17"/>
    <p:sldLayoutId id="2147484182" r:id="rId18"/>
    <p:sldLayoutId id="2147484130" r:id="rId19"/>
    <p:sldLayoutId id="2147484101" r:id="rId20"/>
    <p:sldLayoutId id="2147484102" r:id="rId21"/>
    <p:sldLayoutId id="2147484087" r:id="rId22"/>
    <p:sldLayoutId id="2147484098" r:id="rId23"/>
    <p:sldLayoutId id="2147484086" r:id="rId24"/>
    <p:sldLayoutId id="2147484107" r:id="rId25"/>
    <p:sldLayoutId id="2147484099" r:id="rId26"/>
    <p:sldLayoutId id="2147484100" r:id="rId27"/>
    <p:sldLayoutId id="2147484089" r:id="rId28"/>
    <p:sldLayoutId id="2147484106" r:id="rId29"/>
    <p:sldLayoutId id="2147484092" r:id="rId30"/>
    <p:sldLayoutId id="2147484093" r:id="rId31"/>
    <p:sldLayoutId id="2147484127" r:id="rId32"/>
    <p:sldLayoutId id="2147484128" r:id="rId33"/>
    <p:sldLayoutId id="2147484129" r:id="rId34"/>
    <p:sldLayoutId id="2147484094" r:id="rId35"/>
    <p:sldLayoutId id="2147484096" r:id="rId3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7.png"/><Relationship Id="rId1" Type="http://schemas.openxmlformats.org/officeDocument/2006/relationships/slideLayout" Target="../slideLayouts/slideLayout24.xml"/><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44.jpeg"/><Relationship Id="rId1" Type="http://schemas.openxmlformats.org/officeDocument/2006/relationships/slideLayout" Target="../slideLayouts/slideLayout24.xml"/><Relationship Id="rId6" Type="http://schemas.openxmlformats.org/officeDocument/2006/relationships/image" Target="../media/image47.jpeg"/><Relationship Id="rId5" Type="http://schemas.openxmlformats.org/officeDocument/2006/relationships/image" Target="../media/image40.png"/><Relationship Id="rId4" Type="http://schemas.openxmlformats.org/officeDocument/2006/relationships/image" Target="../media/image46.jpe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0.png"/><Relationship Id="rId1" Type="http://schemas.openxmlformats.org/officeDocument/2006/relationships/slideLayout" Target="../slideLayouts/slideLayout2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54.png"/><Relationship Id="rId2" Type="http://schemas.openxmlformats.org/officeDocument/2006/relationships/hyperlink" Target="https://azure.microsoft.com/services/app-service/mobile/" TargetMode="External"/><Relationship Id="rId1" Type="http://schemas.openxmlformats.org/officeDocument/2006/relationships/slideLayout" Target="../slideLayouts/slideLayout24.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azure.microsoft.com/services/virtual-machines/" TargetMode="External"/><Relationship Id="rId1" Type="http://schemas.openxmlformats.org/officeDocument/2006/relationships/slideLayout" Target="../slideLayouts/slideLayout24.xml"/><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hyperlink" Target="https://azure.microsoft.com/services/app-service/web/" TargetMode="External"/><Relationship Id="rId1" Type="http://schemas.openxmlformats.org/officeDocument/2006/relationships/slideLayout" Target="../slideLayouts/slideLayout24.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hyperlink" Target="https://azure.microsoft.com/en-us/campaigns/oracle/" TargetMode="External"/><Relationship Id="rId7" Type="http://schemas.openxmlformats.org/officeDocument/2006/relationships/hyperlink" Target="https://azure.microsoft.com/en-us/services/hdinsight/" TargetMode="External"/><Relationship Id="rId12" Type="http://schemas.openxmlformats.org/officeDocument/2006/relationships/image" Target="../media/image66.png"/><Relationship Id="rId2" Type="http://schemas.openxmlformats.org/officeDocument/2006/relationships/hyperlink" Target="https://azure.microsoft.com/en-us/services/sql-database/" TargetMode="External"/><Relationship Id="rId1" Type="http://schemas.openxmlformats.org/officeDocument/2006/relationships/slideLayout" Target="../slideLayouts/slideLayout24.xml"/><Relationship Id="rId6" Type="http://schemas.openxmlformats.org/officeDocument/2006/relationships/hyperlink" Target="https://azure.microsoft.com/en-us/documentation/articles/virtual-machines-install-mongodb-windows-server/" TargetMode="External"/><Relationship Id="rId11" Type="http://schemas.openxmlformats.org/officeDocument/2006/relationships/image" Target="../media/image65.png"/><Relationship Id="rId5" Type="http://schemas.openxmlformats.org/officeDocument/2006/relationships/hyperlink" Target="https://azure.microsoft.com/en-us/marketplace/partners/cleardb/databases/" TargetMode="External"/><Relationship Id="rId10" Type="http://schemas.openxmlformats.org/officeDocument/2006/relationships/image" Target="../media/image64.jpeg"/><Relationship Id="rId4" Type="http://schemas.openxmlformats.org/officeDocument/2006/relationships/hyperlink" Target="https://azure.microsoft.com/en-us/services/documentdb/" TargetMode="External"/><Relationship Id="rId9" Type="http://schemas.openxmlformats.org/officeDocument/2006/relationships/image" Target="../media/image63.png"/></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hyperlink" Target="mailto:shchowd@microsoft.com" TargetMode="External"/><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69.jpg"/><Relationship Id="rId4" Type="http://schemas.openxmlformats.org/officeDocument/2006/relationships/hyperlink" Target="http://twitter.com/shahedc"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4.xml"/><Relationship Id="rId6" Type="http://schemas.openxmlformats.org/officeDocument/2006/relationships/image" Target="../media/image26.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4.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8.jpeg"/><Relationship Id="rId7" Type="http://schemas.openxmlformats.org/officeDocument/2006/relationships/image" Target="../media/image33.png"/><Relationship Id="rId2" Type="http://schemas.openxmlformats.org/officeDocument/2006/relationships/image" Target="../media/image37.png"/><Relationship Id="rId1" Type="http://schemas.openxmlformats.org/officeDocument/2006/relationships/slideLayout" Target="../slideLayouts/slideLayout24.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hyperlink" Target="http://wakeupandcode.com/bizspark" TargetMode="External"/><Relationship Id="rId4" Type="http://schemas.openxmlformats.org/officeDocument/2006/relationships/image" Target="../media/image39.jpeg"/><Relationship Id="rId9"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By Shahed Chowdhuri</a:t>
            </a:r>
          </a:p>
          <a:p>
            <a:r>
              <a:rPr lang="en-US" dirty="0" smtClean="0"/>
              <a:t>Sr. Technical Evangelist</a:t>
            </a:r>
          </a:p>
          <a:p>
            <a:endParaRPr lang="en-US" dirty="0"/>
          </a:p>
        </p:txBody>
      </p:sp>
      <p:sp>
        <p:nvSpPr>
          <p:cNvPr id="3" name="Title 2"/>
          <p:cNvSpPr>
            <a:spLocks noGrp="1"/>
          </p:cNvSpPr>
          <p:nvPr>
            <p:ph type="title"/>
          </p:nvPr>
        </p:nvSpPr>
        <p:spPr>
          <a:xfrm>
            <a:off x="274702" y="2117165"/>
            <a:ext cx="11521313" cy="754422"/>
          </a:xfrm>
        </p:spPr>
        <p:txBody>
          <a:bodyPr/>
          <a:lstStyle/>
          <a:p>
            <a:r>
              <a:rPr lang="en-US" sz="5400" b="1" dirty="0" smtClean="0"/>
              <a:t>Tech for Startups</a:t>
            </a:r>
            <a:endParaRPr lang="en-US" sz="5400" dirty="0"/>
          </a:p>
        </p:txBody>
      </p:sp>
      <p:sp>
        <p:nvSpPr>
          <p:cNvPr id="4" name="Title 1"/>
          <p:cNvSpPr txBox="1">
            <a:spLocks/>
          </p:cNvSpPr>
          <p:nvPr/>
        </p:nvSpPr>
        <p:spPr>
          <a:xfrm>
            <a:off x="366141" y="3035814"/>
            <a:ext cx="9170599" cy="444750"/>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48" dirty="0" smtClean="0"/>
              <a:t>Jump-starting Your Startup with Technology</a:t>
            </a:r>
            <a:endParaRPr lang="en-US" sz="2448" dirty="0"/>
          </a:p>
        </p:txBody>
      </p:sp>
      <p:sp>
        <p:nvSpPr>
          <p:cNvPr id="5" name="TextBox 4"/>
          <p:cNvSpPr txBox="1"/>
          <p:nvPr/>
        </p:nvSpPr>
        <p:spPr>
          <a:xfrm>
            <a:off x="939212" y="6238389"/>
            <a:ext cx="1327878" cy="382308"/>
          </a:xfrm>
          <a:prstGeom prst="rect">
            <a:avLst/>
          </a:prstGeom>
          <a:noFill/>
        </p:spPr>
        <p:txBody>
          <a:bodyPr wrap="none" rtlCol="0">
            <a:spAutoFit/>
          </a:bodyPr>
          <a:lstStyle/>
          <a:p>
            <a:r>
              <a:rPr lang="en-US" sz="1836" dirty="0"/>
              <a:t>@shahedC</a:t>
            </a:r>
          </a:p>
        </p:txBody>
      </p:sp>
      <p:pic>
        <p:nvPicPr>
          <p:cNvPr id="6" name="Picture 10" descr="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76" y="6094760"/>
            <a:ext cx="614484" cy="614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03" y="5284563"/>
            <a:ext cx="664508" cy="6645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39212" y="5452436"/>
            <a:ext cx="2571394" cy="382308"/>
          </a:xfrm>
          <a:prstGeom prst="rect">
            <a:avLst/>
          </a:prstGeom>
          <a:noFill/>
        </p:spPr>
        <p:txBody>
          <a:bodyPr wrap="none" rtlCol="0">
            <a:spAutoFit/>
          </a:bodyPr>
          <a:lstStyle/>
          <a:p>
            <a:r>
              <a:rPr lang="en-US" sz="1836" dirty="0"/>
              <a:t>WakeUpAndCode.com</a:t>
            </a:r>
          </a:p>
        </p:txBody>
      </p:sp>
      <p:sp>
        <p:nvSpPr>
          <p:cNvPr id="9" name="TextBox 8"/>
          <p:cNvSpPr txBox="1"/>
          <p:nvPr/>
        </p:nvSpPr>
        <p:spPr>
          <a:xfrm>
            <a:off x="8293033" y="6402002"/>
            <a:ext cx="4143442"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solidFill>
                  <a:schemeClr val="bg1">
                    <a:lumMod val="65000"/>
                  </a:schemeClr>
                </a:solidFill>
              </a:rPr>
              <a:t>Icons/graphics from: iconarchive.com</a:t>
            </a:r>
          </a:p>
        </p:txBody>
      </p:sp>
    </p:spTree>
    <p:extLst>
      <p:ext uri="{BB962C8B-B14F-4D97-AF65-F5344CB8AC3E}">
        <p14:creationId xmlns:p14="http://schemas.microsoft.com/office/powerpoint/2010/main" val="1596206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85935" y="348092"/>
            <a:ext cx="6664605" cy="917575"/>
          </a:xfrm>
        </p:spPr>
        <p:txBody>
          <a:bodyPr/>
          <a:lstStyle/>
          <a:p>
            <a:r>
              <a:rPr lang="en-US" dirty="0" smtClean="0"/>
              <a:t>Azure (Cloud) Services</a:t>
            </a:r>
            <a:endParaRPr lang="en-US" dirty="0"/>
          </a:p>
        </p:txBody>
      </p:sp>
      <p:sp>
        <p:nvSpPr>
          <p:cNvPr id="6" name="AutoShape 18" descr="cloud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Get Free Microsoft Software with BizSp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653" y="2446553"/>
            <a:ext cx="3048000" cy="6477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1869074" y="1785203"/>
            <a:ext cx="7057023" cy="3782598"/>
            <a:chOff x="1869074" y="1785203"/>
            <a:chExt cx="7057023" cy="3782598"/>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091" y="1785203"/>
              <a:ext cx="3988006" cy="199400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869074" y="4275139"/>
              <a:ext cx="1505157" cy="1292662"/>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Free Azure Credits</a:t>
              </a:r>
            </a:p>
          </p:txBody>
        </p:sp>
      </p:grpSp>
      <p:grpSp>
        <p:nvGrpSpPr>
          <p:cNvPr id="4" name="Group 3"/>
          <p:cNvGrpSpPr/>
          <p:nvPr/>
        </p:nvGrpSpPr>
        <p:grpSpPr>
          <a:xfrm>
            <a:off x="5761042" y="4065196"/>
            <a:ext cx="6323637" cy="2674578"/>
            <a:chOff x="5761042" y="4065196"/>
            <a:chExt cx="6323637" cy="2674578"/>
          </a:xfrm>
        </p:grpSpPr>
        <p:pic>
          <p:nvPicPr>
            <p:cNvPr id="19" name="Picture 18"/>
            <p:cNvPicPr>
              <a:picLocks noChangeAspect="1"/>
            </p:cNvPicPr>
            <p:nvPr/>
          </p:nvPicPr>
          <p:blipFill>
            <a:blip r:embed="rId4"/>
            <a:stretch>
              <a:fillRect/>
            </a:stretch>
          </p:blipFill>
          <p:spPr>
            <a:xfrm>
              <a:off x="5761042" y="4065196"/>
              <a:ext cx="2762250" cy="2343150"/>
            </a:xfrm>
            <a:prstGeom prst="rect">
              <a:avLst/>
            </a:prstGeom>
          </p:spPr>
        </p:pic>
        <p:sp>
          <p:nvSpPr>
            <p:cNvPr id="29" name="TextBox 28"/>
            <p:cNvSpPr txBox="1"/>
            <p:nvPr/>
          </p:nvSpPr>
          <p:spPr>
            <a:xfrm>
              <a:off x="8778529" y="4065196"/>
              <a:ext cx="3306150" cy="2674578"/>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Virtual Machines</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Websites</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Databases</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Mobile Services</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Notifications</a:t>
              </a:r>
            </a:p>
            <a:p>
              <a:pPr>
                <a:lnSpc>
                  <a:spcPct val="90000"/>
                </a:lnSpc>
                <a:spcAft>
                  <a:spcPts val="600"/>
                </a:spcAft>
              </a:pPr>
              <a:endParaRPr lang="en-US" sz="2400" dirty="0" smtClean="0">
                <a:gradFill>
                  <a:gsLst>
                    <a:gs pos="2917">
                      <a:schemeClr val="tx1"/>
                    </a:gs>
                    <a:gs pos="30000">
                      <a:schemeClr val="tx1"/>
                    </a:gs>
                  </a:gsLst>
                  <a:lin ang="5400000" scaled="0"/>
                </a:gradFill>
              </a:endParaRPr>
            </a:p>
          </p:txBody>
        </p:sp>
      </p:grpSp>
    </p:spTree>
    <p:extLst>
      <p:ext uri="{BB962C8B-B14F-4D97-AF65-F5344CB8AC3E}">
        <p14:creationId xmlns:p14="http://schemas.microsoft.com/office/powerpoint/2010/main" val="1965600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360" y="2542032"/>
            <a:ext cx="9144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951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799" y="1668482"/>
            <a:ext cx="7955193" cy="3383243"/>
          </a:xfrm>
        </p:spPr>
        <p:txBody>
          <a:bodyPr/>
          <a:lstStyle/>
          <a:p>
            <a:pPr algn="ctr"/>
            <a:r>
              <a:rPr lang="en-US" sz="8800" dirty="0" smtClean="0"/>
              <a:t>App/Game Development</a:t>
            </a:r>
            <a:endParaRPr lang="en-US" sz="8800" dirty="0"/>
          </a:p>
        </p:txBody>
      </p:sp>
    </p:spTree>
    <p:extLst>
      <p:ext uri="{BB962C8B-B14F-4D97-AF65-F5344CB8AC3E}">
        <p14:creationId xmlns:p14="http://schemas.microsoft.com/office/powerpoint/2010/main" val="2597412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4212" y="1311730"/>
            <a:ext cx="2857500" cy="20193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8226089" y="2929154"/>
            <a:ext cx="3495675" cy="1343025"/>
          </a:xfrm>
          <a:prstGeom prst="rect">
            <a:avLst/>
          </a:prstGeom>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1655" y="4660597"/>
            <a:ext cx="1900057" cy="138545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526007" y="348092"/>
            <a:ext cx="5384460" cy="917575"/>
          </a:xfrm>
        </p:spPr>
        <p:txBody>
          <a:bodyPr/>
          <a:lstStyle/>
          <a:p>
            <a:r>
              <a:rPr lang="en-US" dirty="0" smtClean="0"/>
              <a:t>App Development</a:t>
            </a:r>
            <a:br>
              <a:rPr lang="en-US" dirty="0" smtClean="0"/>
            </a:br>
            <a:endParaRPr lang="en-US" dirty="0"/>
          </a:p>
        </p:txBody>
      </p:sp>
      <p:sp>
        <p:nvSpPr>
          <p:cNvPr id="6" name="AutoShape 18" descr="cloud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5"/>
          <a:stretch>
            <a:fillRect/>
          </a:stretch>
        </p:blipFill>
        <p:spPr>
          <a:xfrm>
            <a:off x="1606214" y="2232143"/>
            <a:ext cx="6257925" cy="1476375"/>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7647" y="4650740"/>
            <a:ext cx="1405173" cy="140517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a:stretch>
            <a:fillRect/>
          </a:stretch>
        </p:blipFill>
        <p:spPr>
          <a:xfrm>
            <a:off x="3184608" y="4862788"/>
            <a:ext cx="3857625" cy="981075"/>
          </a:xfrm>
          <a:prstGeom prst="rect">
            <a:avLst/>
          </a:prstGeom>
        </p:spPr>
      </p:pic>
      <p:sp>
        <p:nvSpPr>
          <p:cNvPr id="12" name="TextBox 11"/>
          <p:cNvSpPr txBox="1"/>
          <p:nvPr/>
        </p:nvSpPr>
        <p:spPr>
          <a:xfrm>
            <a:off x="460375" y="2451726"/>
            <a:ext cx="1505157"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Dev</a:t>
            </a:r>
          </a:p>
          <a:p>
            <a:pPr>
              <a:lnSpc>
                <a:spcPct val="90000"/>
              </a:lnSpc>
              <a:spcAft>
                <a:spcPts val="600"/>
              </a:spcAft>
            </a:pPr>
            <a:r>
              <a:rPr lang="en-US" sz="2400" dirty="0" smtClean="0">
                <a:gradFill>
                  <a:gsLst>
                    <a:gs pos="2917">
                      <a:schemeClr val="tx1"/>
                    </a:gs>
                    <a:gs pos="30000">
                      <a:schemeClr val="tx1"/>
                    </a:gs>
                  </a:gsLst>
                  <a:lin ang="5400000" scaled="0"/>
                </a:gradFill>
              </a:rPr>
              <a:t>Tools</a:t>
            </a:r>
          </a:p>
        </p:txBody>
      </p:sp>
      <p:sp>
        <p:nvSpPr>
          <p:cNvPr id="13" name="TextBox 12"/>
          <p:cNvSpPr txBox="1"/>
          <p:nvPr/>
        </p:nvSpPr>
        <p:spPr>
          <a:xfrm>
            <a:off x="462076" y="5039393"/>
            <a:ext cx="1886946"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Platforms</a:t>
            </a:r>
          </a:p>
        </p:txBody>
      </p:sp>
      <p:sp>
        <p:nvSpPr>
          <p:cNvPr id="14" name="TextBox 13"/>
          <p:cNvSpPr txBox="1"/>
          <p:nvPr/>
        </p:nvSpPr>
        <p:spPr>
          <a:xfrm>
            <a:off x="9461655" y="1415542"/>
            <a:ext cx="1431097"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3rd-party</a:t>
            </a:r>
          </a:p>
        </p:txBody>
      </p:sp>
    </p:spTree>
    <p:extLst>
      <p:ext uri="{BB962C8B-B14F-4D97-AF65-F5344CB8AC3E}">
        <p14:creationId xmlns:p14="http://schemas.microsoft.com/office/powerpoint/2010/main" val="4428028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51691" y="348092"/>
            <a:ext cx="5933093" cy="917575"/>
          </a:xfrm>
        </p:spPr>
        <p:txBody>
          <a:bodyPr/>
          <a:lstStyle/>
          <a:p>
            <a:r>
              <a:rPr lang="en-US" dirty="0" smtClean="0"/>
              <a:t>Game Development</a:t>
            </a:r>
            <a:br>
              <a:rPr lang="en-US" dirty="0" smtClean="0"/>
            </a:br>
            <a:endParaRPr lang="en-US" dirty="0"/>
          </a:p>
        </p:txBody>
      </p:sp>
      <p:sp>
        <p:nvSpPr>
          <p:cNvPr id="6" name="AutoShape 18" descr="cloud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stretch>
            <a:fillRect/>
          </a:stretch>
        </p:blipFill>
        <p:spPr>
          <a:xfrm>
            <a:off x="1606214" y="2232143"/>
            <a:ext cx="6257925" cy="1476375"/>
          </a:xfrm>
          <a:prstGeom prst="rect">
            <a:avLst/>
          </a:prstGeom>
        </p:spPr>
      </p:pic>
      <p:sp>
        <p:nvSpPr>
          <p:cNvPr id="5" name="TextBox 4"/>
          <p:cNvSpPr txBox="1"/>
          <p:nvPr/>
        </p:nvSpPr>
        <p:spPr>
          <a:xfrm>
            <a:off x="460375" y="2451726"/>
            <a:ext cx="1505157"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Dev</a:t>
            </a:r>
          </a:p>
          <a:p>
            <a:pPr>
              <a:lnSpc>
                <a:spcPct val="90000"/>
              </a:lnSpc>
              <a:spcAft>
                <a:spcPts val="600"/>
              </a:spcAft>
            </a:pPr>
            <a:r>
              <a:rPr lang="en-US" sz="2400" dirty="0" smtClean="0">
                <a:gradFill>
                  <a:gsLst>
                    <a:gs pos="2917">
                      <a:schemeClr val="tx1"/>
                    </a:gs>
                    <a:gs pos="30000">
                      <a:schemeClr val="tx1"/>
                    </a:gs>
                  </a:gsLst>
                  <a:lin ang="5400000" scaled="0"/>
                </a:gradFill>
              </a:rPr>
              <a:t>Tools</a:t>
            </a:r>
          </a:p>
        </p:txBody>
      </p:sp>
      <p:sp>
        <p:nvSpPr>
          <p:cNvPr id="7" name="TextBox 6"/>
          <p:cNvSpPr txBox="1"/>
          <p:nvPr/>
        </p:nvSpPr>
        <p:spPr>
          <a:xfrm>
            <a:off x="462076" y="5039393"/>
            <a:ext cx="1886946"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Platforms</a:t>
            </a:r>
          </a:p>
        </p:txBody>
      </p:sp>
      <p:pic>
        <p:nvPicPr>
          <p:cNvPr id="8" name="Picture 7"/>
          <p:cNvPicPr>
            <a:picLocks noChangeAspect="1"/>
          </p:cNvPicPr>
          <p:nvPr/>
        </p:nvPicPr>
        <p:blipFill>
          <a:blip r:embed="rId3"/>
          <a:stretch>
            <a:fillRect/>
          </a:stretch>
        </p:blipFill>
        <p:spPr>
          <a:xfrm>
            <a:off x="2743555" y="4674994"/>
            <a:ext cx="4292274" cy="1303377"/>
          </a:xfrm>
          <a:prstGeom prst="rect">
            <a:avLst/>
          </a:prstGeom>
        </p:spPr>
      </p:pic>
      <p:pic>
        <p:nvPicPr>
          <p:cNvPr id="9" name="Picture 8"/>
          <p:cNvPicPr>
            <a:picLocks noChangeAspect="1"/>
          </p:cNvPicPr>
          <p:nvPr/>
        </p:nvPicPr>
        <p:blipFill>
          <a:blip r:embed="rId4"/>
          <a:stretch>
            <a:fillRect/>
          </a:stretch>
        </p:blipFill>
        <p:spPr>
          <a:xfrm>
            <a:off x="7144504" y="4674994"/>
            <a:ext cx="2127274" cy="1303377"/>
          </a:xfrm>
          <a:prstGeom prst="rect">
            <a:avLst/>
          </a:prstGeom>
        </p:spPr>
      </p:pic>
      <p:pic>
        <p:nvPicPr>
          <p:cNvPr id="10" name="Picture 9"/>
          <p:cNvPicPr>
            <a:picLocks noChangeAspect="1"/>
          </p:cNvPicPr>
          <p:nvPr/>
        </p:nvPicPr>
        <p:blipFill>
          <a:blip r:embed="rId5"/>
          <a:stretch>
            <a:fillRect/>
          </a:stretch>
        </p:blipFill>
        <p:spPr>
          <a:xfrm>
            <a:off x="9380453" y="4723325"/>
            <a:ext cx="1709773" cy="1165754"/>
          </a:xfrm>
          <a:prstGeom prst="rect">
            <a:avLst/>
          </a:prstGeom>
        </p:spPr>
      </p:pic>
      <p:pic>
        <p:nvPicPr>
          <p:cNvPr id="11" name="Picture 4" descr="http://forum.unity3d.com/attachment.php?attachmentid=16698&amp;stc=1&amp;d=12952630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04212" y="2946752"/>
            <a:ext cx="2902584" cy="10843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http://blogs.msdn.com/cfs-filesystemfile.ashx/__key/communityserver-blogs-components-weblogfiles/00-00-01-44-28-metablogapi/3124.image_5F00_1332938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80453" y="1442679"/>
            <a:ext cx="1332730" cy="132706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0375" y="6101158"/>
            <a:ext cx="11701397" cy="871008"/>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Note: Construct 2 and Unity both export to browsers, tablets, app stores. Unity  also supports game consoles.</a:t>
            </a:r>
          </a:p>
          <a:p>
            <a:pPr>
              <a:lnSpc>
                <a:spcPct val="90000"/>
              </a:lnSpc>
              <a:spcAft>
                <a:spcPts val="600"/>
              </a:spcAft>
            </a:pPr>
            <a:r>
              <a:rPr lang="en-US" dirty="0" smtClean="0">
                <a:gradFill>
                  <a:gsLst>
                    <a:gs pos="2917">
                      <a:schemeClr val="tx1"/>
                    </a:gs>
                    <a:gs pos="30000">
                      <a:schemeClr val="tx1"/>
                    </a:gs>
                  </a:gsLst>
                  <a:lin ang="5400000" scaled="0"/>
                </a:gradFill>
              </a:rPr>
              <a:t>Visual Studio can be used to publish to Windows Store, and also for programming Unity games.</a:t>
            </a:r>
          </a:p>
        </p:txBody>
      </p:sp>
      <p:sp>
        <p:nvSpPr>
          <p:cNvPr id="15" name="TextBox 14"/>
          <p:cNvSpPr txBox="1"/>
          <p:nvPr/>
        </p:nvSpPr>
        <p:spPr>
          <a:xfrm>
            <a:off x="9331269" y="949979"/>
            <a:ext cx="1431097"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3rd-party</a:t>
            </a:r>
          </a:p>
        </p:txBody>
      </p:sp>
    </p:spTree>
    <p:extLst>
      <p:ext uri="{BB962C8B-B14F-4D97-AF65-F5344CB8AC3E}">
        <p14:creationId xmlns:p14="http://schemas.microsoft.com/office/powerpoint/2010/main" val="2043422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921" y="2582872"/>
            <a:ext cx="7955193" cy="1463024"/>
          </a:xfrm>
        </p:spPr>
        <p:txBody>
          <a:bodyPr/>
          <a:lstStyle/>
          <a:p>
            <a:pPr algn="ctr"/>
            <a:r>
              <a:rPr lang="en-US" sz="8800" dirty="0" smtClean="0"/>
              <a:t>Cloud Services</a:t>
            </a:r>
            <a:endParaRPr lang="en-US" sz="8800" dirty="0"/>
          </a:p>
        </p:txBody>
      </p:sp>
    </p:spTree>
    <p:extLst>
      <p:ext uri="{BB962C8B-B14F-4D97-AF65-F5344CB8AC3E}">
        <p14:creationId xmlns:p14="http://schemas.microsoft.com/office/powerpoint/2010/main" val="3975185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19752" y="348092"/>
            <a:ext cx="6664605" cy="917575"/>
          </a:xfrm>
        </p:spPr>
        <p:txBody>
          <a:bodyPr/>
          <a:lstStyle/>
          <a:p>
            <a:r>
              <a:rPr lang="en-US" dirty="0" smtClean="0"/>
              <a:t>Azure Mobile Services</a:t>
            </a:r>
            <a:endParaRPr lang="en-US" dirty="0"/>
          </a:p>
        </p:txBody>
      </p:sp>
      <p:sp>
        <p:nvSpPr>
          <p:cNvPr id="6" name="AutoShape 18" descr="cloud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1710432" y="6148993"/>
            <a:ext cx="9655207"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More info: </a:t>
            </a:r>
            <a:r>
              <a:rPr lang="en-US" sz="2400" dirty="0">
                <a:gradFill>
                  <a:gsLst>
                    <a:gs pos="2917">
                      <a:schemeClr val="tx1"/>
                    </a:gs>
                    <a:gs pos="30000">
                      <a:schemeClr val="tx1"/>
                    </a:gs>
                  </a:gsLst>
                  <a:lin ang="5400000" scaled="0"/>
                </a:gradFill>
                <a:hlinkClick r:id="rId2"/>
              </a:rPr>
              <a:t>https://azure.microsoft.com/services/app-service/mobile</a:t>
            </a:r>
            <a:r>
              <a:rPr lang="en-US" sz="2400" dirty="0" smtClean="0">
                <a:gradFill>
                  <a:gsLst>
                    <a:gs pos="2917">
                      <a:schemeClr val="tx1"/>
                    </a:gs>
                    <a:gs pos="30000">
                      <a:schemeClr val="tx1"/>
                    </a:gs>
                  </a:gsLst>
                  <a:lin ang="5400000" scaled="0"/>
                </a:gradFill>
                <a:hlinkClick r:id="rId2"/>
              </a:rPr>
              <a:t>/</a:t>
            </a:r>
            <a:r>
              <a:rPr lang="en-US" sz="2400" dirty="0" smtClean="0">
                <a:gradFill>
                  <a:gsLst>
                    <a:gs pos="2917">
                      <a:schemeClr val="tx1"/>
                    </a:gs>
                    <a:gs pos="30000">
                      <a:schemeClr val="tx1"/>
                    </a:gs>
                  </a:gsLst>
                  <a:lin ang="5400000" scaled="0"/>
                </a:gradFill>
              </a:rPr>
              <a:t> </a:t>
            </a:r>
            <a:endParaRPr lang="en-US" sz="2400" dirty="0" smtClean="0">
              <a:gradFill>
                <a:gsLst>
                  <a:gs pos="2917">
                    <a:schemeClr val="tx1"/>
                  </a:gs>
                  <a:gs pos="30000">
                    <a:schemeClr val="tx1"/>
                  </a:gs>
                </a:gsLst>
                <a:lin ang="5400000" scaled="0"/>
              </a:gra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234" y="1305162"/>
            <a:ext cx="3988006" cy="19940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48762">
            <a:off x="6209848" y="4546763"/>
            <a:ext cx="1900057" cy="13854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82541">
            <a:off x="4465947" y="4601647"/>
            <a:ext cx="1405173" cy="14051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stretch>
            <a:fillRect/>
          </a:stretch>
        </p:blipFill>
        <p:spPr>
          <a:xfrm rot="2732637">
            <a:off x="485321" y="3169902"/>
            <a:ext cx="3857625" cy="981075"/>
          </a:xfrm>
          <a:prstGeom prst="rect">
            <a:avLst/>
          </a:prstGeom>
        </p:spPr>
      </p:pic>
      <p:pic>
        <p:nvPicPr>
          <p:cNvPr id="10" name="Picture 2" descr="html5_css_javascrip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8882882">
            <a:off x="8168297" y="2992253"/>
            <a:ext cx="3327924" cy="133637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
          <p:cNvSpPr>
            <a:spLocks noGrp="1"/>
          </p:cNvSpPr>
          <p:nvPr>
            <p:ph type="body" sz="quarter" idx="10"/>
          </p:nvPr>
        </p:nvSpPr>
        <p:spPr>
          <a:xfrm>
            <a:off x="4520654" y="3241670"/>
            <a:ext cx="3430388" cy="1329595"/>
          </a:xfrm>
        </p:spPr>
        <p:txBody>
          <a:bodyPr/>
          <a:lstStyle/>
          <a:p>
            <a:r>
              <a:rPr lang="en-US" sz="2400" dirty="0" smtClean="0"/>
              <a:t>Mobile Notifications</a:t>
            </a:r>
          </a:p>
          <a:p>
            <a:r>
              <a:rPr lang="en-US" sz="2400" dirty="0" smtClean="0"/>
              <a:t>Database</a:t>
            </a:r>
          </a:p>
          <a:p>
            <a:r>
              <a:rPr lang="en-US" sz="2400" dirty="0" smtClean="0"/>
              <a:t>Back-End Code</a:t>
            </a:r>
            <a:endParaRPr lang="en-US" sz="2400" dirty="0"/>
          </a:p>
        </p:txBody>
      </p:sp>
    </p:spTree>
    <p:extLst>
      <p:ext uri="{BB962C8B-B14F-4D97-AF65-F5344CB8AC3E}">
        <p14:creationId xmlns:p14="http://schemas.microsoft.com/office/powerpoint/2010/main" val="1495469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54605" y="348092"/>
            <a:ext cx="4927265" cy="917575"/>
          </a:xfrm>
        </p:spPr>
        <p:txBody>
          <a:bodyPr/>
          <a:lstStyle/>
          <a:p>
            <a:r>
              <a:rPr lang="en-US" dirty="0" smtClean="0"/>
              <a:t>Virtual Machines</a:t>
            </a:r>
            <a:endParaRPr lang="en-US" dirty="0"/>
          </a:p>
        </p:txBody>
      </p:sp>
      <p:sp>
        <p:nvSpPr>
          <p:cNvPr id="6" name="AutoShape 18" descr="cloud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1647242" y="6148993"/>
            <a:ext cx="9141990"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More info: </a:t>
            </a:r>
            <a:r>
              <a:rPr lang="en-US" sz="2400" dirty="0">
                <a:gradFill>
                  <a:gsLst>
                    <a:gs pos="2917">
                      <a:schemeClr val="tx1"/>
                    </a:gs>
                    <a:gs pos="30000">
                      <a:schemeClr val="tx1"/>
                    </a:gs>
                  </a:gsLst>
                  <a:lin ang="5400000" scaled="0"/>
                </a:gradFill>
                <a:hlinkClick r:id="rId2"/>
              </a:rPr>
              <a:t>http://azure.microsoft.com/services/virtual-machines</a:t>
            </a:r>
            <a:r>
              <a:rPr lang="en-US" sz="2400" dirty="0" smtClean="0">
                <a:gradFill>
                  <a:gsLst>
                    <a:gs pos="2917">
                      <a:schemeClr val="tx1"/>
                    </a:gs>
                    <a:gs pos="30000">
                      <a:schemeClr val="tx1"/>
                    </a:gs>
                  </a:gsLst>
                  <a:lin ang="5400000" scaled="0"/>
                </a:gradFill>
                <a:hlinkClick r:id="rId2"/>
              </a:rPr>
              <a:t>/</a:t>
            </a:r>
            <a:r>
              <a:rPr lang="en-US" sz="2400" dirty="0" smtClean="0">
                <a:gradFill>
                  <a:gsLst>
                    <a:gs pos="2917">
                      <a:schemeClr val="tx1"/>
                    </a:gs>
                    <a:gs pos="30000">
                      <a:schemeClr val="tx1"/>
                    </a:gs>
                  </a:gsLst>
                  <a:lin ang="5400000" scaled="0"/>
                </a:gradFill>
              </a:rPr>
              <a:t> </a:t>
            </a:r>
          </a:p>
        </p:txBody>
      </p:sp>
      <p:grpSp>
        <p:nvGrpSpPr>
          <p:cNvPr id="5" name="Group 4"/>
          <p:cNvGrpSpPr/>
          <p:nvPr/>
        </p:nvGrpSpPr>
        <p:grpSpPr>
          <a:xfrm>
            <a:off x="1825737" y="1942799"/>
            <a:ext cx="8785000" cy="2834608"/>
            <a:chOff x="1279576" y="1942799"/>
            <a:chExt cx="8785000" cy="2834608"/>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8721" y="1942799"/>
              <a:ext cx="3755855" cy="28346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1279576" y="2402707"/>
              <a:ext cx="4486901" cy="1914792"/>
            </a:xfrm>
            <a:prstGeom prst="rect">
              <a:avLst/>
            </a:prstGeom>
          </p:spPr>
        </p:pic>
      </p:grpSp>
    </p:spTree>
    <p:extLst>
      <p:ext uri="{BB962C8B-B14F-4D97-AF65-F5344CB8AC3E}">
        <p14:creationId xmlns:p14="http://schemas.microsoft.com/office/powerpoint/2010/main" val="1584797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360" y="1668482"/>
            <a:ext cx="7955193" cy="3383243"/>
          </a:xfrm>
        </p:spPr>
        <p:txBody>
          <a:bodyPr/>
          <a:lstStyle/>
          <a:p>
            <a:pPr algn="ctr"/>
            <a:r>
              <a:rPr lang="en-US" sz="8800" dirty="0" smtClean="0"/>
              <a:t>Server Applications</a:t>
            </a:r>
            <a:endParaRPr lang="en-US" sz="8800" dirty="0"/>
          </a:p>
        </p:txBody>
      </p:sp>
    </p:spTree>
    <p:extLst>
      <p:ext uri="{BB962C8B-B14F-4D97-AF65-F5344CB8AC3E}">
        <p14:creationId xmlns:p14="http://schemas.microsoft.com/office/powerpoint/2010/main" val="3097970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7945" y="348092"/>
            <a:ext cx="5293021" cy="917575"/>
          </a:xfrm>
        </p:spPr>
        <p:txBody>
          <a:bodyPr/>
          <a:lstStyle/>
          <a:p>
            <a:r>
              <a:rPr lang="en-US" dirty="0" smtClean="0"/>
              <a:t>Web Technologies</a:t>
            </a:r>
            <a:endParaRPr lang="en-US" dirty="0"/>
          </a:p>
        </p:txBody>
      </p:sp>
      <p:sp>
        <p:nvSpPr>
          <p:cNvPr id="6" name="AutoShape 18" descr="cloud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2151355" y="6148993"/>
            <a:ext cx="9280233"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More info: </a:t>
            </a:r>
            <a:r>
              <a:rPr lang="en-US" sz="2400" dirty="0">
                <a:gradFill>
                  <a:gsLst>
                    <a:gs pos="2917">
                      <a:schemeClr val="tx1"/>
                    </a:gs>
                    <a:gs pos="30000">
                      <a:schemeClr val="tx1"/>
                    </a:gs>
                  </a:gsLst>
                  <a:lin ang="5400000" scaled="0"/>
                </a:gradFill>
                <a:hlinkClick r:id="rId2"/>
              </a:rPr>
              <a:t>https://azure.microsoft.com/services/app-service/web</a:t>
            </a:r>
            <a:r>
              <a:rPr lang="en-US" sz="2400" dirty="0" smtClean="0">
                <a:gradFill>
                  <a:gsLst>
                    <a:gs pos="2917">
                      <a:schemeClr val="tx1"/>
                    </a:gs>
                    <a:gs pos="30000">
                      <a:schemeClr val="tx1"/>
                    </a:gs>
                  </a:gsLst>
                  <a:lin ang="5400000" scaled="0"/>
                </a:gradFill>
                <a:hlinkClick r:id="rId2"/>
              </a:rPr>
              <a:t>/</a:t>
            </a:r>
            <a:r>
              <a:rPr lang="en-US" sz="2400" dirty="0" smtClean="0">
                <a:gradFill>
                  <a:gsLst>
                    <a:gs pos="2917">
                      <a:schemeClr val="tx1"/>
                    </a:gs>
                    <a:gs pos="30000">
                      <a:schemeClr val="tx1"/>
                    </a:gs>
                  </a:gsLst>
                  <a:lin ang="5400000" scaled="0"/>
                </a:gradFill>
              </a:rPr>
              <a:t> </a:t>
            </a:r>
            <a:endParaRPr lang="en-US" sz="2400" dirty="0" smtClean="0">
              <a:gradFill>
                <a:gsLst>
                  <a:gs pos="2917">
                    <a:schemeClr val="tx1"/>
                  </a:gs>
                  <a:gs pos="30000">
                    <a:schemeClr val="tx1"/>
                  </a:gs>
                </a:gsLst>
                <a:lin ang="5400000" scaled="0"/>
              </a:gradFill>
            </a:endParaRPr>
          </a:p>
        </p:txBody>
      </p:sp>
      <p:grpSp>
        <p:nvGrpSpPr>
          <p:cNvPr id="12" name="Group 11"/>
          <p:cNvGrpSpPr/>
          <p:nvPr/>
        </p:nvGrpSpPr>
        <p:grpSpPr>
          <a:xfrm>
            <a:off x="1472908" y="1659063"/>
            <a:ext cx="9490658" cy="3496163"/>
            <a:chOff x="2420524" y="1659063"/>
            <a:chExt cx="9490658" cy="3496163"/>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217" y="2107308"/>
              <a:ext cx="4363734" cy="259967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2420524" y="2107308"/>
              <a:ext cx="2622947" cy="2777125"/>
              <a:chOff x="2420524" y="2107308"/>
              <a:chExt cx="2622947" cy="2777125"/>
            </a:xfrm>
          </p:grpSpPr>
          <p:grpSp>
            <p:nvGrpSpPr>
              <p:cNvPr id="5" name="Group 4"/>
              <p:cNvGrpSpPr/>
              <p:nvPr/>
            </p:nvGrpSpPr>
            <p:grpSpPr>
              <a:xfrm>
                <a:off x="2420524" y="2107308"/>
                <a:ext cx="2622947" cy="2599674"/>
                <a:chOff x="2346471" y="2107308"/>
                <a:chExt cx="2622947" cy="2599674"/>
              </a:xfrm>
            </p:grpSpPr>
            <p:pic>
              <p:nvPicPr>
                <p:cNvPr id="7" name="Picture 16"/>
                <p:cNvPicPr>
                  <a:picLocks noChangeAspect="1" noChangeArrowheads="1"/>
                </p:cNvPicPr>
                <p:nvPr/>
              </p:nvPicPr>
              <p:blipFill>
                <a:blip r:embed="rId4" cstate="print"/>
                <a:srcRect/>
                <a:stretch>
                  <a:fillRect/>
                </a:stretch>
              </p:blipFill>
              <p:spPr bwMode="auto">
                <a:xfrm>
                  <a:off x="2346471" y="2107308"/>
                  <a:ext cx="2622947" cy="786884"/>
                </a:xfrm>
                <a:prstGeom prst="rect">
                  <a:avLst/>
                </a:prstGeom>
                <a:noFill/>
                <a:ln w="9525">
                  <a:noFill/>
                  <a:miter lim="800000"/>
                  <a:headEnd/>
                  <a:tailEnd/>
                </a:ln>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6471" y="3222946"/>
                  <a:ext cx="2622947" cy="1484036"/>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p:cNvPicPr>
                <a:picLocks noChangeAspect="1"/>
              </p:cNvPicPr>
              <p:nvPr/>
            </p:nvPicPr>
            <p:blipFill>
              <a:blip r:embed="rId6"/>
              <a:stretch>
                <a:fillRect/>
              </a:stretch>
            </p:blipFill>
            <p:spPr>
              <a:xfrm>
                <a:off x="3150972" y="4532008"/>
                <a:ext cx="1162050" cy="352425"/>
              </a:xfrm>
              <a:prstGeom prst="rect">
                <a:avLst/>
              </a:prstGeom>
            </p:spPr>
          </p:pic>
        </p:grpSp>
        <p:pic>
          <p:nvPicPr>
            <p:cNvPr id="10" name="Picture 9"/>
            <p:cNvPicPr>
              <a:picLocks noChangeAspect="1"/>
            </p:cNvPicPr>
            <p:nvPr/>
          </p:nvPicPr>
          <p:blipFill>
            <a:blip r:embed="rId7"/>
            <a:stretch>
              <a:fillRect/>
            </a:stretch>
          </p:blipFill>
          <p:spPr>
            <a:xfrm>
              <a:off x="10005916" y="1659063"/>
              <a:ext cx="1905266" cy="3496163"/>
            </a:xfrm>
            <a:prstGeom prst="rect">
              <a:avLst/>
            </a:prstGeom>
          </p:spPr>
        </p:pic>
      </p:grpSp>
      <p:pic>
        <p:nvPicPr>
          <p:cNvPr id="15" name="Picture 2" descr="html5_css_javascrip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3116" y="4759802"/>
            <a:ext cx="3327924" cy="133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414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223635827"/>
              </p:ext>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9293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66080" y="296897"/>
            <a:ext cx="4104314" cy="917575"/>
          </a:xfrm>
        </p:spPr>
        <p:txBody>
          <a:bodyPr/>
          <a:lstStyle/>
          <a:p>
            <a:r>
              <a:rPr lang="en-US" dirty="0" smtClean="0"/>
              <a:t>Data Storage</a:t>
            </a:r>
            <a:endParaRPr lang="en-US" dirty="0"/>
          </a:p>
        </p:txBody>
      </p:sp>
      <p:sp>
        <p:nvSpPr>
          <p:cNvPr id="6" name="AutoShape 18" descr="cloud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781300" y="6148993"/>
            <a:ext cx="10929980"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More info</a:t>
            </a:r>
            <a:r>
              <a:rPr lang="en-US" sz="2400" dirty="0" smtClean="0">
                <a:gradFill>
                  <a:gsLst>
                    <a:gs pos="2917">
                      <a:schemeClr val="tx1"/>
                    </a:gs>
                    <a:gs pos="30000">
                      <a:schemeClr val="tx1"/>
                    </a:gs>
                  </a:gsLst>
                  <a:lin ang="5400000" scaled="0"/>
                </a:gradFill>
              </a:rPr>
              <a:t>: </a:t>
            </a:r>
            <a:r>
              <a:rPr lang="en-US" sz="2400" dirty="0" smtClean="0">
                <a:gradFill>
                  <a:gsLst>
                    <a:gs pos="2917">
                      <a:schemeClr val="tx1"/>
                    </a:gs>
                    <a:gs pos="30000">
                      <a:schemeClr val="tx1"/>
                    </a:gs>
                  </a:gsLst>
                  <a:lin ang="5400000" scaled="0"/>
                </a:gradFill>
                <a:hlinkClick r:id="rId2"/>
              </a:rPr>
              <a:t>SQL Server</a:t>
            </a:r>
            <a:r>
              <a:rPr lang="en-US" sz="2400" dirty="0" smtClean="0">
                <a:gradFill>
                  <a:gsLst>
                    <a:gs pos="2917">
                      <a:schemeClr val="tx1"/>
                    </a:gs>
                    <a:gs pos="30000">
                      <a:schemeClr val="tx1"/>
                    </a:gs>
                  </a:gsLst>
                  <a:lin ang="5400000" scaled="0"/>
                </a:gradFill>
              </a:rPr>
              <a:t> | </a:t>
            </a:r>
            <a:r>
              <a:rPr lang="en-US" sz="2400" dirty="0" smtClean="0">
                <a:gradFill>
                  <a:gsLst>
                    <a:gs pos="2917">
                      <a:schemeClr val="tx1"/>
                    </a:gs>
                    <a:gs pos="30000">
                      <a:schemeClr val="tx1"/>
                    </a:gs>
                  </a:gsLst>
                  <a:lin ang="5400000" scaled="0"/>
                </a:gradFill>
                <a:hlinkClick r:id="rId3"/>
              </a:rPr>
              <a:t>Oracle</a:t>
            </a:r>
            <a:r>
              <a:rPr lang="en-US" sz="2400" dirty="0" smtClean="0">
                <a:gradFill>
                  <a:gsLst>
                    <a:gs pos="2917">
                      <a:schemeClr val="tx1"/>
                    </a:gs>
                    <a:gs pos="30000">
                      <a:schemeClr val="tx1"/>
                    </a:gs>
                  </a:gsLst>
                  <a:lin ang="5400000" scaled="0"/>
                </a:gradFill>
              </a:rPr>
              <a:t> | </a:t>
            </a:r>
            <a:r>
              <a:rPr lang="en-US" sz="2400" dirty="0" smtClean="0">
                <a:gradFill>
                  <a:gsLst>
                    <a:gs pos="2917">
                      <a:schemeClr val="tx1"/>
                    </a:gs>
                    <a:gs pos="30000">
                      <a:schemeClr val="tx1"/>
                    </a:gs>
                  </a:gsLst>
                  <a:lin ang="5400000" scaled="0"/>
                </a:gradFill>
                <a:hlinkClick r:id="rId4"/>
              </a:rPr>
              <a:t>DocumentDB</a:t>
            </a:r>
            <a:r>
              <a:rPr lang="en-US" sz="2400" dirty="0" smtClean="0">
                <a:gradFill>
                  <a:gsLst>
                    <a:gs pos="2917">
                      <a:schemeClr val="tx1"/>
                    </a:gs>
                    <a:gs pos="30000">
                      <a:schemeClr val="tx1"/>
                    </a:gs>
                  </a:gsLst>
                  <a:lin ang="5400000" scaled="0"/>
                </a:gradFill>
              </a:rPr>
              <a:t> | </a:t>
            </a:r>
            <a:r>
              <a:rPr lang="en-US" sz="2400" dirty="0" smtClean="0">
                <a:gradFill>
                  <a:gsLst>
                    <a:gs pos="2917">
                      <a:schemeClr val="tx1"/>
                    </a:gs>
                    <a:gs pos="30000">
                      <a:schemeClr val="tx1"/>
                    </a:gs>
                  </a:gsLst>
                  <a:lin ang="5400000" scaled="0"/>
                </a:gradFill>
                <a:hlinkClick r:id="rId5"/>
              </a:rPr>
              <a:t>MySQL</a:t>
            </a:r>
            <a:r>
              <a:rPr lang="en-US" sz="2400" dirty="0" smtClean="0">
                <a:gradFill>
                  <a:gsLst>
                    <a:gs pos="2917">
                      <a:schemeClr val="tx1"/>
                    </a:gs>
                    <a:gs pos="30000">
                      <a:schemeClr val="tx1"/>
                    </a:gs>
                  </a:gsLst>
                  <a:lin ang="5400000" scaled="0"/>
                </a:gradFill>
              </a:rPr>
              <a:t> | </a:t>
            </a:r>
            <a:r>
              <a:rPr lang="en-US" sz="2400" dirty="0" smtClean="0">
                <a:gradFill>
                  <a:gsLst>
                    <a:gs pos="2917">
                      <a:schemeClr val="tx1"/>
                    </a:gs>
                    <a:gs pos="30000">
                      <a:schemeClr val="tx1"/>
                    </a:gs>
                  </a:gsLst>
                  <a:lin ang="5400000" scaled="0"/>
                </a:gradFill>
                <a:hlinkClick r:id="rId6"/>
              </a:rPr>
              <a:t>MongoDB</a:t>
            </a:r>
            <a:r>
              <a:rPr lang="en-US" sz="2400" dirty="0" smtClean="0">
                <a:gradFill>
                  <a:gsLst>
                    <a:gs pos="2917">
                      <a:schemeClr val="tx1"/>
                    </a:gs>
                    <a:gs pos="30000">
                      <a:schemeClr val="tx1"/>
                    </a:gs>
                  </a:gsLst>
                  <a:lin ang="5400000" scaled="0"/>
                </a:gradFill>
              </a:rPr>
              <a:t> | </a:t>
            </a:r>
            <a:r>
              <a:rPr lang="en-US" sz="2400" dirty="0" smtClean="0">
                <a:gradFill>
                  <a:gsLst>
                    <a:gs pos="2917">
                      <a:schemeClr val="tx1"/>
                    </a:gs>
                    <a:gs pos="30000">
                      <a:schemeClr val="tx1"/>
                    </a:gs>
                  </a:gsLst>
                  <a:lin ang="5400000" scaled="0"/>
                </a:gradFill>
                <a:hlinkClick r:id="rId7"/>
              </a:rPr>
              <a:t>HDInsight</a:t>
            </a:r>
            <a:endParaRPr lang="en-US" sz="2400" dirty="0" smtClean="0">
              <a:gradFill>
                <a:gsLst>
                  <a:gs pos="2917">
                    <a:schemeClr val="tx1"/>
                  </a:gs>
                  <a:gs pos="30000">
                    <a:schemeClr val="tx1"/>
                  </a:gs>
                </a:gsLst>
                <a:lin ang="5400000" scaled="0"/>
              </a:gradFill>
            </a:endParaRPr>
          </a:p>
        </p:txBody>
      </p:sp>
      <p:grpSp>
        <p:nvGrpSpPr>
          <p:cNvPr id="14" name="Group 13"/>
          <p:cNvGrpSpPr/>
          <p:nvPr/>
        </p:nvGrpSpPr>
        <p:grpSpPr>
          <a:xfrm>
            <a:off x="1633326" y="1485604"/>
            <a:ext cx="8978789" cy="3546972"/>
            <a:chOff x="1633326" y="1485604"/>
            <a:chExt cx="8978789" cy="3546972"/>
          </a:xfrm>
        </p:grpSpPr>
        <p:grpSp>
          <p:nvGrpSpPr>
            <p:cNvPr id="10" name="Group 9"/>
            <p:cNvGrpSpPr/>
            <p:nvPr/>
          </p:nvGrpSpPr>
          <p:grpSpPr>
            <a:xfrm>
              <a:off x="7283167" y="1485604"/>
              <a:ext cx="3328948" cy="3546972"/>
              <a:chOff x="7262148" y="1852952"/>
              <a:chExt cx="3328948" cy="3546972"/>
            </a:xfrm>
          </p:grpSpPr>
          <p:pic>
            <p:nvPicPr>
              <p:cNvPr id="614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16997" y="1852952"/>
                <a:ext cx="161925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9"/>
              <a:stretch>
                <a:fillRect/>
              </a:stretch>
            </p:blipFill>
            <p:spPr>
              <a:xfrm>
                <a:off x="7498383" y="3268217"/>
                <a:ext cx="2856479" cy="814120"/>
              </a:xfrm>
              <a:prstGeom prst="rect">
                <a:avLst/>
              </a:prstGeom>
            </p:spPr>
          </p:pic>
          <p:pic>
            <p:nvPicPr>
              <p:cNvPr id="615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62148" y="4082337"/>
                <a:ext cx="3328948" cy="13175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1633326" y="1748344"/>
              <a:ext cx="5171248" cy="2919704"/>
              <a:chOff x="1633326" y="1748344"/>
              <a:chExt cx="5171248" cy="2919704"/>
            </a:xfrm>
          </p:grpSpPr>
          <p:pic>
            <p:nvPicPr>
              <p:cNvPr id="614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33326" y="1748344"/>
                <a:ext cx="3076575" cy="23050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12"/>
              <a:stretch>
                <a:fillRect/>
              </a:stretch>
            </p:blipFill>
            <p:spPr>
              <a:xfrm>
                <a:off x="1824360" y="3586809"/>
                <a:ext cx="4834614" cy="1081239"/>
              </a:xfrm>
              <a:prstGeom prst="rect">
                <a:avLst/>
              </a:prstGeom>
            </p:spPr>
          </p:pic>
          <p:pic>
            <p:nvPicPr>
              <p:cNvPr id="6152"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11945" y="2058474"/>
                <a:ext cx="1892629" cy="127388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9" name="TextBox 18"/>
          <p:cNvSpPr txBox="1"/>
          <p:nvPr/>
        </p:nvSpPr>
        <p:spPr>
          <a:xfrm>
            <a:off x="4889298" y="3298905"/>
            <a:ext cx="2036455"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{DocumentDB}</a:t>
            </a:r>
          </a:p>
        </p:txBody>
      </p:sp>
      <p:sp>
        <p:nvSpPr>
          <p:cNvPr id="20" name="TextBox 19"/>
          <p:cNvSpPr txBox="1"/>
          <p:nvPr/>
        </p:nvSpPr>
        <p:spPr>
          <a:xfrm>
            <a:off x="8270394" y="4723949"/>
            <a:ext cx="1654940"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a:t>
            </a:r>
            <a:r>
              <a:rPr lang="en-US" sz="2000" dirty="0" err="1" smtClean="0">
                <a:gradFill>
                  <a:gsLst>
                    <a:gs pos="2917">
                      <a:schemeClr val="tx1"/>
                    </a:gs>
                    <a:gs pos="30000">
                      <a:schemeClr val="tx1"/>
                    </a:gs>
                  </a:gsLst>
                  <a:lin ang="5400000" scaled="0"/>
                </a:gradFill>
              </a:rPr>
              <a:t>HDInsight</a:t>
            </a:r>
            <a:r>
              <a:rPr lang="en-US" sz="2000" dirty="0" smtClean="0">
                <a:gradFill>
                  <a:gsLst>
                    <a:gs pos="2917">
                      <a:schemeClr val="tx1"/>
                    </a:gs>
                    <a:gs pos="30000">
                      <a:schemeClr val="tx1"/>
                    </a:gs>
                  </a:gsLst>
                  <a:lin ang="5400000" scaled="0"/>
                </a:gradFill>
              </a:rPr>
              <a:t>}</a:t>
            </a:r>
          </a:p>
        </p:txBody>
      </p:sp>
    </p:spTree>
    <p:extLst>
      <p:ext uri="{BB962C8B-B14F-4D97-AF65-F5344CB8AC3E}">
        <p14:creationId xmlns:p14="http://schemas.microsoft.com/office/powerpoint/2010/main" val="9155364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360" y="2542032"/>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0677" y="3730752"/>
            <a:ext cx="9144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469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579" y="4137335"/>
            <a:ext cx="3931940" cy="917575"/>
          </a:xfrm>
        </p:spPr>
        <p:txBody>
          <a:bodyPr/>
          <a:lstStyle/>
          <a:p>
            <a:r>
              <a:rPr lang="en-US" dirty="0" smtClean="0"/>
              <a:t>Questions?</a:t>
            </a:r>
            <a:endParaRPr lang="en-US" dirty="0"/>
          </a:p>
        </p:txBody>
      </p:sp>
      <p:pic>
        <p:nvPicPr>
          <p:cNvPr id="1026" name="Picture 2" descr="FAQ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774" y="1485604"/>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776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5" name="TextBox 4"/>
          <p:cNvSpPr txBox="1"/>
          <p:nvPr/>
        </p:nvSpPr>
        <p:spPr>
          <a:xfrm>
            <a:off x="1646287" y="6331871"/>
            <a:ext cx="7816050" cy="469039"/>
          </a:xfrm>
          <a:prstGeom prst="rect">
            <a:avLst/>
          </a:prstGeom>
          <a:noFill/>
        </p:spPr>
        <p:txBody>
          <a:bodyPr wrap="non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sz="2448" dirty="0" smtClean="0"/>
              <a:t>Email: </a:t>
            </a:r>
            <a:r>
              <a:rPr lang="en-US" sz="2448" dirty="0" smtClean="0">
                <a:hlinkClick r:id="rId3"/>
              </a:rPr>
              <a:t>shchowd@microsoft.com</a:t>
            </a:r>
            <a:r>
              <a:rPr lang="en-US" sz="2448" dirty="0" smtClean="0"/>
              <a:t> </a:t>
            </a:r>
            <a:r>
              <a:rPr lang="en-US" sz="2448" dirty="0">
                <a:sym typeface="Wingdings" panose="05000000000000000000" pitchFamily="2" charset="2"/>
              </a:rPr>
              <a:t></a:t>
            </a:r>
            <a:r>
              <a:rPr lang="en-US" sz="2448" dirty="0" smtClean="0"/>
              <a:t> Twitter: </a:t>
            </a:r>
            <a:r>
              <a:rPr lang="en-US" sz="2448" dirty="0" smtClean="0">
                <a:hlinkClick r:id="rId4"/>
              </a:rPr>
              <a:t>@shahedC</a:t>
            </a:r>
            <a:r>
              <a:rPr lang="en-US" sz="2448" dirty="0" smtClean="0"/>
              <a:t> </a:t>
            </a:r>
            <a:endParaRPr lang="en-US" sz="2448"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9165" y="1179173"/>
            <a:ext cx="8778144" cy="463617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42703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677" y="2857189"/>
            <a:ext cx="6309354" cy="1554463"/>
          </a:xfrm>
        </p:spPr>
        <p:txBody>
          <a:bodyPr/>
          <a:lstStyle/>
          <a:p>
            <a:pPr algn="ctr"/>
            <a:r>
              <a:rPr lang="en-US" sz="8800" dirty="0" smtClean="0"/>
              <a:t>Introduction</a:t>
            </a:r>
            <a:endParaRPr lang="en-US" sz="8800" dirty="0"/>
          </a:p>
        </p:txBody>
      </p:sp>
    </p:spTree>
    <p:extLst>
      <p:ext uri="{BB962C8B-B14F-4D97-AF65-F5344CB8AC3E}">
        <p14:creationId xmlns:p14="http://schemas.microsoft.com/office/powerpoint/2010/main" val="1295754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08764" y="231865"/>
            <a:ext cx="7218947" cy="917575"/>
          </a:xfrm>
        </p:spPr>
        <p:txBody>
          <a:bodyPr/>
          <a:lstStyle/>
          <a:p>
            <a:r>
              <a:rPr lang="en-US" dirty="0" smtClean="0"/>
              <a:t>Where Should You Start?</a:t>
            </a:r>
            <a:endParaRPr lang="en-US" dirty="0"/>
          </a:p>
        </p:txBody>
      </p:sp>
      <p:grpSp>
        <p:nvGrpSpPr>
          <p:cNvPr id="5" name="Group 4"/>
          <p:cNvGrpSpPr/>
          <p:nvPr/>
        </p:nvGrpSpPr>
        <p:grpSpPr>
          <a:xfrm>
            <a:off x="3578761" y="1668482"/>
            <a:ext cx="5281319" cy="4241051"/>
            <a:chOff x="2744536" y="1538067"/>
            <a:chExt cx="5281319" cy="4241051"/>
          </a:xfrm>
        </p:grpSpPr>
        <p:pic>
          <p:nvPicPr>
            <p:cNvPr id="1026" name="Picture 2" descr="websit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9274" y="3848552"/>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bsites fold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3725" y="2496172"/>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il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2590" y="2579672"/>
              <a:ext cx="1219201"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mail Inbox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2590" y="3831492"/>
              <a:ext cx="1243265" cy="12432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44536" y="5151254"/>
              <a:ext cx="145757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Website</a:t>
              </a:r>
            </a:p>
          </p:txBody>
        </p:sp>
        <p:sp>
          <p:nvSpPr>
            <p:cNvPr id="10" name="TextBox 9"/>
            <p:cNvSpPr txBox="1"/>
            <p:nvPr/>
          </p:nvSpPr>
          <p:spPr>
            <a:xfrm>
              <a:off x="6825074" y="5151254"/>
              <a:ext cx="10970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Email</a:t>
              </a:r>
            </a:p>
          </p:txBody>
        </p:sp>
        <p:sp>
          <p:nvSpPr>
            <p:cNvPr id="11" name="TextBox 10"/>
            <p:cNvSpPr txBox="1"/>
            <p:nvPr/>
          </p:nvSpPr>
          <p:spPr>
            <a:xfrm>
              <a:off x="3473325" y="1538067"/>
              <a:ext cx="385669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Traditional Starting Points</a:t>
              </a:r>
            </a:p>
          </p:txBody>
        </p:sp>
      </p:grpSp>
    </p:spTree>
    <p:extLst>
      <p:ext uri="{BB962C8B-B14F-4D97-AF65-F5344CB8AC3E}">
        <p14:creationId xmlns:p14="http://schemas.microsoft.com/office/powerpoint/2010/main" val="2611540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34629" y="229119"/>
            <a:ext cx="4567216" cy="917575"/>
          </a:xfrm>
        </p:spPr>
        <p:txBody>
          <a:bodyPr/>
          <a:lstStyle/>
          <a:p>
            <a:r>
              <a:rPr lang="en-US" dirty="0" smtClean="0"/>
              <a:t>Today’s Startup</a:t>
            </a:r>
            <a:endParaRPr lang="en-US" dirty="0"/>
          </a:p>
        </p:txBody>
      </p:sp>
      <p:grpSp>
        <p:nvGrpSpPr>
          <p:cNvPr id="7" name="Group 6"/>
          <p:cNvGrpSpPr/>
          <p:nvPr/>
        </p:nvGrpSpPr>
        <p:grpSpPr>
          <a:xfrm>
            <a:off x="1097653" y="1679699"/>
            <a:ext cx="3059790" cy="3286280"/>
            <a:chOff x="3578761" y="2623253"/>
            <a:chExt cx="3059790" cy="3286280"/>
          </a:xfrm>
        </p:grpSpPr>
        <p:grpSp>
          <p:nvGrpSpPr>
            <p:cNvPr id="2" name="Group 1"/>
            <p:cNvGrpSpPr/>
            <p:nvPr/>
          </p:nvGrpSpPr>
          <p:grpSpPr>
            <a:xfrm>
              <a:off x="3578761" y="2626587"/>
              <a:ext cx="1457579" cy="3282946"/>
              <a:chOff x="3578761" y="2626587"/>
              <a:chExt cx="1457579" cy="3282946"/>
            </a:xfrm>
          </p:grpSpPr>
          <p:pic>
            <p:nvPicPr>
              <p:cNvPr id="1026" name="Picture 2" descr="websit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3499" y="3978967"/>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bsites fold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7950" y="2626587"/>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78761" y="5281669"/>
                <a:ext cx="145757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Website</a:t>
                </a:r>
              </a:p>
            </p:txBody>
          </p:sp>
        </p:grpSp>
        <p:grpSp>
          <p:nvGrpSpPr>
            <p:cNvPr id="6" name="Group 5"/>
            <p:cNvGrpSpPr/>
            <p:nvPr/>
          </p:nvGrpSpPr>
          <p:grpSpPr>
            <a:xfrm>
              <a:off x="5395286" y="2623253"/>
              <a:ext cx="1243265" cy="3286280"/>
              <a:chOff x="7616815" y="2710087"/>
              <a:chExt cx="1243265" cy="3286280"/>
            </a:xfrm>
          </p:grpSpPr>
          <p:pic>
            <p:nvPicPr>
              <p:cNvPr id="1030" name="Picture 6" descr="mail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815" y="2710087"/>
                <a:ext cx="1219201"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mail Inbox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6815" y="3961907"/>
                <a:ext cx="1243265" cy="124326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677867" y="5368503"/>
                <a:ext cx="10970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Email</a:t>
                </a:r>
              </a:p>
            </p:txBody>
          </p:sp>
        </p:grpSp>
      </p:grpSp>
      <p:grpSp>
        <p:nvGrpSpPr>
          <p:cNvPr id="12" name="Group 11"/>
          <p:cNvGrpSpPr/>
          <p:nvPr/>
        </p:nvGrpSpPr>
        <p:grpSpPr>
          <a:xfrm>
            <a:off x="5416180" y="1575805"/>
            <a:ext cx="3442802" cy="3381986"/>
            <a:chOff x="5416180" y="1575805"/>
            <a:chExt cx="3442802" cy="3381986"/>
          </a:xfrm>
        </p:grpSpPr>
        <p:grpSp>
          <p:nvGrpSpPr>
            <p:cNvPr id="8" name="Group 7"/>
            <p:cNvGrpSpPr/>
            <p:nvPr/>
          </p:nvGrpSpPr>
          <p:grpSpPr>
            <a:xfrm>
              <a:off x="5416180" y="1575805"/>
              <a:ext cx="3442802" cy="2464372"/>
              <a:chOff x="5416180" y="2519359"/>
              <a:chExt cx="3442802" cy="2464372"/>
            </a:xfrm>
          </p:grpSpPr>
          <p:pic>
            <p:nvPicPr>
              <p:cNvPr id="2050" name="Picture 2" descr="Mobile Smartphone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9724" y="2519359"/>
                <a:ext cx="1355714" cy="13557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obile 2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6180" y="3628017"/>
                <a:ext cx="1355714" cy="135571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obile 3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3268" y="3628017"/>
                <a:ext cx="1355714" cy="1355714"/>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p:cNvSpPr txBox="1"/>
            <p:nvPr/>
          </p:nvSpPr>
          <p:spPr>
            <a:xfrm>
              <a:off x="6198324" y="4329927"/>
              <a:ext cx="196592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Official App</a:t>
              </a:r>
            </a:p>
          </p:txBody>
        </p:sp>
      </p:grpSp>
      <p:grpSp>
        <p:nvGrpSpPr>
          <p:cNvPr id="13" name="Group 12"/>
          <p:cNvGrpSpPr/>
          <p:nvPr/>
        </p:nvGrpSpPr>
        <p:grpSpPr>
          <a:xfrm>
            <a:off x="10299585" y="1394165"/>
            <a:ext cx="1249381" cy="4082229"/>
            <a:chOff x="10299585" y="1394165"/>
            <a:chExt cx="1249381" cy="4082229"/>
          </a:xfrm>
        </p:grpSpPr>
        <p:pic>
          <p:nvPicPr>
            <p:cNvPr id="2056" name="Picture 8" descr="social facebook box blue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94528" y="1394165"/>
              <a:ext cx="859497" cy="85949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ocial twitter box blue 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94528" y="2318119"/>
              <a:ext cx="859497" cy="85949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ctive Instagram 3 ic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494528" y="3438315"/>
              <a:ext cx="781936" cy="78193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0299585" y="4439187"/>
              <a:ext cx="1249381"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Social </a:t>
              </a:r>
            </a:p>
            <a:p>
              <a:pPr>
                <a:lnSpc>
                  <a:spcPct val="90000"/>
                </a:lnSpc>
                <a:spcAft>
                  <a:spcPts val="600"/>
                </a:spcAft>
              </a:pPr>
              <a:r>
                <a:rPr lang="en-US" sz="2400" dirty="0" smtClean="0">
                  <a:gradFill>
                    <a:gsLst>
                      <a:gs pos="2917">
                        <a:schemeClr val="tx1"/>
                      </a:gs>
                      <a:gs pos="30000">
                        <a:schemeClr val="tx1"/>
                      </a:gs>
                    </a:gsLst>
                    <a:lin ang="5400000" scaled="0"/>
                  </a:gradFill>
                </a:rPr>
                <a:t>Media</a:t>
              </a:r>
            </a:p>
          </p:txBody>
        </p:sp>
      </p:grpSp>
      <p:grpSp>
        <p:nvGrpSpPr>
          <p:cNvPr id="9" name="Group 8"/>
          <p:cNvGrpSpPr/>
          <p:nvPr/>
        </p:nvGrpSpPr>
        <p:grpSpPr>
          <a:xfrm>
            <a:off x="1224212" y="5049480"/>
            <a:ext cx="995558" cy="1666312"/>
            <a:chOff x="1224212" y="5049480"/>
            <a:chExt cx="995558" cy="1666312"/>
          </a:xfrm>
        </p:grpSpPr>
        <p:pic>
          <p:nvPicPr>
            <p:cNvPr id="2062" name="Picture 14" descr="RSS ico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24212" y="5049480"/>
              <a:ext cx="995558" cy="99555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236487" y="6087928"/>
              <a:ext cx="98328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Blog</a:t>
              </a:r>
            </a:p>
          </p:txBody>
        </p:sp>
      </p:grpSp>
    </p:spTree>
    <p:extLst>
      <p:ext uri="{BB962C8B-B14F-4D97-AF65-F5344CB8AC3E}">
        <p14:creationId xmlns:p14="http://schemas.microsoft.com/office/powerpoint/2010/main" val="406800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17276" y="287027"/>
            <a:ext cx="5201922" cy="917575"/>
          </a:xfrm>
        </p:spPr>
        <p:txBody>
          <a:bodyPr/>
          <a:lstStyle/>
          <a:p>
            <a:r>
              <a:rPr lang="en-US" dirty="0" smtClean="0"/>
              <a:t>Product Offerings</a:t>
            </a:r>
            <a:endParaRPr lang="en-US" dirty="0"/>
          </a:p>
        </p:txBody>
      </p:sp>
      <p:grpSp>
        <p:nvGrpSpPr>
          <p:cNvPr id="14" name="Group 13"/>
          <p:cNvGrpSpPr/>
          <p:nvPr/>
        </p:nvGrpSpPr>
        <p:grpSpPr>
          <a:xfrm>
            <a:off x="1463409" y="2765750"/>
            <a:ext cx="2217723" cy="3458208"/>
            <a:chOff x="2194921" y="2765750"/>
            <a:chExt cx="2217723" cy="3458208"/>
          </a:xfrm>
        </p:grpSpPr>
        <p:sp>
          <p:nvSpPr>
            <p:cNvPr id="26" name="TextBox 25"/>
            <p:cNvSpPr txBox="1"/>
            <p:nvPr/>
          </p:nvSpPr>
          <p:spPr>
            <a:xfrm>
              <a:off x="2194921" y="4777408"/>
              <a:ext cx="2217723"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Web Apps</a:t>
              </a:r>
            </a:p>
            <a:p>
              <a:pPr>
                <a:lnSpc>
                  <a:spcPct val="90000"/>
                </a:lnSpc>
                <a:spcAft>
                  <a:spcPts val="600"/>
                </a:spcAft>
              </a:pPr>
              <a:r>
                <a:rPr lang="en-US" sz="2400" dirty="0" smtClean="0">
                  <a:gradFill>
                    <a:gsLst>
                      <a:gs pos="2917">
                        <a:schemeClr val="tx1"/>
                      </a:gs>
                      <a:gs pos="30000">
                        <a:schemeClr val="tx1"/>
                      </a:gs>
                    </a:gsLst>
                    <a:lin ang="5400000" scaled="0"/>
                  </a:gradFill>
                </a:rPr>
                <a:t>e.g. webmail, </a:t>
              </a:r>
            </a:p>
            <a:p>
              <a:pPr>
                <a:lnSpc>
                  <a:spcPct val="90000"/>
                </a:lnSpc>
                <a:spcAft>
                  <a:spcPts val="600"/>
                </a:spcAft>
              </a:pPr>
              <a:r>
                <a:rPr lang="en-US" sz="2400" dirty="0" smtClean="0">
                  <a:gradFill>
                    <a:gsLst>
                      <a:gs pos="2917">
                        <a:schemeClr val="tx1"/>
                      </a:gs>
                      <a:gs pos="30000">
                        <a:schemeClr val="tx1"/>
                      </a:gs>
                    </a:gsLst>
                    <a:lin ang="5400000" scaled="0"/>
                  </a:gradFill>
                </a:rPr>
                <a:t>dating site</a:t>
              </a:r>
            </a:p>
          </p:txBody>
        </p:sp>
        <p:pic>
          <p:nvPicPr>
            <p:cNvPr id="3074" name="Picture 2" descr="Apps internet web browser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515" y="2765750"/>
              <a:ext cx="1645000" cy="1645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4389457" y="2114287"/>
            <a:ext cx="3442802" cy="3290985"/>
            <a:chOff x="4938091" y="2114287"/>
            <a:chExt cx="3442802" cy="3290985"/>
          </a:xfrm>
        </p:grpSpPr>
        <p:sp>
          <p:nvSpPr>
            <p:cNvPr id="27" name="TextBox 26"/>
            <p:cNvSpPr txBox="1"/>
            <p:nvPr/>
          </p:nvSpPr>
          <p:spPr>
            <a:xfrm>
              <a:off x="5120969" y="4777408"/>
              <a:ext cx="313771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Mobile Apps/Games</a:t>
              </a:r>
            </a:p>
          </p:txBody>
        </p:sp>
        <p:grpSp>
          <p:nvGrpSpPr>
            <p:cNvPr id="5" name="Group 4"/>
            <p:cNvGrpSpPr/>
            <p:nvPr/>
          </p:nvGrpSpPr>
          <p:grpSpPr>
            <a:xfrm>
              <a:off x="4938091" y="2114287"/>
              <a:ext cx="3442802" cy="2464372"/>
              <a:chOff x="4938091" y="2114287"/>
              <a:chExt cx="3442802" cy="2464372"/>
            </a:xfrm>
          </p:grpSpPr>
          <p:pic>
            <p:nvPicPr>
              <p:cNvPr id="34" name="Picture 2" descr="Mobile Smartphon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635" y="2114287"/>
                <a:ext cx="1355714" cy="135571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mobile 2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8091" y="3222945"/>
                <a:ext cx="1355714" cy="135571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Mobile 3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5179" y="3222945"/>
                <a:ext cx="1355714" cy="135571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6" name="Group 15"/>
          <p:cNvGrpSpPr/>
          <p:nvPr/>
        </p:nvGrpSpPr>
        <p:grpSpPr>
          <a:xfrm>
            <a:off x="9144285" y="2256157"/>
            <a:ext cx="2184444" cy="3558458"/>
            <a:chOff x="9144285" y="2256157"/>
            <a:chExt cx="2184444" cy="3558458"/>
          </a:xfrm>
        </p:grpSpPr>
        <p:sp>
          <p:nvSpPr>
            <p:cNvPr id="28" name="TextBox 27"/>
            <p:cNvSpPr txBox="1"/>
            <p:nvPr/>
          </p:nvSpPr>
          <p:spPr>
            <a:xfrm>
              <a:off x="9144285" y="4777408"/>
              <a:ext cx="2184444"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Internal Tools</a:t>
              </a:r>
            </a:p>
            <a:p>
              <a:pPr>
                <a:lnSpc>
                  <a:spcPct val="90000"/>
                </a:lnSpc>
                <a:spcAft>
                  <a:spcPts val="600"/>
                </a:spcAft>
              </a:pPr>
              <a:r>
                <a:rPr lang="en-US" sz="2400" dirty="0" smtClean="0">
                  <a:gradFill>
                    <a:gsLst>
                      <a:gs pos="2917">
                        <a:schemeClr val="tx1"/>
                      </a:gs>
                      <a:gs pos="30000">
                        <a:schemeClr val="tx1"/>
                      </a:gs>
                    </a:gsLst>
                    <a:lin ang="5400000" scaled="0"/>
                  </a:gradFill>
                </a:rPr>
                <a:t>e.g. HR site</a:t>
              </a:r>
            </a:p>
          </p:txBody>
        </p:sp>
        <p:grpSp>
          <p:nvGrpSpPr>
            <p:cNvPr id="11" name="Group 10"/>
            <p:cNvGrpSpPr/>
            <p:nvPr/>
          </p:nvGrpSpPr>
          <p:grpSpPr>
            <a:xfrm>
              <a:off x="9362552" y="2256157"/>
              <a:ext cx="1391996" cy="2599704"/>
              <a:chOff x="9362552" y="2256157"/>
              <a:chExt cx="1391996" cy="2599704"/>
            </a:xfrm>
          </p:grpSpPr>
          <p:pic>
            <p:nvPicPr>
              <p:cNvPr id="3076" name="Picture 4" descr="Apps preferences system time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54696" y="2256157"/>
                <a:ext cx="1299852" cy="129985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pplications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62552" y="3556009"/>
                <a:ext cx="1299852" cy="1299852"/>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106983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750" y="1942799"/>
            <a:ext cx="6309354" cy="3017487"/>
          </a:xfrm>
        </p:spPr>
        <p:txBody>
          <a:bodyPr/>
          <a:lstStyle/>
          <a:p>
            <a:pPr algn="ctr"/>
            <a:r>
              <a:rPr lang="en-US" sz="8800" dirty="0" smtClean="0"/>
              <a:t>Software Needs</a:t>
            </a:r>
            <a:endParaRPr lang="en-US" sz="8800" dirty="0"/>
          </a:p>
        </p:txBody>
      </p:sp>
    </p:spTree>
    <p:extLst>
      <p:ext uri="{BB962C8B-B14F-4D97-AF65-F5344CB8AC3E}">
        <p14:creationId xmlns:p14="http://schemas.microsoft.com/office/powerpoint/2010/main" val="2109910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96796" y="348092"/>
            <a:ext cx="6042882" cy="917575"/>
          </a:xfrm>
        </p:spPr>
        <p:txBody>
          <a:bodyPr/>
          <a:lstStyle/>
          <a:p>
            <a:r>
              <a:rPr lang="en-US" dirty="0" smtClean="0"/>
              <a:t>Your Software Needs</a:t>
            </a:r>
            <a:endParaRPr lang="en-US" dirty="0"/>
          </a:p>
        </p:txBody>
      </p:sp>
      <p:grpSp>
        <p:nvGrpSpPr>
          <p:cNvPr id="2" name="Group 1"/>
          <p:cNvGrpSpPr/>
          <p:nvPr/>
        </p:nvGrpSpPr>
        <p:grpSpPr>
          <a:xfrm>
            <a:off x="1885084" y="1851360"/>
            <a:ext cx="972311" cy="3115236"/>
            <a:chOff x="2186421" y="1516083"/>
            <a:chExt cx="972311" cy="3115236"/>
          </a:xfrm>
        </p:grpSpPr>
        <p:pic>
          <p:nvPicPr>
            <p:cNvPr id="4098" name="Picture 2" descr="Places folder windows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400" y="1516083"/>
              <a:ext cx="933332" cy="93333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rive macos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6421" y="2607035"/>
              <a:ext cx="933332" cy="93333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ystem linux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5400" y="3697987"/>
              <a:ext cx="933332" cy="933332"/>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p:cNvSpPr txBox="1"/>
          <p:nvPr/>
        </p:nvSpPr>
        <p:spPr>
          <a:xfrm>
            <a:off x="1463409" y="4966594"/>
            <a:ext cx="1828065"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Operating </a:t>
            </a:r>
          </a:p>
          <a:p>
            <a:pPr algn="ctr">
              <a:lnSpc>
                <a:spcPct val="90000"/>
              </a:lnSpc>
              <a:spcAft>
                <a:spcPts val="600"/>
              </a:spcAft>
            </a:pPr>
            <a:r>
              <a:rPr lang="en-US" sz="2400" dirty="0" smtClean="0">
                <a:gradFill>
                  <a:gsLst>
                    <a:gs pos="2917">
                      <a:schemeClr val="tx1"/>
                    </a:gs>
                    <a:gs pos="30000">
                      <a:schemeClr val="tx1"/>
                    </a:gs>
                  </a:gsLst>
                  <a:lin ang="5400000" scaled="0"/>
                </a:gradFill>
              </a:rPr>
              <a:t>Systems</a:t>
            </a:r>
          </a:p>
        </p:txBody>
      </p:sp>
      <p:grpSp>
        <p:nvGrpSpPr>
          <p:cNvPr id="4" name="Group 3"/>
          <p:cNvGrpSpPr/>
          <p:nvPr/>
        </p:nvGrpSpPr>
        <p:grpSpPr>
          <a:xfrm>
            <a:off x="4750324" y="2318026"/>
            <a:ext cx="2346690" cy="2346009"/>
            <a:chOff x="4054425" y="1851360"/>
            <a:chExt cx="2346690" cy="2346009"/>
          </a:xfrm>
        </p:grpSpPr>
        <p:pic>
          <p:nvPicPr>
            <p:cNvPr id="4104" name="Picture 8" descr="Offic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4425" y="1880901"/>
              <a:ext cx="1097268" cy="109726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MS Word 2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3847" y="1851360"/>
              <a:ext cx="1097268" cy="1097268"/>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Excel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7025" y="3100101"/>
              <a:ext cx="1097268" cy="1097268"/>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PowerPoint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3847" y="3100101"/>
              <a:ext cx="1097268" cy="1097268"/>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TextBox 28"/>
          <p:cNvSpPr txBox="1"/>
          <p:nvPr/>
        </p:nvSpPr>
        <p:spPr>
          <a:xfrm>
            <a:off x="4933109" y="4966595"/>
            <a:ext cx="1981120"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Productivity</a:t>
            </a:r>
          </a:p>
          <a:p>
            <a:pPr algn="ctr">
              <a:lnSpc>
                <a:spcPct val="90000"/>
              </a:lnSpc>
              <a:spcAft>
                <a:spcPts val="600"/>
              </a:spcAft>
            </a:pPr>
            <a:r>
              <a:rPr lang="en-US" sz="2400" dirty="0" smtClean="0">
                <a:gradFill>
                  <a:gsLst>
                    <a:gs pos="2917">
                      <a:schemeClr val="tx1"/>
                    </a:gs>
                    <a:gs pos="30000">
                      <a:schemeClr val="tx1"/>
                    </a:gs>
                  </a:gsLst>
                  <a:lin ang="5400000" scaled="0"/>
                </a:gradFill>
              </a:rPr>
              <a:t>Software</a:t>
            </a:r>
          </a:p>
        </p:txBody>
      </p:sp>
      <p:pic>
        <p:nvPicPr>
          <p:cNvPr id="4112" name="Picture 16" descr="Administrative Tools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32973" y="1851360"/>
            <a:ext cx="1216395" cy="121639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8703121" y="3083844"/>
            <a:ext cx="1676100"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Dev Tools</a:t>
            </a:r>
          </a:p>
        </p:txBody>
      </p:sp>
      <p:sp>
        <p:nvSpPr>
          <p:cNvPr id="6" name="AutoShape 18" descr="cloud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6" name="Picture 20" descr="cloud 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32973" y="3803574"/>
            <a:ext cx="1216395" cy="121639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8779244" y="4966594"/>
            <a:ext cx="1468479"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Cloud </a:t>
            </a:r>
          </a:p>
          <a:p>
            <a:pPr algn="ctr">
              <a:lnSpc>
                <a:spcPct val="90000"/>
              </a:lnSpc>
              <a:spcAft>
                <a:spcPts val="600"/>
              </a:spcAft>
            </a:pPr>
            <a:r>
              <a:rPr lang="en-US" sz="2400" dirty="0" smtClean="0">
                <a:gradFill>
                  <a:gsLst>
                    <a:gs pos="2917">
                      <a:schemeClr val="tx1"/>
                    </a:gs>
                    <a:gs pos="30000">
                      <a:schemeClr val="tx1"/>
                    </a:gs>
                  </a:gsLst>
                  <a:lin ang="5400000" scaled="0"/>
                </a:gradFill>
              </a:rPr>
              <a:t>Services</a:t>
            </a:r>
          </a:p>
        </p:txBody>
      </p:sp>
    </p:spTree>
    <p:extLst>
      <p:ext uri="{BB962C8B-B14F-4D97-AF65-F5344CB8AC3E}">
        <p14:creationId xmlns:p14="http://schemas.microsoft.com/office/powerpoint/2010/main" val="206298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96796" y="348092"/>
            <a:ext cx="6042882" cy="917575"/>
          </a:xfrm>
        </p:spPr>
        <p:txBody>
          <a:bodyPr/>
          <a:lstStyle/>
          <a:p>
            <a:r>
              <a:rPr lang="en-US" dirty="0" smtClean="0"/>
              <a:t>Microsoft’s Offerings</a:t>
            </a:r>
            <a:endParaRPr lang="en-US" dirty="0"/>
          </a:p>
        </p:txBody>
      </p:sp>
      <p:sp>
        <p:nvSpPr>
          <p:cNvPr id="6" name="AutoShape 18" descr="cloud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Get Free Microsoft Software with BizSp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2577" y="1419274"/>
            <a:ext cx="3048000" cy="6477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22752" y="2769207"/>
            <a:ext cx="4828627" cy="1314900"/>
            <a:chOff x="322752" y="2769207"/>
            <a:chExt cx="4828627" cy="1314900"/>
          </a:xfrm>
        </p:grpSpPr>
        <p:pic>
          <p:nvPicPr>
            <p:cNvPr id="6150" name="Picture 6" descr="Image result for window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790" y="2837745"/>
              <a:ext cx="1251926" cy="124636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windows logo"/>
            <p:cNvPicPr>
              <a:picLocks noChangeAspect="1" noChangeArrowheads="1"/>
            </p:cNvPicPr>
            <p:nvPr/>
          </p:nvPicPr>
          <p:blipFill rotWithShape="1">
            <a:blip r:embed="rId4">
              <a:extLst>
                <a:ext uri="{28A0092B-C50C-407E-A947-70E740481C1C}">
                  <a14:useLocalDpi xmlns:a14="http://schemas.microsoft.com/office/drawing/2010/main" val="0"/>
                </a:ext>
              </a:extLst>
            </a:blip>
            <a:srcRect l="25946" t="16277" r="25870" b="19394"/>
            <a:stretch/>
          </p:blipFill>
          <p:spPr bwMode="auto">
            <a:xfrm>
              <a:off x="3962672" y="2769207"/>
              <a:ext cx="1188707" cy="1188707"/>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322752" y="2985867"/>
              <a:ext cx="2366615"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Windows</a:t>
              </a:r>
            </a:p>
          </p:txBody>
        </p:sp>
      </p:grpSp>
      <p:grpSp>
        <p:nvGrpSpPr>
          <p:cNvPr id="9" name="Group 8"/>
          <p:cNvGrpSpPr/>
          <p:nvPr/>
        </p:nvGrpSpPr>
        <p:grpSpPr>
          <a:xfrm>
            <a:off x="7163037" y="2343004"/>
            <a:ext cx="3861504" cy="2346009"/>
            <a:chOff x="7163037" y="2343004"/>
            <a:chExt cx="3861504" cy="2346009"/>
          </a:xfrm>
        </p:grpSpPr>
        <p:grpSp>
          <p:nvGrpSpPr>
            <p:cNvPr id="23" name="Group 22"/>
            <p:cNvGrpSpPr/>
            <p:nvPr/>
          </p:nvGrpSpPr>
          <p:grpSpPr>
            <a:xfrm>
              <a:off x="7163037" y="2343004"/>
              <a:ext cx="2346690" cy="2346009"/>
              <a:chOff x="4054425" y="1851360"/>
              <a:chExt cx="2346690" cy="2346009"/>
            </a:xfrm>
          </p:grpSpPr>
          <p:pic>
            <p:nvPicPr>
              <p:cNvPr id="24" name="Picture 8" descr="Offic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4425" y="1880901"/>
                <a:ext cx="1097268" cy="109726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MS Word 2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3847" y="1851360"/>
                <a:ext cx="1097268" cy="109726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Excel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7025" y="3100101"/>
                <a:ext cx="1097268" cy="109726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PowerPoint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3847" y="3100101"/>
                <a:ext cx="1097268" cy="1097268"/>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32"/>
            <p:cNvSpPr txBox="1"/>
            <p:nvPr/>
          </p:nvSpPr>
          <p:spPr>
            <a:xfrm>
              <a:off x="9519384" y="3155881"/>
              <a:ext cx="1505157"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Office</a:t>
              </a:r>
            </a:p>
          </p:txBody>
        </p:sp>
      </p:grpSp>
      <p:grpSp>
        <p:nvGrpSpPr>
          <p:cNvPr id="10" name="Group 9"/>
          <p:cNvGrpSpPr/>
          <p:nvPr/>
        </p:nvGrpSpPr>
        <p:grpSpPr>
          <a:xfrm>
            <a:off x="2545179" y="4398039"/>
            <a:ext cx="6669589" cy="1750954"/>
            <a:chOff x="2545179" y="4398039"/>
            <a:chExt cx="6669589" cy="1750954"/>
          </a:xfrm>
        </p:grpSpPr>
        <p:pic>
          <p:nvPicPr>
            <p:cNvPr id="7" name="Picture 6"/>
            <p:cNvPicPr>
              <a:picLocks noChangeAspect="1"/>
            </p:cNvPicPr>
            <p:nvPr/>
          </p:nvPicPr>
          <p:blipFill rotWithShape="1">
            <a:blip r:embed="rId9"/>
            <a:srcRect b="19581"/>
            <a:stretch/>
          </p:blipFill>
          <p:spPr>
            <a:xfrm>
              <a:off x="2956843" y="4961700"/>
              <a:ext cx="6257925" cy="1187293"/>
            </a:xfrm>
            <a:prstGeom prst="rect">
              <a:avLst/>
            </a:prstGeom>
          </p:spPr>
        </p:pic>
        <p:sp>
          <p:nvSpPr>
            <p:cNvPr id="34" name="TextBox 33"/>
            <p:cNvSpPr txBox="1"/>
            <p:nvPr/>
          </p:nvSpPr>
          <p:spPr>
            <a:xfrm>
              <a:off x="2545179" y="4398039"/>
              <a:ext cx="47094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Software Development Tools</a:t>
              </a:r>
            </a:p>
          </p:txBody>
        </p:sp>
      </p:grpSp>
      <p:sp>
        <p:nvSpPr>
          <p:cNvPr id="19" name="TextBox 18"/>
          <p:cNvSpPr txBox="1"/>
          <p:nvPr/>
        </p:nvSpPr>
        <p:spPr>
          <a:xfrm>
            <a:off x="2664860" y="6148993"/>
            <a:ext cx="7106754"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More info</a:t>
            </a:r>
            <a:r>
              <a:rPr lang="en-US" sz="2400" dirty="0" smtClean="0">
                <a:gradFill>
                  <a:gsLst>
                    <a:gs pos="2917">
                      <a:schemeClr val="tx1"/>
                    </a:gs>
                    <a:gs pos="30000">
                      <a:schemeClr val="tx1"/>
                    </a:gs>
                  </a:gsLst>
                  <a:lin ang="5400000" scaled="0"/>
                </a:gradFill>
              </a:rPr>
              <a:t>: </a:t>
            </a:r>
            <a:r>
              <a:rPr lang="en-US" sz="2400" dirty="0" smtClean="0">
                <a:gradFill>
                  <a:gsLst>
                    <a:gs pos="2917">
                      <a:schemeClr val="tx1"/>
                    </a:gs>
                    <a:gs pos="30000">
                      <a:schemeClr val="tx1"/>
                    </a:gs>
                  </a:gsLst>
                  <a:lin ang="5400000" scaled="0"/>
                </a:gradFill>
                <a:hlinkClick r:id="rId10"/>
              </a:rPr>
              <a:t>http://WakeUpAndCode.com/bizspark</a:t>
            </a:r>
            <a:r>
              <a:rPr lang="en-US" sz="2400" dirty="0" smtClean="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949415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BDF7B88FB45242857B3A901B483E78" ma:contentTypeVersion="1" ma:contentTypeDescription="Create a new document." ma:contentTypeScope="" ma:versionID="455b738cbe291035727252965339a9cd">
  <xsd:schema xmlns:xsd="http://www.w3.org/2001/XMLSchema" xmlns:xs="http://www.w3.org/2001/XMLSchema" xmlns:p="http://schemas.microsoft.com/office/2006/metadata/properties" xmlns:ns3="cbf749eb-5fb0-4c75-b7cd-eb7d18649fd5" targetNamespace="http://schemas.microsoft.com/office/2006/metadata/properties" ma:root="true" ma:fieldsID="d774524265fcb095b4c84cada5906d7e" ns3:_="">
    <xsd:import namespace="cbf749eb-5fb0-4c75-b7cd-eb7d18649fd5"/>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749eb-5fb0-4c75-b7cd-eb7d18649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73293D-82F6-4565-88FA-9CA87C46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749eb-5fb0-4c75-b7cd-eb7d18649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purl.org/dc/elements/1.1/"/>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cbf749eb-5fb0-4c75-b7cd-eb7d18649fd5"/>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23710</TotalTime>
  <Words>433</Words>
  <Application>Microsoft Office PowerPoint</Application>
  <PresentationFormat>Custom</PresentationFormat>
  <Paragraphs>133</Paragraphs>
  <Slides>23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ＭＳ Ｐゴシック</vt:lpstr>
      <vt:lpstr>Segoe UI</vt:lpstr>
      <vt:lpstr>Segoe UI Light</vt:lpstr>
      <vt:lpstr>Wingdings</vt:lpstr>
      <vt:lpstr>MSVID_White_16x9_2012-08-18</vt:lpstr>
      <vt:lpstr>Tech for Startups</vt:lpstr>
      <vt:lpstr>Agenda</vt:lpstr>
      <vt:lpstr>Introduction</vt:lpstr>
      <vt:lpstr>Where Should You Start?</vt:lpstr>
      <vt:lpstr>Today’s Startup</vt:lpstr>
      <vt:lpstr>Product Offerings</vt:lpstr>
      <vt:lpstr>Software Needs</vt:lpstr>
      <vt:lpstr>Your Software Needs</vt:lpstr>
      <vt:lpstr>Microsoft’s Offerings</vt:lpstr>
      <vt:lpstr>Azure (Cloud) Services</vt:lpstr>
      <vt:lpstr>Agenda</vt:lpstr>
      <vt:lpstr>App/Game Development</vt:lpstr>
      <vt:lpstr>App Development </vt:lpstr>
      <vt:lpstr>Game Development </vt:lpstr>
      <vt:lpstr>Cloud Services</vt:lpstr>
      <vt:lpstr>Azure Mobile Services</vt:lpstr>
      <vt:lpstr>Virtual Machines</vt:lpstr>
      <vt:lpstr>Server Applications</vt:lpstr>
      <vt:lpstr>Web Technologies</vt:lpstr>
      <vt:lpstr>Data Storage</vt:lpstr>
      <vt:lpstr>Agenda</vt:lpstr>
      <vt:lpstr>Questions?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Shahed Chowdhuri</dc:creator>
  <cp:lastModifiedBy>Shahed Chowdhuri</cp:lastModifiedBy>
  <cp:revision>389</cp:revision>
  <dcterms:created xsi:type="dcterms:W3CDTF">2012-05-22T07:38:31Z</dcterms:created>
  <dcterms:modified xsi:type="dcterms:W3CDTF">2016-02-23T02:36:03Z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0x010100F5BDF7B88FB45242857B3A901B483E78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