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  <p:sldMasterId id="2147483811" r:id="rId8"/>
  </p:sldMasterIdLst>
  <p:notesMasterIdLst>
    <p:notesMasterId r:id="rId28"/>
  </p:notesMasterIdLst>
  <p:sldIdLst>
    <p:sldId id="322" r:id="rId9"/>
    <p:sldId id="297" r:id="rId10"/>
    <p:sldId id="314" r:id="rId11"/>
    <p:sldId id="323" r:id="rId12"/>
    <p:sldId id="331" r:id="rId13"/>
    <p:sldId id="326" r:id="rId14"/>
    <p:sldId id="335" r:id="rId15"/>
    <p:sldId id="324" r:id="rId16"/>
    <p:sldId id="332" r:id="rId17"/>
    <p:sldId id="333" r:id="rId18"/>
    <p:sldId id="334" r:id="rId19"/>
    <p:sldId id="325" r:id="rId20"/>
    <p:sldId id="336" r:id="rId21"/>
    <p:sldId id="327" r:id="rId22"/>
    <p:sldId id="337" r:id="rId23"/>
    <p:sldId id="338" r:id="rId24"/>
    <p:sldId id="319" r:id="rId25"/>
    <p:sldId id="330" r:id="rId26"/>
    <p:sldId id="3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000"/>
    <a:srgbClr val="BDCD2C"/>
    <a:srgbClr val="3C454F"/>
    <a:srgbClr val="00518E"/>
    <a:srgbClr val="1D4380"/>
    <a:srgbClr val="7F498F"/>
    <a:srgbClr val="289FD7"/>
    <a:srgbClr val="48BAE7"/>
    <a:srgbClr val="E34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3886" autoAdjust="0"/>
  </p:normalViewPr>
  <p:slideViewPr>
    <p:cSldViewPr snapToGrid="0">
      <p:cViewPr varScale="1">
        <p:scale>
          <a:sx n="68" d="100"/>
          <a:sy n="68" d="100"/>
        </p:scale>
        <p:origin x="30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Shahed Chowdhuri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Application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Injection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Cross-Site Scripting (XSS)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Exposure</a:t>
            </a: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Real World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Steps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3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7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9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51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55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0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</a:p>
          <a:p>
            <a:endParaRPr lang="en-US" dirty="0" smtClean="0"/>
          </a:p>
          <a:p>
            <a:r>
              <a:rPr lang="en-US" dirty="0" smtClean="0"/>
              <a:t>Microsoft email:</a:t>
            </a:r>
            <a:r>
              <a:rPr lang="en-US" baseline="0" dirty="0" smtClean="0"/>
              <a:t> shchowd@microsoft.com</a:t>
            </a:r>
          </a:p>
          <a:p>
            <a:r>
              <a:rPr lang="en-US" baseline="0" dirty="0" smtClean="0"/>
              <a:t>Personal Twitter: @shahedC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 Blog: WakeUpAndCode.com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0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0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8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7073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88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4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889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754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118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8835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67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19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9517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81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7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 l="13121" r="14315"/>
          <a:stretch/>
        </p:blipFill>
        <p:spPr>
          <a:xfrm>
            <a:off x="0" y="4202437"/>
            <a:ext cx="12174584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784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A412D-C4A0-4E30-B458-39F94AD198C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79171-31DA-49B6-928D-F1C8CFCD22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5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s://thestack.com/security/2016/01/13/sql-injection-used-to-manipulate-search-engine-resul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hyperlink" Target="http://www.infosecurity-magazine.com/news/87-of-opensource-vulns-are-xss-and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darkreading.com/vulnerabilities---threats/sql-injection-xss-flaws-found-in-network-management-system-products/d/d-id/132358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owasp.org/index.php/Top_10_2013-Top_10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hyperlink" Target="http://hp.com/go/fortif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hyperlink" Target="http://www.gartner.com/doc/reprints?id=1-2KU6OUB&amp;ct=150806&amp;st=sb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6" Type="http://schemas.openxmlformats.org/officeDocument/2006/relationships/hyperlink" Target="http://wakeupandcode.com/msp" TargetMode="External"/><Relationship Id="rId5" Type="http://schemas.openxmlformats.org/officeDocument/2006/relationships/hyperlink" Target="mailto:shchowd@microsoft.com" TargetMode="External"/><Relationship Id="rId4" Type="http://schemas.openxmlformats.org/officeDocument/2006/relationships/hyperlink" Target="http://aka.ms/mspapply201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hyperlink" Target="http://twitter.com/shahed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odebashing.com/sql_demo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://news.softpedia.com/news/joomla-sql-injection-flaw-used-in-attacks-4-hours-after-disclosure-495380.s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hyperlink" Target="http://www.bbc.com/news/uk-34611857" TargetMode="External"/><Relationship Id="rId5" Type="http://schemas.openxmlformats.org/officeDocument/2006/relationships/hyperlink" Target="https://threatpost.com/attackers-targeting-unpatched-joomla-sites-through-sql-injection-vulnerability/115179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hyperlink" Target="http://motherboard.vice.com/read/the-history-of-sql-injection-the-hack-that-will-never-go-awa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google.com/about/appsecurity/learning/xss/#BasicExample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 smtClean="0"/>
              <a:t>Web Application Security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Shahed Chowdhuri</a:t>
            </a:r>
          </a:p>
          <a:p>
            <a:pPr algn="l"/>
            <a:r>
              <a:rPr lang="en-US" sz="2800" dirty="0" smtClean="0"/>
              <a:t>Sr. Technical Evangelist @ Microsoft</a:t>
            </a:r>
          </a:p>
          <a:p>
            <a:pPr algn="l"/>
            <a:r>
              <a:rPr lang="en-US" sz="2800" dirty="0" smtClean="0"/>
              <a:t>@</a:t>
            </a:r>
            <a:r>
              <a:rPr lang="en-US" sz="2800" dirty="0" err="1" smtClean="0"/>
              <a:t>shahedC</a:t>
            </a:r>
            <a:endParaRPr lang="en-US" sz="2800" dirty="0" smtClean="0"/>
          </a:p>
          <a:p>
            <a:pPr algn="l"/>
            <a:r>
              <a:rPr lang="en-US" sz="2800" dirty="0" smtClean="0"/>
              <a:t>WakeUpAndCode.com 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8908" y="2182397"/>
            <a:ext cx="5698670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</a:t>
            </a:r>
            <a:r>
              <a:rPr lang="en-US" dirty="0" smtClean="0"/>
              <a:t>n the Real World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Cross-Site Scripting in the Real World</a:t>
            </a:r>
            <a:endParaRPr lang="en-US" sz="4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50306" y="982472"/>
            <a:ext cx="4337899" cy="4849310"/>
            <a:chOff x="250306" y="982472"/>
            <a:chExt cx="4337899" cy="48493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307" y="982472"/>
              <a:ext cx="4337898" cy="4337898"/>
            </a:xfrm>
            <a:prstGeom prst="rect">
              <a:avLst/>
            </a:prstGeom>
          </p:spPr>
        </p:pic>
        <p:sp>
          <p:nvSpPr>
            <p:cNvPr id="16" name="Text Placeholder 4"/>
            <p:cNvSpPr txBox="1">
              <a:spLocks/>
            </p:cNvSpPr>
            <p:nvPr/>
          </p:nvSpPr>
          <p:spPr>
            <a:xfrm>
              <a:off x="250306" y="5366210"/>
              <a:ext cx="1292744" cy="4655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bg1"/>
                  </a:solidFill>
                  <a:hlinkClick r:id="rId5"/>
                </a:rPr>
                <a:t>Link 1</a:t>
              </a:r>
              <a:endParaRPr lang="en-US" sz="8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64591" y="1573776"/>
            <a:ext cx="4670038" cy="4802522"/>
            <a:chOff x="2064591" y="1573776"/>
            <a:chExt cx="4670038" cy="48025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4591" y="1573776"/>
              <a:ext cx="4670038" cy="4336950"/>
            </a:xfrm>
            <a:prstGeom prst="rect">
              <a:avLst/>
            </a:prstGeom>
          </p:spPr>
        </p:pic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2064591" y="5910726"/>
              <a:ext cx="1292744" cy="4655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bg1"/>
                  </a:solidFill>
                  <a:hlinkClick r:id="rId7"/>
                </a:rPr>
                <a:t>Link 2</a:t>
              </a:r>
              <a:endParaRPr lang="en-US" sz="8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16242" y="1699508"/>
            <a:ext cx="4847874" cy="4802522"/>
            <a:chOff x="4016242" y="1699508"/>
            <a:chExt cx="4847874" cy="480252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6242" y="2165080"/>
              <a:ext cx="4521221" cy="4336950"/>
            </a:xfrm>
            <a:prstGeom prst="rect">
              <a:avLst/>
            </a:prstGeom>
          </p:spPr>
        </p:pic>
        <p:sp>
          <p:nvSpPr>
            <p:cNvPr id="23" name="Text Placeholder 4"/>
            <p:cNvSpPr txBox="1">
              <a:spLocks/>
            </p:cNvSpPr>
            <p:nvPr/>
          </p:nvSpPr>
          <p:spPr>
            <a:xfrm>
              <a:off x="7571372" y="1699508"/>
              <a:ext cx="1292744" cy="4655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bg1"/>
                  </a:solidFill>
                  <a:hlinkClick r:id="rId9"/>
                </a:rPr>
                <a:t>Link 3</a:t>
              </a:r>
              <a:endParaRPr lang="en-US" sz="8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496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Solutions for XSS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 rot="21328718">
            <a:off x="1729048" y="2044931"/>
            <a:ext cx="592021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HTML-Encode &lt;script&gt; tags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 rot="304993">
            <a:off x="3163229" y="3436530"/>
            <a:ext cx="4786439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Strip out &lt;script&gt; tags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590" y="4933201"/>
            <a:ext cx="668542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Use framework-specific features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7061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Data Exposure</a:t>
            </a:r>
            <a:endParaRPr lang="en-US" sz="4800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50306" y="5602694"/>
            <a:ext cx="7647709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chemeClr val="bg1"/>
                </a:solidFill>
              </a:rPr>
              <a:t>Perform an action that causes an error…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306" y="1427545"/>
            <a:ext cx="7647709" cy="3724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770" y="2626822"/>
            <a:ext cx="163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Enter item: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647" y="4056931"/>
            <a:ext cx="354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Text Submitted: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3818" y="2658389"/>
            <a:ext cx="1863029" cy="398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93818" y="3459136"/>
            <a:ext cx="1863029" cy="3985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10647" y="2678025"/>
            <a:ext cx="9883215" cy="3910355"/>
            <a:chOff x="810647" y="2678025"/>
            <a:chExt cx="9883215" cy="3910355"/>
          </a:xfrm>
        </p:grpSpPr>
        <p:grpSp>
          <p:nvGrpSpPr>
            <p:cNvPr id="14" name="Group 13"/>
            <p:cNvGrpSpPr/>
            <p:nvPr/>
          </p:nvGrpSpPr>
          <p:grpSpPr>
            <a:xfrm>
              <a:off x="810647" y="2678025"/>
              <a:ext cx="6803811" cy="2296927"/>
              <a:chOff x="810647" y="2678025"/>
              <a:chExt cx="6803811" cy="229692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810647" y="4513287"/>
                <a:ext cx="6803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Error: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servername.dbname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in code file, line 21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493818" y="2678025"/>
                <a:ext cx="1863029" cy="3985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New Item?!!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3046153" y="6072907"/>
              <a:ext cx="7647709" cy="5154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i="1" dirty="0" smtClean="0">
                  <a:solidFill>
                    <a:schemeClr val="bg1"/>
                  </a:solidFill>
                </a:rPr>
                <a:t>… unnecessary information is displayed!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358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Solutions for Data Exposure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 rot="21328718">
            <a:off x="1242125" y="2044931"/>
            <a:ext cx="6894067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Don’t display unnecessary details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 rot="304993">
            <a:off x="3012839" y="3436530"/>
            <a:ext cx="5087226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Log errors in a database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590" y="4933201"/>
            <a:ext cx="8678338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Provide an error code for troubleshooting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8825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Next Steps: OWASP Top 10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1227786"/>
            <a:ext cx="5623906" cy="4758157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250306" y="6004445"/>
            <a:ext cx="2077258" cy="465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hlinkClick r:id="rId5"/>
              </a:rPr>
              <a:t>OWASP Top 10</a:t>
            </a:r>
            <a:endParaRPr lang="en-US" sz="8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6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HP </a:t>
            </a:r>
            <a:r>
              <a:rPr lang="en-US" sz="4800" b="1" dirty="0" err="1" smtClean="0"/>
              <a:t>WebInpsect</a:t>
            </a:r>
            <a:r>
              <a:rPr lang="en-US" sz="4800" b="1" dirty="0" smtClean="0"/>
              <a:t> &amp; Fortify Tools</a:t>
            </a:r>
            <a:endParaRPr lang="en-US" sz="4800" b="1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50306" y="6004445"/>
            <a:ext cx="4637578" cy="465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http://hp.com/go/fortify</a:t>
            </a:r>
            <a:endParaRPr lang="en-US" sz="8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6" y="1636813"/>
            <a:ext cx="11110717" cy="37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86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Gartner Magic Quadrant for AST</a:t>
            </a:r>
            <a:endParaRPr lang="en-US" sz="4800" b="1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50306" y="6224979"/>
            <a:ext cx="11674994" cy="465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http://www.gartner.com/doc/reprints?id=1-2KU6OUB&amp;ct=150806&amp;st=sb</a:t>
            </a:r>
            <a:endParaRPr lang="en-US" sz="8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6" y="1197032"/>
            <a:ext cx="5613326" cy="48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46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6"/>
          <p:cNvSpPr txBox="1">
            <a:spLocks/>
          </p:cNvSpPr>
          <p:nvPr/>
        </p:nvSpPr>
        <p:spPr>
          <a:xfrm>
            <a:off x="2658803" y="1095376"/>
            <a:ext cx="6874394" cy="466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00" b="1" dirty="0" smtClean="0"/>
              <a:t>Q&amp;A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4037415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73440" y="247113"/>
            <a:ext cx="2857500" cy="11525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3440" y="3152238"/>
          <a:ext cx="5037257" cy="2527364"/>
        </p:xfrm>
        <a:graphic>
          <a:graphicData uri="http://schemas.openxmlformats.org/drawingml/2006/table">
            <a:tbl>
              <a:tblPr firstRow="1" firstCol="1" bandRow="1"/>
              <a:tblGrid>
                <a:gridCol w="5037257">
                  <a:extLst>
                    <a:ext uri="{9D8B030D-6E8A-4147-A177-3AD203B41FA5}">
                      <a16:colId xmlns:a16="http://schemas.microsoft.com/office/drawing/2014/main" val="4283749935"/>
                    </a:ext>
                  </a:extLst>
                </a:gridCol>
              </a:tblGrid>
              <a:tr h="14991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this describe you?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Passionate about technology!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Tech-savvy!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Thrilled to learn new skills!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Actively involved with student orgs!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could be the Microsoft rock star on campus!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3" marR="479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367774"/>
                  </a:ext>
                </a:extLst>
              </a:tr>
            </a:tbl>
          </a:graphicData>
        </a:graphic>
      </p:graphicFrame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0" y="1399638"/>
            <a:ext cx="26209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624876" y="531569"/>
          <a:ext cx="6037241" cy="5039238"/>
        </p:xfrm>
        <a:graphic>
          <a:graphicData uri="http://schemas.openxmlformats.org/drawingml/2006/table">
            <a:tbl>
              <a:tblPr firstRow="1" firstCol="1" bandRow="1"/>
              <a:tblGrid>
                <a:gridCol w="6037241">
                  <a:extLst>
                    <a:ext uri="{9D8B030D-6E8A-4147-A177-3AD203B41FA5}">
                      <a16:colId xmlns:a16="http://schemas.microsoft.com/office/drawing/2014/main" val="4283749935"/>
                    </a:ext>
                  </a:extLst>
                </a:gridCol>
              </a:tblGrid>
              <a:tr h="5039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apply for the Microsoft Student Partners program:</a:t>
                      </a:r>
                      <a:endParaRPr lang="en-US" sz="12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 to: </a:t>
                      </a:r>
                      <a:r>
                        <a:rPr lang="en-US" sz="20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http://aka.ms/mspapply2016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MSP, you will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apps and demos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 the newest technologies and host tech events on your campus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acquire the tools and training to lead technology discussions on your campus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your global network with industry experts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 with like-minded students and faculty around the world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 trainings from Microsoft leaders to enhance your knowledge about cutting edge technologies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 the one on your campus with insight and answers on Microsoft technologies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33" marR="4793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15107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3440" y="5671664"/>
            <a:ext cx="10751052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SHAHED CHOWDHURI, Sr. Technical Evangelist @ Microsoft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shchowd@microsoft.com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http://WakeUpAndCode.com/msp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653745"/>
              </p:ext>
            </p:extLst>
          </p:nvPr>
        </p:nvGraphicFramePr>
        <p:xfrm>
          <a:off x="491331" y="971935"/>
          <a:ext cx="11218756" cy="4480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21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03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Agenda</a:t>
                      </a:r>
                      <a:r>
                        <a:rPr lang="en-US" sz="3600" baseline="0" dirty="0" smtClean="0"/>
                        <a:t> </a:t>
                      </a:r>
                      <a:endParaRPr lang="en-US" sz="3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Overview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41714834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SQL Injection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Cross-Site Scripting (XSS)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21266197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Data Exposure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Next Steps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78931166"/>
                  </a:ext>
                </a:extLst>
              </a:tr>
              <a:tr h="57803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 smtClean="0">
                          <a:solidFill>
                            <a:srgbClr val="000000"/>
                          </a:solidFill>
                        </a:rPr>
                        <a:t>Q&amp;A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Overview of Web Applications</a:t>
            </a:r>
            <a:endParaRPr lang="en-US" sz="4800" b="1" dirty="0"/>
          </a:p>
        </p:txBody>
      </p:sp>
      <p:sp>
        <p:nvSpPr>
          <p:cNvPr id="3" name="Flowchart: Magnetic Disk 2"/>
          <p:cNvSpPr/>
          <p:nvPr/>
        </p:nvSpPr>
        <p:spPr>
          <a:xfrm>
            <a:off x="371845" y="3599542"/>
            <a:ext cx="2380343" cy="238034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Database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9722" y="1255485"/>
            <a:ext cx="1523999" cy="245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Web Server</a:t>
            </a:r>
            <a:endParaRPr lang="en-US" sz="3600" dirty="0"/>
          </a:p>
        </p:txBody>
      </p:sp>
      <p:sp>
        <p:nvSpPr>
          <p:cNvPr id="8" name="Cloud 7"/>
          <p:cNvSpPr/>
          <p:nvPr/>
        </p:nvSpPr>
        <p:spPr>
          <a:xfrm>
            <a:off x="5161560" y="1738084"/>
            <a:ext cx="2714172" cy="1487715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Internet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8" name="Elbow Connector 17"/>
          <p:cNvCxnSpPr>
            <a:stCxn id="5" idx="1"/>
            <a:endCxn id="3" idx="1"/>
          </p:cNvCxnSpPr>
          <p:nvPr/>
        </p:nvCxnSpPr>
        <p:spPr>
          <a:xfrm rot="10800000" flipV="1">
            <a:off x="1562018" y="2481942"/>
            <a:ext cx="1417705" cy="1117599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5" idx="3"/>
          </p:cNvCxnSpPr>
          <p:nvPr/>
        </p:nvCxnSpPr>
        <p:spPr>
          <a:xfrm rot="10800000" flipV="1">
            <a:off x="4503721" y="2481941"/>
            <a:ext cx="666258" cy="1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miley Face 21"/>
          <p:cNvSpPr/>
          <p:nvPr/>
        </p:nvSpPr>
        <p:spPr>
          <a:xfrm>
            <a:off x="7194610" y="478971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8399296" y="478971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9466096" y="478971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8" idx="0"/>
          </p:cNvCxnSpPr>
          <p:nvPr/>
        </p:nvCxnSpPr>
        <p:spPr>
          <a:xfrm>
            <a:off x="7873470" y="2481942"/>
            <a:ext cx="974720" cy="1970313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63453" y="5979885"/>
            <a:ext cx="925766" cy="461665"/>
          </a:xfrm>
          <a:prstGeom prst="rect">
            <a:avLst/>
          </a:prstGeom>
          <a:solidFill>
            <a:srgbClr val="0171B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Users</a:t>
            </a:r>
            <a:endParaRPr lang="en-US" sz="24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8390990" y="4789713"/>
            <a:ext cx="914400" cy="9144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98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SQL Injection</a:t>
            </a:r>
            <a:endParaRPr lang="en-US" sz="4800" b="1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0306" y="5602694"/>
            <a:ext cx="7647709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chemeClr val="bg1"/>
                </a:solidFill>
              </a:rPr>
              <a:t>Enter your username and password…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306" y="1427545"/>
            <a:ext cx="7647709" cy="3724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770" y="2626822"/>
            <a:ext cx="154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Username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70" y="3427569"/>
            <a:ext cx="145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Password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3818" y="2658389"/>
            <a:ext cx="1863029" cy="398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93818" y="3459136"/>
            <a:ext cx="1863029" cy="398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93816" y="4220138"/>
            <a:ext cx="1863029" cy="3985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93817" y="2658389"/>
            <a:ext cx="8579223" cy="3925207"/>
            <a:chOff x="2493817" y="2658389"/>
            <a:chExt cx="8579223" cy="3925207"/>
          </a:xfrm>
        </p:grpSpPr>
        <p:sp>
          <p:nvSpPr>
            <p:cNvPr id="22" name="Rectangle 21"/>
            <p:cNvSpPr/>
            <p:nvPr/>
          </p:nvSpPr>
          <p:spPr>
            <a:xfrm>
              <a:off x="2493817" y="2658389"/>
              <a:ext cx="1863029" cy="3985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 smtClean="0">
                  <a:solidFill>
                    <a:srgbClr val="000000"/>
                  </a:solidFill>
                </a:rPr>
                <a:t>myusername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93817" y="3459136"/>
              <a:ext cx="1863029" cy="3985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000000"/>
                  </a:solidFill>
                </a:rPr>
                <a:t>' or 1=1)#</a:t>
              </a:r>
            </a:p>
          </p:txBody>
        </p:sp>
        <p:sp>
          <p:nvSpPr>
            <p:cNvPr id="24" name="Text Placeholder 4"/>
            <p:cNvSpPr txBox="1">
              <a:spLocks/>
            </p:cNvSpPr>
            <p:nvPr/>
          </p:nvSpPr>
          <p:spPr>
            <a:xfrm>
              <a:off x="3425331" y="6112511"/>
              <a:ext cx="7647709" cy="4710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i="1" dirty="0" smtClean="0">
                  <a:solidFill>
                    <a:schemeClr val="bg1"/>
                  </a:solidFill>
                </a:rPr>
                <a:t>… but what if you can inject SQL code in the input field?</a:t>
              </a:r>
              <a:endParaRPr lang="en-US" sz="84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42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48" y="1212105"/>
            <a:ext cx="9847903" cy="5356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SQL Injection Demo</a:t>
            </a:r>
            <a:endParaRPr lang="en-US" sz="48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431108" y="352955"/>
            <a:ext cx="4106541" cy="499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codebashing.com/</a:t>
            </a:r>
            <a:r>
              <a:rPr lang="en-US" sz="2800" dirty="0" err="1" smtClean="0">
                <a:solidFill>
                  <a:schemeClr val="bg1"/>
                </a:solidFill>
              </a:rPr>
              <a:t>sql_demo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8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95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SQL Injection in the Real World</a:t>
            </a:r>
            <a:endParaRPr lang="en-US" sz="4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0306" y="976498"/>
            <a:ext cx="4501945" cy="4814782"/>
            <a:chOff x="250306" y="976498"/>
            <a:chExt cx="4501945" cy="48147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306" y="976498"/>
              <a:ext cx="4501945" cy="4343871"/>
            </a:xfrm>
            <a:prstGeom prst="rect">
              <a:avLst/>
            </a:prstGeom>
          </p:spPr>
        </p:pic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250306" y="5325708"/>
              <a:ext cx="1006994" cy="4655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bg1"/>
                  </a:solidFill>
                  <a:hlinkClick r:id="rId5"/>
                </a:rPr>
                <a:t>Link 1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endParaRPr lang="en-US" sz="8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54966" y="1476745"/>
            <a:ext cx="4474122" cy="4809443"/>
            <a:chOff x="3850742" y="1871848"/>
            <a:chExt cx="4474122" cy="48094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0742" y="1871848"/>
              <a:ext cx="4474122" cy="4343871"/>
            </a:xfrm>
            <a:prstGeom prst="rect">
              <a:avLst/>
            </a:prstGeom>
          </p:spPr>
        </p:pic>
        <p:sp>
          <p:nvSpPr>
            <p:cNvPr id="11" name="Text Placeholder 4"/>
            <p:cNvSpPr txBox="1">
              <a:spLocks/>
            </p:cNvSpPr>
            <p:nvPr/>
          </p:nvSpPr>
          <p:spPr>
            <a:xfrm>
              <a:off x="3850742" y="6215719"/>
              <a:ext cx="1292744" cy="4655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bg1"/>
                  </a:solidFill>
                  <a:hlinkClick r:id="rId7"/>
                </a:rPr>
                <a:t>Link 2</a:t>
              </a:r>
              <a:endParaRPr lang="en-US" sz="8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45376" y="1862692"/>
            <a:ext cx="4655600" cy="4844118"/>
            <a:chOff x="5649025" y="1976992"/>
            <a:chExt cx="4655600" cy="48441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9025" y="1976992"/>
              <a:ext cx="4655600" cy="4343871"/>
            </a:xfrm>
            <a:prstGeom prst="rect">
              <a:avLst/>
            </a:prstGeom>
          </p:spPr>
        </p:pic>
        <p:sp>
          <p:nvSpPr>
            <p:cNvPr id="18" name="Text Placeholder 4"/>
            <p:cNvSpPr txBox="1">
              <a:spLocks/>
            </p:cNvSpPr>
            <p:nvPr/>
          </p:nvSpPr>
          <p:spPr>
            <a:xfrm>
              <a:off x="5649025" y="6355538"/>
              <a:ext cx="1006994" cy="4655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bg1"/>
                  </a:solidFill>
                  <a:hlinkClick r:id="rId9"/>
                </a:rPr>
                <a:t>Link 3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endParaRPr lang="en-US" sz="8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29088" y="1783067"/>
            <a:ext cx="4773051" cy="4809443"/>
            <a:chOff x="7129088" y="1783067"/>
            <a:chExt cx="4773051" cy="48094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29088" y="2248639"/>
              <a:ext cx="4707002" cy="4343871"/>
            </a:xfrm>
            <a:prstGeom prst="rect">
              <a:avLst/>
            </a:prstGeom>
          </p:spPr>
        </p:pic>
        <p:sp>
          <p:nvSpPr>
            <p:cNvPr id="21" name="Text Placeholder 4"/>
            <p:cNvSpPr txBox="1">
              <a:spLocks/>
            </p:cNvSpPr>
            <p:nvPr/>
          </p:nvSpPr>
          <p:spPr>
            <a:xfrm>
              <a:off x="10895145" y="1783067"/>
              <a:ext cx="1006994" cy="4655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4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bg1"/>
                  </a:solidFill>
                  <a:hlinkClick r:id="rId11"/>
                </a:rPr>
                <a:t>Link 4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endParaRPr lang="en-US" sz="8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745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Solutions for SQL Injection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 rot="21328718">
            <a:off x="1102119" y="2044931"/>
            <a:ext cx="717408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Avoid SQL strings with parameters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 rot="304993">
            <a:off x="2170816" y="3436530"/>
            <a:ext cx="6771277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Encode user input in parameters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590" y="4933201"/>
            <a:ext cx="668542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Use framework-specific features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606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74994" cy="7478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Cross-Site Scripting (XSS)</a:t>
            </a:r>
            <a:endParaRPr lang="en-US" sz="4800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250306" y="5602694"/>
            <a:ext cx="7647709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chemeClr val="bg1"/>
                </a:solidFill>
              </a:rPr>
              <a:t>Enter some text and submit it…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306" y="1427545"/>
            <a:ext cx="7647709" cy="3724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4770" y="2626822"/>
            <a:ext cx="1543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Enter text: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647" y="4056931"/>
            <a:ext cx="354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Text Submitted: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3818" y="2658389"/>
            <a:ext cx="1863029" cy="398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93818" y="3459136"/>
            <a:ext cx="1863029" cy="3985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Submit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10647" y="2663957"/>
            <a:ext cx="9145781" cy="3969683"/>
            <a:chOff x="810647" y="2663957"/>
            <a:chExt cx="9145781" cy="3969683"/>
          </a:xfrm>
        </p:grpSpPr>
        <p:grpSp>
          <p:nvGrpSpPr>
            <p:cNvPr id="3" name="Group 2"/>
            <p:cNvGrpSpPr/>
            <p:nvPr/>
          </p:nvGrpSpPr>
          <p:grpSpPr>
            <a:xfrm>
              <a:off x="810647" y="2663957"/>
              <a:ext cx="3546200" cy="2310995"/>
              <a:chOff x="810647" y="2663957"/>
              <a:chExt cx="3546200" cy="2310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10647" y="4513287"/>
                <a:ext cx="3546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Hello World!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93818" y="2663957"/>
                <a:ext cx="1863029" cy="3985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Hello World!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Text Placeholder 4"/>
            <p:cNvSpPr txBox="1">
              <a:spLocks/>
            </p:cNvSpPr>
            <p:nvPr/>
          </p:nvSpPr>
          <p:spPr>
            <a:xfrm>
              <a:off x="2308719" y="6118167"/>
              <a:ext cx="7647709" cy="5154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SzPct val="80000"/>
                <a:buFont typeface="Arial" pitchFamily="34" charset="0"/>
                <a:buNone/>
                <a:defRPr sz="4000" kern="1200" spc="-10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Segoe UI Light" pitchFamily="34" charset="0"/>
                  <a:ea typeface="+mn-ea"/>
                  <a:cs typeface="+mn-cs"/>
                </a:defRPr>
              </a:lvl1pPr>
              <a:lvl2pPr marL="3175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SzPct val="80000"/>
                <a:buFont typeface="Arial" pitchFamily="34" charset="0"/>
                <a:buNone/>
                <a:defRPr sz="2000" kern="1200" spc="-50" baseline="0">
                  <a:gradFill>
                    <a:gsLst>
                      <a:gs pos="0">
                        <a:srgbClr val="595959"/>
                      </a:gs>
                      <a:gs pos="86000">
                        <a:srgbClr val="59595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1258888" indent="-4032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8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604963" indent="-3460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941513" indent="-3365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SzPct val="80000"/>
                <a:buFontTx/>
                <a:buBlip>
                  <a:blip r:embed="rId3"/>
                </a:buBlip>
                <a:defRPr sz="2400" kern="1200">
                  <a:gradFill>
                    <a:gsLst>
                      <a:gs pos="0">
                        <a:schemeClr val="tx1">
                          <a:lumMod val="90000"/>
                          <a:lumOff val="10000"/>
                        </a:schemeClr>
                      </a:gs>
                      <a:gs pos="86000">
                        <a:schemeClr val="tx1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800" i="1" dirty="0" smtClean="0">
                  <a:solidFill>
                    <a:schemeClr val="bg1"/>
                  </a:solidFill>
                </a:rPr>
                <a:t>… but what if you could submit script code?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204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48" y="1212105"/>
            <a:ext cx="9846130" cy="5356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XSS Demo</a:t>
            </a:r>
            <a:endParaRPr lang="en-US" sz="48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638940" y="352955"/>
            <a:ext cx="7632440" cy="499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chemeClr val="bg1"/>
                </a:solidFill>
              </a:rPr>
              <a:t>google.com/about/</a:t>
            </a:r>
            <a:r>
              <a:rPr lang="en-US" sz="2800" i="1" dirty="0" err="1" smtClean="0">
                <a:solidFill>
                  <a:schemeClr val="bg1"/>
                </a:solidFill>
              </a:rPr>
              <a:t>appsecurity</a:t>
            </a:r>
            <a:r>
              <a:rPr lang="en-US" sz="2800" i="1" dirty="0" smtClean="0">
                <a:solidFill>
                  <a:schemeClr val="bg1"/>
                </a:solidFill>
              </a:rPr>
              <a:t>/learning/</a:t>
            </a:r>
            <a:r>
              <a:rPr lang="en-US" sz="2800" i="1" dirty="0" err="1" smtClean="0">
                <a:solidFill>
                  <a:schemeClr val="bg1"/>
                </a:solidFill>
              </a:rPr>
              <a:t>xss</a:t>
            </a:r>
            <a:r>
              <a:rPr lang="en-US" sz="2800" i="1" dirty="0">
                <a:solidFill>
                  <a:schemeClr val="bg1"/>
                </a:solidFill>
              </a:rPr>
              <a:t>/#BasicExample</a:t>
            </a:r>
            <a:endParaRPr lang="en-US" sz="8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70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422</Words>
  <Application>Microsoft Office PowerPoint</Application>
  <PresentationFormat>Widescreen</PresentationFormat>
  <Paragraphs>128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ＭＳ Ｐゴシック</vt:lpstr>
      <vt:lpstr>Segoe UI</vt:lpstr>
      <vt:lpstr>Segoe UI Light</vt:lpstr>
      <vt:lpstr>Segoe UI Semibold</vt:lpstr>
      <vt:lpstr>Symbol</vt:lpstr>
      <vt:lpstr>Times New Roman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Office Theme</vt:lpstr>
      <vt:lpstr>Web Application Security</vt:lpstr>
      <vt:lpstr>PowerPoint Presentation</vt:lpstr>
      <vt:lpstr>Overview of Web Applications</vt:lpstr>
      <vt:lpstr>SQL Injection</vt:lpstr>
      <vt:lpstr>SQL Injection Demo</vt:lpstr>
      <vt:lpstr>SQL Injection in the Real World</vt:lpstr>
      <vt:lpstr>Solutions for SQL Injection</vt:lpstr>
      <vt:lpstr>Cross-Site Scripting (XSS)</vt:lpstr>
      <vt:lpstr>XSS Demo</vt:lpstr>
      <vt:lpstr>Cross-Site Scripting in the Real World</vt:lpstr>
      <vt:lpstr>Solutions for XSS</vt:lpstr>
      <vt:lpstr>Data Exposure</vt:lpstr>
      <vt:lpstr>Solutions for Data Exposure</vt:lpstr>
      <vt:lpstr>Next Steps: OWASP Top 10</vt:lpstr>
      <vt:lpstr>HP WebInpsect &amp; Fortify Tools</vt:lpstr>
      <vt:lpstr>Gartner Magic Quadrant for AST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2016-03-09T04:47:34Z</dcterms:modified>
</cp:coreProperties>
</file>