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23"/>
  </p:notesMasterIdLst>
  <p:handoutMasterIdLst>
    <p:handoutMasterId r:id="rId24"/>
  </p:handoutMasterIdLst>
  <p:sldIdLst>
    <p:sldId id="256" r:id="rId5"/>
    <p:sldId id="304" r:id="rId6"/>
    <p:sldId id="408" r:id="rId7"/>
    <p:sldId id="410" r:id="rId8"/>
    <p:sldId id="411" r:id="rId9"/>
    <p:sldId id="412" r:id="rId10"/>
    <p:sldId id="413" r:id="rId11"/>
    <p:sldId id="415" r:id="rId12"/>
    <p:sldId id="416" r:id="rId13"/>
    <p:sldId id="420" r:id="rId14"/>
    <p:sldId id="404" r:id="rId15"/>
    <p:sldId id="417" r:id="rId16"/>
    <p:sldId id="419" r:id="rId17"/>
    <p:sldId id="327" r:id="rId18"/>
    <p:sldId id="329" r:id="rId19"/>
    <p:sldId id="330" r:id="rId20"/>
    <p:sldId id="311" r:id="rId21"/>
    <p:sldId id="414" r:id="rId22"/>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p15:clr>
            <a:srgbClr val="A4A3A4"/>
          </p15:clr>
        </p15:guide>
        <p15:guide id="9" pos="173">
          <p15:clr>
            <a:srgbClr val="A4A3A4"/>
          </p15:clr>
        </p15:guide>
        <p15:guide id="10" pos="1325">
          <p15:clr>
            <a:srgbClr val="A4A3A4"/>
          </p15:clr>
        </p15:guide>
        <p15:guide id="11" pos="7661">
          <p15:clr>
            <a:srgbClr val="A4A3A4"/>
          </p15:clr>
        </p15:guide>
        <p15:guide id="12" pos="749">
          <p15:clr>
            <a:srgbClr val="A4A3A4"/>
          </p15:clr>
        </p15:guide>
        <p15:guide id="13" pos="7085">
          <p15:clr>
            <a:srgbClr val="A4A3A4"/>
          </p15:clr>
        </p15:guide>
        <p15:guide id="14" pos="3629">
          <p15:clr>
            <a:srgbClr val="A4A3A4"/>
          </p15:clr>
        </p15:guide>
        <p15:guide id="15" pos="1901">
          <p15:clr>
            <a:srgbClr val="A4A3A4"/>
          </p15:clr>
        </p15:guide>
        <p15:guide id="16" pos="2477">
          <p15:clr>
            <a:srgbClr val="A4A3A4"/>
          </p15:clr>
        </p15:guide>
        <p15:guide id="17" pos="4205">
          <p15:clr>
            <a:srgbClr val="A4A3A4"/>
          </p15:clr>
        </p15:guide>
        <p15:guide id="18" pos="4781">
          <p15:clr>
            <a:srgbClr val="A4A3A4"/>
          </p15:clr>
        </p15:guide>
        <p15:guide id="19" pos="5357">
          <p15:clr>
            <a:srgbClr val="A4A3A4"/>
          </p15:clr>
        </p15:guide>
        <p15:guide id="20" pos="5933">
          <p15:clr>
            <a:srgbClr val="A4A3A4"/>
          </p15:clr>
        </p15:guide>
        <p15:guide id="21" pos="6509">
          <p15:clr>
            <a:srgbClr val="A4A3A4"/>
          </p15:clr>
        </p15:guide>
        <p15:guide id="22"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00"/>
    <a:srgbClr val="107C10"/>
    <a:srgbClr val="333333"/>
    <a:srgbClr val="FFFFFF"/>
    <a:srgbClr val="442359"/>
    <a:srgbClr val="505050"/>
    <a:srgbClr val="00FFFF"/>
    <a:srgbClr val="CC00CC"/>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06" autoAdjust="0"/>
    <p:restoredTop sz="93981" autoAdjust="0"/>
  </p:normalViewPr>
  <p:slideViewPr>
    <p:cSldViewPr>
      <p:cViewPr varScale="1">
        <p:scale>
          <a:sx n="67" d="100"/>
          <a:sy n="67" d="100"/>
        </p:scale>
        <p:origin x="924" y="78"/>
      </p:cViewPr>
      <p:guideLst>
        <p:guide orient="horz" pos="187"/>
        <p:guide orient="horz" pos="763"/>
        <p:guide orient="horz" pos="1339"/>
        <p:guide orient="horz" pos="2491"/>
        <p:guide orient="horz" pos="4219"/>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howGuides="1">
      <p:cViewPr>
        <p:scale>
          <a:sx n="268" d="100"/>
          <a:sy n="268" d="100"/>
        </p:scale>
        <p:origin x="-1734" y="-6144"/>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 Id="rId4" Type="http://schemas.openxmlformats.org/officeDocument/2006/relationships/image" Target="../media/image3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 Id="rId4"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06283C-2524-48FF-9E17-1797D46824C5}" type="doc">
      <dgm:prSet loTypeId="urn:microsoft.com/office/officeart/2005/8/layout/hList7" loCatId="process" qsTypeId="urn:microsoft.com/office/officeart/2005/8/quickstyle/simple1" qsCatId="simple" csTypeId="urn:microsoft.com/office/officeart/2005/8/colors/accent1_2" csCatId="accent1" phldr="1"/>
      <dgm:spPr/>
    </dgm:pt>
    <dgm:pt modelId="{6381466B-B96D-4759-8030-1552AE62E536}">
      <dgm:prSet phldrT="[Text]"/>
      <dgm:spPr>
        <a:solidFill>
          <a:srgbClr val="FF6600"/>
        </a:solidFill>
      </dgm:spPr>
      <dgm:t>
        <a:bodyPr/>
        <a:lstStyle/>
        <a:p>
          <a:r>
            <a:rPr lang="en-US" dirty="0" smtClean="0"/>
            <a:t>Store Cert</a:t>
          </a:r>
          <a:endParaRPr lang="en-US" dirty="0"/>
        </a:p>
      </dgm:t>
    </dgm:pt>
    <dgm:pt modelId="{E7BEE488-BF1F-4FD6-80A6-0FDA0F613215}" type="parTrans" cxnId="{78E54ECE-5DC4-41C8-A285-13598CF6C7C2}">
      <dgm:prSet/>
      <dgm:spPr/>
      <dgm:t>
        <a:bodyPr/>
        <a:lstStyle/>
        <a:p>
          <a:endParaRPr lang="en-US"/>
        </a:p>
      </dgm:t>
    </dgm:pt>
    <dgm:pt modelId="{9B358F92-A3E4-4077-A5AA-975FB2A1D95C}" type="sibTrans" cxnId="{78E54ECE-5DC4-41C8-A285-13598CF6C7C2}">
      <dgm:prSet/>
      <dgm:spPr/>
      <dgm:t>
        <a:bodyPr/>
        <a:lstStyle/>
        <a:p>
          <a:endParaRPr lang="en-US"/>
        </a:p>
      </dgm:t>
    </dgm:pt>
    <dgm:pt modelId="{9467C07D-20C0-49F5-AF2C-D29BC6032AE7}">
      <dgm:prSet phldrT="[Text]"/>
      <dgm:spPr>
        <a:solidFill>
          <a:srgbClr val="FFC000"/>
        </a:solidFill>
      </dgm:spPr>
      <dgm:t>
        <a:bodyPr/>
        <a:lstStyle/>
        <a:p>
          <a:r>
            <a:rPr lang="en-US" dirty="0" smtClean="0"/>
            <a:t>Store Graphics</a:t>
          </a:r>
          <a:endParaRPr lang="en-US" dirty="0"/>
        </a:p>
      </dgm:t>
    </dgm:pt>
    <dgm:pt modelId="{4A0A0261-8091-4358-9460-205633C94580}" type="parTrans" cxnId="{F79AFB44-E3C2-4072-B90A-1D20A89E5597}">
      <dgm:prSet/>
      <dgm:spPr/>
      <dgm:t>
        <a:bodyPr/>
        <a:lstStyle/>
        <a:p>
          <a:endParaRPr lang="en-US"/>
        </a:p>
      </dgm:t>
    </dgm:pt>
    <dgm:pt modelId="{F06B10CB-C0C8-4E21-860A-58E5DE004D6B}" type="sibTrans" cxnId="{F79AFB44-E3C2-4072-B90A-1D20A89E5597}">
      <dgm:prSet/>
      <dgm:spPr/>
      <dgm:t>
        <a:bodyPr/>
        <a:lstStyle/>
        <a:p>
          <a:endParaRPr lang="en-US"/>
        </a:p>
      </dgm:t>
    </dgm:pt>
    <dgm:pt modelId="{A6DD7791-797B-4993-B5A1-83A8E86B11FF}">
      <dgm:prSet phldrT="[Text]"/>
      <dgm:spPr>
        <a:solidFill>
          <a:schemeClr val="bg2">
            <a:lumMod val="50000"/>
          </a:schemeClr>
        </a:solidFill>
      </dgm:spPr>
      <dgm:t>
        <a:bodyPr/>
        <a:lstStyle/>
        <a:p>
          <a:r>
            <a:rPr lang="en-US" dirty="0" smtClean="0"/>
            <a:t>Package</a:t>
          </a:r>
          <a:endParaRPr lang="en-US" dirty="0"/>
        </a:p>
      </dgm:t>
    </dgm:pt>
    <dgm:pt modelId="{E2290152-B9CF-481B-9159-83DC7052764A}" type="parTrans" cxnId="{8388DC8B-8D9C-4437-919D-3092ADA8C33A}">
      <dgm:prSet/>
      <dgm:spPr/>
      <dgm:t>
        <a:bodyPr/>
        <a:lstStyle/>
        <a:p>
          <a:endParaRPr lang="en-US"/>
        </a:p>
      </dgm:t>
    </dgm:pt>
    <dgm:pt modelId="{8CE8DFAB-6033-4611-8021-522948BB5B90}" type="sibTrans" cxnId="{8388DC8B-8D9C-4437-919D-3092ADA8C33A}">
      <dgm:prSet/>
      <dgm:spPr/>
      <dgm:t>
        <a:bodyPr/>
        <a:lstStyle/>
        <a:p>
          <a:endParaRPr lang="en-US"/>
        </a:p>
      </dgm:t>
    </dgm:pt>
    <dgm:pt modelId="{88C05B7B-6260-442B-9DC0-61CBE331E9FF}">
      <dgm:prSet/>
      <dgm:spPr>
        <a:solidFill>
          <a:srgbClr val="00B050"/>
        </a:solidFill>
      </dgm:spPr>
      <dgm:t>
        <a:bodyPr/>
        <a:lstStyle/>
        <a:p>
          <a:r>
            <a:rPr lang="en-US" dirty="0" smtClean="0"/>
            <a:t>Publish</a:t>
          </a:r>
          <a:endParaRPr lang="en-US" dirty="0"/>
        </a:p>
      </dgm:t>
    </dgm:pt>
    <dgm:pt modelId="{8490B345-5FF8-422C-A869-47AF951ED1A2}" type="parTrans" cxnId="{F4D211DB-CD38-4617-9705-73C7F95AC790}">
      <dgm:prSet/>
      <dgm:spPr/>
      <dgm:t>
        <a:bodyPr/>
        <a:lstStyle/>
        <a:p>
          <a:endParaRPr lang="en-US"/>
        </a:p>
      </dgm:t>
    </dgm:pt>
    <dgm:pt modelId="{D75EA565-1800-43AB-A9C5-42EF854F4F65}" type="sibTrans" cxnId="{F4D211DB-CD38-4617-9705-73C7F95AC790}">
      <dgm:prSet/>
      <dgm:spPr/>
      <dgm:t>
        <a:bodyPr/>
        <a:lstStyle/>
        <a:p>
          <a:endParaRPr lang="en-US"/>
        </a:p>
      </dgm:t>
    </dgm:pt>
    <dgm:pt modelId="{B7E505BD-7B08-437A-86D4-3A6E333A0876}" type="pres">
      <dgm:prSet presAssocID="{CA06283C-2524-48FF-9E17-1797D46824C5}" presName="Name0" presStyleCnt="0">
        <dgm:presLayoutVars>
          <dgm:dir/>
          <dgm:resizeHandles val="exact"/>
        </dgm:presLayoutVars>
      </dgm:prSet>
      <dgm:spPr/>
    </dgm:pt>
    <dgm:pt modelId="{031F00CB-1458-4DAF-BF86-B2B64D9ED18C}" type="pres">
      <dgm:prSet presAssocID="{CA06283C-2524-48FF-9E17-1797D46824C5}" presName="fgShape" presStyleLbl="fgShp" presStyleIdx="0" presStyleCnt="1"/>
      <dgm:spPr>
        <a:prstGeom prst="rightArrow">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dgm:spPr>
    </dgm:pt>
    <dgm:pt modelId="{98D222A1-5993-430B-8EB2-43DAABD7B45B}" type="pres">
      <dgm:prSet presAssocID="{CA06283C-2524-48FF-9E17-1797D46824C5}" presName="linComp" presStyleCnt="0"/>
      <dgm:spPr/>
    </dgm:pt>
    <dgm:pt modelId="{A32F00A1-00F0-4DC5-828D-A6C02E560BC5}" type="pres">
      <dgm:prSet presAssocID="{6381466B-B96D-4759-8030-1552AE62E536}" presName="compNode" presStyleCnt="0"/>
      <dgm:spPr/>
    </dgm:pt>
    <dgm:pt modelId="{0196C614-C814-41EC-A565-5A506FD64B80}" type="pres">
      <dgm:prSet presAssocID="{6381466B-B96D-4759-8030-1552AE62E536}" presName="bkgdShape" presStyleLbl="node1" presStyleIdx="0" presStyleCnt="4"/>
      <dgm:spPr/>
      <dgm:t>
        <a:bodyPr/>
        <a:lstStyle/>
        <a:p>
          <a:endParaRPr lang="en-US"/>
        </a:p>
      </dgm:t>
    </dgm:pt>
    <dgm:pt modelId="{5F264917-9874-4F54-B8A5-15A31F4F30D1}" type="pres">
      <dgm:prSet presAssocID="{6381466B-B96D-4759-8030-1552AE62E536}" presName="nodeTx" presStyleLbl="node1" presStyleIdx="0" presStyleCnt="4">
        <dgm:presLayoutVars>
          <dgm:bulletEnabled val="1"/>
        </dgm:presLayoutVars>
      </dgm:prSet>
      <dgm:spPr/>
      <dgm:t>
        <a:bodyPr/>
        <a:lstStyle/>
        <a:p>
          <a:endParaRPr lang="en-US"/>
        </a:p>
      </dgm:t>
    </dgm:pt>
    <dgm:pt modelId="{C99A27D1-BDE2-48A6-A823-382F3AA09385}" type="pres">
      <dgm:prSet presAssocID="{6381466B-B96D-4759-8030-1552AE62E536}" presName="invisiNode" presStyleLbl="node1" presStyleIdx="0" presStyleCnt="4"/>
      <dgm:spPr/>
    </dgm:pt>
    <dgm:pt modelId="{2DDE20F0-5981-4E13-AB3C-4FA56D36AB42}" type="pres">
      <dgm:prSet presAssocID="{6381466B-B96D-4759-8030-1552AE62E536}" presName="imagNode" presStyleLbl="fgImgPlace1" presStyleIdx="0" presStyleCnt="4"/>
      <dgm:spPr>
        <a:blipFill rotWithShape="1">
          <a:blip xmlns:r="http://schemas.openxmlformats.org/officeDocument/2006/relationships" r:embed="rId1"/>
          <a:stretch>
            <a:fillRect/>
          </a:stretch>
        </a:blipFill>
      </dgm:spPr>
      <dgm:t>
        <a:bodyPr/>
        <a:lstStyle/>
        <a:p>
          <a:endParaRPr lang="en-US"/>
        </a:p>
      </dgm:t>
    </dgm:pt>
    <dgm:pt modelId="{C65CEE00-3AE3-4482-BD01-F5DB73C183DF}" type="pres">
      <dgm:prSet presAssocID="{9B358F92-A3E4-4077-A5AA-975FB2A1D95C}" presName="sibTrans" presStyleLbl="sibTrans2D1" presStyleIdx="0" presStyleCnt="0"/>
      <dgm:spPr/>
      <dgm:t>
        <a:bodyPr/>
        <a:lstStyle/>
        <a:p>
          <a:endParaRPr lang="en-US"/>
        </a:p>
      </dgm:t>
    </dgm:pt>
    <dgm:pt modelId="{4195218F-D28C-4D7B-876C-D4BA2BE76FE0}" type="pres">
      <dgm:prSet presAssocID="{9467C07D-20C0-49F5-AF2C-D29BC6032AE7}" presName="compNode" presStyleCnt="0"/>
      <dgm:spPr/>
    </dgm:pt>
    <dgm:pt modelId="{3D37160D-FCA8-4411-9A2F-9F43A5531EFB}" type="pres">
      <dgm:prSet presAssocID="{9467C07D-20C0-49F5-AF2C-D29BC6032AE7}" presName="bkgdShape" presStyleLbl="node1" presStyleIdx="1" presStyleCnt="4"/>
      <dgm:spPr/>
      <dgm:t>
        <a:bodyPr/>
        <a:lstStyle/>
        <a:p>
          <a:endParaRPr lang="en-US"/>
        </a:p>
      </dgm:t>
    </dgm:pt>
    <dgm:pt modelId="{8F9CC250-96F0-4CA3-9BB2-DFC405CDE268}" type="pres">
      <dgm:prSet presAssocID="{9467C07D-20C0-49F5-AF2C-D29BC6032AE7}" presName="nodeTx" presStyleLbl="node1" presStyleIdx="1" presStyleCnt="4">
        <dgm:presLayoutVars>
          <dgm:bulletEnabled val="1"/>
        </dgm:presLayoutVars>
      </dgm:prSet>
      <dgm:spPr/>
      <dgm:t>
        <a:bodyPr/>
        <a:lstStyle/>
        <a:p>
          <a:endParaRPr lang="en-US"/>
        </a:p>
      </dgm:t>
    </dgm:pt>
    <dgm:pt modelId="{FF1E0897-5516-47AB-946B-280431B925C0}" type="pres">
      <dgm:prSet presAssocID="{9467C07D-20C0-49F5-AF2C-D29BC6032AE7}" presName="invisiNode" presStyleLbl="node1" presStyleIdx="1" presStyleCnt="4"/>
      <dgm:spPr/>
    </dgm:pt>
    <dgm:pt modelId="{D82BAF49-48F7-4E0C-8EC2-1823621FD58D}" type="pres">
      <dgm:prSet presAssocID="{9467C07D-20C0-49F5-AF2C-D29BC6032AE7}" presName="imagNode" presStyleLbl="fgImgPlace1" presStyleIdx="1" presStyleCnt="4"/>
      <dgm:spPr>
        <a:blipFill rotWithShape="1">
          <a:blip xmlns:r="http://schemas.openxmlformats.org/officeDocument/2006/relationships" r:embed="rId2"/>
          <a:stretch>
            <a:fillRect/>
          </a:stretch>
        </a:blipFill>
      </dgm:spPr>
    </dgm:pt>
    <dgm:pt modelId="{F068D70F-57B7-4306-AE55-A08CC767BD43}" type="pres">
      <dgm:prSet presAssocID="{F06B10CB-C0C8-4E21-860A-58E5DE004D6B}" presName="sibTrans" presStyleLbl="sibTrans2D1" presStyleIdx="0" presStyleCnt="0"/>
      <dgm:spPr/>
      <dgm:t>
        <a:bodyPr/>
        <a:lstStyle/>
        <a:p>
          <a:endParaRPr lang="en-US"/>
        </a:p>
      </dgm:t>
    </dgm:pt>
    <dgm:pt modelId="{2CA460D4-C6EB-407F-9527-7BCEBDBF31E6}" type="pres">
      <dgm:prSet presAssocID="{A6DD7791-797B-4993-B5A1-83A8E86B11FF}" presName="compNode" presStyleCnt="0"/>
      <dgm:spPr/>
    </dgm:pt>
    <dgm:pt modelId="{E5318238-0D46-4BB0-B7C1-481BA847FAE7}" type="pres">
      <dgm:prSet presAssocID="{A6DD7791-797B-4993-B5A1-83A8E86B11FF}" presName="bkgdShape" presStyleLbl="node1" presStyleIdx="2" presStyleCnt="4"/>
      <dgm:spPr/>
      <dgm:t>
        <a:bodyPr/>
        <a:lstStyle/>
        <a:p>
          <a:endParaRPr lang="en-US"/>
        </a:p>
      </dgm:t>
    </dgm:pt>
    <dgm:pt modelId="{5630AC6B-3666-4A2E-8088-223BB546573F}" type="pres">
      <dgm:prSet presAssocID="{A6DD7791-797B-4993-B5A1-83A8E86B11FF}" presName="nodeTx" presStyleLbl="node1" presStyleIdx="2" presStyleCnt="4">
        <dgm:presLayoutVars>
          <dgm:bulletEnabled val="1"/>
        </dgm:presLayoutVars>
      </dgm:prSet>
      <dgm:spPr/>
      <dgm:t>
        <a:bodyPr/>
        <a:lstStyle/>
        <a:p>
          <a:endParaRPr lang="en-US"/>
        </a:p>
      </dgm:t>
    </dgm:pt>
    <dgm:pt modelId="{66ECDAC8-2F19-46A3-9470-F2EC29A03F84}" type="pres">
      <dgm:prSet presAssocID="{A6DD7791-797B-4993-B5A1-83A8E86B11FF}" presName="invisiNode" presStyleLbl="node1" presStyleIdx="2" presStyleCnt="4"/>
      <dgm:spPr/>
    </dgm:pt>
    <dgm:pt modelId="{ABEE6614-8777-44E0-BD2C-D2DEEBA6CB21}" type="pres">
      <dgm:prSet presAssocID="{A6DD7791-797B-4993-B5A1-83A8E86B11FF}" presName="imagNode" presStyleLbl="fgImgPlace1" presStyleIdx="2" presStyleCnt="4"/>
      <dgm:spPr>
        <a:blipFill rotWithShape="1">
          <a:blip xmlns:r="http://schemas.openxmlformats.org/officeDocument/2006/relationships" r:embed="rId3"/>
          <a:stretch>
            <a:fillRect/>
          </a:stretch>
        </a:blipFill>
      </dgm:spPr>
    </dgm:pt>
    <dgm:pt modelId="{00401D69-9597-4BE0-B7FA-15FF9ED435D8}" type="pres">
      <dgm:prSet presAssocID="{8CE8DFAB-6033-4611-8021-522948BB5B90}" presName="sibTrans" presStyleLbl="sibTrans2D1" presStyleIdx="0" presStyleCnt="0"/>
      <dgm:spPr/>
      <dgm:t>
        <a:bodyPr/>
        <a:lstStyle/>
        <a:p>
          <a:endParaRPr lang="en-US"/>
        </a:p>
      </dgm:t>
    </dgm:pt>
    <dgm:pt modelId="{86950066-CE49-480B-AB85-F29D580180F4}" type="pres">
      <dgm:prSet presAssocID="{88C05B7B-6260-442B-9DC0-61CBE331E9FF}" presName="compNode" presStyleCnt="0"/>
      <dgm:spPr/>
    </dgm:pt>
    <dgm:pt modelId="{03A348BB-9733-4D3D-874A-73A55F4ABBE4}" type="pres">
      <dgm:prSet presAssocID="{88C05B7B-6260-442B-9DC0-61CBE331E9FF}" presName="bkgdShape" presStyleLbl="node1" presStyleIdx="3" presStyleCnt="4"/>
      <dgm:spPr/>
      <dgm:t>
        <a:bodyPr/>
        <a:lstStyle/>
        <a:p>
          <a:endParaRPr lang="en-US"/>
        </a:p>
      </dgm:t>
    </dgm:pt>
    <dgm:pt modelId="{48FEA7FB-623B-4D4E-BF69-0EC8BD32720E}" type="pres">
      <dgm:prSet presAssocID="{88C05B7B-6260-442B-9DC0-61CBE331E9FF}" presName="nodeTx" presStyleLbl="node1" presStyleIdx="3" presStyleCnt="4">
        <dgm:presLayoutVars>
          <dgm:bulletEnabled val="1"/>
        </dgm:presLayoutVars>
      </dgm:prSet>
      <dgm:spPr/>
      <dgm:t>
        <a:bodyPr/>
        <a:lstStyle/>
        <a:p>
          <a:endParaRPr lang="en-US"/>
        </a:p>
      </dgm:t>
    </dgm:pt>
    <dgm:pt modelId="{8650C497-A957-459C-BBC5-0660D5A0DA0B}" type="pres">
      <dgm:prSet presAssocID="{88C05B7B-6260-442B-9DC0-61CBE331E9FF}" presName="invisiNode" presStyleLbl="node1" presStyleIdx="3" presStyleCnt="4"/>
      <dgm:spPr/>
    </dgm:pt>
    <dgm:pt modelId="{FF3EAB46-68DB-4778-BB22-35BDA3026132}" type="pres">
      <dgm:prSet presAssocID="{88C05B7B-6260-442B-9DC0-61CBE331E9FF}"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Lst>
  <dgm:cxnLst>
    <dgm:cxn modelId="{25730805-C681-4D6A-B01F-1579124BB8D7}" type="presOf" srcId="{9467C07D-20C0-49F5-AF2C-D29BC6032AE7}" destId="{8F9CC250-96F0-4CA3-9BB2-DFC405CDE268}" srcOrd="1" destOrd="0" presId="urn:microsoft.com/office/officeart/2005/8/layout/hList7"/>
    <dgm:cxn modelId="{B1198D8F-2A8A-4C2A-9FA4-ED7BDA86DD1E}" type="presOf" srcId="{F06B10CB-C0C8-4E21-860A-58E5DE004D6B}" destId="{F068D70F-57B7-4306-AE55-A08CC767BD43}" srcOrd="0" destOrd="0" presId="urn:microsoft.com/office/officeart/2005/8/layout/hList7"/>
    <dgm:cxn modelId="{57139853-654D-46CF-B0E1-ED903476B3D5}" type="presOf" srcId="{9B358F92-A3E4-4077-A5AA-975FB2A1D95C}" destId="{C65CEE00-3AE3-4482-BD01-F5DB73C183DF}" srcOrd="0" destOrd="0" presId="urn:microsoft.com/office/officeart/2005/8/layout/hList7"/>
    <dgm:cxn modelId="{36914CD3-2F71-4A7D-A70D-3E99062EF2B3}" type="presOf" srcId="{88C05B7B-6260-442B-9DC0-61CBE331E9FF}" destId="{48FEA7FB-623B-4D4E-BF69-0EC8BD32720E}" srcOrd="1" destOrd="0" presId="urn:microsoft.com/office/officeart/2005/8/layout/hList7"/>
    <dgm:cxn modelId="{F79AFB44-E3C2-4072-B90A-1D20A89E5597}" srcId="{CA06283C-2524-48FF-9E17-1797D46824C5}" destId="{9467C07D-20C0-49F5-AF2C-D29BC6032AE7}" srcOrd="1" destOrd="0" parTransId="{4A0A0261-8091-4358-9460-205633C94580}" sibTransId="{F06B10CB-C0C8-4E21-860A-58E5DE004D6B}"/>
    <dgm:cxn modelId="{2F3F347E-9F28-4EF7-A1CF-4F565388C944}" type="presOf" srcId="{CA06283C-2524-48FF-9E17-1797D46824C5}" destId="{B7E505BD-7B08-437A-86D4-3A6E333A0876}" srcOrd="0" destOrd="0" presId="urn:microsoft.com/office/officeart/2005/8/layout/hList7"/>
    <dgm:cxn modelId="{7653094C-2C4E-4846-9EC2-5708A3FA9790}" type="presOf" srcId="{6381466B-B96D-4759-8030-1552AE62E536}" destId="{0196C614-C814-41EC-A565-5A506FD64B80}" srcOrd="0" destOrd="0" presId="urn:microsoft.com/office/officeart/2005/8/layout/hList7"/>
    <dgm:cxn modelId="{7114C165-1952-4694-88AE-ECF570B9AB32}" type="presOf" srcId="{A6DD7791-797B-4993-B5A1-83A8E86B11FF}" destId="{5630AC6B-3666-4A2E-8088-223BB546573F}" srcOrd="1" destOrd="0" presId="urn:microsoft.com/office/officeart/2005/8/layout/hList7"/>
    <dgm:cxn modelId="{73776E42-91CF-41EE-9AFC-5F207B3C73D3}" type="presOf" srcId="{9467C07D-20C0-49F5-AF2C-D29BC6032AE7}" destId="{3D37160D-FCA8-4411-9A2F-9F43A5531EFB}" srcOrd="0" destOrd="0" presId="urn:microsoft.com/office/officeart/2005/8/layout/hList7"/>
    <dgm:cxn modelId="{F4D211DB-CD38-4617-9705-73C7F95AC790}" srcId="{CA06283C-2524-48FF-9E17-1797D46824C5}" destId="{88C05B7B-6260-442B-9DC0-61CBE331E9FF}" srcOrd="3" destOrd="0" parTransId="{8490B345-5FF8-422C-A869-47AF951ED1A2}" sibTransId="{D75EA565-1800-43AB-A9C5-42EF854F4F65}"/>
    <dgm:cxn modelId="{81DDE3F6-8244-4C6E-B68F-0620E10C350A}" type="presOf" srcId="{8CE8DFAB-6033-4611-8021-522948BB5B90}" destId="{00401D69-9597-4BE0-B7FA-15FF9ED435D8}" srcOrd="0" destOrd="0" presId="urn:microsoft.com/office/officeart/2005/8/layout/hList7"/>
    <dgm:cxn modelId="{253441CD-2E60-4828-82AB-90D8770ABA54}" type="presOf" srcId="{88C05B7B-6260-442B-9DC0-61CBE331E9FF}" destId="{03A348BB-9733-4D3D-874A-73A55F4ABBE4}" srcOrd="0" destOrd="0" presId="urn:microsoft.com/office/officeart/2005/8/layout/hList7"/>
    <dgm:cxn modelId="{7FC615CB-E966-4423-8848-3A972A3D6D62}" type="presOf" srcId="{A6DD7791-797B-4993-B5A1-83A8E86B11FF}" destId="{E5318238-0D46-4BB0-B7C1-481BA847FAE7}" srcOrd="0" destOrd="0" presId="urn:microsoft.com/office/officeart/2005/8/layout/hList7"/>
    <dgm:cxn modelId="{78E54ECE-5DC4-41C8-A285-13598CF6C7C2}" srcId="{CA06283C-2524-48FF-9E17-1797D46824C5}" destId="{6381466B-B96D-4759-8030-1552AE62E536}" srcOrd="0" destOrd="0" parTransId="{E7BEE488-BF1F-4FD6-80A6-0FDA0F613215}" sibTransId="{9B358F92-A3E4-4077-A5AA-975FB2A1D95C}"/>
    <dgm:cxn modelId="{8388DC8B-8D9C-4437-919D-3092ADA8C33A}" srcId="{CA06283C-2524-48FF-9E17-1797D46824C5}" destId="{A6DD7791-797B-4993-B5A1-83A8E86B11FF}" srcOrd="2" destOrd="0" parTransId="{E2290152-B9CF-481B-9159-83DC7052764A}" sibTransId="{8CE8DFAB-6033-4611-8021-522948BB5B90}"/>
    <dgm:cxn modelId="{6753ADFB-C3E3-4144-A42A-9781727494E3}" type="presOf" srcId="{6381466B-B96D-4759-8030-1552AE62E536}" destId="{5F264917-9874-4F54-B8A5-15A31F4F30D1}" srcOrd="1" destOrd="0" presId="urn:microsoft.com/office/officeart/2005/8/layout/hList7"/>
    <dgm:cxn modelId="{94496D28-7648-41C0-A4D8-91AAB033EC56}" type="presParOf" srcId="{B7E505BD-7B08-437A-86D4-3A6E333A0876}" destId="{031F00CB-1458-4DAF-BF86-B2B64D9ED18C}" srcOrd="0" destOrd="0" presId="urn:microsoft.com/office/officeart/2005/8/layout/hList7"/>
    <dgm:cxn modelId="{D93DCB33-E018-47C3-B58E-CC89DE74D360}" type="presParOf" srcId="{B7E505BD-7B08-437A-86D4-3A6E333A0876}" destId="{98D222A1-5993-430B-8EB2-43DAABD7B45B}" srcOrd="1" destOrd="0" presId="urn:microsoft.com/office/officeart/2005/8/layout/hList7"/>
    <dgm:cxn modelId="{FA7B8774-0601-4AED-90FA-F4CAE1DA5ED7}" type="presParOf" srcId="{98D222A1-5993-430B-8EB2-43DAABD7B45B}" destId="{A32F00A1-00F0-4DC5-828D-A6C02E560BC5}" srcOrd="0" destOrd="0" presId="urn:microsoft.com/office/officeart/2005/8/layout/hList7"/>
    <dgm:cxn modelId="{5F38C472-B036-4A84-B16A-D9CBA1E0AA72}" type="presParOf" srcId="{A32F00A1-00F0-4DC5-828D-A6C02E560BC5}" destId="{0196C614-C814-41EC-A565-5A506FD64B80}" srcOrd="0" destOrd="0" presId="urn:microsoft.com/office/officeart/2005/8/layout/hList7"/>
    <dgm:cxn modelId="{ABA25FE4-D9C1-4D44-8B6A-2C54AA0E17D6}" type="presParOf" srcId="{A32F00A1-00F0-4DC5-828D-A6C02E560BC5}" destId="{5F264917-9874-4F54-B8A5-15A31F4F30D1}" srcOrd="1" destOrd="0" presId="urn:microsoft.com/office/officeart/2005/8/layout/hList7"/>
    <dgm:cxn modelId="{27AFD24B-4228-4C55-A0F3-A898FA25E5EB}" type="presParOf" srcId="{A32F00A1-00F0-4DC5-828D-A6C02E560BC5}" destId="{C99A27D1-BDE2-48A6-A823-382F3AA09385}" srcOrd="2" destOrd="0" presId="urn:microsoft.com/office/officeart/2005/8/layout/hList7"/>
    <dgm:cxn modelId="{304B995C-E296-4380-BE14-B6D8F44B2314}" type="presParOf" srcId="{A32F00A1-00F0-4DC5-828D-A6C02E560BC5}" destId="{2DDE20F0-5981-4E13-AB3C-4FA56D36AB42}" srcOrd="3" destOrd="0" presId="urn:microsoft.com/office/officeart/2005/8/layout/hList7"/>
    <dgm:cxn modelId="{98E00CA2-6628-46A1-994C-1D1C53A7BCA9}" type="presParOf" srcId="{98D222A1-5993-430B-8EB2-43DAABD7B45B}" destId="{C65CEE00-3AE3-4482-BD01-F5DB73C183DF}" srcOrd="1" destOrd="0" presId="urn:microsoft.com/office/officeart/2005/8/layout/hList7"/>
    <dgm:cxn modelId="{F5B4AFB7-A69D-4707-ACCB-79754CAC283B}" type="presParOf" srcId="{98D222A1-5993-430B-8EB2-43DAABD7B45B}" destId="{4195218F-D28C-4D7B-876C-D4BA2BE76FE0}" srcOrd="2" destOrd="0" presId="urn:microsoft.com/office/officeart/2005/8/layout/hList7"/>
    <dgm:cxn modelId="{EB69F34F-1207-4155-A4C4-9BE15E4F0B2E}" type="presParOf" srcId="{4195218F-D28C-4D7B-876C-D4BA2BE76FE0}" destId="{3D37160D-FCA8-4411-9A2F-9F43A5531EFB}" srcOrd="0" destOrd="0" presId="urn:microsoft.com/office/officeart/2005/8/layout/hList7"/>
    <dgm:cxn modelId="{9C4B3949-4A99-4B97-AC7E-B12EB5602DE9}" type="presParOf" srcId="{4195218F-D28C-4D7B-876C-D4BA2BE76FE0}" destId="{8F9CC250-96F0-4CA3-9BB2-DFC405CDE268}" srcOrd="1" destOrd="0" presId="urn:microsoft.com/office/officeart/2005/8/layout/hList7"/>
    <dgm:cxn modelId="{7C830DE3-077C-4259-A817-E99530CD567D}" type="presParOf" srcId="{4195218F-D28C-4D7B-876C-D4BA2BE76FE0}" destId="{FF1E0897-5516-47AB-946B-280431B925C0}" srcOrd="2" destOrd="0" presId="urn:microsoft.com/office/officeart/2005/8/layout/hList7"/>
    <dgm:cxn modelId="{1E7FB84C-B34C-4859-ACBA-5A9E3F0F8B87}" type="presParOf" srcId="{4195218F-D28C-4D7B-876C-D4BA2BE76FE0}" destId="{D82BAF49-48F7-4E0C-8EC2-1823621FD58D}" srcOrd="3" destOrd="0" presId="urn:microsoft.com/office/officeart/2005/8/layout/hList7"/>
    <dgm:cxn modelId="{994744F1-6914-4A41-850D-3EC4E4E9D6C4}" type="presParOf" srcId="{98D222A1-5993-430B-8EB2-43DAABD7B45B}" destId="{F068D70F-57B7-4306-AE55-A08CC767BD43}" srcOrd="3" destOrd="0" presId="urn:microsoft.com/office/officeart/2005/8/layout/hList7"/>
    <dgm:cxn modelId="{BE663D4D-2CC6-4207-AC3E-DDEDD346982D}" type="presParOf" srcId="{98D222A1-5993-430B-8EB2-43DAABD7B45B}" destId="{2CA460D4-C6EB-407F-9527-7BCEBDBF31E6}" srcOrd="4" destOrd="0" presId="urn:microsoft.com/office/officeart/2005/8/layout/hList7"/>
    <dgm:cxn modelId="{20E781B0-EC14-489B-A73B-5720B4210739}" type="presParOf" srcId="{2CA460D4-C6EB-407F-9527-7BCEBDBF31E6}" destId="{E5318238-0D46-4BB0-B7C1-481BA847FAE7}" srcOrd="0" destOrd="0" presId="urn:microsoft.com/office/officeart/2005/8/layout/hList7"/>
    <dgm:cxn modelId="{1C5C2E5D-A3FF-49A2-A3DC-59890E21F8F3}" type="presParOf" srcId="{2CA460D4-C6EB-407F-9527-7BCEBDBF31E6}" destId="{5630AC6B-3666-4A2E-8088-223BB546573F}" srcOrd="1" destOrd="0" presId="urn:microsoft.com/office/officeart/2005/8/layout/hList7"/>
    <dgm:cxn modelId="{E36D71E9-9D21-4CA7-A62F-C45D9C8F75AE}" type="presParOf" srcId="{2CA460D4-C6EB-407F-9527-7BCEBDBF31E6}" destId="{66ECDAC8-2F19-46A3-9470-F2EC29A03F84}" srcOrd="2" destOrd="0" presId="urn:microsoft.com/office/officeart/2005/8/layout/hList7"/>
    <dgm:cxn modelId="{7E8EC9BB-DA99-48F0-B306-475480C43C37}" type="presParOf" srcId="{2CA460D4-C6EB-407F-9527-7BCEBDBF31E6}" destId="{ABEE6614-8777-44E0-BD2C-D2DEEBA6CB21}" srcOrd="3" destOrd="0" presId="urn:microsoft.com/office/officeart/2005/8/layout/hList7"/>
    <dgm:cxn modelId="{6C5EC912-1135-4E68-8A8A-14E48B06F481}" type="presParOf" srcId="{98D222A1-5993-430B-8EB2-43DAABD7B45B}" destId="{00401D69-9597-4BE0-B7FA-15FF9ED435D8}" srcOrd="5" destOrd="0" presId="urn:microsoft.com/office/officeart/2005/8/layout/hList7"/>
    <dgm:cxn modelId="{5EEB57B8-98F6-4143-8136-4D3645ADDB18}" type="presParOf" srcId="{98D222A1-5993-430B-8EB2-43DAABD7B45B}" destId="{86950066-CE49-480B-AB85-F29D580180F4}" srcOrd="6" destOrd="0" presId="urn:microsoft.com/office/officeart/2005/8/layout/hList7"/>
    <dgm:cxn modelId="{ED253E50-72B5-4A19-8D89-C27FEBB84865}" type="presParOf" srcId="{86950066-CE49-480B-AB85-F29D580180F4}" destId="{03A348BB-9733-4D3D-874A-73A55F4ABBE4}" srcOrd="0" destOrd="0" presId="urn:microsoft.com/office/officeart/2005/8/layout/hList7"/>
    <dgm:cxn modelId="{D7EA57CD-66B0-48FE-B0A0-B4C0BA4D62BF}" type="presParOf" srcId="{86950066-CE49-480B-AB85-F29D580180F4}" destId="{48FEA7FB-623B-4D4E-BF69-0EC8BD32720E}" srcOrd="1" destOrd="0" presId="urn:microsoft.com/office/officeart/2005/8/layout/hList7"/>
    <dgm:cxn modelId="{421E8C2B-0B2E-495D-AED7-2A1A357F4456}" type="presParOf" srcId="{86950066-CE49-480B-AB85-F29D580180F4}" destId="{8650C497-A957-459C-BBC5-0660D5A0DA0B}" srcOrd="2" destOrd="0" presId="urn:microsoft.com/office/officeart/2005/8/layout/hList7"/>
    <dgm:cxn modelId="{9BD9C6A2-6971-42CA-874E-A7BC0B09F59F}" type="presParOf" srcId="{86950066-CE49-480B-AB85-F29D580180F4}" destId="{FF3EAB46-68DB-4778-BB22-35BDA3026132}"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96C614-C814-41EC-A565-5A506FD64B80}">
      <dsp:nvSpPr>
        <dsp:cNvPr id="0" name=""/>
        <dsp:cNvSpPr/>
      </dsp:nvSpPr>
      <dsp:spPr>
        <a:xfrm>
          <a:off x="1933" y="0"/>
          <a:ext cx="2026189" cy="5527321"/>
        </a:xfrm>
        <a:prstGeom prst="roundRect">
          <a:avLst>
            <a:gd name="adj" fmla="val 10000"/>
          </a:avLst>
        </a:prstGeom>
        <a:solidFill>
          <a:srgbClr val="FF66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t>Store Cert</a:t>
          </a:r>
          <a:endParaRPr lang="en-US" sz="3200" kern="1200" dirty="0"/>
        </a:p>
      </dsp:txBody>
      <dsp:txXfrm>
        <a:off x="1933" y="2210928"/>
        <a:ext cx="2026189" cy="2210928"/>
      </dsp:txXfrm>
    </dsp:sp>
    <dsp:sp modelId="{2DDE20F0-5981-4E13-AB3C-4FA56D36AB42}">
      <dsp:nvSpPr>
        <dsp:cNvPr id="0" name=""/>
        <dsp:cNvSpPr/>
      </dsp:nvSpPr>
      <dsp:spPr>
        <a:xfrm>
          <a:off x="94728" y="331639"/>
          <a:ext cx="1840598" cy="1840598"/>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37160D-FCA8-4411-9A2F-9F43A5531EFB}">
      <dsp:nvSpPr>
        <dsp:cNvPr id="0" name=""/>
        <dsp:cNvSpPr/>
      </dsp:nvSpPr>
      <dsp:spPr>
        <a:xfrm>
          <a:off x="2088908" y="0"/>
          <a:ext cx="2026189" cy="5527321"/>
        </a:xfrm>
        <a:prstGeom prst="roundRect">
          <a:avLst>
            <a:gd name="adj" fmla="val 10000"/>
          </a:avLst>
        </a:prstGeom>
        <a:solidFill>
          <a:srgbClr val="FFC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t>Store Graphics</a:t>
          </a:r>
          <a:endParaRPr lang="en-US" sz="3200" kern="1200" dirty="0"/>
        </a:p>
      </dsp:txBody>
      <dsp:txXfrm>
        <a:off x="2088908" y="2210928"/>
        <a:ext cx="2026189" cy="2210928"/>
      </dsp:txXfrm>
    </dsp:sp>
    <dsp:sp modelId="{D82BAF49-48F7-4E0C-8EC2-1823621FD58D}">
      <dsp:nvSpPr>
        <dsp:cNvPr id="0" name=""/>
        <dsp:cNvSpPr/>
      </dsp:nvSpPr>
      <dsp:spPr>
        <a:xfrm>
          <a:off x="2181704" y="331639"/>
          <a:ext cx="1840598" cy="1840598"/>
        </a:xfrm>
        <a:prstGeom prst="ellipse">
          <a:avLst/>
        </a:prstGeom>
        <a:blipFill rotWithShape="1">
          <a:blip xmlns:r="http://schemas.openxmlformats.org/officeDocument/2006/relationships" r:embed="rId2"/>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318238-0D46-4BB0-B7C1-481BA847FAE7}">
      <dsp:nvSpPr>
        <dsp:cNvPr id="0" name=""/>
        <dsp:cNvSpPr/>
      </dsp:nvSpPr>
      <dsp:spPr>
        <a:xfrm>
          <a:off x="4175884" y="0"/>
          <a:ext cx="2026189" cy="5527321"/>
        </a:xfrm>
        <a:prstGeom prst="roundRect">
          <a:avLst>
            <a:gd name="adj" fmla="val 10000"/>
          </a:avLst>
        </a:prstGeom>
        <a:solidFill>
          <a:schemeClr val="bg2">
            <a:lumMod val="5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t>Package</a:t>
          </a:r>
          <a:endParaRPr lang="en-US" sz="3200" kern="1200" dirty="0"/>
        </a:p>
      </dsp:txBody>
      <dsp:txXfrm>
        <a:off x="4175884" y="2210928"/>
        <a:ext cx="2026189" cy="2210928"/>
      </dsp:txXfrm>
    </dsp:sp>
    <dsp:sp modelId="{ABEE6614-8777-44E0-BD2C-D2DEEBA6CB21}">
      <dsp:nvSpPr>
        <dsp:cNvPr id="0" name=""/>
        <dsp:cNvSpPr/>
      </dsp:nvSpPr>
      <dsp:spPr>
        <a:xfrm>
          <a:off x="4268680" y="331639"/>
          <a:ext cx="1840598" cy="1840598"/>
        </a:xfrm>
        <a:prstGeom prst="ellipse">
          <a:avLst/>
        </a:prstGeom>
        <a:blipFill rotWithShape="1">
          <a:blip xmlns:r="http://schemas.openxmlformats.org/officeDocument/2006/relationships" r:embed="rId3"/>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A348BB-9733-4D3D-874A-73A55F4ABBE4}">
      <dsp:nvSpPr>
        <dsp:cNvPr id="0" name=""/>
        <dsp:cNvSpPr/>
      </dsp:nvSpPr>
      <dsp:spPr>
        <a:xfrm>
          <a:off x="6262859" y="0"/>
          <a:ext cx="2026189" cy="5527321"/>
        </a:xfrm>
        <a:prstGeom prst="roundRect">
          <a:avLst>
            <a:gd name="adj" fmla="val 10000"/>
          </a:avLst>
        </a:prstGeom>
        <a:solidFill>
          <a:srgbClr val="00B05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t>Publish</a:t>
          </a:r>
          <a:endParaRPr lang="en-US" sz="3200" kern="1200" dirty="0"/>
        </a:p>
      </dsp:txBody>
      <dsp:txXfrm>
        <a:off x="6262859" y="2210928"/>
        <a:ext cx="2026189" cy="2210928"/>
      </dsp:txXfrm>
    </dsp:sp>
    <dsp:sp modelId="{FF3EAB46-68DB-4778-BB22-35BDA3026132}">
      <dsp:nvSpPr>
        <dsp:cNvPr id="0" name=""/>
        <dsp:cNvSpPr/>
      </dsp:nvSpPr>
      <dsp:spPr>
        <a:xfrm>
          <a:off x="6355655" y="331639"/>
          <a:ext cx="1840598" cy="184059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1F00CB-1458-4DAF-BF86-B2B64D9ED18C}">
      <dsp:nvSpPr>
        <dsp:cNvPr id="0" name=""/>
        <dsp:cNvSpPr/>
      </dsp:nvSpPr>
      <dsp:spPr>
        <a:xfrm>
          <a:off x="331639" y="4421857"/>
          <a:ext cx="7627704" cy="829098"/>
        </a:xfrm>
        <a:prstGeom prst="rightArrow">
          <a:avLst/>
        </a:prstGeom>
        <a:solidFill>
          <a:schemeClr val="accent1">
            <a:tint val="60000"/>
            <a:hueOff val="0"/>
            <a:satOff val="0"/>
            <a:lumOff val="0"/>
            <a:alphaOff val="0"/>
          </a:schemeClr>
        </a:solidFill>
        <a:ln w="1079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6/22/2015</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6/22/2015</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ppstudio.windows.co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akeupandcode.com/construct2"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akeupandcode.com/construct-2-exporting-and-publishing-to-web-windows-8-and-windows-phone-8/"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akeupandcode.com/unity"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blogs.unity3d.com/2014/08/07/introducing-universal-windows-applications-in-unity/"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Title Page: </a:t>
            </a:r>
            <a:r>
              <a:rPr lang="en-US" sz="900" b="1" dirty="0" smtClean="0"/>
              <a:t>Publishing on Windows and Xbox</a:t>
            </a:r>
            <a:br>
              <a:rPr lang="en-US" sz="900" b="1" dirty="0" smtClean="0"/>
            </a:br>
            <a:r>
              <a:rPr lang="en-US" sz="900" dirty="0" smtClean="0"/>
              <a:t>Windows </a:t>
            </a:r>
            <a:r>
              <a:rPr lang="en-US" sz="900" dirty="0" smtClean="0">
                <a:sym typeface="Wingdings" panose="05000000000000000000" pitchFamily="2" charset="2"/>
              </a:rPr>
              <a:t></a:t>
            </a:r>
            <a:r>
              <a:rPr lang="en-US" sz="900" dirty="0" smtClean="0"/>
              <a:t> Windows Phone </a:t>
            </a:r>
            <a:r>
              <a:rPr lang="en-US" sz="900" dirty="0" smtClean="0">
                <a:sym typeface="Wingdings" panose="05000000000000000000" pitchFamily="2" charset="2"/>
              </a:rPr>
              <a:t></a:t>
            </a:r>
            <a:r>
              <a:rPr lang="en-US" sz="900" dirty="0" smtClean="0"/>
              <a:t> … and more!</a:t>
            </a:r>
          </a:p>
          <a:p>
            <a:endParaRPr lang="en-US" dirty="0" smtClean="0"/>
          </a:p>
          <a:p>
            <a:r>
              <a:rPr lang="en-US" dirty="0" smtClean="0"/>
              <a:t>By Shahed Chowdhuri</a:t>
            </a:r>
          </a:p>
          <a:p>
            <a:r>
              <a:rPr lang="en-US" dirty="0" smtClean="0"/>
              <a:t>Sr. Technical Evangelist</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Blog: </a:t>
            </a:r>
            <a:r>
              <a:rPr lang="en-US" sz="900" dirty="0" smtClean="0"/>
              <a:t>WakeUpAndCode.com</a:t>
            </a:r>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Twitter: </a:t>
            </a:r>
            <a:r>
              <a:rPr lang="en-US" sz="900" dirty="0" smtClean="0"/>
              <a:t>@shahedC</a:t>
            </a:r>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00FC27B-EF30-4BEC-8634-1F2CC4616093}" type="datetime1">
              <a:rPr lang="en-US" smtClean="0"/>
              <a:t>6/22/2015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4243425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Tools &amp; Technologies</a:t>
            </a:r>
          </a:p>
          <a:p>
            <a:pPr marL="176131" indent="-176131">
              <a:buFont typeface="Arial" panose="020B0604020202020204" pitchFamily="34" charset="0"/>
              <a:buChar char="•"/>
            </a:pPr>
            <a:r>
              <a:rPr lang="en-US" dirty="0" smtClean="0"/>
              <a:t>Visual Studio</a:t>
            </a:r>
          </a:p>
          <a:p>
            <a:pPr marL="176131" indent="-176131">
              <a:buFont typeface="Arial" panose="020B0604020202020204" pitchFamily="34" charset="0"/>
              <a:buChar char="•"/>
            </a:pPr>
            <a:r>
              <a:rPr lang="en-US" dirty="0" smtClean="0"/>
              <a:t>Windows 8,</a:t>
            </a:r>
            <a:r>
              <a:rPr lang="en-US" baseline="0" dirty="0" smtClean="0"/>
              <a:t> Windows 10</a:t>
            </a:r>
            <a:endParaRPr lang="en-US" dirty="0" smtClean="0"/>
          </a:p>
          <a:p>
            <a:pPr marL="176131" indent="-176131">
              <a:buFont typeface="Arial" panose="020B0604020202020204" pitchFamily="34" charset="0"/>
              <a:buChar char="•"/>
            </a:pPr>
            <a:r>
              <a:rPr lang="en-US" dirty="0" smtClean="0"/>
              <a:t>Microsoft</a:t>
            </a:r>
            <a:r>
              <a:rPr lang="en-US" baseline="0" dirty="0" smtClean="0"/>
              <a:t> .NET</a:t>
            </a:r>
            <a:r>
              <a:rPr lang="en-US" baseline="0" dirty="0"/>
              <a:t> </a:t>
            </a:r>
            <a:r>
              <a:rPr lang="en-US" baseline="0" dirty="0" smtClean="0"/>
              <a:t>and Visual C#</a:t>
            </a:r>
          </a:p>
          <a:p>
            <a:pPr marL="176131" indent="-176131">
              <a:buFont typeface="Arial" panose="020B0604020202020204" pitchFamily="34" charset="0"/>
              <a:buChar char="•"/>
            </a:pPr>
            <a:r>
              <a:rPr lang="en-US" baseline="0" dirty="0" smtClean="0"/>
              <a:t>Windows Phone</a:t>
            </a:r>
          </a:p>
          <a:p>
            <a:pPr marL="176131" marR="0" indent="-176131"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baseline="0" dirty="0" smtClean="0"/>
              <a:t>HTML5/CSS/JS</a:t>
            </a:r>
          </a:p>
          <a:p>
            <a:pPr marL="176131" indent="-176131">
              <a:buFont typeface="Arial" panose="020B0604020202020204" pitchFamily="34" charset="0"/>
              <a:buChar char="•"/>
            </a:pPr>
            <a:r>
              <a:rPr lang="en-US" baseline="0" dirty="0" smtClean="0"/>
              <a:t>Xbox One</a:t>
            </a:r>
          </a:p>
          <a:p>
            <a:pPr marL="176131" indent="-176131">
              <a:buFont typeface="Arial" panose="020B0604020202020204" pitchFamily="34" charset="0"/>
              <a:buChar char="•"/>
            </a:pPr>
            <a:r>
              <a:rPr lang="en-US" baseline="0" dirty="0" smtClean="0"/>
              <a:t>Unity</a:t>
            </a:r>
          </a:p>
          <a:p>
            <a:pPr marL="176131" indent="-176131" defTabSz="939363">
              <a:buFont typeface="Arial" panose="020B0604020202020204" pitchFamily="34" charset="0"/>
              <a:buChar char="•"/>
              <a:defRPr/>
            </a:pPr>
            <a:r>
              <a:rPr lang="en-US" baseline="0" dirty="0" smtClean="0"/>
              <a:t>C++ and DirectX</a:t>
            </a:r>
          </a:p>
          <a:p>
            <a:pPr marL="176131" marR="0" indent="-176131" algn="l" defTabSz="939363"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baseline="0" dirty="0" smtClean="0"/>
              <a:t>XAML</a:t>
            </a:r>
          </a:p>
          <a:p>
            <a:pPr marL="176131" indent="-176131" defTabSz="939363">
              <a:buFont typeface="Arial" panose="020B0604020202020204" pitchFamily="34" charset="0"/>
              <a:buChar char="•"/>
              <a:defRPr/>
            </a:pPr>
            <a:r>
              <a:rPr lang="en-US" baseline="0" dirty="0" smtClean="0"/>
              <a:t>Construct 2</a:t>
            </a:r>
          </a:p>
        </p:txBody>
      </p:sp>
      <p:sp>
        <p:nvSpPr>
          <p:cNvPr id="4" name="Slide Number Placeholder 3"/>
          <p:cNvSpPr>
            <a:spLocks noGrp="1"/>
          </p:cNvSpPr>
          <p:nvPr>
            <p:ph type="sldNum" sz="quarter" idx="10"/>
          </p:nvPr>
        </p:nvSpPr>
        <p:spPr/>
        <p:txBody>
          <a:bodyPr/>
          <a:lstStyle/>
          <a:p>
            <a:fld id="{C93EEC66-7BF3-4CAD-9E14-6F7448A6E41E}" type="slidenum">
              <a:rPr lang="en-US" smtClean="0"/>
              <a:t>2</a:t>
            </a:fld>
            <a:endParaRPr lang="en-US"/>
          </a:p>
        </p:txBody>
      </p:sp>
    </p:spTree>
    <p:extLst>
      <p:ext uri="{BB962C8B-B14F-4D97-AF65-F5344CB8AC3E}">
        <p14:creationId xmlns:p14="http://schemas.microsoft.com/office/powerpoint/2010/main" val="4064077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81C6629-DB11-4532-A2A8-BFC513E8B3D6}" type="datetime1">
              <a:rPr lang="en-US" smtClean="0"/>
              <a:t>6/22/2015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155732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81C6629-DB11-4532-A2A8-BFC513E8B3D6}" type="datetime1">
              <a:rPr lang="en-US" smtClean="0"/>
              <a:t>6/22/2015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58445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App Studio</a:t>
            </a:r>
          </a:p>
          <a:p>
            <a:pPr defTabSz="939363">
              <a:defRPr/>
            </a:pPr>
            <a:endParaRPr lang="en-US" dirty="0" smtClean="0"/>
          </a:p>
          <a:p>
            <a:pPr defTabSz="939363">
              <a:defRPr/>
            </a:pPr>
            <a:r>
              <a:rPr lang="en-US" dirty="0" smtClean="0"/>
              <a:t>(website)</a:t>
            </a:r>
          </a:p>
          <a:p>
            <a:pPr defTabSz="939363">
              <a:defRPr/>
            </a:pPr>
            <a:endParaRPr lang="en-US" dirty="0" smtClean="0"/>
          </a:p>
          <a:p>
            <a:r>
              <a:rPr lang="en-US" sz="900" dirty="0" smtClean="0"/>
              <a:t>App Studio</a:t>
            </a:r>
          </a:p>
          <a:p>
            <a:pPr marL="342900" indent="-342900">
              <a:buFont typeface="Arial" panose="020B0604020202020204" pitchFamily="34" charset="0"/>
              <a:buChar char="•"/>
            </a:pPr>
            <a:r>
              <a:rPr lang="en-US" sz="900" dirty="0" smtClean="0"/>
              <a:t>Link: </a:t>
            </a:r>
            <a:r>
              <a:rPr lang="en-US" sz="900" dirty="0" smtClean="0">
                <a:hlinkClick r:id="rId3"/>
              </a:rPr>
              <a:t>https://appstudio.windows.com/</a:t>
            </a:r>
            <a:r>
              <a:rPr lang="en-US" sz="900" dirty="0" smtClean="0"/>
              <a:t> </a:t>
            </a:r>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14</a:t>
            </a:fld>
            <a:endParaRPr lang="en-US"/>
          </a:p>
        </p:txBody>
      </p:sp>
    </p:spTree>
    <p:extLst>
      <p:ext uri="{BB962C8B-B14F-4D97-AF65-F5344CB8AC3E}">
        <p14:creationId xmlns:p14="http://schemas.microsoft.com/office/powerpoint/2010/main" val="3500344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Construct 2</a:t>
            </a:r>
          </a:p>
          <a:p>
            <a:pPr defTabSz="939363">
              <a:defRPr/>
            </a:pPr>
            <a:endParaRPr lang="en-US" dirty="0" smtClean="0"/>
          </a:p>
          <a:p>
            <a:pPr defTabSz="939363">
              <a:defRPr/>
            </a:pPr>
            <a:r>
              <a:rPr lang="en-US" dirty="0" smtClean="0"/>
              <a:t>(screenshot of Construct</a:t>
            </a:r>
            <a:r>
              <a:rPr lang="en-US" baseline="0" dirty="0" smtClean="0"/>
              <a:t> 2 UI for Exporting to Windows Universal format)</a:t>
            </a:r>
          </a:p>
          <a:p>
            <a:endParaRPr lang="en-US" sz="900" baseline="0" dirty="0" smtClean="0"/>
          </a:p>
          <a:p>
            <a:r>
              <a:rPr lang="en-US" sz="900" dirty="0" smtClean="0"/>
              <a:t>More information:</a:t>
            </a:r>
          </a:p>
          <a:p>
            <a:pPr marL="342900" indent="-342900">
              <a:buFont typeface="Arial" panose="020B0604020202020204" pitchFamily="34" charset="0"/>
              <a:buChar char="•"/>
            </a:pPr>
            <a:r>
              <a:rPr lang="en-US" sz="900" dirty="0" smtClean="0"/>
              <a:t>Index Page: </a:t>
            </a:r>
            <a:r>
              <a:rPr lang="en-US" sz="900" dirty="0" smtClean="0">
                <a:hlinkClick r:id="rId3"/>
              </a:rPr>
              <a:t>http://WakeUpAndCode.com/construct2</a:t>
            </a:r>
            <a:r>
              <a:rPr lang="en-US" sz="900" dirty="0" smtClean="0"/>
              <a:t> </a:t>
            </a:r>
          </a:p>
          <a:p>
            <a:pPr marL="342900" indent="-342900">
              <a:buFont typeface="Arial" panose="020B0604020202020204" pitchFamily="34" charset="0"/>
              <a:buChar char="•"/>
            </a:pPr>
            <a:r>
              <a:rPr lang="en-US" sz="900" dirty="0" smtClean="0"/>
              <a:t>Exporting &amp; Publishing: </a:t>
            </a:r>
            <a:r>
              <a:rPr lang="en-US" sz="900" dirty="0" smtClean="0">
                <a:hlinkClick r:id="rId4"/>
              </a:rPr>
              <a:t>http://wakeupandcode.com/construct-2-exporting-and-publishing-to-web-windows-8-and-windows-phone-8/</a:t>
            </a:r>
            <a:endParaRPr lang="en-US" sz="900" dirty="0" smtClean="0"/>
          </a:p>
          <a:p>
            <a:endParaRPr lang="en-US" sz="900" dirty="0" smtClean="0"/>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15</a:t>
            </a:fld>
            <a:endParaRPr lang="en-US"/>
          </a:p>
        </p:txBody>
      </p:sp>
    </p:spTree>
    <p:extLst>
      <p:ext uri="{BB962C8B-B14F-4D97-AF65-F5344CB8AC3E}">
        <p14:creationId xmlns:p14="http://schemas.microsoft.com/office/powerpoint/2010/main" val="4292853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Unity</a:t>
            </a:r>
          </a:p>
          <a:p>
            <a:pPr defTabSz="939363">
              <a:defRPr/>
            </a:pPr>
            <a:endParaRPr lang="en-US" dirty="0" smtClean="0"/>
          </a:p>
          <a:p>
            <a:pPr defTabSz="939363">
              <a:defRPr/>
            </a:pPr>
            <a:r>
              <a:rPr lang="en-US" dirty="0" smtClean="0"/>
              <a:t>(screenshot of Unity</a:t>
            </a:r>
            <a:r>
              <a:rPr lang="en-US" baseline="0" dirty="0" smtClean="0"/>
              <a:t> for setting Build Settings to Windows Universal format)</a:t>
            </a:r>
          </a:p>
          <a:p>
            <a:endParaRPr lang="en-US" sz="900" baseline="0" dirty="0" smtClean="0"/>
          </a:p>
          <a:p>
            <a:r>
              <a:rPr lang="en-US" sz="900" dirty="0" smtClean="0"/>
              <a:t>More Information</a:t>
            </a:r>
          </a:p>
          <a:p>
            <a:pPr marL="342900" indent="-342900">
              <a:buFont typeface="Arial" panose="020B0604020202020204" pitchFamily="34" charset="0"/>
              <a:buChar char="•"/>
            </a:pPr>
            <a:r>
              <a:rPr lang="en-US" sz="900" dirty="0" smtClean="0"/>
              <a:t>Index Page: </a:t>
            </a:r>
            <a:r>
              <a:rPr lang="en-US" sz="900" dirty="0" smtClean="0">
                <a:hlinkClick r:id="rId3"/>
              </a:rPr>
              <a:t>http://WakeUpAndCode.com/unity</a:t>
            </a:r>
            <a:r>
              <a:rPr lang="en-US" sz="900" dirty="0" smtClean="0"/>
              <a:t> </a:t>
            </a:r>
          </a:p>
          <a:p>
            <a:pPr marL="342900" indent="-342900">
              <a:buFont typeface="Arial" panose="020B0604020202020204" pitchFamily="34" charset="0"/>
              <a:buChar char="•"/>
            </a:pPr>
            <a:r>
              <a:rPr lang="en-US" sz="900" dirty="0" smtClean="0"/>
              <a:t>Universal Apps in Unity: </a:t>
            </a:r>
            <a:r>
              <a:rPr lang="en-US" sz="900" dirty="0" smtClean="0">
                <a:hlinkClick r:id="rId4"/>
              </a:rPr>
              <a:t>http://blogs.unity3d.com/2014/08/07/introducing-universal-windows-applications-in-unity/</a:t>
            </a:r>
            <a:r>
              <a:rPr lang="en-US" sz="900" dirty="0" smtClean="0"/>
              <a:t> </a:t>
            </a:r>
          </a:p>
          <a:p>
            <a:endParaRPr lang="en-US" sz="900" baseline="0" dirty="0" smtClean="0"/>
          </a:p>
        </p:txBody>
      </p:sp>
      <p:sp>
        <p:nvSpPr>
          <p:cNvPr id="4" name="Slide Number Placeholder 3"/>
          <p:cNvSpPr>
            <a:spLocks noGrp="1"/>
          </p:cNvSpPr>
          <p:nvPr>
            <p:ph type="sldNum" sz="quarter" idx="10"/>
          </p:nvPr>
        </p:nvSpPr>
        <p:spPr/>
        <p:txBody>
          <a:bodyPr/>
          <a:lstStyle/>
          <a:p>
            <a:fld id="{C93EEC66-7BF3-4CAD-9E14-6F7448A6E41E}" type="slidenum">
              <a:rPr lang="en-US" smtClean="0"/>
              <a:t>16</a:t>
            </a:fld>
            <a:endParaRPr lang="en-US"/>
          </a:p>
        </p:txBody>
      </p:sp>
    </p:spTree>
    <p:extLst>
      <p:ext uri="{BB962C8B-B14F-4D97-AF65-F5344CB8AC3E}">
        <p14:creationId xmlns:p14="http://schemas.microsoft.com/office/powerpoint/2010/main" val="1805167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Questions?</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17</a:t>
            </a:fld>
            <a:endParaRPr lang="en-US"/>
          </a:p>
        </p:txBody>
      </p:sp>
    </p:spTree>
    <p:extLst>
      <p:ext uri="{BB962C8B-B14F-4D97-AF65-F5344CB8AC3E}">
        <p14:creationId xmlns:p14="http://schemas.microsoft.com/office/powerpoint/2010/main" val="2385000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a:t>
            </a:r>
          </a:p>
          <a:p>
            <a:endParaRPr lang="en-US" dirty="0" smtClean="0"/>
          </a:p>
          <a:p>
            <a:r>
              <a:rPr lang="en-US" dirty="0" smtClean="0"/>
              <a:t>Microsoft email:</a:t>
            </a:r>
            <a:r>
              <a:rPr lang="en-US" baseline="0" dirty="0" smtClean="0"/>
              <a:t> shchowd@microsoft.com</a:t>
            </a:r>
          </a:p>
          <a:p>
            <a:r>
              <a:rPr lang="en-US" baseline="0" dirty="0" smtClean="0"/>
              <a:t>Personal Twitter: @shahedC</a:t>
            </a:r>
            <a:endParaRPr lang="en-US" dirty="0" smtClean="0"/>
          </a:p>
          <a:p>
            <a:endParaRPr lang="en-US" dirty="0" smtClean="0"/>
          </a:p>
          <a:p>
            <a:r>
              <a:rPr lang="en-US" dirty="0" smtClean="0"/>
              <a:t>Dev Blog: WakeUpAndCode.com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18</a:t>
            </a:fld>
            <a:endParaRPr lang="en-US"/>
          </a:p>
        </p:txBody>
      </p:sp>
    </p:spTree>
    <p:extLst>
      <p:ext uri="{BB962C8B-B14F-4D97-AF65-F5344CB8AC3E}">
        <p14:creationId xmlns:p14="http://schemas.microsoft.com/office/powerpoint/2010/main" val="38526760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6 for internal audiences">
    <p:spTree>
      <p:nvGrpSpPr>
        <p:cNvPr id="1" name=""/>
        <p:cNvGrpSpPr/>
        <p:nvPr/>
      </p:nvGrpSpPr>
      <p:grpSpPr>
        <a:xfrm>
          <a:off x="0" y="0"/>
          <a:ext cx="0" cy="0"/>
          <a:chOff x="0" y="0"/>
          <a:chExt cx="0" cy="0"/>
        </a:xfrm>
      </p:grpSpPr>
      <p:pic>
        <p:nvPicPr>
          <p:cNvPr id="8"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1"/>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11" y="479775"/>
            <a:ext cx="1552931" cy="332660"/>
          </a:xfrm>
          <a:prstGeom prst="rect">
            <a:avLst/>
          </a:prstGeom>
        </p:spPr>
      </p:pic>
    </p:spTree>
    <p:extLst>
      <p:ext uri="{BB962C8B-B14F-4D97-AF65-F5344CB8AC3E}">
        <p14:creationId xmlns:p14="http://schemas.microsoft.com/office/powerpoint/2010/main" val="38262705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929004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7 for internal audiences">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2" descr="D:\Documents\Projects\2012 Projects\_Template-Templates\MS Visual ID\Artwork\MSFT_cornerstone_tiles\CornerStoneTile-Blank\screen\CS_Tile_Lime382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12087647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8" name="Rectangle 17"/>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7316788" cy="2743200"/>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8862"/>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3591074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8 for internal audience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9" name="Rectangle 18"/>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050" name="Picture 2" descr="D:\Documents\Projects\2012 Projects\_Template-Templates\MS Visual ID\Artwork\MSFT_cornerstone_tiles\CornerStoneTile-Blank\screen\CS_Tile_Red185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2"/>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5662"/>
            <a:ext cx="7316788" cy="274319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4608"/>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9488880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9 ">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4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702" y="2125677"/>
            <a:ext cx="7315200" cy="457198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2125663"/>
            <a:ext cx="7315200" cy="2743200"/>
          </a:xfrm>
          <a:noFill/>
        </p:spPr>
        <p:txBody>
          <a:bodyPr lIns="146304" tIns="91440" rIns="146304" bIns="91440" anchor="t" anchorCtr="0"/>
          <a:lstStyle>
            <a:lvl1pPr>
              <a:defRPr sz="66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9" y="48672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930450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9 for internal audiences">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bwMode="gray">
          <a:xfrm>
            <a:off x="274702" y="1211287"/>
            <a:ext cx="7315200" cy="365757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1210470"/>
            <a:ext cx="7315200" cy="1829594"/>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8" y="30384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10"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4868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2178174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2123084"/>
            <a:ext cx="9143936"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4462"/>
            <a:ext cx="9143936"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5" y="480502"/>
            <a:ext cx="2557752" cy="547907"/>
          </a:xfrm>
          <a:prstGeom prst="rect">
            <a:avLst/>
          </a:prstGeom>
        </p:spPr>
      </p:pic>
    </p:spTree>
    <p:extLst>
      <p:ext uri="{BB962C8B-B14F-4D97-AF65-F5344CB8AC3E}">
        <p14:creationId xmlns:p14="http://schemas.microsoft.com/office/powerpoint/2010/main" val="511994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7" name="Group 6"/>
          <p:cNvGrpSpPr/>
          <p:nvPr/>
        </p:nvGrpSpPr>
        <p:grpSpPr>
          <a:xfrm>
            <a:off x="-11514" y="-8636"/>
            <a:ext cx="12471570" cy="7011797"/>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37689" y="2452402"/>
            <a:ext cx="7924742" cy="1679076"/>
          </a:xfrm>
        </p:spPr>
        <p:txBody>
          <a:bodyPr anchor="b">
            <a:noAutofit/>
          </a:bodyPr>
          <a:lstStyle>
            <a:lvl1pPr algn="r">
              <a:defRPr sz="5507">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37689" y="4131476"/>
            <a:ext cx="7924742" cy="738664"/>
          </a:xfrm>
        </p:spPr>
        <p:txBody>
          <a:bodyPr anchor="t"/>
          <a:lstStyle>
            <a:lvl1pPr marL="0" indent="0" algn="r">
              <a:buNone/>
              <a:defRPr>
                <a:solidFill>
                  <a:schemeClr val="tx1">
                    <a:lumMod val="50000"/>
                    <a:lumOff val="50000"/>
                  </a:schemeClr>
                </a:solidFill>
              </a:defRPr>
            </a:lvl1pPr>
            <a:lvl2pPr marL="466298" indent="0" algn="ctr">
              <a:buNone/>
              <a:defRPr>
                <a:solidFill>
                  <a:schemeClr val="tx1">
                    <a:tint val="75000"/>
                  </a:schemeClr>
                </a:solidFill>
              </a:defRPr>
            </a:lvl2pPr>
            <a:lvl3pPr marL="932597" indent="0" algn="ctr">
              <a:buNone/>
              <a:defRPr>
                <a:solidFill>
                  <a:schemeClr val="tx1">
                    <a:tint val="75000"/>
                  </a:schemeClr>
                </a:solidFill>
              </a:defRPr>
            </a:lvl3pPr>
            <a:lvl4pPr marL="1398895" indent="0" algn="ctr">
              <a:buNone/>
              <a:defRPr>
                <a:solidFill>
                  <a:schemeClr val="tx1">
                    <a:tint val="75000"/>
                  </a:schemeClr>
                </a:solidFill>
              </a:defRPr>
            </a:lvl4pPr>
            <a:lvl5pPr marL="1865193" indent="0" algn="ctr">
              <a:buNone/>
              <a:defRPr>
                <a:solidFill>
                  <a:schemeClr val="tx1">
                    <a:tint val="75000"/>
                  </a:schemeClr>
                </a:solidFill>
              </a:defRPr>
            </a:lvl5pPr>
            <a:lvl6pPr marL="2331491" indent="0" algn="ctr">
              <a:buNone/>
              <a:defRPr>
                <a:solidFill>
                  <a:schemeClr val="tx1">
                    <a:tint val="75000"/>
                  </a:schemeClr>
                </a:solidFill>
              </a:defRPr>
            </a:lvl6pPr>
            <a:lvl7pPr marL="2797790" indent="0" algn="ctr">
              <a:buNone/>
              <a:defRPr>
                <a:solidFill>
                  <a:schemeClr val="tx1">
                    <a:tint val="75000"/>
                  </a:schemeClr>
                </a:solidFill>
              </a:defRPr>
            </a:lvl7pPr>
            <a:lvl8pPr marL="3264088" indent="0" algn="ctr">
              <a:buNone/>
              <a:defRPr>
                <a:solidFill>
                  <a:schemeClr val="tx1">
                    <a:tint val="75000"/>
                  </a:schemeClr>
                </a:solidFill>
              </a:defRPr>
            </a:lvl8pPr>
            <a:lvl9pPr marL="3730386"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51526" y="6161631"/>
            <a:ext cx="930467" cy="372394"/>
          </a:xfrm>
          <a:prstGeom prst="rect">
            <a:avLst/>
          </a:prstGeom>
        </p:spPr>
        <p:txBody>
          <a:bodyPr/>
          <a:lstStyle/>
          <a:p>
            <a:fld id="{C1B1BD68-4315-432D-B5BB-ADA18F2A5D0C}" type="datetimeFigureOut">
              <a:rPr lang="en-US" smtClean="0"/>
              <a:pPr/>
              <a:t>6/22/2015</a:t>
            </a:fld>
            <a:endParaRPr lang="en-US"/>
          </a:p>
        </p:txBody>
      </p:sp>
      <p:sp>
        <p:nvSpPr>
          <p:cNvPr id="5" name="Footer Placeholder 4"/>
          <p:cNvSpPr>
            <a:spLocks noGrp="1"/>
          </p:cNvSpPr>
          <p:nvPr>
            <p:ph type="ftr" sz="quarter" idx="11"/>
          </p:nvPr>
        </p:nvSpPr>
        <p:spPr>
          <a:xfrm>
            <a:off x="829098" y="6161631"/>
            <a:ext cx="6287564" cy="372394"/>
          </a:xfrm>
          <a:prstGeom prst="rect">
            <a:avLst/>
          </a:prstGeom>
        </p:spPr>
        <p:txBody>
          <a:bodyPr/>
          <a:lstStyle/>
          <a:p>
            <a:endParaRPr lang="en-US"/>
          </a:p>
        </p:txBody>
      </p:sp>
      <p:sp>
        <p:nvSpPr>
          <p:cNvPr id="6" name="Slide Number Placeholder 5"/>
          <p:cNvSpPr>
            <a:spLocks noGrp="1"/>
          </p:cNvSpPr>
          <p:nvPr>
            <p:ph type="sldNum" sz="quarter" idx="12"/>
          </p:nvPr>
        </p:nvSpPr>
        <p:spPr>
          <a:xfrm>
            <a:off x="8765207" y="6161631"/>
            <a:ext cx="697223" cy="372394"/>
          </a:xfrm>
          <a:prstGeom prst="rect">
            <a:avLst/>
          </a:prstGeom>
        </p:spPr>
        <p:txBody>
          <a:bodyPr/>
          <a:lstStyle/>
          <a:p>
            <a:fld id="{E12F98C5-8B01-4F0C-978B-2ED6B68CF5F7}" type="slidenum">
              <a:rPr lang="en-US" smtClean="0"/>
              <a:pPr/>
              <a:t>‹#›</a:t>
            </a:fld>
            <a:endParaRPr lang="en-US"/>
          </a:p>
        </p:txBody>
      </p:sp>
    </p:spTree>
    <p:extLst>
      <p:ext uri="{BB962C8B-B14F-4D97-AF65-F5344CB8AC3E}">
        <p14:creationId xmlns:p14="http://schemas.microsoft.com/office/powerpoint/2010/main" val="3861448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8" y="2123084"/>
            <a:ext cx="9144000" cy="3663354"/>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638" y="3954457"/>
            <a:ext cx="914400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409969" y="479775"/>
            <a:ext cx="1552931" cy="332660"/>
          </a:xfrm>
          <a:prstGeom prst="rect">
            <a:avLst/>
          </a:prstGeom>
        </p:spPr>
      </p:pic>
    </p:spTree>
    <p:extLst>
      <p:ext uri="{BB962C8B-B14F-4D97-AF65-F5344CB8AC3E}">
        <p14:creationId xmlns:p14="http://schemas.microsoft.com/office/powerpoint/2010/main" val="541411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bwMode="gray">
          <a:xfrm flipH="1">
            <a:off x="0" y="0"/>
            <a:ext cx="12436476" cy="6994525"/>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702" y="3957638"/>
            <a:ext cx="7316788" cy="1825625"/>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291273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4 for internal audienc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flipH="1">
            <a:off x="-1" y="0"/>
            <a:ext cx="12436476" cy="6994525"/>
          </a:xfrm>
          <a:prstGeom prst="rect">
            <a:avLst/>
          </a:prstGeom>
        </p:spPr>
      </p:pic>
      <p:sp>
        <p:nvSpPr>
          <p:cNvPr id="20" name="Rectangle 19"/>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4"/>
            <a:ext cx="7316788" cy="1828800"/>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10411875" y="479775"/>
            <a:ext cx="1552931" cy="332660"/>
          </a:xfrm>
          <a:prstGeom prst="rect">
            <a:avLst/>
          </a:prstGeom>
        </p:spPr>
      </p:pic>
    </p:spTree>
    <p:extLst>
      <p:ext uri="{BB962C8B-B14F-4D97-AF65-F5344CB8AC3E}">
        <p14:creationId xmlns:p14="http://schemas.microsoft.com/office/powerpoint/2010/main" val="24144346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4145181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5 for internal audiences">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19"/>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12"/>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458360" y="6182089"/>
            <a:ext cx="1552931" cy="332660"/>
          </a:xfrm>
          <a:prstGeom prst="rect">
            <a:avLst/>
          </a:prstGeom>
        </p:spPr>
      </p:pic>
    </p:spTree>
    <p:extLst>
      <p:ext uri="{BB962C8B-B14F-4D97-AF65-F5344CB8AC3E}">
        <p14:creationId xmlns:p14="http://schemas.microsoft.com/office/powerpoint/2010/main" val="1509612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3076"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0"/>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594675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166" r:id="rId2"/>
    <p:sldLayoutId id="2147484103" r:id="rId3"/>
    <p:sldLayoutId id="2147484168" r:id="rId4"/>
    <p:sldLayoutId id="2147484163" r:id="rId5"/>
    <p:sldLayoutId id="2147484161" r:id="rId6"/>
    <p:sldLayoutId id="2147484169" r:id="rId7"/>
    <p:sldLayoutId id="2147484180" r:id="rId8"/>
    <p:sldLayoutId id="2147484170" r:id="rId9"/>
    <p:sldLayoutId id="2147484177" r:id="rId10"/>
    <p:sldLayoutId id="2147484173" r:id="rId11"/>
    <p:sldLayoutId id="2147484179" r:id="rId12"/>
    <p:sldLayoutId id="2147484172" r:id="rId13"/>
    <p:sldLayoutId id="2147484181" r:id="rId14"/>
    <p:sldLayoutId id="2147484162" r:id="rId15"/>
    <p:sldLayoutId id="2147484164" r:id="rId16"/>
    <p:sldLayoutId id="2147484105" r:id="rId17"/>
    <p:sldLayoutId id="2147484182" r:id="rId18"/>
    <p:sldLayoutId id="2147484130" r:id="rId19"/>
    <p:sldLayoutId id="2147484101" r:id="rId20"/>
    <p:sldLayoutId id="2147484102" r:id="rId21"/>
    <p:sldLayoutId id="2147484087" r:id="rId22"/>
    <p:sldLayoutId id="2147484098" r:id="rId23"/>
    <p:sldLayoutId id="2147484086" r:id="rId24"/>
    <p:sldLayoutId id="2147484107" r:id="rId25"/>
    <p:sldLayoutId id="2147484099" r:id="rId26"/>
    <p:sldLayoutId id="2147484100" r:id="rId27"/>
    <p:sldLayoutId id="2147484089" r:id="rId28"/>
    <p:sldLayoutId id="2147484106" r:id="rId29"/>
    <p:sldLayoutId id="2147484092" r:id="rId30"/>
    <p:sldLayoutId id="2147484093" r:id="rId31"/>
    <p:sldLayoutId id="2147484127" r:id="rId32"/>
    <p:sldLayoutId id="2147484128" r:id="rId33"/>
    <p:sldLayoutId id="2147484129" r:id="rId34"/>
    <p:sldLayoutId id="2147484094" r:id="rId35"/>
    <p:sldLayoutId id="2147484096" r:id="rId36"/>
    <p:sldLayoutId id="2147484184" r:id="rId37"/>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microsoft.com/microsoft-hololens" TargetMode="External"/><Relationship Id="rId1" Type="http://schemas.openxmlformats.org/officeDocument/2006/relationships/slideLayout" Target="../slideLayouts/slideLayout24.xml"/><Relationship Id="rId5" Type="http://schemas.openxmlformats.org/officeDocument/2006/relationships/hyperlink" Target="https://www.oculus.com/" TargetMode="Externa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hyperlink" Target="mailto:id@xbox.com" TargetMode="External"/><Relationship Id="rId7" Type="http://schemas.openxmlformats.org/officeDocument/2006/relationships/image" Target="../media/image40.png"/><Relationship Id="rId2" Type="http://schemas.openxmlformats.org/officeDocument/2006/relationships/hyperlink" Target="http://xbox.com/id" TargetMode="External"/><Relationship Id="rId1" Type="http://schemas.openxmlformats.org/officeDocument/2006/relationships/slideLayout" Target="../slideLayouts/slideLayout24.xml"/><Relationship Id="rId6" Type="http://schemas.openxmlformats.org/officeDocument/2006/relationships/image" Target="../media/image17.png"/><Relationship Id="rId5" Type="http://schemas.openxmlformats.org/officeDocument/2006/relationships/hyperlink" Target="http://tinyurl.com/idxboxfaq" TargetMode="External"/><Relationship Id="rId4" Type="http://schemas.openxmlformats.org/officeDocument/2006/relationships/hyperlink" Target="http://facebook.com/groups/XboxOneIndieDev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visualstudio.com/products/visual-studio-community-vs" TargetMode="External"/><Relationship Id="rId2" Type="http://schemas.openxmlformats.org/officeDocument/2006/relationships/image" Target="../media/image41.png"/><Relationship Id="rId1" Type="http://schemas.openxmlformats.org/officeDocument/2006/relationships/slideLayout" Target="../slideLayouts/slideLayout24.xml"/><Relationship Id="rId4" Type="http://schemas.openxmlformats.org/officeDocument/2006/relationships/hyperlink" Target="http://aka.ms/vs2013c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code.visualstudio.com/" TargetMode="External"/><Relationship Id="rId1" Type="http://schemas.openxmlformats.org/officeDocument/2006/relationships/slideLayout" Target="../slideLayouts/slideLayout24.xml"/><Relationship Id="rId6" Type="http://schemas.openxmlformats.org/officeDocument/2006/relationships/hyperlink" Target="http://unreferencedinstance.com/how-to-integrate-visual-studio-code-with-unity3d-project/" TargetMode="External"/><Relationship Id="rId5" Type="http://schemas.openxmlformats.org/officeDocument/2006/relationships/hyperlink" Target="http://darkgenesis.zenithmoon.com/configuring-unity3d-to-use-the-new-lightweight-visual-studio-code-editor/" TargetMode="External"/><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hyperlink" Target="http://appstudio.windows.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hyperlink" Target="http://wakeupandcode.com/construct2" TargetMode="External"/><Relationship Id="rId5" Type="http://schemas.openxmlformats.org/officeDocument/2006/relationships/image" Target="../media/image47.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hyperlink" Target="http://wakeupandcode.com/unity" TargetMode="External"/><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hyperlink" Target="mailto:shchowd@microsoft.com" TargetMode="External"/><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51.jpg"/><Relationship Id="rId4" Type="http://schemas.openxmlformats.org/officeDocument/2006/relationships/hyperlink" Target="http://twitter.com/shahedc"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37.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hyperlink" Target="http://dev.windows.com/" TargetMode="External"/><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hyperlink" Target="http://dev.windows.com/overview" TargetMode="External"/><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hyperlink" Target="https://msdn.microsoft.com/en-us/library/windows/apps/hh868184.asp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31.png"/><Relationship Id="rId4" Type="http://schemas.openxmlformats.org/officeDocument/2006/relationships/hyperlink" Target="https://msdn.microsoft.com/en-us/library/windows/apps/jj863494.aspx"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hyperlink" Target="https://dev.windows.com/windows-apps" TargetMode="External"/><Relationship Id="rId2" Type="http://schemas.openxmlformats.org/officeDocument/2006/relationships/image" Target="../media/image27.png"/><Relationship Id="rId1" Type="http://schemas.openxmlformats.org/officeDocument/2006/relationships/slideLayout" Target="../slideLayouts/slideLayout24.xml"/><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hyperlink" Target="https://dev.windows.com/games" TargetMode="External"/><Relationship Id="rId2" Type="http://schemas.openxmlformats.org/officeDocument/2006/relationships/image" Target="../media/image37.png"/><Relationship Id="rId1" Type="http://schemas.openxmlformats.org/officeDocument/2006/relationships/slideLayout" Target="../slideLayouts/slideLayout24.xml"/><Relationship Id="rId4" Type="http://schemas.openxmlformats.org/officeDocument/2006/relationships/hyperlink" Target="https://youtu.be/xgakdcEzVwg?t=1m40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By Shahed Chowdhuri</a:t>
            </a:r>
          </a:p>
          <a:p>
            <a:r>
              <a:rPr lang="en-US" dirty="0" smtClean="0"/>
              <a:t>Sr. Technical Evangelist</a:t>
            </a:r>
          </a:p>
          <a:p>
            <a:endParaRPr lang="en-US" dirty="0"/>
          </a:p>
        </p:txBody>
      </p:sp>
      <p:sp>
        <p:nvSpPr>
          <p:cNvPr id="3" name="Title 2"/>
          <p:cNvSpPr>
            <a:spLocks noGrp="1"/>
          </p:cNvSpPr>
          <p:nvPr>
            <p:ph type="title"/>
          </p:nvPr>
        </p:nvSpPr>
        <p:spPr>
          <a:xfrm>
            <a:off x="274703" y="2117165"/>
            <a:ext cx="10058336" cy="868750"/>
          </a:xfrm>
        </p:spPr>
        <p:txBody>
          <a:bodyPr/>
          <a:lstStyle/>
          <a:p>
            <a:r>
              <a:rPr lang="en-US" sz="5400" b="1" dirty="0" smtClean="0"/>
              <a:t>Publishing on Windows and Xbox</a:t>
            </a:r>
            <a:endParaRPr lang="en-US" sz="5400" dirty="0"/>
          </a:p>
        </p:txBody>
      </p:sp>
      <p:sp>
        <p:nvSpPr>
          <p:cNvPr id="4" name="Title 1"/>
          <p:cNvSpPr txBox="1">
            <a:spLocks/>
          </p:cNvSpPr>
          <p:nvPr/>
        </p:nvSpPr>
        <p:spPr>
          <a:xfrm>
            <a:off x="366141" y="3035814"/>
            <a:ext cx="9170599" cy="444750"/>
          </a:xfrm>
          <a:prstGeom prst="rect">
            <a:avLst/>
          </a:prstGeom>
        </p:spPr>
        <p:txBody>
          <a:bodyPr/>
          <a:lstStyle>
            <a:lvl1pPr algn="ctr" rtl="0" eaLnBrk="1" fontAlgn="base" hangingPunct="1">
              <a:spcBef>
                <a:spcPct val="0"/>
              </a:spcBef>
              <a:spcAft>
                <a:spcPct val="0"/>
              </a:spcAft>
              <a:defRPr sz="4400">
                <a:solidFill>
                  <a:schemeClr val="tx2"/>
                </a:solidFill>
                <a:latin typeface="+mj-lt"/>
                <a:ea typeface="ＭＳ Ｐゴシック" pitchFamily="34" charset="-128"/>
                <a:cs typeface="ＭＳ Ｐゴシック"/>
              </a:defRPr>
            </a:lvl1pPr>
            <a:lvl2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2pPr>
            <a:lvl3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3pPr>
            <a:lvl4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4pPr>
            <a:lvl5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5pPr>
            <a:lvl6pPr marL="4572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6pPr>
            <a:lvl7pPr marL="9144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7pPr>
            <a:lvl8pPr marL="13716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8pPr>
            <a:lvl9pPr marL="18288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9pPr>
          </a:lstStyle>
          <a:p>
            <a:pPr algn="l"/>
            <a:r>
              <a:rPr lang="en-US" sz="2448" dirty="0" smtClean="0"/>
              <a:t>Windows 8.1 </a:t>
            </a:r>
            <a:r>
              <a:rPr lang="en-US" sz="2448" dirty="0" smtClean="0">
                <a:sym typeface="Wingdings" panose="05000000000000000000" pitchFamily="2" charset="2"/>
              </a:rPr>
              <a:t></a:t>
            </a:r>
            <a:r>
              <a:rPr lang="en-US" sz="2448" dirty="0" smtClean="0"/>
              <a:t> Windows 10 </a:t>
            </a:r>
            <a:r>
              <a:rPr lang="en-US" sz="2448" dirty="0">
                <a:sym typeface="Wingdings" panose="05000000000000000000" pitchFamily="2" charset="2"/>
              </a:rPr>
              <a:t></a:t>
            </a:r>
            <a:r>
              <a:rPr lang="en-US" sz="2448" dirty="0"/>
              <a:t> </a:t>
            </a:r>
            <a:r>
              <a:rPr lang="en-US" sz="2448" dirty="0" smtClean="0"/>
              <a:t>Xbox One</a:t>
            </a:r>
            <a:r>
              <a:rPr lang="en-US" sz="2448" dirty="0" smtClean="0">
                <a:sym typeface="Wingdings" panose="05000000000000000000" pitchFamily="2" charset="2"/>
              </a:rPr>
              <a:t> </a:t>
            </a:r>
            <a:r>
              <a:rPr lang="en-US" sz="2448" dirty="0">
                <a:sym typeface="Wingdings" panose="05000000000000000000" pitchFamily="2" charset="2"/>
              </a:rPr>
              <a:t></a:t>
            </a:r>
            <a:r>
              <a:rPr lang="en-US" sz="2448" dirty="0"/>
              <a:t> … and more!</a:t>
            </a:r>
            <a:endParaRPr lang="en-US" sz="2448" dirty="0" smtClean="0"/>
          </a:p>
          <a:p>
            <a:pPr algn="l"/>
            <a:endParaRPr lang="en-US" sz="2448" dirty="0"/>
          </a:p>
        </p:txBody>
      </p:sp>
      <p:sp>
        <p:nvSpPr>
          <p:cNvPr id="5" name="TextBox 4"/>
          <p:cNvSpPr txBox="1"/>
          <p:nvPr/>
        </p:nvSpPr>
        <p:spPr>
          <a:xfrm>
            <a:off x="939212" y="6238389"/>
            <a:ext cx="1327878" cy="382308"/>
          </a:xfrm>
          <a:prstGeom prst="rect">
            <a:avLst/>
          </a:prstGeom>
          <a:noFill/>
        </p:spPr>
        <p:txBody>
          <a:bodyPr wrap="none" rtlCol="0">
            <a:spAutoFit/>
          </a:bodyPr>
          <a:lstStyle/>
          <a:p>
            <a:r>
              <a:rPr lang="en-US" sz="1836" dirty="0"/>
              <a:t>@shahedC</a:t>
            </a:r>
          </a:p>
        </p:txBody>
      </p:sp>
      <p:pic>
        <p:nvPicPr>
          <p:cNvPr id="6" name="Picture 10" descr="Twitter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76" y="6094760"/>
            <a:ext cx="614484" cy="6144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Internet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703" y="5284563"/>
            <a:ext cx="664508" cy="6645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39212" y="5452436"/>
            <a:ext cx="2571394" cy="382308"/>
          </a:xfrm>
          <a:prstGeom prst="rect">
            <a:avLst/>
          </a:prstGeom>
          <a:noFill/>
        </p:spPr>
        <p:txBody>
          <a:bodyPr wrap="none" rtlCol="0">
            <a:spAutoFit/>
          </a:bodyPr>
          <a:lstStyle/>
          <a:p>
            <a:r>
              <a:rPr lang="en-US" sz="1836" dirty="0"/>
              <a:t>WakeUpAndCode.com</a:t>
            </a:r>
          </a:p>
        </p:txBody>
      </p:sp>
    </p:spTree>
    <p:extLst>
      <p:ext uri="{BB962C8B-B14F-4D97-AF65-F5344CB8AC3E}">
        <p14:creationId xmlns:p14="http://schemas.microsoft.com/office/powerpoint/2010/main" val="15962068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34963" y="295274"/>
            <a:ext cx="6766549" cy="917575"/>
          </a:xfrm>
        </p:spPr>
        <p:txBody>
          <a:bodyPr/>
          <a:lstStyle/>
          <a:p>
            <a:r>
              <a:rPr lang="en-US" dirty="0" smtClean="0"/>
              <a:t>VR, AR &amp; Mixed Reality</a:t>
            </a:r>
            <a:endParaRPr lang="en-US" dirty="0"/>
          </a:p>
        </p:txBody>
      </p:sp>
      <p:sp>
        <p:nvSpPr>
          <p:cNvPr id="4" name="TextBox 3"/>
          <p:cNvSpPr txBox="1"/>
          <p:nvPr/>
        </p:nvSpPr>
        <p:spPr>
          <a:xfrm>
            <a:off x="283343" y="6239473"/>
            <a:ext cx="5934894"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hlinkClick r:id="rId2"/>
              </a:rPr>
              <a:t>http</a:t>
            </a:r>
            <a:r>
              <a:rPr lang="en-US" sz="2400" dirty="0" smtClean="0">
                <a:gradFill>
                  <a:gsLst>
                    <a:gs pos="2917">
                      <a:schemeClr val="tx1"/>
                    </a:gs>
                    <a:gs pos="30000">
                      <a:schemeClr val="tx1"/>
                    </a:gs>
                  </a:gsLst>
                  <a:lin ang="5400000" scaled="0"/>
                </a:gradFill>
                <a:hlinkClick r:id="rId2"/>
              </a:rPr>
              <a:t>://microsoft.com/microsoft-hololens</a:t>
            </a:r>
            <a:r>
              <a:rPr lang="en-US" sz="2400" dirty="0" smtClean="0">
                <a:gradFill>
                  <a:gsLst>
                    <a:gs pos="2917">
                      <a:schemeClr val="tx1"/>
                    </a:gs>
                    <a:gs pos="30000">
                      <a:schemeClr val="tx1"/>
                    </a:gs>
                  </a:gsLst>
                  <a:lin ang="5400000" scaled="0"/>
                </a:gradFill>
              </a:rPr>
              <a:t> </a:t>
            </a:r>
            <a:endParaRPr lang="en-US" sz="2400" dirty="0">
              <a:gradFill>
                <a:gsLst>
                  <a:gs pos="2917">
                    <a:schemeClr val="tx1"/>
                  </a:gs>
                  <a:gs pos="30000">
                    <a:schemeClr val="tx1"/>
                  </a:gs>
                </a:gsLst>
                <a:lin ang="5400000" scaled="0"/>
              </a:gradFill>
            </a:endParaRPr>
          </a:p>
        </p:txBody>
      </p:sp>
      <p:pic>
        <p:nvPicPr>
          <p:cNvPr id="6" name="Picture 5"/>
          <p:cNvPicPr>
            <a:picLocks noChangeAspect="1"/>
          </p:cNvPicPr>
          <p:nvPr/>
        </p:nvPicPr>
        <p:blipFill>
          <a:blip r:embed="rId3"/>
          <a:stretch>
            <a:fillRect/>
          </a:stretch>
        </p:blipFill>
        <p:spPr>
          <a:xfrm>
            <a:off x="392271" y="1221086"/>
            <a:ext cx="5334000" cy="5010150"/>
          </a:xfrm>
          <a:prstGeom prst="rect">
            <a:avLst/>
          </a:prstGeom>
        </p:spPr>
      </p:pic>
      <p:pic>
        <p:nvPicPr>
          <p:cNvPr id="7" name="Picture 6"/>
          <p:cNvPicPr>
            <a:picLocks noChangeAspect="1"/>
          </p:cNvPicPr>
          <p:nvPr/>
        </p:nvPicPr>
        <p:blipFill>
          <a:blip r:embed="rId4"/>
          <a:stretch>
            <a:fillRect/>
          </a:stretch>
        </p:blipFill>
        <p:spPr>
          <a:xfrm>
            <a:off x="7140696" y="1212849"/>
            <a:ext cx="4921631" cy="5010150"/>
          </a:xfrm>
          <a:prstGeom prst="rect">
            <a:avLst/>
          </a:prstGeom>
        </p:spPr>
      </p:pic>
      <p:sp>
        <p:nvSpPr>
          <p:cNvPr id="8" name="TextBox 7"/>
          <p:cNvSpPr txBox="1"/>
          <p:nvPr/>
        </p:nvSpPr>
        <p:spPr>
          <a:xfrm>
            <a:off x="7140696" y="6239473"/>
            <a:ext cx="3710696"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hlinkClick r:id="rId5"/>
              </a:rPr>
              <a:t>https://</a:t>
            </a:r>
            <a:r>
              <a:rPr lang="en-US" sz="2400" dirty="0" smtClean="0">
                <a:gradFill>
                  <a:gsLst>
                    <a:gs pos="2917">
                      <a:schemeClr val="tx1"/>
                    </a:gs>
                    <a:gs pos="30000">
                      <a:schemeClr val="tx1"/>
                    </a:gs>
                  </a:gsLst>
                  <a:lin ang="5400000" scaled="0"/>
                </a:gradFill>
                <a:hlinkClick r:id="rId5"/>
              </a:rPr>
              <a:t>www.oculus.com</a:t>
            </a:r>
            <a:r>
              <a:rPr lang="en-US" sz="2400" dirty="0" smtClean="0">
                <a:gradFill>
                  <a:gsLst>
                    <a:gs pos="2917">
                      <a:schemeClr val="tx1"/>
                    </a:gs>
                    <a:gs pos="30000">
                      <a:schemeClr val="tx1"/>
                    </a:gs>
                  </a:gsLst>
                  <a:lin ang="5400000" scaled="0"/>
                </a:gradFill>
              </a:rPr>
              <a:t> </a:t>
            </a:r>
            <a:endParaRPr lang="en-US" sz="2400"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86707938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119848"/>
            <a:ext cx="11887200" cy="5884688"/>
          </a:xfrm>
        </p:spPr>
        <p:txBody>
          <a:bodyPr/>
          <a:lstStyle/>
          <a:p>
            <a:r>
              <a:rPr lang="en-US" dirty="0" smtClean="0"/>
              <a:t>Apply: </a:t>
            </a:r>
            <a:r>
              <a:rPr lang="en-US" sz="3600" dirty="0" smtClean="0">
                <a:hlinkClick r:id="rId2"/>
              </a:rPr>
              <a:t>http://xbox.com/id</a:t>
            </a:r>
            <a:r>
              <a:rPr lang="en-US" sz="3600" dirty="0" smtClean="0"/>
              <a:t> </a:t>
            </a:r>
          </a:p>
          <a:p>
            <a:endParaRPr lang="en-US" dirty="0" smtClean="0"/>
          </a:p>
          <a:p>
            <a:r>
              <a:rPr lang="en-US" dirty="0" smtClean="0"/>
              <a:t>Contact: </a:t>
            </a:r>
            <a:r>
              <a:rPr lang="en-US" dirty="0" smtClean="0">
                <a:hlinkClick r:id="rId3"/>
              </a:rPr>
              <a:t>id@xbox.com</a:t>
            </a:r>
            <a:r>
              <a:rPr lang="en-US" dirty="0" smtClean="0"/>
              <a:t> </a:t>
            </a:r>
          </a:p>
          <a:p>
            <a:endParaRPr lang="en-US" dirty="0" smtClean="0"/>
          </a:p>
          <a:p>
            <a:r>
              <a:rPr lang="en-US" dirty="0" smtClean="0"/>
              <a:t>Discuss: </a:t>
            </a:r>
            <a:r>
              <a:rPr lang="en-US" sz="3600" dirty="0" smtClean="0">
                <a:hlinkClick r:id="rId4"/>
              </a:rPr>
              <a:t>http://facebook.com/groups/XboxOneIndieDevs</a:t>
            </a:r>
            <a:r>
              <a:rPr lang="en-US" sz="3600" dirty="0" smtClean="0"/>
              <a:t>  </a:t>
            </a:r>
          </a:p>
          <a:p>
            <a:endParaRPr lang="en-US" sz="5200" dirty="0" smtClean="0"/>
          </a:p>
          <a:p>
            <a:endParaRPr lang="en-US" sz="5200" dirty="0" smtClean="0"/>
          </a:p>
          <a:p>
            <a:r>
              <a:rPr lang="en-US" dirty="0" smtClean="0"/>
              <a:t>Unofficial FAQ: </a:t>
            </a:r>
            <a:r>
              <a:rPr lang="en-US" sz="3600" dirty="0" smtClean="0">
                <a:latin typeface="+mj-lt"/>
                <a:hlinkClick r:id="rId5"/>
              </a:rPr>
              <a:t>http://tinyurl.com/idxboxfaq</a:t>
            </a:r>
            <a:r>
              <a:rPr lang="en-US" sz="3600" dirty="0" smtClean="0"/>
              <a:t> </a:t>
            </a:r>
            <a:endParaRPr lang="en-US" sz="5200" dirty="0"/>
          </a:p>
        </p:txBody>
      </p:sp>
      <p:sp>
        <p:nvSpPr>
          <p:cNvPr id="3" name="Title 2"/>
          <p:cNvSpPr>
            <a:spLocks noGrp="1"/>
          </p:cNvSpPr>
          <p:nvPr>
            <p:ph type="title"/>
          </p:nvPr>
        </p:nvSpPr>
        <p:spPr/>
        <p:txBody>
          <a:bodyPr/>
          <a:lstStyle/>
          <a:p>
            <a:r>
              <a:rPr lang="en-US" dirty="0" smtClean="0"/>
              <a:t>Xbox One!</a:t>
            </a:r>
            <a:endParaRPr lang="en-US" dirty="0"/>
          </a:p>
        </p:txBody>
      </p:sp>
      <p:pic>
        <p:nvPicPr>
          <p:cNvPr id="4" name="Picture 3"/>
          <p:cNvPicPr>
            <a:picLocks noChangeAspect="1"/>
          </p:cNvPicPr>
          <p:nvPr/>
        </p:nvPicPr>
        <p:blipFill>
          <a:blip r:embed="rId6"/>
          <a:stretch>
            <a:fillRect/>
          </a:stretch>
        </p:blipFill>
        <p:spPr>
          <a:xfrm>
            <a:off x="6218238" y="4785545"/>
            <a:ext cx="4249676" cy="1072243"/>
          </a:xfrm>
          <a:prstGeom prst="rect">
            <a:avLst/>
          </a:prstGeom>
        </p:spPr>
      </p:pic>
      <p:pic>
        <p:nvPicPr>
          <p:cNvPr id="1026" name="Picture 2" descr="Xbox One + Kinect with Forza Motorspor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5286" y="645387"/>
            <a:ext cx="5577779" cy="3140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692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0" y="330371"/>
            <a:ext cx="10747535" cy="917575"/>
          </a:xfrm>
        </p:spPr>
        <p:txBody>
          <a:bodyPr/>
          <a:lstStyle/>
          <a:p>
            <a:r>
              <a:rPr lang="en-US" dirty="0" smtClean="0"/>
              <a:t>Visual Studio Community Edition</a:t>
            </a:r>
            <a:endParaRPr lang="en-US" dirty="0"/>
          </a:p>
        </p:txBody>
      </p:sp>
      <p:pic>
        <p:nvPicPr>
          <p:cNvPr id="2" name="Picture 1"/>
          <p:cNvPicPr>
            <a:picLocks noChangeAspect="1"/>
          </p:cNvPicPr>
          <p:nvPr/>
        </p:nvPicPr>
        <p:blipFill>
          <a:blip r:embed="rId2"/>
          <a:stretch>
            <a:fillRect/>
          </a:stretch>
        </p:blipFill>
        <p:spPr>
          <a:xfrm>
            <a:off x="457580" y="1888090"/>
            <a:ext cx="6675048" cy="4929266"/>
          </a:xfrm>
          <a:prstGeom prst="rect">
            <a:avLst/>
          </a:prstGeom>
        </p:spPr>
      </p:pic>
      <p:sp>
        <p:nvSpPr>
          <p:cNvPr id="28" name="TextBox 27"/>
          <p:cNvSpPr txBox="1"/>
          <p:nvPr/>
        </p:nvSpPr>
        <p:spPr>
          <a:xfrm>
            <a:off x="314756" y="1107283"/>
            <a:ext cx="9447010"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hlinkClick r:id="rId3"/>
              </a:rPr>
              <a:t>http://</a:t>
            </a:r>
            <a:r>
              <a:rPr lang="en-US" sz="2400" dirty="0" smtClean="0">
                <a:gradFill>
                  <a:gsLst>
                    <a:gs pos="2917">
                      <a:schemeClr val="tx1"/>
                    </a:gs>
                    <a:gs pos="30000">
                      <a:schemeClr val="tx1"/>
                    </a:gs>
                  </a:gsLst>
                  <a:lin ang="5400000" scaled="0"/>
                </a:gradFill>
                <a:hlinkClick r:id="rId3"/>
              </a:rPr>
              <a:t>www.visualstudio.com/products/visual-studio-community-vs</a:t>
            </a:r>
            <a:r>
              <a:rPr lang="en-US" sz="2400" dirty="0" smtClean="0">
                <a:gradFill>
                  <a:gsLst>
                    <a:gs pos="2917">
                      <a:schemeClr val="tx1"/>
                    </a:gs>
                    <a:gs pos="30000">
                      <a:schemeClr val="tx1"/>
                    </a:gs>
                  </a:gsLst>
                  <a:lin ang="5400000" scaled="0"/>
                </a:gradFill>
              </a:rPr>
              <a:t> </a:t>
            </a:r>
          </a:p>
        </p:txBody>
      </p:sp>
      <p:sp>
        <p:nvSpPr>
          <p:cNvPr id="31" name="TextBox 30"/>
          <p:cNvSpPr txBox="1"/>
          <p:nvPr/>
        </p:nvSpPr>
        <p:spPr>
          <a:xfrm>
            <a:off x="7589299" y="2606091"/>
            <a:ext cx="3621825" cy="3493264"/>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VS 2013 CE (stable)</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VS 2015 CE (RC)</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Equivalent to Pro</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Replaces Express</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FREE!</a:t>
            </a:r>
          </a:p>
          <a:p>
            <a:pPr>
              <a:lnSpc>
                <a:spcPct val="90000"/>
              </a:lnSpc>
              <a:spcAft>
                <a:spcPts val="600"/>
              </a:spcAft>
            </a:pPr>
            <a:endParaRPr lang="en-US" sz="2400" dirty="0">
              <a:gradFill>
                <a:gsLst>
                  <a:gs pos="2917">
                    <a:schemeClr val="tx1"/>
                  </a:gs>
                  <a:gs pos="30000">
                    <a:schemeClr val="tx1"/>
                  </a:gs>
                </a:gsLst>
                <a:lin ang="5400000" scaled="0"/>
              </a:gradFill>
            </a:endParaRPr>
          </a:p>
          <a:p>
            <a:pPr>
              <a:lnSpc>
                <a:spcPct val="90000"/>
              </a:lnSpc>
              <a:spcAft>
                <a:spcPts val="600"/>
              </a:spcAft>
            </a:pPr>
            <a:r>
              <a:rPr lang="en-US" sz="2400" dirty="0" smtClean="0">
                <a:gradFill>
                  <a:gsLst>
                    <a:gs pos="2917">
                      <a:schemeClr val="tx1"/>
                    </a:gs>
                    <a:gs pos="30000">
                      <a:schemeClr val="tx1"/>
                    </a:gs>
                  </a:gsLst>
                  <a:lin ang="5400000" scaled="0"/>
                </a:gradFill>
              </a:rPr>
              <a:t>Short URL:</a:t>
            </a:r>
          </a:p>
          <a:p>
            <a:pPr>
              <a:lnSpc>
                <a:spcPct val="90000"/>
              </a:lnSpc>
              <a:spcAft>
                <a:spcPts val="600"/>
              </a:spcAft>
            </a:pPr>
            <a:r>
              <a:rPr lang="en-US" sz="2400" dirty="0">
                <a:gradFill>
                  <a:gsLst>
                    <a:gs pos="2917">
                      <a:schemeClr val="tx1"/>
                    </a:gs>
                    <a:gs pos="30000">
                      <a:schemeClr val="tx1"/>
                    </a:gs>
                  </a:gsLst>
                  <a:lin ang="5400000" scaled="0"/>
                </a:gradFill>
                <a:hlinkClick r:id="rId4"/>
              </a:rPr>
              <a:t>http://</a:t>
            </a:r>
            <a:r>
              <a:rPr lang="en-US" sz="2400" dirty="0" smtClean="0">
                <a:gradFill>
                  <a:gsLst>
                    <a:gs pos="2917">
                      <a:schemeClr val="tx1"/>
                    </a:gs>
                    <a:gs pos="30000">
                      <a:schemeClr val="tx1"/>
                    </a:gs>
                  </a:gsLst>
                  <a:lin ang="5400000" scaled="0"/>
                </a:gradFill>
                <a:hlinkClick r:id="rId4"/>
              </a:rPr>
              <a:t>aka.ms/vs2013ce</a:t>
            </a:r>
            <a:r>
              <a:rPr lang="en-US" sz="2400" dirty="0" smtClean="0">
                <a:gradFill>
                  <a:gsLst>
                    <a:gs pos="2917">
                      <a:schemeClr val="tx1"/>
                    </a:gs>
                    <a:gs pos="30000">
                      <a:schemeClr val="tx1"/>
                    </a:gs>
                  </a:gsLst>
                  <a:lin ang="5400000" scaled="0"/>
                </a:gradFill>
              </a:rPr>
              <a:t> </a:t>
            </a:r>
          </a:p>
        </p:txBody>
      </p:sp>
    </p:spTree>
    <p:extLst>
      <p:ext uri="{BB962C8B-B14F-4D97-AF65-F5344CB8AC3E}">
        <p14:creationId xmlns:p14="http://schemas.microsoft.com/office/powerpoint/2010/main" val="2429879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94921" y="295274"/>
            <a:ext cx="8046632" cy="917575"/>
          </a:xfrm>
        </p:spPr>
        <p:txBody>
          <a:bodyPr/>
          <a:lstStyle/>
          <a:p>
            <a:r>
              <a:rPr lang="en-US" dirty="0" smtClean="0"/>
              <a:t>Visual Studio Code: Preview </a:t>
            </a:r>
            <a:endParaRPr lang="en-US" dirty="0"/>
          </a:p>
        </p:txBody>
      </p:sp>
      <p:sp>
        <p:nvSpPr>
          <p:cNvPr id="5" name="TextBox 4"/>
          <p:cNvSpPr txBox="1"/>
          <p:nvPr/>
        </p:nvSpPr>
        <p:spPr>
          <a:xfrm>
            <a:off x="3163811" y="6373927"/>
            <a:ext cx="6108852"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Download: </a:t>
            </a:r>
            <a:r>
              <a:rPr lang="en-US" sz="2400" dirty="0">
                <a:gradFill>
                  <a:gsLst>
                    <a:gs pos="2917">
                      <a:schemeClr val="tx1"/>
                    </a:gs>
                    <a:gs pos="30000">
                      <a:schemeClr val="tx1"/>
                    </a:gs>
                  </a:gsLst>
                  <a:lin ang="5400000" scaled="0"/>
                </a:gradFill>
                <a:hlinkClick r:id="rId2"/>
              </a:rPr>
              <a:t>https://code.visualstudio.com</a:t>
            </a:r>
            <a:r>
              <a:rPr lang="en-US" sz="2400" dirty="0" smtClean="0">
                <a:gradFill>
                  <a:gsLst>
                    <a:gs pos="2917">
                      <a:schemeClr val="tx1"/>
                    </a:gs>
                    <a:gs pos="30000">
                      <a:schemeClr val="tx1"/>
                    </a:gs>
                  </a:gsLst>
                  <a:lin ang="5400000" scaled="0"/>
                </a:gradFill>
                <a:hlinkClick r:id="rId2"/>
              </a:rPr>
              <a:t>/</a:t>
            </a:r>
            <a:r>
              <a:rPr lang="en-US" sz="2400" dirty="0" smtClean="0">
                <a:gradFill>
                  <a:gsLst>
                    <a:gs pos="2917">
                      <a:schemeClr val="tx1"/>
                    </a:gs>
                    <a:gs pos="30000">
                      <a:schemeClr val="tx1"/>
                    </a:gs>
                  </a:gsLst>
                  <a:lin ang="5400000" scaled="0"/>
                </a:gradFill>
              </a:rPr>
              <a:t> </a:t>
            </a:r>
          </a:p>
        </p:txBody>
      </p:sp>
      <p:pic>
        <p:nvPicPr>
          <p:cNvPr id="8" name="Picture 7"/>
          <p:cNvPicPr>
            <a:picLocks noChangeAspect="1"/>
          </p:cNvPicPr>
          <p:nvPr/>
        </p:nvPicPr>
        <p:blipFill>
          <a:blip r:embed="rId3"/>
          <a:stretch>
            <a:fillRect/>
          </a:stretch>
        </p:blipFill>
        <p:spPr>
          <a:xfrm>
            <a:off x="2316403" y="1164539"/>
            <a:ext cx="4877697" cy="5199973"/>
          </a:xfrm>
          <a:prstGeom prst="rect">
            <a:avLst/>
          </a:prstGeom>
        </p:spPr>
      </p:pic>
      <p:pic>
        <p:nvPicPr>
          <p:cNvPr id="6" name="Picture 4" descr="New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473543">
            <a:off x="1270275" y="146765"/>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New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473543">
            <a:off x="10210118" y="146765"/>
            <a:ext cx="914400" cy="91440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603071" y="2013185"/>
            <a:ext cx="3644267" cy="3493264"/>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400" dirty="0">
                <a:gradFill>
                  <a:gsLst>
                    <a:gs pos="2917">
                      <a:schemeClr val="tx1"/>
                    </a:gs>
                    <a:gs pos="30000">
                      <a:schemeClr val="tx1"/>
                    </a:gs>
                  </a:gsLst>
                  <a:lin ang="5400000" scaled="0"/>
                </a:gradFill>
              </a:rPr>
              <a:t>Cross-platform</a:t>
            </a:r>
          </a:p>
          <a:p>
            <a:pPr marL="342900" indent="-342900">
              <a:lnSpc>
                <a:spcPct val="90000"/>
              </a:lnSpc>
              <a:spcAft>
                <a:spcPts val="600"/>
              </a:spcAft>
              <a:buFont typeface="Arial" panose="020B0604020202020204" pitchFamily="34" charset="0"/>
              <a:buChar char="•"/>
            </a:pPr>
            <a:r>
              <a:rPr lang="en-US" sz="2400" dirty="0">
                <a:gradFill>
                  <a:gsLst>
                    <a:gs pos="2917">
                      <a:schemeClr val="tx1"/>
                    </a:gs>
                    <a:gs pos="30000">
                      <a:schemeClr val="tx1"/>
                    </a:gs>
                  </a:gsLst>
                  <a:lin ang="5400000" scaled="0"/>
                </a:gradFill>
              </a:rPr>
              <a:t>Lightweight editor</a:t>
            </a:r>
          </a:p>
          <a:p>
            <a:pPr marL="342900" indent="-342900">
              <a:lnSpc>
                <a:spcPct val="90000"/>
              </a:lnSpc>
              <a:spcAft>
                <a:spcPts val="600"/>
              </a:spcAft>
              <a:buFont typeface="Arial" panose="020B0604020202020204" pitchFamily="34" charset="0"/>
              <a:buChar char="•"/>
            </a:pPr>
            <a:r>
              <a:rPr lang="en-US" sz="2400" dirty="0">
                <a:gradFill>
                  <a:gsLst>
                    <a:gs pos="2917">
                      <a:schemeClr val="tx1"/>
                    </a:gs>
                    <a:gs pos="30000">
                      <a:schemeClr val="tx1"/>
                    </a:gs>
                  </a:gsLst>
                  <a:lin ang="5400000" scaled="0"/>
                </a:gradFill>
              </a:rPr>
              <a:t>Windows, Linux, OS X</a:t>
            </a:r>
          </a:p>
          <a:p>
            <a:pPr marL="342900" indent="-342900">
              <a:lnSpc>
                <a:spcPct val="90000"/>
              </a:lnSpc>
              <a:spcAft>
                <a:spcPts val="600"/>
              </a:spcAft>
              <a:buFont typeface="Arial" panose="020B0604020202020204" pitchFamily="34" charset="0"/>
              <a:buChar char="•"/>
            </a:pPr>
            <a:r>
              <a:rPr lang="en-US" sz="2400" dirty="0" err="1">
                <a:gradFill>
                  <a:gsLst>
                    <a:gs pos="2917">
                      <a:schemeClr val="tx1"/>
                    </a:gs>
                    <a:gs pos="30000">
                      <a:schemeClr val="tx1"/>
                    </a:gs>
                  </a:gsLst>
                  <a:lin ang="5400000" scaled="0"/>
                </a:gradFill>
              </a:rPr>
              <a:t>Intellisense</a:t>
            </a:r>
            <a:endParaRPr lang="en-US"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2400" dirty="0">
                <a:gradFill>
                  <a:gsLst>
                    <a:gs pos="2917">
                      <a:schemeClr val="tx1"/>
                    </a:gs>
                    <a:gs pos="30000">
                      <a:schemeClr val="tx1"/>
                    </a:gs>
                  </a:gsLst>
                  <a:lin ang="5400000" scaled="0"/>
                </a:gradFill>
              </a:rPr>
              <a:t>ASP.NET, </a:t>
            </a:r>
            <a:r>
              <a:rPr lang="en-US" sz="2400" dirty="0" err="1">
                <a:gradFill>
                  <a:gsLst>
                    <a:gs pos="2917">
                      <a:schemeClr val="tx1"/>
                    </a:gs>
                    <a:gs pos="30000">
                      <a:schemeClr val="tx1"/>
                    </a:gs>
                  </a:gsLst>
                  <a:lin ang="5400000" scaled="0"/>
                </a:gradFill>
              </a:rPr>
              <a:t>NodeJS</a:t>
            </a:r>
            <a:endParaRPr lang="en-US"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2400" dirty="0">
                <a:gradFill>
                  <a:gsLst>
                    <a:gs pos="2917">
                      <a:schemeClr val="tx1"/>
                    </a:gs>
                    <a:gs pos="30000">
                      <a:schemeClr val="tx1"/>
                    </a:gs>
                  </a:gsLst>
                  <a:lin ang="5400000" scaled="0"/>
                </a:gradFill>
              </a:rPr>
              <a:t>Unity </a:t>
            </a:r>
            <a:r>
              <a:rPr lang="en-US" sz="2400" dirty="0" smtClean="0">
                <a:gradFill>
                  <a:gsLst>
                    <a:gs pos="2917">
                      <a:schemeClr val="tx1"/>
                    </a:gs>
                    <a:gs pos="30000">
                      <a:schemeClr val="tx1"/>
                    </a:gs>
                  </a:gsLst>
                  <a:lin ang="5400000" scaled="0"/>
                </a:gradFill>
              </a:rPr>
              <a:t>Development</a:t>
            </a:r>
          </a:p>
          <a:p>
            <a:pPr marL="809271" lvl="1"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hlinkClick r:id="rId5"/>
              </a:rPr>
              <a:t>Windows</a:t>
            </a:r>
            <a:endParaRPr lang="en-US" sz="2400" dirty="0" smtClean="0">
              <a:gradFill>
                <a:gsLst>
                  <a:gs pos="2917">
                    <a:schemeClr val="tx1"/>
                  </a:gs>
                  <a:gs pos="30000">
                    <a:schemeClr val="tx1"/>
                  </a:gs>
                </a:gsLst>
                <a:lin ang="5400000" scaled="0"/>
              </a:gradFill>
            </a:endParaRPr>
          </a:p>
          <a:p>
            <a:pPr marL="809271" lvl="1"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hlinkClick r:id="rId6"/>
              </a:rPr>
              <a:t>Mac</a:t>
            </a:r>
            <a:endParaRPr lang="en-US" sz="2400"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505579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469238" y="1223956"/>
            <a:ext cx="7508334" cy="4661827"/>
          </a:xfrm>
          <a:prstGeom prst="rect">
            <a:avLst/>
          </a:prstGeom>
        </p:spPr>
      </p:pic>
      <p:sp>
        <p:nvSpPr>
          <p:cNvPr id="2" name="Title 1"/>
          <p:cNvSpPr>
            <a:spLocks noGrp="1"/>
          </p:cNvSpPr>
          <p:nvPr>
            <p:ph type="title"/>
          </p:nvPr>
        </p:nvSpPr>
        <p:spPr>
          <a:xfrm>
            <a:off x="2972121" y="295274"/>
            <a:ext cx="6492232" cy="917575"/>
          </a:xfrm>
        </p:spPr>
        <p:txBody>
          <a:bodyPr/>
          <a:lstStyle/>
          <a:p>
            <a:r>
              <a:rPr lang="en-US" dirty="0" smtClean="0"/>
              <a:t>Windows App Studio</a:t>
            </a:r>
            <a:endParaRPr lang="en-US" dirty="0"/>
          </a:p>
        </p:txBody>
      </p:sp>
      <p:sp>
        <p:nvSpPr>
          <p:cNvPr id="3" name="TextBox 2"/>
          <p:cNvSpPr txBox="1"/>
          <p:nvPr/>
        </p:nvSpPr>
        <p:spPr>
          <a:xfrm>
            <a:off x="4526600" y="6059419"/>
            <a:ext cx="3383274" cy="374846"/>
          </a:xfrm>
          <a:prstGeom prst="rect">
            <a:avLst/>
          </a:prstGeom>
          <a:noFill/>
        </p:spPr>
        <p:txBody>
          <a:bodyPr wrap="square" rtlCol="0">
            <a:spAutoFit/>
          </a:bodyPr>
          <a:lstStyle/>
          <a:p>
            <a:r>
              <a:rPr lang="en-US" sz="1836" dirty="0" smtClean="0">
                <a:hlinkClick r:id="rId4"/>
              </a:rPr>
              <a:t>http</a:t>
            </a:r>
            <a:r>
              <a:rPr lang="en-US" sz="1836" dirty="0">
                <a:hlinkClick r:id="rId4"/>
              </a:rPr>
              <a:t>://</a:t>
            </a:r>
            <a:r>
              <a:rPr lang="en-US" sz="1836" dirty="0" smtClean="0">
                <a:hlinkClick r:id="rId4"/>
              </a:rPr>
              <a:t>appstudio.windows.com</a:t>
            </a:r>
            <a:r>
              <a:rPr lang="en-US" sz="1836" dirty="0" smtClean="0"/>
              <a:t> </a:t>
            </a:r>
            <a:endParaRPr lang="en-US" sz="1836" dirty="0"/>
          </a:p>
        </p:txBody>
      </p:sp>
    </p:spTree>
    <p:extLst>
      <p:ext uri="{BB962C8B-B14F-4D97-AF65-F5344CB8AC3E}">
        <p14:creationId xmlns:p14="http://schemas.microsoft.com/office/powerpoint/2010/main" val="1001122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noChangeAspect="1"/>
          </p:cNvGrpSpPr>
          <p:nvPr/>
        </p:nvGrpSpPr>
        <p:grpSpPr>
          <a:xfrm>
            <a:off x="407614" y="1223951"/>
            <a:ext cx="11621246" cy="4806924"/>
            <a:chOff x="645110" y="1250630"/>
            <a:chExt cx="9913169" cy="4100408"/>
          </a:xfrm>
        </p:grpSpPr>
        <p:pic>
          <p:nvPicPr>
            <p:cNvPr id="4" name="Picture 3"/>
            <p:cNvPicPr>
              <a:picLocks noChangeAspect="1"/>
            </p:cNvPicPr>
            <p:nvPr/>
          </p:nvPicPr>
          <p:blipFill>
            <a:blip r:embed="rId3"/>
            <a:stretch>
              <a:fillRect/>
            </a:stretch>
          </p:blipFill>
          <p:spPr>
            <a:xfrm>
              <a:off x="645110" y="1250630"/>
              <a:ext cx="7400655" cy="3919037"/>
            </a:xfrm>
            <a:prstGeom prst="rect">
              <a:avLst/>
            </a:prstGeom>
          </p:spPr>
        </p:pic>
        <p:pic>
          <p:nvPicPr>
            <p:cNvPr id="5" name="Picture 4"/>
            <p:cNvPicPr>
              <a:picLocks noChangeAspect="1"/>
            </p:cNvPicPr>
            <p:nvPr/>
          </p:nvPicPr>
          <p:blipFill>
            <a:blip r:embed="rId4"/>
            <a:stretch>
              <a:fillRect/>
            </a:stretch>
          </p:blipFill>
          <p:spPr>
            <a:xfrm>
              <a:off x="4635742" y="2564964"/>
              <a:ext cx="2988803" cy="2786074"/>
            </a:xfrm>
            <a:prstGeom prst="rect">
              <a:avLst/>
            </a:prstGeom>
          </p:spPr>
        </p:pic>
        <p:pic>
          <p:nvPicPr>
            <p:cNvPr id="6" name="Picture 5"/>
            <p:cNvPicPr>
              <a:picLocks noChangeAspect="1"/>
            </p:cNvPicPr>
            <p:nvPr/>
          </p:nvPicPr>
          <p:blipFill>
            <a:blip r:embed="rId5"/>
            <a:stretch>
              <a:fillRect/>
            </a:stretch>
          </p:blipFill>
          <p:spPr>
            <a:xfrm>
              <a:off x="6858310" y="3414438"/>
              <a:ext cx="3699969" cy="1472437"/>
            </a:xfrm>
            <a:prstGeom prst="rect">
              <a:avLst/>
            </a:prstGeom>
          </p:spPr>
        </p:pic>
        <p:sp>
          <p:nvSpPr>
            <p:cNvPr id="7" name="Rounded Rectangle 6"/>
            <p:cNvSpPr/>
            <p:nvPr/>
          </p:nvSpPr>
          <p:spPr bwMode="auto">
            <a:xfrm>
              <a:off x="4755213" y="1480156"/>
              <a:ext cx="457195" cy="555663"/>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le 7"/>
            <p:cNvSpPr/>
            <p:nvPr/>
          </p:nvSpPr>
          <p:spPr bwMode="auto">
            <a:xfrm>
              <a:off x="4634397" y="3588701"/>
              <a:ext cx="760889" cy="731512"/>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7875931" y="4150656"/>
              <a:ext cx="1816988" cy="774000"/>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p:nvPr>
        </p:nvSpPr>
        <p:spPr>
          <a:xfrm>
            <a:off x="2354924" y="265290"/>
            <a:ext cx="7726627" cy="917575"/>
          </a:xfrm>
        </p:spPr>
        <p:txBody>
          <a:bodyPr/>
          <a:lstStyle/>
          <a:p>
            <a:r>
              <a:rPr lang="en-US" dirty="0" smtClean="0"/>
              <a:t>Construct 2, from </a:t>
            </a:r>
            <a:r>
              <a:rPr lang="en-US" dirty="0" err="1" smtClean="0"/>
              <a:t>Scirra</a:t>
            </a:r>
            <a:r>
              <a:rPr lang="en-US" dirty="0" smtClean="0"/>
              <a:t> </a:t>
            </a:r>
            <a:endParaRPr lang="en-US" dirty="0"/>
          </a:p>
        </p:txBody>
      </p:sp>
      <p:sp>
        <p:nvSpPr>
          <p:cNvPr id="3" name="TextBox 2"/>
          <p:cNvSpPr txBox="1"/>
          <p:nvPr/>
        </p:nvSpPr>
        <p:spPr>
          <a:xfrm>
            <a:off x="3289979" y="6228395"/>
            <a:ext cx="4480574" cy="374846"/>
          </a:xfrm>
          <a:prstGeom prst="rect">
            <a:avLst/>
          </a:prstGeom>
          <a:noFill/>
        </p:spPr>
        <p:txBody>
          <a:bodyPr wrap="square" rtlCol="0">
            <a:spAutoFit/>
          </a:bodyPr>
          <a:lstStyle/>
          <a:p>
            <a:r>
              <a:rPr lang="en-US" sz="1836" dirty="0" smtClean="0">
                <a:hlinkClick r:id="rId6"/>
              </a:rPr>
              <a:t>http://WakeUpAndCode.com/construct2</a:t>
            </a:r>
            <a:endParaRPr lang="en-US" sz="1836" dirty="0" smtClean="0"/>
          </a:p>
        </p:txBody>
      </p:sp>
    </p:spTree>
    <p:extLst>
      <p:ext uri="{BB962C8B-B14F-4D97-AF65-F5344CB8AC3E}">
        <p14:creationId xmlns:p14="http://schemas.microsoft.com/office/powerpoint/2010/main" val="3044911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6165490" y="1156026"/>
            <a:ext cx="4629996" cy="5106977"/>
          </a:xfrm>
          <a:prstGeom prst="rect">
            <a:avLst/>
          </a:prstGeom>
        </p:spPr>
      </p:pic>
      <p:pic>
        <p:nvPicPr>
          <p:cNvPr id="11" name="Picture 10"/>
          <p:cNvPicPr>
            <a:picLocks noChangeAspect="1"/>
          </p:cNvPicPr>
          <p:nvPr/>
        </p:nvPicPr>
        <p:blipFill>
          <a:blip r:embed="rId4"/>
          <a:stretch>
            <a:fillRect/>
          </a:stretch>
        </p:blipFill>
        <p:spPr>
          <a:xfrm>
            <a:off x="2029770" y="1212848"/>
            <a:ext cx="2720848" cy="3635420"/>
          </a:xfrm>
          <a:prstGeom prst="rect">
            <a:avLst/>
          </a:prstGeom>
        </p:spPr>
      </p:pic>
      <p:sp>
        <p:nvSpPr>
          <p:cNvPr id="2" name="Title 1"/>
          <p:cNvSpPr>
            <a:spLocks noGrp="1"/>
          </p:cNvSpPr>
          <p:nvPr>
            <p:ph type="title"/>
          </p:nvPr>
        </p:nvSpPr>
        <p:spPr>
          <a:xfrm>
            <a:off x="5258096" y="295274"/>
            <a:ext cx="1920282" cy="917575"/>
          </a:xfrm>
        </p:spPr>
        <p:txBody>
          <a:bodyPr/>
          <a:lstStyle/>
          <a:p>
            <a:r>
              <a:rPr lang="en-US" dirty="0" smtClean="0"/>
              <a:t>Unity</a:t>
            </a:r>
            <a:endParaRPr lang="en-US" dirty="0"/>
          </a:p>
        </p:txBody>
      </p:sp>
      <p:sp>
        <p:nvSpPr>
          <p:cNvPr id="3" name="TextBox 2"/>
          <p:cNvSpPr txBox="1"/>
          <p:nvPr/>
        </p:nvSpPr>
        <p:spPr>
          <a:xfrm>
            <a:off x="4252267" y="6293598"/>
            <a:ext cx="3931940" cy="374846"/>
          </a:xfrm>
          <a:prstGeom prst="rect">
            <a:avLst/>
          </a:prstGeom>
          <a:noFill/>
        </p:spPr>
        <p:txBody>
          <a:bodyPr wrap="square" rtlCol="0">
            <a:spAutoFit/>
          </a:bodyPr>
          <a:lstStyle/>
          <a:p>
            <a:r>
              <a:rPr lang="en-US" sz="1836" dirty="0" smtClean="0">
                <a:hlinkClick r:id="rId5"/>
              </a:rPr>
              <a:t>http://WakeUpAndCode.com/unity</a:t>
            </a:r>
            <a:endParaRPr lang="en-US" sz="1836" dirty="0"/>
          </a:p>
        </p:txBody>
      </p:sp>
      <p:sp>
        <p:nvSpPr>
          <p:cNvPr id="6" name="Rounded Rectangle 5"/>
          <p:cNvSpPr/>
          <p:nvPr/>
        </p:nvSpPr>
        <p:spPr bwMode="auto">
          <a:xfrm>
            <a:off x="2012043" y="3642814"/>
            <a:ext cx="2738575" cy="311643"/>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6165490" y="3778636"/>
            <a:ext cx="2018717" cy="358700"/>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le 7"/>
          <p:cNvSpPr/>
          <p:nvPr/>
        </p:nvSpPr>
        <p:spPr bwMode="auto">
          <a:xfrm>
            <a:off x="9494917" y="4848268"/>
            <a:ext cx="1323705" cy="204705"/>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8352487" y="4023585"/>
            <a:ext cx="2442999" cy="296628"/>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835179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6579" y="4137335"/>
            <a:ext cx="3931940" cy="917575"/>
          </a:xfrm>
        </p:spPr>
        <p:txBody>
          <a:bodyPr/>
          <a:lstStyle/>
          <a:p>
            <a:r>
              <a:rPr lang="en-US" dirty="0" smtClean="0"/>
              <a:t>Questions?</a:t>
            </a:r>
            <a:endParaRPr lang="en-US" dirty="0"/>
          </a:p>
        </p:txBody>
      </p:sp>
      <p:pic>
        <p:nvPicPr>
          <p:cNvPr id="1026" name="Picture 2" descr="FAQ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3774" y="1485604"/>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325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a:t>
            </a:r>
            <a:endParaRPr lang="en-US" dirty="0"/>
          </a:p>
        </p:txBody>
      </p:sp>
      <p:sp>
        <p:nvSpPr>
          <p:cNvPr id="5" name="TextBox 4"/>
          <p:cNvSpPr txBox="1"/>
          <p:nvPr/>
        </p:nvSpPr>
        <p:spPr>
          <a:xfrm>
            <a:off x="1646287" y="6331871"/>
            <a:ext cx="7816050" cy="469039"/>
          </a:xfrm>
          <a:prstGeom prst="rect">
            <a:avLst/>
          </a:prstGeom>
          <a:noFill/>
        </p:spPr>
        <p:txBody>
          <a:bodyPr wrap="none" rtlCol="0">
            <a:spAutoFit/>
          </a:bodyPr>
          <a:ls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sz="2448" dirty="0" smtClean="0"/>
              <a:t>Email: </a:t>
            </a:r>
            <a:r>
              <a:rPr lang="en-US" sz="2448" dirty="0" smtClean="0">
                <a:hlinkClick r:id="rId3"/>
              </a:rPr>
              <a:t>shchowd@microsoft.com</a:t>
            </a:r>
            <a:r>
              <a:rPr lang="en-US" sz="2448" dirty="0" smtClean="0"/>
              <a:t> </a:t>
            </a:r>
            <a:r>
              <a:rPr lang="en-US" sz="2448" dirty="0">
                <a:sym typeface="Wingdings" panose="05000000000000000000" pitchFamily="2" charset="2"/>
              </a:rPr>
              <a:t></a:t>
            </a:r>
            <a:r>
              <a:rPr lang="en-US" sz="2448" dirty="0" smtClean="0"/>
              <a:t> Twitter: </a:t>
            </a:r>
            <a:r>
              <a:rPr lang="en-US" sz="2448" dirty="0" smtClean="0">
                <a:hlinkClick r:id="rId4"/>
              </a:rPr>
              <a:t>@shahedC</a:t>
            </a:r>
            <a:r>
              <a:rPr lang="en-US" sz="2448" dirty="0" smtClean="0"/>
              <a:t> </a:t>
            </a:r>
            <a:endParaRPr lang="en-US" sz="2448"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9165" y="1179173"/>
            <a:ext cx="8778144" cy="463617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57886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8" name="Picture 16" descr="http://www.ciol.com/IMG/046/20046/windows-8-logo-370x26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744" y="2595851"/>
            <a:ext cx="1765435" cy="1259662"/>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1607353" y="123590"/>
            <a:ext cx="11889564" cy="917575"/>
          </a:xfrm>
          <a:prstGeom prst="rect">
            <a:avLst/>
          </a:prstGeom>
        </p:spPr>
        <p:txBody>
          <a:bodyPr vert="horz" wrap="square" lIns="146304" tIns="91440" rIns="146304" bIns="91440" rtlCol="0" anchor="b">
            <a:noAutofit/>
          </a:bodyPr>
          <a:lstStyle>
            <a:lvl1pPr algn="r" defTabSz="932742" rtl="0" eaLnBrk="1" latinLnBrk="0" hangingPunct="1">
              <a:lnSpc>
                <a:spcPct val="90000"/>
              </a:lnSpc>
              <a:spcBef>
                <a:spcPct val="0"/>
              </a:spcBef>
              <a:buNone/>
              <a:defRPr lang="en-US" sz="5507" b="0" kern="1200" cap="none" spc="-102" baseline="0">
                <a:ln w="3175">
                  <a:noFill/>
                </a:ln>
                <a:solidFill>
                  <a:schemeClr val="accent1"/>
                </a:solidFill>
                <a:effectLst/>
                <a:latin typeface="+mj-lt"/>
                <a:ea typeface="+mn-ea"/>
                <a:cs typeface="Segoe UI" pitchFamily="34" charset="0"/>
              </a:defRPr>
            </a:lvl1pPr>
          </a:lstStyle>
          <a:p>
            <a:pPr algn="l"/>
            <a:r>
              <a:rPr lang="en-US" sz="6000" dirty="0"/>
              <a:t>Tools &amp; </a:t>
            </a:r>
            <a:r>
              <a:rPr lang="en-US" sz="6000" dirty="0" smtClean="0"/>
              <a:t>Technologies</a:t>
            </a:r>
            <a:endParaRPr lang="en-US" sz="6000" dirty="0"/>
          </a:p>
        </p:txBody>
      </p:sp>
      <p:pic>
        <p:nvPicPr>
          <p:cNvPr id="1040" name="Picture 16"/>
          <p:cNvPicPr>
            <a:picLocks noChangeAspect="1" noChangeArrowheads="1"/>
          </p:cNvPicPr>
          <p:nvPr/>
        </p:nvPicPr>
        <p:blipFill>
          <a:blip r:embed="rId4" cstate="print"/>
          <a:srcRect/>
          <a:stretch>
            <a:fillRect/>
          </a:stretch>
        </p:blipFill>
        <p:spPr bwMode="auto">
          <a:xfrm>
            <a:off x="7215808" y="2586376"/>
            <a:ext cx="2622947" cy="786884"/>
          </a:xfrm>
          <a:prstGeom prst="rect">
            <a:avLst/>
          </a:prstGeom>
          <a:noFill/>
          <a:ln w="9525">
            <a:noFill/>
            <a:miter lim="800000"/>
            <a:headEnd/>
            <a:tailEnd/>
          </a:ln>
        </p:spPr>
      </p:pic>
      <p:pic>
        <p:nvPicPr>
          <p:cNvPr id="1046" name="Picture 22"/>
          <p:cNvPicPr>
            <a:picLocks noChangeAspect="1" noChangeArrowheads="1"/>
          </p:cNvPicPr>
          <p:nvPr/>
        </p:nvPicPr>
        <p:blipFill>
          <a:blip r:embed="rId5" cstate="print"/>
          <a:srcRect/>
          <a:stretch>
            <a:fillRect/>
          </a:stretch>
        </p:blipFill>
        <p:spPr bwMode="auto">
          <a:xfrm>
            <a:off x="7589822" y="1227296"/>
            <a:ext cx="1874921" cy="1020035"/>
          </a:xfrm>
          <a:prstGeom prst="rect">
            <a:avLst/>
          </a:prstGeom>
          <a:noFill/>
          <a:ln w="9525">
            <a:noFill/>
            <a:miter lim="800000"/>
            <a:headEnd/>
            <a:tailEnd/>
          </a:ln>
        </p:spPr>
      </p:pic>
      <p:pic>
        <p:nvPicPr>
          <p:cNvPr id="2" name="Picture 1"/>
          <p:cNvPicPr>
            <a:picLocks noChangeAspect="1"/>
          </p:cNvPicPr>
          <p:nvPr/>
        </p:nvPicPr>
        <p:blipFill>
          <a:blip r:embed="rId6"/>
          <a:stretch>
            <a:fillRect/>
          </a:stretch>
        </p:blipFill>
        <p:spPr>
          <a:xfrm>
            <a:off x="1986969" y="3444000"/>
            <a:ext cx="4249676" cy="1072243"/>
          </a:xfrm>
          <a:prstGeom prst="rect">
            <a:avLst/>
          </a:prstGeom>
        </p:spPr>
      </p:pic>
      <p:pic>
        <p:nvPicPr>
          <p:cNvPr id="3" name="Picture 2"/>
          <p:cNvPicPr>
            <a:picLocks noChangeAspect="1"/>
          </p:cNvPicPr>
          <p:nvPr/>
        </p:nvPicPr>
        <p:blipFill>
          <a:blip r:embed="rId7"/>
          <a:stretch>
            <a:fillRect/>
          </a:stretch>
        </p:blipFill>
        <p:spPr>
          <a:xfrm>
            <a:off x="3647915" y="2431104"/>
            <a:ext cx="2223963" cy="674363"/>
          </a:xfrm>
          <a:prstGeom prst="rect">
            <a:avLst/>
          </a:prstGeom>
        </p:spPr>
      </p:pic>
      <p:pic>
        <p:nvPicPr>
          <p:cNvPr id="3076" name="Picture 4" descr="http://forum.unity3d.com/attachment.php?attachmentid=16698&amp;stc=1&amp;d=129526300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2928" y="4428402"/>
            <a:ext cx="3802492" cy="142055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ml5_css_javascrip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80299" y="3677485"/>
            <a:ext cx="3327924" cy="133637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http://blogs.msdn.com/cfs-filesystemfile.ashx/__key/communityserver-blogs-components-weblogfiles/00-00-01-44-28-metablogapi/3124.image_5F00_1332938E.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22301" y="5584072"/>
            <a:ext cx="1332730" cy="13270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cdn-static.zdnet.com/i/story/60/05/002235/xamllogo.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25093" y="5085600"/>
            <a:ext cx="1173284" cy="14650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rotWithShape="1">
          <a:blip r:embed="rId12"/>
          <a:srcRect r="23439"/>
          <a:stretch/>
        </p:blipFill>
        <p:spPr>
          <a:xfrm>
            <a:off x="1948167" y="5999303"/>
            <a:ext cx="3447119" cy="920341"/>
          </a:xfrm>
          <a:prstGeom prst="rect">
            <a:avLst/>
          </a:prstGeom>
        </p:spPr>
      </p:pic>
      <p:pic>
        <p:nvPicPr>
          <p:cNvPr id="17" name="Picture 18" descr="http://stephenbelovarich.com/web-developer-video-pro-creative-coder-consultant-teacher-freelance-for-hire-los-angeles-california/images/badges/c-logo.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86212" y="4786782"/>
            <a:ext cx="1822603" cy="121506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p:nvPr/>
        </p:nvPicPr>
        <p:blipFill rotWithShape="1">
          <a:blip r:embed="rId14"/>
          <a:srcRect b="19581"/>
          <a:stretch/>
        </p:blipFill>
        <p:spPr>
          <a:xfrm>
            <a:off x="1178245" y="1041162"/>
            <a:ext cx="6333490" cy="1201420"/>
          </a:xfrm>
          <a:prstGeom prst="rect">
            <a:avLst/>
          </a:prstGeom>
        </p:spPr>
      </p:pic>
      <p:pic>
        <p:nvPicPr>
          <p:cNvPr id="21" name="Picture 20"/>
          <p:cNvPicPr/>
          <p:nvPr/>
        </p:nvPicPr>
        <p:blipFill>
          <a:blip r:embed="rId15"/>
          <a:stretch>
            <a:fillRect/>
          </a:stretch>
        </p:blipFill>
        <p:spPr>
          <a:xfrm>
            <a:off x="2557594" y="3183952"/>
            <a:ext cx="1633220" cy="335280"/>
          </a:xfrm>
          <a:prstGeom prst="rect">
            <a:avLst/>
          </a:prstGeom>
        </p:spPr>
      </p:pic>
    </p:spTree>
    <p:extLst>
      <p:ext uri="{BB962C8B-B14F-4D97-AF65-F5344CB8AC3E}">
        <p14:creationId xmlns:p14="http://schemas.microsoft.com/office/powerpoint/2010/main" val="3415611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74937" y="1214612"/>
            <a:ext cx="7086600" cy="4867275"/>
          </a:xfrm>
          <a:prstGeom prst="rect">
            <a:avLst/>
          </a:prstGeom>
        </p:spPr>
      </p:pic>
      <p:sp>
        <p:nvSpPr>
          <p:cNvPr id="2" name="Title 1"/>
          <p:cNvSpPr>
            <a:spLocks noGrp="1"/>
          </p:cNvSpPr>
          <p:nvPr>
            <p:ph type="title"/>
          </p:nvPr>
        </p:nvSpPr>
        <p:spPr>
          <a:xfrm>
            <a:off x="4663743" y="295274"/>
            <a:ext cx="3108989" cy="917575"/>
          </a:xfrm>
        </p:spPr>
        <p:txBody>
          <a:bodyPr/>
          <a:lstStyle/>
          <a:p>
            <a:r>
              <a:rPr lang="en-US" dirty="0" smtClean="0"/>
              <a:t>Start Here</a:t>
            </a:r>
            <a:endParaRPr lang="en-US" dirty="0"/>
          </a:p>
        </p:txBody>
      </p:sp>
      <p:sp>
        <p:nvSpPr>
          <p:cNvPr id="5" name="TextBox 4"/>
          <p:cNvSpPr txBox="1"/>
          <p:nvPr/>
        </p:nvSpPr>
        <p:spPr>
          <a:xfrm>
            <a:off x="4364909" y="6096085"/>
            <a:ext cx="370665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hlinkClick r:id="rId3"/>
              </a:rPr>
              <a:t>http://dev.windows.com</a:t>
            </a:r>
            <a:r>
              <a:rPr lang="en-US" sz="2400" dirty="0" smtClean="0">
                <a:gradFill>
                  <a:gsLst>
                    <a:gs pos="2917">
                      <a:schemeClr val="tx1"/>
                    </a:gs>
                    <a:gs pos="30000">
                      <a:schemeClr val="tx1"/>
                    </a:gs>
                  </a:gsLst>
                  <a:lin ang="5400000" scaled="0"/>
                </a:gradFill>
              </a:rPr>
              <a:t> </a:t>
            </a:r>
          </a:p>
        </p:txBody>
      </p:sp>
    </p:spTree>
    <p:extLst>
      <p:ext uri="{BB962C8B-B14F-4D97-AF65-F5344CB8AC3E}">
        <p14:creationId xmlns:p14="http://schemas.microsoft.com/office/powerpoint/2010/main" val="1281888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60499" y="1212849"/>
            <a:ext cx="9515475" cy="5000625"/>
          </a:xfrm>
          <a:prstGeom prst="rect">
            <a:avLst/>
          </a:prstGeom>
        </p:spPr>
      </p:pic>
      <p:sp>
        <p:nvSpPr>
          <p:cNvPr id="2" name="Title 1"/>
          <p:cNvSpPr>
            <a:spLocks noGrp="1"/>
          </p:cNvSpPr>
          <p:nvPr>
            <p:ph type="title"/>
          </p:nvPr>
        </p:nvSpPr>
        <p:spPr>
          <a:xfrm>
            <a:off x="2469238" y="295274"/>
            <a:ext cx="7497998" cy="917575"/>
          </a:xfrm>
        </p:spPr>
        <p:txBody>
          <a:bodyPr/>
          <a:lstStyle/>
          <a:p>
            <a:r>
              <a:rPr lang="en-US" dirty="0" smtClean="0"/>
              <a:t>New Dashboard (Preview) </a:t>
            </a:r>
            <a:endParaRPr lang="en-US" dirty="0"/>
          </a:p>
        </p:txBody>
      </p:sp>
      <p:sp>
        <p:nvSpPr>
          <p:cNvPr id="5" name="TextBox 4"/>
          <p:cNvSpPr txBox="1"/>
          <p:nvPr/>
        </p:nvSpPr>
        <p:spPr>
          <a:xfrm>
            <a:off x="3698411" y="6213474"/>
            <a:ext cx="503964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hlinkClick r:id="rId3"/>
              </a:rPr>
              <a:t>http://dev.windows.com/overview</a:t>
            </a:r>
            <a:r>
              <a:rPr lang="en-US" sz="2400" dirty="0" smtClean="0">
                <a:gradFill>
                  <a:gsLst>
                    <a:gs pos="2917">
                      <a:schemeClr val="tx1"/>
                    </a:gs>
                    <a:gs pos="30000">
                      <a:schemeClr val="tx1"/>
                    </a:gs>
                  </a:gsLst>
                  <a:lin ang="5400000" scaled="0"/>
                </a:gradFill>
              </a:rPr>
              <a:t> </a:t>
            </a:r>
          </a:p>
        </p:txBody>
      </p:sp>
    </p:spTree>
    <p:extLst>
      <p:ext uri="{BB962C8B-B14F-4D97-AF65-F5344CB8AC3E}">
        <p14:creationId xmlns:p14="http://schemas.microsoft.com/office/powerpoint/2010/main" val="3899668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37548" y="1202132"/>
            <a:ext cx="7581900" cy="5000625"/>
          </a:xfrm>
          <a:prstGeom prst="rect">
            <a:avLst/>
          </a:prstGeom>
        </p:spPr>
      </p:pic>
      <p:sp>
        <p:nvSpPr>
          <p:cNvPr id="2" name="Title 1"/>
          <p:cNvSpPr>
            <a:spLocks noGrp="1"/>
          </p:cNvSpPr>
          <p:nvPr>
            <p:ph type="title"/>
          </p:nvPr>
        </p:nvSpPr>
        <p:spPr>
          <a:xfrm>
            <a:off x="2469238" y="295274"/>
            <a:ext cx="7497998" cy="917575"/>
          </a:xfrm>
        </p:spPr>
        <p:txBody>
          <a:bodyPr/>
          <a:lstStyle/>
          <a:p>
            <a:r>
              <a:rPr lang="en-US" dirty="0" smtClean="0"/>
              <a:t>Open Developer Account</a:t>
            </a:r>
            <a:endParaRPr lang="en-US" dirty="0"/>
          </a:p>
        </p:txBody>
      </p:sp>
      <p:sp>
        <p:nvSpPr>
          <p:cNvPr id="5" name="TextBox 4"/>
          <p:cNvSpPr txBox="1"/>
          <p:nvPr/>
        </p:nvSpPr>
        <p:spPr>
          <a:xfrm>
            <a:off x="457580" y="6276176"/>
            <a:ext cx="1211421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Instructions: </a:t>
            </a:r>
            <a:r>
              <a:rPr lang="en-US" sz="2400" dirty="0" smtClean="0">
                <a:gradFill>
                  <a:gsLst>
                    <a:gs pos="2917">
                      <a:schemeClr val="tx1"/>
                    </a:gs>
                    <a:gs pos="30000">
                      <a:schemeClr val="tx1"/>
                    </a:gs>
                  </a:gsLst>
                  <a:lin ang="5400000" scaled="0"/>
                </a:gradFill>
                <a:hlinkClick r:id="rId4"/>
              </a:rPr>
              <a:t>https</a:t>
            </a:r>
            <a:r>
              <a:rPr lang="en-US" sz="2400" dirty="0">
                <a:gradFill>
                  <a:gsLst>
                    <a:gs pos="2917">
                      <a:schemeClr val="tx1"/>
                    </a:gs>
                    <a:gs pos="30000">
                      <a:schemeClr val="tx1"/>
                    </a:gs>
                  </a:gsLst>
                  <a:lin ang="5400000" scaled="0"/>
                </a:gradFill>
                <a:hlinkClick r:id="rId4"/>
              </a:rPr>
              <a:t>://</a:t>
            </a:r>
            <a:r>
              <a:rPr lang="en-US" sz="2400" dirty="0" smtClean="0">
                <a:gradFill>
                  <a:gsLst>
                    <a:gs pos="2917">
                      <a:schemeClr val="tx1"/>
                    </a:gs>
                    <a:gs pos="30000">
                      <a:schemeClr val="tx1"/>
                    </a:gs>
                  </a:gsLst>
                  <a:lin ang="5400000" scaled="0"/>
                </a:gradFill>
                <a:hlinkClick r:id="rId4"/>
              </a:rPr>
              <a:t>msdn.microsoft.com/en-us/library/windows/apps/hh868184.aspx</a:t>
            </a:r>
            <a:r>
              <a:rPr lang="en-US" sz="2400" dirty="0" smtClean="0">
                <a:gradFill>
                  <a:gsLst>
                    <a:gs pos="2917">
                      <a:schemeClr val="tx1"/>
                    </a:gs>
                    <a:gs pos="30000">
                      <a:schemeClr val="tx1"/>
                    </a:gs>
                  </a:gsLst>
                  <a:lin ang="5400000" scaled="0"/>
                </a:gradFill>
              </a:rPr>
              <a:t>  </a:t>
            </a:r>
          </a:p>
        </p:txBody>
      </p:sp>
      <p:sp>
        <p:nvSpPr>
          <p:cNvPr id="6" name="TextBox 5"/>
          <p:cNvSpPr txBox="1"/>
          <p:nvPr/>
        </p:nvSpPr>
        <p:spPr>
          <a:xfrm>
            <a:off x="8215363" y="2663698"/>
            <a:ext cx="4252831" cy="2077492"/>
          </a:xfrm>
          <a:prstGeom prst="rect">
            <a:avLst/>
          </a:prstGeom>
          <a:noFill/>
        </p:spPr>
        <p:txBody>
          <a:bodyPr wrap="none" lIns="182880" tIns="146304" rIns="182880" bIns="146304" rtlCol="0">
            <a:spAutoFit/>
          </a:bodyPr>
          <a:lstStyle/>
          <a:p>
            <a:pPr>
              <a:lnSpc>
                <a:spcPct val="90000"/>
              </a:lnSpc>
              <a:spcAft>
                <a:spcPts val="600"/>
              </a:spcAft>
            </a:pPr>
            <a:r>
              <a:rPr lang="en-US" sz="2800" b="1" dirty="0" smtClean="0">
                <a:gradFill>
                  <a:gsLst>
                    <a:gs pos="2917">
                      <a:schemeClr val="tx1"/>
                    </a:gs>
                    <a:gs pos="30000">
                      <a:schemeClr val="tx1"/>
                    </a:gs>
                  </a:gsLst>
                  <a:lin ang="5400000" scaled="0"/>
                </a:gradFill>
              </a:rPr>
              <a:t>High-Level Steps</a:t>
            </a:r>
          </a:p>
          <a:p>
            <a:pPr marL="457200" indent="-457200">
              <a:lnSpc>
                <a:spcPct val="90000"/>
              </a:lnSpc>
              <a:spcAft>
                <a:spcPts val="600"/>
              </a:spcAft>
              <a:buAutoNum type="arabicPeriod"/>
            </a:pPr>
            <a:r>
              <a:rPr lang="en-US" sz="2800" dirty="0" smtClean="0">
                <a:gradFill>
                  <a:gsLst>
                    <a:gs pos="2917">
                      <a:schemeClr val="tx1"/>
                    </a:gs>
                    <a:gs pos="30000">
                      <a:schemeClr val="tx1"/>
                    </a:gs>
                  </a:gsLst>
                  <a:lin ang="5400000" scaled="0"/>
                </a:gradFill>
              </a:rPr>
              <a:t>Sign Up</a:t>
            </a:r>
          </a:p>
          <a:p>
            <a:pPr marL="457200" indent="-457200">
              <a:lnSpc>
                <a:spcPct val="90000"/>
              </a:lnSpc>
              <a:spcAft>
                <a:spcPts val="600"/>
              </a:spcAft>
              <a:buAutoNum type="arabicPeriod"/>
            </a:pPr>
            <a:r>
              <a:rPr lang="en-US" sz="2800" dirty="0" smtClean="0">
                <a:gradFill>
                  <a:gsLst>
                    <a:gs pos="2917">
                      <a:schemeClr val="tx1"/>
                    </a:gs>
                    <a:gs pos="30000">
                      <a:schemeClr val="tx1"/>
                    </a:gs>
                  </a:gsLst>
                  <a:lin ang="5400000" scaled="0"/>
                </a:gradFill>
              </a:rPr>
              <a:t>Choose Account Type</a:t>
            </a:r>
          </a:p>
          <a:p>
            <a:pPr marL="457200" indent="-457200">
              <a:lnSpc>
                <a:spcPct val="90000"/>
              </a:lnSpc>
              <a:spcAft>
                <a:spcPts val="600"/>
              </a:spcAft>
              <a:buAutoNum type="arabicPeriod"/>
            </a:pPr>
            <a:r>
              <a:rPr lang="en-US" sz="2800" dirty="0" smtClean="0">
                <a:gradFill>
                  <a:gsLst>
                    <a:gs pos="2917">
                      <a:schemeClr val="tx1"/>
                    </a:gs>
                    <a:gs pos="30000">
                      <a:schemeClr val="tx1"/>
                    </a:gs>
                  </a:gsLst>
                  <a:lin ang="5400000" scaled="0"/>
                </a:gradFill>
              </a:rPr>
              <a:t>Submit Your Info</a:t>
            </a:r>
          </a:p>
        </p:txBody>
      </p:sp>
    </p:spTree>
    <p:extLst>
      <p:ext uri="{BB962C8B-B14F-4D97-AF65-F5344CB8AC3E}">
        <p14:creationId xmlns:p14="http://schemas.microsoft.com/office/powerpoint/2010/main" val="4262334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37548" y="1212849"/>
            <a:ext cx="7581900" cy="5000625"/>
          </a:xfrm>
          <a:prstGeom prst="rect">
            <a:avLst/>
          </a:prstGeom>
        </p:spPr>
      </p:pic>
      <p:sp>
        <p:nvSpPr>
          <p:cNvPr id="2" name="Title 1"/>
          <p:cNvSpPr>
            <a:spLocks noGrp="1"/>
          </p:cNvSpPr>
          <p:nvPr>
            <p:ph type="title"/>
          </p:nvPr>
        </p:nvSpPr>
        <p:spPr>
          <a:xfrm>
            <a:off x="4023701" y="295274"/>
            <a:ext cx="4389072" cy="917575"/>
          </a:xfrm>
        </p:spPr>
        <p:txBody>
          <a:bodyPr/>
          <a:lstStyle/>
          <a:p>
            <a:r>
              <a:rPr lang="en-US" dirty="0" smtClean="0"/>
              <a:t>Account Types</a:t>
            </a:r>
            <a:endParaRPr lang="en-US" dirty="0"/>
          </a:p>
        </p:txBody>
      </p:sp>
      <p:sp>
        <p:nvSpPr>
          <p:cNvPr id="5" name="TextBox 4"/>
          <p:cNvSpPr txBox="1"/>
          <p:nvPr/>
        </p:nvSpPr>
        <p:spPr>
          <a:xfrm>
            <a:off x="457580" y="6276176"/>
            <a:ext cx="1108874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Details: </a:t>
            </a:r>
            <a:r>
              <a:rPr lang="en-US" sz="2400" dirty="0">
                <a:gradFill>
                  <a:gsLst>
                    <a:gs pos="2917">
                      <a:schemeClr val="tx1"/>
                    </a:gs>
                    <a:gs pos="30000">
                      <a:schemeClr val="tx1"/>
                    </a:gs>
                  </a:gsLst>
                  <a:lin ang="5400000" scaled="0"/>
                </a:gradFill>
                <a:hlinkClick r:id="rId4"/>
              </a:rPr>
              <a:t>https://</a:t>
            </a:r>
            <a:r>
              <a:rPr lang="en-US" sz="2400" dirty="0" smtClean="0">
                <a:gradFill>
                  <a:gsLst>
                    <a:gs pos="2917">
                      <a:schemeClr val="tx1"/>
                    </a:gs>
                    <a:gs pos="30000">
                      <a:schemeClr val="tx1"/>
                    </a:gs>
                  </a:gsLst>
                  <a:lin ang="5400000" scaled="0"/>
                </a:gradFill>
                <a:hlinkClick r:id="rId4"/>
              </a:rPr>
              <a:t>msdn.microsoft.com/en-us/library/windows/apps/jj863494.aspx</a:t>
            </a:r>
            <a:r>
              <a:rPr lang="en-US" sz="2400" dirty="0">
                <a:gradFill>
                  <a:gsLst>
                    <a:gs pos="2917">
                      <a:schemeClr val="tx1"/>
                    </a:gs>
                    <a:gs pos="30000">
                      <a:schemeClr val="tx1"/>
                    </a:gs>
                  </a:gsLst>
                  <a:lin ang="5400000" scaled="0"/>
                </a:gradFill>
              </a:rPr>
              <a:t> </a:t>
            </a:r>
          </a:p>
        </p:txBody>
      </p:sp>
      <p:sp>
        <p:nvSpPr>
          <p:cNvPr id="6" name="TextBox 5"/>
          <p:cNvSpPr txBox="1"/>
          <p:nvPr/>
        </p:nvSpPr>
        <p:spPr>
          <a:xfrm>
            <a:off x="8215363" y="2663698"/>
            <a:ext cx="3593100" cy="3471720"/>
          </a:xfrm>
          <a:prstGeom prst="rect">
            <a:avLst/>
          </a:prstGeom>
          <a:noFill/>
        </p:spPr>
        <p:txBody>
          <a:bodyPr wrap="none" lIns="182880" tIns="146304" rIns="182880" bIns="146304" rtlCol="0">
            <a:spAutoFit/>
          </a:bodyPr>
          <a:lstStyle/>
          <a:p>
            <a:pPr>
              <a:lnSpc>
                <a:spcPct val="90000"/>
              </a:lnSpc>
              <a:spcAft>
                <a:spcPts val="600"/>
              </a:spcAft>
            </a:pPr>
            <a:r>
              <a:rPr lang="en-US" sz="2800" b="1" dirty="0" smtClean="0">
                <a:gradFill>
                  <a:gsLst>
                    <a:gs pos="2917">
                      <a:schemeClr val="tx1"/>
                    </a:gs>
                    <a:gs pos="30000">
                      <a:schemeClr val="tx1"/>
                    </a:gs>
                  </a:gsLst>
                  <a:lin ang="5400000" scaled="0"/>
                </a:gradFill>
              </a:rPr>
              <a:t>Choose One:</a:t>
            </a:r>
          </a:p>
          <a:p>
            <a:pPr marL="457200" indent="-457200">
              <a:lnSpc>
                <a:spcPct val="90000"/>
              </a:lnSpc>
              <a:spcAft>
                <a:spcPts val="600"/>
              </a:spcAft>
              <a:buAutoNum type="arabicPeriod"/>
            </a:pPr>
            <a:r>
              <a:rPr lang="en-US" sz="2800" dirty="0" smtClean="0">
                <a:gradFill>
                  <a:gsLst>
                    <a:gs pos="2917">
                      <a:schemeClr val="tx1"/>
                    </a:gs>
                    <a:gs pos="30000">
                      <a:schemeClr val="tx1"/>
                    </a:gs>
                  </a:gsLst>
                  <a:lin ang="5400000" scaled="0"/>
                </a:gradFill>
              </a:rPr>
              <a:t>Individual ($19)*</a:t>
            </a:r>
          </a:p>
          <a:p>
            <a:pPr marL="457200" indent="-457200">
              <a:lnSpc>
                <a:spcPct val="90000"/>
              </a:lnSpc>
              <a:spcAft>
                <a:spcPts val="600"/>
              </a:spcAft>
              <a:buAutoNum type="arabicPeriod"/>
            </a:pPr>
            <a:r>
              <a:rPr lang="en-US" sz="2800" dirty="0" smtClean="0">
                <a:gradFill>
                  <a:gsLst>
                    <a:gs pos="2917">
                      <a:schemeClr val="tx1"/>
                    </a:gs>
                    <a:gs pos="30000">
                      <a:schemeClr val="tx1"/>
                    </a:gs>
                  </a:gsLst>
                  <a:lin ang="5400000" scaled="0"/>
                </a:gradFill>
              </a:rPr>
              <a:t>Company ($99)</a:t>
            </a:r>
          </a:p>
          <a:p>
            <a:pPr marL="457200" indent="-457200">
              <a:lnSpc>
                <a:spcPct val="90000"/>
              </a:lnSpc>
              <a:spcAft>
                <a:spcPts val="600"/>
              </a:spcAft>
              <a:buAutoNum type="arabicPeriod"/>
            </a:pPr>
            <a:endParaRPr lang="en-US" sz="2800" dirty="0">
              <a:gradFill>
                <a:gsLst>
                  <a:gs pos="2917">
                    <a:schemeClr val="tx1"/>
                  </a:gs>
                  <a:gs pos="30000">
                    <a:schemeClr val="tx1"/>
                  </a:gs>
                </a:gsLst>
                <a:lin ang="5400000" scaled="0"/>
              </a:gradFill>
            </a:endParaRPr>
          </a:p>
          <a:p>
            <a:pPr marL="457200" indent="-457200">
              <a:lnSpc>
                <a:spcPct val="90000"/>
              </a:lnSpc>
              <a:spcAft>
                <a:spcPts val="600"/>
              </a:spcAft>
              <a:buAutoNum type="arabicPeriod"/>
            </a:pPr>
            <a:endParaRPr lang="en-US" sz="2800" dirty="0" smtClean="0">
              <a:gradFill>
                <a:gsLst>
                  <a:gs pos="2917">
                    <a:schemeClr val="tx1"/>
                  </a:gs>
                  <a:gs pos="30000">
                    <a:schemeClr val="tx1"/>
                  </a:gs>
                </a:gsLst>
                <a:lin ang="5400000" scaled="0"/>
              </a:gradFill>
            </a:endParaRPr>
          </a:p>
          <a:p>
            <a:pPr>
              <a:lnSpc>
                <a:spcPct val="90000"/>
              </a:lnSpc>
              <a:spcAft>
                <a:spcPts val="600"/>
              </a:spcAft>
            </a:pPr>
            <a:r>
              <a:rPr lang="en-US" sz="2800" dirty="0" smtClean="0">
                <a:gradFill>
                  <a:gsLst>
                    <a:gs pos="2917">
                      <a:schemeClr val="tx1"/>
                    </a:gs>
                    <a:gs pos="30000">
                      <a:schemeClr val="tx1"/>
                    </a:gs>
                  </a:gsLst>
                  <a:lin ang="5400000" scaled="0"/>
                </a:gradFill>
              </a:rPr>
              <a:t>* Free with BizSpark!</a:t>
            </a:r>
          </a:p>
          <a:p>
            <a:pPr marL="457200" indent="-457200">
              <a:lnSpc>
                <a:spcPct val="90000"/>
              </a:lnSpc>
              <a:spcAft>
                <a:spcPts val="600"/>
              </a:spcAft>
              <a:buAutoNum type="arabicPeriod"/>
            </a:pPr>
            <a:endParaRPr lang="en-US" sz="2800" dirty="0" smtClean="0">
              <a:gradFill>
                <a:gsLst>
                  <a:gs pos="2917">
                    <a:schemeClr val="tx1"/>
                  </a:gs>
                  <a:gs pos="30000">
                    <a:schemeClr val="tx1"/>
                  </a:gs>
                </a:gsLst>
                <a:lin ang="5400000" scaled="0"/>
              </a:gradFill>
            </a:endParaRPr>
          </a:p>
        </p:txBody>
      </p:sp>
      <p:pic>
        <p:nvPicPr>
          <p:cNvPr id="7" name="Picture 6"/>
          <p:cNvPicPr>
            <a:picLocks noChangeAspect="1"/>
          </p:cNvPicPr>
          <p:nvPr/>
        </p:nvPicPr>
        <p:blipFill>
          <a:blip r:embed="rId5"/>
          <a:stretch>
            <a:fillRect/>
          </a:stretch>
        </p:blipFill>
        <p:spPr>
          <a:xfrm>
            <a:off x="183263" y="2663698"/>
            <a:ext cx="7162800" cy="1962150"/>
          </a:xfrm>
          <a:prstGeom prst="rect">
            <a:avLst/>
          </a:prstGeom>
          <a:effectLst>
            <a:glow rad="101600">
              <a:schemeClr val="accent3">
                <a:satMod val="175000"/>
                <a:alpha val="40000"/>
              </a:schemeClr>
            </a:glow>
            <a:outerShdw blurRad="63500" sx="102000" sy="102000" algn="ctr" rotWithShape="0">
              <a:prstClr val="black">
                <a:alpha val="40000"/>
              </a:prstClr>
            </a:outerShdw>
          </a:effectLst>
        </p:spPr>
      </p:pic>
      <p:cxnSp>
        <p:nvCxnSpPr>
          <p:cNvPr id="8" name="Straight Arrow Connector 7"/>
          <p:cNvCxnSpPr/>
          <p:nvPr/>
        </p:nvCxnSpPr>
        <p:spPr>
          <a:xfrm flipH="1" flipV="1">
            <a:off x="3493309" y="4427667"/>
            <a:ext cx="530392" cy="459065"/>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149339" y="2600685"/>
            <a:ext cx="7349044" cy="2025163"/>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Tree>
    <p:extLst>
      <p:ext uri="{BB962C8B-B14F-4D97-AF65-F5344CB8AC3E}">
        <p14:creationId xmlns:p14="http://schemas.microsoft.com/office/powerpoint/2010/main" val="659771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5072" y="295274"/>
            <a:ext cx="4846330" cy="917575"/>
          </a:xfrm>
        </p:spPr>
        <p:txBody>
          <a:bodyPr/>
          <a:lstStyle/>
          <a:p>
            <a:r>
              <a:rPr lang="en-US" dirty="0" smtClean="0"/>
              <a:t>Publishing Steps</a:t>
            </a:r>
            <a:endParaRPr lang="en-US" dirty="0"/>
          </a:p>
        </p:txBody>
      </p:sp>
      <p:graphicFrame>
        <p:nvGraphicFramePr>
          <p:cNvPr id="4" name="Diagram 3"/>
          <p:cNvGraphicFramePr/>
          <p:nvPr>
            <p:extLst>
              <p:ext uri="{D42A27DB-BD31-4B8C-83A1-F6EECF244321}">
                <p14:modId xmlns:p14="http://schemas.microsoft.com/office/powerpoint/2010/main" val="1407798210"/>
              </p:ext>
            </p:extLst>
          </p:nvPr>
        </p:nvGraphicFramePr>
        <p:xfrm>
          <a:off x="2072746" y="1175414"/>
          <a:ext cx="8290983" cy="5527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164368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74937" y="1214612"/>
            <a:ext cx="7086600" cy="4867275"/>
          </a:xfrm>
          <a:prstGeom prst="rect">
            <a:avLst/>
          </a:prstGeom>
        </p:spPr>
      </p:pic>
      <p:sp>
        <p:nvSpPr>
          <p:cNvPr id="2" name="Title 1"/>
          <p:cNvSpPr>
            <a:spLocks noGrp="1"/>
          </p:cNvSpPr>
          <p:nvPr>
            <p:ph type="title"/>
          </p:nvPr>
        </p:nvSpPr>
        <p:spPr>
          <a:xfrm>
            <a:off x="2149202" y="295274"/>
            <a:ext cx="8138071" cy="917575"/>
          </a:xfrm>
        </p:spPr>
        <p:txBody>
          <a:bodyPr/>
          <a:lstStyle/>
          <a:p>
            <a:r>
              <a:rPr lang="en-US" dirty="0" smtClean="0"/>
              <a:t>Windows App Development</a:t>
            </a:r>
            <a:endParaRPr lang="en-US" dirty="0"/>
          </a:p>
        </p:txBody>
      </p:sp>
      <p:sp>
        <p:nvSpPr>
          <p:cNvPr id="5" name="TextBox 4"/>
          <p:cNvSpPr txBox="1"/>
          <p:nvPr/>
        </p:nvSpPr>
        <p:spPr>
          <a:xfrm>
            <a:off x="3259639" y="6096085"/>
            <a:ext cx="5917197"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hlinkClick r:id="rId3"/>
              </a:rPr>
              <a:t>https://</a:t>
            </a:r>
            <a:r>
              <a:rPr lang="en-US" sz="2400" dirty="0" smtClean="0">
                <a:gradFill>
                  <a:gsLst>
                    <a:gs pos="2917">
                      <a:schemeClr val="tx1"/>
                    </a:gs>
                    <a:gs pos="30000">
                      <a:schemeClr val="tx1"/>
                    </a:gs>
                  </a:gsLst>
                  <a:lin ang="5400000" scaled="0"/>
                </a:gradFill>
                <a:hlinkClick r:id="rId3"/>
              </a:rPr>
              <a:t>dev.windows.com/windows-apps</a:t>
            </a:r>
            <a:r>
              <a:rPr lang="en-US" sz="2400" dirty="0" smtClean="0">
                <a:gradFill>
                  <a:gsLst>
                    <a:gs pos="2917">
                      <a:schemeClr val="tx1"/>
                    </a:gs>
                    <a:gs pos="30000">
                      <a:schemeClr val="tx1"/>
                    </a:gs>
                  </a:gsLst>
                  <a:lin ang="5400000" scaled="0"/>
                </a:gradFill>
              </a:rPr>
              <a:t> </a:t>
            </a:r>
            <a:endParaRPr lang="en-US" sz="2400" dirty="0">
              <a:gradFill>
                <a:gsLst>
                  <a:gs pos="2917">
                    <a:schemeClr val="tx1"/>
                  </a:gs>
                  <a:gs pos="30000">
                    <a:schemeClr val="tx1"/>
                  </a:gs>
                </a:gsLst>
                <a:lin ang="5400000" scaled="0"/>
              </a:gradFill>
            </a:endParaRPr>
          </a:p>
        </p:txBody>
      </p:sp>
      <p:pic>
        <p:nvPicPr>
          <p:cNvPr id="3" name="Picture 2"/>
          <p:cNvPicPr>
            <a:picLocks noChangeAspect="1"/>
          </p:cNvPicPr>
          <p:nvPr/>
        </p:nvPicPr>
        <p:blipFill>
          <a:blip r:embed="rId4"/>
          <a:stretch>
            <a:fillRect/>
          </a:stretch>
        </p:blipFill>
        <p:spPr>
          <a:xfrm>
            <a:off x="2427287" y="1227047"/>
            <a:ext cx="7581900" cy="5000625"/>
          </a:xfrm>
          <a:prstGeom prst="rect">
            <a:avLst/>
          </a:prstGeom>
        </p:spPr>
      </p:pic>
    </p:spTree>
    <p:extLst>
      <p:ext uri="{BB962C8B-B14F-4D97-AF65-F5344CB8AC3E}">
        <p14:creationId xmlns:p14="http://schemas.microsoft.com/office/powerpoint/2010/main" val="1975124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57757" y="1209802"/>
            <a:ext cx="6657975" cy="5610225"/>
          </a:xfrm>
          <a:prstGeom prst="rect">
            <a:avLst/>
          </a:prstGeom>
        </p:spPr>
      </p:pic>
      <p:sp>
        <p:nvSpPr>
          <p:cNvPr id="2" name="Title 1"/>
          <p:cNvSpPr>
            <a:spLocks noGrp="1"/>
          </p:cNvSpPr>
          <p:nvPr>
            <p:ph type="title"/>
          </p:nvPr>
        </p:nvSpPr>
        <p:spPr>
          <a:xfrm>
            <a:off x="1897744" y="309472"/>
            <a:ext cx="8640985" cy="917575"/>
          </a:xfrm>
        </p:spPr>
        <p:txBody>
          <a:bodyPr/>
          <a:lstStyle/>
          <a:p>
            <a:r>
              <a:rPr lang="en-US" dirty="0" smtClean="0"/>
              <a:t>Windows Game Development</a:t>
            </a:r>
            <a:endParaRPr lang="en-US" dirty="0"/>
          </a:p>
        </p:txBody>
      </p:sp>
      <p:sp>
        <p:nvSpPr>
          <p:cNvPr id="5" name="TextBox 4"/>
          <p:cNvSpPr txBox="1"/>
          <p:nvPr/>
        </p:nvSpPr>
        <p:spPr>
          <a:xfrm>
            <a:off x="7115732" y="1654268"/>
            <a:ext cx="4764638" cy="4721292"/>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hlinkClick r:id="rId3"/>
              </a:rPr>
              <a:t>https://</a:t>
            </a:r>
            <a:r>
              <a:rPr lang="en-US" sz="2400" dirty="0" smtClean="0">
                <a:gradFill>
                  <a:gsLst>
                    <a:gs pos="2917">
                      <a:schemeClr val="tx1"/>
                    </a:gs>
                    <a:gs pos="30000">
                      <a:schemeClr val="tx1"/>
                    </a:gs>
                  </a:gsLst>
                  <a:lin ang="5400000" scaled="0"/>
                </a:gradFill>
                <a:hlinkClick r:id="rId3"/>
              </a:rPr>
              <a:t>dev.windows.com/games</a:t>
            </a:r>
            <a:endParaRPr lang="en-US" sz="2400" dirty="0" smtClean="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C++ and DirectX 12</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HTML5 and JavaScript</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C# and XAML</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3</a:t>
            </a:r>
            <a:r>
              <a:rPr lang="en-US" sz="2400" baseline="30000" dirty="0" smtClean="0">
                <a:gradFill>
                  <a:gsLst>
                    <a:gs pos="2917">
                      <a:schemeClr val="tx1"/>
                    </a:gs>
                    <a:gs pos="30000">
                      <a:schemeClr val="tx1"/>
                    </a:gs>
                  </a:gsLst>
                  <a:lin ang="5400000" scaled="0"/>
                </a:gradFill>
              </a:rPr>
              <a:t>rd</a:t>
            </a:r>
            <a:r>
              <a:rPr lang="en-US" sz="2400" dirty="0" smtClean="0">
                <a:gradFill>
                  <a:gsLst>
                    <a:gs pos="2917">
                      <a:schemeClr val="tx1"/>
                    </a:gs>
                    <a:gs pos="30000">
                      <a:schemeClr val="tx1"/>
                    </a:gs>
                  </a:gsLst>
                  <a:lin ang="5400000" scaled="0"/>
                </a:gradFill>
              </a:rPr>
              <a:t>-party tools</a:t>
            </a:r>
          </a:p>
          <a:p>
            <a:pPr>
              <a:lnSpc>
                <a:spcPct val="90000"/>
              </a:lnSpc>
              <a:spcAft>
                <a:spcPts val="600"/>
              </a:spcAft>
            </a:pPr>
            <a:endParaRPr lang="en-US" sz="2400" dirty="0" smtClean="0">
              <a:gradFill>
                <a:gsLst>
                  <a:gs pos="2917">
                    <a:schemeClr val="tx1"/>
                  </a:gs>
                  <a:gs pos="30000">
                    <a:schemeClr val="tx1"/>
                  </a:gs>
                </a:gsLst>
                <a:lin ang="5400000" scaled="0"/>
              </a:gradFill>
            </a:endParaRPr>
          </a:p>
          <a:p>
            <a:pPr>
              <a:lnSpc>
                <a:spcPct val="90000"/>
              </a:lnSpc>
              <a:spcAft>
                <a:spcPts val="600"/>
              </a:spcAft>
            </a:pPr>
            <a:r>
              <a:rPr lang="en-US" sz="2400" dirty="0" smtClean="0">
                <a:gradFill>
                  <a:gsLst>
                    <a:gs pos="2917">
                      <a:schemeClr val="tx1"/>
                    </a:gs>
                    <a:gs pos="30000">
                      <a:schemeClr val="tx1"/>
                    </a:gs>
                  </a:gsLst>
                  <a:lin ang="5400000" scaled="0"/>
                </a:gradFill>
              </a:rPr>
              <a:t>Universal </a:t>
            </a:r>
            <a:r>
              <a:rPr lang="en-US" sz="2400" dirty="0">
                <a:gradFill>
                  <a:gsLst>
                    <a:gs pos="2917">
                      <a:schemeClr val="tx1"/>
                    </a:gs>
                    <a:gs pos="30000">
                      <a:schemeClr val="tx1"/>
                    </a:gs>
                  </a:gsLst>
                  <a:lin ang="5400000" scaled="0"/>
                </a:gradFill>
              </a:rPr>
              <a:t>Windows </a:t>
            </a:r>
            <a:r>
              <a:rPr lang="en-US" sz="2400" dirty="0" smtClean="0">
                <a:gradFill>
                  <a:gsLst>
                    <a:gs pos="2917">
                      <a:schemeClr val="tx1"/>
                    </a:gs>
                    <a:gs pos="30000">
                      <a:schemeClr val="tx1"/>
                    </a:gs>
                  </a:gsLst>
                  <a:lin ang="5400000" scaled="0"/>
                </a:gradFill>
              </a:rPr>
              <a:t>Platform</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Desktops/laptops/tablets</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Smartphones</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Xbox One</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hlinkClick r:id="rId4"/>
              </a:rPr>
              <a:t>HoloLens</a:t>
            </a:r>
            <a:r>
              <a:rPr lang="en-US" sz="2400" dirty="0" smtClean="0">
                <a:gradFill>
                  <a:gsLst>
                    <a:gs pos="2917">
                      <a:schemeClr val="tx1"/>
                    </a:gs>
                    <a:gs pos="30000">
                      <a:schemeClr val="tx1"/>
                    </a:gs>
                  </a:gsLst>
                  <a:lin ang="5400000" scaled="0"/>
                </a:gradFill>
              </a:rPr>
              <a:t> (coming soon!)</a:t>
            </a:r>
          </a:p>
        </p:txBody>
      </p:sp>
    </p:spTree>
    <p:extLst>
      <p:ext uri="{BB962C8B-B14F-4D97-AF65-F5344CB8AC3E}">
        <p14:creationId xmlns:p14="http://schemas.microsoft.com/office/powerpoint/2010/main" val="2095886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5BDF7B88FB45242857B3A901B483E78" ma:contentTypeVersion="1" ma:contentTypeDescription="Create a new document." ma:contentTypeScope="" ma:versionID="455b738cbe291035727252965339a9cd">
  <xsd:schema xmlns:xsd="http://www.w3.org/2001/XMLSchema" xmlns:xs="http://www.w3.org/2001/XMLSchema" xmlns:p="http://schemas.microsoft.com/office/2006/metadata/properties" xmlns:ns3="cbf749eb-5fb0-4c75-b7cd-eb7d18649fd5" targetNamespace="http://schemas.microsoft.com/office/2006/metadata/properties" ma:root="true" ma:fieldsID="d774524265fcb095b4c84cada5906d7e" ns3:_="">
    <xsd:import namespace="cbf749eb-5fb0-4c75-b7cd-eb7d18649fd5"/>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f749eb-5fb0-4c75-b7cd-eb7d18649f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1D73293D-82F6-4565-88FA-9CA87C460F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f749eb-5fb0-4c75-b7cd-eb7d18649f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schemas.microsoft.com/office/infopath/2007/PartnerControls"/>
    <ds:schemaRef ds:uri="http://purl.org/dc/elements/1.1/"/>
    <ds:schemaRef ds:uri="http://schemas.microsoft.com/office/2006/metadata/properties"/>
    <ds:schemaRef ds:uri="cbf749eb-5fb0-4c75-b7cd-eb7d18649fd5"/>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23517</TotalTime>
  <Words>747</Words>
  <Application>Microsoft Office PowerPoint</Application>
  <PresentationFormat>Custom</PresentationFormat>
  <Paragraphs>149</Paragraphs>
  <Slides>18</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ＭＳ Ｐゴシック</vt:lpstr>
      <vt:lpstr>Arial</vt:lpstr>
      <vt:lpstr>Segoe UI</vt:lpstr>
      <vt:lpstr>Segoe UI Light</vt:lpstr>
      <vt:lpstr>Wingdings</vt:lpstr>
      <vt:lpstr>MSVID_White_16x9_2012-08-18</vt:lpstr>
      <vt:lpstr>Publishing on Windows and Xbox</vt:lpstr>
      <vt:lpstr>PowerPoint Presentation</vt:lpstr>
      <vt:lpstr>Start Here</vt:lpstr>
      <vt:lpstr>New Dashboard (Preview) </vt:lpstr>
      <vt:lpstr>Open Developer Account</vt:lpstr>
      <vt:lpstr>Account Types</vt:lpstr>
      <vt:lpstr>Publishing Steps</vt:lpstr>
      <vt:lpstr>Windows App Development</vt:lpstr>
      <vt:lpstr>Windows Game Development</vt:lpstr>
      <vt:lpstr>VR, AR &amp; Mixed Reality</vt:lpstr>
      <vt:lpstr>Xbox One!</vt:lpstr>
      <vt:lpstr>Visual Studio Community Edition</vt:lpstr>
      <vt:lpstr>Visual Studio Code: Preview </vt:lpstr>
      <vt:lpstr>Windows App Studio</vt:lpstr>
      <vt:lpstr>Construct 2, from Scirra </vt:lpstr>
      <vt:lpstr>Unity</vt:lpstr>
      <vt:lpstr>Questions?</vt:lpstr>
      <vt:lpstr>Contact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Publishing on Windows and Xbox</dc:title>
  <dc:creator>shchowd@microsoft.com</dc:creator>
  <cp:lastModifiedBy>Shahed Chowdhuri</cp:lastModifiedBy>
  <cp:revision>397</cp:revision>
  <dcterms:created xsi:type="dcterms:W3CDTF">2012-05-22T07:38:31Z</dcterms:created>
  <dcterms:modified xsi:type="dcterms:W3CDTF">2015-06-22T14:27:23Z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0x010100F5BDF7B88FB45242857B3A901B483E78</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