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24"/>
  </p:notesMasterIdLst>
  <p:handoutMasterIdLst>
    <p:handoutMasterId r:id="rId25"/>
  </p:handoutMasterIdLst>
  <p:sldIdLst>
    <p:sldId id="383" r:id="rId6"/>
    <p:sldId id="264" r:id="rId7"/>
    <p:sldId id="384" r:id="rId8"/>
    <p:sldId id="390" r:id="rId9"/>
    <p:sldId id="398" r:id="rId10"/>
    <p:sldId id="385" r:id="rId11"/>
    <p:sldId id="391" r:id="rId12"/>
    <p:sldId id="392" r:id="rId13"/>
    <p:sldId id="393" r:id="rId14"/>
    <p:sldId id="399" r:id="rId15"/>
    <p:sldId id="394" r:id="rId16"/>
    <p:sldId id="395" r:id="rId17"/>
    <p:sldId id="387" r:id="rId18"/>
    <p:sldId id="396" r:id="rId19"/>
    <p:sldId id="400" r:id="rId20"/>
    <p:sldId id="389" r:id="rId21"/>
    <p:sldId id="397" r:id="rId22"/>
    <p:sldId id="401" r:id="rId2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F89"/>
    <a:srgbClr val="DDF0C8"/>
    <a:srgbClr val="FFFFFF"/>
    <a:srgbClr val="000000"/>
    <a:srgbClr val="107C10"/>
    <a:srgbClr val="333333"/>
    <a:srgbClr val="442359"/>
    <a:srgbClr val="505050"/>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3992" autoAdjust="0"/>
  </p:normalViewPr>
  <p:slideViewPr>
    <p:cSldViewPr>
      <p:cViewPr varScale="1">
        <p:scale>
          <a:sx n="68" d="100"/>
          <a:sy n="68" d="100"/>
        </p:scale>
        <p:origin x="696" y="60"/>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12/4/2015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12/4/2015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ASP .NET 5 (aka </a:t>
            </a:r>
            <a:r>
              <a:rPr lang="en-US" sz="900" b="1" dirty="0" err="1" smtClean="0"/>
              <a:t>vNext</a:t>
            </a:r>
            <a:r>
              <a:rPr lang="en-US" sz="900" b="1" dirty="0" smtClean="0"/>
              <a:t>)</a:t>
            </a:r>
            <a:br>
              <a:rPr lang="en-US" sz="900" b="1" dirty="0" smtClean="0"/>
            </a:br>
            <a:r>
              <a:rPr lang="en-US" sz="900" dirty="0" smtClean="0"/>
              <a:t>The Future of Web Apps</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12/4/2015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235014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10</a:t>
            </a:fld>
            <a:endParaRPr lang="en-US"/>
          </a:p>
        </p:txBody>
      </p:sp>
    </p:spTree>
    <p:extLst>
      <p:ext uri="{BB962C8B-B14F-4D97-AF65-F5344CB8AC3E}">
        <p14:creationId xmlns:p14="http://schemas.microsoft.com/office/powerpoint/2010/main" val="114085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157351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azure.microsoft.com/en-us/blog/using-app-service-web-apps-continuous-deployment-with-github-organizations/" TargetMode="External"/><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azure.microsoft.com/en-us/documentation/articles/web-sites-publish-source-control/" TargetMode="External"/><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azure.microsoft.com/en-us/documentation/articles/web-sites-php-mysql-deploy-use-ftp/" TargetMode="External"/><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filezilla-project.org/"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azure.microsoft.com/en-us/documentation/articles/app-service-web-overview/" TargetMode="External"/><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azure.microsoft.com/en-us/documentation/articles/web-sites-dotnet-get-started/#deploy-the-project-to-the-web-app" TargetMode="External"/><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smtClean="0"/>
              <a:t>Deploy Your Web Site/App on Azure</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 using Visual Studio, GitHub, FTP and more!</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err="1" smtClean="0"/>
              <a:t>Git</a:t>
            </a:r>
            <a:r>
              <a:rPr lang="en-US" sz="8800" dirty="0" smtClean="0"/>
              <a:t> &amp; GitHub</a:t>
            </a:r>
            <a:endParaRPr lang="en-US" sz="8800" dirty="0"/>
          </a:p>
        </p:txBody>
      </p:sp>
    </p:spTree>
    <p:extLst>
      <p:ext uri="{BB962C8B-B14F-4D97-AF65-F5344CB8AC3E}">
        <p14:creationId xmlns:p14="http://schemas.microsoft.com/office/powerpoint/2010/main" val="137596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072" y="1212849"/>
            <a:ext cx="8000718" cy="5110449"/>
          </a:xfrm>
          <a:prstGeom prst="rect">
            <a:avLst/>
          </a:prstGeom>
        </p:spPr>
      </p:pic>
      <p:sp>
        <p:nvSpPr>
          <p:cNvPr id="3" name="Title 2"/>
          <p:cNvSpPr>
            <a:spLocks noGrp="1"/>
          </p:cNvSpPr>
          <p:nvPr>
            <p:ph type="title"/>
          </p:nvPr>
        </p:nvSpPr>
        <p:spPr/>
        <p:txBody>
          <a:bodyPr/>
          <a:lstStyle/>
          <a:p>
            <a:r>
              <a:rPr lang="en-US" dirty="0" smtClean="0"/>
              <a:t>GitHub Sync</a:t>
            </a:r>
            <a:endParaRPr lang="en-US" dirty="0"/>
          </a:p>
        </p:txBody>
      </p:sp>
      <p:sp>
        <p:nvSpPr>
          <p:cNvPr id="5" name="TextBox 4"/>
          <p:cNvSpPr txBox="1"/>
          <p:nvPr/>
        </p:nvSpPr>
        <p:spPr>
          <a:xfrm>
            <a:off x="183263" y="6323298"/>
            <a:ext cx="11424346"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hlinkClick r:id="rId3"/>
              </a:rPr>
              <a:t>https://azure.microsoft.com/en-us/blog/using-app-service-web-apps-continuous-deployment-with-github-organizations</a:t>
            </a:r>
            <a:r>
              <a:rPr lang="en-US" sz="1600" dirty="0" smtClean="0">
                <a:gradFill>
                  <a:gsLst>
                    <a:gs pos="2917">
                      <a:schemeClr val="tx1"/>
                    </a:gs>
                    <a:gs pos="30000">
                      <a:schemeClr val="tx1"/>
                    </a:gs>
                  </a:gsLst>
                  <a:lin ang="5400000" scaled="0"/>
                </a:gradFill>
                <a:hlinkClick r:id="rId3"/>
              </a:rPr>
              <a:t>/</a:t>
            </a:r>
            <a:r>
              <a:rPr lang="en-US" sz="16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3577517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4639" y="1212849"/>
            <a:ext cx="9784037" cy="5500835"/>
          </a:xfrm>
          <a:prstGeom prst="rect">
            <a:avLst/>
          </a:prstGeom>
        </p:spPr>
      </p:pic>
      <p:sp>
        <p:nvSpPr>
          <p:cNvPr id="3" name="Title 2"/>
          <p:cNvSpPr>
            <a:spLocks noGrp="1"/>
          </p:cNvSpPr>
          <p:nvPr>
            <p:ph type="title"/>
          </p:nvPr>
        </p:nvSpPr>
        <p:spPr/>
        <p:txBody>
          <a:bodyPr/>
          <a:lstStyle/>
          <a:p>
            <a:r>
              <a:rPr lang="en-US" dirty="0" smtClean="0"/>
              <a:t>Demo: GitHub Sync</a:t>
            </a:r>
            <a:endParaRPr lang="en-US" dirty="0"/>
          </a:p>
        </p:txBody>
      </p:sp>
    </p:spTree>
    <p:extLst>
      <p:ext uri="{BB962C8B-B14F-4D97-AF65-F5344CB8AC3E}">
        <p14:creationId xmlns:p14="http://schemas.microsoft.com/office/powerpoint/2010/main" val="41740775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580" y="1223116"/>
            <a:ext cx="8046697" cy="5139818"/>
          </a:xfrm>
          <a:prstGeom prst="rect">
            <a:avLst/>
          </a:prstGeom>
        </p:spPr>
      </p:pic>
      <p:sp>
        <p:nvSpPr>
          <p:cNvPr id="3" name="Title 2"/>
          <p:cNvSpPr>
            <a:spLocks noGrp="1"/>
          </p:cNvSpPr>
          <p:nvPr>
            <p:ph type="title"/>
          </p:nvPr>
        </p:nvSpPr>
        <p:spPr/>
        <p:txBody>
          <a:bodyPr/>
          <a:lstStyle/>
          <a:p>
            <a:r>
              <a:rPr lang="en-US" dirty="0" err="1"/>
              <a:t>Git</a:t>
            </a:r>
            <a:r>
              <a:rPr lang="en-US" dirty="0"/>
              <a:t> Push</a:t>
            </a:r>
          </a:p>
        </p:txBody>
      </p:sp>
      <p:sp>
        <p:nvSpPr>
          <p:cNvPr id="8" name="TextBox 7"/>
          <p:cNvSpPr txBox="1"/>
          <p:nvPr/>
        </p:nvSpPr>
        <p:spPr>
          <a:xfrm>
            <a:off x="457580" y="6362934"/>
            <a:ext cx="10973325"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hlinkClick r:id="rId3"/>
              </a:rPr>
              <a:t>https://azure.microsoft.com/en-us/documentation/articles/web-sites-publish-source-control</a:t>
            </a:r>
            <a:r>
              <a:rPr lang="en-US" sz="2000" dirty="0" smtClean="0">
                <a:gradFill>
                  <a:gsLst>
                    <a:gs pos="2917">
                      <a:schemeClr val="tx1"/>
                    </a:gs>
                    <a:gs pos="30000">
                      <a:schemeClr val="tx1"/>
                    </a:gs>
                  </a:gsLst>
                  <a:lin ang="5400000" scaled="0"/>
                </a:gradFill>
                <a:hlinkClick r:id="rId3"/>
              </a:rPr>
              <a:t>/</a:t>
            </a:r>
            <a:r>
              <a:rPr lang="en-US" sz="20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5797548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639" y="1212848"/>
            <a:ext cx="9784036" cy="5500835"/>
          </a:xfrm>
          <a:prstGeom prst="rect">
            <a:avLst/>
          </a:prstGeom>
        </p:spPr>
      </p:pic>
      <p:sp>
        <p:nvSpPr>
          <p:cNvPr id="3" name="Title 2"/>
          <p:cNvSpPr>
            <a:spLocks noGrp="1"/>
          </p:cNvSpPr>
          <p:nvPr>
            <p:ph type="title"/>
          </p:nvPr>
        </p:nvSpPr>
        <p:spPr/>
        <p:txBody>
          <a:bodyPr/>
          <a:lstStyle/>
          <a:p>
            <a:r>
              <a:rPr lang="en-US" dirty="0" smtClean="0"/>
              <a:t>Demo</a:t>
            </a:r>
            <a:r>
              <a:rPr lang="en-US" dirty="0"/>
              <a:t>: </a:t>
            </a:r>
            <a:r>
              <a:rPr lang="en-US" dirty="0" err="1"/>
              <a:t>Git</a:t>
            </a:r>
            <a:r>
              <a:rPr lang="en-US" dirty="0"/>
              <a:t> Push</a:t>
            </a:r>
          </a:p>
        </p:txBody>
      </p:sp>
    </p:spTree>
    <p:extLst>
      <p:ext uri="{BB962C8B-B14F-4D97-AF65-F5344CB8AC3E}">
        <p14:creationId xmlns:p14="http://schemas.microsoft.com/office/powerpoint/2010/main" val="18083194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FTP</a:t>
            </a:r>
            <a:endParaRPr lang="en-US" sz="8800" dirty="0"/>
          </a:p>
        </p:txBody>
      </p:sp>
    </p:spTree>
    <p:extLst>
      <p:ext uri="{BB962C8B-B14F-4D97-AF65-F5344CB8AC3E}">
        <p14:creationId xmlns:p14="http://schemas.microsoft.com/office/powerpoint/2010/main" val="3225319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FTP</a:t>
            </a:r>
            <a:endParaRPr lang="en-US" dirty="0"/>
          </a:p>
        </p:txBody>
      </p:sp>
      <p:pic>
        <p:nvPicPr>
          <p:cNvPr id="5" name="Picture 4"/>
          <p:cNvPicPr>
            <a:picLocks noChangeAspect="1"/>
          </p:cNvPicPr>
          <p:nvPr/>
        </p:nvPicPr>
        <p:blipFill>
          <a:blip r:embed="rId2"/>
          <a:stretch>
            <a:fillRect/>
          </a:stretch>
        </p:blipFill>
        <p:spPr>
          <a:xfrm>
            <a:off x="366142" y="1119849"/>
            <a:ext cx="8046631" cy="5139775"/>
          </a:xfrm>
          <a:prstGeom prst="rect">
            <a:avLst/>
          </a:prstGeom>
        </p:spPr>
      </p:pic>
      <p:sp>
        <p:nvSpPr>
          <p:cNvPr id="6" name="TextBox 5"/>
          <p:cNvSpPr txBox="1"/>
          <p:nvPr/>
        </p:nvSpPr>
        <p:spPr>
          <a:xfrm>
            <a:off x="274639" y="6259624"/>
            <a:ext cx="11403122"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hlinkClick r:id="rId3"/>
              </a:rPr>
              <a:t>https://azure.microsoft.com/en-us/documentation/articles/web-sites-php-mysql-deploy-use-ftp</a:t>
            </a:r>
            <a:r>
              <a:rPr lang="en-US" sz="2000" dirty="0" smtClean="0">
                <a:gradFill>
                  <a:gsLst>
                    <a:gs pos="2917">
                      <a:schemeClr val="tx1"/>
                    </a:gs>
                    <a:gs pos="30000">
                      <a:schemeClr val="tx1"/>
                    </a:gs>
                  </a:gsLst>
                  <a:lin ang="5400000" scaled="0"/>
                </a:gradFill>
                <a:hlinkClick r:id="rId3"/>
              </a:rPr>
              <a:t>/</a:t>
            </a:r>
            <a:r>
              <a:rPr lang="en-US" sz="20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2078803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212848"/>
            <a:ext cx="7370632" cy="5210461"/>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Title 2"/>
          <p:cNvSpPr>
            <a:spLocks noGrp="1"/>
          </p:cNvSpPr>
          <p:nvPr>
            <p:ph type="title"/>
          </p:nvPr>
        </p:nvSpPr>
        <p:spPr/>
        <p:txBody>
          <a:bodyPr/>
          <a:lstStyle/>
          <a:p>
            <a:r>
              <a:rPr lang="en-US" dirty="0" smtClean="0"/>
              <a:t>Demo: FTP</a:t>
            </a:r>
            <a:endParaRPr lang="en-US" dirty="0"/>
          </a:p>
        </p:txBody>
      </p:sp>
    </p:spTree>
    <p:extLst>
      <p:ext uri="{BB962C8B-B14F-4D97-AF65-F5344CB8AC3E}">
        <p14:creationId xmlns:p14="http://schemas.microsoft.com/office/powerpoint/2010/main" val="678087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FTP Client for Windows, Mac, Linux</a:t>
            </a:r>
            <a:endParaRPr lang="en-US" dirty="0"/>
          </a:p>
        </p:txBody>
      </p:sp>
      <p:pic>
        <p:nvPicPr>
          <p:cNvPr id="2" name="Picture 1"/>
          <p:cNvPicPr>
            <a:picLocks noChangeAspect="1"/>
          </p:cNvPicPr>
          <p:nvPr/>
        </p:nvPicPr>
        <p:blipFill>
          <a:blip r:embed="rId2"/>
          <a:stretch>
            <a:fillRect/>
          </a:stretch>
        </p:blipFill>
        <p:spPr>
          <a:xfrm>
            <a:off x="457580" y="1212849"/>
            <a:ext cx="5901709" cy="4658082"/>
          </a:xfrm>
          <a:prstGeom prst="rect">
            <a:avLst/>
          </a:prstGeom>
        </p:spPr>
      </p:pic>
      <p:sp>
        <p:nvSpPr>
          <p:cNvPr id="5" name="TextBox 4"/>
          <p:cNvSpPr txBox="1"/>
          <p:nvPr/>
        </p:nvSpPr>
        <p:spPr>
          <a:xfrm>
            <a:off x="457580" y="5914542"/>
            <a:ext cx="399045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https://</a:t>
            </a:r>
            <a:r>
              <a:rPr lang="en-US" sz="2400" dirty="0" smtClean="0">
                <a:gradFill>
                  <a:gsLst>
                    <a:gs pos="2917">
                      <a:schemeClr val="tx1"/>
                    </a:gs>
                    <a:gs pos="30000">
                      <a:schemeClr val="tx1"/>
                    </a:gs>
                  </a:gsLst>
                  <a:lin ang="5400000" scaled="0"/>
                </a:gradFill>
                <a:hlinkClick r:id="rId3"/>
              </a:rPr>
              <a:t>filezilla-project.org</a:t>
            </a:r>
            <a:r>
              <a:rPr lang="en-US" sz="2400" dirty="0" smtClean="0">
                <a:gradFill>
                  <a:gsLst>
                    <a:gs pos="2917">
                      <a:schemeClr val="tx1"/>
                    </a:gs>
                    <a:gs pos="30000">
                      <a:schemeClr val="tx1"/>
                    </a:gs>
                  </a:gsLst>
                  <a:lin ang="5400000" scaled="0"/>
                </a:gradFill>
              </a:rPr>
              <a:t> </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5115852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Introduction</a:t>
            </a:r>
            <a:endParaRPr lang="en-US" sz="8800" dirty="0"/>
          </a:p>
        </p:txBody>
      </p:sp>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12773" y="1249453"/>
            <a:ext cx="3751430" cy="4124206"/>
          </a:xfrm>
        </p:spPr>
        <p:txBody>
          <a:bodyPr/>
          <a:lstStyle/>
          <a:p>
            <a:r>
              <a:rPr lang="fr-FR" dirty="0"/>
              <a:t>.</a:t>
            </a:r>
            <a:r>
              <a:rPr lang="fr-FR" dirty="0" smtClean="0"/>
              <a:t>NET</a:t>
            </a:r>
          </a:p>
          <a:p>
            <a:r>
              <a:rPr lang="fr-FR" dirty="0" smtClean="0"/>
              <a:t>Java</a:t>
            </a:r>
          </a:p>
          <a:p>
            <a:r>
              <a:rPr lang="fr-FR" dirty="0" smtClean="0"/>
              <a:t>PHP</a:t>
            </a:r>
          </a:p>
          <a:p>
            <a:r>
              <a:rPr lang="fr-FR" dirty="0" smtClean="0"/>
              <a:t>Python</a:t>
            </a:r>
          </a:p>
          <a:p>
            <a:r>
              <a:rPr lang="fr-FR" dirty="0" smtClean="0"/>
              <a:t>HTML/JS/CSS</a:t>
            </a:r>
          </a:p>
          <a:p>
            <a:r>
              <a:rPr lang="fr-FR" dirty="0" err="1" smtClean="0"/>
              <a:t>etc</a:t>
            </a:r>
            <a:endParaRPr lang="en-US" dirty="0"/>
          </a:p>
        </p:txBody>
      </p:sp>
      <p:sp>
        <p:nvSpPr>
          <p:cNvPr id="3" name="Title 2"/>
          <p:cNvSpPr>
            <a:spLocks noGrp="1"/>
          </p:cNvSpPr>
          <p:nvPr>
            <p:ph type="title"/>
          </p:nvPr>
        </p:nvSpPr>
        <p:spPr/>
        <p:txBody>
          <a:bodyPr/>
          <a:lstStyle/>
          <a:p>
            <a:r>
              <a:rPr lang="en-US" dirty="0" smtClean="0"/>
              <a:t>Create a Web Site/App</a:t>
            </a:r>
            <a:endParaRPr lang="en-US" dirty="0"/>
          </a:p>
        </p:txBody>
      </p:sp>
      <p:pic>
        <p:nvPicPr>
          <p:cNvPr id="4" name="Picture 3"/>
          <p:cNvPicPr>
            <a:picLocks noChangeAspect="1"/>
          </p:cNvPicPr>
          <p:nvPr/>
        </p:nvPicPr>
        <p:blipFill>
          <a:blip r:embed="rId2"/>
          <a:stretch>
            <a:fillRect/>
          </a:stretch>
        </p:blipFill>
        <p:spPr>
          <a:xfrm>
            <a:off x="478984" y="1249453"/>
            <a:ext cx="7670528" cy="4899540"/>
          </a:xfrm>
          <a:prstGeom prst="rect">
            <a:avLst/>
          </a:prstGeom>
        </p:spPr>
      </p:pic>
      <p:sp>
        <p:nvSpPr>
          <p:cNvPr id="5" name="TextBox 4"/>
          <p:cNvSpPr txBox="1"/>
          <p:nvPr/>
        </p:nvSpPr>
        <p:spPr>
          <a:xfrm>
            <a:off x="274639" y="6240432"/>
            <a:ext cx="121094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3"/>
              </a:rPr>
              <a:t>https://azure.microsoft.com/en-us/documentation/articles/app-service-web-overview</a:t>
            </a:r>
            <a:r>
              <a:rPr lang="en-US" sz="2400" dirty="0" smtClean="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8762469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Web App</a:t>
            </a:r>
            <a:endParaRPr lang="en-US" dirty="0"/>
          </a:p>
        </p:txBody>
      </p:sp>
      <p:pic>
        <p:nvPicPr>
          <p:cNvPr id="4" name="Picture 3"/>
          <p:cNvPicPr>
            <a:picLocks noChangeAspect="1"/>
          </p:cNvPicPr>
          <p:nvPr/>
        </p:nvPicPr>
        <p:blipFill>
          <a:blip r:embed="rId2"/>
          <a:stretch>
            <a:fillRect/>
          </a:stretch>
        </p:blipFill>
        <p:spPr>
          <a:xfrm>
            <a:off x="366141" y="1217976"/>
            <a:ext cx="10541342" cy="548477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42855237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1554463"/>
          </a:xfrm>
        </p:spPr>
        <p:txBody>
          <a:bodyPr/>
          <a:lstStyle/>
          <a:p>
            <a:pPr algn="ctr"/>
            <a:r>
              <a:rPr lang="en-US" sz="8800" dirty="0" smtClean="0"/>
              <a:t>Visual Studio</a:t>
            </a:r>
            <a:endParaRPr lang="en-US" sz="8800" dirty="0"/>
          </a:p>
        </p:txBody>
      </p:sp>
    </p:spTree>
    <p:extLst>
      <p:ext uri="{BB962C8B-B14F-4D97-AF65-F5344CB8AC3E}">
        <p14:creationId xmlns:p14="http://schemas.microsoft.com/office/powerpoint/2010/main" val="2684380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Publish from Visual Studio</a:t>
            </a:r>
            <a:endParaRPr lang="en-US" dirty="0"/>
          </a:p>
        </p:txBody>
      </p:sp>
      <p:pic>
        <p:nvPicPr>
          <p:cNvPr id="5" name="Picture 4"/>
          <p:cNvPicPr>
            <a:picLocks noChangeAspect="1"/>
          </p:cNvPicPr>
          <p:nvPr/>
        </p:nvPicPr>
        <p:blipFill>
          <a:blip r:embed="rId2"/>
          <a:stretch>
            <a:fillRect/>
          </a:stretch>
        </p:blipFill>
        <p:spPr>
          <a:xfrm>
            <a:off x="389470" y="1119848"/>
            <a:ext cx="7840425" cy="5008061"/>
          </a:xfrm>
          <a:prstGeom prst="rect">
            <a:avLst/>
          </a:prstGeom>
        </p:spPr>
      </p:pic>
      <p:sp>
        <p:nvSpPr>
          <p:cNvPr id="7" name="TextBox 6"/>
          <p:cNvSpPr txBox="1"/>
          <p:nvPr/>
        </p:nvSpPr>
        <p:spPr>
          <a:xfrm>
            <a:off x="274639" y="6068118"/>
            <a:ext cx="10349115" cy="926407"/>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hlinkClick r:id="rId3"/>
              </a:rPr>
              <a:t>https://</a:t>
            </a:r>
            <a:r>
              <a:rPr lang="en-US" sz="2000" dirty="0" smtClean="0">
                <a:gradFill>
                  <a:gsLst>
                    <a:gs pos="2917">
                      <a:schemeClr val="tx1"/>
                    </a:gs>
                    <a:gs pos="30000">
                      <a:schemeClr val="tx1"/>
                    </a:gs>
                  </a:gsLst>
                  <a:lin ang="5400000" scaled="0"/>
                </a:gradFill>
                <a:hlinkClick r:id="rId3"/>
              </a:rPr>
              <a:t>azure.microsoft.com/en-us/documentation/articles/web-sites-dotnet-get-started</a:t>
            </a:r>
          </a:p>
          <a:p>
            <a:pPr>
              <a:lnSpc>
                <a:spcPct val="90000"/>
              </a:lnSpc>
              <a:spcAft>
                <a:spcPts val="600"/>
              </a:spcAft>
            </a:pPr>
            <a:r>
              <a:rPr lang="en-US" sz="2000" dirty="0" smtClean="0">
                <a:gradFill>
                  <a:gsLst>
                    <a:gs pos="2917">
                      <a:schemeClr val="tx1"/>
                    </a:gs>
                    <a:gs pos="30000">
                      <a:schemeClr val="tx1"/>
                    </a:gs>
                  </a:gsLst>
                  <a:lin ang="5400000" scaled="0"/>
                </a:gradFill>
                <a:hlinkClick r:id="rId3"/>
              </a:rPr>
              <a:t>/#deploy-the-project-to-the-web-app</a:t>
            </a:r>
            <a:r>
              <a:rPr lang="en-US" sz="20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9655270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Publish from Visual Studio</a:t>
            </a:r>
            <a:endParaRPr lang="en-US" dirty="0"/>
          </a:p>
        </p:txBody>
      </p:sp>
      <p:pic>
        <p:nvPicPr>
          <p:cNvPr id="4" name="Picture 3"/>
          <p:cNvPicPr>
            <a:picLocks noChangeAspect="1"/>
          </p:cNvPicPr>
          <p:nvPr/>
        </p:nvPicPr>
        <p:blipFill>
          <a:blip r:embed="rId2"/>
          <a:stretch>
            <a:fillRect/>
          </a:stretch>
        </p:blipFill>
        <p:spPr>
          <a:xfrm>
            <a:off x="457580" y="1184594"/>
            <a:ext cx="10643454" cy="5345102"/>
          </a:xfrm>
          <a:prstGeom prst="rect">
            <a:avLst/>
          </a:prstGeom>
        </p:spPr>
      </p:pic>
      <p:pic>
        <p:nvPicPr>
          <p:cNvPr id="10" name="Picture 9"/>
          <p:cNvPicPr>
            <a:picLocks noChangeAspect="1"/>
          </p:cNvPicPr>
          <p:nvPr/>
        </p:nvPicPr>
        <p:blipFill>
          <a:blip r:embed="rId3"/>
          <a:stretch>
            <a:fillRect/>
          </a:stretch>
        </p:blipFill>
        <p:spPr>
          <a:xfrm>
            <a:off x="7132627" y="3588701"/>
            <a:ext cx="4810125" cy="25908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58973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5534" y="1212849"/>
            <a:ext cx="9156314" cy="5484778"/>
          </a:xfrm>
          <a:prstGeom prst="rect">
            <a:avLst/>
          </a:prstGeom>
        </p:spPr>
      </p:pic>
      <p:sp>
        <p:nvSpPr>
          <p:cNvPr id="3" name="Title 2"/>
          <p:cNvSpPr>
            <a:spLocks noGrp="1"/>
          </p:cNvSpPr>
          <p:nvPr>
            <p:ph type="title"/>
          </p:nvPr>
        </p:nvSpPr>
        <p:spPr/>
        <p:txBody>
          <a:bodyPr/>
          <a:lstStyle/>
          <a:p>
            <a:r>
              <a:rPr lang="en-US" dirty="0" smtClean="0"/>
              <a:t>Publish Profile: Export from Azure</a:t>
            </a:r>
            <a:endParaRPr lang="en-US" dirty="0"/>
          </a:p>
        </p:txBody>
      </p:sp>
    </p:spTree>
    <p:extLst>
      <p:ext uri="{BB962C8B-B14F-4D97-AF65-F5344CB8AC3E}">
        <p14:creationId xmlns:p14="http://schemas.microsoft.com/office/powerpoint/2010/main" val="19310421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25534" y="1185285"/>
            <a:ext cx="6735115" cy="5325218"/>
          </a:xfrm>
          <a:prstGeom prst="rect">
            <a:avLst/>
          </a:prstGeom>
        </p:spPr>
      </p:pic>
      <p:sp>
        <p:nvSpPr>
          <p:cNvPr id="3" name="Title 2"/>
          <p:cNvSpPr>
            <a:spLocks noGrp="1"/>
          </p:cNvSpPr>
          <p:nvPr>
            <p:ph type="title"/>
          </p:nvPr>
        </p:nvSpPr>
        <p:spPr/>
        <p:txBody>
          <a:bodyPr/>
          <a:lstStyle/>
          <a:p>
            <a:r>
              <a:rPr lang="en-US" dirty="0" smtClean="0"/>
              <a:t>Publish Profile: Import into Visual Studio</a:t>
            </a:r>
            <a:endParaRPr lang="en-US" dirty="0"/>
          </a:p>
        </p:txBody>
      </p:sp>
      <p:pic>
        <p:nvPicPr>
          <p:cNvPr id="7" name="Picture 6"/>
          <p:cNvPicPr>
            <a:picLocks noChangeAspect="1"/>
          </p:cNvPicPr>
          <p:nvPr/>
        </p:nvPicPr>
        <p:blipFill>
          <a:blip r:embed="rId3"/>
          <a:stretch>
            <a:fillRect/>
          </a:stretch>
        </p:blipFill>
        <p:spPr>
          <a:xfrm>
            <a:off x="5669603" y="3180638"/>
            <a:ext cx="4438650" cy="1362075"/>
          </a:xfrm>
          <a:prstGeom prst="rect">
            <a:avLst/>
          </a:prstGeom>
        </p:spPr>
      </p:pic>
    </p:spTree>
    <p:extLst>
      <p:ext uri="{BB962C8B-B14F-4D97-AF65-F5344CB8AC3E}">
        <p14:creationId xmlns:p14="http://schemas.microsoft.com/office/powerpoint/2010/main" val="39888346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23871</TotalTime>
  <Words>258</Words>
  <Application>Microsoft Office PowerPoint</Application>
  <PresentationFormat>Custom</PresentationFormat>
  <Paragraphs>55</Paragraphs>
  <Slides>18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ＭＳ Ｐゴシック</vt:lpstr>
      <vt:lpstr>Segoe UI</vt:lpstr>
      <vt:lpstr>Segoe UI Light</vt:lpstr>
      <vt:lpstr>Wingdings</vt:lpstr>
      <vt:lpstr>MSVID_White_16x9_2012-08-18</vt:lpstr>
      <vt:lpstr>1_MSVID_White_16x9_2012-08-18</vt:lpstr>
      <vt:lpstr>Deploy Your Web Site/App on Azure</vt:lpstr>
      <vt:lpstr>Introduction</vt:lpstr>
      <vt:lpstr>Create a Web Site/App</vt:lpstr>
      <vt:lpstr>Demo: Web App</vt:lpstr>
      <vt:lpstr>Visual Studio</vt:lpstr>
      <vt:lpstr>Publish from Visual Studio</vt:lpstr>
      <vt:lpstr>Demo: Publish from Visual Studio</vt:lpstr>
      <vt:lpstr>Publish Profile: Export from Azure</vt:lpstr>
      <vt:lpstr>Publish Profile: Import into Visual Studio</vt:lpstr>
      <vt:lpstr>Git &amp; GitHub</vt:lpstr>
      <vt:lpstr>GitHub Sync</vt:lpstr>
      <vt:lpstr>Demo: GitHub Sync</vt:lpstr>
      <vt:lpstr>Git Push</vt:lpstr>
      <vt:lpstr>Demo: Git Push</vt:lpstr>
      <vt:lpstr>FTP</vt:lpstr>
      <vt:lpstr>FTP</vt:lpstr>
      <vt:lpstr>Demo: FTP</vt:lpstr>
      <vt:lpstr>FTP Client for Windows, Mac, Linux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427</cp:revision>
  <dcterms:created xsi:type="dcterms:W3CDTF">2012-05-22T07:38:31Z</dcterms:created>
  <dcterms:modified xsi:type="dcterms:W3CDTF">2015-12-04T22:11:29Z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