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90"/>
  </p:notesMasterIdLst>
  <p:handoutMasterIdLst>
    <p:handoutMasterId r:id="rId91"/>
  </p:handoutMasterIdLst>
  <p:sldIdLst>
    <p:sldId id="256" r:id="rId5"/>
    <p:sldId id="300" r:id="rId6"/>
    <p:sldId id="298" r:id="rId7"/>
    <p:sldId id="403" r:id="rId8"/>
    <p:sldId id="406" r:id="rId9"/>
    <p:sldId id="405" r:id="rId10"/>
    <p:sldId id="262" r:id="rId11"/>
    <p:sldId id="264" r:id="rId12"/>
    <p:sldId id="395" r:id="rId13"/>
    <p:sldId id="402" r:id="rId14"/>
    <p:sldId id="401" r:id="rId15"/>
    <p:sldId id="301" r:id="rId16"/>
    <p:sldId id="333" r:id="rId17"/>
    <p:sldId id="334" r:id="rId18"/>
    <p:sldId id="335" r:id="rId19"/>
    <p:sldId id="336" r:id="rId20"/>
    <p:sldId id="337" r:id="rId21"/>
    <p:sldId id="338" r:id="rId22"/>
    <p:sldId id="339" r:id="rId23"/>
    <p:sldId id="340" r:id="rId24"/>
    <p:sldId id="397" r:id="rId25"/>
    <p:sldId id="396" r:id="rId26"/>
    <p:sldId id="331" r:id="rId27"/>
    <p:sldId id="332" r:id="rId28"/>
    <p:sldId id="303" r:id="rId29"/>
    <p:sldId id="341" r:id="rId30"/>
    <p:sldId id="342" r:id="rId31"/>
    <p:sldId id="343" r:id="rId32"/>
    <p:sldId id="344" r:id="rId33"/>
    <p:sldId id="345" r:id="rId34"/>
    <p:sldId id="346" r:id="rId35"/>
    <p:sldId id="347" r:id="rId36"/>
    <p:sldId id="407" r:id="rId37"/>
    <p:sldId id="349" r:id="rId38"/>
    <p:sldId id="350" r:id="rId39"/>
    <p:sldId id="351" r:id="rId40"/>
    <p:sldId id="352" r:id="rId41"/>
    <p:sldId id="399" r:id="rId42"/>
    <p:sldId id="305" r:id="rId43"/>
    <p:sldId id="354" r:id="rId44"/>
    <p:sldId id="355" r:id="rId45"/>
    <p:sldId id="356" r:id="rId46"/>
    <p:sldId id="357" r:id="rId47"/>
    <p:sldId id="358" r:id="rId48"/>
    <p:sldId id="359" r:id="rId49"/>
    <p:sldId id="360" r:id="rId50"/>
    <p:sldId id="398" r:id="rId51"/>
    <p:sldId id="306" r:id="rId52"/>
    <p:sldId id="361" r:id="rId53"/>
    <p:sldId id="362" r:id="rId54"/>
    <p:sldId id="363" r:id="rId55"/>
    <p:sldId id="364" r:id="rId56"/>
    <p:sldId id="365" r:id="rId57"/>
    <p:sldId id="366" r:id="rId58"/>
    <p:sldId id="307" r:id="rId59"/>
    <p:sldId id="367" r:id="rId60"/>
    <p:sldId id="368" r:id="rId61"/>
    <p:sldId id="369" r:id="rId62"/>
    <p:sldId id="370" r:id="rId63"/>
    <p:sldId id="371" r:id="rId64"/>
    <p:sldId id="372" r:id="rId65"/>
    <p:sldId id="373" r:id="rId66"/>
    <p:sldId id="308" r:id="rId67"/>
    <p:sldId id="374" r:id="rId68"/>
    <p:sldId id="375" r:id="rId69"/>
    <p:sldId id="376" r:id="rId70"/>
    <p:sldId id="377" r:id="rId71"/>
    <p:sldId id="378" r:id="rId72"/>
    <p:sldId id="379" r:id="rId73"/>
    <p:sldId id="380" r:id="rId74"/>
    <p:sldId id="309" r:id="rId75"/>
    <p:sldId id="381" r:id="rId76"/>
    <p:sldId id="382" r:id="rId77"/>
    <p:sldId id="383" r:id="rId78"/>
    <p:sldId id="384" r:id="rId79"/>
    <p:sldId id="385" r:id="rId80"/>
    <p:sldId id="386" r:id="rId81"/>
    <p:sldId id="387" r:id="rId82"/>
    <p:sldId id="388" r:id="rId83"/>
    <p:sldId id="389" r:id="rId84"/>
    <p:sldId id="390" r:id="rId85"/>
    <p:sldId id="391" r:id="rId86"/>
    <p:sldId id="392" r:id="rId87"/>
    <p:sldId id="393" r:id="rId88"/>
    <p:sldId id="394" r:id="rId8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4" autoAdjust="0"/>
    <p:restoredTop sz="91808" autoAdjust="0"/>
  </p:normalViewPr>
  <p:slideViewPr>
    <p:cSldViewPr>
      <p:cViewPr varScale="1">
        <p:scale>
          <a:sx n="78" d="100"/>
          <a:sy n="78" d="100"/>
        </p:scale>
        <p:origin x="1116" y="84"/>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smtClean="0"/>
            <a:t>&gt; Construct 2 Basics</a:t>
          </a:r>
        </a:p>
        <a:p>
          <a:r>
            <a:rPr lang="en-US" sz="2400" dirty="0" smtClean="0"/>
            <a:t>&gt; Characters and Objects</a:t>
          </a:r>
        </a:p>
        <a:p>
          <a:r>
            <a:rPr lang="en-US" sz="2400" dirty="0" smtClean="0"/>
            <a:t>&gt; Bringing It All Together</a:t>
          </a:r>
          <a:endParaRPr lang="en-US" sz="24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3422707-9229-47AE-9F85-55A4D6F4C292}"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CB585F6-67F2-4502-A289-852709E4FE0A}" type="presOf" srcId="{E2E715B1-F839-4A90-97CA-36FB28EBEABE}" destId="{41C0712D-6230-42F5-8134-6AA77C571944}" srcOrd="0" destOrd="0" presId="urn:microsoft.com/office/officeart/2008/layout/VerticalCurvedList"/>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8C21F10-2688-4991-87F5-07B59583E397}"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6/21/2014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ka.ms/BAMWashD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tinyurl.com/msdcmeetu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rra.com/construct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rra.com/tutorials/37/beginners-guide-to-construct-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Intro to Indie Game Development</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6/21/2014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6034EE6-75C9-47A4-8AE7-D70AC3B3315A}" type="datetime1">
              <a:rPr lang="en-US" smtClean="0"/>
              <a:t>6/21/2014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469928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Export</a:t>
            </a:r>
          </a:p>
          <a:p>
            <a:pPr defTabSz="939363">
              <a:defRPr/>
            </a:pPr>
            <a:r>
              <a:rPr lang="en-US" dirty="0" smtClean="0"/>
              <a:t>Multiplatform Support</a:t>
            </a:r>
          </a:p>
          <a:p>
            <a:pPr marL="176131" indent="-176131">
              <a:buFont typeface="Arial" panose="020B0604020202020204" pitchFamily="34" charset="0"/>
              <a:buChar char="•"/>
            </a:pPr>
            <a:r>
              <a:rPr lang="en-US" dirty="0" smtClean="0"/>
              <a:t>Web</a:t>
            </a:r>
            <a:r>
              <a:rPr lang="en-US" baseline="0" dirty="0" smtClean="0"/>
              <a:t> (HTML5 website,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Mobile (</a:t>
            </a:r>
            <a:r>
              <a:rPr lang="en-US" dirty="0" err="1" smtClean="0"/>
              <a:t>PhoneGap</a:t>
            </a:r>
            <a:r>
              <a:rPr lang="en-US" dirty="0" smtClean="0"/>
              <a:t>, WP8,</a:t>
            </a:r>
            <a:r>
              <a:rPr lang="en-US" baseline="0" dirty="0" smtClean="0"/>
              <a:t> </a:t>
            </a:r>
            <a:r>
              <a:rPr lang="en-US" baseline="0" dirty="0" err="1" smtClean="0"/>
              <a:t>etc</a:t>
            </a:r>
            <a:r>
              <a:rPr lang="en-US" baseline="0" dirty="0" smtClean="0"/>
              <a:t>)</a:t>
            </a:r>
            <a:endParaRPr lang="en-US" dirty="0" smtClean="0"/>
          </a:p>
          <a:p>
            <a:pPr marL="176131" indent="-176131">
              <a:buFont typeface="Arial" panose="020B0604020202020204" pitchFamily="34" charset="0"/>
              <a:buChar char="•"/>
            </a:pPr>
            <a:r>
              <a:rPr lang="en-US" dirty="0" smtClean="0"/>
              <a:t>Desktop (Windows 8)</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23</a:t>
            </a:fld>
            <a:endParaRPr lang="en-US"/>
          </a:p>
        </p:txBody>
      </p:sp>
    </p:spTree>
    <p:extLst>
      <p:ext uri="{BB962C8B-B14F-4D97-AF65-F5344CB8AC3E}">
        <p14:creationId xmlns:p14="http://schemas.microsoft.com/office/powerpoint/2010/main" val="165154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publishing</a:t>
            </a:r>
          </a:p>
          <a:p>
            <a:pPr marL="176131" indent="-176131">
              <a:buFont typeface="Arial" panose="020B0604020202020204" pitchFamily="34" charset="0"/>
              <a:buChar char="•"/>
            </a:pPr>
            <a:r>
              <a:rPr lang="en-US" dirty="0" smtClean="0"/>
              <a:t>HTML5 website -&gt; web</a:t>
            </a:r>
            <a:r>
              <a:rPr lang="en-US" baseline="0" dirty="0" smtClean="0"/>
              <a:t> server</a:t>
            </a:r>
          </a:p>
          <a:p>
            <a:pPr marL="176131" indent="-176131">
              <a:buFont typeface="Arial" panose="020B0604020202020204" pitchFamily="34" charset="0"/>
              <a:buChar char="•"/>
            </a:pPr>
            <a:r>
              <a:rPr lang="en-US" baseline="0" dirty="0" err="1" smtClean="0"/>
              <a:t>Scirra</a:t>
            </a:r>
            <a:r>
              <a:rPr lang="en-US" baseline="0" dirty="0" smtClean="0"/>
              <a:t> Arcade</a:t>
            </a:r>
          </a:p>
          <a:p>
            <a:pPr marL="176131" indent="-176131">
              <a:buFont typeface="Arial" panose="020B0604020202020204" pitchFamily="34" charset="0"/>
              <a:buChar char="•"/>
            </a:pPr>
            <a:r>
              <a:rPr lang="en-US" baseline="0" dirty="0" smtClean="0"/>
              <a:t>WP8 or Windows 8</a:t>
            </a:r>
          </a:p>
          <a:p>
            <a:pPr marL="176131" indent="-176131">
              <a:buFont typeface="Arial" panose="020B0604020202020204" pitchFamily="34" charset="0"/>
              <a:buChar char="•"/>
            </a:pPr>
            <a:r>
              <a:rPr lang="en-US" baseline="0" dirty="0" err="1" smtClean="0"/>
              <a:t>PhoneGap</a:t>
            </a:r>
            <a:r>
              <a:rPr lang="en-US" baseline="0" dirty="0" smtClean="0"/>
              <a:t> -&gt; </a:t>
            </a:r>
            <a:r>
              <a:rPr lang="en-US" baseline="0" dirty="0" err="1" smtClean="0"/>
              <a:t>iOS</a:t>
            </a:r>
            <a:r>
              <a:rPr lang="en-US" baseline="0" dirty="0" smtClean="0"/>
              <a:t> or Android</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24</a:t>
            </a:fld>
            <a:endParaRPr lang="en-US"/>
          </a:p>
        </p:txBody>
      </p:sp>
    </p:spTree>
    <p:extLst>
      <p:ext uri="{BB962C8B-B14F-4D97-AF65-F5344CB8AC3E}">
        <p14:creationId xmlns:p14="http://schemas.microsoft.com/office/powerpoint/2010/main" val="316486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Events &amp; Contests</a:t>
            </a:r>
          </a:p>
          <a:p>
            <a:pPr marL="171450" indent="-171450">
              <a:buFont typeface="Arial" panose="020B0604020202020204" pitchFamily="34" charset="0"/>
              <a:buChar char="•"/>
            </a:pPr>
            <a:r>
              <a:rPr lang="en-US" dirty="0" smtClean="0"/>
              <a:t>BAM!</a:t>
            </a:r>
            <a:r>
              <a:rPr lang="en-US" baseline="0" dirty="0" smtClean="0"/>
              <a:t> Contest: </a:t>
            </a:r>
            <a:r>
              <a:rPr lang="en-US" dirty="0" smtClean="0">
                <a:hlinkClick r:id="rId3"/>
              </a:rPr>
              <a:t>http://aka.ms/BAMWashDC</a:t>
            </a:r>
            <a:r>
              <a:rPr lang="en-US" dirty="0" smtClean="0"/>
              <a:t> </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a:t>
            </a:r>
            <a:r>
              <a:rPr lang="en-US" sz="900" baseline="0" dirty="0" smtClean="0"/>
              <a:t> to Indie Game Development: </a:t>
            </a:r>
            <a:r>
              <a:rPr lang="en-US" dirty="0" smtClean="0">
                <a:hlinkClick r:id="rId4"/>
              </a:rPr>
              <a:t>http://tinyurl.com/msdcmeetup</a:t>
            </a:r>
            <a:r>
              <a:rPr lang="en-US" dirty="0" smtClean="0"/>
              <a:t> </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65606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a:t>
            </a:r>
          </a:p>
          <a:p>
            <a:pPr lvl="0"/>
            <a:r>
              <a:rPr lang="en-US" sz="900" dirty="0" smtClean="0"/>
              <a:t>&gt; Construct 2 Basics</a:t>
            </a:r>
          </a:p>
          <a:p>
            <a:pPr lvl="0"/>
            <a:r>
              <a:rPr lang="en-US" sz="900" dirty="0" smtClean="0"/>
              <a:t>&gt; Characters and Objects</a:t>
            </a:r>
          </a:p>
          <a:p>
            <a:pPr lvl="0"/>
            <a:r>
              <a:rPr lang="en-US" sz="900" dirty="0" smtClean="0"/>
              <a:t>&gt; Bringing It All Together</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smtClean="0"/>
              <a:t>Wrap-Up</a:t>
            </a:r>
            <a:endParaRPr lang="en-US" sz="900"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276626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XBLIG</a:t>
            </a:r>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2704692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285750" indent="-285750">
              <a:buFont typeface="Arial" panose="020B0604020202020204" pitchFamily="34" charset="0"/>
              <a:buChar char="•"/>
            </a:pPr>
            <a:r>
              <a:rPr lang="en-US" sz="900" dirty="0" smtClean="0"/>
              <a:t>Ninja</a:t>
            </a:r>
            <a:r>
              <a:rPr lang="en-US" sz="900" baseline="0" dirty="0" smtClean="0"/>
              <a:t> Cat Runner on Win8, WP8, Web (Construct2)</a:t>
            </a:r>
          </a:p>
          <a:p>
            <a:pPr marL="285750" indent="-285750">
              <a:buFont typeface="Arial" panose="020B0604020202020204" pitchFamily="34" charset="0"/>
              <a:buChar char="•"/>
            </a:pPr>
            <a:r>
              <a:rPr lang="en-US" sz="900" baseline="0" dirty="0" smtClean="0"/>
              <a:t>Video Q&amp;A with MS Tech Evangelist Frank La Vigne</a:t>
            </a:r>
          </a:p>
          <a:p>
            <a:pPr marL="285750" indent="-285750">
              <a:buFont typeface="Arial" panose="020B0604020202020204" pitchFamily="34" charset="0"/>
              <a:buChar char="•"/>
            </a:pPr>
            <a:r>
              <a:rPr lang="en-US" sz="900" dirty="0" smtClean="0"/>
              <a:t>Founder/Admin</a:t>
            </a:r>
            <a:r>
              <a:rPr lang="en-US" sz="900" baseline="0" dirty="0" smtClean="0"/>
              <a:t> of FB groups: Construct 2, Xbox One &amp; Unity Indie </a:t>
            </a:r>
            <a:r>
              <a:rPr lang="en-US" sz="900" baseline="0" dirty="0" err="1" smtClean="0"/>
              <a:t>Devs</a:t>
            </a:r>
            <a:endParaRPr lang="en-US" sz="900" baseline="0" dirty="0" smtClean="0"/>
          </a:p>
          <a:p>
            <a:pPr marL="285750" indent="-285750">
              <a:buFont typeface="Arial" panose="020B0604020202020204" pitchFamily="34" charset="0"/>
              <a:buChar char="•"/>
            </a:pPr>
            <a:r>
              <a:rPr lang="en-US" sz="900" baseline="0" dirty="0" smtClean="0"/>
              <a:t>Attended </a:t>
            </a:r>
            <a:r>
              <a:rPr lang="en-US" sz="900" baseline="0" dirty="0" err="1" smtClean="0"/>
              <a:t>ID@Seattle</a:t>
            </a:r>
            <a:r>
              <a:rPr lang="en-US" sz="900" baseline="0" dirty="0" smtClean="0"/>
              <a:t>, Microsoft’s ID@Xbox summit</a:t>
            </a:r>
            <a:endParaRPr lang="en-US" sz="900" dirty="0" smtClean="0"/>
          </a:p>
          <a:p>
            <a:pPr rtl="0" eaLnBrk="1" fontAlgn="t" latinLnBrk="0" hangingPunct="1"/>
            <a:r>
              <a:rPr lang="en-US" dirty="0" smtClean="0"/>
              <a:t>2014</a:t>
            </a:r>
            <a:endParaRPr lang="en-US" dirty="0"/>
          </a:p>
          <a:p>
            <a:pPr marL="285750" indent="-285750">
              <a:buFont typeface="Arial" panose="020B0604020202020204" pitchFamily="34" charset="0"/>
              <a:buChar char="•"/>
            </a:pPr>
            <a:r>
              <a:rPr lang="en-US" sz="900" dirty="0" smtClean="0"/>
              <a:t>Public Speaking</a:t>
            </a:r>
            <a:r>
              <a:rPr lang="en-US" sz="900" baseline="0" dirty="0" smtClean="0"/>
              <a:t> on Indie Game Development</a:t>
            </a:r>
          </a:p>
          <a:p>
            <a:pPr marL="285750" indent="-285750">
              <a:buFont typeface="Arial" panose="020B0604020202020204" pitchFamily="34" charset="0"/>
              <a:buChar char="•"/>
            </a:pPr>
            <a:r>
              <a:rPr lang="en-US" sz="900" baseline="0" dirty="0" smtClean="0"/>
              <a:t>Joined Microsoft as a Technical Evangelist</a:t>
            </a:r>
          </a:p>
          <a:p>
            <a:pPr marL="285750" indent="-285750">
              <a:buFont typeface="Arial" panose="020B0604020202020204" pitchFamily="34" charset="0"/>
              <a:buChar char="•"/>
            </a:pPr>
            <a:r>
              <a:rPr lang="en-US" sz="900" baseline="0" dirty="0" smtClean="0"/>
              <a:t>Attended </a:t>
            </a:r>
            <a:r>
              <a:rPr lang="en-US" sz="900" baseline="0" dirty="0" err="1" smtClean="0"/>
              <a:t>ID@Chicago</a:t>
            </a:r>
            <a:endParaRPr lang="en-US" sz="900" smtClean="0"/>
          </a:p>
          <a:p>
            <a:pPr defTabSz="939363">
              <a:defRPr/>
            </a:pPr>
            <a:r>
              <a:rPr lang="en-US" smtClean="0"/>
              <a:t>Video</a:t>
            </a:r>
            <a:r>
              <a:rPr lang="en-US" dirty="0" smtClean="0"/>
              <a:t>: </a:t>
            </a:r>
            <a:r>
              <a:rPr lang="en-US" dirty="0" smtClean="0">
                <a:hlinkClick r:id="rId3"/>
              </a:rPr>
              <a:t>http://youtu.be/lRjrQPvVOpo</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237061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294249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8</a:t>
            </a:r>
          </a:p>
          <a:p>
            <a:pPr marL="176131" indent="-176131">
              <a:buFont typeface="Arial" panose="020B0604020202020204" pitchFamily="34" charset="0"/>
              <a:buChar char="•"/>
            </a:pPr>
            <a:r>
              <a:rPr lang="en-US" dirty="0" smtClean="0"/>
              <a:t>Windows Phone 8</a:t>
            </a:r>
          </a:p>
          <a:p>
            <a:pPr marL="176131" indent="-176131">
              <a:buFont typeface="Arial" panose="020B0604020202020204" pitchFamily="34" charset="0"/>
              <a:buChar char="•"/>
            </a:pPr>
            <a:r>
              <a:rPr lang="en-US" baseline="0" dirty="0" smtClean="0"/>
              <a:t>Construct 2</a:t>
            </a:r>
          </a:p>
          <a:p>
            <a:pPr marL="176131" indent="-176131">
              <a:buFont typeface="Arial" panose="020B0604020202020204" pitchFamily="34" charset="0"/>
              <a:buChar char="•"/>
            </a:pPr>
            <a:r>
              <a:rPr lang="en-US" baseline="0" dirty="0" smtClean="0"/>
              <a:t>HTML5</a:t>
            </a:r>
          </a:p>
          <a:p>
            <a:pPr marL="176131" indent="-176131">
              <a:buFont typeface="Arial" panose="020B0604020202020204" pitchFamily="34" charset="0"/>
              <a:buChar char="•"/>
            </a:pPr>
            <a:r>
              <a:rPr lang="en-US" baseline="0" dirty="0" smtClean="0"/>
              <a:t>CSS3</a:t>
            </a:r>
          </a:p>
          <a:p>
            <a:pPr marL="176131" indent="-176131">
              <a:buFont typeface="Arial" panose="020B0604020202020204" pitchFamily="34" charset="0"/>
              <a:buChar char="•"/>
            </a:pPr>
            <a:r>
              <a:rPr lang="en-US" baseline="0" dirty="0" smtClean="0"/>
              <a:t>JavaScript</a:t>
            </a:r>
          </a:p>
          <a:p>
            <a:pPr marL="176131" indent="-176131">
              <a:buFont typeface="Arial" panose="020B0604020202020204" pitchFamily="34" charset="0"/>
              <a:buChar char="•"/>
            </a:pPr>
            <a:r>
              <a:rPr lang="en-US" baseline="0" dirty="0" smtClean="0"/>
              <a:t>Blender</a:t>
            </a:r>
          </a:p>
          <a:p>
            <a:pPr marL="176131" indent="-176131">
              <a:buFont typeface="Arial" panose="020B0604020202020204" pitchFamily="34" charset="0"/>
              <a:buChar char="•"/>
            </a:pPr>
            <a:r>
              <a:rPr lang="en-US" baseline="0" dirty="0" smtClean="0"/>
              <a:t>Paint.net</a:t>
            </a:r>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197189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a:t>
            </a:r>
          </a:p>
          <a:p>
            <a:pPr defTabSz="939363">
              <a:defRPr/>
            </a:pPr>
            <a:r>
              <a:rPr lang="en-US" dirty="0" smtClean="0"/>
              <a:t>Source: </a:t>
            </a:r>
            <a:r>
              <a:rPr lang="en-US" dirty="0" smtClean="0">
                <a:hlinkClick r:id="rId3"/>
              </a:rPr>
              <a:t>https://www.scirra.com/construct2</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986975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a:t>
            </a:r>
          </a:p>
          <a:p>
            <a:pPr marL="0" marR="0" indent="0" algn="l" defTabSz="932742" rtl="0" eaLnBrk="1" fontAlgn="auto" latinLnBrk="0" hangingPunct="1">
              <a:lnSpc>
                <a:spcPct val="90000"/>
              </a:lnSpc>
              <a:spcBef>
                <a:spcPts val="0"/>
              </a:spcBef>
              <a:spcAft>
                <a:spcPts val="340"/>
              </a:spcAft>
              <a:buClrTx/>
              <a:buSzTx/>
              <a:buFontTx/>
              <a:buNone/>
              <a:tabLst/>
              <a:defRPr/>
            </a:pPr>
            <a:r>
              <a:rPr lang="en-US" sz="900" dirty="0" smtClean="0"/>
              <a:t>Source: </a:t>
            </a:r>
            <a:r>
              <a:rPr lang="en-US" sz="900" dirty="0" smtClean="0">
                <a:hlinkClick r:id="rId3"/>
              </a:rPr>
              <a:t>https://www.scirra.com/tutorials/37/beginners-guide-to-construct-2</a:t>
            </a:r>
            <a:r>
              <a:rPr lang="en-US" sz="9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9</a:t>
            </a:fld>
            <a:endParaRPr lang="en-US"/>
          </a:p>
        </p:txBody>
      </p:sp>
    </p:spTree>
    <p:extLst>
      <p:ext uri="{BB962C8B-B14F-4D97-AF65-F5344CB8AC3E}">
        <p14:creationId xmlns:p14="http://schemas.microsoft.com/office/powerpoint/2010/main" val="711390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6/21/2014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386144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4"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hyperlink" Target="https://www.scirra.co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hyperlink" Target="http://tinyurl.com/msdcmeetup" TargetMode="External"/><Relationship Id="rId5" Type="http://schemas.openxmlformats.org/officeDocument/2006/relationships/hyperlink" Target="http://aka.ms/BAMPhilly" TargetMode="External"/><Relationship Id="rId4" Type="http://schemas.openxmlformats.org/officeDocument/2006/relationships/hyperlink" Target="http://aka.ms/BAMWashDC"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5.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gif"/><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1.png"/><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hyperlink" Target="http://youtu.be/lRjrQPvVOpo" TargetMode="Externa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aka.ms/PhillyBizSpark" TargetMode="Externa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8.png"/><Relationship Id="rId11" Type="http://schemas.openxmlformats.org/officeDocument/2006/relationships/hyperlink" Target="http://aka.ms/dcmeetup201406"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hyperlink" Target="https://www.scirra.com/construct2"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www.scirra.com/tutorials/37/beginners-guide-to-construct-2"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hyperlink" Target="http://wakeupandcode.com/downloads" TargetMode="External"/><Relationship Id="rId5" Type="http://schemas.openxmlformats.org/officeDocument/2006/relationships/image" Target="../media/image34.png"/><Relationship Id="rId4" Type="http://schemas.openxmlformats.org/officeDocument/2006/relationships/hyperlink" Target="https://www.scirra.com/users/ashle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Sr. Technical Evangelist</a:t>
            </a:r>
          </a:p>
          <a:p>
            <a:endParaRPr lang="en-US" dirty="0"/>
          </a:p>
        </p:txBody>
      </p:sp>
      <p:sp>
        <p:nvSpPr>
          <p:cNvPr id="3" name="Title 2"/>
          <p:cNvSpPr>
            <a:spLocks noGrp="1"/>
          </p:cNvSpPr>
          <p:nvPr>
            <p:ph type="title"/>
          </p:nvPr>
        </p:nvSpPr>
        <p:spPr>
          <a:xfrm>
            <a:off x="274703" y="2117165"/>
            <a:ext cx="11978508" cy="1837298"/>
          </a:xfrm>
        </p:spPr>
        <p:txBody>
          <a:bodyPr/>
          <a:lstStyle/>
          <a:p>
            <a:r>
              <a:rPr lang="en-US" sz="5400" b="1" dirty="0"/>
              <a:t>Intro to </a:t>
            </a:r>
            <a:r>
              <a:rPr lang="en-US" sz="5400" b="1" dirty="0" smtClean="0"/>
              <a:t>Construct 2 Game </a:t>
            </a:r>
            <a:r>
              <a:rPr lang="en-US" sz="5400" b="1" dirty="0"/>
              <a:t>Development</a:t>
            </a:r>
            <a:br>
              <a:rPr lang="en-US" sz="5400" b="1" dirty="0"/>
            </a:b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smtClean="0"/>
              <a:t>Windows 8 </a:t>
            </a:r>
            <a:r>
              <a:rPr lang="en-US" sz="2448" dirty="0">
                <a:sym typeface="Wingdings" panose="05000000000000000000" pitchFamily="2" charset="2"/>
              </a:rPr>
              <a:t></a:t>
            </a:r>
            <a:r>
              <a:rPr lang="en-US" sz="2448" dirty="0"/>
              <a:t> </a:t>
            </a:r>
            <a:r>
              <a:rPr lang="en-US" sz="2448" dirty="0" smtClean="0"/>
              <a:t>Windows Phone 8 </a:t>
            </a:r>
            <a:r>
              <a:rPr lang="en-US" sz="2448" dirty="0" smtClean="0">
                <a:sym typeface="Wingdings" panose="05000000000000000000" pitchFamily="2" charset="2"/>
              </a:rPr>
              <a:t></a:t>
            </a:r>
            <a:r>
              <a:rPr lang="en-US" sz="2448" dirty="0" smtClean="0"/>
              <a:t> Web </a:t>
            </a:r>
            <a:r>
              <a:rPr lang="en-US" sz="2448" dirty="0" smtClean="0">
                <a:sym typeface="Wingdings" panose="05000000000000000000" pitchFamily="2" charset="2"/>
              </a:rPr>
              <a:t></a:t>
            </a:r>
            <a:r>
              <a:rPr lang="en-US" sz="2448" dirty="0" smtClean="0"/>
              <a:t> Mobile </a:t>
            </a:r>
            <a:r>
              <a:rPr lang="en-US" sz="2448" dirty="0">
                <a:sym typeface="Wingdings" panose="05000000000000000000" pitchFamily="2" charset="2"/>
              </a:rPr>
              <a:t></a:t>
            </a:r>
            <a:r>
              <a:rPr lang="en-US" sz="2448" dirty="0"/>
              <a:t> </a:t>
            </a:r>
            <a:r>
              <a:rPr lang="en-US" sz="2448" dirty="0" smtClean="0"/>
              <a:t>… and more!</a:t>
            </a:r>
            <a:endParaRPr lang="en-US" sz="2448" dirty="0"/>
          </a:p>
          <a:p>
            <a:pPr algn="l"/>
            <a:endParaRPr lang="en-US" sz="2448" dirty="0"/>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4937770" cy="5392245"/>
          </a:xfrm>
        </p:spPr>
        <p:txBody>
          <a:bodyPr/>
          <a:lstStyle/>
          <a:p>
            <a:pPr marL="742950" indent="-742950">
              <a:buFont typeface="+mj-lt"/>
              <a:buAutoNum type="arabicPeriod"/>
            </a:pPr>
            <a:r>
              <a:rPr lang="en-US" sz="2400" dirty="0"/>
              <a:t>Going Multiplatform</a:t>
            </a:r>
          </a:p>
          <a:p>
            <a:pPr marL="742950" indent="-742950">
              <a:buFont typeface="+mj-lt"/>
              <a:buAutoNum type="arabicPeriod"/>
            </a:pPr>
            <a:r>
              <a:rPr lang="en-US" sz="2400" dirty="0"/>
              <a:t>Tiled Backgrounds</a:t>
            </a:r>
          </a:p>
          <a:p>
            <a:pPr marL="742950" indent="-742950">
              <a:buFont typeface="+mj-lt"/>
              <a:buAutoNum type="arabicPeriod"/>
            </a:pPr>
            <a:r>
              <a:rPr lang="en-US" sz="2400" dirty="0"/>
              <a:t>Layers and Locks</a:t>
            </a:r>
          </a:p>
          <a:p>
            <a:pPr marL="742950" indent="-742950">
              <a:buFont typeface="+mj-lt"/>
              <a:buAutoNum type="arabicPeriod"/>
            </a:pPr>
            <a:r>
              <a:rPr lang="en-US" sz="2400" dirty="0"/>
              <a:t>Mouse and Keyboard Support</a:t>
            </a:r>
          </a:p>
          <a:p>
            <a:pPr marL="742950" indent="-742950">
              <a:buFont typeface="+mj-lt"/>
              <a:buAutoNum type="arabicPeriod"/>
            </a:pPr>
            <a:r>
              <a:rPr lang="en-US" sz="2400" dirty="0"/>
              <a:t>Sprites and Game Characters</a:t>
            </a:r>
          </a:p>
          <a:p>
            <a:pPr marL="742950" indent="-742950">
              <a:buFont typeface="+mj-lt"/>
              <a:buAutoNum type="arabicPeriod"/>
            </a:pPr>
            <a:r>
              <a:rPr lang="en-US" sz="2400" dirty="0"/>
              <a:t>Adding NPCs</a:t>
            </a:r>
          </a:p>
          <a:p>
            <a:pPr marL="742950" indent="-742950">
              <a:buFont typeface="+mj-lt"/>
              <a:buAutoNum type="arabicPeriod"/>
            </a:pPr>
            <a:r>
              <a:rPr lang="en-US" sz="2400" dirty="0"/>
              <a:t>Other Game Objects</a:t>
            </a:r>
          </a:p>
          <a:p>
            <a:pPr marL="742950" indent="-742950">
              <a:buFont typeface="+mj-lt"/>
              <a:buAutoNum type="arabicPeriod"/>
            </a:pPr>
            <a:r>
              <a:rPr lang="en-US" sz="2400" dirty="0"/>
              <a:t>Organizing Your Layout</a:t>
            </a:r>
          </a:p>
          <a:p>
            <a:pPr marL="742950" indent="-742950">
              <a:buFont typeface="+mj-lt"/>
              <a:buAutoNum type="arabicPeriod"/>
            </a:pPr>
            <a:r>
              <a:rPr lang="en-US" sz="2400" dirty="0"/>
              <a:t>Moving the Player</a:t>
            </a:r>
          </a:p>
          <a:p>
            <a:pPr marL="742950" indent="-742950">
              <a:buFont typeface="+mj-lt"/>
              <a:buAutoNum type="arabicPeriod"/>
            </a:pPr>
            <a:r>
              <a:rPr lang="en-US" sz="2400" dirty="0"/>
              <a:t>Adding Behaviors</a:t>
            </a:r>
          </a:p>
          <a:p>
            <a:pPr marL="742950" indent="-742950">
              <a:buFont typeface="+mj-lt"/>
              <a:buAutoNum type="arabicPeriod"/>
            </a:pPr>
            <a:r>
              <a:rPr lang="en-US" sz="2400" dirty="0"/>
              <a:t>Moving NPCs</a:t>
            </a:r>
          </a:p>
          <a:p>
            <a:pPr marL="742950" indent="-742950">
              <a:buFont typeface="+mj-lt"/>
              <a:buAutoNum type="arabicPeriod"/>
            </a:pPr>
            <a:r>
              <a:rPr lang="en-US" sz="2400" dirty="0"/>
              <a:t>Accepting User Input</a:t>
            </a:r>
          </a:p>
          <a:p>
            <a:pPr marL="742950" indent="-742950">
              <a:buFont typeface="+mj-lt"/>
              <a:buAutoNum type="arabicPeriod"/>
            </a:pPr>
            <a:r>
              <a:rPr lang="en-US" sz="2400" dirty="0"/>
              <a:t>Spawning Other Objects</a:t>
            </a:r>
            <a:endParaRPr lang="en-US" dirty="0"/>
          </a:p>
        </p:txBody>
      </p:sp>
      <p:sp>
        <p:nvSpPr>
          <p:cNvPr id="3" name="Title 2"/>
          <p:cNvSpPr>
            <a:spLocks noGrp="1"/>
          </p:cNvSpPr>
          <p:nvPr>
            <p:ph type="title"/>
          </p:nvPr>
        </p:nvSpPr>
        <p:spPr/>
        <p:txBody>
          <a:bodyPr/>
          <a:lstStyle/>
          <a:p>
            <a:r>
              <a:rPr lang="en-US" dirty="0" smtClean="0"/>
              <a:t>Construct 2 Concepts</a:t>
            </a:r>
            <a:endParaRPr lang="en-US" dirty="0"/>
          </a:p>
        </p:txBody>
      </p:sp>
      <p:sp>
        <p:nvSpPr>
          <p:cNvPr id="4" name="Text Placeholder 1"/>
          <p:cNvSpPr txBox="1">
            <a:spLocks/>
          </p:cNvSpPr>
          <p:nvPr/>
        </p:nvSpPr>
        <p:spPr>
          <a:xfrm>
            <a:off x="6492554" y="1212850"/>
            <a:ext cx="4937770" cy="498598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Font typeface="+mj-lt"/>
              <a:buAutoNum type="arabicPeriod" startAt="14"/>
            </a:pPr>
            <a:r>
              <a:rPr lang="en-US" sz="2400" dirty="0"/>
              <a:t>Image Points</a:t>
            </a:r>
          </a:p>
          <a:p>
            <a:pPr marL="742950" indent="-742950">
              <a:buFont typeface="+mj-lt"/>
              <a:buAutoNum type="arabicPeriod" startAt="14"/>
            </a:pPr>
            <a:r>
              <a:rPr lang="en-US" sz="2400" dirty="0"/>
              <a:t>Collision Detection</a:t>
            </a:r>
          </a:p>
          <a:p>
            <a:pPr marL="742950" indent="-742950">
              <a:buFont typeface="+mj-lt"/>
              <a:buAutoNum type="arabicPeriod" startAt="14"/>
            </a:pPr>
            <a:r>
              <a:rPr lang="en-US" sz="2400" dirty="0"/>
              <a:t>Basic AI </a:t>
            </a:r>
          </a:p>
          <a:p>
            <a:pPr marL="742950" indent="-742950">
              <a:buFont typeface="+mj-lt"/>
              <a:buAutoNum type="arabicPeriod" startAt="14"/>
            </a:pPr>
            <a:r>
              <a:rPr lang="en-US" sz="2400" dirty="0"/>
              <a:t>Improved AI</a:t>
            </a:r>
          </a:p>
          <a:p>
            <a:pPr marL="742950" indent="-742950">
              <a:buFont typeface="+mj-lt"/>
              <a:buAutoNum type="arabicPeriod" startAt="14"/>
            </a:pPr>
            <a:r>
              <a:rPr lang="en-US" sz="2400" dirty="0"/>
              <a:t>Instance Variables</a:t>
            </a:r>
          </a:p>
          <a:p>
            <a:pPr marL="742950" indent="-742950">
              <a:buFont typeface="+mj-lt"/>
              <a:buAutoNum type="arabicPeriod" startAt="14"/>
            </a:pPr>
            <a:r>
              <a:rPr lang="en-US" sz="2400" dirty="0"/>
              <a:t>Affecting NPC Health</a:t>
            </a:r>
          </a:p>
          <a:p>
            <a:pPr marL="742950" indent="-742950">
              <a:buFont typeface="+mj-lt"/>
              <a:buAutoNum type="arabicPeriod" startAt="14"/>
            </a:pPr>
            <a:r>
              <a:rPr lang="en-US" sz="2400" dirty="0"/>
              <a:t>Global Variables</a:t>
            </a:r>
          </a:p>
          <a:p>
            <a:pPr marL="742950" indent="-742950">
              <a:buFont typeface="+mj-lt"/>
              <a:buAutoNum type="arabicPeriod" startAt="14"/>
            </a:pPr>
            <a:r>
              <a:rPr lang="en-US" sz="2400" dirty="0"/>
              <a:t>Adding a HUD</a:t>
            </a:r>
          </a:p>
          <a:p>
            <a:pPr marL="742950" indent="-742950">
              <a:buFont typeface="+mj-lt"/>
              <a:buAutoNum type="arabicPeriod" startAt="14"/>
            </a:pPr>
            <a:r>
              <a:rPr lang="en-US" sz="2400" smtClean="0"/>
              <a:t>Displaying </a:t>
            </a:r>
            <a:r>
              <a:rPr lang="en-US" sz="2400" dirty="0"/>
              <a:t>Text</a:t>
            </a:r>
          </a:p>
          <a:p>
            <a:pPr marL="742950" indent="-742950">
              <a:buFont typeface="+mj-lt"/>
              <a:buAutoNum type="arabicPeriod" startAt="14"/>
            </a:pPr>
            <a:r>
              <a:rPr lang="en-US" sz="2400" dirty="0"/>
              <a:t>Updating the HUD</a:t>
            </a:r>
          </a:p>
          <a:p>
            <a:pPr marL="742950" indent="-742950">
              <a:buFont typeface="+mj-lt"/>
              <a:buAutoNum type="arabicPeriod" startAt="14"/>
            </a:pPr>
            <a:r>
              <a:rPr lang="en-US" sz="2400" dirty="0"/>
              <a:t>Spawning NPCs</a:t>
            </a:r>
          </a:p>
          <a:p>
            <a:pPr marL="742950" indent="-742950">
              <a:buFont typeface="+mj-lt"/>
              <a:buAutoNum type="arabicPeriod" startAt="14"/>
            </a:pPr>
            <a:r>
              <a:rPr lang="en-US" sz="2400" dirty="0"/>
              <a:t>Destroying the Player</a:t>
            </a:r>
            <a:endParaRPr lang="en-US" dirty="0"/>
          </a:p>
        </p:txBody>
      </p:sp>
    </p:spTree>
    <p:extLst>
      <p:ext uri="{BB962C8B-B14F-4D97-AF65-F5344CB8AC3E}">
        <p14:creationId xmlns:p14="http://schemas.microsoft.com/office/powerpoint/2010/main" val="97941370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37726" y="22580"/>
            <a:ext cx="9143953" cy="6857965"/>
          </a:xfrm>
          <a:prstGeom prst="rect">
            <a:avLst/>
          </a:prstGeom>
        </p:spPr>
      </p:pic>
    </p:spTree>
    <p:extLst>
      <p:ext uri="{BB962C8B-B14F-4D97-AF65-F5344CB8AC3E}">
        <p14:creationId xmlns:p14="http://schemas.microsoft.com/office/powerpoint/2010/main" val="421901525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Construct 2 Basics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69712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5768" y="1446730"/>
            <a:ext cx="9710040" cy="4746712"/>
          </a:xfrm>
          <a:prstGeom prst="rect">
            <a:avLst/>
          </a:prstGeom>
        </p:spPr>
      </p:pic>
      <p:sp>
        <p:nvSpPr>
          <p:cNvPr id="2" name="Title 1"/>
          <p:cNvSpPr>
            <a:spLocks noGrp="1"/>
          </p:cNvSpPr>
          <p:nvPr>
            <p:ph type="title"/>
          </p:nvPr>
        </p:nvSpPr>
        <p:spPr/>
        <p:txBody>
          <a:bodyPr/>
          <a:lstStyle/>
          <a:p>
            <a:r>
              <a:rPr lang="en-US" dirty="0" smtClean="0"/>
              <a:t>Getting Started: Step 1</a:t>
            </a:r>
            <a:endParaRPr lang="en-US" dirty="0"/>
          </a:p>
        </p:txBody>
      </p:sp>
      <p:sp>
        <p:nvSpPr>
          <p:cNvPr id="3" name="Content Placeholder 2"/>
          <p:cNvSpPr>
            <a:spLocks noGrp="1"/>
          </p:cNvSpPr>
          <p:nvPr>
            <p:ph idx="4294967295"/>
          </p:nvPr>
        </p:nvSpPr>
        <p:spPr>
          <a:xfrm>
            <a:off x="855768" y="6347519"/>
            <a:ext cx="10724938" cy="541278"/>
          </a:xfrm>
          <a:prstGeom prst="rect">
            <a:avLst/>
          </a:prstGeom>
        </p:spPr>
        <p:txBody>
          <a:bodyPr/>
          <a:lstStyle/>
          <a:p>
            <a:r>
              <a:rPr lang="en-US" dirty="0" smtClean="0">
                <a:hlinkClick r:id="rId4"/>
              </a:rPr>
              <a:t>https://www.scirra.com/</a:t>
            </a:r>
            <a:r>
              <a:rPr lang="en-US" dirty="0" smtClean="0"/>
              <a:t> </a:t>
            </a:r>
            <a:endParaRPr lang="en-US" dirty="0"/>
          </a:p>
        </p:txBody>
      </p:sp>
      <p:sp>
        <p:nvSpPr>
          <p:cNvPr id="5" name="Rounded Rectangle 4"/>
          <p:cNvSpPr/>
          <p:nvPr/>
        </p:nvSpPr>
        <p:spPr>
          <a:xfrm>
            <a:off x="3145429" y="5320621"/>
            <a:ext cx="2331508" cy="102689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7" name="Straight Arrow Connector 6"/>
          <p:cNvCxnSpPr/>
          <p:nvPr/>
        </p:nvCxnSpPr>
        <p:spPr>
          <a:xfrm flipH="1" flipV="1">
            <a:off x="5549881" y="6329559"/>
            <a:ext cx="1619218" cy="14401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69099" y="6202379"/>
            <a:ext cx="1970399" cy="542399"/>
          </a:xfrm>
          <a:prstGeom prst="rect">
            <a:avLst/>
          </a:prstGeom>
          <a:noFill/>
        </p:spPr>
        <p:txBody>
          <a:bodyPr wrap="none" rtlCol="0">
            <a:spAutoFit/>
          </a:bodyPr>
          <a:lstStyle/>
          <a:p>
            <a:r>
              <a:rPr lang="en-US" sz="2856" dirty="0">
                <a:solidFill>
                  <a:srgbClr val="FF0000"/>
                </a:solidFill>
              </a:rPr>
              <a:t>Download!</a:t>
            </a:r>
          </a:p>
        </p:txBody>
      </p:sp>
    </p:spTree>
    <p:extLst>
      <p:ext uri="{BB962C8B-B14F-4D97-AF65-F5344CB8AC3E}">
        <p14:creationId xmlns:p14="http://schemas.microsoft.com/office/powerpoint/2010/main" val="212258819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Step </a:t>
            </a:r>
            <a:r>
              <a:rPr lang="en-US" dirty="0"/>
              <a:t>2</a:t>
            </a:r>
          </a:p>
        </p:txBody>
      </p:sp>
      <p:pic>
        <p:nvPicPr>
          <p:cNvPr id="4" name="Picture 3"/>
          <p:cNvPicPr>
            <a:picLocks noChangeAspect="1"/>
          </p:cNvPicPr>
          <p:nvPr/>
        </p:nvPicPr>
        <p:blipFill>
          <a:blip r:embed="rId2"/>
          <a:stretch>
            <a:fillRect/>
          </a:stretch>
        </p:blipFill>
        <p:spPr>
          <a:xfrm>
            <a:off x="855769" y="1387995"/>
            <a:ext cx="9100614" cy="5270180"/>
          </a:xfrm>
          <a:prstGeom prst="rect">
            <a:avLst/>
          </a:prstGeom>
        </p:spPr>
      </p:pic>
      <p:sp>
        <p:nvSpPr>
          <p:cNvPr id="5" name="TextBox 4"/>
          <p:cNvSpPr txBox="1"/>
          <p:nvPr/>
        </p:nvSpPr>
        <p:spPr>
          <a:xfrm>
            <a:off x="10177359" y="3756267"/>
            <a:ext cx="1259211" cy="542399"/>
          </a:xfrm>
          <a:prstGeom prst="rect">
            <a:avLst/>
          </a:prstGeom>
          <a:noFill/>
        </p:spPr>
        <p:txBody>
          <a:bodyPr wrap="none" rtlCol="0">
            <a:spAutoFit/>
          </a:bodyPr>
          <a:lstStyle/>
          <a:p>
            <a:r>
              <a:rPr lang="en-US" sz="2856" dirty="0">
                <a:solidFill>
                  <a:srgbClr val="FF0000"/>
                </a:solidFill>
              </a:rPr>
              <a:t>Run it!</a:t>
            </a:r>
          </a:p>
        </p:txBody>
      </p:sp>
    </p:spTree>
    <p:extLst>
      <p:ext uri="{BB962C8B-B14F-4D97-AF65-F5344CB8AC3E}">
        <p14:creationId xmlns:p14="http://schemas.microsoft.com/office/powerpoint/2010/main" val="285760231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Step 3</a:t>
            </a:r>
            <a:endParaRPr lang="en-US" dirty="0"/>
          </a:p>
        </p:txBody>
      </p:sp>
      <p:pic>
        <p:nvPicPr>
          <p:cNvPr id="4" name="Picture 3"/>
          <p:cNvPicPr>
            <a:picLocks noChangeAspect="1"/>
          </p:cNvPicPr>
          <p:nvPr/>
        </p:nvPicPr>
        <p:blipFill>
          <a:blip r:embed="rId2"/>
          <a:stretch>
            <a:fillRect/>
          </a:stretch>
        </p:blipFill>
        <p:spPr>
          <a:xfrm>
            <a:off x="855768" y="1391739"/>
            <a:ext cx="9074259" cy="5274081"/>
          </a:xfrm>
          <a:prstGeom prst="rect">
            <a:avLst/>
          </a:prstGeom>
        </p:spPr>
      </p:pic>
      <p:sp>
        <p:nvSpPr>
          <p:cNvPr id="7" name="TextBox 6"/>
          <p:cNvSpPr txBox="1"/>
          <p:nvPr/>
        </p:nvSpPr>
        <p:spPr>
          <a:xfrm>
            <a:off x="10086373" y="1724345"/>
            <a:ext cx="2061954" cy="990628"/>
          </a:xfrm>
          <a:prstGeom prst="rect">
            <a:avLst/>
          </a:prstGeom>
          <a:noFill/>
        </p:spPr>
        <p:txBody>
          <a:bodyPr wrap="none" rtlCol="0">
            <a:spAutoFit/>
          </a:bodyPr>
          <a:lstStyle/>
          <a:p>
            <a:r>
              <a:rPr lang="en-US" sz="2856" dirty="0">
                <a:solidFill>
                  <a:srgbClr val="FF0000"/>
                </a:solidFill>
              </a:rPr>
              <a:t>Click</a:t>
            </a:r>
          </a:p>
          <a:p>
            <a:r>
              <a:rPr lang="en-US" sz="2856" dirty="0">
                <a:solidFill>
                  <a:srgbClr val="FF0000"/>
                </a:solidFill>
              </a:rPr>
              <a:t>File </a:t>
            </a:r>
            <a:r>
              <a:rPr lang="en-US" sz="2856" dirty="0">
                <a:solidFill>
                  <a:srgbClr val="FF0000"/>
                </a:solidFill>
                <a:sym typeface="Wingdings" panose="05000000000000000000" pitchFamily="2" charset="2"/>
              </a:rPr>
              <a:t> New</a:t>
            </a:r>
            <a:endParaRPr lang="en-US" sz="2856" dirty="0">
              <a:solidFill>
                <a:srgbClr val="FF0000"/>
              </a:solidFill>
            </a:endParaRPr>
          </a:p>
        </p:txBody>
      </p:sp>
      <p:sp>
        <p:nvSpPr>
          <p:cNvPr id="8" name="Rounded Rectangle 7"/>
          <p:cNvSpPr/>
          <p:nvPr/>
        </p:nvSpPr>
        <p:spPr>
          <a:xfrm>
            <a:off x="810276" y="1874547"/>
            <a:ext cx="896588" cy="3432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0433532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056199" y="1724345"/>
            <a:ext cx="4808736" cy="4867024"/>
          </a:xfrm>
          <a:prstGeom prst="rect">
            <a:avLst/>
          </a:prstGeom>
        </p:spPr>
      </p:pic>
      <p:sp>
        <p:nvSpPr>
          <p:cNvPr id="2" name="Title 1"/>
          <p:cNvSpPr>
            <a:spLocks noGrp="1"/>
          </p:cNvSpPr>
          <p:nvPr>
            <p:ph type="title"/>
          </p:nvPr>
        </p:nvSpPr>
        <p:spPr/>
        <p:txBody>
          <a:bodyPr/>
          <a:lstStyle/>
          <a:p>
            <a:r>
              <a:rPr lang="en-US" dirty="0" smtClean="0"/>
              <a:t>Getting Started: Step 4</a:t>
            </a:r>
            <a:endParaRPr lang="en-US" dirty="0"/>
          </a:p>
        </p:txBody>
      </p:sp>
      <p:pic>
        <p:nvPicPr>
          <p:cNvPr id="4" name="Picture 3"/>
          <p:cNvPicPr>
            <a:picLocks noChangeAspect="1"/>
          </p:cNvPicPr>
          <p:nvPr/>
        </p:nvPicPr>
        <p:blipFill>
          <a:blip r:embed="rId3"/>
          <a:stretch>
            <a:fillRect/>
          </a:stretch>
        </p:blipFill>
        <p:spPr>
          <a:xfrm>
            <a:off x="710287" y="1724345"/>
            <a:ext cx="4808736" cy="4867024"/>
          </a:xfrm>
          <a:prstGeom prst="rect">
            <a:avLst/>
          </a:prstGeom>
        </p:spPr>
      </p:pic>
      <p:sp>
        <p:nvSpPr>
          <p:cNvPr id="6" name="Rounded Rectangle 5"/>
          <p:cNvSpPr/>
          <p:nvPr/>
        </p:nvSpPr>
        <p:spPr>
          <a:xfrm>
            <a:off x="9184018" y="2002999"/>
            <a:ext cx="1824242" cy="44317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Up-Down Arrow 6"/>
          <p:cNvSpPr/>
          <p:nvPr/>
        </p:nvSpPr>
        <p:spPr>
          <a:xfrm>
            <a:off x="11008260" y="3149448"/>
            <a:ext cx="321458" cy="3088293"/>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11025664" y="1997356"/>
            <a:ext cx="997952" cy="542399"/>
          </a:xfrm>
          <a:prstGeom prst="rect">
            <a:avLst/>
          </a:prstGeom>
          <a:noFill/>
        </p:spPr>
        <p:txBody>
          <a:bodyPr wrap="none" rtlCol="0">
            <a:spAutoFit/>
          </a:bodyPr>
          <a:lstStyle/>
          <a:p>
            <a:r>
              <a:rPr lang="en-US" sz="2856" dirty="0">
                <a:solidFill>
                  <a:srgbClr val="FF0000"/>
                </a:solidFill>
              </a:rPr>
              <a:t>Filter</a:t>
            </a:r>
          </a:p>
        </p:txBody>
      </p:sp>
      <p:sp>
        <p:nvSpPr>
          <p:cNvPr id="9" name="TextBox 8"/>
          <p:cNvSpPr txBox="1"/>
          <p:nvPr/>
        </p:nvSpPr>
        <p:spPr>
          <a:xfrm>
            <a:off x="11329718" y="3767577"/>
            <a:ext cx="1149672" cy="1887084"/>
          </a:xfrm>
          <a:prstGeom prst="rect">
            <a:avLst/>
          </a:prstGeom>
          <a:noFill/>
        </p:spPr>
        <p:txBody>
          <a:bodyPr wrap="none" rtlCol="0">
            <a:spAutoFit/>
          </a:bodyPr>
          <a:lstStyle/>
          <a:p>
            <a:r>
              <a:rPr lang="en-US" sz="2856" dirty="0">
                <a:solidFill>
                  <a:srgbClr val="FF0000"/>
                </a:solidFill>
              </a:rPr>
              <a:t>Scroll</a:t>
            </a:r>
          </a:p>
          <a:p>
            <a:r>
              <a:rPr lang="en-US" sz="2856" dirty="0">
                <a:solidFill>
                  <a:srgbClr val="FF0000"/>
                </a:solidFill>
              </a:rPr>
              <a:t>Up</a:t>
            </a:r>
          </a:p>
          <a:p>
            <a:r>
              <a:rPr lang="en-US" sz="2856" dirty="0">
                <a:solidFill>
                  <a:srgbClr val="FF0000"/>
                </a:solidFill>
              </a:rPr>
              <a:t>Or</a:t>
            </a:r>
          </a:p>
          <a:p>
            <a:r>
              <a:rPr lang="en-US" sz="2856" dirty="0">
                <a:solidFill>
                  <a:srgbClr val="FF0000"/>
                </a:solidFill>
              </a:rPr>
              <a:t>Down</a:t>
            </a:r>
          </a:p>
        </p:txBody>
      </p:sp>
      <p:sp>
        <p:nvSpPr>
          <p:cNvPr id="10" name="Rounded Rectangle 9"/>
          <p:cNvSpPr/>
          <p:nvPr/>
        </p:nvSpPr>
        <p:spPr>
          <a:xfrm>
            <a:off x="3694382" y="6138190"/>
            <a:ext cx="872350" cy="33634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2" name="Straight Arrow Connector 11"/>
          <p:cNvCxnSpPr>
            <a:stCxn id="11" idx="1"/>
          </p:cNvCxnSpPr>
          <p:nvPr/>
        </p:nvCxnSpPr>
        <p:spPr>
          <a:xfrm flipH="1" flipV="1">
            <a:off x="4369352" y="6320731"/>
            <a:ext cx="471797" cy="42500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41149" y="6474537"/>
            <a:ext cx="1200355" cy="542399"/>
          </a:xfrm>
          <a:prstGeom prst="rect">
            <a:avLst/>
          </a:prstGeom>
          <a:noFill/>
        </p:spPr>
        <p:txBody>
          <a:bodyPr wrap="none" rtlCol="0">
            <a:spAutoFit/>
          </a:bodyPr>
          <a:lstStyle/>
          <a:p>
            <a:r>
              <a:rPr lang="en-US" sz="2856" dirty="0">
                <a:solidFill>
                  <a:srgbClr val="FF0000"/>
                </a:solidFill>
              </a:rPr>
              <a:t>Open!</a:t>
            </a:r>
          </a:p>
        </p:txBody>
      </p:sp>
    </p:spTree>
    <p:extLst>
      <p:ext uri="{BB962C8B-B14F-4D97-AF65-F5344CB8AC3E}">
        <p14:creationId xmlns:p14="http://schemas.microsoft.com/office/powerpoint/2010/main" val="369013537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Step 5</a:t>
            </a:r>
            <a:endParaRPr lang="en-US" dirty="0"/>
          </a:p>
        </p:txBody>
      </p:sp>
      <p:pic>
        <p:nvPicPr>
          <p:cNvPr id="6" name="Picture 5"/>
          <p:cNvPicPr>
            <a:picLocks noChangeAspect="1"/>
          </p:cNvPicPr>
          <p:nvPr/>
        </p:nvPicPr>
        <p:blipFill>
          <a:blip r:embed="rId2"/>
          <a:stretch>
            <a:fillRect/>
          </a:stretch>
        </p:blipFill>
        <p:spPr>
          <a:xfrm>
            <a:off x="1502328" y="1591116"/>
            <a:ext cx="9491032" cy="4852290"/>
          </a:xfrm>
          <a:prstGeom prst="rect">
            <a:avLst/>
          </a:prstGeom>
        </p:spPr>
      </p:pic>
      <p:sp>
        <p:nvSpPr>
          <p:cNvPr id="7" name="Rounded Rectangle 6"/>
          <p:cNvSpPr/>
          <p:nvPr/>
        </p:nvSpPr>
        <p:spPr>
          <a:xfrm>
            <a:off x="1502328" y="1695806"/>
            <a:ext cx="4967564" cy="67658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8" name="Straight Arrow Connector 7"/>
          <p:cNvCxnSpPr/>
          <p:nvPr/>
        </p:nvCxnSpPr>
        <p:spPr>
          <a:xfrm flipH="1">
            <a:off x="6469892" y="1292457"/>
            <a:ext cx="828981" cy="70200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502328" y="2469427"/>
            <a:ext cx="1947706" cy="331863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2" name="Straight Arrow Connector 11"/>
          <p:cNvCxnSpPr/>
          <p:nvPr/>
        </p:nvCxnSpPr>
        <p:spPr>
          <a:xfrm flipV="1">
            <a:off x="1059470" y="5705323"/>
            <a:ext cx="442858" cy="63360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305792" y="2356193"/>
            <a:ext cx="1687568" cy="1818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5" name="Straight Arrow Connector 14"/>
          <p:cNvCxnSpPr/>
          <p:nvPr/>
        </p:nvCxnSpPr>
        <p:spPr>
          <a:xfrm>
            <a:off x="9305792" y="1365954"/>
            <a:ext cx="272778" cy="99023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9305792" y="4339992"/>
            <a:ext cx="1687568" cy="1818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21" name="Straight Arrow Connector 20"/>
          <p:cNvCxnSpPr/>
          <p:nvPr/>
        </p:nvCxnSpPr>
        <p:spPr>
          <a:xfrm flipV="1">
            <a:off x="8616360" y="5948287"/>
            <a:ext cx="689432" cy="57786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033198" y="6090708"/>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939808" y="832317"/>
            <a:ext cx="1407139" cy="542399"/>
          </a:xfrm>
          <a:prstGeom prst="rect">
            <a:avLst/>
          </a:prstGeom>
          <a:noFill/>
        </p:spPr>
        <p:txBody>
          <a:bodyPr wrap="none" rtlCol="0">
            <a:spAutoFit/>
          </a:bodyPr>
          <a:lstStyle/>
          <a:p>
            <a:r>
              <a:rPr lang="en-US" sz="2856" dirty="0">
                <a:solidFill>
                  <a:srgbClr val="FF0000"/>
                </a:solidFill>
              </a:rPr>
              <a:t>Toolbar</a:t>
            </a:r>
          </a:p>
        </p:txBody>
      </p:sp>
      <p:sp>
        <p:nvSpPr>
          <p:cNvPr id="26" name="TextBox 25"/>
          <p:cNvSpPr txBox="1"/>
          <p:nvPr/>
        </p:nvSpPr>
        <p:spPr>
          <a:xfrm>
            <a:off x="8966584" y="829015"/>
            <a:ext cx="2659418" cy="542399"/>
          </a:xfrm>
          <a:prstGeom prst="rect">
            <a:avLst/>
          </a:prstGeom>
          <a:noFill/>
        </p:spPr>
        <p:txBody>
          <a:bodyPr wrap="none" rtlCol="0">
            <a:spAutoFit/>
          </a:bodyPr>
          <a:lstStyle/>
          <a:p>
            <a:r>
              <a:rPr lang="en-US" sz="2856" dirty="0">
                <a:solidFill>
                  <a:srgbClr val="FF0000"/>
                </a:solidFill>
              </a:rPr>
              <a:t>Projects/Layers</a:t>
            </a:r>
          </a:p>
        </p:txBody>
      </p:sp>
      <p:sp>
        <p:nvSpPr>
          <p:cNvPr id="27" name="TextBox 26"/>
          <p:cNvSpPr txBox="1"/>
          <p:nvPr/>
        </p:nvSpPr>
        <p:spPr>
          <a:xfrm>
            <a:off x="8305022" y="6460889"/>
            <a:ext cx="1430877" cy="542399"/>
          </a:xfrm>
          <a:prstGeom prst="rect">
            <a:avLst/>
          </a:prstGeom>
          <a:noFill/>
        </p:spPr>
        <p:txBody>
          <a:bodyPr wrap="none" rtlCol="0">
            <a:spAutoFit/>
          </a:bodyPr>
          <a:lstStyle/>
          <a:p>
            <a:r>
              <a:rPr lang="en-US" sz="2856" dirty="0">
                <a:solidFill>
                  <a:srgbClr val="FF0000"/>
                </a:solidFill>
              </a:rPr>
              <a:t>Objects</a:t>
            </a:r>
          </a:p>
        </p:txBody>
      </p:sp>
      <p:sp>
        <p:nvSpPr>
          <p:cNvPr id="28" name="TextBox 27"/>
          <p:cNvSpPr txBox="1"/>
          <p:nvPr/>
        </p:nvSpPr>
        <p:spPr>
          <a:xfrm>
            <a:off x="6464210" y="6425890"/>
            <a:ext cx="1290079" cy="542399"/>
          </a:xfrm>
          <a:prstGeom prst="rect">
            <a:avLst/>
          </a:prstGeom>
          <a:noFill/>
        </p:spPr>
        <p:txBody>
          <a:bodyPr wrap="none" rtlCol="0">
            <a:spAutoFit/>
          </a:bodyPr>
          <a:lstStyle/>
          <a:p>
            <a:r>
              <a:rPr lang="en-US" sz="2856" dirty="0">
                <a:solidFill>
                  <a:srgbClr val="FF0000"/>
                </a:solidFill>
              </a:rPr>
              <a:t>Layout</a:t>
            </a:r>
          </a:p>
        </p:txBody>
      </p:sp>
      <p:sp>
        <p:nvSpPr>
          <p:cNvPr id="29" name="TextBox 28"/>
          <p:cNvSpPr txBox="1"/>
          <p:nvPr/>
        </p:nvSpPr>
        <p:spPr>
          <a:xfrm>
            <a:off x="405651" y="6338923"/>
            <a:ext cx="1863476" cy="542399"/>
          </a:xfrm>
          <a:prstGeom prst="rect">
            <a:avLst/>
          </a:prstGeom>
          <a:noFill/>
        </p:spPr>
        <p:txBody>
          <a:bodyPr wrap="none" rtlCol="0">
            <a:spAutoFit/>
          </a:bodyPr>
          <a:lstStyle/>
          <a:p>
            <a:r>
              <a:rPr lang="en-US" sz="2856" dirty="0">
                <a:solidFill>
                  <a:srgbClr val="FF0000"/>
                </a:solidFill>
              </a:rPr>
              <a:t>Properties</a:t>
            </a:r>
          </a:p>
        </p:txBody>
      </p:sp>
      <p:sp>
        <p:nvSpPr>
          <p:cNvPr id="18" name="Rounded Rectangle 17"/>
          <p:cNvSpPr/>
          <p:nvPr/>
        </p:nvSpPr>
        <p:spPr>
          <a:xfrm>
            <a:off x="3450034" y="2451944"/>
            <a:ext cx="1347094" cy="21910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9" name="Straight Arrow Connector 18"/>
          <p:cNvCxnSpPr/>
          <p:nvPr/>
        </p:nvCxnSpPr>
        <p:spPr>
          <a:xfrm flipH="1" flipV="1">
            <a:off x="4058822" y="2722294"/>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89835" y="3057476"/>
            <a:ext cx="5432101" cy="542399"/>
          </a:xfrm>
          <a:prstGeom prst="rect">
            <a:avLst/>
          </a:prstGeom>
          <a:noFill/>
        </p:spPr>
        <p:txBody>
          <a:bodyPr wrap="none" rtlCol="0">
            <a:spAutoFit/>
          </a:bodyPr>
          <a:lstStyle/>
          <a:p>
            <a:r>
              <a:rPr lang="en-US" sz="2856" dirty="0">
                <a:solidFill>
                  <a:srgbClr val="FF0000"/>
                </a:solidFill>
              </a:rPr>
              <a:t>Tabs for Layouts &amp; Event Sheets</a:t>
            </a:r>
          </a:p>
        </p:txBody>
      </p:sp>
    </p:spTree>
    <p:extLst>
      <p:ext uri="{BB962C8B-B14F-4D97-AF65-F5344CB8AC3E}">
        <p14:creationId xmlns:p14="http://schemas.microsoft.com/office/powerpoint/2010/main" val="169921761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8" y="1391740"/>
            <a:ext cx="9074259" cy="5274080"/>
          </a:xfrm>
          <a:prstGeom prst="rect">
            <a:avLst/>
          </a:prstGeom>
        </p:spPr>
      </p:pic>
      <p:sp>
        <p:nvSpPr>
          <p:cNvPr id="2" name="Title 1"/>
          <p:cNvSpPr>
            <a:spLocks noGrp="1"/>
          </p:cNvSpPr>
          <p:nvPr>
            <p:ph type="title"/>
          </p:nvPr>
        </p:nvSpPr>
        <p:spPr/>
        <p:txBody>
          <a:bodyPr/>
          <a:lstStyle/>
          <a:p>
            <a:r>
              <a:rPr lang="en-US" dirty="0" smtClean="0"/>
              <a:t>Getting Started: Step 6</a:t>
            </a:r>
            <a:endParaRPr lang="en-US" dirty="0"/>
          </a:p>
        </p:txBody>
      </p:sp>
      <p:sp>
        <p:nvSpPr>
          <p:cNvPr id="6" name="Rounded Rectangle 5"/>
          <p:cNvSpPr/>
          <p:nvPr/>
        </p:nvSpPr>
        <p:spPr>
          <a:xfrm>
            <a:off x="774260" y="2575517"/>
            <a:ext cx="1683234" cy="5293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TextBox 6"/>
          <p:cNvSpPr txBox="1"/>
          <p:nvPr/>
        </p:nvSpPr>
        <p:spPr>
          <a:xfrm>
            <a:off x="10086372" y="1724345"/>
            <a:ext cx="2076146" cy="990628"/>
          </a:xfrm>
          <a:prstGeom prst="rect">
            <a:avLst/>
          </a:prstGeom>
          <a:noFill/>
        </p:spPr>
        <p:txBody>
          <a:bodyPr wrap="none" rtlCol="0">
            <a:spAutoFit/>
          </a:bodyPr>
          <a:lstStyle/>
          <a:p>
            <a:r>
              <a:rPr lang="en-US" sz="2856" dirty="0">
                <a:solidFill>
                  <a:srgbClr val="FF0000"/>
                </a:solidFill>
              </a:rPr>
              <a:t>Click</a:t>
            </a:r>
          </a:p>
          <a:p>
            <a:r>
              <a:rPr lang="en-US" sz="2856" dirty="0">
                <a:solidFill>
                  <a:srgbClr val="FF0000"/>
                </a:solidFill>
              </a:rPr>
              <a:t>File </a:t>
            </a:r>
            <a:r>
              <a:rPr lang="en-US" sz="2856" dirty="0">
                <a:solidFill>
                  <a:srgbClr val="FF0000"/>
                </a:solidFill>
                <a:sym typeface="Wingdings" panose="05000000000000000000" pitchFamily="2" charset="2"/>
              </a:rPr>
              <a:t> Save</a:t>
            </a:r>
            <a:endParaRPr lang="en-US" sz="2856" dirty="0">
              <a:solidFill>
                <a:srgbClr val="FF0000"/>
              </a:solidFill>
            </a:endParaRPr>
          </a:p>
        </p:txBody>
      </p:sp>
    </p:spTree>
    <p:extLst>
      <p:ext uri="{BB962C8B-B14F-4D97-AF65-F5344CB8AC3E}">
        <p14:creationId xmlns:p14="http://schemas.microsoft.com/office/powerpoint/2010/main" val="1489471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8" y="1391740"/>
            <a:ext cx="9074259" cy="5274080"/>
          </a:xfrm>
          <a:prstGeom prst="rect">
            <a:avLst/>
          </a:prstGeom>
        </p:spPr>
      </p:pic>
      <p:sp>
        <p:nvSpPr>
          <p:cNvPr id="2" name="Title 1"/>
          <p:cNvSpPr>
            <a:spLocks noGrp="1"/>
          </p:cNvSpPr>
          <p:nvPr>
            <p:ph type="title"/>
          </p:nvPr>
        </p:nvSpPr>
        <p:spPr/>
        <p:txBody>
          <a:bodyPr/>
          <a:lstStyle/>
          <a:p>
            <a:r>
              <a:rPr lang="en-US" dirty="0" smtClean="0"/>
              <a:t>Getting Started: Step 7</a:t>
            </a:r>
            <a:endParaRPr lang="en-US" dirty="0"/>
          </a:p>
        </p:txBody>
      </p:sp>
      <p:pic>
        <p:nvPicPr>
          <p:cNvPr id="4" name="Picture 3"/>
          <p:cNvPicPr>
            <a:picLocks noChangeAspect="1"/>
          </p:cNvPicPr>
          <p:nvPr/>
        </p:nvPicPr>
        <p:blipFill>
          <a:blip r:embed="rId3"/>
          <a:stretch>
            <a:fillRect/>
          </a:stretch>
        </p:blipFill>
        <p:spPr>
          <a:xfrm>
            <a:off x="1890777" y="2158716"/>
            <a:ext cx="7004240" cy="3740128"/>
          </a:xfrm>
          <a:prstGeom prst="rect">
            <a:avLst/>
          </a:prstGeom>
        </p:spPr>
      </p:pic>
      <p:sp>
        <p:nvSpPr>
          <p:cNvPr id="6" name="Rounded Rectangle 5"/>
          <p:cNvSpPr/>
          <p:nvPr/>
        </p:nvSpPr>
        <p:spPr>
          <a:xfrm>
            <a:off x="6799269" y="5417739"/>
            <a:ext cx="872350" cy="33634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7" name="Straight Arrow Connector 6"/>
          <p:cNvCxnSpPr>
            <a:stCxn id="8" idx="1"/>
          </p:cNvCxnSpPr>
          <p:nvPr/>
        </p:nvCxnSpPr>
        <p:spPr>
          <a:xfrm flipH="1" flipV="1">
            <a:off x="7474239" y="5611652"/>
            <a:ext cx="471797" cy="42500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46036" y="5765459"/>
            <a:ext cx="1052689" cy="542399"/>
          </a:xfrm>
          <a:prstGeom prst="rect">
            <a:avLst/>
          </a:prstGeom>
          <a:noFill/>
        </p:spPr>
        <p:txBody>
          <a:bodyPr wrap="none" rtlCol="0">
            <a:spAutoFit/>
          </a:bodyPr>
          <a:lstStyle/>
          <a:p>
            <a:r>
              <a:rPr lang="en-US" sz="2856" dirty="0">
                <a:solidFill>
                  <a:srgbClr val="FF0000"/>
                </a:solidFill>
              </a:rPr>
              <a:t>Save!</a:t>
            </a:r>
          </a:p>
        </p:txBody>
      </p:sp>
      <p:sp>
        <p:nvSpPr>
          <p:cNvPr id="9" name="TextBox 8"/>
          <p:cNvSpPr txBox="1"/>
          <p:nvPr/>
        </p:nvSpPr>
        <p:spPr>
          <a:xfrm>
            <a:off x="10063627" y="3258351"/>
            <a:ext cx="1766035" cy="990628"/>
          </a:xfrm>
          <a:prstGeom prst="rect">
            <a:avLst/>
          </a:prstGeom>
          <a:noFill/>
        </p:spPr>
        <p:txBody>
          <a:bodyPr wrap="none" rtlCol="0">
            <a:spAutoFit/>
          </a:bodyPr>
          <a:lstStyle/>
          <a:p>
            <a:r>
              <a:rPr lang="en-US" sz="2856" dirty="0">
                <a:solidFill>
                  <a:srgbClr val="FF0000"/>
                </a:solidFill>
              </a:rPr>
              <a:t>Enter</a:t>
            </a:r>
          </a:p>
          <a:p>
            <a:r>
              <a:rPr lang="en-US" sz="2856" dirty="0">
                <a:solidFill>
                  <a:srgbClr val="FF0000"/>
                </a:solidFill>
              </a:rPr>
              <a:t>File name</a:t>
            </a:r>
          </a:p>
        </p:txBody>
      </p:sp>
    </p:spTree>
    <p:extLst>
      <p:ext uri="{BB962C8B-B14F-4D97-AF65-F5344CB8AC3E}">
        <p14:creationId xmlns:p14="http://schemas.microsoft.com/office/powerpoint/2010/main" val="110986571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&amp; Contests</a:t>
            </a:r>
            <a:endParaRPr lang="en-US" dirty="0"/>
          </a:p>
        </p:txBody>
      </p:sp>
      <p:sp>
        <p:nvSpPr>
          <p:cNvPr id="3" name="TextBox 2"/>
          <p:cNvSpPr txBox="1"/>
          <p:nvPr/>
        </p:nvSpPr>
        <p:spPr>
          <a:xfrm>
            <a:off x="457580" y="6148993"/>
            <a:ext cx="557428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BAM! Best App a Month for June 2014</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35" y="1473084"/>
            <a:ext cx="5915962" cy="2206815"/>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sp>
        <p:nvSpPr>
          <p:cNvPr id="9" name="TextBox 8"/>
          <p:cNvSpPr txBox="1"/>
          <p:nvPr/>
        </p:nvSpPr>
        <p:spPr>
          <a:xfrm>
            <a:off x="611809" y="4768016"/>
            <a:ext cx="4777397" cy="1446550"/>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URL: </a:t>
            </a:r>
            <a:r>
              <a:rPr lang="en-US" sz="2400" dirty="0">
                <a:hlinkClick r:id="rId4"/>
              </a:rPr>
              <a:t>http://</a:t>
            </a:r>
            <a:r>
              <a:rPr lang="en-US" sz="2400" dirty="0" smtClean="0">
                <a:hlinkClick r:id="rId4"/>
              </a:rPr>
              <a:t>aka.ms/BAMWashDC</a:t>
            </a:r>
            <a:endParaRPr lang="en-US" sz="2400" dirty="0" smtClean="0"/>
          </a:p>
          <a:p>
            <a:pPr>
              <a:lnSpc>
                <a:spcPct val="90000"/>
              </a:lnSpc>
              <a:spcAft>
                <a:spcPts val="600"/>
              </a:spcAft>
            </a:pPr>
            <a:r>
              <a:rPr lang="en-US" sz="2400" dirty="0" smtClean="0">
                <a:gradFill>
                  <a:gsLst>
                    <a:gs pos="2917">
                      <a:schemeClr val="tx1"/>
                    </a:gs>
                    <a:gs pos="30000">
                      <a:schemeClr val="tx1"/>
                    </a:gs>
                  </a:gsLst>
                  <a:lin ang="5400000" scaled="0"/>
                </a:gradFill>
              </a:rPr>
              <a:t>URL</a:t>
            </a:r>
            <a:r>
              <a:rPr lang="en-US" sz="2400" dirty="0">
                <a:gradFill>
                  <a:gsLst>
                    <a:gs pos="2917">
                      <a:schemeClr val="tx1"/>
                    </a:gs>
                    <a:gs pos="30000">
                      <a:schemeClr val="tx1"/>
                    </a:gs>
                  </a:gsLst>
                  <a:lin ang="5400000" scaled="0"/>
                </a:gradFill>
              </a:rPr>
              <a:t>: </a:t>
            </a:r>
            <a:r>
              <a:rPr lang="en-US" sz="2400" dirty="0">
                <a:hlinkClick r:id="rId5"/>
              </a:rPr>
              <a:t>http://</a:t>
            </a:r>
            <a:r>
              <a:rPr lang="en-US" sz="2400" dirty="0" smtClean="0">
                <a:hlinkClick r:id="rId5"/>
              </a:rPr>
              <a:t>aka.ms/BAMPhilly</a:t>
            </a:r>
            <a:r>
              <a:rPr lang="en-US" sz="2400" dirty="0" smtClean="0"/>
              <a:t> </a:t>
            </a:r>
            <a:endParaRPr lang="en-US" sz="2400" dirty="0"/>
          </a:p>
          <a:p>
            <a:pPr>
              <a:lnSpc>
                <a:spcPct val="90000"/>
              </a:lnSpc>
              <a:spcAft>
                <a:spcPts val="600"/>
              </a:spcAft>
            </a:pPr>
            <a:r>
              <a:rPr lang="en-US" sz="2400" dirty="0" smtClean="0">
                <a:gradFill>
                  <a:gsLst>
                    <a:gs pos="2917">
                      <a:schemeClr val="tx1"/>
                    </a:gs>
                    <a:gs pos="30000">
                      <a:schemeClr val="tx1"/>
                    </a:gs>
                  </a:gsLst>
                  <a:lin ang="5400000" scaled="0"/>
                </a:gradFill>
              </a:rPr>
              <a:t>(select Windows 8 for platform!)</a:t>
            </a:r>
          </a:p>
        </p:txBody>
      </p:sp>
      <p:sp>
        <p:nvSpPr>
          <p:cNvPr id="8" name="TextBox 7"/>
          <p:cNvSpPr txBox="1"/>
          <p:nvPr/>
        </p:nvSpPr>
        <p:spPr>
          <a:xfrm>
            <a:off x="6566362" y="6142980"/>
            <a:ext cx="5418791"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URL: </a:t>
            </a:r>
            <a:r>
              <a:rPr lang="en-US" sz="2400" dirty="0" smtClean="0">
                <a:gradFill>
                  <a:gsLst>
                    <a:gs pos="2917">
                      <a:schemeClr val="tx1"/>
                    </a:gs>
                    <a:gs pos="30000">
                      <a:schemeClr val="tx1"/>
                    </a:gs>
                  </a:gsLst>
                  <a:lin ang="5400000" scaled="0"/>
                </a:gradFill>
                <a:hlinkClick r:id="rId6"/>
              </a:rPr>
              <a:t>http://tinyurl.com/msdcmeetup</a:t>
            </a:r>
            <a:r>
              <a:rPr lang="en-US" sz="2400" dirty="0" smtClean="0">
                <a:gradFill>
                  <a:gsLst>
                    <a:gs pos="2917">
                      <a:schemeClr val="tx1"/>
                    </a:gs>
                    <a:gs pos="30000">
                      <a:schemeClr val="tx1"/>
                    </a:gs>
                  </a:gsLst>
                  <a:lin ang="5400000" scaled="0"/>
                </a:gradFill>
              </a:rPr>
              <a:t> </a:t>
            </a:r>
            <a:endParaRPr lang="en-US" sz="2400" dirty="0" smtClean="0"/>
          </a:p>
        </p:txBody>
      </p:sp>
      <p:pic>
        <p:nvPicPr>
          <p:cNvPr id="10" name="Picture 9"/>
          <p:cNvPicPr>
            <a:picLocks noChangeAspect="1"/>
          </p:cNvPicPr>
          <p:nvPr/>
        </p:nvPicPr>
        <p:blipFill>
          <a:blip r:embed="rId7"/>
          <a:stretch>
            <a:fillRect/>
          </a:stretch>
        </p:blipFill>
        <p:spPr>
          <a:xfrm>
            <a:off x="6675432" y="1437870"/>
            <a:ext cx="5200650" cy="2676525"/>
          </a:xfrm>
          <a:prstGeom prst="rect">
            <a:avLst/>
          </a:prstGeom>
          <a:effectLst>
            <a:outerShdw blurRad="50800" dist="38100" dir="2700000" algn="tl" rotWithShape="0">
              <a:prstClr val="black">
                <a:alpha val="40000"/>
              </a:prstClr>
            </a:outerShdw>
          </a:effectLst>
        </p:spPr>
      </p:pic>
      <p:pic>
        <p:nvPicPr>
          <p:cNvPr id="1030" name="Picture 6" descr="http://www.castleinthepie.com/wp-content/uploads/2012/01/meetuplogo-300x22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3579" y="4313076"/>
            <a:ext cx="2204356" cy="163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332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410902"/>
            <a:ext cx="9074259" cy="5254918"/>
          </a:xfrm>
          <a:prstGeom prst="rect">
            <a:avLst/>
          </a:prstGeom>
        </p:spPr>
      </p:pic>
      <p:sp>
        <p:nvSpPr>
          <p:cNvPr id="2" name="Title 1"/>
          <p:cNvSpPr>
            <a:spLocks noGrp="1"/>
          </p:cNvSpPr>
          <p:nvPr>
            <p:ph type="title"/>
          </p:nvPr>
        </p:nvSpPr>
        <p:spPr/>
        <p:txBody>
          <a:bodyPr/>
          <a:lstStyle/>
          <a:p>
            <a:r>
              <a:rPr lang="en-US" dirty="0" smtClean="0"/>
              <a:t>Getting Started: Done!</a:t>
            </a:r>
            <a:endParaRPr lang="en-US" dirty="0"/>
          </a:p>
        </p:txBody>
      </p:sp>
    </p:spTree>
    <p:extLst>
      <p:ext uri="{BB962C8B-B14F-4D97-AF65-F5344CB8AC3E}">
        <p14:creationId xmlns:p14="http://schemas.microsoft.com/office/powerpoint/2010/main" val="407066801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 Going Multiplatform</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1733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Export Project: Step 1</a:t>
            </a:r>
            <a:endParaRPr lang="en-US" dirty="0"/>
          </a:p>
        </p:txBody>
      </p:sp>
      <p:pic>
        <p:nvPicPr>
          <p:cNvPr id="5" name="Picture 4"/>
          <p:cNvPicPr>
            <a:picLocks noChangeAspect="1"/>
          </p:cNvPicPr>
          <p:nvPr/>
        </p:nvPicPr>
        <p:blipFill>
          <a:blip r:embed="rId2"/>
          <a:stretch>
            <a:fillRect/>
          </a:stretch>
        </p:blipFill>
        <p:spPr>
          <a:xfrm>
            <a:off x="855768" y="1410902"/>
            <a:ext cx="8140130" cy="5246568"/>
          </a:xfrm>
          <a:prstGeom prst="rect">
            <a:avLst/>
          </a:prstGeom>
        </p:spPr>
      </p:pic>
      <p:sp>
        <p:nvSpPr>
          <p:cNvPr id="6" name="TextBox 5"/>
          <p:cNvSpPr txBox="1"/>
          <p:nvPr/>
        </p:nvSpPr>
        <p:spPr>
          <a:xfrm>
            <a:off x="3292189" y="4960286"/>
            <a:ext cx="3802003" cy="971292"/>
          </a:xfrm>
          <a:prstGeom prst="rect">
            <a:avLst/>
          </a:prstGeom>
          <a:noFill/>
        </p:spPr>
        <p:txBody>
          <a:bodyPr wrap="none" rtlCol="0">
            <a:spAutoFit/>
          </a:bodyPr>
          <a:lstStyle/>
          <a:p>
            <a:r>
              <a:rPr lang="en-US" sz="2856" dirty="0">
                <a:solidFill>
                  <a:srgbClr val="FF0000"/>
                </a:solidFill>
              </a:rPr>
              <a:t>Click</a:t>
            </a:r>
          </a:p>
          <a:p>
            <a:r>
              <a:rPr lang="en-US" sz="2856" dirty="0">
                <a:solidFill>
                  <a:srgbClr val="FF0000"/>
                </a:solidFill>
              </a:rPr>
              <a:t>File </a:t>
            </a:r>
            <a:r>
              <a:rPr lang="en-US" sz="2856" dirty="0">
                <a:solidFill>
                  <a:srgbClr val="FF0000"/>
                </a:solidFill>
                <a:sym typeface="Wingdings" panose="05000000000000000000" pitchFamily="2" charset="2"/>
              </a:rPr>
              <a:t> </a:t>
            </a:r>
            <a:r>
              <a:rPr lang="en-US" sz="2856" dirty="0" smtClean="0">
                <a:solidFill>
                  <a:srgbClr val="FF0000"/>
                </a:solidFill>
                <a:sym typeface="Wingdings" panose="05000000000000000000" pitchFamily="2" charset="2"/>
              </a:rPr>
              <a:t>Export project…</a:t>
            </a:r>
            <a:endParaRPr lang="en-US" sz="2856" dirty="0">
              <a:solidFill>
                <a:srgbClr val="FF0000"/>
              </a:solidFill>
            </a:endParaRPr>
          </a:p>
        </p:txBody>
      </p:sp>
    </p:spTree>
    <p:extLst>
      <p:ext uri="{BB962C8B-B14F-4D97-AF65-F5344CB8AC3E}">
        <p14:creationId xmlns:p14="http://schemas.microsoft.com/office/powerpoint/2010/main" val="149219294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4639" y="1428084"/>
            <a:ext cx="6474081" cy="738664"/>
          </a:xfrm>
          <a:prstGeom prst="rect">
            <a:avLst/>
          </a:prstGeom>
        </p:spPr>
        <p:txBody>
          <a:bodyPr/>
          <a:lstStyle/>
          <a:p>
            <a:r>
              <a:rPr lang="en-US" dirty="0" smtClean="0"/>
              <a:t>Choose a platform…</a:t>
            </a:r>
            <a:endParaRPr lang="en-US" dirty="0"/>
          </a:p>
        </p:txBody>
      </p:sp>
      <p:pic>
        <p:nvPicPr>
          <p:cNvPr id="6" name="Picture 5"/>
          <p:cNvPicPr>
            <a:picLocks noChangeAspect="1"/>
          </p:cNvPicPr>
          <p:nvPr/>
        </p:nvPicPr>
        <p:blipFill>
          <a:blip r:embed="rId3"/>
          <a:stretch>
            <a:fillRect/>
          </a:stretch>
        </p:blipFill>
        <p:spPr>
          <a:xfrm>
            <a:off x="274639" y="2517905"/>
            <a:ext cx="4034859" cy="3761177"/>
          </a:xfrm>
          <a:prstGeom prst="rect">
            <a:avLst/>
          </a:prstGeom>
        </p:spPr>
      </p:pic>
      <p:pic>
        <p:nvPicPr>
          <p:cNvPr id="7" name="Picture 6"/>
          <p:cNvPicPr>
            <a:picLocks noChangeAspect="1"/>
          </p:cNvPicPr>
          <p:nvPr/>
        </p:nvPicPr>
        <p:blipFill>
          <a:blip r:embed="rId4"/>
          <a:stretch>
            <a:fillRect/>
          </a:stretch>
        </p:blipFill>
        <p:spPr>
          <a:xfrm>
            <a:off x="4731290" y="2517905"/>
            <a:ext cx="4034859" cy="3761177"/>
          </a:xfrm>
          <a:prstGeom prst="rect">
            <a:avLst/>
          </a:prstGeom>
        </p:spPr>
      </p:pic>
      <p:sp>
        <p:nvSpPr>
          <p:cNvPr id="9" name="Title 1"/>
          <p:cNvSpPr>
            <a:spLocks noGrp="1"/>
          </p:cNvSpPr>
          <p:nvPr>
            <p:ph type="title"/>
          </p:nvPr>
        </p:nvSpPr>
        <p:spPr>
          <a:xfrm>
            <a:off x="274639" y="295274"/>
            <a:ext cx="11889564" cy="917575"/>
          </a:xfrm>
        </p:spPr>
        <p:txBody>
          <a:bodyPr/>
          <a:lstStyle/>
          <a:p>
            <a:r>
              <a:rPr lang="en-US" dirty="0" smtClean="0"/>
              <a:t>Export Project: Step 2</a:t>
            </a:r>
            <a:endParaRPr lang="en-US" dirty="0"/>
          </a:p>
        </p:txBody>
      </p:sp>
    </p:spTree>
    <p:extLst>
      <p:ext uri="{BB962C8B-B14F-4D97-AF65-F5344CB8AC3E}">
        <p14:creationId xmlns:p14="http://schemas.microsoft.com/office/powerpoint/2010/main" val="246984356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240" y="3994518"/>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463970" y="2203599"/>
            <a:ext cx="982796" cy="9827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5949" y="854717"/>
            <a:ext cx="1748631" cy="1748631"/>
          </a:xfrm>
          <a:prstGeom prst="rect">
            <a:avLst/>
          </a:prstGeom>
        </p:spPr>
      </p:pic>
      <p:pic>
        <p:nvPicPr>
          <p:cNvPr id="9" name="Picture 8"/>
          <p:cNvPicPr>
            <a:picLocks noChangeAspect="1"/>
          </p:cNvPicPr>
          <p:nvPr/>
        </p:nvPicPr>
        <p:blipFill>
          <a:blip r:embed="rId6"/>
          <a:stretch>
            <a:fillRect/>
          </a:stretch>
        </p:blipFill>
        <p:spPr>
          <a:xfrm>
            <a:off x="5600304" y="2584870"/>
            <a:ext cx="3114250" cy="959366"/>
          </a:xfrm>
          <a:prstGeom prst="rect">
            <a:avLst/>
          </a:prstGeom>
        </p:spPr>
      </p:pic>
      <p:cxnSp>
        <p:nvCxnSpPr>
          <p:cNvPr id="11" name="Curved Connector 10"/>
          <p:cNvCxnSpPr>
            <a:stCxn id="5" idx="0"/>
            <a:endCxn id="6" idx="1"/>
          </p:cNvCxnSpPr>
          <p:nvPr/>
        </p:nvCxnSpPr>
        <p:spPr>
          <a:xfrm rot="5400000" flipH="1" flipV="1">
            <a:off x="2465027" y="2995575"/>
            <a:ext cx="1299521" cy="69836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0"/>
            <a:endCxn id="7" idx="1"/>
          </p:cNvCxnSpPr>
          <p:nvPr/>
        </p:nvCxnSpPr>
        <p:spPr>
          <a:xfrm rot="5400000" flipH="1" flipV="1">
            <a:off x="5238377" y="446025"/>
            <a:ext cx="474566" cy="304058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7"/>
          <a:stretch>
            <a:fillRect/>
          </a:stretch>
        </p:blipFill>
        <p:spPr>
          <a:xfrm>
            <a:off x="6311650" y="4085377"/>
            <a:ext cx="952033" cy="748026"/>
          </a:xfrm>
          <a:prstGeom prst="rect">
            <a:avLst/>
          </a:prstGeom>
        </p:spPr>
      </p:pic>
      <p:pic>
        <p:nvPicPr>
          <p:cNvPr id="17" name="Picture 16"/>
          <p:cNvPicPr>
            <a:picLocks noChangeAspect="1"/>
          </p:cNvPicPr>
          <p:nvPr/>
        </p:nvPicPr>
        <p:blipFill>
          <a:blip r:embed="rId8"/>
          <a:stretch>
            <a:fillRect/>
          </a:stretch>
        </p:blipFill>
        <p:spPr>
          <a:xfrm>
            <a:off x="6311650" y="5043204"/>
            <a:ext cx="602306" cy="689738"/>
          </a:xfrm>
          <a:prstGeom prst="rect">
            <a:avLst/>
          </a:prstGeom>
        </p:spPr>
      </p:pic>
      <p:cxnSp>
        <p:nvCxnSpPr>
          <p:cNvPr id="18" name="Curved Connector 17"/>
          <p:cNvCxnSpPr>
            <a:stCxn id="5" idx="3"/>
            <a:endCxn id="16" idx="1"/>
          </p:cNvCxnSpPr>
          <p:nvPr/>
        </p:nvCxnSpPr>
        <p:spPr>
          <a:xfrm flipV="1">
            <a:off x="3431970" y="4459390"/>
            <a:ext cx="2879681" cy="19865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5" idx="3"/>
            <a:endCxn id="17" idx="1"/>
          </p:cNvCxnSpPr>
          <p:nvPr/>
        </p:nvCxnSpPr>
        <p:spPr>
          <a:xfrm>
            <a:off x="3431970" y="4658048"/>
            <a:ext cx="2879681" cy="730025"/>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9"/>
          <a:stretch>
            <a:fillRect/>
          </a:stretch>
        </p:blipFill>
        <p:spPr>
          <a:xfrm>
            <a:off x="3844460" y="5866701"/>
            <a:ext cx="602306" cy="689738"/>
          </a:xfrm>
          <a:prstGeom prst="rect">
            <a:avLst/>
          </a:prstGeom>
        </p:spPr>
      </p:pic>
      <p:cxnSp>
        <p:nvCxnSpPr>
          <p:cNvPr id="25" name="Curved Connector 24"/>
          <p:cNvCxnSpPr>
            <a:stCxn id="5" idx="2"/>
          </p:cNvCxnSpPr>
          <p:nvPr/>
        </p:nvCxnSpPr>
        <p:spPr>
          <a:xfrm rot="16200000" flipH="1">
            <a:off x="2882590" y="5204593"/>
            <a:ext cx="844886" cy="1078855"/>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4098" name="Picture 2" descr="http://www.e-scape.co.uk/assets/Logos/ios-android-logos.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2930" y="5959538"/>
            <a:ext cx="2096640" cy="102735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Elbow Connector 33"/>
          <p:cNvCxnSpPr>
            <a:stCxn id="24" idx="3"/>
            <a:endCxn id="4098" idx="1"/>
          </p:cNvCxnSpPr>
          <p:nvPr/>
        </p:nvCxnSpPr>
        <p:spPr>
          <a:xfrm>
            <a:off x="4446766" y="6211570"/>
            <a:ext cx="1106164" cy="261645"/>
          </a:xfrm>
          <a:prstGeom prst="bentConnector3">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H="1">
            <a:off x="6442595" y="3549472"/>
            <a:ext cx="3772156" cy="131276"/>
          </a:xfrm>
          <a:prstGeom prst="curvedConnector4">
            <a:avLst>
              <a:gd name="adj1" fmla="val -762"/>
              <a:gd name="adj2" fmla="val 632809"/>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61" name="Right Brace 60"/>
          <p:cNvSpPr/>
          <p:nvPr/>
        </p:nvSpPr>
        <p:spPr>
          <a:xfrm>
            <a:off x="7504316" y="4085376"/>
            <a:ext cx="676727" cy="27797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a:p>
        </p:txBody>
      </p:sp>
      <p:pic>
        <p:nvPicPr>
          <p:cNvPr id="3" name="Picture 2"/>
          <p:cNvPicPr>
            <a:picLocks noChangeAspect="1"/>
          </p:cNvPicPr>
          <p:nvPr/>
        </p:nvPicPr>
        <p:blipFill>
          <a:blip r:embed="rId11"/>
          <a:stretch>
            <a:fillRect/>
          </a:stretch>
        </p:blipFill>
        <p:spPr>
          <a:xfrm>
            <a:off x="4290256" y="3058008"/>
            <a:ext cx="621736" cy="670309"/>
          </a:xfrm>
          <a:prstGeom prst="rect">
            <a:avLst/>
          </a:prstGeom>
        </p:spPr>
      </p:pic>
      <p:cxnSp>
        <p:nvCxnSpPr>
          <p:cNvPr id="20" name="Curved Connector 19"/>
          <p:cNvCxnSpPr>
            <a:stCxn id="5" idx="0"/>
            <a:endCxn id="3" idx="1"/>
          </p:cNvCxnSpPr>
          <p:nvPr/>
        </p:nvCxnSpPr>
        <p:spPr>
          <a:xfrm rot="5400000" flipH="1" flipV="1">
            <a:off x="3227252" y="2931514"/>
            <a:ext cx="601356" cy="1524651"/>
          </a:xfrm>
          <a:prstGeom prst="curvedConnector2">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6" name="Curved Connector 25"/>
          <p:cNvCxnSpPr>
            <a:stCxn id="3" idx="3"/>
            <a:endCxn id="9" idx="1"/>
          </p:cNvCxnSpPr>
          <p:nvPr/>
        </p:nvCxnSpPr>
        <p:spPr>
          <a:xfrm flipV="1">
            <a:off x="4911992" y="3064554"/>
            <a:ext cx="688312" cy="328609"/>
          </a:xfrm>
          <a:prstGeom prst="curvedConnector3">
            <a:avLst>
              <a:gd name="adj1" fmla="val 50000"/>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27" name="Title 1"/>
          <p:cNvSpPr>
            <a:spLocks noGrp="1"/>
          </p:cNvSpPr>
          <p:nvPr>
            <p:ph type="title"/>
          </p:nvPr>
        </p:nvSpPr>
        <p:spPr>
          <a:xfrm>
            <a:off x="274639" y="295274"/>
            <a:ext cx="11889564" cy="917575"/>
          </a:xfrm>
        </p:spPr>
        <p:txBody>
          <a:bodyPr/>
          <a:lstStyle/>
          <a:p>
            <a:r>
              <a:rPr lang="en-US" dirty="0" smtClean="0"/>
              <a:t>Export Project: Step 3</a:t>
            </a:r>
            <a:endParaRPr lang="en-US" dirty="0"/>
          </a:p>
        </p:txBody>
      </p:sp>
      <p:sp>
        <p:nvSpPr>
          <p:cNvPr id="28" name="Content Placeholder 2"/>
          <p:cNvSpPr txBox="1">
            <a:spLocks/>
          </p:cNvSpPr>
          <p:nvPr/>
        </p:nvSpPr>
        <p:spPr>
          <a:xfrm>
            <a:off x="274639" y="1123866"/>
            <a:ext cx="6474081"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Publish anywhere…</a:t>
            </a:r>
            <a:endParaRPr lang="en-US" dirty="0"/>
          </a:p>
        </p:txBody>
      </p:sp>
    </p:spTree>
    <p:extLst>
      <p:ext uri="{BB962C8B-B14F-4D97-AF65-F5344CB8AC3E}">
        <p14:creationId xmlns:p14="http://schemas.microsoft.com/office/powerpoint/2010/main" val="51182068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 Tiled Backgrounds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13664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 Tiled Background: Step 1</a:t>
            </a:r>
            <a:endParaRPr lang="en-US" dirty="0"/>
          </a:p>
        </p:txBody>
      </p:sp>
      <p:pic>
        <p:nvPicPr>
          <p:cNvPr id="5" name="Picture 4"/>
          <p:cNvPicPr>
            <a:picLocks noChangeAspect="1"/>
          </p:cNvPicPr>
          <p:nvPr/>
        </p:nvPicPr>
        <p:blipFill>
          <a:blip r:embed="rId2"/>
          <a:stretch>
            <a:fillRect/>
          </a:stretch>
        </p:blipFill>
        <p:spPr>
          <a:xfrm>
            <a:off x="855768" y="1415530"/>
            <a:ext cx="9242303" cy="5371749"/>
          </a:xfrm>
          <a:prstGeom prst="rect">
            <a:avLst/>
          </a:prstGeom>
        </p:spPr>
      </p:pic>
      <p:sp>
        <p:nvSpPr>
          <p:cNvPr id="6" name="TextBox 5"/>
          <p:cNvSpPr txBox="1"/>
          <p:nvPr/>
        </p:nvSpPr>
        <p:spPr>
          <a:xfrm>
            <a:off x="2724380" y="3769261"/>
            <a:ext cx="2367487" cy="990628"/>
          </a:xfrm>
          <a:prstGeom prst="rect">
            <a:avLst/>
          </a:prstGeom>
          <a:noFill/>
        </p:spPr>
        <p:txBody>
          <a:bodyPr wrap="none" rtlCol="0">
            <a:spAutoFit/>
          </a:bodyPr>
          <a:lstStyle/>
          <a:p>
            <a:pPr algn="r"/>
            <a:r>
              <a:rPr lang="en-US" sz="2856" dirty="0">
                <a:solidFill>
                  <a:srgbClr val="FF0000"/>
                </a:solidFill>
              </a:rPr>
              <a:t>Right-Click</a:t>
            </a:r>
          </a:p>
          <a:p>
            <a:pPr algn="r"/>
            <a:r>
              <a:rPr lang="en-US" sz="2856" dirty="0">
                <a:solidFill>
                  <a:srgbClr val="FF0000"/>
                </a:solidFill>
              </a:rPr>
              <a:t>Inside Layout</a:t>
            </a:r>
          </a:p>
        </p:txBody>
      </p:sp>
      <p:cxnSp>
        <p:nvCxnSpPr>
          <p:cNvPr id="7" name="Straight Arrow Connector 6"/>
          <p:cNvCxnSpPr/>
          <p:nvPr/>
        </p:nvCxnSpPr>
        <p:spPr>
          <a:xfrm flipH="1" flipV="1">
            <a:off x="6421152" y="4255811"/>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145513" y="3945520"/>
            <a:ext cx="1493987" cy="23378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93245809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3326" y="1429433"/>
            <a:ext cx="5828771" cy="5032172"/>
          </a:xfrm>
          <a:prstGeom prst="rect">
            <a:avLst/>
          </a:prstGeom>
        </p:spPr>
      </p:pic>
      <p:sp>
        <p:nvSpPr>
          <p:cNvPr id="2" name="Title 1"/>
          <p:cNvSpPr>
            <a:spLocks noGrp="1"/>
          </p:cNvSpPr>
          <p:nvPr>
            <p:ph type="title"/>
          </p:nvPr>
        </p:nvSpPr>
        <p:spPr/>
        <p:txBody>
          <a:bodyPr/>
          <a:lstStyle/>
          <a:p>
            <a:r>
              <a:rPr lang="en-US" dirty="0" smtClean="0"/>
              <a:t>Add a Tiled Background: Step 2</a:t>
            </a:r>
            <a:endParaRPr lang="en-US" dirty="0"/>
          </a:p>
        </p:txBody>
      </p:sp>
      <p:cxnSp>
        <p:nvCxnSpPr>
          <p:cNvPr id="7" name="Straight Arrow Connector 6"/>
          <p:cNvCxnSpPr/>
          <p:nvPr/>
        </p:nvCxnSpPr>
        <p:spPr>
          <a:xfrm flipH="1" flipV="1">
            <a:off x="5606974" y="617267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293544" y="4170110"/>
            <a:ext cx="924693" cy="8809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6805510" y="4348694"/>
            <a:ext cx="3341439" cy="2335312"/>
          </a:xfrm>
          <a:prstGeom prst="rect">
            <a:avLst/>
          </a:prstGeom>
          <a:noFill/>
        </p:spPr>
        <p:txBody>
          <a:bodyPr wrap="none" rtlCol="0">
            <a:spAutoFit/>
          </a:bodyPr>
          <a:lstStyle/>
          <a:p>
            <a:r>
              <a:rPr lang="en-US" sz="2856" dirty="0">
                <a:solidFill>
                  <a:srgbClr val="FF0000"/>
                </a:solidFill>
              </a:rPr>
              <a:t>Select</a:t>
            </a:r>
          </a:p>
          <a:p>
            <a:pPr algn="ctr"/>
            <a:r>
              <a:rPr lang="en-US" sz="2856" dirty="0">
                <a:solidFill>
                  <a:srgbClr val="FF0000"/>
                </a:solidFill>
              </a:rPr>
              <a:t>“Tiled Background”</a:t>
            </a:r>
          </a:p>
          <a:p>
            <a:pPr algn="ctr"/>
            <a:endParaRPr lang="en-US" sz="2856" dirty="0">
              <a:solidFill>
                <a:srgbClr val="FF0000"/>
              </a:solidFill>
            </a:endParaRPr>
          </a:p>
          <a:p>
            <a:r>
              <a:rPr lang="en-US" sz="2856" dirty="0">
                <a:solidFill>
                  <a:srgbClr val="FF0000"/>
                </a:solidFill>
              </a:rPr>
              <a:t>then</a:t>
            </a:r>
          </a:p>
          <a:p>
            <a:pPr algn="ctr"/>
            <a:endParaRPr lang="en-US" sz="2856" dirty="0">
              <a:solidFill>
                <a:srgbClr val="FF0000"/>
              </a:solidFill>
            </a:endParaRPr>
          </a:p>
        </p:txBody>
      </p:sp>
      <p:sp>
        <p:nvSpPr>
          <p:cNvPr id="10" name="TextBox 9"/>
          <p:cNvSpPr txBox="1"/>
          <p:nvPr/>
        </p:nvSpPr>
        <p:spPr>
          <a:xfrm>
            <a:off x="6198138" y="6460889"/>
            <a:ext cx="1990999" cy="542399"/>
          </a:xfrm>
          <a:prstGeom prst="rect">
            <a:avLst/>
          </a:prstGeom>
          <a:noFill/>
        </p:spPr>
        <p:txBody>
          <a:bodyPr wrap="none" rtlCol="0">
            <a:spAutoFit/>
          </a:bodyPr>
          <a:lstStyle/>
          <a:p>
            <a:pPr algn="ctr"/>
            <a:r>
              <a:rPr lang="en-US" sz="2856" dirty="0">
                <a:solidFill>
                  <a:srgbClr val="FF0000"/>
                </a:solidFill>
              </a:rPr>
              <a:t>Click Insert</a:t>
            </a:r>
          </a:p>
        </p:txBody>
      </p:sp>
    </p:spTree>
    <p:extLst>
      <p:ext uri="{BB962C8B-B14F-4D97-AF65-F5344CB8AC3E}">
        <p14:creationId xmlns:p14="http://schemas.microsoft.com/office/powerpoint/2010/main" val="336469199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 Tiled Background: Step 3</a:t>
            </a:r>
            <a:endParaRPr lang="en-US" dirty="0"/>
          </a:p>
        </p:txBody>
      </p:sp>
      <p:pic>
        <p:nvPicPr>
          <p:cNvPr id="4" name="Picture 3"/>
          <p:cNvPicPr>
            <a:picLocks noChangeAspect="1"/>
          </p:cNvPicPr>
          <p:nvPr/>
        </p:nvPicPr>
        <p:blipFill>
          <a:blip r:embed="rId2"/>
          <a:stretch>
            <a:fillRect/>
          </a:stretch>
        </p:blipFill>
        <p:spPr>
          <a:xfrm>
            <a:off x="1046822" y="1724345"/>
            <a:ext cx="8546551" cy="4967369"/>
          </a:xfrm>
          <a:prstGeom prst="rect">
            <a:avLst/>
          </a:prstGeom>
        </p:spPr>
      </p:pic>
      <p:pic>
        <p:nvPicPr>
          <p:cNvPr id="1026" name="Picture 2" descr="http://www.worldtimzone.com/mozilla/testcase/css3cursors_files/crosshai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0754" y="4226746"/>
            <a:ext cx="388585" cy="3885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85208" y="5144119"/>
            <a:ext cx="2128986" cy="990628"/>
          </a:xfrm>
          <a:prstGeom prst="rect">
            <a:avLst/>
          </a:prstGeom>
          <a:noFill/>
        </p:spPr>
        <p:txBody>
          <a:bodyPr wrap="none" rtlCol="0">
            <a:spAutoFit/>
          </a:bodyPr>
          <a:lstStyle/>
          <a:p>
            <a:pPr algn="ctr"/>
            <a:r>
              <a:rPr lang="en-US" sz="2856" dirty="0">
                <a:solidFill>
                  <a:srgbClr val="FF0000"/>
                </a:solidFill>
              </a:rPr>
              <a:t>Click inside </a:t>
            </a:r>
          </a:p>
          <a:p>
            <a:pPr algn="ctr"/>
            <a:r>
              <a:rPr lang="en-US" sz="2856" dirty="0">
                <a:solidFill>
                  <a:srgbClr val="FF0000"/>
                </a:solidFill>
              </a:rPr>
              <a:t>Layout</a:t>
            </a:r>
          </a:p>
        </p:txBody>
      </p:sp>
      <p:cxnSp>
        <p:nvCxnSpPr>
          <p:cNvPr id="7" name="Straight Arrow Connector 6"/>
          <p:cNvCxnSpPr/>
          <p:nvPr/>
        </p:nvCxnSpPr>
        <p:spPr>
          <a:xfrm flipH="1" flipV="1">
            <a:off x="4219339" y="4855189"/>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59281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55768" y="372393"/>
            <a:ext cx="10724938" cy="1351952"/>
          </a:xfrm>
        </p:spPr>
        <p:txBody>
          <a:bodyPr/>
          <a:lstStyle/>
          <a:p>
            <a:r>
              <a:rPr lang="en-US" dirty="0" smtClean="0"/>
              <a:t>Add a Tiled Background: Step 4</a:t>
            </a:r>
            <a:endParaRPr lang="en-US" dirty="0"/>
          </a:p>
        </p:txBody>
      </p:sp>
      <p:pic>
        <p:nvPicPr>
          <p:cNvPr id="6" name="Picture 5"/>
          <p:cNvPicPr>
            <a:picLocks noChangeAspect="1"/>
          </p:cNvPicPr>
          <p:nvPr/>
        </p:nvPicPr>
        <p:blipFill>
          <a:blip r:embed="rId2"/>
          <a:stretch>
            <a:fillRect/>
          </a:stretch>
        </p:blipFill>
        <p:spPr>
          <a:xfrm>
            <a:off x="855768" y="1599904"/>
            <a:ext cx="6265929" cy="4653302"/>
          </a:xfrm>
          <a:prstGeom prst="rect">
            <a:avLst/>
          </a:prstGeom>
        </p:spPr>
      </p:pic>
      <p:sp>
        <p:nvSpPr>
          <p:cNvPr id="7" name="TextBox 6"/>
          <p:cNvSpPr txBox="1"/>
          <p:nvPr/>
        </p:nvSpPr>
        <p:spPr>
          <a:xfrm>
            <a:off x="7406661" y="2780806"/>
            <a:ext cx="2971294" cy="2335312"/>
          </a:xfrm>
          <a:prstGeom prst="rect">
            <a:avLst/>
          </a:prstGeom>
          <a:noFill/>
        </p:spPr>
        <p:txBody>
          <a:bodyPr wrap="none" rtlCol="0">
            <a:spAutoFit/>
          </a:bodyPr>
          <a:lstStyle/>
          <a:p>
            <a:pPr algn="ctr"/>
            <a:r>
              <a:rPr lang="en-US" sz="2856" dirty="0">
                <a:solidFill>
                  <a:srgbClr val="FF0000"/>
                </a:solidFill>
              </a:rPr>
              <a:t>Click</a:t>
            </a:r>
          </a:p>
          <a:p>
            <a:pPr algn="ctr"/>
            <a:r>
              <a:rPr lang="en-US" sz="2856" dirty="0">
                <a:solidFill>
                  <a:srgbClr val="FF0000"/>
                </a:solidFill>
              </a:rPr>
              <a:t>Open</a:t>
            </a:r>
          </a:p>
          <a:p>
            <a:pPr algn="ctr"/>
            <a:r>
              <a:rPr lang="en-US" sz="2856" dirty="0">
                <a:solidFill>
                  <a:srgbClr val="FF0000"/>
                </a:solidFill>
              </a:rPr>
              <a:t>icon</a:t>
            </a:r>
          </a:p>
          <a:p>
            <a:pPr algn="ctr"/>
            <a:endParaRPr lang="en-US" sz="2856" dirty="0">
              <a:solidFill>
                <a:srgbClr val="FF0000"/>
              </a:solidFill>
            </a:endParaRPr>
          </a:p>
          <a:p>
            <a:pPr algn="ctr"/>
            <a:r>
              <a:rPr lang="en-US" sz="2856" dirty="0">
                <a:solidFill>
                  <a:srgbClr val="FF0000"/>
                </a:solidFill>
              </a:rPr>
              <a:t>to load an image</a:t>
            </a:r>
          </a:p>
        </p:txBody>
      </p:sp>
      <p:sp>
        <p:nvSpPr>
          <p:cNvPr id="8" name="Rounded Rectangle 7"/>
          <p:cNvSpPr/>
          <p:nvPr/>
        </p:nvSpPr>
        <p:spPr>
          <a:xfrm>
            <a:off x="1104231" y="1812120"/>
            <a:ext cx="391777" cy="42316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75303357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886130555"/>
              </p:ext>
            </p:extLst>
          </p:nvPr>
        </p:nvGraphicFramePr>
        <p:xfrm>
          <a:off x="2176957" y="2203600"/>
          <a:ext cx="6474793" cy="3958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29330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812120"/>
            <a:ext cx="6372789" cy="3740128"/>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 Tiled Background: Step 5</a:t>
            </a:r>
            <a:endParaRPr lang="en-US" dirty="0"/>
          </a:p>
        </p:txBody>
      </p:sp>
      <p:sp>
        <p:nvSpPr>
          <p:cNvPr id="7" name="TextBox 6"/>
          <p:cNvSpPr txBox="1"/>
          <p:nvPr/>
        </p:nvSpPr>
        <p:spPr>
          <a:xfrm>
            <a:off x="7451789" y="2780806"/>
            <a:ext cx="2881047"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bg.png from the</a:t>
            </a:r>
          </a:p>
          <a:p>
            <a:pPr algn="ctr"/>
            <a:r>
              <a:rPr lang="en-US" sz="2856" dirty="0">
                <a:solidFill>
                  <a:srgbClr val="FF0000"/>
                </a:solidFill>
              </a:rPr>
              <a:t>images folder</a:t>
            </a:r>
          </a:p>
        </p:txBody>
      </p:sp>
      <p:sp>
        <p:nvSpPr>
          <p:cNvPr id="8" name="Rounded Rectangle 7"/>
          <p:cNvSpPr/>
          <p:nvPr/>
        </p:nvSpPr>
        <p:spPr>
          <a:xfrm>
            <a:off x="3953344" y="2687647"/>
            <a:ext cx="1361898" cy="144245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577571" y="6192348"/>
            <a:ext cx="6790390" cy="478376"/>
          </a:xfrm>
          <a:prstGeom prst="rect">
            <a:avLst/>
          </a:prstGeom>
          <a:noFill/>
        </p:spPr>
        <p:txBody>
          <a:bodyPr wrap="none" rtlCol="0">
            <a:spAutoFit/>
          </a:bodyPr>
          <a:lstStyle/>
          <a:p>
            <a:pPr algn="ctr"/>
            <a:r>
              <a:rPr lang="en-US" sz="2448" i="1" dirty="0">
                <a:solidFill>
                  <a:schemeClr val="bg1">
                    <a:lumMod val="75000"/>
                  </a:schemeClr>
                </a:solidFill>
              </a:rPr>
              <a:t>NOTE: this may look different on your computer</a:t>
            </a:r>
          </a:p>
        </p:txBody>
      </p:sp>
      <p:cxnSp>
        <p:nvCxnSpPr>
          <p:cNvPr id="10" name="Straight Arrow Connector 9"/>
          <p:cNvCxnSpPr/>
          <p:nvPr/>
        </p:nvCxnSpPr>
        <p:spPr>
          <a:xfrm flipH="1" flipV="1">
            <a:off x="5781543" y="5263318"/>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18237" y="5574360"/>
            <a:ext cx="1200355" cy="542399"/>
          </a:xfrm>
          <a:prstGeom prst="rect">
            <a:avLst/>
          </a:prstGeom>
          <a:noFill/>
        </p:spPr>
        <p:txBody>
          <a:bodyPr wrap="none" rtlCol="0">
            <a:spAutoFit/>
          </a:bodyPr>
          <a:lstStyle/>
          <a:p>
            <a:r>
              <a:rPr lang="en-US" sz="2856" dirty="0">
                <a:solidFill>
                  <a:srgbClr val="FF0000"/>
                </a:solidFill>
              </a:rPr>
              <a:t>Open!</a:t>
            </a:r>
          </a:p>
        </p:txBody>
      </p:sp>
    </p:spTree>
    <p:extLst>
      <p:ext uri="{BB962C8B-B14F-4D97-AF65-F5344CB8AC3E}">
        <p14:creationId xmlns:p14="http://schemas.microsoft.com/office/powerpoint/2010/main" val="182524081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8" y="1724345"/>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 Tiled Background: Step 6</a:t>
            </a:r>
            <a:endParaRPr lang="en-US" dirty="0"/>
          </a:p>
        </p:txBody>
      </p:sp>
      <p:sp>
        <p:nvSpPr>
          <p:cNvPr id="7" name="TextBox 6"/>
          <p:cNvSpPr txBox="1"/>
          <p:nvPr/>
        </p:nvSpPr>
        <p:spPr>
          <a:xfrm>
            <a:off x="7433844" y="2192918"/>
            <a:ext cx="2658699" cy="990628"/>
          </a:xfrm>
          <a:prstGeom prst="rect">
            <a:avLst/>
          </a:prstGeom>
          <a:noFill/>
        </p:spPr>
        <p:txBody>
          <a:bodyPr wrap="none" rtlCol="0">
            <a:spAutoFit/>
          </a:bodyPr>
          <a:lstStyle/>
          <a:p>
            <a:pPr algn="ctr"/>
            <a:r>
              <a:rPr lang="en-US" sz="2856" dirty="0">
                <a:solidFill>
                  <a:srgbClr val="FF0000"/>
                </a:solidFill>
              </a:rPr>
              <a:t>Close this</a:t>
            </a:r>
          </a:p>
          <a:p>
            <a:pPr algn="ctr"/>
            <a:r>
              <a:rPr lang="en-US" sz="2856" dirty="0">
                <a:solidFill>
                  <a:srgbClr val="FF0000"/>
                </a:solidFill>
              </a:rPr>
              <a:t>popup window</a:t>
            </a:r>
          </a:p>
        </p:txBody>
      </p:sp>
      <p:sp>
        <p:nvSpPr>
          <p:cNvPr id="8" name="Rounded Rectangle 7"/>
          <p:cNvSpPr/>
          <p:nvPr/>
        </p:nvSpPr>
        <p:spPr>
          <a:xfrm>
            <a:off x="6570739" y="1515857"/>
            <a:ext cx="636538" cy="63809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0" name="Straight Arrow Connector 9"/>
          <p:cNvCxnSpPr/>
          <p:nvPr/>
        </p:nvCxnSpPr>
        <p:spPr>
          <a:xfrm flipH="1" flipV="1">
            <a:off x="7207277" y="2101609"/>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61222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768" y="1724345"/>
            <a:ext cx="8530360" cy="4939944"/>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 Tiled Background: Step 7</a:t>
            </a:r>
            <a:endParaRPr lang="en-US" dirty="0"/>
          </a:p>
        </p:txBody>
      </p:sp>
      <p:cxnSp>
        <p:nvCxnSpPr>
          <p:cNvPr id="4" name="Straight Arrow Connector 3"/>
          <p:cNvCxnSpPr/>
          <p:nvPr/>
        </p:nvCxnSpPr>
        <p:spPr>
          <a:xfrm flipH="1">
            <a:off x="2703486" y="3597183"/>
            <a:ext cx="3946736" cy="19274"/>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67380" y="3063547"/>
            <a:ext cx="4018947" cy="542399"/>
          </a:xfrm>
          <a:prstGeom prst="rect">
            <a:avLst/>
          </a:prstGeom>
          <a:noFill/>
        </p:spPr>
        <p:txBody>
          <a:bodyPr wrap="none" rtlCol="0">
            <a:spAutoFit/>
          </a:bodyPr>
          <a:lstStyle/>
          <a:p>
            <a:pPr algn="ctr"/>
            <a:r>
              <a:rPr lang="en-US" sz="2856" dirty="0">
                <a:solidFill>
                  <a:srgbClr val="FF0000"/>
                </a:solidFill>
              </a:rPr>
              <a:t>Notice the extra space?</a:t>
            </a:r>
          </a:p>
        </p:txBody>
      </p:sp>
      <p:sp>
        <p:nvSpPr>
          <p:cNvPr id="8" name="Rounded Rectangle 7"/>
          <p:cNvSpPr/>
          <p:nvPr/>
        </p:nvSpPr>
        <p:spPr>
          <a:xfrm>
            <a:off x="855768" y="4663016"/>
            <a:ext cx="1664354" cy="43602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383928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55768" y="372393"/>
            <a:ext cx="10724938" cy="1351952"/>
          </a:xfrm>
        </p:spPr>
        <p:txBody>
          <a:bodyPr/>
          <a:lstStyle/>
          <a:p>
            <a:r>
              <a:rPr lang="en-US" dirty="0" smtClean="0"/>
              <a:t>BUT FIRST… KNOW YOUR X and Y!</a:t>
            </a:r>
            <a:endParaRPr lang="en-US" dirty="0"/>
          </a:p>
        </p:txBody>
      </p:sp>
      <p:sp>
        <p:nvSpPr>
          <p:cNvPr id="9" name="TextBox 8"/>
          <p:cNvSpPr txBox="1"/>
          <p:nvPr/>
        </p:nvSpPr>
        <p:spPr>
          <a:xfrm>
            <a:off x="694990" y="1724345"/>
            <a:ext cx="3593870" cy="542399"/>
          </a:xfrm>
          <a:prstGeom prst="rect">
            <a:avLst/>
          </a:prstGeom>
          <a:noFill/>
        </p:spPr>
        <p:txBody>
          <a:bodyPr wrap="none" rtlCol="0">
            <a:spAutoFit/>
          </a:bodyPr>
          <a:lstStyle/>
          <a:p>
            <a:pPr algn="ctr"/>
            <a:r>
              <a:rPr lang="en-US" sz="2856" dirty="0">
                <a:solidFill>
                  <a:srgbClr val="FF0000"/>
                </a:solidFill>
              </a:rPr>
              <a:t>Graphs in Math class</a:t>
            </a:r>
          </a:p>
        </p:txBody>
      </p:sp>
      <p:sp>
        <p:nvSpPr>
          <p:cNvPr id="10" name="TextBox 9"/>
          <p:cNvSpPr txBox="1"/>
          <p:nvPr/>
        </p:nvSpPr>
        <p:spPr>
          <a:xfrm>
            <a:off x="6693007" y="1724345"/>
            <a:ext cx="5037827" cy="542399"/>
          </a:xfrm>
          <a:prstGeom prst="rect">
            <a:avLst/>
          </a:prstGeom>
          <a:noFill/>
        </p:spPr>
        <p:txBody>
          <a:bodyPr wrap="none" rtlCol="0">
            <a:spAutoFit/>
          </a:bodyPr>
          <a:lstStyle/>
          <a:p>
            <a:pPr algn="ctr"/>
            <a:r>
              <a:rPr lang="en-US" sz="2856" dirty="0">
                <a:solidFill>
                  <a:srgbClr val="FF0000"/>
                </a:solidFill>
              </a:rPr>
              <a:t>Graphs in Computer Graphics</a:t>
            </a:r>
          </a:p>
        </p:txBody>
      </p:sp>
      <p:pic>
        <p:nvPicPr>
          <p:cNvPr id="1026" name="Picture 2" descr="http://www.business-analysis-made-easy.com/image-files/xy-axi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33" y="2546029"/>
            <a:ext cx="4537427" cy="3824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asywms.com/easywms/files/Image/blog/programming/php/03fig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872" y="2317735"/>
            <a:ext cx="4857309" cy="3584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2721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55768" y="372393"/>
            <a:ext cx="10724938" cy="1351952"/>
          </a:xfrm>
        </p:spPr>
        <p:txBody>
          <a:bodyPr/>
          <a:lstStyle/>
          <a:p>
            <a:r>
              <a:rPr lang="en-US" dirty="0" smtClean="0"/>
              <a:t>Add a Tiled Background: Step 8</a:t>
            </a:r>
            <a:endParaRPr lang="en-US" dirty="0"/>
          </a:p>
        </p:txBody>
      </p:sp>
      <p:pic>
        <p:nvPicPr>
          <p:cNvPr id="3" name="Picture 2"/>
          <p:cNvPicPr>
            <a:picLocks noChangeAspect="1"/>
          </p:cNvPicPr>
          <p:nvPr/>
        </p:nvPicPr>
        <p:blipFill>
          <a:blip r:embed="rId2"/>
          <a:stretch>
            <a:fillRect/>
          </a:stretch>
        </p:blipFill>
        <p:spPr>
          <a:xfrm>
            <a:off x="3117050" y="1724345"/>
            <a:ext cx="8370684" cy="4847476"/>
          </a:xfrm>
          <a:prstGeom prst="rect">
            <a:avLst/>
          </a:prstGeom>
        </p:spPr>
      </p:pic>
      <p:sp>
        <p:nvSpPr>
          <p:cNvPr id="7" name="Rounded Rectangle 6"/>
          <p:cNvSpPr/>
          <p:nvPr/>
        </p:nvSpPr>
        <p:spPr>
          <a:xfrm>
            <a:off x="3117050" y="4626681"/>
            <a:ext cx="1615907" cy="95682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64953" y="2522465"/>
            <a:ext cx="2705456" cy="3552016"/>
          </a:xfrm>
          <a:prstGeom prst="rect">
            <a:avLst/>
          </a:prstGeom>
          <a:noFill/>
        </p:spPr>
        <p:txBody>
          <a:bodyPr wrap="none" rtlCol="0">
            <a:spAutoFit/>
          </a:bodyPr>
          <a:lstStyle/>
          <a:p>
            <a:r>
              <a:rPr lang="en-US" sz="2448" dirty="0">
                <a:solidFill>
                  <a:srgbClr val="FF0000"/>
                </a:solidFill>
              </a:rPr>
              <a:t>Update:</a:t>
            </a:r>
          </a:p>
          <a:p>
            <a:endParaRPr lang="en-US" sz="2448" dirty="0">
              <a:solidFill>
                <a:srgbClr val="FF0000"/>
              </a:solidFill>
            </a:endParaRPr>
          </a:p>
          <a:p>
            <a:r>
              <a:rPr lang="en-US" sz="2448" dirty="0">
                <a:solidFill>
                  <a:srgbClr val="FF0000"/>
                </a:solidFill>
              </a:rPr>
              <a:t>Position: </a:t>
            </a:r>
          </a:p>
          <a:p>
            <a:pPr marL="466298" indent="-466298">
              <a:buFont typeface="Arial" panose="020B0604020202020204" pitchFamily="34" charset="0"/>
              <a:buChar char="•"/>
            </a:pPr>
            <a:r>
              <a:rPr lang="en-US" sz="2448" dirty="0">
                <a:solidFill>
                  <a:srgbClr val="FF0000"/>
                </a:solidFill>
              </a:rPr>
              <a:t>X = 0</a:t>
            </a:r>
          </a:p>
          <a:p>
            <a:pPr marL="466298" indent="-466298">
              <a:buFont typeface="Arial" panose="020B0604020202020204" pitchFamily="34" charset="0"/>
              <a:buChar char="•"/>
            </a:pPr>
            <a:r>
              <a:rPr lang="en-US" sz="2448" dirty="0">
                <a:solidFill>
                  <a:srgbClr val="FF0000"/>
                </a:solidFill>
              </a:rPr>
              <a:t>Y = 0</a:t>
            </a:r>
          </a:p>
          <a:p>
            <a:endParaRPr lang="en-US" sz="2448" dirty="0">
              <a:solidFill>
                <a:srgbClr val="FF0000"/>
              </a:solidFill>
            </a:endParaRPr>
          </a:p>
          <a:p>
            <a:r>
              <a:rPr lang="en-US" sz="2448" dirty="0">
                <a:solidFill>
                  <a:srgbClr val="FF0000"/>
                </a:solidFill>
              </a:rPr>
              <a:t>Size:</a:t>
            </a:r>
          </a:p>
          <a:p>
            <a:pPr marL="466298" indent="-466298">
              <a:buFont typeface="Arial" panose="020B0604020202020204" pitchFamily="34" charset="0"/>
              <a:buChar char="•"/>
            </a:pPr>
            <a:r>
              <a:rPr lang="en-US" sz="2448" dirty="0">
                <a:solidFill>
                  <a:srgbClr val="FF0000"/>
                </a:solidFill>
              </a:rPr>
              <a:t>Width = 1280</a:t>
            </a:r>
          </a:p>
          <a:p>
            <a:pPr marL="466298" indent="-466298">
              <a:buFont typeface="Arial" panose="020B0604020202020204" pitchFamily="34" charset="0"/>
              <a:buChar char="•"/>
            </a:pPr>
            <a:r>
              <a:rPr lang="en-US" sz="2448" dirty="0">
                <a:solidFill>
                  <a:srgbClr val="FF0000"/>
                </a:solidFill>
              </a:rPr>
              <a:t>Height = 1024</a:t>
            </a:r>
          </a:p>
        </p:txBody>
      </p:sp>
      <p:sp>
        <p:nvSpPr>
          <p:cNvPr id="9" name="Rounded Rectangle 8"/>
          <p:cNvSpPr/>
          <p:nvPr/>
        </p:nvSpPr>
        <p:spPr>
          <a:xfrm>
            <a:off x="3211925" y="3316595"/>
            <a:ext cx="1615907" cy="32177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6295228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8" y="1457124"/>
            <a:ext cx="8370684" cy="4847476"/>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 Tiled Background: Step 9</a:t>
            </a:r>
            <a:endParaRPr lang="en-US" dirty="0"/>
          </a:p>
        </p:txBody>
      </p:sp>
      <p:sp>
        <p:nvSpPr>
          <p:cNvPr id="7" name="Rounded Rectangle 6"/>
          <p:cNvSpPr/>
          <p:nvPr/>
        </p:nvSpPr>
        <p:spPr>
          <a:xfrm>
            <a:off x="855768" y="3754923"/>
            <a:ext cx="1615907" cy="49629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9432146" y="3038026"/>
            <a:ext cx="2705456" cy="2015196"/>
          </a:xfrm>
          <a:prstGeom prst="rect">
            <a:avLst/>
          </a:prstGeom>
          <a:noFill/>
        </p:spPr>
        <p:txBody>
          <a:bodyPr wrap="none" rtlCol="0">
            <a:spAutoFit/>
          </a:bodyPr>
          <a:lstStyle/>
          <a:p>
            <a:r>
              <a:rPr lang="en-US" sz="2448" dirty="0">
                <a:solidFill>
                  <a:srgbClr val="FF0000"/>
                </a:solidFill>
              </a:rPr>
              <a:t>Update:</a:t>
            </a:r>
          </a:p>
          <a:p>
            <a:endParaRPr lang="en-US" sz="2448" dirty="0">
              <a:solidFill>
                <a:srgbClr val="FF0000"/>
              </a:solidFill>
            </a:endParaRPr>
          </a:p>
          <a:p>
            <a:r>
              <a:rPr lang="en-US" sz="2448" dirty="0">
                <a:solidFill>
                  <a:srgbClr val="FF0000"/>
                </a:solidFill>
              </a:rPr>
              <a:t>Size:</a:t>
            </a:r>
          </a:p>
          <a:p>
            <a:pPr marL="466298" indent="-466298">
              <a:buFont typeface="Arial" panose="020B0604020202020204" pitchFamily="34" charset="0"/>
              <a:buChar char="•"/>
            </a:pPr>
            <a:r>
              <a:rPr lang="en-US" sz="2448" dirty="0">
                <a:solidFill>
                  <a:srgbClr val="FF0000"/>
                </a:solidFill>
              </a:rPr>
              <a:t>Width = 1280</a:t>
            </a:r>
          </a:p>
          <a:p>
            <a:pPr marL="466298" indent="-466298">
              <a:buFont typeface="Arial" panose="020B0604020202020204" pitchFamily="34" charset="0"/>
              <a:buChar char="•"/>
            </a:pPr>
            <a:r>
              <a:rPr lang="en-US" sz="2448" dirty="0">
                <a:solidFill>
                  <a:srgbClr val="FF0000"/>
                </a:solidFill>
              </a:rPr>
              <a:t>Height = 1024</a:t>
            </a:r>
          </a:p>
        </p:txBody>
      </p:sp>
      <p:sp>
        <p:nvSpPr>
          <p:cNvPr id="6" name="Rounded Rectangle 5"/>
          <p:cNvSpPr/>
          <p:nvPr/>
        </p:nvSpPr>
        <p:spPr>
          <a:xfrm>
            <a:off x="950642" y="3038027"/>
            <a:ext cx="1615907" cy="32177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9287549" y="1847550"/>
            <a:ext cx="2673217" cy="542399"/>
          </a:xfrm>
          <a:prstGeom prst="rect">
            <a:avLst/>
          </a:prstGeom>
          <a:noFill/>
        </p:spPr>
        <p:txBody>
          <a:bodyPr wrap="none" rtlCol="0">
            <a:spAutoFit/>
          </a:bodyPr>
          <a:lstStyle/>
          <a:p>
            <a:pPr algn="ctr"/>
            <a:r>
              <a:rPr lang="en-US" sz="2856" dirty="0">
                <a:solidFill>
                  <a:srgbClr val="FF0000"/>
                </a:solidFill>
              </a:rPr>
              <a:t>Select Layout 1</a:t>
            </a:r>
          </a:p>
        </p:txBody>
      </p:sp>
      <p:cxnSp>
        <p:nvCxnSpPr>
          <p:cNvPr id="10" name="Straight Arrow Connector 9"/>
          <p:cNvCxnSpPr/>
          <p:nvPr/>
        </p:nvCxnSpPr>
        <p:spPr>
          <a:xfrm flipH="1">
            <a:off x="8022459" y="2255312"/>
            <a:ext cx="1389081" cy="95227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392066" y="3020575"/>
            <a:ext cx="921074" cy="3271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8" name="Elbow Connector 17"/>
          <p:cNvCxnSpPr>
            <a:stCxn id="8" idx="2"/>
            <a:endCxn id="7" idx="2"/>
          </p:cNvCxnSpPr>
          <p:nvPr/>
        </p:nvCxnSpPr>
        <p:spPr>
          <a:xfrm rot="5400000" flipH="1">
            <a:off x="5823296" y="91645"/>
            <a:ext cx="802004" cy="9121153"/>
          </a:xfrm>
          <a:prstGeom prst="bentConnector3">
            <a:avLst>
              <a:gd name="adj1" fmla="val -2907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94760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55768" y="372393"/>
            <a:ext cx="10724938" cy="1351952"/>
          </a:xfrm>
        </p:spPr>
        <p:txBody>
          <a:bodyPr/>
          <a:lstStyle/>
          <a:p>
            <a:r>
              <a:rPr lang="en-US" dirty="0" smtClean="0"/>
              <a:t>Add a Tiled Background: Step 10</a:t>
            </a:r>
            <a:endParaRPr lang="en-US" dirty="0"/>
          </a:p>
        </p:txBody>
      </p:sp>
      <p:pic>
        <p:nvPicPr>
          <p:cNvPr id="4" name="Picture 3"/>
          <p:cNvPicPr>
            <a:picLocks noChangeAspect="1"/>
          </p:cNvPicPr>
          <p:nvPr/>
        </p:nvPicPr>
        <p:blipFill>
          <a:blip r:embed="rId2"/>
          <a:stretch>
            <a:fillRect/>
          </a:stretch>
        </p:blipFill>
        <p:spPr>
          <a:xfrm>
            <a:off x="855768" y="1724345"/>
            <a:ext cx="8429765" cy="4881690"/>
          </a:xfrm>
          <a:prstGeom prst="rect">
            <a:avLst/>
          </a:prstGeom>
        </p:spPr>
      </p:pic>
      <p:sp>
        <p:nvSpPr>
          <p:cNvPr id="12" name="TextBox 11"/>
          <p:cNvSpPr txBox="1"/>
          <p:nvPr/>
        </p:nvSpPr>
        <p:spPr>
          <a:xfrm>
            <a:off x="9302478" y="1724345"/>
            <a:ext cx="2599188" cy="1887084"/>
          </a:xfrm>
          <a:prstGeom prst="rect">
            <a:avLst/>
          </a:prstGeom>
          <a:noFill/>
        </p:spPr>
        <p:txBody>
          <a:bodyPr wrap="none" rtlCol="0">
            <a:spAutoFit/>
          </a:bodyPr>
          <a:lstStyle/>
          <a:p>
            <a:r>
              <a:rPr lang="en-US" sz="2856" dirty="0">
                <a:solidFill>
                  <a:srgbClr val="FF0000"/>
                </a:solidFill>
              </a:rPr>
              <a:t>Zoom Out:</a:t>
            </a:r>
          </a:p>
          <a:p>
            <a:endParaRPr lang="en-US" sz="2856" dirty="0">
              <a:solidFill>
                <a:srgbClr val="FF0000"/>
              </a:solidFill>
            </a:endParaRPr>
          </a:p>
          <a:p>
            <a:pPr marL="466298" indent="-466298">
              <a:buFont typeface="Arial" panose="020B0604020202020204" pitchFamily="34" charset="0"/>
              <a:buChar char="•"/>
            </a:pPr>
            <a:r>
              <a:rPr lang="en-US" sz="2856" dirty="0">
                <a:solidFill>
                  <a:srgbClr val="FF0000"/>
                </a:solidFill>
              </a:rPr>
              <a:t>Ctrl + Scroll</a:t>
            </a:r>
          </a:p>
          <a:p>
            <a:pPr marL="466298" indent="-466298">
              <a:buFont typeface="Arial" panose="020B0604020202020204" pitchFamily="34" charset="0"/>
              <a:buChar char="•"/>
            </a:pPr>
            <a:endParaRPr lang="en-US" sz="2856" dirty="0">
              <a:solidFill>
                <a:srgbClr val="FF0000"/>
              </a:solidFill>
            </a:endParaRPr>
          </a:p>
        </p:txBody>
      </p:sp>
      <p:pic>
        <p:nvPicPr>
          <p:cNvPr id="2050" name="Picture 2" descr="http://www.ewjobready.org/images/bigstock-ctrl-button-24603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046" y="3575130"/>
            <a:ext cx="1331042" cy="10961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og.codinghorror.com/content/images/uploads/2008/03/6a0120a85dcdae970b0128777031da970c-p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3650" y="5001630"/>
            <a:ext cx="1639834" cy="160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79418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55768" y="372393"/>
            <a:ext cx="10724938" cy="1351952"/>
          </a:xfrm>
        </p:spPr>
        <p:txBody>
          <a:bodyPr/>
          <a:lstStyle/>
          <a:p>
            <a:r>
              <a:rPr lang="en-US" dirty="0" smtClean="0"/>
              <a:t>Add a Tiled Background: Step 11</a:t>
            </a:r>
            <a:endParaRPr lang="en-US" dirty="0"/>
          </a:p>
        </p:txBody>
      </p:sp>
      <p:pic>
        <p:nvPicPr>
          <p:cNvPr id="2" name="Picture 1"/>
          <p:cNvPicPr>
            <a:picLocks noChangeAspect="1"/>
          </p:cNvPicPr>
          <p:nvPr/>
        </p:nvPicPr>
        <p:blipFill>
          <a:blip r:embed="rId2"/>
          <a:stretch>
            <a:fillRect/>
          </a:stretch>
        </p:blipFill>
        <p:spPr>
          <a:xfrm>
            <a:off x="855768" y="1724345"/>
            <a:ext cx="8382759" cy="4872170"/>
          </a:xfrm>
          <a:prstGeom prst="rect">
            <a:avLst/>
          </a:prstGeom>
        </p:spPr>
      </p:pic>
      <p:sp>
        <p:nvSpPr>
          <p:cNvPr id="8" name="Rounded Rectangle 7"/>
          <p:cNvSpPr/>
          <p:nvPr/>
        </p:nvSpPr>
        <p:spPr>
          <a:xfrm>
            <a:off x="3561147" y="2100082"/>
            <a:ext cx="1090639" cy="73406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9302478" y="1724345"/>
            <a:ext cx="2940885" cy="1887084"/>
          </a:xfrm>
          <a:prstGeom prst="rect">
            <a:avLst/>
          </a:prstGeom>
          <a:noFill/>
        </p:spPr>
        <p:txBody>
          <a:bodyPr wrap="none" rtlCol="0">
            <a:spAutoFit/>
          </a:bodyPr>
          <a:lstStyle/>
          <a:p>
            <a:r>
              <a:rPr lang="en-US" sz="2856" dirty="0">
                <a:solidFill>
                  <a:srgbClr val="FF0000"/>
                </a:solidFill>
              </a:rPr>
              <a:t>Zoom To 100%:</a:t>
            </a:r>
          </a:p>
          <a:p>
            <a:endParaRPr lang="en-US" sz="2856" dirty="0">
              <a:solidFill>
                <a:srgbClr val="FF0000"/>
              </a:solidFill>
            </a:endParaRPr>
          </a:p>
          <a:p>
            <a:pPr marL="466298" indent="-466298">
              <a:buFont typeface="Arial" panose="020B0604020202020204" pitchFamily="34" charset="0"/>
              <a:buChar char="•"/>
            </a:pPr>
            <a:r>
              <a:rPr lang="en-US" sz="2856" dirty="0">
                <a:solidFill>
                  <a:srgbClr val="FF0000"/>
                </a:solidFill>
              </a:rPr>
              <a:t>Ctrl + 0 (zero)</a:t>
            </a:r>
          </a:p>
          <a:p>
            <a:pPr marL="466298" indent="-466298">
              <a:buFont typeface="Arial" panose="020B0604020202020204" pitchFamily="34" charset="0"/>
              <a:buChar char="•"/>
            </a:pPr>
            <a:endParaRPr lang="en-US" sz="2856" dirty="0">
              <a:solidFill>
                <a:srgbClr val="FF0000"/>
              </a:solidFill>
            </a:endParaRPr>
          </a:p>
        </p:txBody>
      </p:sp>
      <p:pic>
        <p:nvPicPr>
          <p:cNvPr id="10" name="Picture 2" descr="http://www.ewjobready.org/images/bigstock-ctrl-button-24603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046" y="3575130"/>
            <a:ext cx="1331042" cy="10961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replacementlaptopkeys.com/images/samsung_series9_laptop_keyboard_key.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62835" t="15131" r="23985" b="62590"/>
          <a:stretch/>
        </p:blipFill>
        <p:spPr bwMode="auto">
          <a:xfrm>
            <a:off x="9808046" y="5099038"/>
            <a:ext cx="1331042" cy="93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14541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45"/>
            <a:ext cx="8429765" cy="4881690"/>
          </a:xfrm>
          <a:prstGeom prst="rect">
            <a:avLst/>
          </a:prstGeom>
        </p:spPr>
      </p:pic>
      <p:sp>
        <p:nvSpPr>
          <p:cNvPr id="2" name="Title 1"/>
          <p:cNvSpPr>
            <a:spLocks noGrp="1"/>
          </p:cNvSpPr>
          <p:nvPr>
            <p:ph type="title"/>
          </p:nvPr>
        </p:nvSpPr>
        <p:spPr/>
        <p:txBody>
          <a:bodyPr/>
          <a:lstStyle/>
          <a:p>
            <a:r>
              <a:rPr lang="en-US" dirty="0"/>
              <a:t>Add a Tiled Background: </a:t>
            </a:r>
            <a:r>
              <a:rPr lang="en-US" dirty="0" smtClean="0"/>
              <a:t>Done!</a:t>
            </a:r>
            <a:endParaRPr lang="en-US" dirty="0"/>
          </a:p>
        </p:txBody>
      </p:sp>
    </p:spTree>
    <p:extLst>
      <p:ext uri="{BB962C8B-B14F-4D97-AF65-F5344CB8AC3E}">
        <p14:creationId xmlns:p14="http://schemas.microsoft.com/office/powerpoint/2010/main" val="416441828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3.Layers and Locks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50782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XBLIG</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146372064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45"/>
            <a:ext cx="8429765" cy="4881690"/>
          </a:xfrm>
          <a:prstGeom prst="rect">
            <a:avLst/>
          </a:prstGeom>
        </p:spPr>
      </p:pic>
      <p:sp>
        <p:nvSpPr>
          <p:cNvPr id="2" name="Title 1"/>
          <p:cNvSpPr>
            <a:spLocks noGrp="1"/>
          </p:cNvSpPr>
          <p:nvPr>
            <p:ph type="title"/>
          </p:nvPr>
        </p:nvSpPr>
        <p:spPr/>
        <p:txBody>
          <a:bodyPr/>
          <a:lstStyle/>
          <a:p>
            <a:r>
              <a:rPr lang="en-US" dirty="0" smtClean="0"/>
              <a:t>Add Layers: Step 1</a:t>
            </a:r>
            <a:endParaRPr lang="en-US" dirty="0"/>
          </a:p>
        </p:txBody>
      </p:sp>
      <p:sp>
        <p:nvSpPr>
          <p:cNvPr id="6" name="TextBox 5"/>
          <p:cNvSpPr txBox="1"/>
          <p:nvPr/>
        </p:nvSpPr>
        <p:spPr>
          <a:xfrm>
            <a:off x="9510612" y="3115859"/>
            <a:ext cx="1856675" cy="990628"/>
          </a:xfrm>
          <a:prstGeom prst="rect">
            <a:avLst/>
          </a:prstGeom>
          <a:noFill/>
        </p:spPr>
        <p:txBody>
          <a:bodyPr wrap="none" rtlCol="0">
            <a:spAutoFit/>
          </a:bodyPr>
          <a:lstStyle/>
          <a:p>
            <a:pPr algn="r"/>
            <a:r>
              <a:rPr lang="en-US" sz="2856" dirty="0">
                <a:solidFill>
                  <a:srgbClr val="FF0000"/>
                </a:solidFill>
              </a:rPr>
              <a:t>Click the </a:t>
            </a:r>
          </a:p>
          <a:p>
            <a:pPr algn="r"/>
            <a:r>
              <a:rPr lang="en-US" sz="2856" dirty="0">
                <a:solidFill>
                  <a:srgbClr val="FF0000"/>
                </a:solidFill>
              </a:rPr>
              <a:t>Layers tab</a:t>
            </a:r>
          </a:p>
        </p:txBody>
      </p:sp>
      <p:cxnSp>
        <p:nvCxnSpPr>
          <p:cNvPr id="7" name="Straight Arrow Connector 6"/>
          <p:cNvCxnSpPr/>
          <p:nvPr/>
        </p:nvCxnSpPr>
        <p:spPr>
          <a:xfrm flipH="1">
            <a:off x="8275415" y="3686961"/>
            <a:ext cx="1316748" cy="80399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543637" y="438660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53960455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55768" y="1706543"/>
            <a:ext cx="8429765" cy="4899491"/>
          </a:xfrm>
          <a:prstGeom prst="rect">
            <a:avLst/>
          </a:prstGeom>
        </p:spPr>
      </p:pic>
      <p:sp>
        <p:nvSpPr>
          <p:cNvPr id="2" name="Title 1"/>
          <p:cNvSpPr>
            <a:spLocks noGrp="1"/>
          </p:cNvSpPr>
          <p:nvPr>
            <p:ph type="title"/>
          </p:nvPr>
        </p:nvSpPr>
        <p:spPr/>
        <p:txBody>
          <a:bodyPr/>
          <a:lstStyle/>
          <a:p>
            <a:r>
              <a:rPr lang="en-US" dirty="0" smtClean="0"/>
              <a:t>Add Layers: Step 2</a:t>
            </a:r>
            <a:endParaRPr lang="en-US" dirty="0"/>
          </a:p>
        </p:txBody>
      </p:sp>
      <p:sp>
        <p:nvSpPr>
          <p:cNvPr id="6" name="TextBox 5"/>
          <p:cNvSpPr txBox="1"/>
          <p:nvPr/>
        </p:nvSpPr>
        <p:spPr>
          <a:xfrm>
            <a:off x="9660885" y="2065208"/>
            <a:ext cx="1695734" cy="3231768"/>
          </a:xfrm>
          <a:prstGeom prst="rect">
            <a:avLst/>
          </a:prstGeom>
          <a:noFill/>
        </p:spPr>
        <p:txBody>
          <a:bodyPr wrap="none" rtlCol="0">
            <a:spAutoFit/>
          </a:bodyPr>
          <a:lstStyle/>
          <a:p>
            <a:pPr algn="ctr"/>
            <a:r>
              <a:rPr lang="en-US" sz="2856" dirty="0">
                <a:solidFill>
                  <a:srgbClr val="FF0000"/>
                </a:solidFill>
              </a:rPr>
              <a:t>Click the </a:t>
            </a:r>
          </a:p>
          <a:p>
            <a:pPr algn="ctr"/>
            <a:r>
              <a:rPr lang="en-US" sz="2856" dirty="0">
                <a:solidFill>
                  <a:srgbClr val="FF0000"/>
                </a:solidFill>
              </a:rPr>
              <a:t>Edit icon</a:t>
            </a:r>
          </a:p>
          <a:p>
            <a:pPr algn="ctr"/>
            <a:r>
              <a:rPr lang="en-US" sz="2856" dirty="0">
                <a:solidFill>
                  <a:srgbClr val="FF0000"/>
                </a:solidFill>
              </a:rPr>
              <a:t>(pencil)</a:t>
            </a:r>
          </a:p>
          <a:p>
            <a:pPr algn="ctr"/>
            <a:endParaRPr lang="en-US" sz="2856" dirty="0">
              <a:solidFill>
                <a:srgbClr val="FF0000"/>
              </a:solidFill>
            </a:endParaRPr>
          </a:p>
          <a:p>
            <a:pPr algn="ctr"/>
            <a:r>
              <a:rPr lang="en-US" sz="2856" dirty="0">
                <a:solidFill>
                  <a:srgbClr val="FF0000"/>
                </a:solidFill>
              </a:rPr>
              <a:t>to </a:t>
            </a:r>
          </a:p>
          <a:p>
            <a:pPr algn="ctr"/>
            <a:r>
              <a:rPr lang="en-US" sz="2856" dirty="0">
                <a:solidFill>
                  <a:srgbClr val="FF0000"/>
                </a:solidFill>
              </a:rPr>
              <a:t>rename </a:t>
            </a:r>
          </a:p>
          <a:p>
            <a:pPr algn="ctr"/>
            <a:r>
              <a:rPr lang="en-US" sz="2856" dirty="0">
                <a:solidFill>
                  <a:srgbClr val="FF0000"/>
                </a:solidFill>
              </a:rPr>
              <a:t>Layer 0</a:t>
            </a:r>
          </a:p>
        </p:txBody>
      </p:sp>
      <p:cxnSp>
        <p:nvCxnSpPr>
          <p:cNvPr id="7" name="Straight Arrow Connector 6"/>
          <p:cNvCxnSpPr/>
          <p:nvPr/>
        </p:nvCxnSpPr>
        <p:spPr>
          <a:xfrm flipH="1">
            <a:off x="7764502" y="2395142"/>
            <a:ext cx="1976461" cy="66335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543637" y="438660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81863748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24344"/>
            <a:ext cx="8429765" cy="4881690"/>
          </a:xfrm>
          <a:prstGeom prst="rect">
            <a:avLst/>
          </a:prstGeom>
        </p:spPr>
      </p:pic>
      <p:sp>
        <p:nvSpPr>
          <p:cNvPr id="2" name="Title 1"/>
          <p:cNvSpPr>
            <a:spLocks noGrp="1"/>
          </p:cNvSpPr>
          <p:nvPr>
            <p:ph type="title"/>
          </p:nvPr>
        </p:nvSpPr>
        <p:spPr/>
        <p:txBody>
          <a:bodyPr/>
          <a:lstStyle/>
          <a:p>
            <a:r>
              <a:rPr lang="en-US" dirty="0" smtClean="0"/>
              <a:t>Add Layers: Step </a:t>
            </a:r>
            <a:r>
              <a:rPr lang="en-US" dirty="0"/>
              <a:t>3</a:t>
            </a:r>
          </a:p>
        </p:txBody>
      </p:sp>
      <p:sp>
        <p:nvSpPr>
          <p:cNvPr id="6" name="TextBox 5"/>
          <p:cNvSpPr txBox="1"/>
          <p:nvPr/>
        </p:nvSpPr>
        <p:spPr>
          <a:xfrm>
            <a:off x="9341117" y="2662498"/>
            <a:ext cx="2432165" cy="990628"/>
          </a:xfrm>
          <a:prstGeom prst="rect">
            <a:avLst/>
          </a:prstGeom>
          <a:noFill/>
        </p:spPr>
        <p:txBody>
          <a:bodyPr wrap="none" rtlCol="0">
            <a:spAutoFit/>
          </a:bodyPr>
          <a:lstStyle/>
          <a:p>
            <a:pPr algn="ctr"/>
            <a:r>
              <a:rPr lang="en-US" sz="2856" dirty="0">
                <a:solidFill>
                  <a:srgbClr val="FF0000"/>
                </a:solidFill>
              </a:rPr>
              <a:t>Enter</a:t>
            </a:r>
          </a:p>
          <a:p>
            <a:pPr algn="ctr"/>
            <a:r>
              <a:rPr lang="en-US" sz="2856" dirty="0">
                <a:solidFill>
                  <a:srgbClr val="FF0000"/>
                </a:solidFill>
              </a:rPr>
              <a:t>“Background”</a:t>
            </a:r>
          </a:p>
        </p:txBody>
      </p:sp>
      <p:cxnSp>
        <p:nvCxnSpPr>
          <p:cNvPr id="7" name="Straight Arrow Connector 6"/>
          <p:cNvCxnSpPr/>
          <p:nvPr/>
        </p:nvCxnSpPr>
        <p:spPr>
          <a:xfrm flipH="1">
            <a:off x="8018848" y="2991597"/>
            <a:ext cx="1722147" cy="31490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543637" y="438660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60463803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06542"/>
            <a:ext cx="8429765" cy="4899491"/>
          </a:xfrm>
          <a:prstGeom prst="rect">
            <a:avLst/>
          </a:prstGeom>
        </p:spPr>
      </p:pic>
      <p:sp>
        <p:nvSpPr>
          <p:cNvPr id="2" name="Title 1"/>
          <p:cNvSpPr>
            <a:spLocks noGrp="1"/>
          </p:cNvSpPr>
          <p:nvPr>
            <p:ph type="title"/>
          </p:nvPr>
        </p:nvSpPr>
        <p:spPr/>
        <p:txBody>
          <a:bodyPr/>
          <a:lstStyle/>
          <a:p>
            <a:r>
              <a:rPr lang="en-US" dirty="0" smtClean="0"/>
              <a:t>Add Layers: Step 4</a:t>
            </a:r>
            <a:endParaRPr lang="en-US" dirty="0"/>
          </a:p>
        </p:txBody>
      </p:sp>
      <p:sp>
        <p:nvSpPr>
          <p:cNvPr id="6" name="TextBox 5"/>
          <p:cNvSpPr txBox="1"/>
          <p:nvPr/>
        </p:nvSpPr>
        <p:spPr>
          <a:xfrm>
            <a:off x="9245192" y="2091152"/>
            <a:ext cx="2375859" cy="990628"/>
          </a:xfrm>
          <a:prstGeom prst="rect">
            <a:avLst/>
          </a:prstGeom>
          <a:noFill/>
        </p:spPr>
        <p:txBody>
          <a:bodyPr wrap="none" rtlCol="0">
            <a:spAutoFit/>
          </a:bodyPr>
          <a:lstStyle/>
          <a:p>
            <a:pPr algn="ctr"/>
            <a:r>
              <a:rPr lang="en-US" sz="2856" dirty="0">
                <a:solidFill>
                  <a:srgbClr val="FF0000"/>
                </a:solidFill>
              </a:rPr>
              <a:t>Lock it!</a:t>
            </a:r>
          </a:p>
          <a:p>
            <a:pPr algn="ctr"/>
            <a:r>
              <a:rPr lang="en-US" sz="2856" dirty="0">
                <a:solidFill>
                  <a:srgbClr val="FF0000"/>
                </a:solidFill>
              </a:rPr>
              <a:t>(lock symbol)</a:t>
            </a:r>
          </a:p>
        </p:txBody>
      </p:sp>
      <p:cxnSp>
        <p:nvCxnSpPr>
          <p:cNvPr id="7" name="Straight Arrow Connector 6"/>
          <p:cNvCxnSpPr>
            <a:stCxn id="6" idx="1"/>
          </p:cNvCxnSpPr>
          <p:nvPr/>
        </p:nvCxnSpPr>
        <p:spPr>
          <a:xfrm flipH="1">
            <a:off x="7643390" y="2586467"/>
            <a:ext cx="1601802" cy="47202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543637" y="438660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51426957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06541"/>
            <a:ext cx="8429765" cy="4899491"/>
          </a:xfrm>
          <a:prstGeom prst="rect">
            <a:avLst/>
          </a:prstGeom>
        </p:spPr>
      </p:pic>
      <p:sp>
        <p:nvSpPr>
          <p:cNvPr id="2" name="Title 1"/>
          <p:cNvSpPr>
            <a:spLocks noGrp="1"/>
          </p:cNvSpPr>
          <p:nvPr>
            <p:ph type="title"/>
          </p:nvPr>
        </p:nvSpPr>
        <p:spPr/>
        <p:txBody>
          <a:bodyPr/>
          <a:lstStyle/>
          <a:p>
            <a:r>
              <a:rPr lang="en-US" dirty="0" smtClean="0"/>
              <a:t>Add Layers: Step </a:t>
            </a:r>
            <a:r>
              <a:rPr lang="en-US" dirty="0"/>
              <a:t>5</a:t>
            </a:r>
          </a:p>
        </p:txBody>
      </p:sp>
      <p:sp>
        <p:nvSpPr>
          <p:cNvPr id="6" name="TextBox 5"/>
          <p:cNvSpPr txBox="1"/>
          <p:nvPr/>
        </p:nvSpPr>
        <p:spPr>
          <a:xfrm>
            <a:off x="9495334" y="1724345"/>
            <a:ext cx="1875575" cy="1438856"/>
          </a:xfrm>
          <a:prstGeom prst="rect">
            <a:avLst/>
          </a:prstGeom>
          <a:noFill/>
        </p:spPr>
        <p:txBody>
          <a:bodyPr wrap="none" rtlCol="0">
            <a:spAutoFit/>
          </a:bodyPr>
          <a:lstStyle/>
          <a:p>
            <a:pPr algn="ctr"/>
            <a:r>
              <a:rPr lang="en-US" sz="2856" dirty="0">
                <a:solidFill>
                  <a:srgbClr val="FF0000"/>
                </a:solidFill>
              </a:rPr>
              <a:t>Add a </a:t>
            </a:r>
          </a:p>
          <a:p>
            <a:pPr algn="ctr"/>
            <a:r>
              <a:rPr lang="en-US" sz="2856" dirty="0">
                <a:solidFill>
                  <a:srgbClr val="FF0000"/>
                </a:solidFill>
              </a:rPr>
              <a:t>new layer</a:t>
            </a:r>
          </a:p>
          <a:p>
            <a:pPr algn="ctr"/>
            <a:r>
              <a:rPr lang="en-US" sz="2856" dirty="0">
                <a:solidFill>
                  <a:srgbClr val="FF0000"/>
                </a:solidFill>
              </a:rPr>
              <a:t>(plus sign)</a:t>
            </a:r>
          </a:p>
        </p:txBody>
      </p:sp>
      <p:cxnSp>
        <p:nvCxnSpPr>
          <p:cNvPr id="7" name="Straight Arrow Connector 6"/>
          <p:cNvCxnSpPr>
            <a:stCxn id="6" idx="1"/>
          </p:cNvCxnSpPr>
          <p:nvPr/>
        </p:nvCxnSpPr>
        <p:spPr>
          <a:xfrm flipH="1">
            <a:off x="7195251" y="2443774"/>
            <a:ext cx="2300083" cy="69313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543637" y="438660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2056084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06540"/>
            <a:ext cx="8429765" cy="4899491"/>
          </a:xfrm>
          <a:prstGeom prst="rect">
            <a:avLst/>
          </a:prstGeom>
        </p:spPr>
      </p:pic>
      <p:sp>
        <p:nvSpPr>
          <p:cNvPr id="2" name="Title 1"/>
          <p:cNvSpPr>
            <a:spLocks noGrp="1"/>
          </p:cNvSpPr>
          <p:nvPr>
            <p:ph type="title"/>
          </p:nvPr>
        </p:nvSpPr>
        <p:spPr/>
        <p:txBody>
          <a:bodyPr/>
          <a:lstStyle/>
          <a:p>
            <a:r>
              <a:rPr lang="en-US" dirty="0" smtClean="0"/>
              <a:t>Add Layers: Step 6</a:t>
            </a:r>
            <a:endParaRPr lang="en-US" dirty="0"/>
          </a:p>
        </p:txBody>
      </p:sp>
      <p:sp>
        <p:nvSpPr>
          <p:cNvPr id="8" name="Rounded Rectangle 7"/>
          <p:cNvSpPr/>
          <p:nvPr/>
        </p:nvSpPr>
        <p:spPr>
          <a:xfrm>
            <a:off x="7543637" y="438660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9634007" y="2065208"/>
            <a:ext cx="1749490" cy="3231768"/>
          </a:xfrm>
          <a:prstGeom prst="rect">
            <a:avLst/>
          </a:prstGeom>
          <a:noFill/>
        </p:spPr>
        <p:txBody>
          <a:bodyPr wrap="none" rtlCol="0">
            <a:spAutoFit/>
          </a:bodyPr>
          <a:lstStyle/>
          <a:p>
            <a:pPr algn="ctr"/>
            <a:r>
              <a:rPr lang="en-US" sz="2856" dirty="0">
                <a:solidFill>
                  <a:srgbClr val="FF0000"/>
                </a:solidFill>
              </a:rPr>
              <a:t>Click the </a:t>
            </a:r>
          </a:p>
          <a:p>
            <a:pPr algn="ctr"/>
            <a:r>
              <a:rPr lang="en-US" sz="2856" dirty="0">
                <a:solidFill>
                  <a:srgbClr val="FF0000"/>
                </a:solidFill>
              </a:rPr>
              <a:t>Edit icon</a:t>
            </a:r>
          </a:p>
          <a:p>
            <a:pPr algn="ctr"/>
            <a:r>
              <a:rPr lang="en-US" sz="2856" dirty="0">
                <a:solidFill>
                  <a:srgbClr val="FF0000"/>
                </a:solidFill>
              </a:rPr>
              <a:t>(pencil)</a:t>
            </a:r>
          </a:p>
          <a:p>
            <a:pPr algn="ctr"/>
            <a:endParaRPr lang="en-US" sz="2856" dirty="0">
              <a:solidFill>
                <a:srgbClr val="FF0000"/>
              </a:solidFill>
            </a:endParaRPr>
          </a:p>
          <a:p>
            <a:pPr algn="ctr"/>
            <a:r>
              <a:rPr lang="en-US" sz="2856" dirty="0">
                <a:solidFill>
                  <a:srgbClr val="FF0000"/>
                </a:solidFill>
              </a:rPr>
              <a:t>to </a:t>
            </a:r>
          </a:p>
          <a:p>
            <a:pPr algn="ctr"/>
            <a:r>
              <a:rPr lang="en-US" sz="2856" dirty="0">
                <a:solidFill>
                  <a:srgbClr val="FF0000"/>
                </a:solidFill>
              </a:rPr>
              <a:t>rename </a:t>
            </a:r>
          </a:p>
          <a:p>
            <a:pPr algn="ctr"/>
            <a:r>
              <a:rPr lang="en-US" sz="2856" dirty="0">
                <a:solidFill>
                  <a:srgbClr val="FF0000"/>
                </a:solidFill>
              </a:rPr>
              <a:t>new layer</a:t>
            </a:r>
          </a:p>
        </p:txBody>
      </p:sp>
      <p:cxnSp>
        <p:nvCxnSpPr>
          <p:cNvPr id="10" name="Straight Arrow Connector 9"/>
          <p:cNvCxnSpPr/>
          <p:nvPr/>
        </p:nvCxnSpPr>
        <p:spPr>
          <a:xfrm flipH="1">
            <a:off x="7764502" y="2395142"/>
            <a:ext cx="1976461" cy="66335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07292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24341"/>
            <a:ext cx="8429765" cy="4881690"/>
          </a:xfrm>
          <a:prstGeom prst="rect">
            <a:avLst/>
          </a:prstGeom>
        </p:spPr>
      </p:pic>
      <p:sp>
        <p:nvSpPr>
          <p:cNvPr id="2" name="Title 1"/>
          <p:cNvSpPr>
            <a:spLocks noGrp="1"/>
          </p:cNvSpPr>
          <p:nvPr>
            <p:ph type="title"/>
          </p:nvPr>
        </p:nvSpPr>
        <p:spPr/>
        <p:txBody>
          <a:bodyPr/>
          <a:lstStyle/>
          <a:p>
            <a:r>
              <a:rPr lang="en-US" dirty="0" smtClean="0"/>
              <a:t>Add Layers: Step </a:t>
            </a:r>
            <a:r>
              <a:rPr lang="en-US" dirty="0"/>
              <a:t>7</a:t>
            </a:r>
          </a:p>
        </p:txBody>
      </p:sp>
      <p:sp>
        <p:nvSpPr>
          <p:cNvPr id="8" name="Rounded Rectangle 7"/>
          <p:cNvSpPr/>
          <p:nvPr/>
        </p:nvSpPr>
        <p:spPr>
          <a:xfrm>
            <a:off x="7543637" y="438660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9909611" y="2662498"/>
            <a:ext cx="1295179" cy="990628"/>
          </a:xfrm>
          <a:prstGeom prst="rect">
            <a:avLst/>
          </a:prstGeom>
          <a:noFill/>
        </p:spPr>
        <p:txBody>
          <a:bodyPr wrap="none" rtlCol="0">
            <a:spAutoFit/>
          </a:bodyPr>
          <a:lstStyle/>
          <a:p>
            <a:pPr algn="ctr"/>
            <a:r>
              <a:rPr lang="en-US" sz="2856" dirty="0">
                <a:solidFill>
                  <a:srgbClr val="FF0000"/>
                </a:solidFill>
              </a:rPr>
              <a:t>Enter</a:t>
            </a:r>
          </a:p>
          <a:p>
            <a:pPr algn="ctr"/>
            <a:r>
              <a:rPr lang="en-US" sz="2856" dirty="0">
                <a:solidFill>
                  <a:srgbClr val="FF0000"/>
                </a:solidFill>
              </a:rPr>
              <a:t>“Main”</a:t>
            </a:r>
          </a:p>
        </p:txBody>
      </p:sp>
      <p:cxnSp>
        <p:nvCxnSpPr>
          <p:cNvPr id="12" name="Straight Arrow Connector 11"/>
          <p:cNvCxnSpPr/>
          <p:nvPr/>
        </p:nvCxnSpPr>
        <p:spPr>
          <a:xfrm flipH="1">
            <a:off x="8018848" y="2991597"/>
            <a:ext cx="1722147" cy="31490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90433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41"/>
            <a:ext cx="8429764" cy="4881690"/>
          </a:xfrm>
          <a:prstGeom prst="rect">
            <a:avLst/>
          </a:prstGeom>
        </p:spPr>
      </p:pic>
      <p:sp>
        <p:nvSpPr>
          <p:cNvPr id="2" name="Title 1"/>
          <p:cNvSpPr>
            <a:spLocks noGrp="1"/>
          </p:cNvSpPr>
          <p:nvPr>
            <p:ph type="title"/>
          </p:nvPr>
        </p:nvSpPr>
        <p:spPr/>
        <p:txBody>
          <a:bodyPr/>
          <a:lstStyle/>
          <a:p>
            <a:r>
              <a:rPr lang="en-US" dirty="0"/>
              <a:t>Add Layers: </a:t>
            </a:r>
            <a:r>
              <a:rPr lang="en-US" dirty="0" smtClean="0"/>
              <a:t>Done!</a:t>
            </a:r>
            <a:endParaRPr lang="en-US" dirty="0"/>
          </a:p>
        </p:txBody>
      </p:sp>
    </p:spTree>
    <p:extLst>
      <p:ext uri="{BB962C8B-B14F-4D97-AF65-F5344CB8AC3E}">
        <p14:creationId xmlns:p14="http://schemas.microsoft.com/office/powerpoint/2010/main" val="31150969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4. Mouse and Keyboard Support</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4805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41"/>
            <a:ext cx="8429764" cy="4881690"/>
          </a:xfrm>
          <a:prstGeom prst="rect">
            <a:avLst/>
          </a:prstGeom>
        </p:spPr>
      </p:pic>
      <p:sp>
        <p:nvSpPr>
          <p:cNvPr id="2" name="Title 1"/>
          <p:cNvSpPr>
            <a:spLocks noGrp="1"/>
          </p:cNvSpPr>
          <p:nvPr>
            <p:ph type="title"/>
          </p:nvPr>
        </p:nvSpPr>
        <p:spPr/>
        <p:txBody>
          <a:bodyPr/>
          <a:lstStyle/>
          <a:p>
            <a:r>
              <a:rPr lang="en-US" dirty="0" smtClean="0"/>
              <a:t>Add Hidden Objects: Step </a:t>
            </a:r>
            <a:r>
              <a:rPr lang="en-US" dirty="0"/>
              <a:t>1</a:t>
            </a:r>
          </a:p>
        </p:txBody>
      </p:sp>
      <p:sp>
        <p:nvSpPr>
          <p:cNvPr id="8" name="Rounded Rectangle 7"/>
          <p:cNvSpPr/>
          <p:nvPr/>
        </p:nvSpPr>
        <p:spPr>
          <a:xfrm>
            <a:off x="7543637" y="438660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9607250" y="2662499"/>
            <a:ext cx="1899903" cy="1438856"/>
          </a:xfrm>
          <a:prstGeom prst="rect">
            <a:avLst/>
          </a:prstGeom>
          <a:noFill/>
        </p:spPr>
        <p:txBody>
          <a:bodyPr wrap="none" rtlCol="0">
            <a:spAutoFit/>
          </a:bodyPr>
          <a:lstStyle/>
          <a:p>
            <a:pPr algn="ctr"/>
            <a:r>
              <a:rPr lang="en-US" sz="2856" dirty="0">
                <a:solidFill>
                  <a:srgbClr val="FF0000"/>
                </a:solidFill>
              </a:rPr>
              <a:t>Make sure</a:t>
            </a:r>
          </a:p>
          <a:p>
            <a:pPr algn="ctr"/>
            <a:r>
              <a:rPr lang="en-US" sz="2856" dirty="0">
                <a:solidFill>
                  <a:srgbClr val="FF0000"/>
                </a:solidFill>
              </a:rPr>
              <a:t>Main layer</a:t>
            </a:r>
          </a:p>
          <a:p>
            <a:pPr algn="ctr"/>
            <a:r>
              <a:rPr lang="en-US" sz="2856" dirty="0">
                <a:solidFill>
                  <a:srgbClr val="FF0000"/>
                </a:solidFill>
              </a:rPr>
              <a:t>is selected</a:t>
            </a:r>
          </a:p>
        </p:txBody>
      </p:sp>
      <p:cxnSp>
        <p:nvCxnSpPr>
          <p:cNvPr id="12" name="Straight Arrow Connector 11"/>
          <p:cNvCxnSpPr/>
          <p:nvPr/>
        </p:nvCxnSpPr>
        <p:spPr>
          <a:xfrm flipH="1">
            <a:off x="8018848" y="2991597"/>
            <a:ext cx="1722147" cy="31490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054730" y="3282280"/>
            <a:ext cx="778336" cy="18167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924333" y="3387310"/>
            <a:ext cx="1329330" cy="24828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5476325" y="6195213"/>
            <a:ext cx="1329330" cy="5599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2894342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nvPr>
        </p:nvGraphicFramePr>
        <p:xfrm>
          <a:off x="457580" y="1119848"/>
          <a:ext cx="9962420" cy="250682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(Construct2)</a:t>
                      </a:r>
                    </a:p>
                    <a:p>
                      <a:pPr marL="285750" indent="-285750">
                        <a:buFont typeface="Arial" panose="020B0604020202020204" pitchFamily="34" charset="0"/>
                        <a:buChar char="•"/>
                      </a:pPr>
                      <a:r>
                        <a:rPr lang="en-US" sz="1800" baseline="0" dirty="0" smtClean="0"/>
                        <a:t>Video Q&amp;A with MS Tech Evangelist Frank La </a:t>
                      </a:r>
                      <a:r>
                        <a:rPr lang="en-US" sz="1800" baseline="0" dirty="0" err="1" smtClean="0"/>
                        <a:t>Vigne</a:t>
                      </a:r>
                      <a:endParaRPr lang="en-US" sz="1800" baseline="0" dirty="0" smtClean="0"/>
                    </a:p>
                    <a:p>
                      <a:pPr marL="285750" indent="-285750">
                        <a:buFont typeface="Arial" panose="020B0604020202020204" pitchFamily="34" charset="0"/>
                        <a:buChar char="•"/>
                      </a:pPr>
                      <a:r>
                        <a:rPr lang="en-US" sz="1800" dirty="0" smtClean="0"/>
                        <a:t>Founder/Admin</a:t>
                      </a:r>
                      <a:r>
                        <a:rPr lang="en-US" sz="1800" baseline="0" dirty="0" smtClean="0"/>
                        <a:t> of FB groups: Construct 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Attended </a:t>
                      </a:r>
                      <a:r>
                        <a:rPr lang="en-US" sz="1800" baseline="0" dirty="0" err="1" smtClean="0"/>
                        <a:t>ID@Seattle</a:t>
                      </a:r>
                      <a:r>
                        <a:rPr lang="en-US" sz="1800" baseline="0" dirty="0" smtClean="0"/>
                        <a:t>, Microsoft’s </a:t>
                      </a:r>
                      <a:r>
                        <a:rPr lang="en-US" sz="1800" baseline="0" dirty="0" err="1" smtClean="0"/>
                        <a:t>ID@Xbox</a:t>
                      </a:r>
                      <a:r>
                        <a:rPr lang="en-US" sz="1800" baseline="0" dirty="0" smtClean="0"/>
                        <a:t> summit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Technical Evangelist</a:t>
                      </a:r>
                    </a:p>
                    <a:p>
                      <a:pPr marL="285750" indent="-285750">
                        <a:buFont typeface="Arial" panose="020B0604020202020204" pitchFamily="34" charset="0"/>
                        <a:buChar char="•"/>
                      </a:pPr>
                      <a:r>
                        <a:rPr lang="en-US" sz="1800" baseline="0" dirty="0" smtClean="0"/>
                        <a:t>Attended </a:t>
                      </a:r>
                      <a:r>
                        <a:rPr lang="en-US" sz="1800" baseline="0" dirty="0" err="1" smtClean="0"/>
                        <a:t>ID@Chicago</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40960">
            <a:off x="1951551" y="4107569"/>
            <a:ext cx="2914385" cy="16320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07370" y="3419546"/>
            <a:ext cx="4512630" cy="3513651"/>
          </a:xfrm>
          <a:prstGeom prst="rect">
            <a:avLst/>
          </a:prstGeom>
        </p:spPr>
      </p:pic>
      <p:sp>
        <p:nvSpPr>
          <p:cNvPr id="4" name="TextBox 3"/>
          <p:cNvSpPr txBox="1"/>
          <p:nvPr/>
        </p:nvSpPr>
        <p:spPr>
          <a:xfrm>
            <a:off x="1815802" y="6372789"/>
            <a:ext cx="4070283" cy="382308"/>
          </a:xfrm>
          <a:prstGeom prst="rect">
            <a:avLst/>
          </a:prstGeom>
          <a:noFill/>
        </p:spPr>
        <p:txBody>
          <a:bodyPr wrap="none" rtlCol="0">
            <a:spAutoFit/>
          </a:bodyPr>
          <a:lstStyle/>
          <a:p>
            <a:r>
              <a:rPr lang="en-US" sz="1836" dirty="0"/>
              <a:t>Video: </a:t>
            </a:r>
            <a:r>
              <a:rPr lang="en-US" sz="1836" dirty="0">
                <a:hlinkClick r:id="rId5"/>
              </a:rPr>
              <a:t>http://youtu.be/lRjrQPvVOpo</a:t>
            </a:r>
            <a:r>
              <a:rPr lang="en-US" sz="1836" dirty="0"/>
              <a:t> </a:t>
            </a:r>
          </a:p>
        </p:txBody>
      </p:sp>
    </p:spTree>
    <p:extLst>
      <p:ext uri="{BB962C8B-B14F-4D97-AF65-F5344CB8AC3E}">
        <p14:creationId xmlns:p14="http://schemas.microsoft.com/office/powerpoint/2010/main" val="385345079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855768" y="1706538"/>
            <a:ext cx="8429764" cy="4899491"/>
          </a:xfrm>
          <a:prstGeom prst="rect">
            <a:avLst/>
          </a:prstGeom>
        </p:spPr>
      </p:pic>
      <p:sp>
        <p:nvSpPr>
          <p:cNvPr id="2" name="Title 1"/>
          <p:cNvSpPr>
            <a:spLocks noGrp="1"/>
          </p:cNvSpPr>
          <p:nvPr>
            <p:ph type="title"/>
          </p:nvPr>
        </p:nvSpPr>
        <p:spPr/>
        <p:txBody>
          <a:bodyPr/>
          <a:lstStyle/>
          <a:p>
            <a:r>
              <a:rPr lang="en-US" dirty="0" smtClean="0"/>
              <a:t>Add Hidden Objects: Step </a:t>
            </a:r>
            <a:r>
              <a:rPr lang="en-US" dirty="0"/>
              <a:t>2</a:t>
            </a:r>
          </a:p>
        </p:txBody>
      </p:sp>
      <p:sp>
        <p:nvSpPr>
          <p:cNvPr id="8" name="Rounded Rectangle 7"/>
          <p:cNvSpPr/>
          <p:nvPr/>
        </p:nvSpPr>
        <p:spPr>
          <a:xfrm>
            <a:off x="7065962" y="3216192"/>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7204710" y="3490608"/>
            <a:ext cx="3011186" cy="990628"/>
          </a:xfrm>
          <a:prstGeom prst="rect">
            <a:avLst/>
          </a:prstGeom>
          <a:noFill/>
        </p:spPr>
        <p:txBody>
          <a:bodyPr wrap="none" rtlCol="0">
            <a:spAutoFit/>
          </a:bodyPr>
          <a:lstStyle/>
          <a:p>
            <a:pPr algn="ctr"/>
            <a:r>
              <a:rPr lang="en-US" sz="2856" dirty="0">
                <a:solidFill>
                  <a:srgbClr val="FF0000"/>
                </a:solidFill>
              </a:rPr>
              <a:t>Right-click to </a:t>
            </a:r>
          </a:p>
          <a:p>
            <a:pPr algn="ctr"/>
            <a:r>
              <a:rPr lang="en-US" sz="2856" dirty="0">
                <a:solidFill>
                  <a:srgbClr val="FF0000"/>
                </a:solidFill>
              </a:rPr>
              <a:t>insert new object</a:t>
            </a:r>
          </a:p>
        </p:txBody>
      </p:sp>
      <p:cxnSp>
        <p:nvCxnSpPr>
          <p:cNvPr id="12" name="Straight Arrow Connector 11"/>
          <p:cNvCxnSpPr/>
          <p:nvPr/>
        </p:nvCxnSpPr>
        <p:spPr>
          <a:xfrm flipH="1" flipV="1">
            <a:off x="6142956" y="3797756"/>
            <a:ext cx="1400681" cy="17940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993721" y="3491575"/>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5476325" y="6195213"/>
            <a:ext cx="1329330" cy="5599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06011711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Hidden Objects: Step 3</a:t>
            </a:r>
            <a:endParaRPr lang="en-US" dirty="0"/>
          </a:p>
        </p:txBody>
      </p:sp>
      <p:pic>
        <p:nvPicPr>
          <p:cNvPr id="3" name="Picture 2"/>
          <p:cNvPicPr>
            <a:picLocks noChangeAspect="1"/>
          </p:cNvPicPr>
          <p:nvPr/>
        </p:nvPicPr>
        <p:blipFill>
          <a:blip r:embed="rId2"/>
          <a:stretch>
            <a:fillRect/>
          </a:stretch>
        </p:blipFill>
        <p:spPr>
          <a:xfrm>
            <a:off x="855768" y="1432425"/>
            <a:ext cx="5828771" cy="5032172"/>
          </a:xfrm>
          <a:prstGeom prst="rect">
            <a:avLst/>
          </a:prstGeom>
        </p:spPr>
      </p:pic>
      <p:cxnSp>
        <p:nvCxnSpPr>
          <p:cNvPr id="14" name="Straight Arrow Connector 13"/>
          <p:cNvCxnSpPr/>
          <p:nvPr/>
        </p:nvCxnSpPr>
        <p:spPr>
          <a:xfrm flipH="1" flipV="1">
            <a:off x="5606974" y="617267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432218" y="3948512"/>
            <a:ext cx="924693" cy="8809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9" name="TextBox 18"/>
          <p:cNvSpPr txBox="1"/>
          <p:nvPr/>
        </p:nvSpPr>
        <p:spPr>
          <a:xfrm>
            <a:off x="6840215" y="4316069"/>
            <a:ext cx="1587829" cy="2335312"/>
          </a:xfrm>
          <a:prstGeom prst="rect">
            <a:avLst/>
          </a:prstGeom>
          <a:noFill/>
        </p:spPr>
        <p:txBody>
          <a:bodyPr wrap="none" rtlCol="0">
            <a:spAutoFit/>
          </a:bodyPr>
          <a:lstStyle/>
          <a:p>
            <a:pPr algn="ctr"/>
            <a:r>
              <a:rPr lang="en-US" sz="2856" dirty="0">
                <a:solidFill>
                  <a:srgbClr val="FF0000"/>
                </a:solidFill>
              </a:rPr>
              <a:t>Select</a:t>
            </a:r>
          </a:p>
          <a:p>
            <a:pPr algn="ctr"/>
            <a:r>
              <a:rPr lang="en-US" sz="2856" dirty="0">
                <a:solidFill>
                  <a:srgbClr val="FF0000"/>
                </a:solidFill>
              </a:rPr>
              <a:t>“Mouse”</a:t>
            </a:r>
          </a:p>
          <a:p>
            <a:pPr algn="ctr"/>
            <a:endParaRPr lang="en-US" sz="2856" dirty="0">
              <a:solidFill>
                <a:srgbClr val="FF0000"/>
              </a:solidFill>
            </a:endParaRPr>
          </a:p>
          <a:p>
            <a:pPr algn="ctr"/>
            <a:r>
              <a:rPr lang="en-US" sz="2856" dirty="0">
                <a:solidFill>
                  <a:srgbClr val="FF0000"/>
                </a:solidFill>
              </a:rPr>
              <a:t>then</a:t>
            </a:r>
          </a:p>
          <a:p>
            <a:pPr algn="ctr"/>
            <a:endParaRPr lang="en-US" sz="2856" dirty="0">
              <a:solidFill>
                <a:srgbClr val="FF0000"/>
              </a:solidFill>
            </a:endParaRPr>
          </a:p>
        </p:txBody>
      </p:sp>
      <p:sp>
        <p:nvSpPr>
          <p:cNvPr id="20" name="TextBox 19"/>
          <p:cNvSpPr txBox="1"/>
          <p:nvPr/>
        </p:nvSpPr>
        <p:spPr>
          <a:xfrm>
            <a:off x="6198138" y="6460889"/>
            <a:ext cx="1990999" cy="542399"/>
          </a:xfrm>
          <a:prstGeom prst="rect">
            <a:avLst/>
          </a:prstGeom>
          <a:noFill/>
        </p:spPr>
        <p:txBody>
          <a:bodyPr wrap="none" rtlCol="0">
            <a:spAutoFit/>
          </a:bodyPr>
          <a:lstStyle/>
          <a:p>
            <a:pPr algn="ctr"/>
            <a:r>
              <a:rPr lang="en-US" sz="2856" dirty="0">
                <a:solidFill>
                  <a:srgbClr val="FF0000"/>
                </a:solidFill>
              </a:rPr>
              <a:t>Click Insert</a:t>
            </a:r>
          </a:p>
        </p:txBody>
      </p:sp>
    </p:spTree>
    <p:extLst>
      <p:ext uri="{BB962C8B-B14F-4D97-AF65-F5344CB8AC3E}">
        <p14:creationId xmlns:p14="http://schemas.microsoft.com/office/powerpoint/2010/main" val="219806399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855768" y="1706538"/>
            <a:ext cx="8429764" cy="4899491"/>
          </a:xfrm>
          <a:prstGeom prst="rect">
            <a:avLst/>
          </a:prstGeom>
        </p:spPr>
      </p:pic>
      <p:sp>
        <p:nvSpPr>
          <p:cNvPr id="2" name="Title 1"/>
          <p:cNvSpPr>
            <a:spLocks noGrp="1"/>
          </p:cNvSpPr>
          <p:nvPr>
            <p:ph type="title"/>
          </p:nvPr>
        </p:nvSpPr>
        <p:spPr/>
        <p:txBody>
          <a:bodyPr/>
          <a:lstStyle/>
          <a:p>
            <a:r>
              <a:rPr lang="en-US" dirty="0" smtClean="0"/>
              <a:t>Add Hidden Objects: Step 4</a:t>
            </a:r>
            <a:endParaRPr lang="en-US" dirty="0"/>
          </a:p>
        </p:txBody>
      </p:sp>
      <p:sp>
        <p:nvSpPr>
          <p:cNvPr id="8" name="Rounded Rectangle 7"/>
          <p:cNvSpPr/>
          <p:nvPr/>
        </p:nvSpPr>
        <p:spPr>
          <a:xfrm>
            <a:off x="7065962" y="3216192"/>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7178004" y="3491575"/>
            <a:ext cx="3796927" cy="990628"/>
          </a:xfrm>
          <a:prstGeom prst="rect">
            <a:avLst/>
          </a:prstGeom>
          <a:noFill/>
        </p:spPr>
        <p:txBody>
          <a:bodyPr wrap="none" rtlCol="0">
            <a:spAutoFit/>
          </a:bodyPr>
          <a:lstStyle/>
          <a:p>
            <a:pPr algn="r"/>
            <a:r>
              <a:rPr lang="en-US" sz="2856" dirty="0">
                <a:solidFill>
                  <a:srgbClr val="FF0000"/>
                </a:solidFill>
              </a:rPr>
              <a:t>Right-click </a:t>
            </a:r>
            <a:r>
              <a:rPr lang="en-US" sz="2856" i="1" dirty="0">
                <a:solidFill>
                  <a:srgbClr val="FF0000"/>
                </a:solidFill>
              </a:rPr>
              <a:t>*again* </a:t>
            </a:r>
            <a:r>
              <a:rPr lang="en-US" sz="2856" dirty="0">
                <a:solidFill>
                  <a:srgbClr val="FF0000"/>
                </a:solidFill>
              </a:rPr>
              <a:t>to </a:t>
            </a:r>
          </a:p>
          <a:p>
            <a:pPr algn="r"/>
            <a:r>
              <a:rPr lang="en-US" sz="2856" dirty="0">
                <a:solidFill>
                  <a:srgbClr val="FF0000"/>
                </a:solidFill>
              </a:rPr>
              <a:t>insert another object</a:t>
            </a:r>
          </a:p>
        </p:txBody>
      </p:sp>
      <p:cxnSp>
        <p:nvCxnSpPr>
          <p:cNvPr id="12" name="Straight Arrow Connector 11"/>
          <p:cNvCxnSpPr/>
          <p:nvPr/>
        </p:nvCxnSpPr>
        <p:spPr>
          <a:xfrm flipH="1" flipV="1">
            <a:off x="6142956" y="3797756"/>
            <a:ext cx="1400681" cy="17940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993721" y="3491575"/>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5476325" y="6195213"/>
            <a:ext cx="1329330" cy="5599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68321223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432425"/>
            <a:ext cx="5828771" cy="5032172"/>
          </a:xfrm>
          <a:prstGeom prst="rect">
            <a:avLst/>
          </a:prstGeom>
        </p:spPr>
      </p:pic>
      <p:sp>
        <p:nvSpPr>
          <p:cNvPr id="2" name="Title 1"/>
          <p:cNvSpPr>
            <a:spLocks noGrp="1"/>
          </p:cNvSpPr>
          <p:nvPr>
            <p:ph type="title"/>
          </p:nvPr>
        </p:nvSpPr>
        <p:spPr/>
        <p:txBody>
          <a:bodyPr/>
          <a:lstStyle/>
          <a:p>
            <a:r>
              <a:rPr lang="en-US" dirty="0" smtClean="0"/>
              <a:t>Add Hidden Objects: Step </a:t>
            </a:r>
            <a:r>
              <a:rPr lang="en-US" dirty="0"/>
              <a:t>5</a:t>
            </a:r>
          </a:p>
        </p:txBody>
      </p:sp>
      <p:sp>
        <p:nvSpPr>
          <p:cNvPr id="10" name="TextBox 9"/>
          <p:cNvSpPr txBox="1"/>
          <p:nvPr/>
        </p:nvSpPr>
        <p:spPr>
          <a:xfrm>
            <a:off x="6621137" y="4316069"/>
            <a:ext cx="2025987" cy="2335312"/>
          </a:xfrm>
          <a:prstGeom prst="rect">
            <a:avLst/>
          </a:prstGeom>
          <a:noFill/>
        </p:spPr>
        <p:txBody>
          <a:bodyPr wrap="none" rtlCol="0">
            <a:spAutoFit/>
          </a:bodyPr>
          <a:lstStyle/>
          <a:p>
            <a:pPr algn="ctr"/>
            <a:r>
              <a:rPr lang="en-US" sz="2856" dirty="0">
                <a:solidFill>
                  <a:srgbClr val="FF0000"/>
                </a:solidFill>
              </a:rPr>
              <a:t>Select</a:t>
            </a:r>
          </a:p>
          <a:p>
            <a:pPr algn="ctr"/>
            <a:r>
              <a:rPr lang="en-US" sz="2856" dirty="0">
                <a:solidFill>
                  <a:srgbClr val="FF0000"/>
                </a:solidFill>
              </a:rPr>
              <a:t>“Keyboard”</a:t>
            </a:r>
          </a:p>
          <a:p>
            <a:pPr algn="ctr"/>
            <a:endParaRPr lang="en-US" sz="2856" dirty="0">
              <a:solidFill>
                <a:srgbClr val="FF0000"/>
              </a:solidFill>
            </a:endParaRPr>
          </a:p>
          <a:p>
            <a:pPr algn="ctr"/>
            <a:r>
              <a:rPr lang="en-US" sz="2856" dirty="0">
                <a:solidFill>
                  <a:srgbClr val="FF0000"/>
                </a:solidFill>
              </a:rPr>
              <a:t>then</a:t>
            </a:r>
          </a:p>
          <a:p>
            <a:pPr algn="ctr"/>
            <a:endParaRPr lang="en-US" sz="2856" dirty="0">
              <a:solidFill>
                <a:srgbClr val="FF0000"/>
              </a:solidFill>
            </a:endParaRPr>
          </a:p>
        </p:txBody>
      </p:sp>
      <p:cxnSp>
        <p:nvCxnSpPr>
          <p:cNvPr id="14" name="Straight Arrow Connector 13"/>
          <p:cNvCxnSpPr/>
          <p:nvPr/>
        </p:nvCxnSpPr>
        <p:spPr>
          <a:xfrm flipH="1" flipV="1">
            <a:off x="5606974" y="617267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681587" y="3654016"/>
            <a:ext cx="924693" cy="8809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198138" y="6460889"/>
            <a:ext cx="1990999" cy="542399"/>
          </a:xfrm>
          <a:prstGeom prst="rect">
            <a:avLst/>
          </a:prstGeom>
          <a:noFill/>
        </p:spPr>
        <p:txBody>
          <a:bodyPr wrap="none" rtlCol="0">
            <a:spAutoFit/>
          </a:bodyPr>
          <a:lstStyle/>
          <a:p>
            <a:pPr algn="ctr"/>
            <a:r>
              <a:rPr lang="en-US" sz="2856" dirty="0">
                <a:solidFill>
                  <a:srgbClr val="FF0000"/>
                </a:solidFill>
              </a:rPr>
              <a:t>Click Insert</a:t>
            </a:r>
          </a:p>
        </p:txBody>
      </p:sp>
    </p:spTree>
    <p:extLst>
      <p:ext uri="{BB962C8B-B14F-4D97-AF65-F5344CB8AC3E}">
        <p14:creationId xmlns:p14="http://schemas.microsoft.com/office/powerpoint/2010/main" val="4110761028"/>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39"/>
            <a:ext cx="8429764" cy="4881690"/>
          </a:xfrm>
          <a:prstGeom prst="rect">
            <a:avLst/>
          </a:prstGeom>
        </p:spPr>
      </p:pic>
      <p:sp>
        <p:nvSpPr>
          <p:cNvPr id="2" name="Title 1"/>
          <p:cNvSpPr>
            <a:spLocks noGrp="1"/>
          </p:cNvSpPr>
          <p:nvPr>
            <p:ph type="title"/>
          </p:nvPr>
        </p:nvSpPr>
        <p:spPr/>
        <p:txBody>
          <a:bodyPr/>
          <a:lstStyle/>
          <a:p>
            <a:r>
              <a:rPr lang="en-US" dirty="0" smtClean="0"/>
              <a:t>Add Hidden Objects: Done!</a:t>
            </a:r>
            <a:endParaRPr lang="en-US" dirty="0"/>
          </a:p>
        </p:txBody>
      </p:sp>
      <p:sp>
        <p:nvSpPr>
          <p:cNvPr id="8" name="Rounded Rectangle 7"/>
          <p:cNvSpPr/>
          <p:nvPr/>
        </p:nvSpPr>
        <p:spPr>
          <a:xfrm>
            <a:off x="7221889" y="3773473"/>
            <a:ext cx="1149677" cy="52560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9543005" y="3480204"/>
            <a:ext cx="2240524" cy="2783540"/>
          </a:xfrm>
          <a:prstGeom prst="rect">
            <a:avLst/>
          </a:prstGeom>
          <a:noFill/>
        </p:spPr>
        <p:txBody>
          <a:bodyPr wrap="square" rtlCol="0">
            <a:spAutoFit/>
          </a:bodyPr>
          <a:lstStyle/>
          <a:p>
            <a:pPr algn="ctr"/>
            <a:r>
              <a:rPr lang="en-US" sz="2856" dirty="0">
                <a:solidFill>
                  <a:srgbClr val="FF0000"/>
                </a:solidFill>
              </a:rPr>
              <a:t>Notice</a:t>
            </a:r>
          </a:p>
          <a:p>
            <a:pPr algn="ctr"/>
            <a:r>
              <a:rPr lang="en-US" sz="2856" dirty="0">
                <a:solidFill>
                  <a:srgbClr val="FF0000"/>
                </a:solidFill>
              </a:rPr>
              <a:t>both</a:t>
            </a:r>
          </a:p>
          <a:p>
            <a:pPr algn="ctr"/>
            <a:r>
              <a:rPr lang="en-US" sz="2856" dirty="0">
                <a:solidFill>
                  <a:srgbClr val="FF0000"/>
                </a:solidFill>
              </a:rPr>
              <a:t>Keyboard</a:t>
            </a:r>
          </a:p>
          <a:p>
            <a:pPr algn="ctr"/>
            <a:r>
              <a:rPr lang="en-US" sz="2856" dirty="0">
                <a:solidFill>
                  <a:srgbClr val="FF0000"/>
                </a:solidFill>
              </a:rPr>
              <a:t>and </a:t>
            </a:r>
          </a:p>
          <a:p>
            <a:pPr algn="ctr"/>
            <a:r>
              <a:rPr lang="en-US" sz="2856" dirty="0">
                <a:solidFill>
                  <a:srgbClr val="FF0000"/>
                </a:solidFill>
              </a:rPr>
              <a:t>Mouse</a:t>
            </a:r>
          </a:p>
          <a:p>
            <a:pPr algn="ctr"/>
            <a:r>
              <a:rPr lang="en-US" sz="2856" dirty="0">
                <a:solidFill>
                  <a:srgbClr val="FF0000"/>
                </a:solidFill>
              </a:rPr>
              <a:t>here</a:t>
            </a:r>
          </a:p>
        </p:txBody>
      </p:sp>
      <p:cxnSp>
        <p:nvCxnSpPr>
          <p:cNvPr id="12" name="Straight Arrow Connector 11"/>
          <p:cNvCxnSpPr/>
          <p:nvPr/>
        </p:nvCxnSpPr>
        <p:spPr>
          <a:xfrm flipH="1">
            <a:off x="8463093" y="3773472"/>
            <a:ext cx="1523469" cy="21231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12052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5. Sprites and Game Characters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941503"/>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855768" y="1706538"/>
            <a:ext cx="8429764" cy="4899491"/>
          </a:xfrm>
          <a:prstGeom prst="rect">
            <a:avLst/>
          </a:prstGeom>
        </p:spPr>
      </p:pic>
      <p:sp>
        <p:nvSpPr>
          <p:cNvPr id="2" name="Title 1"/>
          <p:cNvSpPr>
            <a:spLocks noGrp="1"/>
          </p:cNvSpPr>
          <p:nvPr>
            <p:ph type="title"/>
          </p:nvPr>
        </p:nvSpPr>
        <p:spPr/>
        <p:txBody>
          <a:bodyPr/>
          <a:lstStyle/>
          <a:p>
            <a:r>
              <a:rPr lang="en-US" dirty="0" smtClean="0"/>
              <a:t>Add Player to Game: Step 1</a:t>
            </a:r>
            <a:endParaRPr lang="en-US" dirty="0"/>
          </a:p>
        </p:txBody>
      </p:sp>
      <p:sp>
        <p:nvSpPr>
          <p:cNvPr id="8" name="Rounded Rectangle 7"/>
          <p:cNvSpPr/>
          <p:nvPr/>
        </p:nvSpPr>
        <p:spPr>
          <a:xfrm>
            <a:off x="7065962" y="3216192"/>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7204710" y="3490608"/>
            <a:ext cx="3011186" cy="990628"/>
          </a:xfrm>
          <a:prstGeom prst="rect">
            <a:avLst/>
          </a:prstGeom>
          <a:noFill/>
        </p:spPr>
        <p:txBody>
          <a:bodyPr wrap="none" rtlCol="0">
            <a:spAutoFit/>
          </a:bodyPr>
          <a:lstStyle/>
          <a:p>
            <a:pPr algn="ctr"/>
            <a:r>
              <a:rPr lang="en-US" sz="2856" dirty="0">
                <a:solidFill>
                  <a:srgbClr val="FF0000"/>
                </a:solidFill>
              </a:rPr>
              <a:t>Right-click to </a:t>
            </a:r>
          </a:p>
          <a:p>
            <a:pPr algn="ctr"/>
            <a:r>
              <a:rPr lang="en-US" sz="2856" dirty="0">
                <a:solidFill>
                  <a:srgbClr val="FF0000"/>
                </a:solidFill>
              </a:rPr>
              <a:t>insert new object</a:t>
            </a:r>
          </a:p>
        </p:txBody>
      </p:sp>
      <p:cxnSp>
        <p:nvCxnSpPr>
          <p:cNvPr id="12" name="Straight Arrow Connector 11"/>
          <p:cNvCxnSpPr/>
          <p:nvPr/>
        </p:nvCxnSpPr>
        <p:spPr>
          <a:xfrm flipH="1" flipV="1">
            <a:off x="6142956" y="3797756"/>
            <a:ext cx="1400681" cy="17940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993721" y="3491575"/>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5476325" y="6195213"/>
            <a:ext cx="1329330" cy="5599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548468248"/>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432425"/>
            <a:ext cx="5828771" cy="5032172"/>
          </a:xfrm>
          <a:prstGeom prst="rect">
            <a:avLst/>
          </a:prstGeom>
        </p:spPr>
      </p:pic>
      <p:sp>
        <p:nvSpPr>
          <p:cNvPr id="2" name="Title 1"/>
          <p:cNvSpPr>
            <a:spLocks noGrp="1"/>
          </p:cNvSpPr>
          <p:nvPr>
            <p:ph type="title"/>
          </p:nvPr>
        </p:nvSpPr>
        <p:spPr/>
        <p:txBody>
          <a:bodyPr/>
          <a:lstStyle/>
          <a:p>
            <a:r>
              <a:rPr lang="en-US" dirty="0" smtClean="0"/>
              <a:t>Add Player to Game: Step </a:t>
            </a:r>
            <a:r>
              <a:rPr lang="en-US" dirty="0"/>
              <a:t>2</a:t>
            </a:r>
          </a:p>
        </p:txBody>
      </p:sp>
      <p:sp>
        <p:nvSpPr>
          <p:cNvPr id="10" name="TextBox 9"/>
          <p:cNvSpPr txBox="1"/>
          <p:nvPr/>
        </p:nvSpPr>
        <p:spPr>
          <a:xfrm>
            <a:off x="6922614" y="4316069"/>
            <a:ext cx="1423031" cy="2335312"/>
          </a:xfrm>
          <a:prstGeom prst="rect">
            <a:avLst/>
          </a:prstGeom>
          <a:noFill/>
        </p:spPr>
        <p:txBody>
          <a:bodyPr wrap="none" rtlCol="0">
            <a:spAutoFit/>
          </a:bodyPr>
          <a:lstStyle/>
          <a:p>
            <a:pPr algn="ctr"/>
            <a:r>
              <a:rPr lang="en-US" sz="2856" dirty="0">
                <a:solidFill>
                  <a:srgbClr val="FF0000"/>
                </a:solidFill>
              </a:rPr>
              <a:t>Select</a:t>
            </a:r>
          </a:p>
          <a:p>
            <a:pPr algn="ctr"/>
            <a:r>
              <a:rPr lang="en-US" sz="2856" dirty="0">
                <a:solidFill>
                  <a:srgbClr val="FF0000"/>
                </a:solidFill>
              </a:rPr>
              <a:t>“Sprite”</a:t>
            </a:r>
          </a:p>
          <a:p>
            <a:pPr algn="ctr"/>
            <a:endParaRPr lang="en-US" sz="2856" dirty="0">
              <a:solidFill>
                <a:srgbClr val="FF0000"/>
              </a:solidFill>
            </a:endParaRPr>
          </a:p>
          <a:p>
            <a:pPr algn="ctr"/>
            <a:r>
              <a:rPr lang="en-US" sz="2856" dirty="0">
                <a:solidFill>
                  <a:srgbClr val="FF0000"/>
                </a:solidFill>
              </a:rPr>
              <a:t>then</a:t>
            </a:r>
          </a:p>
          <a:p>
            <a:pPr algn="ctr"/>
            <a:endParaRPr lang="en-US" sz="2856" dirty="0">
              <a:solidFill>
                <a:srgbClr val="FF0000"/>
              </a:solidFill>
            </a:endParaRPr>
          </a:p>
        </p:txBody>
      </p:sp>
      <p:cxnSp>
        <p:nvCxnSpPr>
          <p:cNvPr id="14" name="Straight Arrow Connector 13"/>
          <p:cNvCxnSpPr/>
          <p:nvPr/>
        </p:nvCxnSpPr>
        <p:spPr>
          <a:xfrm flipH="1" flipV="1">
            <a:off x="5606974" y="617267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2851" y="4063451"/>
            <a:ext cx="924693" cy="8809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198138" y="6460889"/>
            <a:ext cx="1990999" cy="542399"/>
          </a:xfrm>
          <a:prstGeom prst="rect">
            <a:avLst/>
          </a:prstGeom>
          <a:noFill/>
        </p:spPr>
        <p:txBody>
          <a:bodyPr wrap="none" rtlCol="0">
            <a:spAutoFit/>
          </a:bodyPr>
          <a:lstStyle/>
          <a:p>
            <a:pPr algn="ctr"/>
            <a:r>
              <a:rPr lang="en-US" sz="2856" dirty="0">
                <a:solidFill>
                  <a:srgbClr val="FF0000"/>
                </a:solidFill>
              </a:rPr>
              <a:t>Click Insert</a:t>
            </a:r>
          </a:p>
        </p:txBody>
      </p:sp>
    </p:spTree>
    <p:extLst>
      <p:ext uri="{BB962C8B-B14F-4D97-AF65-F5344CB8AC3E}">
        <p14:creationId xmlns:p14="http://schemas.microsoft.com/office/powerpoint/2010/main" val="268180496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6822" y="1742393"/>
            <a:ext cx="8546551" cy="4949321"/>
          </a:xfrm>
          <a:prstGeom prst="rect">
            <a:avLst/>
          </a:prstGeom>
        </p:spPr>
      </p:pic>
      <p:sp>
        <p:nvSpPr>
          <p:cNvPr id="2" name="Title 1"/>
          <p:cNvSpPr>
            <a:spLocks noGrp="1"/>
          </p:cNvSpPr>
          <p:nvPr>
            <p:ph type="title"/>
          </p:nvPr>
        </p:nvSpPr>
        <p:spPr/>
        <p:txBody>
          <a:bodyPr/>
          <a:lstStyle/>
          <a:p>
            <a:r>
              <a:rPr lang="en-US" dirty="0" smtClean="0"/>
              <a:t>Add Player to Game: Step 3</a:t>
            </a:r>
            <a:endParaRPr lang="en-US" dirty="0"/>
          </a:p>
        </p:txBody>
      </p:sp>
      <p:sp>
        <p:nvSpPr>
          <p:cNvPr id="6" name="TextBox 5"/>
          <p:cNvSpPr txBox="1"/>
          <p:nvPr/>
        </p:nvSpPr>
        <p:spPr>
          <a:xfrm>
            <a:off x="7092336" y="5301571"/>
            <a:ext cx="2128986" cy="990628"/>
          </a:xfrm>
          <a:prstGeom prst="rect">
            <a:avLst/>
          </a:prstGeom>
          <a:noFill/>
        </p:spPr>
        <p:txBody>
          <a:bodyPr wrap="none" rtlCol="0">
            <a:spAutoFit/>
          </a:bodyPr>
          <a:lstStyle/>
          <a:p>
            <a:pPr algn="ctr"/>
            <a:r>
              <a:rPr lang="en-US" sz="2856" dirty="0">
                <a:solidFill>
                  <a:srgbClr val="FF0000"/>
                </a:solidFill>
              </a:rPr>
              <a:t>Click inside </a:t>
            </a:r>
          </a:p>
          <a:p>
            <a:pPr algn="ctr"/>
            <a:r>
              <a:rPr lang="en-US" sz="2856" dirty="0">
                <a:solidFill>
                  <a:srgbClr val="FF0000"/>
                </a:solidFill>
              </a:rPr>
              <a:t>Layout</a:t>
            </a:r>
          </a:p>
        </p:txBody>
      </p:sp>
      <p:cxnSp>
        <p:nvCxnSpPr>
          <p:cNvPr id="7" name="Straight Arrow Connector 6"/>
          <p:cNvCxnSpPr/>
          <p:nvPr/>
        </p:nvCxnSpPr>
        <p:spPr>
          <a:xfrm flipH="1" flipV="1">
            <a:off x="4906133" y="4384447"/>
            <a:ext cx="2390260" cy="116943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391889" y="4088335"/>
            <a:ext cx="233151" cy="257437"/>
            <a:chOff x="4333875" y="3738563"/>
            <a:chExt cx="228600" cy="252412"/>
          </a:xfrm>
        </p:grpSpPr>
        <p:cxnSp>
          <p:nvCxnSpPr>
            <p:cNvPr id="18" name="Straight Connector 17"/>
            <p:cNvCxnSpPr/>
            <p:nvPr/>
          </p:nvCxnSpPr>
          <p:spPr>
            <a:xfrm>
              <a:off x="4448175" y="3738563"/>
              <a:ext cx="0" cy="2524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33875" y="3864769"/>
              <a:ext cx="228600" cy="23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430339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8" y="1590189"/>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Player to Game: Step 4</a:t>
            </a:r>
            <a:endParaRPr lang="en-US" dirty="0"/>
          </a:p>
        </p:txBody>
      </p:sp>
      <p:sp>
        <p:nvSpPr>
          <p:cNvPr id="7" name="TextBox 6"/>
          <p:cNvSpPr txBox="1"/>
          <p:nvPr/>
        </p:nvSpPr>
        <p:spPr>
          <a:xfrm>
            <a:off x="7406661" y="2780806"/>
            <a:ext cx="2971294" cy="2335312"/>
          </a:xfrm>
          <a:prstGeom prst="rect">
            <a:avLst/>
          </a:prstGeom>
          <a:noFill/>
        </p:spPr>
        <p:txBody>
          <a:bodyPr wrap="none" rtlCol="0">
            <a:spAutoFit/>
          </a:bodyPr>
          <a:lstStyle/>
          <a:p>
            <a:pPr algn="ctr"/>
            <a:r>
              <a:rPr lang="en-US" sz="2856" dirty="0">
                <a:solidFill>
                  <a:srgbClr val="FF0000"/>
                </a:solidFill>
              </a:rPr>
              <a:t>Click</a:t>
            </a:r>
          </a:p>
          <a:p>
            <a:pPr algn="ctr"/>
            <a:r>
              <a:rPr lang="en-US" sz="2856" dirty="0">
                <a:solidFill>
                  <a:srgbClr val="FF0000"/>
                </a:solidFill>
              </a:rPr>
              <a:t>Open</a:t>
            </a:r>
          </a:p>
          <a:p>
            <a:pPr algn="ctr"/>
            <a:r>
              <a:rPr lang="en-US" sz="2856" dirty="0">
                <a:solidFill>
                  <a:srgbClr val="FF0000"/>
                </a:solidFill>
              </a:rPr>
              <a:t>icon</a:t>
            </a:r>
          </a:p>
          <a:p>
            <a:pPr algn="ctr"/>
            <a:endParaRPr lang="en-US" sz="2856" dirty="0">
              <a:solidFill>
                <a:srgbClr val="FF0000"/>
              </a:solidFill>
            </a:endParaRPr>
          </a:p>
          <a:p>
            <a:pPr algn="ctr"/>
            <a:r>
              <a:rPr lang="en-US" sz="2856" dirty="0">
                <a:solidFill>
                  <a:srgbClr val="FF0000"/>
                </a:solidFill>
              </a:rPr>
              <a:t>to load an image</a:t>
            </a:r>
          </a:p>
        </p:txBody>
      </p:sp>
      <p:sp>
        <p:nvSpPr>
          <p:cNvPr id="8" name="Rounded Rectangle 7"/>
          <p:cNvSpPr/>
          <p:nvPr/>
        </p:nvSpPr>
        <p:spPr>
          <a:xfrm>
            <a:off x="1104231" y="1812120"/>
            <a:ext cx="391777" cy="42316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81019420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37531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45"/>
            <a:ext cx="7004240" cy="4080140"/>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Player to Game: Step 5</a:t>
            </a:r>
            <a:endParaRPr lang="en-US" dirty="0"/>
          </a:p>
        </p:txBody>
      </p:sp>
      <p:sp>
        <p:nvSpPr>
          <p:cNvPr id="7" name="TextBox 6"/>
          <p:cNvSpPr txBox="1"/>
          <p:nvPr/>
        </p:nvSpPr>
        <p:spPr>
          <a:xfrm>
            <a:off x="8307073" y="3479923"/>
            <a:ext cx="2437986" cy="1887084"/>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player.png </a:t>
            </a:r>
          </a:p>
          <a:p>
            <a:pPr algn="ctr"/>
            <a:r>
              <a:rPr lang="en-US" sz="2856" dirty="0">
                <a:solidFill>
                  <a:srgbClr val="FF0000"/>
                </a:solidFill>
              </a:rPr>
              <a:t>from the</a:t>
            </a:r>
          </a:p>
          <a:p>
            <a:pPr algn="ctr"/>
            <a:r>
              <a:rPr lang="en-US" sz="2856" dirty="0">
                <a:solidFill>
                  <a:srgbClr val="FF0000"/>
                </a:solidFill>
              </a:rPr>
              <a:t>images folder</a:t>
            </a:r>
          </a:p>
        </p:txBody>
      </p:sp>
      <p:sp>
        <p:nvSpPr>
          <p:cNvPr id="8" name="Rounded Rectangle 7"/>
          <p:cNvSpPr/>
          <p:nvPr/>
        </p:nvSpPr>
        <p:spPr>
          <a:xfrm>
            <a:off x="5162788" y="3684713"/>
            <a:ext cx="1361898" cy="144245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577571" y="6192348"/>
            <a:ext cx="6790390" cy="478376"/>
          </a:xfrm>
          <a:prstGeom prst="rect">
            <a:avLst/>
          </a:prstGeom>
          <a:noFill/>
        </p:spPr>
        <p:txBody>
          <a:bodyPr wrap="none" rtlCol="0">
            <a:spAutoFit/>
          </a:bodyPr>
          <a:lstStyle/>
          <a:p>
            <a:pPr algn="ctr"/>
            <a:r>
              <a:rPr lang="en-US" sz="2448" i="1" dirty="0">
                <a:solidFill>
                  <a:schemeClr val="bg1">
                    <a:lumMod val="75000"/>
                  </a:schemeClr>
                </a:solidFill>
              </a:rPr>
              <a:t>NOTE: this may look different on your computer</a:t>
            </a:r>
          </a:p>
        </p:txBody>
      </p:sp>
      <p:cxnSp>
        <p:nvCxnSpPr>
          <p:cNvPr id="10" name="Straight Arrow Connector 9"/>
          <p:cNvCxnSpPr/>
          <p:nvPr/>
        </p:nvCxnSpPr>
        <p:spPr>
          <a:xfrm flipH="1" flipV="1">
            <a:off x="6468574" y="5493443"/>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05268" y="5804484"/>
            <a:ext cx="1200355" cy="542399"/>
          </a:xfrm>
          <a:prstGeom prst="rect">
            <a:avLst/>
          </a:prstGeom>
          <a:noFill/>
        </p:spPr>
        <p:txBody>
          <a:bodyPr wrap="none" rtlCol="0">
            <a:spAutoFit/>
          </a:bodyPr>
          <a:lstStyle/>
          <a:p>
            <a:r>
              <a:rPr lang="en-US" sz="2856" dirty="0">
                <a:solidFill>
                  <a:srgbClr val="FF0000"/>
                </a:solidFill>
              </a:rPr>
              <a:t>Open!</a:t>
            </a:r>
          </a:p>
        </p:txBody>
      </p:sp>
    </p:spTree>
    <p:extLst>
      <p:ext uri="{BB962C8B-B14F-4D97-AF65-F5344CB8AC3E}">
        <p14:creationId xmlns:p14="http://schemas.microsoft.com/office/powerpoint/2010/main" val="174877314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768" y="1724345"/>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Player to Game: Step 6</a:t>
            </a:r>
            <a:endParaRPr lang="en-US" dirty="0"/>
          </a:p>
        </p:txBody>
      </p:sp>
      <p:sp>
        <p:nvSpPr>
          <p:cNvPr id="7" name="TextBox 6"/>
          <p:cNvSpPr txBox="1"/>
          <p:nvPr/>
        </p:nvSpPr>
        <p:spPr>
          <a:xfrm>
            <a:off x="7433844" y="2192918"/>
            <a:ext cx="2658699" cy="990628"/>
          </a:xfrm>
          <a:prstGeom prst="rect">
            <a:avLst/>
          </a:prstGeom>
          <a:noFill/>
        </p:spPr>
        <p:txBody>
          <a:bodyPr wrap="none" rtlCol="0">
            <a:spAutoFit/>
          </a:bodyPr>
          <a:lstStyle/>
          <a:p>
            <a:pPr algn="ctr"/>
            <a:r>
              <a:rPr lang="en-US" sz="2856" dirty="0">
                <a:solidFill>
                  <a:srgbClr val="FF0000"/>
                </a:solidFill>
              </a:rPr>
              <a:t>Close this</a:t>
            </a:r>
          </a:p>
          <a:p>
            <a:pPr algn="ctr"/>
            <a:r>
              <a:rPr lang="en-US" sz="2856" dirty="0">
                <a:solidFill>
                  <a:srgbClr val="FF0000"/>
                </a:solidFill>
              </a:rPr>
              <a:t>popup window</a:t>
            </a:r>
          </a:p>
        </p:txBody>
      </p:sp>
      <p:sp>
        <p:nvSpPr>
          <p:cNvPr id="8" name="Rounded Rectangle 7"/>
          <p:cNvSpPr/>
          <p:nvPr/>
        </p:nvSpPr>
        <p:spPr>
          <a:xfrm>
            <a:off x="6570739" y="1515857"/>
            <a:ext cx="636538" cy="63809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0" name="Straight Arrow Connector 9"/>
          <p:cNvCxnSpPr/>
          <p:nvPr/>
        </p:nvCxnSpPr>
        <p:spPr>
          <a:xfrm flipH="1" flipV="1">
            <a:off x="7207277" y="2101609"/>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02558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6822" y="1742393"/>
            <a:ext cx="8546551" cy="4949321"/>
          </a:xfrm>
          <a:prstGeom prst="rect">
            <a:avLst/>
          </a:prstGeom>
        </p:spPr>
      </p:pic>
      <p:sp>
        <p:nvSpPr>
          <p:cNvPr id="2" name="Title 1"/>
          <p:cNvSpPr>
            <a:spLocks noGrp="1"/>
          </p:cNvSpPr>
          <p:nvPr>
            <p:ph type="title"/>
          </p:nvPr>
        </p:nvSpPr>
        <p:spPr/>
        <p:txBody>
          <a:bodyPr/>
          <a:lstStyle/>
          <a:p>
            <a:r>
              <a:rPr lang="en-US" dirty="0" smtClean="0"/>
              <a:t>Add Player to Game: Done!</a:t>
            </a:r>
            <a:endParaRPr lang="en-US" dirty="0"/>
          </a:p>
        </p:txBody>
      </p:sp>
      <p:sp>
        <p:nvSpPr>
          <p:cNvPr id="4" name="Rounded Rectangle 3"/>
          <p:cNvSpPr/>
          <p:nvPr/>
        </p:nvSpPr>
        <p:spPr>
          <a:xfrm>
            <a:off x="7749880" y="3863018"/>
            <a:ext cx="662893" cy="2398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76278282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6. Adding NPCs</a:t>
            </a:r>
            <a:br>
              <a:rPr lang="en-US" dirty="0" smtClean="0"/>
            </a:br>
            <a:r>
              <a:rPr lang="en-US" dirty="0" smtClean="0"/>
              <a:t>i.e. non-playable characters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66230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06537"/>
            <a:ext cx="8429764" cy="4899491"/>
          </a:xfrm>
          <a:prstGeom prst="rect">
            <a:avLst/>
          </a:prstGeom>
        </p:spPr>
      </p:pic>
      <p:sp>
        <p:nvSpPr>
          <p:cNvPr id="2" name="Title 1"/>
          <p:cNvSpPr>
            <a:spLocks noGrp="1"/>
          </p:cNvSpPr>
          <p:nvPr>
            <p:ph type="title"/>
          </p:nvPr>
        </p:nvSpPr>
        <p:spPr/>
        <p:txBody>
          <a:bodyPr/>
          <a:lstStyle/>
          <a:p>
            <a:r>
              <a:rPr lang="en-US" dirty="0" smtClean="0"/>
              <a:t>Add Monster to Game: Step 1</a:t>
            </a:r>
            <a:endParaRPr lang="en-US" dirty="0"/>
          </a:p>
        </p:txBody>
      </p:sp>
      <p:sp>
        <p:nvSpPr>
          <p:cNvPr id="8" name="Rounded Rectangle 7"/>
          <p:cNvSpPr/>
          <p:nvPr/>
        </p:nvSpPr>
        <p:spPr>
          <a:xfrm>
            <a:off x="7065962" y="3216192"/>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7204710" y="3490608"/>
            <a:ext cx="3011186" cy="990628"/>
          </a:xfrm>
          <a:prstGeom prst="rect">
            <a:avLst/>
          </a:prstGeom>
          <a:noFill/>
        </p:spPr>
        <p:txBody>
          <a:bodyPr wrap="none" rtlCol="0">
            <a:spAutoFit/>
          </a:bodyPr>
          <a:lstStyle/>
          <a:p>
            <a:pPr algn="ctr"/>
            <a:r>
              <a:rPr lang="en-US" sz="2856" dirty="0">
                <a:solidFill>
                  <a:srgbClr val="FF0000"/>
                </a:solidFill>
              </a:rPr>
              <a:t>Right-click to </a:t>
            </a:r>
          </a:p>
          <a:p>
            <a:pPr algn="ctr"/>
            <a:r>
              <a:rPr lang="en-US" sz="2856" dirty="0">
                <a:solidFill>
                  <a:srgbClr val="FF0000"/>
                </a:solidFill>
              </a:rPr>
              <a:t>insert new object</a:t>
            </a:r>
          </a:p>
        </p:txBody>
      </p:sp>
      <p:cxnSp>
        <p:nvCxnSpPr>
          <p:cNvPr id="12" name="Straight Arrow Connector 11"/>
          <p:cNvCxnSpPr/>
          <p:nvPr/>
        </p:nvCxnSpPr>
        <p:spPr>
          <a:xfrm flipH="1" flipV="1">
            <a:off x="6142956" y="3797756"/>
            <a:ext cx="1400681" cy="17940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961244" y="3571870"/>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5476325" y="6195213"/>
            <a:ext cx="1329330" cy="5599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579687594"/>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432425"/>
            <a:ext cx="5828771" cy="5032172"/>
          </a:xfrm>
          <a:prstGeom prst="rect">
            <a:avLst/>
          </a:prstGeom>
        </p:spPr>
      </p:pic>
      <p:sp>
        <p:nvSpPr>
          <p:cNvPr id="2" name="Title 1"/>
          <p:cNvSpPr>
            <a:spLocks noGrp="1"/>
          </p:cNvSpPr>
          <p:nvPr>
            <p:ph type="title"/>
          </p:nvPr>
        </p:nvSpPr>
        <p:spPr/>
        <p:txBody>
          <a:bodyPr/>
          <a:lstStyle/>
          <a:p>
            <a:r>
              <a:rPr lang="en-US" dirty="0" smtClean="0"/>
              <a:t>Add Monster to Game: Step 2</a:t>
            </a:r>
            <a:endParaRPr lang="en-US" dirty="0"/>
          </a:p>
        </p:txBody>
      </p:sp>
      <p:sp>
        <p:nvSpPr>
          <p:cNvPr id="10" name="TextBox 9"/>
          <p:cNvSpPr txBox="1"/>
          <p:nvPr/>
        </p:nvSpPr>
        <p:spPr>
          <a:xfrm>
            <a:off x="6922614" y="4316069"/>
            <a:ext cx="1423031" cy="2335312"/>
          </a:xfrm>
          <a:prstGeom prst="rect">
            <a:avLst/>
          </a:prstGeom>
          <a:noFill/>
        </p:spPr>
        <p:txBody>
          <a:bodyPr wrap="none" rtlCol="0">
            <a:spAutoFit/>
          </a:bodyPr>
          <a:lstStyle/>
          <a:p>
            <a:pPr algn="ctr"/>
            <a:r>
              <a:rPr lang="en-US" sz="2856" dirty="0">
                <a:solidFill>
                  <a:srgbClr val="FF0000"/>
                </a:solidFill>
              </a:rPr>
              <a:t>Select</a:t>
            </a:r>
          </a:p>
          <a:p>
            <a:pPr algn="ctr"/>
            <a:r>
              <a:rPr lang="en-US" sz="2856" dirty="0">
                <a:solidFill>
                  <a:srgbClr val="FF0000"/>
                </a:solidFill>
              </a:rPr>
              <a:t>“Sprite”</a:t>
            </a:r>
          </a:p>
          <a:p>
            <a:pPr algn="ctr"/>
            <a:endParaRPr lang="en-US" sz="2856" dirty="0">
              <a:solidFill>
                <a:srgbClr val="FF0000"/>
              </a:solidFill>
            </a:endParaRPr>
          </a:p>
          <a:p>
            <a:pPr algn="ctr"/>
            <a:r>
              <a:rPr lang="en-US" sz="2856" dirty="0">
                <a:solidFill>
                  <a:srgbClr val="FF0000"/>
                </a:solidFill>
              </a:rPr>
              <a:t>then</a:t>
            </a:r>
          </a:p>
          <a:p>
            <a:pPr algn="ctr"/>
            <a:endParaRPr lang="en-US" sz="2856" dirty="0">
              <a:solidFill>
                <a:srgbClr val="FF0000"/>
              </a:solidFill>
            </a:endParaRPr>
          </a:p>
        </p:txBody>
      </p:sp>
      <p:cxnSp>
        <p:nvCxnSpPr>
          <p:cNvPr id="14" name="Straight Arrow Connector 13"/>
          <p:cNvCxnSpPr/>
          <p:nvPr/>
        </p:nvCxnSpPr>
        <p:spPr>
          <a:xfrm flipH="1" flipV="1">
            <a:off x="5606974" y="617267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2851" y="4063451"/>
            <a:ext cx="924693" cy="8809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198138" y="6460889"/>
            <a:ext cx="1990999" cy="542399"/>
          </a:xfrm>
          <a:prstGeom prst="rect">
            <a:avLst/>
          </a:prstGeom>
          <a:noFill/>
        </p:spPr>
        <p:txBody>
          <a:bodyPr wrap="none" rtlCol="0">
            <a:spAutoFit/>
          </a:bodyPr>
          <a:lstStyle/>
          <a:p>
            <a:pPr algn="ctr"/>
            <a:r>
              <a:rPr lang="en-US" sz="2856" dirty="0">
                <a:solidFill>
                  <a:srgbClr val="FF0000"/>
                </a:solidFill>
              </a:rPr>
              <a:t>Click Insert</a:t>
            </a:r>
          </a:p>
        </p:txBody>
      </p:sp>
    </p:spTree>
    <p:extLst>
      <p:ext uri="{BB962C8B-B14F-4D97-AF65-F5344CB8AC3E}">
        <p14:creationId xmlns:p14="http://schemas.microsoft.com/office/powerpoint/2010/main" val="147247900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6822" y="1742393"/>
            <a:ext cx="8546551" cy="4949321"/>
          </a:xfrm>
          <a:prstGeom prst="rect">
            <a:avLst/>
          </a:prstGeom>
        </p:spPr>
      </p:pic>
      <p:sp>
        <p:nvSpPr>
          <p:cNvPr id="2" name="Title 1"/>
          <p:cNvSpPr>
            <a:spLocks noGrp="1"/>
          </p:cNvSpPr>
          <p:nvPr>
            <p:ph type="title"/>
          </p:nvPr>
        </p:nvSpPr>
        <p:spPr/>
        <p:txBody>
          <a:bodyPr/>
          <a:lstStyle/>
          <a:p>
            <a:r>
              <a:rPr lang="en-US" dirty="0" smtClean="0"/>
              <a:t>Add Monster to Game: Step 3</a:t>
            </a:r>
            <a:endParaRPr lang="en-US" dirty="0"/>
          </a:p>
        </p:txBody>
      </p:sp>
      <p:sp>
        <p:nvSpPr>
          <p:cNvPr id="6" name="TextBox 5"/>
          <p:cNvSpPr txBox="1"/>
          <p:nvPr/>
        </p:nvSpPr>
        <p:spPr>
          <a:xfrm>
            <a:off x="7092336" y="5301571"/>
            <a:ext cx="2128986" cy="990628"/>
          </a:xfrm>
          <a:prstGeom prst="rect">
            <a:avLst/>
          </a:prstGeom>
          <a:noFill/>
        </p:spPr>
        <p:txBody>
          <a:bodyPr wrap="none" rtlCol="0">
            <a:spAutoFit/>
          </a:bodyPr>
          <a:lstStyle/>
          <a:p>
            <a:pPr algn="ctr"/>
            <a:r>
              <a:rPr lang="en-US" sz="2856" dirty="0">
                <a:solidFill>
                  <a:srgbClr val="FF0000"/>
                </a:solidFill>
              </a:rPr>
              <a:t>Click inside </a:t>
            </a:r>
          </a:p>
          <a:p>
            <a:pPr algn="ctr"/>
            <a:r>
              <a:rPr lang="en-US" sz="2856" dirty="0">
                <a:solidFill>
                  <a:srgbClr val="FF0000"/>
                </a:solidFill>
              </a:rPr>
              <a:t>Layout</a:t>
            </a:r>
          </a:p>
        </p:txBody>
      </p:sp>
      <p:cxnSp>
        <p:nvCxnSpPr>
          <p:cNvPr id="7" name="Straight Arrow Connector 6"/>
          <p:cNvCxnSpPr/>
          <p:nvPr/>
        </p:nvCxnSpPr>
        <p:spPr>
          <a:xfrm flipH="1" flipV="1">
            <a:off x="5777841" y="4513165"/>
            <a:ext cx="1518552" cy="104072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441067" y="4255728"/>
            <a:ext cx="233151" cy="257437"/>
            <a:chOff x="4333875" y="3738563"/>
            <a:chExt cx="228600" cy="252412"/>
          </a:xfrm>
        </p:grpSpPr>
        <p:cxnSp>
          <p:nvCxnSpPr>
            <p:cNvPr id="18" name="Straight Connector 17"/>
            <p:cNvCxnSpPr/>
            <p:nvPr/>
          </p:nvCxnSpPr>
          <p:spPr>
            <a:xfrm>
              <a:off x="4448175" y="3738563"/>
              <a:ext cx="0" cy="2524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33875" y="3864769"/>
              <a:ext cx="228600" cy="23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1516094"/>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590189"/>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Monster to Game: Step 4</a:t>
            </a:r>
            <a:endParaRPr lang="en-US" dirty="0"/>
          </a:p>
        </p:txBody>
      </p:sp>
      <p:sp>
        <p:nvSpPr>
          <p:cNvPr id="7" name="TextBox 6"/>
          <p:cNvSpPr txBox="1"/>
          <p:nvPr/>
        </p:nvSpPr>
        <p:spPr>
          <a:xfrm>
            <a:off x="7406661" y="2780806"/>
            <a:ext cx="2971294" cy="2335312"/>
          </a:xfrm>
          <a:prstGeom prst="rect">
            <a:avLst/>
          </a:prstGeom>
          <a:noFill/>
        </p:spPr>
        <p:txBody>
          <a:bodyPr wrap="none" rtlCol="0">
            <a:spAutoFit/>
          </a:bodyPr>
          <a:lstStyle/>
          <a:p>
            <a:pPr algn="ctr"/>
            <a:r>
              <a:rPr lang="en-US" sz="2856" dirty="0">
                <a:solidFill>
                  <a:srgbClr val="FF0000"/>
                </a:solidFill>
              </a:rPr>
              <a:t>Click</a:t>
            </a:r>
          </a:p>
          <a:p>
            <a:pPr algn="ctr"/>
            <a:r>
              <a:rPr lang="en-US" sz="2856" dirty="0">
                <a:solidFill>
                  <a:srgbClr val="FF0000"/>
                </a:solidFill>
              </a:rPr>
              <a:t>Open</a:t>
            </a:r>
          </a:p>
          <a:p>
            <a:pPr algn="ctr"/>
            <a:r>
              <a:rPr lang="en-US" sz="2856" dirty="0">
                <a:solidFill>
                  <a:srgbClr val="FF0000"/>
                </a:solidFill>
              </a:rPr>
              <a:t>icon</a:t>
            </a:r>
          </a:p>
          <a:p>
            <a:pPr algn="ctr"/>
            <a:endParaRPr lang="en-US" sz="2856" dirty="0">
              <a:solidFill>
                <a:srgbClr val="FF0000"/>
              </a:solidFill>
            </a:endParaRPr>
          </a:p>
          <a:p>
            <a:pPr algn="ctr"/>
            <a:r>
              <a:rPr lang="en-US" sz="2856" dirty="0">
                <a:solidFill>
                  <a:srgbClr val="FF0000"/>
                </a:solidFill>
              </a:rPr>
              <a:t>to load an image</a:t>
            </a:r>
          </a:p>
        </p:txBody>
      </p:sp>
      <p:sp>
        <p:nvSpPr>
          <p:cNvPr id="8" name="Rounded Rectangle 7"/>
          <p:cNvSpPr/>
          <p:nvPr/>
        </p:nvSpPr>
        <p:spPr>
          <a:xfrm>
            <a:off x="1104231" y="1812120"/>
            <a:ext cx="391777" cy="42316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96879428"/>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45"/>
            <a:ext cx="7004240" cy="4080140"/>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Monster to Game: Step 5</a:t>
            </a:r>
            <a:endParaRPr lang="en-US" dirty="0"/>
          </a:p>
        </p:txBody>
      </p:sp>
      <p:sp>
        <p:nvSpPr>
          <p:cNvPr id="7" name="TextBox 6"/>
          <p:cNvSpPr txBox="1"/>
          <p:nvPr/>
        </p:nvSpPr>
        <p:spPr>
          <a:xfrm>
            <a:off x="8331854" y="3519715"/>
            <a:ext cx="2437986" cy="1887084"/>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monster.png </a:t>
            </a:r>
          </a:p>
          <a:p>
            <a:pPr algn="ctr"/>
            <a:r>
              <a:rPr lang="en-US" sz="2856" dirty="0">
                <a:solidFill>
                  <a:srgbClr val="FF0000"/>
                </a:solidFill>
              </a:rPr>
              <a:t>from the</a:t>
            </a:r>
          </a:p>
          <a:p>
            <a:pPr algn="ctr"/>
            <a:r>
              <a:rPr lang="en-US" sz="2856" dirty="0">
                <a:solidFill>
                  <a:srgbClr val="FF0000"/>
                </a:solidFill>
              </a:rPr>
              <a:t>images folder</a:t>
            </a:r>
          </a:p>
        </p:txBody>
      </p:sp>
      <p:sp>
        <p:nvSpPr>
          <p:cNvPr id="8" name="Rounded Rectangle 7"/>
          <p:cNvSpPr/>
          <p:nvPr/>
        </p:nvSpPr>
        <p:spPr>
          <a:xfrm>
            <a:off x="3972765" y="3724505"/>
            <a:ext cx="1361898" cy="144245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577571" y="6192348"/>
            <a:ext cx="6790390" cy="478376"/>
          </a:xfrm>
          <a:prstGeom prst="rect">
            <a:avLst/>
          </a:prstGeom>
          <a:noFill/>
        </p:spPr>
        <p:txBody>
          <a:bodyPr wrap="none" rtlCol="0">
            <a:spAutoFit/>
          </a:bodyPr>
          <a:lstStyle/>
          <a:p>
            <a:pPr algn="ctr"/>
            <a:r>
              <a:rPr lang="en-US" sz="2448" i="1" dirty="0">
                <a:solidFill>
                  <a:schemeClr val="bg1">
                    <a:lumMod val="75000"/>
                  </a:schemeClr>
                </a:solidFill>
              </a:rPr>
              <a:t>NOTE: this may look different on your computer</a:t>
            </a:r>
          </a:p>
        </p:txBody>
      </p:sp>
      <p:cxnSp>
        <p:nvCxnSpPr>
          <p:cNvPr id="10" name="Straight Arrow Connector 9"/>
          <p:cNvCxnSpPr/>
          <p:nvPr/>
        </p:nvCxnSpPr>
        <p:spPr>
          <a:xfrm flipH="1" flipV="1">
            <a:off x="6468574" y="5493443"/>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05268" y="5804484"/>
            <a:ext cx="1200355" cy="542399"/>
          </a:xfrm>
          <a:prstGeom prst="rect">
            <a:avLst/>
          </a:prstGeom>
          <a:noFill/>
        </p:spPr>
        <p:txBody>
          <a:bodyPr wrap="none" rtlCol="0">
            <a:spAutoFit/>
          </a:bodyPr>
          <a:lstStyle/>
          <a:p>
            <a:r>
              <a:rPr lang="en-US" sz="2856" dirty="0">
                <a:solidFill>
                  <a:srgbClr val="FF0000"/>
                </a:solidFill>
              </a:rPr>
              <a:t>Open!</a:t>
            </a:r>
          </a:p>
        </p:txBody>
      </p:sp>
    </p:spTree>
    <p:extLst>
      <p:ext uri="{BB962C8B-B14F-4D97-AF65-F5344CB8AC3E}">
        <p14:creationId xmlns:p14="http://schemas.microsoft.com/office/powerpoint/2010/main" val="2339156060"/>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8" y="1724345"/>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Monster to Game: Step 6</a:t>
            </a:r>
            <a:endParaRPr lang="en-US" dirty="0"/>
          </a:p>
        </p:txBody>
      </p:sp>
      <p:sp>
        <p:nvSpPr>
          <p:cNvPr id="7" name="TextBox 6"/>
          <p:cNvSpPr txBox="1"/>
          <p:nvPr/>
        </p:nvSpPr>
        <p:spPr>
          <a:xfrm>
            <a:off x="7433844" y="2192918"/>
            <a:ext cx="2658699" cy="990628"/>
          </a:xfrm>
          <a:prstGeom prst="rect">
            <a:avLst/>
          </a:prstGeom>
          <a:noFill/>
        </p:spPr>
        <p:txBody>
          <a:bodyPr wrap="none" rtlCol="0">
            <a:spAutoFit/>
          </a:bodyPr>
          <a:lstStyle/>
          <a:p>
            <a:pPr algn="ctr"/>
            <a:r>
              <a:rPr lang="en-US" sz="2856" dirty="0">
                <a:solidFill>
                  <a:srgbClr val="FF0000"/>
                </a:solidFill>
              </a:rPr>
              <a:t>Close this</a:t>
            </a:r>
          </a:p>
          <a:p>
            <a:pPr algn="ctr"/>
            <a:r>
              <a:rPr lang="en-US" sz="2856" dirty="0">
                <a:solidFill>
                  <a:srgbClr val="FF0000"/>
                </a:solidFill>
              </a:rPr>
              <a:t>popup window</a:t>
            </a:r>
          </a:p>
        </p:txBody>
      </p:sp>
      <p:sp>
        <p:nvSpPr>
          <p:cNvPr id="8" name="Rounded Rectangle 7"/>
          <p:cNvSpPr/>
          <p:nvPr/>
        </p:nvSpPr>
        <p:spPr>
          <a:xfrm>
            <a:off x="6570739" y="1515857"/>
            <a:ext cx="636538" cy="63809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0" name="Straight Arrow Connector 9"/>
          <p:cNvCxnSpPr/>
          <p:nvPr/>
        </p:nvCxnSpPr>
        <p:spPr>
          <a:xfrm flipH="1" flipV="1">
            <a:off x="7207277" y="2101609"/>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975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http://blogs.msdn.com/cfs-filesystemfile.ashx/__key/communityserver-blogs-components-weblogfiles/00-00-01-44-28-metablogapi/3124.image_5F00_133293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300" y="3763868"/>
            <a:ext cx="1332730" cy="13270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visualstudiomagazine.com/articles/2013/09/30/~/media/ECG/visualstudiomagazine/Images/introimages/VisualStudio2013.ash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1714" y="1522211"/>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http://www.getpaint.net/images/Logo3.png"/>
          <p:cNvPicPr>
            <a:picLocks noChangeAspect="1" noChangeArrowheads="1"/>
          </p:cNvPicPr>
          <p:nvPr/>
        </p:nvPicPr>
        <p:blipFill>
          <a:blip r:embed="rId5" cstate="print"/>
          <a:srcRect/>
          <a:stretch>
            <a:fillRect/>
          </a:stretch>
        </p:blipFill>
        <p:spPr bwMode="auto">
          <a:xfrm>
            <a:off x="6258500" y="5526709"/>
            <a:ext cx="2302364" cy="563449"/>
          </a:xfrm>
          <a:prstGeom prst="rect">
            <a:avLst/>
          </a:prstGeom>
          <a:noFill/>
        </p:spPr>
      </p:pic>
      <p:pic>
        <p:nvPicPr>
          <p:cNvPr id="3088" name="Picture 16" descr="http://www.ciol.com/IMG/046/20046/windows-8-logo-370x26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7943" y="1529767"/>
            <a:ext cx="1765435" cy="1259662"/>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a:xfrm>
            <a:off x="2333794" y="396329"/>
            <a:ext cx="7849412" cy="912480"/>
          </a:xfrm>
          <a:prstGeom prst="rect">
            <a:avLst/>
          </a:prstGeom>
        </p:spPr>
        <p:txBody>
          <a:bodyPr vert="horz" lIns="93260" tIns="46630" rIns="93260" bIns="4663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72" dirty="0"/>
              <a:t>Tools &amp; Technologies</a:t>
            </a:r>
          </a:p>
        </p:txBody>
      </p:sp>
      <p:pic>
        <p:nvPicPr>
          <p:cNvPr id="1026" name="Picture 2" descr="html5_css_javascrip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3522" y="3754558"/>
            <a:ext cx="3327924"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download.blender.org/institute/logos/blender-plai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6433" y="5300955"/>
            <a:ext cx="3097785" cy="861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stretch>
            <a:fillRect/>
          </a:stretch>
        </p:blipFill>
        <p:spPr>
          <a:xfrm>
            <a:off x="7132627" y="2067025"/>
            <a:ext cx="2223963" cy="674363"/>
          </a:xfrm>
          <a:prstGeom prst="rect">
            <a:avLst/>
          </a:prstGeom>
        </p:spPr>
      </p:pic>
      <p:sp>
        <p:nvSpPr>
          <p:cNvPr id="10" name="Content Placeholder 2"/>
          <p:cNvSpPr txBox="1">
            <a:spLocks/>
          </p:cNvSpPr>
          <p:nvPr/>
        </p:nvSpPr>
        <p:spPr>
          <a:xfrm>
            <a:off x="640458" y="6308858"/>
            <a:ext cx="7305393" cy="424676"/>
          </a:xfrm>
          <a:prstGeom prst="rect">
            <a:avLst/>
          </a:prstGeom>
        </p:spPr>
        <p:txBody>
          <a:bodyPr vert="horz" wrap="square" lIns="146304" tIns="91440" rIns="146304" bIns="91440" rtlCol="0">
            <a:normAutofit fontScale="55000" lnSpcReduction="20000"/>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Tip</a:t>
            </a:r>
            <a:r>
              <a:rPr lang="en-US" dirty="0" smtClean="0"/>
              <a:t>: Get free </a:t>
            </a:r>
            <a:r>
              <a:rPr lang="en-US" dirty="0" err="1" smtClean="0"/>
              <a:t>dev</a:t>
            </a:r>
            <a:r>
              <a:rPr lang="en-US" dirty="0" smtClean="0"/>
              <a:t> software via BizSpark!</a:t>
            </a:r>
            <a:endParaRPr lang="en-US" dirty="0"/>
          </a:p>
        </p:txBody>
      </p:sp>
      <p:pic>
        <p:nvPicPr>
          <p:cNvPr id="2" name="Picture 1"/>
          <p:cNvPicPr>
            <a:picLocks noChangeAspect="1"/>
          </p:cNvPicPr>
          <p:nvPr/>
        </p:nvPicPr>
        <p:blipFill>
          <a:blip r:embed="rId10"/>
          <a:stretch>
            <a:fillRect/>
          </a:stretch>
        </p:blipFill>
        <p:spPr>
          <a:xfrm>
            <a:off x="5600640" y="6345910"/>
            <a:ext cx="2124075" cy="342900"/>
          </a:xfrm>
          <a:prstGeom prst="rect">
            <a:avLst/>
          </a:prstGeom>
        </p:spPr>
      </p:pic>
      <p:sp>
        <p:nvSpPr>
          <p:cNvPr id="13" name="Content Placeholder 2"/>
          <p:cNvSpPr txBox="1">
            <a:spLocks/>
          </p:cNvSpPr>
          <p:nvPr/>
        </p:nvSpPr>
        <p:spPr>
          <a:xfrm>
            <a:off x="648610" y="6598729"/>
            <a:ext cx="7305393" cy="424676"/>
          </a:xfrm>
          <a:prstGeom prst="rect">
            <a:avLst/>
          </a:prstGeom>
        </p:spPr>
        <p:txBody>
          <a:bodyPr vert="horz" wrap="square" lIns="146304" tIns="91440" rIns="146304" bIns="91440" rtlCol="0">
            <a:normAutofit fontScale="47500" lnSpcReduction="20000"/>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hlinkClick r:id="rId11"/>
              </a:rPr>
              <a:t>http://</a:t>
            </a:r>
            <a:r>
              <a:rPr lang="en-US" dirty="0" smtClean="0">
                <a:hlinkClick r:id="rId11"/>
              </a:rPr>
              <a:t>aka.ms/dcmeetup201406</a:t>
            </a:r>
            <a:r>
              <a:rPr lang="en-US" dirty="0"/>
              <a:t>  </a:t>
            </a:r>
            <a:r>
              <a:rPr lang="en-US" dirty="0">
                <a:sym typeface="Wingdings" panose="05000000000000000000" pitchFamily="2" charset="2"/>
              </a:rPr>
              <a:t></a:t>
            </a:r>
            <a:r>
              <a:rPr lang="en-US" dirty="0"/>
              <a:t> </a:t>
            </a:r>
            <a:r>
              <a:rPr lang="en-US" dirty="0" smtClean="0">
                <a:hlinkClick r:id="rId12"/>
              </a:rPr>
              <a:t>http://aka.ms/PhillyBizSpark</a:t>
            </a:r>
            <a:r>
              <a:rPr lang="en-US" dirty="0" smtClean="0"/>
              <a:t> </a:t>
            </a:r>
            <a:endParaRPr lang="en-US" dirty="0"/>
          </a:p>
        </p:txBody>
      </p:sp>
    </p:spTree>
    <p:extLst>
      <p:ext uri="{BB962C8B-B14F-4D97-AF65-F5344CB8AC3E}">
        <p14:creationId xmlns:p14="http://schemas.microsoft.com/office/powerpoint/2010/main" val="37543998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822" y="1742393"/>
            <a:ext cx="8546551" cy="4949321"/>
          </a:xfrm>
          <a:prstGeom prst="rect">
            <a:avLst/>
          </a:prstGeom>
        </p:spPr>
      </p:pic>
      <p:sp>
        <p:nvSpPr>
          <p:cNvPr id="2" name="Title 1"/>
          <p:cNvSpPr>
            <a:spLocks noGrp="1"/>
          </p:cNvSpPr>
          <p:nvPr>
            <p:ph type="title"/>
          </p:nvPr>
        </p:nvSpPr>
        <p:spPr/>
        <p:txBody>
          <a:bodyPr/>
          <a:lstStyle/>
          <a:p>
            <a:r>
              <a:rPr lang="en-US" dirty="0" smtClean="0"/>
              <a:t>Add Monster to Game: Done!</a:t>
            </a:r>
            <a:endParaRPr lang="en-US" dirty="0"/>
          </a:p>
        </p:txBody>
      </p:sp>
      <p:sp>
        <p:nvSpPr>
          <p:cNvPr id="5" name="Rounded Rectangle 4"/>
          <p:cNvSpPr/>
          <p:nvPr/>
        </p:nvSpPr>
        <p:spPr>
          <a:xfrm>
            <a:off x="8321334" y="4960286"/>
            <a:ext cx="914390" cy="4571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571655605"/>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7. Other Game Objects</a:t>
            </a:r>
            <a:br>
              <a:rPr lang="en-US" dirty="0" smtClean="0"/>
            </a:br>
            <a:r>
              <a:rPr lang="en-US" dirty="0" smtClean="0"/>
              <a:t>e.g. bullets and explosions</a:t>
            </a:r>
            <a:br>
              <a:rPr lang="en-US" dirty="0" smtClean="0"/>
            </a:b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360926"/>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38"/>
            <a:ext cx="8429764" cy="4881690"/>
          </a:xfrm>
          <a:prstGeom prst="rect">
            <a:avLst/>
          </a:prstGeom>
        </p:spPr>
      </p:pic>
      <p:sp>
        <p:nvSpPr>
          <p:cNvPr id="2" name="Title 1"/>
          <p:cNvSpPr>
            <a:spLocks noGrp="1"/>
          </p:cNvSpPr>
          <p:nvPr>
            <p:ph type="title"/>
          </p:nvPr>
        </p:nvSpPr>
        <p:spPr/>
        <p:txBody>
          <a:bodyPr/>
          <a:lstStyle/>
          <a:p>
            <a:r>
              <a:rPr lang="en-US" dirty="0" smtClean="0"/>
              <a:t>Add Objects to Game: Step 1</a:t>
            </a:r>
            <a:endParaRPr lang="en-US" dirty="0"/>
          </a:p>
        </p:txBody>
      </p:sp>
      <p:sp>
        <p:nvSpPr>
          <p:cNvPr id="8" name="Rounded Rectangle 7"/>
          <p:cNvSpPr/>
          <p:nvPr/>
        </p:nvSpPr>
        <p:spPr>
          <a:xfrm>
            <a:off x="7065962" y="3216192"/>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8111408" y="3501022"/>
            <a:ext cx="3011186" cy="990628"/>
          </a:xfrm>
          <a:prstGeom prst="rect">
            <a:avLst/>
          </a:prstGeom>
          <a:noFill/>
        </p:spPr>
        <p:txBody>
          <a:bodyPr wrap="none" rtlCol="0">
            <a:spAutoFit/>
          </a:bodyPr>
          <a:lstStyle/>
          <a:p>
            <a:pPr algn="ctr"/>
            <a:r>
              <a:rPr lang="en-US" sz="2856" dirty="0">
                <a:solidFill>
                  <a:srgbClr val="FF0000"/>
                </a:solidFill>
              </a:rPr>
              <a:t>Right-click to </a:t>
            </a:r>
          </a:p>
          <a:p>
            <a:pPr algn="ctr"/>
            <a:r>
              <a:rPr lang="en-US" sz="2856" dirty="0">
                <a:solidFill>
                  <a:srgbClr val="FF0000"/>
                </a:solidFill>
              </a:rPr>
              <a:t>insert new object</a:t>
            </a:r>
          </a:p>
        </p:txBody>
      </p:sp>
      <p:cxnSp>
        <p:nvCxnSpPr>
          <p:cNvPr id="12" name="Straight Arrow Connector 11"/>
          <p:cNvCxnSpPr/>
          <p:nvPr/>
        </p:nvCxnSpPr>
        <p:spPr>
          <a:xfrm flipH="1" flipV="1">
            <a:off x="7049654" y="3808170"/>
            <a:ext cx="1400681" cy="17940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867941" y="3582284"/>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5476325" y="6195213"/>
            <a:ext cx="1329330" cy="5599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981702480"/>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432425"/>
            <a:ext cx="5828771" cy="5032172"/>
          </a:xfrm>
          <a:prstGeom prst="rect">
            <a:avLst/>
          </a:prstGeom>
        </p:spPr>
      </p:pic>
      <p:sp>
        <p:nvSpPr>
          <p:cNvPr id="2" name="Title 1"/>
          <p:cNvSpPr>
            <a:spLocks noGrp="1"/>
          </p:cNvSpPr>
          <p:nvPr>
            <p:ph type="title"/>
          </p:nvPr>
        </p:nvSpPr>
        <p:spPr/>
        <p:txBody>
          <a:bodyPr/>
          <a:lstStyle/>
          <a:p>
            <a:r>
              <a:rPr lang="en-US" dirty="0" smtClean="0"/>
              <a:t>Add </a:t>
            </a:r>
            <a:r>
              <a:rPr lang="en-US" dirty="0"/>
              <a:t>Objects </a:t>
            </a:r>
            <a:r>
              <a:rPr lang="en-US" dirty="0" smtClean="0"/>
              <a:t>to Game: Step 2</a:t>
            </a:r>
            <a:endParaRPr lang="en-US" dirty="0"/>
          </a:p>
        </p:txBody>
      </p:sp>
      <p:sp>
        <p:nvSpPr>
          <p:cNvPr id="10" name="TextBox 9"/>
          <p:cNvSpPr txBox="1"/>
          <p:nvPr/>
        </p:nvSpPr>
        <p:spPr>
          <a:xfrm>
            <a:off x="6922614" y="4316069"/>
            <a:ext cx="1423031" cy="2335312"/>
          </a:xfrm>
          <a:prstGeom prst="rect">
            <a:avLst/>
          </a:prstGeom>
          <a:noFill/>
        </p:spPr>
        <p:txBody>
          <a:bodyPr wrap="none" rtlCol="0">
            <a:spAutoFit/>
          </a:bodyPr>
          <a:lstStyle/>
          <a:p>
            <a:pPr algn="ctr"/>
            <a:r>
              <a:rPr lang="en-US" sz="2856" dirty="0">
                <a:solidFill>
                  <a:srgbClr val="FF0000"/>
                </a:solidFill>
              </a:rPr>
              <a:t>Select</a:t>
            </a:r>
          </a:p>
          <a:p>
            <a:pPr algn="ctr"/>
            <a:r>
              <a:rPr lang="en-US" sz="2856" dirty="0">
                <a:solidFill>
                  <a:srgbClr val="FF0000"/>
                </a:solidFill>
              </a:rPr>
              <a:t>“Sprite”</a:t>
            </a:r>
          </a:p>
          <a:p>
            <a:pPr algn="ctr"/>
            <a:endParaRPr lang="en-US" sz="2856" dirty="0">
              <a:solidFill>
                <a:srgbClr val="FF0000"/>
              </a:solidFill>
            </a:endParaRPr>
          </a:p>
          <a:p>
            <a:pPr algn="ctr"/>
            <a:r>
              <a:rPr lang="en-US" sz="2856" dirty="0">
                <a:solidFill>
                  <a:srgbClr val="FF0000"/>
                </a:solidFill>
              </a:rPr>
              <a:t>then</a:t>
            </a:r>
          </a:p>
          <a:p>
            <a:pPr algn="ctr"/>
            <a:endParaRPr lang="en-US" sz="2856" dirty="0">
              <a:solidFill>
                <a:srgbClr val="FF0000"/>
              </a:solidFill>
            </a:endParaRPr>
          </a:p>
        </p:txBody>
      </p:sp>
      <p:cxnSp>
        <p:nvCxnSpPr>
          <p:cNvPr id="14" name="Straight Arrow Connector 13"/>
          <p:cNvCxnSpPr/>
          <p:nvPr/>
        </p:nvCxnSpPr>
        <p:spPr>
          <a:xfrm flipH="1" flipV="1">
            <a:off x="5606974" y="617267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2851" y="4063451"/>
            <a:ext cx="924693" cy="8809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198138" y="6460889"/>
            <a:ext cx="1990999" cy="542399"/>
          </a:xfrm>
          <a:prstGeom prst="rect">
            <a:avLst/>
          </a:prstGeom>
          <a:noFill/>
        </p:spPr>
        <p:txBody>
          <a:bodyPr wrap="none" rtlCol="0">
            <a:spAutoFit/>
          </a:bodyPr>
          <a:lstStyle/>
          <a:p>
            <a:pPr algn="ctr"/>
            <a:r>
              <a:rPr lang="en-US" sz="2856" dirty="0">
                <a:solidFill>
                  <a:srgbClr val="FF0000"/>
                </a:solidFill>
              </a:rPr>
              <a:t>Click Insert</a:t>
            </a:r>
          </a:p>
        </p:txBody>
      </p:sp>
    </p:spTree>
    <p:extLst>
      <p:ext uri="{BB962C8B-B14F-4D97-AF65-F5344CB8AC3E}">
        <p14:creationId xmlns:p14="http://schemas.microsoft.com/office/powerpoint/2010/main" val="964068302"/>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822" y="1741738"/>
            <a:ext cx="8546551" cy="4949321"/>
          </a:xfrm>
          <a:prstGeom prst="rect">
            <a:avLst/>
          </a:prstGeom>
        </p:spPr>
      </p:pic>
      <p:sp>
        <p:nvSpPr>
          <p:cNvPr id="2" name="Title 1"/>
          <p:cNvSpPr>
            <a:spLocks noGrp="1"/>
          </p:cNvSpPr>
          <p:nvPr>
            <p:ph type="title"/>
          </p:nvPr>
        </p:nvSpPr>
        <p:spPr/>
        <p:txBody>
          <a:bodyPr/>
          <a:lstStyle/>
          <a:p>
            <a:r>
              <a:rPr lang="en-US" dirty="0" smtClean="0"/>
              <a:t>Add </a:t>
            </a:r>
            <a:r>
              <a:rPr lang="en-US" dirty="0"/>
              <a:t>Objects </a:t>
            </a:r>
            <a:r>
              <a:rPr lang="en-US" dirty="0" smtClean="0"/>
              <a:t>to Game: Step 3</a:t>
            </a:r>
            <a:endParaRPr lang="en-US" dirty="0"/>
          </a:p>
        </p:txBody>
      </p:sp>
      <p:sp>
        <p:nvSpPr>
          <p:cNvPr id="6" name="TextBox 5"/>
          <p:cNvSpPr txBox="1"/>
          <p:nvPr/>
        </p:nvSpPr>
        <p:spPr>
          <a:xfrm>
            <a:off x="6645680" y="5700687"/>
            <a:ext cx="3380687" cy="478376"/>
          </a:xfrm>
          <a:prstGeom prst="rect">
            <a:avLst/>
          </a:prstGeom>
          <a:noFill/>
        </p:spPr>
        <p:txBody>
          <a:bodyPr wrap="square" rtlCol="0">
            <a:spAutoFit/>
          </a:bodyPr>
          <a:lstStyle/>
          <a:p>
            <a:pPr algn="ctr"/>
            <a:r>
              <a:rPr lang="en-US" sz="2448" dirty="0">
                <a:solidFill>
                  <a:srgbClr val="FF0000"/>
                </a:solidFill>
              </a:rPr>
              <a:t>Click inside Layout</a:t>
            </a:r>
          </a:p>
        </p:txBody>
      </p:sp>
      <p:cxnSp>
        <p:nvCxnSpPr>
          <p:cNvPr id="7" name="Straight Arrow Connector 6"/>
          <p:cNvCxnSpPr/>
          <p:nvPr/>
        </p:nvCxnSpPr>
        <p:spPr>
          <a:xfrm flipH="1" flipV="1">
            <a:off x="5320099" y="5290963"/>
            <a:ext cx="1869600" cy="53780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728662" y="5033526"/>
            <a:ext cx="233151" cy="257437"/>
            <a:chOff x="4333875" y="3738563"/>
            <a:chExt cx="228600" cy="252412"/>
          </a:xfrm>
        </p:grpSpPr>
        <p:cxnSp>
          <p:nvCxnSpPr>
            <p:cNvPr id="18" name="Straight Connector 17"/>
            <p:cNvCxnSpPr/>
            <p:nvPr/>
          </p:nvCxnSpPr>
          <p:spPr>
            <a:xfrm>
              <a:off x="4448175" y="3738563"/>
              <a:ext cx="0" cy="2524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33875" y="3864769"/>
              <a:ext cx="228600" cy="23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5284579"/>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8" y="1590189"/>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t>
            </a:r>
            <a:r>
              <a:rPr lang="en-US" dirty="0"/>
              <a:t>Objects </a:t>
            </a:r>
            <a:r>
              <a:rPr lang="en-US" dirty="0" smtClean="0"/>
              <a:t>to Game: Step 4</a:t>
            </a:r>
            <a:endParaRPr lang="en-US" dirty="0"/>
          </a:p>
        </p:txBody>
      </p:sp>
      <p:sp>
        <p:nvSpPr>
          <p:cNvPr id="7" name="TextBox 6"/>
          <p:cNvSpPr txBox="1"/>
          <p:nvPr/>
        </p:nvSpPr>
        <p:spPr>
          <a:xfrm>
            <a:off x="7406661" y="2780806"/>
            <a:ext cx="2971294" cy="2335312"/>
          </a:xfrm>
          <a:prstGeom prst="rect">
            <a:avLst/>
          </a:prstGeom>
          <a:noFill/>
        </p:spPr>
        <p:txBody>
          <a:bodyPr wrap="none" rtlCol="0">
            <a:spAutoFit/>
          </a:bodyPr>
          <a:lstStyle/>
          <a:p>
            <a:pPr algn="ctr"/>
            <a:r>
              <a:rPr lang="en-US" sz="2856" dirty="0">
                <a:solidFill>
                  <a:srgbClr val="FF0000"/>
                </a:solidFill>
              </a:rPr>
              <a:t>Click</a:t>
            </a:r>
          </a:p>
          <a:p>
            <a:pPr algn="ctr"/>
            <a:r>
              <a:rPr lang="en-US" sz="2856" dirty="0">
                <a:solidFill>
                  <a:srgbClr val="FF0000"/>
                </a:solidFill>
              </a:rPr>
              <a:t>Open</a:t>
            </a:r>
          </a:p>
          <a:p>
            <a:pPr algn="ctr"/>
            <a:r>
              <a:rPr lang="en-US" sz="2856" dirty="0">
                <a:solidFill>
                  <a:srgbClr val="FF0000"/>
                </a:solidFill>
              </a:rPr>
              <a:t>icon</a:t>
            </a:r>
          </a:p>
          <a:p>
            <a:pPr algn="ctr"/>
            <a:endParaRPr lang="en-US" sz="2856" dirty="0">
              <a:solidFill>
                <a:srgbClr val="FF0000"/>
              </a:solidFill>
            </a:endParaRPr>
          </a:p>
          <a:p>
            <a:pPr algn="ctr"/>
            <a:r>
              <a:rPr lang="en-US" sz="2856" dirty="0">
                <a:solidFill>
                  <a:srgbClr val="FF0000"/>
                </a:solidFill>
              </a:rPr>
              <a:t>to load an image</a:t>
            </a:r>
          </a:p>
        </p:txBody>
      </p:sp>
      <p:sp>
        <p:nvSpPr>
          <p:cNvPr id="8" name="Rounded Rectangle 7"/>
          <p:cNvSpPr/>
          <p:nvPr/>
        </p:nvSpPr>
        <p:spPr>
          <a:xfrm>
            <a:off x="1104231" y="1812120"/>
            <a:ext cx="391777" cy="42316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83427419"/>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7" y="1724345"/>
            <a:ext cx="7004240" cy="4080140"/>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t>
            </a:r>
            <a:r>
              <a:rPr lang="en-US" dirty="0"/>
              <a:t>Objects </a:t>
            </a:r>
            <a:r>
              <a:rPr lang="en-US" dirty="0" smtClean="0"/>
              <a:t>to Game: Step 5</a:t>
            </a:r>
            <a:endParaRPr lang="en-US" dirty="0"/>
          </a:p>
        </p:txBody>
      </p:sp>
      <p:sp>
        <p:nvSpPr>
          <p:cNvPr id="7" name="TextBox 6"/>
          <p:cNvSpPr txBox="1"/>
          <p:nvPr/>
        </p:nvSpPr>
        <p:spPr>
          <a:xfrm>
            <a:off x="8331854" y="3519715"/>
            <a:ext cx="2437986" cy="1887084"/>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bullet.png </a:t>
            </a:r>
          </a:p>
          <a:p>
            <a:pPr algn="ctr"/>
            <a:r>
              <a:rPr lang="en-US" sz="2856" dirty="0">
                <a:solidFill>
                  <a:srgbClr val="FF0000"/>
                </a:solidFill>
              </a:rPr>
              <a:t>from the</a:t>
            </a:r>
          </a:p>
          <a:p>
            <a:pPr algn="ctr"/>
            <a:r>
              <a:rPr lang="en-US" sz="2856" dirty="0">
                <a:solidFill>
                  <a:srgbClr val="FF0000"/>
                </a:solidFill>
              </a:rPr>
              <a:t>images folder</a:t>
            </a:r>
          </a:p>
        </p:txBody>
      </p:sp>
      <p:sp>
        <p:nvSpPr>
          <p:cNvPr id="8" name="Rounded Rectangle 7"/>
          <p:cNvSpPr/>
          <p:nvPr/>
        </p:nvSpPr>
        <p:spPr>
          <a:xfrm>
            <a:off x="5203284" y="2558750"/>
            <a:ext cx="1361898" cy="144245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577571" y="6192348"/>
            <a:ext cx="6790390" cy="478376"/>
          </a:xfrm>
          <a:prstGeom prst="rect">
            <a:avLst/>
          </a:prstGeom>
          <a:noFill/>
        </p:spPr>
        <p:txBody>
          <a:bodyPr wrap="none" rtlCol="0">
            <a:spAutoFit/>
          </a:bodyPr>
          <a:lstStyle/>
          <a:p>
            <a:pPr algn="ctr"/>
            <a:r>
              <a:rPr lang="en-US" sz="2448" i="1" dirty="0">
                <a:solidFill>
                  <a:schemeClr val="bg1">
                    <a:lumMod val="75000"/>
                  </a:schemeClr>
                </a:solidFill>
              </a:rPr>
              <a:t>NOTE: this may look different on your computer</a:t>
            </a:r>
          </a:p>
        </p:txBody>
      </p:sp>
      <p:cxnSp>
        <p:nvCxnSpPr>
          <p:cNvPr id="10" name="Straight Arrow Connector 9"/>
          <p:cNvCxnSpPr/>
          <p:nvPr/>
        </p:nvCxnSpPr>
        <p:spPr>
          <a:xfrm flipH="1" flipV="1">
            <a:off x="6468574" y="5493443"/>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05268" y="5804484"/>
            <a:ext cx="1200355" cy="542399"/>
          </a:xfrm>
          <a:prstGeom prst="rect">
            <a:avLst/>
          </a:prstGeom>
          <a:noFill/>
        </p:spPr>
        <p:txBody>
          <a:bodyPr wrap="none" rtlCol="0">
            <a:spAutoFit/>
          </a:bodyPr>
          <a:lstStyle/>
          <a:p>
            <a:r>
              <a:rPr lang="en-US" sz="2856" dirty="0">
                <a:solidFill>
                  <a:srgbClr val="FF0000"/>
                </a:solidFill>
              </a:rPr>
              <a:t>Open!</a:t>
            </a:r>
          </a:p>
        </p:txBody>
      </p:sp>
    </p:spTree>
    <p:extLst>
      <p:ext uri="{BB962C8B-B14F-4D97-AF65-F5344CB8AC3E}">
        <p14:creationId xmlns:p14="http://schemas.microsoft.com/office/powerpoint/2010/main" val="2228919317"/>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24345"/>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t>
            </a:r>
            <a:r>
              <a:rPr lang="en-US" dirty="0"/>
              <a:t>Objects </a:t>
            </a:r>
            <a:r>
              <a:rPr lang="en-US" dirty="0" smtClean="0"/>
              <a:t>to Game: Step 6</a:t>
            </a:r>
            <a:endParaRPr lang="en-US" dirty="0"/>
          </a:p>
        </p:txBody>
      </p:sp>
      <p:sp>
        <p:nvSpPr>
          <p:cNvPr id="7" name="TextBox 6"/>
          <p:cNvSpPr txBox="1"/>
          <p:nvPr/>
        </p:nvSpPr>
        <p:spPr>
          <a:xfrm>
            <a:off x="7433844" y="2192918"/>
            <a:ext cx="2658699" cy="990628"/>
          </a:xfrm>
          <a:prstGeom prst="rect">
            <a:avLst/>
          </a:prstGeom>
          <a:noFill/>
        </p:spPr>
        <p:txBody>
          <a:bodyPr wrap="none" rtlCol="0">
            <a:spAutoFit/>
          </a:bodyPr>
          <a:lstStyle/>
          <a:p>
            <a:pPr algn="ctr"/>
            <a:r>
              <a:rPr lang="en-US" sz="2856" dirty="0">
                <a:solidFill>
                  <a:srgbClr val="FF0000"/>
                </a:solidFill>
              </a:rPr>
              <a:t>Close this</a:t>
            </a:r>
          </a:p>
          <a:p>
            <a:pPr algn="ctr"/>
            <a:r>
              <a:rPr lang="en-US" sz="2856" dirty="0">
                <a:solidFill>
                  <a:srgbClr val="FF0000"/>
                </a:solidFill>
              </a:rPr>
              <a:t>popup window</a:t>
            </a:r>
          </a:p>
        </p:txBody>
      </p:sp>
      <p:sp>
        <p:nvSpPr>
          <p:cNvPr id="8" name="Rounded Rectangle 7"/>
          <p:cNvSpPr/>
          <p:nvPr/>
        </p:nvSpPr>
        <p:spPr>
          <a:xfrm>
            <a:off x="6570739" y="1515857"/>
            <a:ext cx="636538" cy="63809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0" name="Straight Arrow Connector 9"/>
          <p:cNvCxnSpPr/>
          <p:nvPr/>
        </p:nvCxnSpPr>
        <p:spPr>
          <a:xfrm flipH="1" flipV="1">
            <a:off x="7207277" y="2101609"/>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522128"/>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24338"/>
            <a:ext cx="8429764" cy="4881690"/>
          </a:xfrm>
          <a:prstGeom prst="rect">
            <a:avLst/>
          </a:prstGeom>
        </p:spPr>
      </p:pic>
      <p:sp>
        <p:nvSpPr>
          <p:cNvPr id="2" name="Title 1"/>
          <p:cNvSpPr>
            <a:spLocks noGrp="1"/>
          </p:cNvSpPr>
          <p:nvPr>
            <p:ph type="title"/>
          </p:nvPr>
        </p:nvSpPr>
        <p:spPr/>
        <p:txBody>
          <a:bodyPr/>
          <a:lstStyle/>
          <a:p>
            <a:r>
              <a:rPr lang="en-US" dirty="0" smtClean="0"/>
              <a:t>Add Objects to Game: Step 7</a:t>
            </a:r>
            <a:endParaRPr lang="en-US" dirty="0"/>
          </a:p>
        </p:txBody>
      </p:sp>
      <p:sp>
        <p:nvSpPr>
          <p:cNvPr id="8" name="Rounded Rectangle 7"/>
          <p:cNvSpPr/>
          <p:nvPr/>
        </p:nvSpPr>
        <p:spPr>
          <a:xfrm>
            <a:off x="7065962" y="3216192"/>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7888179" y="3578739"/>
            <a:ext cx="3011186" cy="990628"/>
          </a:xfrm>
          <a:prstGeom prst="rect">
            <a:avLst/>
          </a:prstGeom>
          <a:noFill/>
        </p:spPr>
        <p:txBody>
          <a:bodyPr wrap="none" rtlCol="0">
            <a:spAutoFit/>
          </a:bodyPr>
          <a:lstStyle/>
          <a:p>
            <a:pPr algn="ctr"/>
            <a:r>
              <a:rPr lang="en-US" sz="2856" dirty="0">
                <a:solidFill>
                  <a:srgbClr val="FF0000"/>
                </a:solidFill>
              </a:rPr>
              <a:t>Right-click to </a:t>
            </a:r>
          </a:p>
          <a:p>
            <a:pPr algn="ctr"/>
            <a:r>
              <a:rPr lang="en-US" sz="2856" dirty="0">
                <a:solidFill>
                  <a:srgbClr val="FF0000"/>
                </a:solidFill>
              </a:rPr>
              <a:t>insert new object</a:t>
            </a:r>
          </a:p>
        </p:txBody>
      </p:sp>
      <p:cxnSp>
        <p:nvCxnSpPr>
          <p:cNvPr id="12" name="Straight Arrow Connector 11"/>
          <p:cNvCxnSpPr/>
          <p:nvPr/>
        </p:nvCxnSpPr>
        <p:spPr>
          <a:xfrm flipH="1" flipV="1">
            <a:off x="6658038" y="3885887"/>
            <a:ext cx="1400681" cy="17940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476325" y="3660001"/>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5476325" y="6195213"/>
            <a:ext cx="1329330" cy="5599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18968666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432425"/>
            <a:ext cx="5828771" cy="5032172"/>
          </a:xfrm>
          <a:prstGeom prst="rect">
            <a:avLst/>
          </a:prstGeom>
        </p:spPr>
      </p:pic>
      <p:sp>
        <p:nvSpPr>
          <p:cNvPr id="2" name="Title 1"/>
          <p:cNvSpPr>
            <a:spLocks noGrp="1"/>
          </p:cNvSpPr>
          <p:nvPr>
            <p:ph type="title"/>
          </p:nvPr>
        </p:nvSpPr>
        <p:spPr/>
        <p:txBody>
          <a:bodyPr/>
          <a:lstStyle/>
          <a:p>
            <a:r>
              <a:rPr lang="en-US" dirty="0" smtClean="0"/>
              <a:t>Add </a:t>
            </a:r>
            <a:r>
              <a:rPr lang="en-US" dirty="0"/>
              <a:t>Objects </a:t>
            </a:r>
            <a:r>
              <a:rPr lang="en-US" dirty="0" smtClean="0"/>
              <a:t>to Game: Step 8</a:t>
            </a:r>
            <a:endParaRPr lang="en-US" dirty="0"/>
          </a:p>
        </p:txBody>
      </p:sp>
      <p:sp>
        <p:nvSpPr>
          <p:cNvPr id="10" name="TextBox 9"/>
          <p:cNvSpPr txBox="1"/>
          <p:nvPr/>
        </p:nvSpPr>
        <p:spPr>
          <a:xfrm>
            <a:off x="6922614" y="4316069"/>
            <a:ext cx="1423031" cy="2335312"/>
          </a:xfrm>
          <a:prstGeom prst="rect">
            <a:avLst/>
          </a:prstGeom>
          <a:noFill/>
        </p:spPr>
        <p:txBody>
          <a:bodyPr wrap="none" rtlCol="0">
            <a:spAutoFit/>
          </a:bodyPr>
          <a:lstStyle/>
          <a:p>
            <a:pPr algn="ctr"/>
            <a:r>
              <a:rPr lang="en-US" sz="2856" dirty="0">
                <a:solidFill>
                  <a:srgbClr val="FF0000"/>
                </a:solidFill>
              </a:rPr>
              <a:t>Select</a:t>
            </a:r>
          </a:p>
          <a:p>
            <a:pPr algn="ctr"/>
            <a:r>
              <a:rPr lang="en-US" sz="2856" dirty="0">
                <a:solidFill>
                  <a:srgbClr val="FF0000"/>
                </a:solidFill>
              </a:rPr>
              <a:t>“Sprite”</a:t>
            </a:r>
          </a:p>
          <a:p>
            <a:pPr algn="ctr"/>
            <a:endParaRPr lang="en-US" sz="2856" dirty="0">
              <a:solidFill>
                <a:srgbClr val="FF0000"/>
              </a:solidFill>
            </a:endParaRPr>
          </a:p>
          <a:p>
            <a:pPr algn="ctr"/>
            <a:r>
              <a:rPr lang="en-US" sz="2856" dirty="0">
                <a:solidFill>
                  <a:srgbClr val="FF0000"/>
                </a:solidFill>
              </a:rPr>
              <a:t>then</a:t>
            </a:r>
          </a:p>
          <a:p>
            <a:pPr algn="ctr"/>
            <a:endParaRPr lang="en-US" sz="2856" dirty="0">
              <a:solidFill>
                <a:srgbClr val="FF0000"/>
              </a:solidFill>
            </a:endParaRPr>
          </a:p>
        </p:txBody>
      </p:sp>
      <p:cxnSp>
        <p:nvCxnSpPr>
          <p:cNvPr id="14" name="Straight Arrow Connector 13"/>
          <p:cNvCxnSpPr/>
          <p:nvPr/>
        </p:nvCxnSpPr>
        <p:spPr>
          <a:xfrm flipH="1" flipV="1">
            <a:off x="5606974" y="617267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182851" y="4063451"/>
            <a:ext cx="924693" cy="8809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198138" y="6460889"/>
            <a:ext cx="1990999" cy="542399"/>
          </a:xfrm>
          <a:prstGeom prst="rect">
            <a:avLst/>
          </a:prstGeom>
          <a:noFill/>
        </p:spPr>
        <p:txBody>
          <a:bodyPr wrap="none" rtlCol="0">
            <a:spAutoFit/>
          </a:bodyPr>
          <a:lstStyle/>
          <a:p>
            <a:pPr algn="ctr"/>
            <a:r>
              <a:rPr lang="en-US" sz="2856" dirty="0">
                <a:solidFill>
                  <a:srgbClr val="FF0000"/>
                </a:solidFill>
              </a:rPr>
              <a:t>Click Insert</a:t>
            </a:r>
          </a:p>
        </p:txBody>
      </p:sp>
    </p:spTree>
    <p:extLst>
      <p:ext uri="{BB962C8B-B14F-4D97-AF65-F5344CB8AC3E}">
        <p14:creationId xmlns:p14="http://schemas.microsoft.com/office/powerpoint/2010/main" val="33302700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a:t>
            </a:r>
            <a:endParaRPr lang="en-US" dirty="0"/>
          </a:p>
        </p:txBody>
      </p:sp>
      <p:pic>
        <p:nvPicPr>
          <p:cNvPr id="4" name="Picture 3"/>
          <p:cNvPicPr>
            <a:picLocks noChangeAspect="1"/>
          </p:cNvPicPr>
          <p:nvPr/>
        </p:nvPicPr>
        <p:blipFill>
          <a:blip r:embed="rId3"/>
          <a:stretch>
            <a:fillRect/>
          </a:stretch>
        </p:blipFill>
        <p:spPr>
          <a:xfrm>
            <a:off x="2176955" y="1787489"/>
            <a:ext cx="8386409" cy="3612218"/>
          </a:xfrm>
          <a:prstGeom prst="rect">
            <a:avLst/>
          </a:prstGeom>
        </p:spPr>
      </p:pic>
      <p:sp>
        <p:nvSpPr>
          <p:cNvPr id="5" name="TextBox 4"/>
          <p:cNvSpPr txBox="1"/>
          <p:nvPr/>
        </p:nvSpPr>
        <p:spPr>
          <a:xfrm>
            <a:off x="2195241" y="6377120"/>
            <a:ext cx="4710123" cy="382308"/>
          </a:xfrm>
          <a:prstGeom prst="rect">
            <a:avLst/>
          </a:prstGeom>
          <a:noFill/>
        </p:spPr>
        <p:txBody>
          <a:bodyPr wrap="none" rtlCol="0">
            <a:spAutoFit/>
          </a:bodyPr>
          <a:lstStyle/>
          <a:p>
            <a:r>
              <a:rPr lang="en-US" sz="1836" dirty="0"/>
              <a:t>Source: </a:t>
            </a:r>
            <a:r>
              <a:rPr lang="en-US" sz="1836" dirty="0">
                <a:hlinkClick r:id="rId4"/>
              </a:rPr>
              <a:t>https://www.scirra.com/construct2</a:t>
            </a:r>
            <a:r>
              <a:rPr lang="en-US" sz="1836" dirty="0"/>
              <a:t> </a:t>
            </a:r>
          </a:p>
        </p:txBody>
      </p:sp>
    </p:spTree>
    <p:extLst>
      <p:ext uri="{BB962C8B-B14F-4D97-AF65-F5344CB8AC3E}">
        <p14:creationId xmlns:p14="http://schemas.microsoft.com/office/powerpoint/2010/main" val="1295754926"/>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6822" y="1741738"/>
            <a:ext cx="8546551" cy="4949321"/>
          </a:xfrm>
          <a:prstGeom prst="rect">
            <a:avLst/>
          </a:prstGeom>
        </p:spPr>
      </p:pic>
      <p:sp>
        <p:nvSpPr>
          <p:cNvPr id="2" name="Title 1"/>
          <p:cNvSpPr>
            <a:spLocks noGrp="1"/>
          </p:cNvSpPr>
          <p:nvPr>
            <p:ph type="title"/>
          </p:nvPr>
        </p:nvSpPr>
        <p:spPr/>
        <p:txBody>
          <a:bodyPr/>
          <a:lstStyle/>
          <a:p>
            <a:r>
              <a:rPr lang="en-US" dirty="0" smtClean="0"/>
              <a:t>Add </a:t>
            </a:r>
            <a:r>
              <a:rPr lang="en-US" dirty="0"/>
              <a:t>Objects </a:t>
            </a:r>
            <a:r>
              <a:rPr lang="en-US" dirty="0" smtClean="0"/>
              <a:t>to Game: Step 9</a:t>
            </a:r>
            <a:endParaRPr lang="en-US" dirty="0"/>
          </a:p>
        </p:txBody>
      </p:sp>
      <p:sp>
        <p:nvSpPr>
          <p:cNvPr id="6" name="TextBox 5"/>
          <p:cNvSpPr txBox="1"/>
          <p:nvPr/>
        </p:nvSpPr>
        <p:spPr>
          <a:xfrm>
            <a:off x="6645680" y="5700687"/>
            <a:ext cx="3380687" cy="478376"/>
          </a:xfrm>
          <a:prstGeom prst="rect">
            <a:avLst/>
          </a:prstGeom>
          <a:noFill/>
        </p:spPr>
        <p:txBody>
          <a:bodyPr wrap="square" rtlCol="0">
            <a:spAutoFit/>
          </a:bodyPr>
          <a:lstStyle/>
          <a:p>
            <a:pPr algn="ctr"/>
            <a:r>
              <a:rPr lang="en-US" sz="2448" dirty="0">
                <a:solidFill>
                  <a:srgbClr val="FF0000"/>
                </a:solidFill>
              </a:rPr>
              <a:t>Click inside Layout</a:t>
            </a:r>
          </a:p>
        </p:txBody>
      </p:sp>
      <p:cxnSp>
        <p:nvCxnSpPr>
          <p:cNvPr id="7" name="Straight Arrow Connector 6"/>
          <p:cNvCxnSpPr/>
          <p:nvPr/>
        </p:nvCxnSpPr>
        <p:spPr>
          <a:xfrm flipH="1" flipV="1">
            <a:off x="6062803" y="5266828"/>
            <a:ext cx="1126896" cy="56194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609454" y="5009391"/>
            <a:ext cx="233151" cy="257437"/>
            <a:chOff x="4333875" y="3738563"/>
            <a:chExt cx="228600" cy="252412"/>
          </a:xfrm>
        </p:grpSpPr>
        <p:cxnSp>
          <p:nvCxnSpPr>
            <p:cNvPr id="18" name="Straight Connector 17"/>
            <p:cNvCxnSpPr/>
            <p:nvPr/>
          </p:nvCxnSpPr>
          <p:spPr>
            <a:xfrm>
              <a:off x="4448175" y="3738563"/>
              <a:ext cx="0" cy="2524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33875" y="3864769"/>
              <a:ext cx="228600" cy="23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8347225"/>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590189"/>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t>
            </a:r>
            <a:r>
              <a:rPr lang="en-US" dirty="0"/>
              <a:t>Objects </a:t>
            </a:r>
            <a:r>
              <a:rPr lang="en-US" dirty="0" smtClean="0"/>
              <a:t>to Game: Step 10</a:t>
            </a:r>
            <a:endParaRPr lang="en-US" dirty="0"/>
          </a:p>
        </p:txBody>
      </p:sp>
      <p:sp>
        <p:nvSpPr>
          <p:cNvPr id="7" name="TextBox 6"/>
          <p:cNvSpPr txBox="1"/>
          <p:nvPr/>
        </p:nvSpPr>
        <p:spPr>
          <a:xfrm>
            <a:off x="7406661" y="2780806"/>
            <a:ext cx="2971294" cy="2335312"/>
          </a:xfrm>
          <a:prstGeom prst="rect">
            <a:avLst/>
          </a:prstGeom>
          <a:noFill/>
        </p:spPr>
        <p:txBody>
          <a:bodyPr wrap="none" rtlCol="0">
            <a:spAutoFit/>
          </a:bodyPr>
          <a:lstStyle/>
          <a:p>
            <a:pPr algn="ctr"/>
            <a:r>
              <a:rPr lang="en-US" sz="2856" dirty="0">
                <a:solidFill>
                  <a:srgbClr val="FF0000"/>
                </a:solidFill>
              </a:rPr>
              <a:t>Click</a:t>
            </a:r>
          </a:p>
          <a:p>
            <a:pPr algn="ctr"/>
            <a:r>
              <a:rPr lang="en-US" sz="2856" dirty="0">
                <a:solidFill>
                  <a:srgbClr val="FF0000"/>
                </a:solidFill>
              </a:rPr>
              <a:t>Open</a:t>
            </a:r>
          </a:p>
          <a:p>
            <a:pPr algn="ctr"/>
            <a:r>
              <a:rPr lang="en-US" sz="2856" dirty="0">
                <a:solidFill>
                  <a:srgbClr val="FF0000"/>
                </a:solidFill>
              </a:rPr>
              <a:t>icon</a:t>
            </a:r>
          </a:p>
          <a:p>
            <a:pPr algn="ctr"/>
            <a:endParaRPr lang="en-US" sz="2856" dirty="0">
              <a:solidFill>
                <a:srgbClr val="FF0000"/>
              </a:solidFill>
            </a:endParaRPr>
          </a:p>
          <a:p>
            <a:pPr algn="ctr"/>
            <a:r>
              <a:rPr lang="en-US" sz="2856" dirty="0">
                <a:solidFill>
                  <a:srgbClr val="FF0000"/>
                </a:solidFill>
              </a:rPr>
              <a:t>to load an image</a:t>
            </a:r>
          </a:p>
        </p:txBody>
      </p:sp>
      <p:sp>
        <p:nvSpPr>
          <p:cNvPr id="8" name="Rounded Rectangle 7"/>
          <p:cNvSpPr/>
          <p:nvPr/>
        </p:nvSpPr>
        <p:spPr>
          <a:xfrm>
            <a:off x="1104231" y="1812120"/>
            <a:ext cx="391777" cy="42316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32491525"/>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7" y="1724345"/>
            <a:ext cx="7004240" cy="4080140"/>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t>
            </a:r>
            <a:r>
              <a:rPr lang="en-US" dirty="0"/>
              <a:t>Objects </a:t>
            </a:r>
            <a:r>
              <a:rPr lang="en-US" dirty="0" smtClean="0"/>
              <a:t>to Game: Step 11</a:t>
            </a:r>
            <a:endParaRPr lang="en-US" dirty="0"/>
          </a:p>
        </p:txBody>
      </p:sp>
      <p:sp>
        <p:nvSpPr>
          <p:cNvPr id="7" name="TextBox 6"/>
          <p:cNvSpPr txBox="1"/>
          <p:nvPr/>
        </p:nvSpPr>
        <p:spPr>
          <a:xfrm>
            <a:off x="8331854" y="3519715"/>
            <a:ext cx="2437986" cy="1887084"/>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explode.png</a:t>
            </a:r>
          </a:p>
          <a:p>
            <a:pPr algn="ctr"/>
            <a:r>
              <a:rPr lang="en-US" sz="2856" dirty="0">
                <a:solidFill>
                  <a:srgbClr val="FF0000"/>
                </a:solidFill>
              </a:rPr>
              <a:t>from the</a:t>
            </a:r>
          </a:p>
          <a:p>
            <a:pPr algn="ctr"/>
            <a:r>
              <a:rPr lang="en-US" sz="2856" dirty="0">
                <a:solidFill>
                  <a:srgbClr val="FF0000"/>
                </a:solidFill>
              </a:rPr>
              <a:t>images folder</a:t>
            </a:r>
          </a:p>
        </p:txBody>
      </p:sp>
      <p:sp>
        <p:nvSpPr>
          <p:cNvPr id="8" name="Rounded Rectangle 7"/>
          <p:cNvSpPr/>
          <p:nvPr/>
        </p:nvSpPr>
        <p:spPr>
          <a:xfrm>
            <a:off x="6408813" y="2653788"/>
            <a:ext cx="1361898" cy="144245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577571" y="6192348"/>
            <a:ext cx="6790390" cy="478376"/>
          </a:xfrm>
          <a:prstGeom prst="rect">
            <a:avLst/>
          </a:prstGeom>
          <a:noFill/>
        </p:spPr>
        <p:txBody>
          <a:bodyPr wrap="none" rtlCol="0">
            <a:spAutoFit/>
          </a:bodyPr>
          <a:lstStyle/>
          <a:p>
            <a:pPr algn="ctr"/>
            <a:r>
              <a:rPr lang="en-US" sz="2448" i="1" dirty="0">
                <a:solidFill>
                  <a:schemeClr val="bg1">
                    <a:lumMod val="75000"/>
                  </a:schemeClr>
                </a:solidFill>
              </a:rPr>
              <a:t>NOTE: this may look different on your computer</a:t>
            </a:r>
          </a:p>
        </p:txBody>
      </p:sp>
      <p:cxnSp>
        <p:nvCxnSpPr>
          <p:cNvPr id="10" name="Straight Arrow Connector 9"/>
          <p:cNvCxnSpPr/>
          <p:nvPr/>
        </p:nvCxnSpPr>
        <p:spPr>
          <a:xfrm flipH="1" flipV="1">
            <a:off x="6468574" y="5493443"/>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05268" y="5804484"/>
            <a:ext cx="1200355" cy="542399"/>
          </a:xfrm>
          <a:prstGeom prst="rect">
            <a:avLst/>
          </a:prstGeom>
          <a:noFill/>
        </p:spPr>
        <p:txBody>
          <a:bodyPr wrap="none" rtlCol="0">
            <a:spAutoFit/>
          </a:bodyPr>
          <a:lstStyle/>
          <a:p>
            <a:r>
              <a:rPr lang="en-US" sz="2856" dirty="0">
                <a:solidFill>
                  <a:srgbClr val="FF0000"/>
                </a:solidFill>
              </a:rPr>
              <a:t>Open!</a:t>
            </a:r>
          </a:p>
        </p:txBody>
      </p:sp>
    </p:spTree>
    <p:extLst>
      <p:ext uri="{BB962C8B-B14F-4D97-AF65-F5344CB8AC3E}">
        <p14:creationId xmlns:p14="http://schemas.microsoft.com/office/powerpoint/2010/main" val="2536196965"/>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8" y="1724345"/>
            <a:ext cx="6265929" cy="4663017"/>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smtClean="0"/>
              <a:t>Add </a:t>
            </a:r>
            <a:r>
              <a:rPr lang="en-US" dirty="0"/>
              <a:t>Objects </a:t>
            </a:r>
            <a:r>
              <a:rPr lang="en-US" dirty="0" smtClean="0"/>
              <a:t>to Game: Step 12</a:t>
            </a:r>
            <a:endParaRPr lang="en-US" dirty="0"/>
          </a:p>
        </p:txBody>
      </p:sp>
      <p:sp>
        <p:nvSpPr>
          <p:cNvPr id="7" name="TextBox 6"/>
          <p:cNvSpPr txBox="1"/>
          <p:nvPr/>
        </p:nvSpPr>
        <p:spPr>
          <a:xfrm>
            <a:off x="7433844" y="2192918"/>
            <a:ext cx="2658699" cy="990628"/>
          </a:xfrm>
          <a:prstGeom prst="rect">
            <a:avLst/>
          </a:prstGeom>
          <a:noFill/>
        </p:spPr>
        <p:txBody>
          <a:bodyPr wrap="none" rtlCol="0">
            <a:spAutoFit/>
          </a:bodyPr>
          <a:lstStyle/>
          <a:p>
            <a:pPr algn="ctr"/>
            <a:r>
              <a:rPr lang="en-US" sz="2856" dirty="0">
                <a:solidFill>
                  <a:srgbClr val="FF0000"/>
                </a:solidFill>
              </a:rPr>
              <a:t>Close this</a:t>
            </a:r>
          </a:p>
          <a:p>
            <a:pPr algn="ctr"/>
            <a:r>
              <a:rPr lang="en-US" sz="2856" dirty="0">
                <a:solidFill>
                  <a:srgbClr val="FF0000"/>
                </a:solidFill>
              </a:rPr>
              <a:t>popup window</a:t>
            </a:r>
          </a:p>
        </p:txBody>
      </p:sp>
      <p:sp>
        <p:nvSpPr>
          <p:cNvPr id="8" name="Rounded Rectangle 7"/>
          <p:cNvSpPr/>
          <p:nvPr/>
        </p:nvSpPr>
        <p:spPr>
          <a:xfrm>
            <a:off x="6570739" y="1515857"/>
            <a:ext cx="636538" cy="63809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0" name="Straight Arrow Connector 9"/>
          <p:cNvCxnSpPr/>
          <p:nvPr/>
        </p:nvCxnSpPr>
        <p:spPr>
          <a:xfrm flipH="1" flipV="1">
            <a:off x="7207277" y="2101609"/>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366251"/>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6822" y="1742393"/>
            <a:ext cx="8546551" cy="4949321"/>
          </a:xfrm>
          <a:prstGeom prst="rect">
            <a:avLst/>
          </a:prstGeom>
        </p:spPr>
      </p:pic>
      <p:sp>
        <p:nvSpPr>
          <p:cNvPr id="2" name="Title 1"/>
          <p:cNvSpPr>
            <a:spLocks noGrp="1"/>
          </p:cNvSpPr>
          <p:nvPr>
            <p:ph type="title"/>
          </p:nvPr>
        </p:nvSpPr>
        <p:spPr/>
        <p:txBody>
          <a:bodyPr/>
          <a:lstStyle/>
          <a:p>
            <a:r>
              <a:rPr lang="en-US" dirty="0" smtClean="0"/>
              <a:t>Add </a:t>
            </a:r>
            <a:r>
              <a:rPr lang="en-US" dirty="0"/>
              <a:t>Objects </a:t>
            </a:r>
            <a:r>
              <a:rPr lang="en-US" dirty="0" smtClean="0"/>
              <a:t>to Game: Done!</a:t>
            </a:r>
            <a:endParaRPr lang="en-US" dirty="0"/>
          </a:p>
        </p:txBody>
      </p:sp>
      <p:sp>
        <p:nvSpPr>
          <p:cNvPr id="5" name="Rounded Rectangle 4"/>
          <p:cNvSpPr/>
          <p:nvPr/>
        </p:nvSpPr>
        <p:spPr>
          <a:xfrm>
            <a:off x="8412773" y="5326042"/>
            <a:ext cx="904994" cy="45154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138790403"/>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5025" y="1702617"/>
            <a:ext cx="7573292" cy="4903411"/>
          </a:xfrm>
          <a:prstGeom prst="rect">
            <a:avLst/>
          </a:prstGeom>
        </p:spPr>
      </p:pic>
      <p:sp>
        <p:nvSpPr>
          <p:cNvPr id="2" name="Title 1"/>
          <p:cNvSpPr>
            <a:spLocks noGrp="1"/>
          </p:cNvSpPr>
          <p:nvPr>
            <p:ph type="title"/>
          </p:nvPr>
        </p:nvSpPr>
        <p:spPr/>
        <p:txBody>
          <a:bodyPr/>
          <a:lstStyle/>
          <a:p>
            <a:r>
              <a:rPr lang="en-US" dirty="0" smtClean="0"/>
              <a:t>Bonus Step: Update Blend Mode</a:t>
            </a:r>
            <a:endParaRPr lang="en-US" dirty="0"/>
          </a:p>
        </p:txBody>
      </p:sp>
      <p:sp>
        <p:nvSpPr>
          <p:cNvPr id="9" name="Rounded Rectangle 8"/>
          <p:cNvSpPr/>
          <p:nvPr/>
        </p:nvSpPr>
        <p:spPr>
          <a:xfrm>
            <a:off x="6823292" y="3414642"/>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1014365" y="5145714"/>
            <a:ext cx="1488623"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TextBox 9"/>
          <p:cNvSpPr txBox="1"/>
          <p:nvPr/>
        </p:nvSpPr>
        <p:spPr>
          <a:xfrm>
            <a:off x="3203594" y="5177147"/>
            <a:ext cx="3482043" cy="971292"/>
          </a:xfrm>
          <a:prstGeom prst="rect">
            <a:avLst/>
          </a:prstGeom>
          <a:noFill/>
        </p:spPr>
        <p:txBody>
          <a:bodyPr wrap="none" rtlCol="0">
            <a:spAutoFit/>
          </a:bodyPr>
          <a:lstStyle/>
          <a:p>
            <a:r>
              <a:rPr lang="en-US" sz="2856" dirty="0" smtClean="0">
                <a:solidFill>
                  <a:srgbClr val="FF0000"/>
                </a:solidFill>
              </a:rPr>
              <a:t>Change Blend Mode</a:t>
            </a:r>
          </a:p>
          <a:p>
            <a:r>
              <a:rPr lang="en-US" sz="2856" smtClean="0">
                <a:solidFill>
                  <a:srgbClr val="FF0000"/>
                </a:solidFill>
              </a:rPr>
              <a:t>to Additive</a:t>
            </a:r>
            <a:endParaRPr lang="en-US" sz="2856" dirty="0">
              <a:solidFill>
                <a:srgbClr val="FF0000"/>
              </a:solidFill>
            </a:endParaRPr>
          </a:p>
        </p:txBody>
      </p:sp>
      <p:cxnSp>
        <p:nvCxnSpPr>
          <p:cNvPr id="12" name="Straight Arrow Connector 11"/>
          <p:cNvCxnSpPr/>
          <p:nvPr/>
        </p:nvCxnSpPr>
        <p:spPr>
          <a:xfrm flipH="1" flipV="1">
            <a:off x="2552245" y="5325138"/>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41193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This Presentation Was Put Together</a:t>
            </a:r>
            <a:endParaRPr lang="en-US" dirty="0"/>
          </a:p>
        </p:txBody>
      </p:sp>
      <p:sp>
        <p:nvSpPr>
          <p:cNvPr id="5" name="TextBox 4"/>
          <p:cNvSpPr txBox="1"/>
          <p:nvPr/>
        </p:nvSpPr>
        <p:spPr>
          <a:xfrm>
            <a:off x="183263" y="6126037"/>
            <a:ext cx="9066649" cy="400110"/>
          </a:xfrm>
          <a:prstGeom prst="rect">
            <a:avLst/>
          </a:prstGeom>
          <a:noFill/>
        </p:spPr>
        <p:txBody>
          <a:bodyPr wrap="none" rtlCol="0">
            <a:spAutoFit/>
          </a:bodyPr>
          <a:lstStyle/>
          <a:p>
            <a:r>
              <a:rPr lang="en-US" sz="2000" dirty="0"/>
              <a:t>Derived from </a:t>
            </a:r>
            <a:r>
              <a:rPr lang="en-US" sz="2000" b="1" dirty="0">
                <a:hlinkClick r:id="rId3"/>
              </a:rPr>
              <a:t>Beginner's Guide to Construct 2</a:t>
            </a:r>
            <a:r>
              <a:rPr lang="en-US" sz="2000" dirty="0"/>
              <a:t> originally published by </a:t>
            </a:r>
            <a:r>
              <a:rPr lang="en-US" sz="2000" b="1" dirty="0" smtClean="0">
                <a:hlinkClick r:id="rId4"/>
              </a:rPr>
              <a:t>Ashley</a:t>
            </a:r>
            <a:endParaRPr lang="en-US" sz="2000" dirty="0"/>
          </a:p>
        </p:txBody>
      </p:sp>
      <p:pic>
        <p:nvPicPr>
          <p:cNvPr id="3" name="Picture 2"/>
          <p:cNvPicPr>
            <a:picLocks noChangeAspect="1"/>
          </p:cNvPicPr>
          <p:nvPr/>
        </p:nvPicPr>
        <p:blipFill>
          <a:blip r:embed="rId5"/>
          <a:stretch>
            <a:fillRect/>
          </a:stretch>
        </p:blipFill>
        <p:spPr>
          <a:xfrm>
            <a:off x="274639" y="1597354"/>
            <a:ext cx="5343510" cy="4395261"/>
          </a:xfrm>
          <a:prstGeom prst="rect">
            <a:avLst/>
          </a:prstGeom>
        </p:spPr>
      </p:pic>
      <p:sp>
        <p:nvSpPr>
          <p:cNvPr id="6" name="Oval 5"/>
          <p:cNvSpPr/>
          <p:nvPr/>
        </p:nvSpPr>
        <p:spPr bwMode="auto">
          <a:xfrm>
            <a:off x="6126798" y="1946647"/>
            <a:ext cx="2560292" cy="914390"/>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bg1">
                    <a:lumMod val="50000"/>
                  </a:schemeClr>
                </a:solidFill>
                <a:ea typeface="Segoe UI" pitchFamily="34" charset="0"/>
                <a:cs typeface="Segoe UI" pitchFamily="34" charset="0"/>
              </a:rPr>
              <a:t>Concepts</a:t>
            </a:r>
          </a:p>
        </p:txBody>
      </p:sp>
      <p:sp>
        <p:nvSpPr>
          <p:cNvPr id="7" name="Oval 6"/>
          <p:cNvSpPr/>
          <p:nvPr/>
        </p:nvSpPr>
        <p:spPr bwMode="auto">
          <a:xfrm>
            <a:off x="6126798" y="4159988"/>
            <a:ext cx="2560292" cy="914390"/>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bg1">
                    <a:lumMod val="50000"/>
                  </a:schemeClr>
                </a:solidFill>
                <a:ea typeface="Segoe UI" pitchFamily="34" charset="0"/>
                <a:cs typeface="Segoe UI" pitchFamily="34" charset="0"/>
              </a:rPr>
              <a:t>Steps</a:t>
            </a:r>
          </a:p>
        </p:txBody>
      </p:sp>
      <p:sp>
        <p:nvSpPr>
          <p:cNvPr id="8" name="Oval 7"/>
          <p:cNvSpPr/>
          <p:nvPr/>
        </p:nvSpPr>
        <p:spPr bwMode="auto">
          <a:xfrm>
            <a:off x="8972219" y="1946320"/>
            <a:ext cx="3474682" cy="2900652"/>
          </a:xfrm>
          <a:prstGeom prst="ellipse">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800" dirty="0" smtClean="0">
                <a:solidFill>
                  <a:schemeClr val="bg1">
                    <a:lumMod val="50000"/>
                  </a:schemeClr>
                </a:solidFill>
                <a:ea typeface="Segoe UI" pitchFamily="34" charset="0"/>
                <a:cs typeface="Segoe UI" pitchFamily="34" charset="0"/>
              </a:rPr>
              <a:t>Step-by-Step Screenshots, Grouped into Concepts</a:t>
            </a:r>
          </a:p>
        </p:txBody>
      </p:sp>
      <p:cxnSp>
        <p:nvCxnSpPr>
          <p:cNvPr id="9" name="Straight Arrow Connector 8"/>
          <p:cNvCxnSpPr>
            <a:endCxn id="6" idx="2"/>
          </p:cNvCxnSpPr>
          <p:nvPr/>
        </p:nvCxnSpPr>
        <p:spPr>
          <a:xfrm flipV="1">
            <a:off x="5212408" y="2403842"/>
            <a:ext cx="914390" cy="83406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2"/>
          </p:cNvCxnSpPr>
          <p:nvPr/>
        </p:nvCxnSpPr>
        <p:spPr>
          <a:xfrm>
            <a:off x="5212408" y="3869901"/>
            <a:ext cx="914390" cy="74728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6"/>
          </p:cNvCxnSpPr>
          <p:nvPr/>
        </p:nvCxnSpPr>
        <p:spPr>
          <a:xfrm flipV="1">
            <a:off x="8687090" y="3826511"/>
            <a:ext cx="640073" cy="79067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6"/>
          </p:cNvCxnSpPr>
          <p:nvPr/>
        </p:nvCxnSpPr>
        <p:spPr>
          <a:xfrm>
            <a:off x="8687090" y="2403842"/>
            <a:ext cx="640073" cy="6053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3263" y="6526031"/>
            <a:ext cx="8286115" cy="400110"/>
          </a:xfrm>
          <a:prstGeom prst="rect">
            <a:avLst/>
          </a:prstGeom>
          <a:noFill/>
        </p:spPr>
        <p:txBody>
          <a:bodyPr wrap="none" rtlCol="0">
            <a:spAutoFit/>
          </a:bodyPr>
          <a:lstStyle/>
          <a:p>
            <a:r>
              <a:rPr lang="en-US" sz="2000" dirty="0" smtClean="0"/>
              <a:t>Get </a:t>
            </a:r>
            <a:r>
              <a:rPr lang="en-US" sz="2000" dirty="0" err="1" smtClean="0"/>
              <a:t>pptx</a:t>
            </a:r>
            <a:r>
              <a:rPr lang="en-US" sz="2000" dirty="0" smtClean="0"/>
              <a:t> file and images from: </a:t>
            </a:r>
            <a:r>
              <a:rPr lang="en-US" sz="2000" dirty="0" smtClean="0">
                <a:hlinkClick r:id="rId6"/>
              </a:rPr>
              <a:t>http://WakeUpAndCode.com/downloads</a:t>
            </a:r>
            <a:r>
              <a:rPr lang="en-US" sz="2000" dirty="0" smtClean="0"/>
              <a:t> </a:t>
            </a:r>
            <a:endParaRPr lang="en-US" sz="2000" dirty="0"/>
          </a:p>
        </p:txBody>
      </p:sp>
    </p:spTree>
    <p:extLst>
      <p:ext uri="{BB962C8B-B14F-4D97-AF65-F5344CB8AC3E}">
        <p14:creationId xmlns:p14="http://schemas.microsoft.com/office/powerpoint/2010/main" val="401318137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term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cbf749eb-5fb0-4c75-b7cd-eb7d18649fd5"/>
    <ds:schemaRef ds:uri="http://purl.org/dc/dcmitype/"/>
  </ds:schemaRefs>
</ds:datastoreItem>
</file>

<file path=customXml/itemProps2.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22637</TotalTime>
  <Words>1695</Words>
  <Application>Microsoft Office PowerPoint</Application>
  <PresentationFormat>Custom</PresentationFormat>
  <Paragraphs>449</Paragraphs>
  <Slides>85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85</vt:i4>
      </vt:variant>
    </vt:vector>
  </HeadingPairs>
  <TitlesOfParts>
    <vt:vector size="91" baseType="lpstr">
      <vt:lpstr>ＭＳ Ｐゴシック</vt:lpstr>
      <vt:lpstr>Arial</vt:lpstr>
      <vt:lpstr>Segoe UI</vt:lpstr>
      <vt:lpstr>Segoe UI Light</vt:lpstr>
      <vt:lpstr>Wingdings</vt:lpstr>
      <vt:lpstr>MSVID_White_16x9_2012-08-18</vt:lpstr>
      <vt:lpstr>Intro to Construct 2 Game Development </vt:lpstr>
      <vt:lpstr>Events &amp; Contests</vt:lpstr>
      <vt:lpstr>Agenda</vt:lpstr>
      <vt:lpstr>My Background</vt:lpstr>
      <vt:lpstr>My Background (continued)</vt:lpstr>
      <vt:lpstr>Official Xbox Magazine</vt:lpstr>
      <vt:lpstr>PowerPoint Presentation</vt:lpstr>
      <vt:lpstr>Construct 2</vt:lpstr>
      <vt:lpstr>How This Presentation Was Put Together</vt:lpstr>
      <vt:lpstr>Construct 2 Concepts</vt:lpstr>
      <vt:lpstr>PowerPoint Presentation</vt:lpstr>
      <vt:lpstr>Construct 2 Basics</vt:lpstr>
      <vt:lpstr>Getting Started: Step 1</vt:lpstr>
      <vt:lpstr>Getting Started: Step 2</vt:lpstr>
      <vt:lpstr>Getting Started: Step 3</vt:lpstr>
      <vt:lpstr>Getting Started: Step 4</vt:lpstr>
      <vt:lpstr>Getting Started: Step 5</vt:lpstr>
      <vt:lpstr>Getting Started: Step 6</vt:lpstr>
      <vt:lpstr>Getting Started: Step 7</vt:lpstr>
      <vt:lpstr>Getting Started: Done!</vt:lpstr>
      <vt:lpstr>1. Going Multiplatform</vt:lpstr>
      <vt:lpstr>Export Project: Step 1</vt:lpstr>
      <vt:lpstr>Export Project: Step 2</vt:lpstr>
      <vt:lpstr>Export Project: Step 3</vt:lpstr>
      <vt:lpstr>2. Tiled Backgrounds</vt:lpstr>
      <vt:lpstr>Add a Tiled Background: Step 1</vt:lpstr>
      <vt:lpstr>Add a Tiled Background: Step 2</vt:lpstr>
      <vt:lpstr>Add a Tiled Background: Step 3</vt:lpstr>
      <vt:lpstr>Add a Tiled Background: Step 4</vt:lpstr>
      <vt:lpstr>Add a Tiled Background: Step 5</vt:lpstr>
      <vt:lpstr>Add a Tiled Background: Step 6</vt:lpstr>
      <vt:lpstr>Add a Tiled Background: Step 7</vt:lpstr>
      <vt:lpstr>BUT FIRST… KNOW YOUR X and Y!</vt:lpstr>
      <vt:lpstr>Add a Tiled Background: Step 8</vt:lpstr>
      <vt:lpstr>Add a Tiled Background: Step 9</vt:lpstr>
      <vt:lpstr>Add a Tiled Background: Step 10</vt:lpstr>
      <vt:lpstr>Add a Tiled Background: Step 11</vt:lpstr>
      <vt:lpstr>Add a Tiled Background: Done!</vt:lpstr>
      <vt:lpstr>3.Layers and Locks</vt:lpstr>
      <vt:lpstr>Add Layers: Step 1</vt:lpstr>
      <vt:lpstr>Add Layers: Step 2</vt:lpstr>
      <vt:lpstr>Add Layers: Step 3</vt:lpstr>
      <vt:lpstr>Add Layers: Step 4</vt:lpstr>
      <vt:lpstr>Add Layers: Step 5</vt:lpstr>
      <vt:lpstr>Add Layers: Step 6</vt:lpstr>
      <vt:lpstr>Add Layers: Step 7</vt:lpstr>
      <vt:lpstr>Add Layers: Done!</vt:lpstr>
      <vt:lpstr>4. Mouse and Keyboard Support</vt:lpstr>
      <vt:lpstr>Add Hidden Objects: Step 1</vt:lpstr>
      <vt:lpstr>Add Hidden Objects: Step 2</vt:lpstr>
      <vt:lpstr>Add Hidden Objects: Step 3</vt:lpstr>
      <vt:lpstr>Add Hidden Objects: Step 4</vt:lpstr>
      <vt:lpstr>Add Hidden Objects: Step 5</vt:lpstr>
      <vt:lpstr>Add Hidden Objects: Done!</vt:lpstr>
      <vt:lpstr>5. Sprites and Game Characters</vt:lpstr>
      <vt:lpstr>Add Player to Game: Step 1</vt:lpstr>
      <vt:lpstr>Add Player to Game: Step 2</vt:lpstr>
      <vt:lpstr>Add Player to Game: Step 3</vt:lpstr>
      <vt:lpstr>Add Player to Game: Step 4</vt:lpstr>
      <vt:lpstr>Add Player to Game: Step 5</vt:lpstr>
      <vt:lpstr>Add Player to Game: Step 6</vt:lpstr>
      <vt:lpstr>Add Player to Game: Done!</vt:lpstr>
      <vt:lpstr>6. Adding NPCs i.e. non-playable characters</vt:lpstr>
      <vt:lpstr>Add Monster to Game: Step 1</vt:lpstr>
      <vt:lpstr>Add Monster to Game: Step 2</vt:lpstr>
      <vt:lpstr>Add Monster to Game: Step 3</vt:lpstr>
      <vt:lpstr>Add Monster to Game: Step 4</vt:lpstr>
      <vt:lpstr>Add Monster to Game: Step 5</vt:lpstr>
      <vt:lpstr>Add Monster to Game: Step 6</vt:lpstr>
      <vt:lpstr>Add Monster to Game: Done!</vt:lpstr>
      <vt:lpstr>7. Other Game Objects e.g. bullets and explosions </vt:lpstr>
      <vt:lpstr>Add Objects to Game: Step 1</vt:lpstr>
      <vt:lpstr>Add Objects to Game: Step 2</vt:lpstr>
      <vt:lpstr>Add Objects to Game: Step 3</vt:lpstr>
      <vt:lpstr>Add Objects to Game: Step 4</vt:lpstr>
      <vt:lpstr>Add Objects to Game: Step 5</vt:lpstr>
      <vt:lpstr>Add Objects to Game: Step 6</vt:lpstr>
      <vt:lpstr>Add Objects to Game: Step 7</vt:lpstr>
      <vt:lpstr>Add Objects to Game: Step 8</vt:lpstr>
      <vt:lpstr>Add Objects to Game: Step 9</vt:lpstr>
      <vt:lpstr>Add Objects to Game: Step 10</vt:lpstr>
      <vt:lpstr>Add Objects to Game: Step 11</vt:lpstr>
      <vt:lpstr>Add Objects to Game: Step 12</vt:lpstr>
      <vt:lpstr>Add Objects to Game: Done!</vt:lpstr>
      <vt:lpstr>Bonus Step: Update Blend Mode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Construct2 Indie Game Development</dc:title>
  <dc:creator>Shahed Chowdhuri</dc:creator>
  <cp:lastModifiedBy>Microsoft account</cp:lastModifiedBy>
  <cp:revision>274</cp:revision>
  <dcterms:created xsi:type="dcterms:W3CDTF">2012-05-22T07:38:31Z</dcterms:created>
  <dcterms:modified xsi:type="dcterms:W3CDTF">2014-06-21T23:36:45Z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