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Lst>
  <p:notesMasterIdLst>
    <p:notesMasterId r:id="rId130"/>
  </p:notesMasterIdLst>
  <p:handoutMasterIdLst>
    <p:handoutMasterId r:id="rId131"/>
  </p:handoutMasterIdLst>
  <p:sldIdLst>
    <p:sldId id="515" r:id="rId5"/>
    <p:sldId id="516" r:id="rId6"/>
    <p:sldId id="517" r:id="rId7"/>
    <p:sldId id="523" r:id="rId8"/>
    <p:sldId id="518" r:id="rId9"/>
    <p:sldId id="519" r:id="rId10"/>
    <p:sldId id="520" r:id="rId11"/>
    <p:sldId id="502" r:id="rId12"/>
    <p:sldId id="503" r:id="rId13"/>
    <p:sldId id="504" r:id="rId14"/>
    <p:sldId id="505" r:id="rId15"/>
    <p:sldId id="506" r:id="rId16"/>
    <p:sldId id="507" r:id="rId17"/>
    <p:sldId id="508" r:id="rId18"/>
    <p:sldId id="509" r:id="rId19"/>
    <p:sldId id="510" r:id="rId20"/>
    <p:sldId id="511" r:id="rId21"/>
    <p:sldId id="512" r:id="rId22"/>
    <p:sldId id="513" r:id="rId23"/>
    <p:sldId id="514" r:id="rId24"/>
    <p:sldId id="480" r:id="rId25"/>
    <p:sldId id="482" r:id="rId26"/>
    <p:sldId id="483" r:id="rId27"/>
    <p:sldId id="484" r:id="rId28"/>
    <p:sldId id="485" r:id="rId29"/>
    <p:sldId id="486" r:id="rId30"/>
    <p:sldId id="487" r:id="rId31"/>
    <p:sldId id="488" r:id="rId32"/>
    <p:sldId id="489" r:id="rId33"/>
    <p:sldId id="490" r:id="rId34"/>
    <p:sldId id="491" r:id="rId35"/>
    <p:sldId id="492" r:id="rId36"/>
    <p:sldId id="493" r:id="rId37"/>
    <p:sldId id="494" r:id="rId38"/>
    <p:sldId id="495" r:id="rId39"/>
    <p:sldId id="313" r:id="rId40"/>
    <p:sldId id="330" r:id="rId41"/>
    <p:sldId id="331" r:id="rId42"/>
    <p:sldId id="332" r:id="rId43"/>
    <p:sldId id="333" r:id="rId44"/>
    <p:sldId id="334" r:id="rId45"/>
    <p:sldId id="335" r:id="rId46"/>
    <p:sldId id="336" r:id="rId47"/>
    <p:sldId id="337" r:id="rId48"/>
    <p:sldId id="314" r:id="rId49"/>
    <p:sldId id="338" r:id="rId50"/>
    <p:sldId id="339" r:id="rId51"/>
    <p:sldId id="340" r:id="rId52"/>
    <p:sldId id="341" r:id="rId53"/>
    <p:sldId id="342" r:id="rId54"/>
    <p:sldId id="343" r:id="rId55"/>
    <p:sldId id="344" r:id="rId56"/>
    <p:sldId id="345" r:id="rId57"/>
    <p:sldId id="346" r:id="rId58"/>
    <p:sldId id="347" r:id="rId59"/>
    <p:sldId id="315" r:id="rId60"/>
    <p:sldId id="348" r:id="rId61"/>
    <p:sldId id="349" r:id="rId62"/>
    <p:sldId id="350" r:id="rId63"/>
    <p:sldId id="351" r:id="rId64"/>
    <p:sldId id="352" r:id="rId65"/>
    <p:sldId id="353" r:id="rId66"/>
    <p:sldId id="354" r:id="rId67"/>
    <p:sldId id="355" r:id="rId68"/>
    <p:sldId id="356" r:id="rId69"/>
    <p:sldId id="357" r:id="rId70"/>
    <p:sldId id="358" r:id="rId71"/>
    <p:sldId id="316" r:id="rId72"/>
    <p:sldId id="359" r:id="rId73"/>
    <p:sldId id="360" r:id="rId74"/>
    <p:sldId id="361" r:id="rId75"/>
    <p:sldId id="362" r:id="rId76"/>
    <p:sldId id="363" r:id="rId77"/>
    <p:sldId id="364" r:id="rId78"/>
    <p:sldId id="317" r:id="rId79"/>
    <p:sldId id="365" r:id="rId80"/>
    <p:sldId id="366" r:id="rId81"/>
    <p:sldId id="367" r:id="rId82"/>
    <p:sldId id="368" r:id="rId83"/>
    <p:sldId id="369" r:id="rId84"/>
    <p:sldId id="370" r:id="rId85"/>
    <p:sldId id="371" r:id="rId86"/>
    <p:sldId id="372" r:id="rId87"/>
    <p:sldId id="373" r:id="rId88"/>
    <p:sldId id="374" r:id="rId89"/>
    <p:sldId id="375" r:id="rId90"/>
    <p:sldId id="376" r:id="rId91"/>
    <p:sldId id="377" r:id="rId92"/>
    <p:sldId id="378" r:id="rId93"/>
    <p:sldId id="379" r:id="rId94"/>
    <p:sldId id="380" r:id="rId95"/>
    <p:sldId id="381" r:id="rId96"/>
    <p:sldId id="382" r:id="rId97"/>
    <p:sldId id="383" r:id="rId98"/>
    <p:sldId id="318" r:id="rId99"/>
    <p:sldId id="521" r:id="rId100"/>
    <p:sldId id="384" r:id="rId101"/>
    <p:sldId id="386" r:id="rId102"/>
    <p:sldId id="387" r:id="rId103"/>
    <p:sldId id="388" r:id="rId104"/>
    <p:sldId id="389" r:id="rId105"/>
    <p:sldId id="390" r:id="rId106"/>
    <p:sldId id="391" r:id="rId107"/>
    <p:sldId id="392" r:id="rId108"/>
    <p:sldId id="319" r:id="rId109"/>
    <p:sldId id="393" r:id="rId110"/>
    <p:sldId id="522" r:id="rId111"/>
    <p:sldId id="395" r:id="rId112"/>
    <p:sldId id="396" r:id="rId113"/>
    <p:sldId id="397" r:id="rId114"/>
    <p:sldId id="398" r:id="rId115"/>
    <p:sldId id="399" r:id="rId116"/>
    <p:sldId id="400" r:id="rId117"/>
    <p:sldId id="401" r:id="rId118"/>
    <p:sldId id="320" r:id="rId119"/>
    <p:sldId id="402" r:id="rId120"/>
    <p:sldId id="403" r:id="rId121"/>
    <p:sldId id="404" r:id="rId122"/>
    <p:sldId id="405" r:id="rId123"/>
    <p:sldId id="496" r:id="rId124"/>
    <p:sldId id="497" r:id="rId125"/>
    <p:sldId id="498" r:id="rId126"/>
    <p:sldId id="499" r:id="rId127"/>
    <p:sldId id="500" r:id="rId128"/>
    <p:sldId id="501" r:id="rId129"/>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
          <p15:clr>
            <a:srgbClr val="A4A3A4"/>
          </p15:clr>
        </p15:guide>
        <p15:guide id="2" orient="horz" pos="763">
          <p15:clr>
            <a:srgbClr val="A4A3A4"/>
          </p15:clr>
        </p15:guide>
        <p15:guide id="3" orient="horz" pos="1339">
          <p15:clr>
            <a:srgbClr val="A4A3A4"/>
          </p15:clr>
        </p15:guide>
        <p15:guide id="4" orient="horz" pos="2491">
          <p15:clr>
            <a:srgbClr val="A4A3A4"/>
          </p15:clr>
        </p15:guide>
        <p15:guide id="5" orient="horz" pos="4219">
          <p15:clr>
            <a:srgbClr val="A4A3A4"/>
          </p15:clr>
        </p15:guide>
        <p15:guide id="6" orient="horz" pos="3643">
          <p15:clr>
            <a:srgbClr val="A4A3A4"/>
          </p15:clr>
        </p15:guide>
        <p15:guide id="7" orient="horz" pos="3067">
          <p15:clr>
            <a:srgbClr val="A4A3A4"/>
          </p15:clr>
        </p15:guide>
        <p15:guide id="8" orient="horz" pos="1915">
          <p15:clr>
            <a:srgbClr val="A4A3A4"/>
          </p15:clr>
        </p15:guide>
        <p15:guide id="9" pos="173">
          <p15:clr>
            <a:srgbClr val="A4A3A4"/>
          </p15:clr>
        </p15:guide>
        <p15:guide id="10" pos="1325">
          <p15:clr>
            <a:srgbClr val="A4A3A4"/>
          </p15:clr>
        </p15:guide>
        <p15:guide id="11" pos="7661">
          <p15:clr>
            <a:srgbClr val="A4A3A4"/>
          </p15:clr>
        </p15:guide>
        <p15:guide id="12" pos="749">
          <p15:clr>
            <a:srgbClr val="A4A3A4"/>
          </p15:clr>
        </p15:guide>
        <p15:guide id="13" pos="7085">
          <p15:clr>
            <a:srgbClr val="A4A3A4"/>
          </p15:clr>
        </p15:guide>
        <p15:guide id="14" pos="3629">
          <p15:clr>
            <a:srgbClr val="A4A3A4"/>
          </p15:clr>
        </p15:guide>
        <p15:guide id="15" pos="1901">
          <p15:clr>
            <a:srgbClr val="A4A3A4"/>
          </p15:clr>
        </p15:guide>
        <p15:guide id="16" pos="2477">
          <p15:clr>
            <a:srgbClr val="A4A3A4"/>
          </p15:clr>
        </p15:guide>
        <p15:guide id="17" pos="4205">
          <p15:clr>
            <a:srgbClr val="A4A3A4"/>
          </p15:clr>
        </p15:guide>
        <p15:guide id="18" pos="4781">
          <p15:clr>
            <a:srgbClr val="A4A3A4"/>
          </p15:clr>
        </p15:guide>
        <p15:guide id="19" pos="5357">
          <p15:clr>
            <a:srgbClr val="A4A3A4"/>
          </p15:clr>
        </p15:guide>
        <p15:guide id="20" pos="5933">
          <p15:clr>
            <a:srgbClr val="A4A3A4"/>
          </p15:clr>
        </p15:guide>
        <p15:guide id="21" pos="6509">
          <p15:clr>
            <a:srgbClr val="A4A3A4"/>
          </p15:clr>
        </p15:guide>
        <p15:guide id="22" pos="3053">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07C10"/>
    <a:srgbClr val="333333"/>
    <a:srgbClr val="FFFFFF"/>
    <a:srgbClr val="442359"/>
    <a:srgbClr val="505050"/>
    <a:srgbClr val="00FFFF"/>
    <a:srgbClr val="CC00CC"/>
    <a:srgbClr val="5F5F5F"/>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84" autoAdjust="0"/>
    <p:restoredTop sz="70788" autoAdjust="0"/>
  </p:normalViewPr>
  <p:slideViewPr>
    <p:cSldViewPr>
      <p:cViewPr varScale="1">
        <p:scale>
          <a:sx n="60" d="100"/>
          <a:sy n="60" d="100"/>
        </p:scale>
        <p:origin x="1812" y="66"/>
      </p:cViewPr>
      <p:guideLst>
        <p:guide orient="horz" pos="187"/>
        <p:guide orient="horz" pos="763"/>
        <p:guide orient="horz" pos="1339"/>
        <p:guide orient="horz" pos="2491"/>
        <p:guide orient="horz" pos="4219"/>
        <p:guide orient="horz" pos="3643"/>
        <p:guide orient="horz" pos="3067"/>
        <p:guide orient="horz" pos="1915"/>
        <p:guide pos="173"/>
        <p:guide pos="1325"/>
        <p:guide pos="7661"/>
        <p:guide pos="749"/>
        <p:guide pos="7085"/>
        <p:guide pos="3629"/>
        <p:guide pos="1901"/>
        <p:guide pos="2477"/>
        <p:guide pos="4205"/>
        <p:guide pos="4781"/>
        <p:guide pos="5357"/>
        <p:guide pos="5933"/>
        <p:guide pos="6509"/>
        <p:guide pos="3053"/>
      </p:guideLst>
    </p:cSldViewPr>
  </p:slideViewPr>
  <p:notesTextViewPr>
    <p:cViewPr>
      <p:scale>
        <a:sx n="100" d="100"/>
        <a:sy n="100" d="100"/>
      </p:scale>
      <p:origin x="0" y="0"/>
    </p:cViewPr>
  </p:notesTextViewPr>
  <p:sorterViewPr>
    <p:cViewPr varScale="1">
      <p:scale>
        <a:sx n="1" d="1"/>
        <a:sy n="1" d="1"/>
      </p:scale>
      <p:origin x="0" y="0"/>
    </p:cViewPr>
  </p:sorterViewPr>
  <p:notesViewPr>
    <p:cSldViewPr showGuides="1">
      <p:cViewPr>
        <p:scale>
          <a:sx n="268" d="100"/>
          <a:sy n="268" d="100"/>
        </p:scale>
        <p:origin x="480" y="10614"/>
      </p:cViewPr>
      <p:guideLst>
        <p:guide orient="horz" pos="2880"/>
        <p:guide pos="2160"/>
      </p:guideLst>
    </p:cSldViewPr>
  </p:notesViewPr>
  <p:gridSpacing cx="91439" cy="91439"/>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notesMaster" Target="notesMasters/notesMaster1.xml"/><Relationship Id="rId135"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handoutMaster" Target="handoutMasters/handoutMaster1.xml"/><Relationship Id="rId136"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commentAuthors" Target="commen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latin typeface="Segoe UI" pitchFamily="34" charset="0"/>
              </a:rPr>
              <a:t>6/21/2014</a:t>
            </a:fld>
            <a:endParaRPr lang="en-US" dirty="0">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51B1278-D92B-4AF3-A9C1-71DD298190CE}" type="datetimeFigureOut">
              <a:rPr lang="en-US" smtClean="0"/>
              <a:pPr/>
              <a:t>6/21/2014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10058336" cy="1837298"/>
          </a:xfrm>
          <a:noFill/>
        </p:spPr>
        <p:txBody>
          <a:bodyPr lIns="146304" tIns="91440" rIns="146304" bIns="91440" anchor="t" anchorCtr="0"/>
          <a:lstStyle>
            <a:lvl1pPr>
              <a:defRPr sz="6000" spc="-100" baseline="0">
                <a:gradFill>
                  <a:gsLst>
                    <a:gs pos="3333">
                      <a:schemeClr val="tx2"/>
                    </a:gs>
                    <a:gs pos="39000">
                      <a:schemeClr val="tx2"/>
                    </a:gs>
                  </a:gsLst>
                  <a:lin ang="5400000" scaled="0"/>
                </a:gradFill>
              </a:defRPr>
            </a:lvl1pPr>
          </a:lstStyle>
          <a:p>
            <a:r>
              <a:rPr lang="en-US" dirty="0" smtClean="0"/>
              <a:t>Presentation title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6 for internal audiences">
    <p:spTree>
      <p:nvGrpSpPr>
        <p:cNvPr id="1" name=""/>
        <p:cNvGrpSpPr/>
        <p:nvPr/>
      </p:nvGrpSpPr>
      <p:grpSpPr>
        <a:xfrm>
          <a:off x="0" y="0"/>
          <a:ext cx="0" cy="0"/>
          <a:chOff x="0" y="0"/>
          <a:chExt cx="0" cy="0"/>
        </a:xfrm>
      </p:grpSpPr>
      <p:pic>
        <p:nvPicPr>
          <p:cNvPr id="8"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1"/>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11" y="479775"/>
            <a:ext cx="1552931" cy="332660"/>
          </a:xfrm>
          <a:prstGeom prst="rect">
            <a:avLst/>
          </a:prstGeom>
        </p:spPr>
      </p:pic>
    </p:spTree>
    <p:extLst>
      <p:ext uri="{BB962C8B-B14F-4D97-AF65-F5344CB8AC3E}">
        <p14:creationId xmlns:p14="http://schemas.microsoft.com/office/powerpoint/2010/main" val="38262705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929004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7 for internal audiences">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a:off x="317" y="1"/>
            <a:ext cx="12435840" cy="6992651"/>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638" y="2125663"/>
            <a:ext cx="5486400" cy="4572000"/>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2" descr="D:\Documents\Projects\2012 Projects\_Template-Templates\MS Visual ID\Artwork\MSFT_cornerstone_tiles\CornerStoneTile-Blank\screen\CS_Tile_Lime382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3925"/>
            <a:ext cx="5487988" cy="2744938"/>
          </a:xfrm>
          <a:noFill/>
        </p:spPr>
        <p:txBody>
          <a:bodyPr lIns="146304" tIns="91440" rIns="146304" bIns="91440" anchor="t" anchorCtr="0"/>
          <a:lstStyle>
            <a:lvl1pPr>
              <a:defRPr sz="54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4868863"/>
            <a:ext cx="5487988" cy="1828800"/>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12087647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8" name="Rectangle 17"/>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2"/>
            <a:ext cx="7316788" cy="2743200"/>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8862"/>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35910745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8 for internal audiences">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flipH="1">
            <a:off x="889" y="3"/>
            <a:ext cx="12434704" cy="6994521"/>
          </a:xfrm>
          <a:prstGeom prst="rect">
            <a:avLst/>
          </a:prstGeom>
        </p:spPr>
      </p:pic>
      <p:sp>
        <p:nvSpPr>
          <p:cNvPr id="19" name="Rectangle 18"/>
          <p:cNvSpPr/>
          <p:nvPr userDrawn="1"/>
        </p:nvSpPr>
        <p:spPr bwMode="gray">
          <a:xfrm>
            <a:off x="274638" y="2125663"/>
            <a:ext cx="7315200" cy="2743200"/>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2050" name="Picture 2" descr="D:\Documents\Projects\2012 Projects\_Template-Templates\MS Visual ID\Artwork\MSFT_cornerstone_tiles\CornerStoneTile-Blank\screen\CS_Tile_Red185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6862"/>
            <a:ext cx="1828800" cy="18288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hasCustomPrompt="1"/>
          </p:nvPr>
        </p:nvSpPr>
        <p:spPr bwMode="ltGray">
          <a:xfrm>
            <a:off x="273050" y="2125662"/>
            <a:ext cx="7316788" cy="274319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864608"/>
            <a:ext cx="5487988" cy="1828800"/>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9488880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9 ">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4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userDrawn="1"/>
        </p:nvSpPr>
        <p:spPr bwMode="gray">
          <a:xfrm>
            <a:off x="274702" y="2125677"/>
            <a:ext cx="7315200" cy="457198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2125663"/>
            <a:ext cx="7315200" cy="2743200"/>
          </a:xfrm>
          <a:noFill/>
        </p:spPr>
        <p:txBody>
          <a:bodyPr lIns="146304" tIns="91440" rIns="146304" bIns="91440" anchor="t" anchorCtr="0"/>
          <a:lstStyle>
            <a:lvl1pPr>
              <a:defRPr sz="66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9" y="48672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29304508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9 for internal audiences">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2405" y="7938"/>
            <a:ext cx="12431664" cy="697865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userDrawn="1"/>
        </p:nvSpPr>
        <p:spPr bwMode="gray">
          <a:xfrm>
            <a:off x="274702" y="1211287"/>
            <a:ext cx="7315200" cy="3657576"/>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638" y="1210470"/>
            <a:ext cx="7315200" cy="1829594"/>
          </a:xfrm>
          <a:noFill/>
        </p:spPr>
        <p:txBody>
          <a:bodyPr lIns="146304" tIns="91440" rIns="146304" bIns="91440" anchor="t" anchorCtr="0"/>
          <a:lstStyle>
            <a:lvl1pPr>
              <a:defRPr sz="6000" spc="-100" baseline="0">
                <a:gradFill>
                  <a:gsLst>
                    <a:gs pos="0">
                      <a:srgbClr val="FFFFFF"/>
                    </a:gs>
                    <a:gs pos="100000">
                      <a:srgbClr val="FFFFFF"/>
                    </a:gs>
                  </a:gsLst>
                  <a:lin ang="5400000" scaled="0"/>
                </a:gradFill>
              </a:defRPr>
            </a:lvl1pPr>
          </a:lstStyle>
          <a:p>
            <a:r>
              <a:rPr lang="en-US" dirty="0" smtClean="0"/>
              <a:t>Presentation title</a:t>
            </a:r>
            <a:endParaRPr lang="en-US" dirty="0"/>
          </a:p>
        </p:txBody>
      </p:sp>
      <p:sp>
        <p:nvSpPr>
          <p:cNvPr id="7" name="Text Placeholder 4"/>
          <p:cNvSpPr>
            <a:spLocks noGrp="1"/>
          </p:cNvSpPr>
          <p:nvPr>
            <p:ph type="body" sz="quarter" idx="12" hasCustomPrompt="1"/>
          </p:nvPr>
        </p:nvSpPr>
        <p:spPr bwMode="ltGray">
          <a:xfrm>
            <a:off x="274638" y="3038475"/>
            <a:ext cx="7315200" cy="1830388"/>
          </a:xfrm>
          <a:noFill/>
        </p:spPr>
        <p:txBody>
          <a:bodyPr lIns="146304" tIns="109728" rIns="146304" bIns="109728">
            <a:noAutofit/>
          </a:bodyPr>
          <a:lstStyle>
            <a:lvl1pPr marL="0" indent="0">
              <a:spcBef>
                <a:spcPts val="0"/>
              </a:spcBef>
              <a:buNone/>
              <a:defRPr sz="3200" spc="0" baseline="0">
                <a:gradFill>
                  <a:gsLst>
                    <a:gs pos="1250">
                      <a:srgbClr val="FFFFFF"/>
                    </a:gs>
                    <a:gs pos="99000">
                      <a:srgbClr val="FFFFFF"/>
                    </a:gs>
                  </a:gsLst>
                  <a:lin ang="5400000" scaled="0"/>
                </a:gradFill>
                <a:latin typeface="+mj-lt"/>
              </a:defRPr>
            </a:lvl1pPr>
          </a:lstStyle>
          <a:p>
            <a:pPr lvl="0"/>
            <a:r>
              <a:rPr lang="en-US" dirty="0" smtClean="0"/>
              <a:t>Speaker Name</a:t>
            </a:r>
          </a:p>
        </p:txBody>
      </p:sp>
      <p:pic>
        <p:nvPicPr>
          <p:cNvPr id="10"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4868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10425183" y="6182089"/>
            <a:ext cx="1552931" cy="332660"/>
          </a:xfrm>
          <a:prstGeom prst="rect">
            <a:avLst/>
          </a:prstGeom>
        </p:spPr>
      </p:pic>
    </p:spTree>
    <p:extLst>
      <p:ext uri="{BB962C8B-B14F-4D97-AF65-F5344CB8AC3E}">
        <p14:creationId xmlns:p14="http://schemas.microsoft.com/office/powerpoint/2010/main" val="21781747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10058401" cy="1829593"/>
          </a:xfrm>
          <a:noFill/>
        </p:spPr>
        <p:txBody>
          <a:bodyPr lIns="182880" tIns="146304" rIns="182880" bIns="146304">
            <a:noAutofit/>
          </a:bodyPr>
          <a:lstStyle>
            <a:lvl1pPr marL="0" indent="0">
              <a:spcBef>
                <a:spcPts val="0"/>
              </a:spcBef>
              <a:buNone/>
              <a:defRPr sz="3600" spc="0" baseline="0">
                <a:gradFill>
                  <a:gsLst>
                    <a:gs pos="0">
                      <a:schemeClr val="tx1">
                        <a:lumMod val="75000"/>
                        <a:lumOff val="25000"/>
                      </a:schemeClr>
                    </a:gs>
                    <a:gs pos="100000">
                      <a:schemeClr val="tx1">
                        <a:lumMod val="75000"/>
                        <a:lumOff val="25000"/>
                      </a:schemeClr>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4" name="Rectangle 3"/>
          <p:cNvSpPr/>
          <p:nvPr userDrawn="1"/>
        </p:nvSpPr>
        <p:spPr bwMode="auto">
          <a:xfrm>
            <a:off x="274702" y="1211287"/>
            <a:ext cx="10058336" cy="274317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10056812"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3" name="Rectangle 2"/>
          <p:cNvSpPr/>
          <p:nvPr userDrawn="1"/>
        </p:nvSpPr>
        <p:spPr bwMode="auto">
          <a:xfrm>
            <a:off x="274638" y="2125663"/>
            <a:ext cx="9144000" cy="36576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6" y="480502"/>
            <a:ext cx="2557752" cy="547906"/>
          </a:xfrm>
          <a:prstGeom prst="rect">
            <a:avLst/>
          </a:prstGeom>
        </p:spPr>
      </p:pic>
      <p:sp>
        <p:nvSpPr>
          <p:cNvPr id="5" name="Text Placeholder 4"/>
          <p:cNvSpPr>
            <a:spLocks noGrp="1"/>
          </p:cNvSpPr>
          <p:nvPr>
            <p:ph type="body" sz="quarter" idx="12" hasCustomPrompt="1"/>
          </p:nvPr>
        </p:nvSpPr>
        <p:spPr>
          <a:xfrm>
            <a:off x="274701" y="3955786"/>
            <a:ext cx="91439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2"/>
                    </a:gs>
                    <a:gs pos="99000">
                      <a:schemeClr val="tx2"/>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74816850"/>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274638" y="1212850"/>
            <a:ext cx="11887200" cy="2025170"/>
          </a:xfrm>
        </p:spPr>
        <p:txBody>
          <a:bodyPr/>
          <a:lstStyle>
            <a:lvl1pPr marL="0" indent="0">
              <a:buNone/>
              <a:defRPr>
                <a:gradFill>
                  <a:gsLst>
                    <a:gs pos="1250">
                      <a:schemeClr val="tx1"/>
                    </a:gs>
                    <a:gs pos="9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025170"/>
          </a:xfrm>
        </p:spPr>
        <p:txBody>
          <a:bodyPr>
            <a:spAutoFit/>
          </a:bodyPr>
          <a:lstStyle>
            <a:lvl1pPr>
              <a:defRPr>
                <a:gradFill>
                  <a:gsLst>
                    <a:gs pos="1250">
                      <a:schemeClr val="tx2"/>
                    </a:gs>
                    <a:gs pos="99000">
                      <a:schemeClr val="tx2"/>
                    </a:gs>
                  </a:gsLst>
                  <a:lin ang="5400000" scaled="0"/>
                </a:gradFill>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29941979"/>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gradFill>
                  <a:gsLst>
                    <a:gs pos="1250">
                      <a:schemeClr val="tx2"/>
                    </a:gs>
                    <a:gs pos="99000">
                      <a:schemeClr val="tx2"/>
                    </a:gs>
                  </a:gsLst>
                  <a:lin ang="5400000" scaled="0"/>
                </a:gra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6853403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1"/>
              </a:buClr>
              <a:buFont typeface="Arial" pitchFamily="34" charset="0"/>
              <a:buChar char="•"/>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287338" indent="-287338">
              <a:spcBef>
                <a:spcPts val="1224"/>
              </a:spcBef>
              <a:buClr>
                <a:schemeClr val="tx2"/>
              </a:buClr>
              <a:buFont typeface="Arial" pitchFamily="34" charset="0"/>
              <a:buChar char="•"/>
              <a:defRPr sz="3600">
                <a:gradFill>
                  <a:gsLst>
                    <a:gs pos="1250">
                      <a:schemeClr val="tx2"/>
                    </a:gs>
                    <a:gs pos="99000">
                      <a:schemeClr val="tx2"/>
                    </a:gs>
                  </a:gsLst>
                  <a:lin ang="5400000" scaled="0"/>
                </a:gra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9837130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16" name="Rectangle 15"/>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702" y="2123084"/>
            <a:ext cx="9143936" cy="1831379"/>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2" y="3954462"/>
            <a:ext cx="9143936"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8835" y="480502"/>
            <a:ext cx="2557752" cy="547907"/>
          </a:xfrm>
          <a:prstGeom prst="rect">
            <a:avLst/>
          </a:prstGeom>
        </p:spPr>
      </p:pic>
    </p:spTree>
    <p:extLst>
      <p:ext uri="{BB962C8B-B14F-4D97-AF65-F5344CB8AC3E}">
        <p14:creationId xmlns:p14="http://schemas.microsoft.com/office/powerpoint/2010/main" val="511994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1250">
                      <a:srgbClr val="000000"/>
                    </a:gs>
                    <a:gs pos="100000">
                      <a:srgbClr val="000000"/>
                    </a:gs>
                  </a:gsLst>
                  <a:lin ang="5400000" scaled="0"/>
                </a:gradFill>
                <a:latin typeface="Segoe UI" pitchFamily="34" charset="0"/>
                <a:cs typeface="Segoe UI" pitchFamily="34" charset="0"/>
              </a:defRPr>
            </a:lvl1pPr>
            <a:lvl2pPr marL="346553" indent="0">
              <a:buNone/>
              <a:defRPr>
                <a:gradFill>
                  <a:gsLst>
                    <a:gs pos="1250">
                      <a:srgbClr val="000000"/>
                    </a:gs>
                    <a:gs pos="100000">
                      <a:srgbClr val="000000"/>
                    </a:gs>
                  </a:gsLst>
                  <a:lin ang="5400000" scaled="0"/>
                </a:gradFill>
                <a:latin typeface="Segoe UI" pitchFamily="34" charset="0"/>
                <a:cs typeface="Segoe UI" pitchFamily="34" charset="0"/>
              </a:defRPr>
            </a:lvl2pPr>
            <a:lvl3pPr marL="584607" indent="0">
              <a:buNone/>
              <a:defRPr>
                <a:gradFill>
                  <a:gsLst>
                    <a:gs pos="1250">
                      <a:srgbClr val="000000"/>
                    </a:gs>
                    <a:gs pos="100000">
                      <a:srgbClr val="000000"/>
                    </a:gs>
                  </a:gsLst>
                  <a:lin ang="5400000" scaled="0"/>
                </a:gradFill>
                <a:latin typeface="Segoe UI" pitchFamily="34" charset="0"/>
                <a:cs typeface="Segoe UI" pitchFamily="34" charset="0"/>
              </a:defRPr>
            </a:lvl3pPr>
            <a:lvl4pPr marL="814563" indent="0">
              <a:buNone/>
              <a:defRPr>
                <a:gradFill>
                  <a:gsLst>
                    <a:gs pos="1250">
                      <a:srgbClr val="000000"/>
                    </a:gs>
                    <a:gs pos="100000">
                      <a:srgbClr val="000000"/>
                    </a:gs>
                  </a:gsLst>
                  <a:lin ang="5400000" scaled="0"/>
                </a:gradFill>
                <a:latin typeface="Segoe UI" pitchFamily="34" charset="0"/>
                <a:cs typeface="Segoe UI" pitchFamily="34" charset="0"/>
              </a:defRPr>
            </a:lvl4pPr>
            <a:lvl5pPr marL="1050997" indent="0">
              <a:buNone/>
              <a:defRPr>
                <a:gradFill>
                  <a:gsLst>
                    <a:gs pos="1250">
                      <a:srgbClr val="000000"/>
                    </a:gs>
                    <a:gs pos="100000">
                      <a:srgbClr val="000000"/>
                    </a:gs>
                  </a:gsLst>
                  <a:lin ang="5400000" scaled="0"/>
                </a:gradFill>
                <a:latin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6257738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30996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3 for internal audiences">
    <p:spTree>
      <p:nvGrpSpPr>
        <p:cNvPr id="1" name=""/>
        <p:cNvGrpSpPr/>
        <p:nvPr/>
      </p:nvGrpSpPr>
      <p:grpSpPr>
        <a:xfrm>
          <a:off x="0" y="0"/>
          <a:ext cx="0" cy="0"/>
          <a:chOff x="0" y="0"/>
          <a:chExt cx="0" cy="0"/>
        </a:xfrm>
      </p:grpSpPr>
      <p:sp>
        <p:nvSpPr>
          <p:cNvPr id="8" name="Rectangle 7"/>
          <p:cNvSpPr/>
          <p:nvPr userDrawn="1"/>
        </p:nvSpPr>
        <p:spPr bwMode="auto">
          <a:xfrm>
            <a:off x="274638" y="2125663"/>
            <a:ext cx="9144000" cy="36576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8" y="2123084"/>
            <a:ext cx="9144000" cy="3663354"/>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638" y="3954457"/>
            <a:ext cx="9144000" cy="1828801"/>
          </a:xfrm>
          <a:noFill/>
        </p:spPr>
        <p:txBody>
          <a:bodyPr lIns="146304" tIns="109728" rIns="146304" bIns="109728">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74638" y="29686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10409969" y="479775"/>
            <a:ext cx="1552931" cy="332660"/>
          </a:xfrm>
          <a:prstGeom prst="rect">
            <a:avLst/>
          </a:prstGeom>
        </p:spPr>
      </p:pic>
    </p:spTree>
    <p:extLst>
      <p:ext uri="{BB962C8B-B14F-4D97-AF65-F5344CB8AC3E}">
        <p14:creationId xmlns:p14="http://schemas.microsoft.com/office/powerpoint/2010/main" val="5414112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bwMode="gray">
          <a:xfrm flipH="1">
            <a:off x="0" y="0"/>
            <a:ext cx="12436476" cy="6994525"/>
          </a:xfrm>
          <a:prstGeom prst="rect">
            <a:avLst/>
          </a:prstGeom>
        </p:spPr>
      </p:pic>
      <p:sp>
        <p:nvSpPr>
          <p:cNvPr id="18" name="Rectangle 17"/>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4702"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702" y="3957638"/>
            <a:ext cx="7316788" cy="1825625"/>
          </a:xfrm>
        </p:spPr>
        <p:txBody>
          <a:bodyPr tIns="109728" bIns="109728">
            <a:noAutofit/>
          </a:bodyPr>
          <a:lstStyle>
            <a:lvl1pPr marL="0" indent="0">
              <a:spcBef>
                <a:spcPts val="0"/>
              </a:spcBef>
              <a:buNone/>
              <a:defRPr sz="3200" baseline="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12912738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4 for internal audiences">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a:ext>
            </a:extLst>
          </a:blip>
          <a:srcRect b="-1"/>
          <a:stretch/>
        </p:blipFill>
        <p:spPr>
          <a:xfrm flipH="1">
            <a:off x="-1" y="0"/>
            <a:ext cx="12436476" cy="6994525"/>
          </a:xfrm>
          <a:prstGeom prst="rect">
            <a:avLst/>
          </a:prstGeom>
        </p:spPr>
      </p:pic>
      <p:sp>
        <p:nvSpPr>
          <p:cNvPr id="20" name="Rectangle 19"/>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4"/>
            <a:ext cx="7316788" cy="1828800"/>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7"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10411875" y="479775"/>
            <a:ext cx="1552931" cy="332660"/>
          </a:xfrm>
          <a:prstGeom prst="rect">
            <a:avLst/>
          </a:prstGeom>
        </p:spPr>
      </p:pic>
    </p:spTree>
    <p:extLst>
      <p:ext uri="{BB962C8B-B14F-4D97-AF65-F5344CB8AC3E}">
        <p14:creationId xmlns:p14="http://schemas.microsoft.com/office/powerpoint/2010/main" val="24144346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38"/>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458332" y="480503"/>
            <a:ext cx="1552931" cy="332660"/>
          </a:xfrm>
          <a:prstGeom prst="rect">
            <a:avLst/>
          </a:prstGeom>
        </p:spPr>
      </p:pic>
    </p:spTree>
    <p:extLst>
      <p:ext uri="{BB962C8B-B14F-4D97-AF65-F5344CB8AC3E}">
        <p14:creationId xmlns:p14="http://schemas.microsoft.com/office/powerpoint/2010/main" val="41451813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for internal audiences">
    <p:spTree>
      <p:nvGrpSpPr>
        <p:cNvPr id="1" name=""/>
        <p:cNvGrpSpPr/>
        <p:nvPr/>
      </p:nvGrpSpPr>
      <p:grpSpPr>
        <a:xfrm>
          <a:off x="0" y="0"/>
          <a:ext cx="0" cy="0"/>
          <a:chOff x="0" y="0"/>
          <a:chExt cx="0" cy="0"/>
        </a:xfrm>
      </p:grpSpPr>
      <p:pic>
        <p:nvPicPr>
          <p:cNvPr id="1027" name="Picture 3" descr="D:\Online_ART\Recent Additions\_FY12 Microsoft Brand Photography_NA_only_no-exp\144 ppi RGB jpg\MSC12_Russell_001.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a:stretch/>
        </p:blipFill>
        <p:spPr bwMode="auto">
          <a:xfrm flipH="1">
            <a:off x="-5" y="0"/>
            <a:ext cx="12434711" cy="699452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userDrawn="1"/>
        </p:nvSpPr>
        <p:spPr bwMode="gray">
          <a:xfrm>
            <a:off x="274638" y="2125663"/>
            <a:ext cx="64008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19"/>
            <a:ext cx="64023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3050" y="3957612"/>
            <a:ext cx="6402388" cy="1825625"/>
          </a:xfrm>
          <a:noFill/>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p>
        </p:txBody>
      </p:sp>
      <p:pic>
        <p:nvPicPr>
          <p:cNvPr id="6" name="Picture 2" descr="D:\Documents\Projects\2012 Projects\_Template-Templates\MS Visual ID\Artwork\MSFT_cornerstone_tiles\CornerStoneTile-Blank\screen\CS_Tile_Purp526_rgb.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74638" y="295275"/>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gray">
          <a:xfrm>
            <a:off x="458360" y="6182089"/>
            <a:ext cx="1552931" cy="332660"/>
          </a:xfrm>
          <a:prstGeom prst="rect">
            <a:avLst/>
          </a:prstGeom>
        </p:spPr>
      </p:pic>
    </p:spTree>
    <p:extLst>
      <p:ext uri="{BB962C8B-B14F-4D97-AF65-F5344CB8AC3E}">
        <p14:creationId xmlns:p14="http://schemas.microsoft.com/office/powerpoint/2010/main" val="15096120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3076" name="Picture 4" descr="D:\Online_ART\Recent Additions\_FY12 Microsoft Brand Photography_NA_only_no-exp\144 ppi RGB jpg\MSC12_Chris_002.jpg"/>
          <p:cNvPicPr>
            <a:picLocks noChangeAspect="1" noChangeArrowheads="1"/>
          </p:cNvPicPr>
          <p:nvPr userDrawn="1"/>
        </p:nvPicPr>
        <p:blipFill rotWithShape="1">
          <a:blip r:embed="rId2">
            <a:extLst>
              <a:ext uri="{28A0092B-C50C-407E-A947-70E740481C1C}">
                <a14:useLocalDpi xmlns:a14="http://schemas.microsoft.com/office/drawing/2010/main"/>
              </a:ext>
            </a:extLst>
          </a:blip>
          <a:srcRect l="114" t="1" b="-114"/>
          <a:stretch/>
        </p:blipFill>
        <p:spPr bwMode="auto">
          <a:xfrm flipH="1">
            <a:off x="-1" y="0"/>
            <a:ext cx="12436476" cy="6994524"/>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p:cNvSpPr/>
          <p:nvPr userDrawn="1"/>
        </p:nvSpPr>
        <p:spPr bwMode="gray">
          <a:xfrm>
            <a:off x="274638" y="2125663"/>
            <a:ext cx="7315200" cy="3657600"/>
          </a:xfrm>
          <a:prstGeom prst="rect">
            <a:avLst/>
          </a:prstGeom>
          <a:solidFill>
            <a:schemeClr val="accent4">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3925"/>
            <a:ext cx="7316788" cy="1830538"/>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3" name="Text Placeholder 2"/>
          <p:cNvSpPr>
            <a:spLocks noGrp="1"/>
          </p:cNvSpPr>
          <p:nvPr>
            <p:ph type="body" sz="quarter" idx="14"/>
          </p:nvPr>
        </p:nvSpPr>
        <p:spPr bwMode="ltGray">
          <a:xfrm>
            <a:off x="273050" y="3957638"/>
            <a:ext cx="7316788" cy="1825625"/>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Click to edit Master text</a:t>
            </a:r>
            <a:endParaRPr lang="en-US" dirty="0"/>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10425208" y="480503"/>
            <a:ext cx="1552931" cy="332660"/>
          </a:xfrm>
          <a:prstGeom prst="rect">
            <a:avLst/>
          </a:prstGeom>
        </p:spPr>
      </p:pic>
    </p:spTree>
    <p:extLst>
      <p:ext uri="{BB962C8B-B14F-4D97-AF65-F5344CB8AC3E}">
        <p14:creationId xmlns:p14="http://schemas.microsoft.com/office/powerpoint/2010/main" val="5946756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092881"/>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166" r:id="rId2"/>
    <p:sldLayoutId id="2147484103" r:id="rId3"/>
    <p:sldLayoutId id="2147484168" r:id="rId4"/>
    <p:sldLayoutId id="2147484163" r:id="rId5"/>
    <p:sldLayoutId id="2147484161" r:id="rId6"/>
    <p:sldLayoutId id="2147484169" r:id="rId7"/>
    <p:sldLayoutId id="2147484180" r:id="rId8"/>
    <p:sldLayoutId id="2147484170" r:id="rId9"/>
    <p:sldLayoutId id="2147484177" r:id="rId10"/>
    <p:sldLayoutId id="2147484173" r:id="rId11"/>
    <p:sldLayoutId id="2147484179" r:id="rId12"/>
    <p:sldLayoutId id="2147484172" r:id="rId13"/>
    <p:sldLayoutId id="2147484181" r:id="rId14"/>
    <p:sldLayoutId id="2147484162" r:id="rId15"/>
    <p:sldLayoutId id="2147484164" r:id="rId16"/>
    <p:sldLayoutId id="2147484105" r:id="rId17"/>
    <p:sldLayoutId id="2147484182" r:id="rId18"/>
    <p:sldLayoutId id="2147484130" r:id="rId19"/>
    <p:sldLayoutId id="2147484101" r:id="rId20"/>
    <p:sldLayoutId id="2147484102" r:id="rId21"/>
    <p:sldLayoutId id="2147484087" r:id="rId22"/>
    <p:sldLayoutId id="2147484098" r:id="rId23"/>
    <p:sldLayoutId id="2147484086" r:id="rId24"/>
    <p:sldLayoutId id="2147484107" r:id="rId25"/>
    <p:sldLayoutId id="2147484099" r:id="rId26"/>
    <p:sldLayoutId id="2147484100" r:id="rId27"/>
    <p:sldLayoutId id="2147484089" r:id="rId28"/>
    <p:sldLayoutId id="2147484106" r:id="rId29"/>
    <p:sldLayoutId id="2147484092" r:id="rId30"/>
    <p:sldLayoutId id="2147484093" r:id="rId31"/>
    <p:sldLayoutId id="2147484127" r:id="rId32"/>
    <p:sldLayoutId id="2147484128" r:id="rId33"/>
    <p:sldLayoutId id="2147484129" r:id="rId34"/>
    <p:sldLayoutId id="2147484094" r:id="rId35"/>
    <p:sldLayoutId id="2147484096" r:id="rId36"/>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Tx/>
        <a:buSzPct val="90000"/>
        <a:buFont typeface="Arial" pitchFamily="34" charset="0"/>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4.xml"/></Relationships>
</file>

<file path=ppt/slides/_rels/slide10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4.xml"/></Relationships>
</file>

<file path=ppt/slides/_rels/slide10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4.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4.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4.xml"/></Relationships>
</file>

<file path=ppt/slides/_rels/slide11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4.xml"/></Relationships>
</file>

<file path=ppt/slides/_rels/slide12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4.xml"/></Relationships>
</file>

<file path=ppt/slides/_rels/slide12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 Id="rId4" Type="http://schemas.openxmlformats.org/officeDocument/2006/relationships/image" Target="../media/image17.jpeg"/></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5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4.png"/><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5.png"/><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8. Organizing Your Layout</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227369"/>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5768" y="1387995"/>
            <a:ext cx="9063446" cy="5248656"/>
          </a:xfrm>
          <a:prstGeom prst="rect">
            <a:avLst/>
          </a:prstGeom>
        </p:spPr>
      </p:pic>
      <p:sp>
        <p:nvSpPr>
          <p:cNvPr id="2" name="Title 1"/>
          <p:cNvSpPr>
            <a:spLocks noGrp="1"/>
          </p:cNvSpPr>
          <p:nvPr>
            <p:ph type="title"/>
          </p:nvPr>
        </p:nvSpPr>
        <p:spPr/>
        <p:txBody>
          <a:bodyPr/>
          <a:lstStyle/>
          <a:p>
            <a:r>
              <a:rPr lang="en-US" dirty="0" smtClean="0"/>
              <a:t>Move The Player: Step </a:t>
            </a:r>
            <a:r>
              <a:rPr lang="en-US" dirty="0"/>
              <a:t>2</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882" y="5790297"/>
            <a:ext cx="958388" cy="542399"/>
          </a:xfrm>
          <a:prstGeom prst="rect">
            <a:avLst/>
          </a:prstGeom>
          <a:noFill/>
        </p:spPr>
        <p:txBody>
          <a:bodyPr wrap="none" rtlCol="0">
            <a:spAutoFit/>
          </a:bodyPr>
          <a:lstStyle/>
          <a:p>
            <a:r>
              <a:rPr lang="en-US" sz="2856" dirty="0">
                <a:solidFill>
                  <a:srgbClr val="FF0000"/>
                </a:solidFill>
              </a:rPr>
              <a:t>Click</a:t>
            </a:r>
          </a:p>
        </p:txBody>
      </p:sp>
      <p:cxnSp>
        <p:nvCxnSpPr>
          <p:cNvPr id="13" name="Straight Arrow Connector 12"/>
          <p:cNvCxnSpPr>
            <a:stCxn id="12" idx="3"/>
          </p:cNvCxnSpPr>
          <p:nvPr/>
        </p:nvCxnSpPr>
        <p:spPr>
          <a:xfrm flipV="1">
            <a:off x="959269" y="5632481"/>
            <a:ext cx="905345" cy="42901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693150" y="3920681"/>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1513705" y="5372661"/>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826097258"/>
      </p:ext>
    </p:extLst>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688843"/>
            <a:ext cx="7594566" cy="4917185"/>
          </a:xfrm>
          <a:prstGeom prst="rect">
            <a:avLst/>
          </a:prstGeom>
        </p:spPr>
      </p:pic>
      <p:sp>
        <p:nvSpPr>
          <p:cNvPr id="2" name="Title 1"/>
          <p:cNvSpPr>
            <a:spLocks noGrp="1"/>
          </p:cNvSpPr>
          <p:nvPr>
            <p:ph type="title"/>
          </p:nvPr>
        </p:nvSpPr>
        <p:spPr/>
        <p:txBody>
          <a:bodyPr/>
          <a:lstStyle/>
          <a:p>
            <a:r>
              <a:rPr lang="en-US" dirty="0" smtClean="0"/>
              <a:t>Randomize Monsters: Step 5</a:t>
            </a:r>
            <a:endParaRPr lang="en-US" dirty="0"/>
          </a:p>
        </p:txBody>
      </p:sp>
      <p:sp>
        <p:nvSpPr>
          <p:cNvPr id="11" name="TextBox 10"/>
          <p:cNvSpPr txBox="1"/>
          <p:nvPr/>
        </p:nvSpPr>
        <p:spPr>
          <a:xfrm>
            <a:off x="3162932" y="5771264"/>
            <a:ext cx="3661877" cy="542399"/>
          </a:xfrm>
          <a:prstGeom prst="rect">
            <a:avLst/>
          </a:prstGeom>
          <a:noFill/>
        </p:spPr>
        <p:txBody>
          <a:bodyPr wrap="square" rtlCol="0">
            <a:spAutoFit/>
          </a:bodyPr>
          <a:lstStyle/>
          <a:p>
            <a:pPr algn="ctr"/>
            <a:r>
              <a:rPr lang="en-US" sz="2856" dirty="0">
                <a:solidFill>
                  <a:srgbClr val="FF0000"/>
                </a:solidFill>
              </a:rPr>
              <a:t>Click to Add Action</a:t>
            </a:r>
          </a:p>
        </p:txBody>
      </p:sp>
      <p:cxnSp>
        <p:nvCxnSpPr>
          <p:cNvPr id="12" name="Straight Arrow Connector 11"/>
          <p:cNvCxnSpPr/>
          <p:nvPr/>
        </p:nvCxnSpPr>
        <p:spPr>
          <a:xfrm flipV="1">
            <a:off x="4277208" y="5291908"/>
            <a:ext cx="139868" cy="47935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139212" y="4919418"/>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008272627"/>
      </p:ext>
    </p:extLst>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smtClean="0"/>
              <a:t>Randomize Monsters: Step 6</a:t>
            </a:r>
            <a:endParaRPr lang="en-US" dirty="0"/>
          </a:p>
        </p:txBody>
      </p:sp>
      <p:sp>
        <p:nvSpPr>
          <p:cNvPr id="11" name="TextBox 10"/>
          <p:cNvSpPr txBox="1"/>
          <p:nvPr/>
        </p:nvSpPr>
        <p:spPr>
          <a:xfrm>
            <a:off x="6434968" y="4363740"/>
            <a:ext cx="1861972"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“Monster”</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247290" y="2393184"/>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3112012908"/>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5" y="1724345"/>
            <a:ext cx="5683052" cy="4779592"/>
          </a:xfrm>
          <a:prstGeom prst="rect">
            <a:avLst/>
          </a:prstGeom>
        </p:spPr>
      </p:pic>
      <p:sp>
        <p:nvSpPr>
          <p:cNvPr id="2" name="Title 1"/>
          <p:cNvSpPr>
            <a:spLocks noGrp="1"/>
          </p:cNvSpPr>
          <p:nvPr>
            <p:ph type="title"/>
          </p:nvPr>
        </p:nvSpPr>
        <p:spPr/>
        <p:txBody>
          <a:bodyPr/>
          <a:lstStyle/>
          <a:p>
            <a:r>
              <a:rPr lang="en-US" dirty="0" smtClean="0"/>
              <a:t>Randomize Monsters: Step 7</a:t>
            </a:r>
            <a:endParaRPr lang="en-US" dirty="0"/>
          </a:p>
        </p:txBody>
      </p:sp>
      <p:sp>
        <p:nvSpPr>
          <p:cNvPr id="11" name="TextBox 10"/>
          <p:cNvSpPr txBox="1"/>
          <p:nvPr/>
        </p:nvSpPr>
        <p:spPr>
          <a:xfrm>
            <a:off x="6821419" y="4363740"/>
            <a:ext cx="1996557"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“Set angle”</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204924" y="2957034"/>
            <a:ext cx="865883" cy="21958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3956597003"/>
      </p:ext>
    </p:extLst>
  </p:cSld>
  <p:clrMapOvr>
    <a:masterClrMapping/>
  </p:clrMapOvr>
  <p:transition>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pic>
        <p:nvPicPr>
          <p:cNvPr id="6" name="Picture 5"/>
          <p:cNvPicPr>
            <a:picLocks noChangeAspect="1"/>
          </p:cNvPicPr>
          <p:nvPr/>
        </p:nvPicPr>
        <p:blipFill>
          <a:blip r:embed="rId3"/>
          <a:stretch>
            <a:fillRect/>
          </a:stretch>
        </p:blipFill>
        <p:spPr>
          <a:xfrm>
            <a:off x="3501868" y="3753575"/>
            <a:ext cx="4342434" cy="1874921"/>
          </a:xfrm>
          <a:prstGeom prst="rect">
            <a:avLst/>
          </a:prstGeom>
        </p:spPr>
      </p:pic>
      <p:sp>
        <p:nvSpPr>
          <p:cNvPr id="2" name="Title 1"/>
          <p:cNvSpPr>
            <a:spLocks noGrp="1"/>
          </p:cNvSpPr>
          <p:nvPr>
            <p:ph type="title"/>
          </p:nvPr>
        </p:nvSpPr>
        <p:spPr/>
        <p:txBody>
          <a:bodyPr/>
          <a:lstStyle/>
          <a:p>
            <a:r>
              <a:rPr lang="en-US" dirty="0" smtClean="0"/>
              <a:t>Randomize Monsters: Step 8</a:t>
            </a:r>
            <a:endParaRPr lang="en-US" dirty="0"/>
          </a:p>
        </p:txBody>
      </p:sp>
      <p:sp>
        <p:nvSpPr>
          <p:cNvPr id="11" name="TextBox 10"/>
          <p:cNvSpPr txBox="1"/>
          <p:nvPr/>
        </p:nvSpPr>
        <p:spPr>
          <a:xfrm>
            <a:off x="8544160" y="3432991"/>
            <a:ext cx="2788838" cy="990628"/>
          </a:xfrm>
          <a:prstGeom prst="rect">
            <a:avLst/>
          </a:prstGeom>
          <a:noFill/>
        </p:spPr>
        <p:txBody>
          <a:bodyPr wrap="none" rtlCol="0">
            <a:spAutoFit/>
          </a:bodyPr>
          <a:lstStyle/>
          <a:p>
            <a:r>
              <a:rPr lang="en-US" sz="2856" dirty="0">
                <a:solidFill>
                  <a:srgbClr val="FF0000"/>
                </a:solidFill>
              </a:rPr>
              <a:t>Enter Angle</a:t>
            </a:r>
          </a:p>
          <a:p>
            <a:pPr marL="466298" indent="-466298">
              <a:buFont typeface="Arial" panose="020B0604020202020204" pitchFamily="34" charset="0"/>
              <a:buChar char="•"/>
            </a:pPr>
            <a:r>
              <a:rPr lang="en-US" sz="2856" dirty="0">
                <a:solidFill>
                  <a:srgbClr val="FF0000"/>
                </a:solidFill>
              </a:rPr>
              <a:t>random(360)</a:t>
            </a:r>
          </a:p>
        </p:txBody>
      </p:sp>
      <p:cxnSp>
        <p:nvCxnSpPr>
          <p:cNvPr id="12" name="Straight Arrow Connector 11"/>
          <p:cNvCxnSpPr/>
          <p:nvPr/>
        </p:nvCxnSpPr>
        <p:spPr>
          <a:xfrm flipH="1" flipV="1">
            <a:off x="7495829" y="5425022"/>
            <a:ext cx="1205560" cy="68283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821669" y="5841034"/>
            <a:ext cx="1180736" cy="542399"/>
          </a:xfrm>
          <a:prstGeom prst="rect">
            <a:avLst/>
          </a:prstGeom>
          <a:noFill/>
        </p:spPr>
        <p:txBody>
          <a:bodyPr wrap="none" rtlCol="0">
            <a:spAutoFit/>
          </a:bodyPr>
          <a:lstStyle/>
          <a:p>
            <a:r>
              <a:rPr lang="en-US" sz="2856" dirty="0">
                <a:solidFill>
                  <a:srgbClr val="FF0000"/>
                </a:solidFill>
              </a:rPr>
              <a:t>Done!</a:t>
            </a:r>
          </a:p>
        </p:txBody>
      </p:sp>
    </p:spTree>
    <p:extLst>
      <p:ext uri="{BB962C8B-B14F-4D97-AF65-F5344CB8AC3E}">
        <p14:creationId xmlns:p14="http://schemas.microsoft.com/office/powerpoint/2010/main" val="776533148"/>
      </p:ext>
    </p:extLst>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Randomize Monsters: Done!</a:t>
            </a:r>
            <a:endParaRPr lang="en-US" dirty="0"/>
          </a:p>
        </p:txBody>
      </p:sp>
      <p:sp>
        <p:nvSpPr>
          <p:cNvPr id="6" name="Rounded Rectangle 5"/>
          <p:cNvSpPr/>
          <p:nvPr/>
        </p:nvSpPr>
        <p:spPr>
          <a:xfrm>
            <a:off x="2910906" y="4899949"/>
            <a:ext cx="3766051" cy="43408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nvGrpSpPr>
          <p:cNvPr id="8" name="Group 7"/>
          <p:cNvGrpSpPr/>
          <p:nvPr/>
        </p:nvGrpSpPr>
        <p:grpSpPr>
          <a:xfrm>
            <a:off x="9052846" y="3680140"/>
            <a:ext cx="2249794" cy="1828780"/>
            <a:chOff x="9052846" y="3680140"/>
            <a:chExt cx="2249794" cy="1828780"/>
          </a:xfrm>
        </p:grpSpPr>
        <p:pic>
          <p:nvPicPr>
            <p:cNvPr id="5" name="Picture 4"/>
            <p:cNvPicPr>
              <a:picLocks noChangeAspect="1"/>
            </p:cNvPicPr>
            <p:nvPr/>
          </p:nvPicPr>
          <p:blipFill>
            <a:blip r:embed="rId3"/>
            <a:stretch>
              <a:fillRect/>
            </a:stretch>
          </p:blipFill>
          <p:spPr>
            <a:xfrm>
              <a:off x="9052846" y="3680140"/>
              <a:ext cx="2249794" cy="1828780"/>
            </a:xfrm>
            <a:prstGeom prst="rect">
              <a:avLst/>
            </a:prstGeom>
          </p:spPr>
        </p:pic>
        <p:sp>
          <p:nvSpPr>
            <p:cNvPr id="7" name="TextBox 6"/>
            <p:cNvSpPr txBox="1"/>
            <p:nvPr/>
          </p:nvSpPr>
          <p:spPr>
            <a:xfrm>
              <a:off x="9796948" y="3966666"/>
              <a:ext cx="536044" cy="627864"/>
            </a:xfrm>
            <a:prstGeom prst="rect">
              <a:avLst/>
            </a:prstGeom>
            <a:noFill/>
          </p:spPr>
          <p:txBody>
            <a:bodyPr wrap="none" lIns="182880" tIns="146304" rIns="182880" bIns="146304" rtlCol="0">
              <a:spAutoFit/>
            </a:bodyPr>
            <a:lstStyle/>
            <a:p>
              <a:pPr>
                <a:lnSpc>
                  <a:spcPct val="90000"/>
                </a:lnSpc>
                <a:spcAft>
                  <a:spcPts val="600"/>
                </a:spcAft>
              </a:pPr>
              <a:r>
                <a:rPr lang="en-US" sz="2400" i="1" dirty="0" smtClean="0">
                  <a:gradFill>
                    <a:gsLst>
                      <a:gs pos="2917">
                        <a:schemeClr val="tx1"/>
                      </a:gs>
                      <a:gs pos="30000">
                        <a:schemeClr val="tx1"/>
                      </a:gs>
                    </a:gsLst>
                    <a:lin ang="5400000" scaled="0"/>
                  </a:gradFill>
                  <a:latin typeface="Bookman Old Style" panose="02050604050505020204" pitchFamily="18" charset="0"/>
                </a:rPr>
                <a:t>x</a:t>
              </a:r>
            </a:p>
          </p:txBody>
        </p:sp>
      </p:grpSp>
    </p:spTree>
    <p:extLst>
      <p:ext uri="{BB962C8B-B14F-4D97-AF65-F5344CB8AC3E}">
        <p14:creationId xmlns:p14="http://schemas.microsoft.com/office/powerpoint/2010/main" val="3790713161"/>
      </p:ext>
    </p:extLst>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17. Improved AI </a:t>
            </a:r>
            <a:br>
              <a:rPr lang="en-US" dirty="0" smtClean="0"/>
            </a:br>
            <a:r>
              <a:rPr lang="en-US" dirty="0" smtClean="0"/>
              <a:t>e.g. follow the player</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073879"/>
      </p:ext>
    </p:extLst>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Improve Monsters: Step 1</a:t>
            </a:r>
            <a:endParaRPr lang="en-US" dirty="0"/>
          </a:p>
        </p:txBody>
      </p:sp>
      <p:sp>
        <p:nvSpPr>
          <p:cNvPr id="11" name="TextBox 10"/>
          <p:cNvSpPr txBox="1"/>
          <p:nvPr/>
        </p:nvSpPr>
        <p:spPr>
          <a:xfrm>
            <a:off x="8695053" y="2729293"/>
            <a:ext cx="2070888" cy="971292"/>
          </a:xfrm>
          <a:prstGeom prst="rect">
            <a:avLst/>
          </a:prstGeom>
          <a:noFill/>
        </p:spPr>
        <p:txBody>
          <a:bodyPr wrap="none" rtlCol="0">
            <a:spAutoFit/>
          </a:bodyPr>
          <a:lstStyle/>
          <a:p>
            <a:pPr algn="ctr"/>
            <a:r>
              <a:rPr lang="en-US" sz="2856" dirty="0" smtClean="0">
                <a:solidFill>
                  <a:srgbClr val="FF0000"/>
                </a:solidFill>
              </a:rPr>
              <a:t>Go to your</a:t>
            </a:r>
          </a:p>
          <a:p>
            <a:pPr algn="ctr"/>
            <a:r>
              <a:rPr lang="en-US" sz="2856" dirty="0" smtClean="0">
                <a:solidFill>
                  <a:srgbClr val="FF0000"/>
                </a:solidFill>
              </a:rPr>
              <a:t>Event Sheet</a:t>
            </a:r>
            <a:endParaRPr lang="en-US" sz="2856" dirty="0">
              <a:solidFill>
                <a:srgbClr val="FF0000"/>
              </a:solidFill>
            </a:endParaRPr>
          </a:p>
        </p:txBody>
      </p: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970284177"/>
      </p:ext>
    </p:extLst>
  </p:cSld>
  <p:clrMapOvr>
    <a:masterClrMapping/>
  </p:clrMapOvr>
  <p:transition>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Improve Monsters: Step 2</a:t>
            </a:r>
            <a:endParaRPr lang="en-US" dirty="0"/>
          </a:p>
        </p:txBody>
      </p:sp>
      <p:sp>
        <p:nvSpPr>
          <p:cNvPr id="11" name="TextBox 10"/>
          <p:cNvSpPr txBox="1"/>
          <p:nvPr/>
        </p:nvSpPr>
        <p:spPr>
          <a:xfrm>
            <a:off x="3338215" y="5709352"/>
            <a:ext cx="3188215" cy="542399"/>
          </a:xfrm>
          <a:prstGeom prst="rect">
            <a:avLst/>
          </a:prstGeom>
          <a:noFill/>
        </p:spPr>
        <p:txBody>
          <a:bodyPr wrap="none" rtlCol="0">
            <a:spAutoFit/>
          </a:bodyPr>
          <a:lstStyle/>
          <a:p>
            <a:pPr algn="ctr"/>
            <a:r>
              <a:rPr lang="en-US" sz="2856" dirty="0">
                <a:solidFill>
                  <a:srgbClr val="FF0000"/>
                </a:solidFill>
              </a:rPr>
              <a:t>Click to Add Event</a:t>
            </a:r>
          </a:p>
        </p:txBody>
      </p:sp>
      <p:cxnSp>
        <p:nvCxnSpPr>
          <p:cNvPr id="12" name="Straight Arrow Connector 11"/>
          <p:cNvCxnSpPr/>
          <p:nvPr/>
        </p:nvCxnSpPr>
        <p:spPr>
          <a:xfrm flipH="1" flipV="1">
            <a:off x="3081504" y="5503385"/>
            <a:ext cx="422327" cy="376564"/>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924378099"/>
      </p:ext>
    </p:extLst>
  </p:cSld>
  <p:clrMapOvr>
    <a:masterClrMapping/>
  </p:clrMapOvr>
  <p:transition>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7" y="1713633"/>
            <a:ext cx="5683052" cy="4779592"/>
          </a:xfrm>
          <a:prstGeom prst="rect">
            <a:avLst/>
          </a:prstGeom>
        </p:spPr>
      </p:pic>
      <p:sp>
        <p:nvSpPr>
          <p:cNvPr id="2" name="Title 1"/>
          <p:cNvSpPr>
            <a:spLocks noGrp="1"/>
          </p:cNvSpPr>
          <p:nvPr>
            <p:ph type="title"/>
          </p:nvPr>
        </p:nvSpPr>
        <p:spPr/>
        <p:txBody>
          <a:bodyPr/>
          <a:lstStyle/>
          <a:p>
            <a:r>
              <a:rPr lang="en-US" dirty="0" smtClean="0"/>
              <a:t>Improve Monsters: Step 3</a:t>
            </a:r>
            <a:endParaRPr lang="en-US" dirty="0"/>
          </a:p>
        </p:txBody>
      </p:sp>
      <p:sp>
        <p:nvSpPr>
          <p:cNvPr id="11" name="TextBox 10"/>
          <p:cNvSpPr txBox="1"/>
          <p:nvPr/>
        </p:nvSpPr>
        <p:spPr>
          <a:xfrm>
            <a:off x="6434968" y="4363740"/>
            <a:ext cx="1861972"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“Monster”</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866256" y="2411409"/>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2740574375"/>
      </p:ext>
    </p:extLst>
  </p:cSld>
  <p:clrMapOvr>
    <a:masterClrMapping/>
  </p:clrMapOvr>
  <p:transition>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5766" y="1728535"/>
            <a:ext cx="5683052" cy="4779592"/>
          </a:xfrm>
          <a:prstGeom prst="rect">
            <a:avLst/>
          </a:prstGeom>
        </p:spPr>
      </p:pic>
      <p:sp>
        <p:nvSpPr>
          <p:cNvPr id="2" name="Title 1"/>
          <p:cNvSpPr>
            <a:spLocks noGrp="1"/>
          </p:cNvSpPr>
          <p:nvPr>
            <p:ph type="title"/>
          </p:nvPr>
        </p:nvSpPr>
        <p:spPr/>
        <p:txBody>
          <a:bodyPr/>
          <a:lstStyle/>
          <a:p>
            <a:r>
              <a:rPr lang="en-US" dirty="0" smtClean="0"/>
              <a:t>Improve Monsters: Step 4</a:t>
            </a:r>
            <a:endParaRPr lang="en-US" dirty="0"/>
          </a:p>
        </p:txBody>
      </p:sp>
      <p:sp>
        <p:nvSpPr>
          <p:cNvPr id="11" name="TextBox 10"/>
          <p:cNvSpPr txBox="1"/>
          <p:nvPr/>
        </p:nvSpPr>
        <p:spPr>
          <a:xfrm>
            <a:off x="6578066" y="3559971"/>
            <a:ext cx="2012908" cy="1887084"/>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“Is outside </a:t>
            </a:r>
          </a:p>
          <a:p>
            <a:pPr algn="ctr"/>
            <a:r>
              <a:rPr lang="en-US" sz="2856" dirty="0">
                <a:solidFill>
                  <a:srgbClr val="FF0000"/>
                </a:solidFill>
              </a:rPr>
              <a:t>layout”</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22184" y="4406375"/>
            <a:ext cx="1268757" cy="17702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775587" y="6130155"/>
            <a:ext cx="1180736" cy="542399"/>
          </a:xfrm>
          <a:prstGeom prst="rect">
            <a:avLst/>
          </a:prstGeom>
          <a:noFill/>
        </p:spPr>
        <p:txBody>
          <a:bodyPr wrap="none" rtlCol="0">
            <a:spAutoFit/>
          </a:bodyPr>
          <a:lstStyle/>
          <a:p>
            <a:pPr algn="ctr"/>
            <a:r>
              <a:rPr lang="en-US" sz="2856" dirty="0">
                <a:solidFill>
                  <a:srgbClr val="FF0000"/>
                </a:solidFill>
              </a:rPr>
              <a:t>Done!</a:t>
            </a:r>
          </a:p>
        </p:txBody>
      </p:sp>
    </p:spTree>
    <p:extLst>
      <p:ext uri="{BB962C8B-B14F-4D97-AF65-F5344CB8AC3E}">
        <p14:creationId xmlns:p14="http://schemas.microsoft.com/office/powerpoint/2010/main" val="3094191635"/>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5768" y="1387995"/>
            <a:ext cx="9063446" cy="5248656"/>
          </a:xfrm>
          <a:prstGeom prst="rect">
            <a:avLst/>
          </a:prstGeom>
        </p:spPr>
      </p:pic>
      <p:sp>
        <p:nvSpPr>
          <p:cNvPr id="2" name="Title 1"/>
          <p:cNvSpPr>
            <a:spLocks noGrp="1"/>
          </p:cNvSpPr>
          <p:nvPr>
            <p:ph type="title"/>
          </p:nvPr>
        </p:nvSpPr>
        <p:spPr/>
        <p:txBody>
          <a:bodyPr/>
          <a:lstStyle/>
          <a:p>
            <a:r>
              <a:rPr lang="en-US" dirty="0" smtClean="0"/>
              <a:t>Move The Player: Step </a:t>
            </a:r>
            <a:r>
              <a:rPr lang="en-US" dirty="0"/>
              <a:t>3</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7693150" y="3920681"/>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3" name="Picture 2"/>
          <p:cNvPicPr>
            <a:picLocks noChangeAspect="1"/>
          </p:cNvPicPr>
          <p:nvPr/>
        </p:nvPicPr>
        <p:blipFill>
          <a:blip r:embed="rId3"/>
          <a:stretch>
            <a:fillRect/>
          </a:stretch>
        </p:blipFill>
        <p:spPr>
          <a:xfrm>
            <a:off x="3026630" y="2555777"/>
            <a:ext cx="3380687" cy="2729808"/>
          </a:xfrm>
          <a:prstGeom prst="rect">
            <a:avLst/>
          </a:prstGeom>
        </p:spPr>
      </p:pic>
      <p:sp>
        <p:nvSpPr>
          <p:cNvPr id="15" name="Rounded Rectangle 14"/>
          <p:cNvSpPr/>
          <p:nvPr/>
        </p:nvSpPr>
        <p:spPr>
          <a:xfrm>
            <a:off x="3026630" y="2809507"/>
            <a:ext cx="534067" cy="37499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3678931" y="3944519"/>
            <a:ext cx="2588441" cy="990628"/>
          </a:xfrm>
          <a:prstGeom prst="rect">
            <a:avLst/>
          </a:prstGeom>
          <a:noFill/>
        </p:spPr>
        <p:txBody>
          <a:bodyPr wrap="square" rtlCol="0">
            <a:spAutoFit/>
          </a:bodyPr>
          <a:lstStyle/>
          <a:p>
            <a:r>
              <a:rPr lang="en-US" sz="2856" dirty="0">
                <a:solidFill>
                  <a:srgbClr val="FF0000"/>
                </a:solidFill>
              </a:rPr>
              <a:t>Click Add New</a:t>
            </a:r>
          </a:p>
          <a:p>
            <a:r>
              <a:rPr lang="en-US" sz="2856" dirty="0">
                <a:solidFill>
                  <a:srgbClr val="FF0000"/>
                </a:solidFill>
              </a:rPr>
              <a:t>(plus sign)</a:t>
            </a:r>
          </a:p>
        </p:txBody>
      </p:sp>
      <p:cxnSp>
        <p:nvCxnSpPr>
          <p:cNvPr id="13" name="Straight Arrow Connector 12"/>
          <p:cNvCxnSpPr/>
          <p:nvPr/>
        </p:nvCxnSpPr>
        <p:spPr>
          <a:xfrm flipH="1" flipV="1">
            <a:off x="3223845" y="3286860"/>
            <a:ext cx="496077" cy="89363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1316590"/>
      </p:ext>
    </p:extLst>
  </p:cSld>
  <p:clrMapOvr>
    <a:masterClrMapping/>
  </p:clrMapOvr>
  <p:transition>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688843"/>
            <a:ext cx="7594566" cy="4917185"/>
          </a:xfrm>
          <a:prstGeom prst="rect">
            <a:avLst/>
          </a:prstGeom>
        </p:spPr>
      </p:pic>
      <p:sp>
        <p:nvSpPr>
          <p:cNvPr id="2" name="Title 1"/>
          <p:cNvSpPr>
            <a:spLocks noGrp="1"/>
          </p:cNvSpPr>
          <p:nvPr>
            <p:ph type="title"/>
          </p:nvPr>
        </p:nvSpPr>
        <p:spPr/>
        <p:txBody>
          <a:bodyPr/>
          <a:lstStyle/>
          <a:p>
            <a:r>
              <a:rPr lang="en-US" dirty="0" smtClean="0"/>
              <a:t>Improve Monsters: Step 5</a:t>
            </a:r>
            <a:endParaRPr lang="en-US" dirty="0"/>
          </a:p>
        </p:txBody>
      </p:sp>
      <p:sp>
        <p:nvSpPr>
          <p:cNvPr id="11" name="TextBox 10"/>
          <p:cNvSpPr txBox="1"/>
          <p:nvPr/>
        </p:nvSpPr>
        <p:spPr>
          <a:xfrm>
            <a:off x="2992333" y="5887215"/>
            <a:ext cx="3661877" cy="542399"/>
          </a:xfrm>
          <a:prstGeom prst="rect">
            <a:avLst/>
          </a:prstGeom>
          <a:noFill/>
        </p:spPr>
        <p:txBody>
          <a:bodyPr wrap="square" rtlCol="0">
            <a:spAutoFit/>
          </a:bodyPr>
          <a:lstStyle/>
          <a:p>
            <a:pPr algn="ctr"/>
            <a:r>
              <a:rPr lang="en-US" sz="2856" dirty="0">
                <a:solidFill>
                  <a:srgbClr val="FF0000"/>
                </a:solidFill>
              </a:rPr>
              <a:t>Click to Add Action</a:t>
            </a:r>
          </a:p>
        </p:txBody>
      </p:sp>
      <p:cxnSp>
        <p:nvCxnSpPr>
          <p:cNvPr id="12" name="Straight Arrow Connector 11"/>
          <p:cNvCxnSpPr/>
          <p:nvPr/>
        </p:nvCxnSpPr>
        <p:spPr>
          <a:xfrm flipV="1">
            <a:off x="4116465" y="5462361"/>
            <a:ext cx="139868" cy="47935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116465" y="5294981"/>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232296827"/>
      </p:ext>
    </p:extLst>
  </p:cSld>
  <p:clrMapOvr>
    <a:masterClrMapping/>
  </p:clrMapOvr>
  <p:transition>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smtClean="0"/>
              <a:t>Improve Monsters: Step 6</a:t>
            </a:r>
            <a:endParaRPr lang="en-US" dirty="0"/>
          </a:p>
        </p:txBody>
      </p:sp>
      <p:sp>
        <p:nvSpPr>
          <p:cNvPr id="11" name="TextBox 10"/>
          <p:cNvSpPr txBox="1"/>
          <p:nvPr/>
        </p:nvSpPr>
        <p:spPr>
          <a:xfrm>
            <a:off x="6434968" y="4363740"/>
            <a:ext cx="1861972"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“Monster”</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247290" y="2393184"/>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4159670678"/>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5" y="1724345"/>
            <a:ext cx="5683052" cy="4779592"/>
          </a:xfrm>
          <a:prstGeom prst="rect">
            <a:avLst/>
          </a:prstGeom>
        </p:spPr>
      </p:pic>
      <p:sp>
        <p:nvSpPr>
          <p:cNvPr id="2" name="Title 1"/>
          <p:cNvSpPr>
            <a:spLocks noGrp="1"/>
          </p:cNvSpPr>
          <p:nvPr>
            <p:ph type="title"/>
          </p:nvPr>
        </p:nvSpPr>
        <p:spPr/>
        <p:txBody>
          <a:bodyPr/>
          <a:lstStyle/>
          <a:p>
            <a:r>
              <a:rPr lang="en-US" dirty="0" smtClean="0"/>
              <a:t>Improve Monsters: Step 7</a:t>
            </a:r>
            <a:endParaRPr lang="en-US" dirty="0"/>
          </a:p>
        </p:txBody>
      </p:sp>
      <p:sp>
        <p:nvSpPr>
          <p:cNvPr id="11" name="TextBox 10"/>
          <p:cNvSpPr txBox="1"/>
          <p:nvPr/>
        </p:nvSpPr>
        <p:spPr>
          <a:xfrm>
            <a:off x="6864493" y="4278123"/>
            <a:ext cx="3069389" cy="1887084"/>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“Set angle</a:t>
            </a:r>
          </a:p>
          <a:p>
            <a:r>
              <a:rPr lang="en-US" sz="2856" dirty="0">
                <a:solidFill>
                  <a:srgbClr val="FF0000"/>
                </a:solidFill>
              </a:rPr>
              <a:t>towards position”</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38371" y="2966503"/>
            <a:ext cx="1571020" cy="22936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122185255"/>
      </p:ext>
    </p:extLst>
  </p:cSld>
  <p:clrMapOvr>
    <a:masterClrMapping/>
  </p:clrMapOvr>
  <p:transition>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pic>
        <p:nvPicPr>
          <p:cNvPr id="4" name="Picture 3"/>
          <p:cNvPicPr>
            <a:picLocks noChangeAspect="1"/>
          </p:cNvPicPr>
          <p:nvPr/>
        </p:nvPicPr>
        <p:blipFill>
          <a:blip r:embed="rId3"/>
          <a:stretch>
            <a:fillRect/>
          </a:stretch>
        </p:blipFill>
        <p:spPr>
          <a:xfrm>
            <a:off x="3501867" y="3432991"/>
            <a:ext cx="4342434" cy="2195504"/>
          </a:xfrm>
          <a:prstGeom prst="rect">
            <a:avLst/>
          </a:prstGeom>
        </p:spPr>
      </p:pic>
      <p:sp>
        <p:nvSpPr>
          <p:cNvPr id="2" name="Title 1"/>
          <p:cNvSpPr>
            <a:spLocks noGrp="1"/>
          </p:cNvSpPr>
          <p:nvPr>
            <p:ph type="title"/>
          </p:nvPr>
        </p:nvSpPr>
        <p:spPr/>
        <p:txBody>
          <a:bodyPr/>
          <a:lstStyle/>
          <a:p>
            <a:r>
              <a:rPr lang="en-US" dirty="0" smtClean="0"/>
              <a:t>Improve Monsters: Step 8</a:t>
            </a:r>
            <a:endParaRPr lang="en-US" dirty="0"/>
          </a:p>
        </p:txBody>
      </p:sp>
      <p:sp>
        <p:nvSpPr>
          <p:cNvPr id="11" name="TextBox 10"/>
          <p:cNvSpPr txBox="1"/>
          <p:nvPr/>
        </p:nvSpPr>
        <p:spPr>
          <a:xfrm>
            <a:off x="8544160" y="3432992"/>
            <a:ext cx="2791061" cy="1438856"/>
          </a:xfrm>
          <a:prstGeom prst="rect">
            <a:avLst/>
          </a:prstGeom>
          <a:noFill/>
        </p:spPr>
        <p:txBody>
          <a:bodyPr wrap="none" rtlCol="0">
            <a:spAutoFit/>
          </a:bodyPr>
          <a:lstStyle/>
          <a:p>
            <a:r>
              <a:rPr lang="en-US" sz="2856" dirty="0">
                <a:solidFill>
                  <a:srgbClr val="FF0000"/>
                </a:solidFill>
              </a:rPr>
              <a:t>Enter </a:t>
            </a:r>
            <a:r>
              <a:rPr lang="en-US" sz="2856" dirty="0" err="1">
                <a:solidFill>
                  <a:srgbClr val="FF0000"/>
                </a:solidFill>
              </a:rPr>
              <a:t>paramters</a:t>
            </a:r>
            <a:endParaRPr lang="en-US" sz="2856" dirty="0">
              <a:solidFill>
                <a:srgbClr val="FF0000"/>
              </a:solidFill>
            </a:endParaRPr>
          </a:p>
          <a:p>
            <a:pPr marL="466298" indent="-466298">
              <a:buFont typeface="Arial" panose="020B0604020202020204" pitchFamily="34" charset="0"/>
              <a:buChar char="•"/>
            </a:pPr>
            <a:r>
              <a:rPr lang="en-US" sz="2856" dirty="0">
                <a:solidFill>
                  <a:srgbClr val="FF0000"/>
                </a:solidFill>
              </a:rPr>
              <a:t>X = </a:t>
            </a:r>
            <a:r>
              <a:rPr lang="en-US" sz="2856" dirty="0" err="1">
                <a:solidFill>
                  <a:srgbClr val="FF0000"/>
                </a:solidFill>
              </a:rPr>
              <a:t>Player.X</a:t>
            </a:r>
            <a:endParaRPr lang="en-US" sz="2856" dirty="0">
              <a:solidFill>
                <a:srgbClr val="FF0000"/>
              </a:solidFill>
            </a:endParaRPr>
          </a:p>
          <a:p>
            <a:pPr marL="466298" indent="-466298">
              <a:buFont typeface="Arial" panose="020B0604020202020204" pitchFamily="34" charset="0"/>
              <a:buChar char="•"/>
            </a:pPr>
            <a:r>
              <a:rPr lang="en-US" sz="2856" dirty="0">
                <a:solidFill>
                  <a:srgbClr val="FF0000"/>
                </a:solidFill>
              </a:rPr>
              <a:t>Y = </a:t>
            </a:r>
            <a:r>
              <a:rPr lang="en-US" sz="2856" dirty="0" err="1">
                <a:solidFill>
                  <a:srgbClr val="FF0000"/>
                </a:solidFill>
              </a:rPr>
              <a:t>Player.Y</a:t>
            </a:r>
            <a:endParaRPr lang="en-US" sz="2856" dirty="0">
              <a:solidFill>
                <a:srgbClr val="FF0000"/>
              </a:solidFill>
            </a:endParaRPr>
          </a:p>
        </p:txBody>
      </p:sp>
      <p:cxnSp>
        <p:nvCxnSpPr>
          <p:cNvPr id="12" name="Straight Arrow Connector 11"/>
          <p:cNvCxnSpPr/>
          <p:nvPr/>
        </p:nvCxnSpPr>
        <p:spPr>
          <a:xfrm flipH="1" flipV="1">
            <a:off x="7495829" y="5425022"/>
            <a:ext cx="1205560" cy="68283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821669" y="5841034"/>
            <a:ext cx="1180736" cy="542399"/>
          </a:xfrm>
          <a:prstGeom prst="rect">
            <a:avLst/>
          </a:prstGeom>
          <a:noFill/>
        </p:spPr>
        <p:txBody>
          <a:bodyPr wrap="none" rtlCol="0">
            <a:spAutoFit/>
          </a:bodyPr>
          <a:lstStyle/>
          <a:p>
            <a:r>
              <a:rPr lang="en-US" sz="2856" dirty="0">
                <a:solidFill>
                  <a:srgbClr val="FF0000"/>
                </a:solidFill>
              </a:rPr>
              <a:t>Done!</a:t>
            </a:r>
          </a:p>
        </p:txBody>
      </p:sp>
    </p:spTree>
    <p:extLst>
      <p:ext uri="{BB962C8B-B14F-4D97-AF65-F5344CB8AC3E}">
        <p14:creationId xmlns:p14="http://schemas.microsoft.com/office/powerpoint/2010/main" val="2254022127"/>
      </p:ext>
    </p:extLst>
  </p:cSld>
  <p:clrMapOvr>
    <a:masterClrMapping/>
  </p:clrMapOvr>
  <p:transition>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Improve Monsters: Done!</a:t>
            </a:r>
            <a:endParaRPr lang="en-US" dirty="0"/>
          </a:p>
        </p:txBody>
      </p:sp>
      <p:sp>
        <p:nvSpPr>
          <p:cNvPr id="5" name="Rounded Rectangle 4"/>
          <p:cNvSpPr/>
          <p:nvPr/>
        </p:nvSpPr>
        <p:spPr>
          <a:xfrm>
            <a:off x="2160274" y="5354877"/>
            <a:ext cx="4414323" cy="42271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972413267"/>
      </p:ext>
    </p:extLst>
  </p:cSld>
  <p:clrMapOvr>
    <a:masterClrMapping/>
  </p:clrMapOvr>
  <p:transition>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18. Instance Variables</a:t>
            </a:r>
            <a:br>
              <a:rPr lang="en-US" dirty="0" smtClean="0"/>
            </a:br>
            <a:r>
              <a:rPr lang="en-US" dirty="0" smtClean="0"/>
              <a:t>e.g. NPC Health</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334320"/>
      </p:ext>
    </p:extLst>
  </p:cSld>
  <p:clrMapOvr>
    <a:masterClrMapping/>
  </p:clrMapOvr>
  <p:transition>
    <p:fade/>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5768" y="1365872"/>
            <a:ext cx="8140692" cy="5270779"/>
          </a:xfrm>
          <a:prstGeom prst="rect">
            <a:avLst/>
          </a:prstGeom>
        </p:spPr>
      </p:pic>
      <p:sp>
        <p:nvSpPr>
          <p:cNvPr id="2" name="Title 1"/>
          <p:cNvSpPr>
            <a:spLocks noGrp="1"/>
          </p:cNvSpPr>
          <p:nvPr>
            <p:ph type="title"/>
          </p:nvPr>
        </p:nvSpPr>
        <p:spPr/>
        <p:txBody>
          <a:bodyPr/>
          <a:lstStyle/>
          <a:p>
            <a:r>
              <a:rPr lang="en-US" dirty="0" smtClean="0"/>
              <a:t>Add Health: Step </a:t>
            </a:r>
            <a:r>
              <a:rPr lang="en-US" dirty="0"/>
              <a:t>1</a:t>
            </a:r>
          </a:p>
        </p:txBody>
      </p:sp>
      <p:sp>
        <p:nvSpPr>
          <p:cNvPr id="11" name="Rounded Rectangle 10"/>
          <p:cNvSpPr/>
          <p:nvPr/>
        </p:nvSpPr>
        <p:spPr>
          <a:xfrm>
            <a:off x="7055973" y="4265054"/>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9777776" y="3614953"/>
            <a:ext cx="2637771" cy="542399"/>
          </a:xfrm>
          <a:prstGeom prst="rect">
            <a:avLst/>
          </a:prstGeom>
          <a:noFill/>
        </p:spPr>
        <p:txBody>
          <a:bodyPr wrap="none" rtlCol="0">
            <a:spAutoFit/>
          </a:bodyPr>
          <a:lstStyle/>
          <a:p>
            <a:r>
              <a:rPr lang="en-US" sz="2856" dirty="0">
                <a:solidFill>
                  <a:srgbClr val="FF0000"/>
                </a:solidFill>
              </a:rPr>
              <a:t>Select Monster</a:t>
            </a:r>
          </a:p>
        </p:txBody>
      </p:sp>
      <p:cxnSp>
        <p:nvCxnSpPr>
          <p:cNvPr id="13" name="Straight Arrow Connector 12"/>
          <p:cNvCxnSpPr/>
          <p:nvPr/>
        </p:nvCxnSpPr>
        <p:spPr>
          <a:xfrm flipH="1">
            <a:off x="8674713" y="3888773"/>
            <a:ext cx="1103062" cy="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470463" y="3888774"/>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24811722"/>
      </p:ext>
    </p:extLst>
  </p:cSld>
  <p:clrMapOvr>
    <a:masterClrMapping/>
  </p:clrMapOvr>
  <p:transition>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81043" y="1346886"/>
            <a:ext cx="8140692" cy="5270779"/>
          </a:xfrm>
          <a:prstGeom prst="rect">
            <a:avLst/>
          </a:prstGeom>
        </p:spPr>
      </p:pic>
      <p:sp>
        <p:nvSpPr>
          <p:cNvPr id="2" name="Title 1"/>
          <p:cNvSpPr>
            <a:spLocks noGrp="1"/>
          </p:cNvSpPr>
          <p:nvPr>
            <p:ph type="title"/>
          </p:nvPr>
        </p:nvSpPr>
        <p:spPr/>
        <p:txBody>
          <a:bodyPr/>
          <a:lstStyle/>
          <a:p>
            <a:r>
              <a:rPr lang="en-US" dirty="0" smtClean="0"/>
              <a:t>Add Health: Step </a:t>
            </a:r>
            <a:r>
              <a:rPr lang="en-US" dirty="0"/>
              <a:t>2</a:t>
            </a:r>
          </a:p>
        </p:txBody>
      </p:sp>
      <p:sp>
        <p:nvSpPr>
          <p:cNvPr id="11" name="Rounded Rectangle 10"/>
          <p:cNvSpPr/>
          <p:nvPr/>
        </p:nvSpPr>
        <p:spPr>
          <a:xfrm>
            <a:off x="7068926" y="4221206"/>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47192" y="4866805"/>
            <a:ext cx="958388" cy="542399"/>
          </a:xfrm>
          <a:prstGeom prst="rect">
            <a:avLst/>
          </a:prstGeom>
          <a:noFill/>
        </p:spPr>
        <p:txBody>
          <a:bodyPr wrap="none" rtlCol="0">
            <a:spAutoFit/>
          </a:bodyPr>
          <a:lstStyle/>
          <a:p>
            <a:r>
              <a:rPr lang="en-US" sz="2856" dirty="0">
                <a:solidFill>
                  <a:srgbClr val="FF0000"/>
                </a:solidFill>
              </a:rPr>
              <a:t>Click</a:t>
            </a:r>
          </a:p>
        </p:txBody>
      </p:sp>
      <p:cxnSp>
        <p:nvCxnSpPr>
          <p:cNvPr id="13" name="Straight Arrow Connector 12"/>
          <p:cNvCxnSpPr>
            <a:stCxn id="12" idx="3"/>
          </p:cNvCxnSpPr>
          <p:nvPr/>
        </p:nvCxnSpPr>
        <p:spPr>
          <a:xfrm flipV="1">
            <a:off x="1005579" y="4708988"/>
            <a:ext cx="905345" cy="42901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863431" y="4449173"/>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7" name="Rounded Rectangle 16"/>
          <p:cNvSpPr/>
          <p:nvPr/>
        </p:nvSpPr>
        <p:spPr>
          <a:xfrm>
            <a:off x="7602472" y="3898236"/>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884685368"/>
      </p:ext>
    </p:extLst>
  </p:cSld>
  <p:clrMapOvr>
    <a:masterClrMapping/>
  </p:clrMapOvr>
  <p:transition>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855768" y="1365872"/>
            <a:ext cx="8140692" cy="5270779"/>
          </a:xfrm>
          <a:prstGeom prst="rect">
            <a:avLst/>
          </a:prstGeom>
        </p:spPr>
      </p:pic>
      <p:pic>
        <p:nvPicPr>
          <p:cNvPr id="5" name="Picture 4"/>
          <p:cNvPicPr>
            <a:picLocks noChangeAspect="1"/>
          </p:cNvPicPr>
          <p:nvPr/>
        </p:nvPicPr>
        <p:blipFill>
          <a:blip r:embed="rId3"/>
          <a:stretch>
            <a:fillRect/>
          </a:stretch>
        </p:blipFill>
        <p:spPr>
          <a:xfrm>
            <a:off x="3026630" y="2557352"/>
            <a:ext cx="3380687" cy="2729808"/>
          </a:xfrm>
          <a:prstGeom prst="rect">
            <a:avLst/>
          </a:prstGeom>
        </p:spPr>
      </p:pic>
      <p:sp>
        <p:nvSpPr>
          <p:cNvPr id="2" name="Title 1"/>
          <p:cNvSpPr>
            <a:spLocks noGrp="1"/>
          </p:cNvSpPr>
          <p:nvPr>
            <p:ph type="title"/>
          </p:nvPr>
        </p:nvSpPr>
        <p:spPr/>
        <p:txBody>
          <a:bodyPr/>
          <a:lstStyle/>
          <a:p>
            <a:r>
              <a:rPr lang="en-US" dirty="0" smtClean="0"/>
              <a:t>Add Health: Step </a:t>
            </a:r>
            <a:r>
              <a:rPr lang="en-US" dirty="0"/>
              <a:t>3</a:t>
            </a:r>
          </a:p>
        </p:txBody>
      </p:sp>
      <p:sp>
        <p:nvSpPr>
          <p:cNvPr id="11" name="Rounded Rectangle 10"/>
          <p:cNvSpPr/>
          <p:nvPr/>
        </p:nvSpPr>
        <p:spPr>
          <a:xfrm>
            <a:off x="7059618" y="4203103"/>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7531973" y="3871353"/>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3026630" y="2809507"/>
            <a:ext cx="534067" cy="37499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3678931" y="3944519"/>
            <a:ext cx="2588441" cy="990628"/>
          </a:xfrm>
          <a:prstGeom prst="rect">
            <a:avLst/>
          </a:prstGeom>
          <a:noFill/>
        </p:spPr>
        <p:txBody>
          <a:bodyPr wrap="square" rtlCol="0">
            <a:spAutoFit/>
          </a:bodyPr>
          <a:lstStyle/>
          <a:p>
            <a:r>
              <a:rPr lang="en-US" sz="2856" dirty="0">
                <a:solidFill>
                  <a:srgbClr val="FF0000"/>
                </a:solidFill>
              </a:rPr>
              <a:t>Click Add New</a:t>
            </a:r>
          </a:p>
          <a:p>
            <a:r>
              <a:rPr lang="en-US" sz="2856" dirty="0">
                <a:solidFill>
                  <a:srgbClr val="FF0000"/>
                </a:solidFill>
              </a:rPr>
              <a:t>(plus sign)</a:t>
            </a:r>
          </a:p>
        </p:txBody>
      </p:sp>
      <p:cxnSp>
        <p:nvCxnSpPr>
          <p:cNvPr id="13" name="Straight Arrow Connector 12"/>
          <p:cNvCxnSpPr/>
          <p:nvPr/>
        </p:nvCxnSpPr>
        <p:spPr>
          <a:xfrm flipH="1" flipV="1">
            <a:off x="3223845" y="3286860"/>
            <a:ext cx="496077" cy="89363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8926580"/>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26324" y="2529403"/>
            <a:ext cx="3157251" cy="2350938"/>
          </a:xfrm>
          <a:prstGeom prst="rect">
            <a:avLst/>
          </a:prstGeom>
        </p:spPr>
      </p:pic>
      <p:sp>
        <p:nvSpPr>
          <p:cNvPr id="2" name="Title 1"/>
          <p:cNvSpPr>
            <a:spLocks noGrp="1"/>
          </p:cNvSpPr>
          <p:nvPr>
            <p:ph type="title"/>
          </p:nvPr>
        </p:nvSpPr>
        <p:spPr/>
        <p:txBody>
          <a:bodyPr/>
          <a:lstStyle/>
          <a:p>
            <a:r>
              <a:rPr lang="en-US" dirty="0" smtClean="0"/>
              <a:t>Add Health: Step </a:t>
            </a:r>
            <a:r>
              <a:rPr lang="en-US" dirty="0"/>
              <a:t>4</a:t>
            </a:r>
          </a:p>
        </p:txBody>
      </p:sp>
      <p:sp>
        <p:nvSpPr>
          <p:cNvPr id="9" name="TextBox 8"/>
          <p:cNvSpPr txBox="1"/>
          <p:nvPr/>
        </p:nvSpPr>
        <p:spPr>
          <a:xfrm>
            <a:off x="5403855" y="2444256"/>
            <a:ext cx="4232467" cy="2335312"/>
          </a:xfrm>
          <a:prstGeom prst="rect">
            <a:avLst/>
          </a:prstGeom>
          <a:noFill/>
        </p:spPr>
        <p:txBody>
          <a:bodyPr wrap="none" rtlCol="0">
            <a:spAutoFit/>
          </a:bodyPr>
          <a:lstStyle/>
          <a:p>
            <a:r>
              <a:rPr lang="en-US" sz="2856" dirty="0">
                <a:solidFill>
                  <a:srgbClr val="FF0000"/>
                </a:solidFill>
              </a:rPr>
              <a:t>Enter the following:</a:t>
            </a:r>
          </a:p>
          <a:p>
            <a:pPr marL="466298" indent="-466298">
              <a:buFont typeface="Arial" panose="020B0604020202020204" pitchFamily="34" charset="0"/>
              <a:buChar char="•"/>
            </a:pPr>
            <a:r>
              <a:rPr lang="en-US" sz="2856" dirty="0">
                <a:solidFill>
                  <a:srgbClr val="FF0000"/>
                </a:solidFill>
              </a:rPr>
              <a:t>Name: health</a:t>
            </a:r>
          </a:p>
          <a:p>
            <a:pPr marL="466298" indent="-466298">
              <a:buFont typeface="Arial" panose="020B0604020202020204" pitchFamily="34" charset="0"/>
              <a:buChar char="•"/>
            </a:pPr>
            <a:r>
              <a:rPr lang="en-US" sz="2856" dirty="0">
                <a:solidFill>
                  <a:srgbClr val="FF0000"/>
                </a:solidFill>
              </a:rPr>
              <a:t>Type: Number</a:t>
            </a:r>
          </a:p>
          <a:p>
            <a:pPr marL="466298" indent="-466298">
              <a:buFont typeface="Arial" panose="020B0604020202020204" pitchFamily="34" charset="0"/>
              <a:buChar char="•"/>
            </a:pPr>
            <a:r>
              <a:rPr lang="en-US" sz="2856" dirty="0">
                <a:solidFill>
                  <a:srgbClr val="FF0000"/>
                </a:solidFill>
              </a:rPr>
              <a:t>Initial Value = 5</a:t>
            </a:r>
          </a:p>
          <a:p>
            <a:pPr marL="466298" indent="-466298">
              <a:buFont typeface="Arial" panose="020B0604020202020204" pitchFamily="34" charset="0"/>
              <a:buChar char="•"/>
            </a:pPr>
            <a:r>
              <a:rPr lang="en-US" sz="2856" dirty="0">
                <a:solidFill>
                  <a:srgbClr val="FF0000"/>
                </a:solidFill>
              </a:rPr>
              <a:t>Description (optional)</a:t>
            </a:r>
          </a:p>
        </p:txBody>
      </p:sp>
      <p:cxnSp>
        <p:nvCxnSpPr>
          <p:cNvPr id="12" name="Straight Arrow Connector 11"/>
          <p:cNvCxnSpPr/>
          <p:nvPr/>
        </p:nvCxnSpPr>
        <p:spPr>
          <a:xfrm flipH="1" flipV="1">
            <a:off x="4078015" y="4735752"/>
            <a:ext cx="1205560" cy="68283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403855" y="5151764"/>
            <a:ext cx="793261" cy="542399"/>
          </a:xfrm>
          <a:prstGeom prst="rect">
            <a:avLst/>
          </a:prstGeom>
          <a:noFill/>
        </p:spPr>
        <p:txBody>
          <a:bodyPr wrap="none" rtlCol="0">
            <a:spAutoFit/>
          </a:bodyPr>
          <a:lstStyle/>
          <a:p>
            <a:r>
              <a:rPr lang="en-US" sz="2856" dirty="0">
                <a:solidFill>
                  <a:srgbClr val="FF0000"/>
                </a:solidFill>
              </a:rPr>
              <a:t>OK!</a:t>
            </a:r>
          </a:p>
        </p:txBody>
      </p:sp>
    </p:spTree>
    <p:extLst>
      <p:ext uri="{BB962C8B-B14F-4D97-AF65-F5344CB8AC3E}">
        <p14:creationId xmlns:p14="http://schemas.microsoft.com/office/powerpoint/2010/main" val="672196700"/>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5768" y="1724345"/>
            <a:ext cx="4750448" cy="4187000"/>
          </a:xfrm>
          <a:prstGeom prst="rect">
            <a:avLst/>
          </a:prstGeom>
        </p:spPr>
      </p:pic>
      <p:sp>
        <p:nvSpPr>
          <p:cNvPr id="2" name="Title 1"/>
          <p:cNvSpPr>
            <a:spLocks noGrp="1"/>
          </p:cNvSpPr>
          <p:nvPr>
            <p:ph type="title"/>
          </p:nvPr>
        </p:nvSpPr>
        <p:spPr/>
        <p:txBody>
          <a:bodyPr/>
          <a:lstStyle/>
          <a:p>
            <a:r>
              <a:rPr lang="en-US" dirty="0"/>
              <a:t>BUT FIRST… </a:t>
            </a:r>
            <a:r>
              <a:rPr lang="en-US" dirty="0" smtClean="0"/>
              <a:t>KNOW YOUR MOVEMENTS!</a:t>
            </a:r>
            <a:endParaRPr lang="en-US" dirty="0"/>
          </a:p>
        </p:txBody>
      </p:sp>
      <p:sp>
        <p:nvSpPr>
          <p:cNvPr id="17" name="Rounded Rectangle 16"/>
          <p:cNvSpPr/>
          <p:nvPr/>
        </p:nvSpPr>
        <p:spPr>
          <a:xfrm>
            <a:off x="855768" y="3619850"/>
            <a:ext cx="4162800" cy="162320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0" name="Up-Down Arrow 19"/>
          <p:cNvSpPr/>
          <p:nvPr/>
        </p:nvSpPr>
        <p:spPr>
          <a:xfrm>
            <a:off x="5935808" y="2154758"/>
            <a:ext cx="321458" cy="3088293"/>
          </a:xfrm>
          <a:prstGeom prst="upDown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1" name="TextBox 20"/>
          <p:cNvSpPr txBox="1"/>
          <p:nvPr/>
        </p:nvSpPr>
        <p:spPr>
          <a:xfrm>
            <a:off x="6257266" y="2772888"/>
            <a:ext cx="1149672" cy="1887084"/>
          </a:xfrm>
          <a:prstGeom prst="rect">
            <a:avLst/>
          </a:prstGeom>
          <a:noFill/>
        </p:spPr>
        <p:txBody>
          <a:bodyPr wrap="none" rtlCol="0">
            <a:spAutoFit/>
          </a:bodyPr>
          <a:lstStyle/>
          <a:p>
            <a:r>
              <a:rPr lang="en-US" sz="2856" dirty="0">
                <a:solidFill>
                  <a:srgbClr val="FF0000"/>
                </a:solidFill>
              </a:rPr>
              <a:t>Scroll</a:t>
            </a:r>
          </a:p>
          <a:p>
            <a:r>
              <a:rPr lang="en-US" sz="2856" dirty="0">
                <a:solidFill>
                  <a:srgbClr val="FF0000"/>
                </a:solidFill>
              </a:rPr>
              <a:t>Up</a:t>
            </a:r>
          </a:p>
          <a:p>
            <a:r>
              <a:rPr lang="en-US" sz="2856" dirty="0">
                <a:solidFill>
                  <a:srgbClr val="FF0000"/>
                </a:solidFill>
              </a:rPr>
              <a:t>Or</a:t>
            </a:r>
          </a:p>
          <a:p>
            <a:r>
              <a:rPr lang="en-US" sz="2856" dirty="0">
                <a:solidFill>
                  <a:srgbClr val="FF0000"/>
                </a:solidFill>
              </a:rPr>
              <a:t>Down</a:t>
            </a:r>
          </a:p>
        </p:txBody>
      </p:sp>
    </p:spTree>
    <p:extLst>
      <p:ext uri="{BB962C8B-B14F-4D97-AF65-F5344CB8AC3E}">
        <p14:creationId xmlns:p14="http://schemas.microsoft.com/office/powerpoint/2010/main" val="1615671632"/>
      </p:ext>
    </p:extLst>
  </p:cSld>
  <p:clrMapOvr>
    <a:masterClrMapping/>
  </p:clrMapOvr>
  <p:transition>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95574" y="1412508"/>
            <a:ext cx="8068662" cy="5224143"/>
          </a:xfrm>
          <a:prstGeom prst="rect">
            <a:avLst/>
          </a:prstGeom>
        </p:spPr>
      </p:pic>
      <p:sp>
        <p:nvSpPr>
          <p:cNvPr id="2" name="Title 1"/>
          <p:cNvSpPr>
            <a:spLocks noGrp="1"/>
          </p:cNvSpPr>
          <p:nvPr>
            <p:ph type="title"/>
          </p:nvPr>
        </p:nvSpPr>
        <p:spPr/>
        <p:txBody>
          <a:bodyPr/>
          <a:lstStyle/>
          <a:p>
            <a:r>
              <a:rPr lang="en-US" dirty="0" smtClean="0"/>
              <a:t>Add Health: Done!</a:t>
            </a:r>
            <a:endParaRPr lang="en-US" dirty="0"/>
          </a:p>
        </p:txBody>
      </p:sp>
      <p:pic>
        <p:nvPicPr>
          <p:cNvPr id="5" name="Picture 4"/>
          <p:cNvPicPr>
            <a:picLocks noChangeAspect="1"/>
          </p:cNvPicPr>
          <p:nvPr/>
        </p:nvPicPr>
        <p:blipFill>
          <a:blip r:embed="rId3"/>
          <a:stretch>
            <a:fillRect/>
          </a:stretch>
        </p:blipFill>
        <p:spPr>
          <a:xfrm>
            <a:off x="3757674" y="2271091"/>
            <a:ext cx="3380687" cy="2729808"/>
          </a:xfrm>
          <a:prstGeom prst="rect">
            <a:avLst/>
          </a:prstGeom>
        </p:spPr>
      </p:pic>
      <p:sp>
        <p:nvSpPr>
          <p:cNvPr id="8" name="Rounded Rectangle 7"/>
          <p:cNvSpPr/>
          <p:nvPr/>
        </p:nvSpPr>
        <p:spPr>
          <a:xfrm>
            <a:off x="3757673" y="2990561"/>
            <a:ext cx="3108205" cy="27355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4206312380"/>
      </p:ext>
    </p:extLst>
  </p:cSld>
  <p:clrMapOvr>
    <a:masterClrMapping/>
  </p:clrMapOvr>
  <p:transition>
    <p:fade/>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95574" y="1423881"/>
            <a:ext cx="8068662" cy="5224143"/>
          </a:xfrm>
          <a:prstGeom prst="rect">
            <a:avLst/>
          </a:prstGeom>
        </p:spPr>
      </p:pic>
      <p:sp>
        <p:nvSpPr>
          <p:cNvPr id="2" name="Title 1"/>
          <p:cNvSpPr>
            <a:spLocks noGrp="1"/>
          </p:cNvSpPr>
          <p:nvPr>
            <p:ph type="title"/>
          </p:nvPr>
        </p:nvSpPr>
        <p:spPr/>
        <p:txBody>
          <a:bodyPr/>
          <a:lstStyle/>
          <a:p>
            <a:r>
              <a:rPr lang="en-US" dirty="0" smtClean="0"/>
              <a:t>Update Health: Step 1</a:t>
            </a:r>
            <a:endParaRPr lang="en-US" dirty="0"/>
          </a:p>
        </p:txBody>
      </p:sp>
      <p:sp>
        <p:nvSpPr>
          <p:cNvPr id="9" name="TextBox 8"/>
          <p:cNvSpPr txBox="1"/>
          <p:nvPr/>
        </p:nvSpPr>
        <p:spPr>
          <a:xfrm>
            <a:off x="9145642" y="3477598"/>
            <a:ext cx="3216531" cy="3231768"/>
          </a:xfrm>
          <a:prstGeom prst="rect">
            <a:avLst/>
          </a:prstGeom>
          <a:noFill/>
        </p:spPr>
        <p:txBody>
          <a:bodyPr wrap="none" rtlCol="0">
            <a:spAutoFit/>
          </a:bodyPr>
          <a:lstStyle/>
          <a:p>
            <a:r>
              <a:rPr lang="en-US" sz="2856" dirty="0">
                <a:solidFill>
                  <a:srgbClr val="FF0000"/>
                </a:solidFill>
              </a:rPr>
              <a:t>Right-click</a:t>
            </a:r>
          </a:p>
          <a:p>
            <a:r>
              <a:rPr lang="en-US" sz="2856" dirty="0">
                <a:solidFill>
                  <a:srgbClr val="FF0000"/>
                </a:solidFill>
              </a:rPr>
              <a:t>Monster – Destroy</a:t>
            </a:r>
          </a:p>
          <a:p>
            <a:endParaRPr lang="en-US" sz="2856" dirty="0">
              <a:solidFill>
                <a:srgbClr val="FF0000"/>
              </a:solidFill>
            </a:endParaRPr>
          </a:p>
          <a:p>
            <a:r>
              <a:rPr lang="en-US" sz="2856" dirty="0">
                <a:solidFill>
                  <a:srgbClr val="FF0000"/>
                </a:solidFill>
              </a:rPr>
              <a:t>then</a:t>
            </a:r>
          </a:p>
          <a:p>
            <a:endParaRPr lang="en-US" sz="2856" dirty="0">
              <a:solidFill>
                <a:srgbClr val="FF0000"/>
              </a:solidFill>
            </a:endParaRPr>
          </a:p>
          <a:p>
            <a:r>
              <a:rPr lang="en-US" sz="2856" dirty="0">
                <a:solidFill>
                  <a:srgbClr val="FF0000"/>
                </a:solidFill>
              </a:rPr>
              <a:t>click </a:t>
            </a:r>
          </a:p>
          <a:p>
            <a:r>
              <a:rPr lang="en-US" sz="2856" dirty="0">
                <a:solidFill>
                  <a:srgbClr val="FF0000"/>
                </a:solidFill>
              </a:rPr>
              <a:t>Replace action</a:t>
            </a:r>
          </a:p>
        </p:txBody>
      </p:sp>
    </p:spTree>
    <p:extLst>
      <p:ext uri="{BB962C8B-B14F-4D97-AF65-F5344CB8AC3E}">
        <p14:creationId xmlns:p14="http://schemas.microsoft.com/office/powerpoint/2010/main" val="4037673869"/>
      </p:ext>
    </p:extLst>
  </p:cSld>
  <p:clrMapOvr>
    <a:masterClrMapping/>
  </p:clrMapOvr>
  <p:transition>
    <p:fade/>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a:t>Update Health: Step </a:t>
            </a:r>
            <a:r>
              <a:rPr lang="en-US" dirty="0" smtClean="0"/>
              <a:t>2</a:t>
            </a:r>
            <a:endParaRPr lang="en-US" dirty="0"/>
          </a:p>
        </p:txBody>
      </p:sp>
      <p:sp>
        <p:nvSpPr>
          <p:cNvPr id="11" name="TextBox 10"/>
          <p:cNvSpPr txBox="1"/>
          <p:nvPr/>
        </p:nvSpPr>
        <p:spPr>
          <a:xfrm>
            <a:off x="6434968" y="4363740"/>
            <a:ext cx="1861972"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“Monster”</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247290" y="2393184"/>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245364843"/>
      </p:ext>
    </p:extLst>
  </p:cSld>
  <p:clrMapOvr>
    <a:masterClrMapping/>
  </p:clrMapOvr>
  <p:transition>
    <p:fade/>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a:t>Update Health: Step 3</a:t>
            </a:r>
          </a:p>
        </p:txBody>
      </p:sp>
      <p:sp>
        <p:nvSpPr>
          <p:cNvPr id="11" name="TextBox 10"/>
          <p:cNvSpPr txBox="1"/>
          <p:nvPr/>
        </p:nvSpPr>
        <p:spPr>
          <a:xfrm>
            <a:off x="6864493" y="4331606"/>
            <a:ext cx="2727365"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“Subtract from”</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22185" y="4114141"/>
            <a:ext cx="1211891" cy="24959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1652384193"/>
      </p:ext>
    </p:extLst>
  </p:cSld>
  <p:clrMapOvr>
    <a:masterClrMapping/>
  </p:clrMapOvr>
  <p:transition>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855768" y="1398108"/>
            <a:ext cx="8108468" cy="5249916"/>
          </a:xfrm>
          <a:prstGeom prst="rect">
            <a:avLst/>
          </a:prstGeom>
        </p:spPr>
      </p:pic>
      <p:sp>
        <p:nvSpPr>
          <p:cNvPr id="2" name="Title 1"/>
          <p:cNvSpPr>
            <a:spLocks noGrp="1"/>
          </p:cNvSpPr>
          <p:nvPr>
            <p:ph type="title"/>
          </p:nvPr>
        </p:nvSpPr>
        <p:spPr/>
        <p:txBody>
          <a:bodyPr/>
          <a:lstStyle/>
          <a:p>
            <a:r>
              <a:rPr lang="en-US" dirty="0" smtClean="0"/>
              <a:t>Update Health: Step 4</a:t>
            </a:r>
            <a:endParaRPr lang="en-US" dirty="0"/>
          </a:p>
        </p:txBody>
      </p:sp>
      <p:sp>
        <p:nvSpPr>
          <p:cNvPr id="9" name="TextBox 8"/>
          <p:cNvSpPr txBox="1"/>
          <p:nvPr/>
        </p:nvSpPr>
        <p:spPr>
          <a:xfrm>
            <a:off x="9145642" y="3477598"/>
            <a:ext cx="2220868" cy="990628"/>
          </a:xfrm>
          <a:prstGeom prst="rect">
            <a:avLst/>
          </a:prstGeom>
          <a:noFill/>
        </p:spPr>
        <p:txBody>
          <a:bodyPr wrap="none" rtlCol="0">
            <a:spAutoFit/>
          </a:bodyPr>
          <a:lstStyle/>
          <a:p>
            <a:r>
              <a:rPr lang="en-US" sz="2856" dirty="0">
                <a:solidFill>
                  <a:srgbClr val="FF0000"/>
                </a:solidFill>
              </a:rPr>
              <a:t>Enter</a:t>
            </a:r>
          </a:p>
          <a:p>
            <a:pPr marL="466298" indent="-466298">
              <a:buFont typeface="Arial" panose="020B0604020202020204" pitchFamily="34" charset="0"/>
              <a:buChar char="•"/>
            </a:pPr>
            <a:r>
              <a:rPr lang="en-US" sz="2856" dirty="0">
                <a:solidFill>
                  <a:srgbClr val="FF0000"/>
                </a:solidFill>
              </a:rPr>
              <a:t>Value = 1</a:t>
            </a:r>
          </a:p>
        </p:txBody>
      </p:sp>
      <p:sp>
        <p:nvSpPr>
          <p:cNvPr id="3" name="Rectangle 2"/>
          <p:cNvSpPr/>
          <p:nvPr/>
        </p:nvSpPr>
        <p:spPr>
          <a:xfrm>
            <a:off x="5613776" y="3308920"/>
            <a:ext cx="1264967" cy="382308"/>
          </a:xfrm>
          <a:prstGeom prst="rect">
            <a:avLst/>
          </a:prstGeom>
        </p:spPr>
        <p:txBody>
          <a:bodyPr wrap="none">
            <a:spAutoFit/>
          </a:bodyPr>
          <a:lstStyle/>
          <a:p>
            <a:r>
              <a:rPr lang="en-US" sz="1836" dirty="0">
                <a:solidFill>
                  <a:srgbClr val="FF0000"/>
                </a:solidFill>
              </a:rPr>
              <a:t>“Monster”</a:t>
            </a:r>
            <a:endParaRPr lang="en-US" sz="1836" dirty="0"/>
          </a:p>
        </p:txBody>
      </p:sp>
      <p:sp>
        <p:nvSpPr>
          <p:cNvPr id="4" name="Rectangle 3"/>
          <p:cNvSpPr/>
          <p:nvPr/>
        </p:nvSpPr>
        <p:spPr>
          <a:xfrm>
            <a:off x="5613776" y="3308920"/>
            <a:ext cx="1264967" cy="382308"/>
          </a:xfrm>
          <a:prstGeom prst="rect">
            <a:avLst/>
          </a:prstGeom>
        </p:spPr>
        <p:txBody>
          <a:bodyPr wrap="none">
            <a:spAutoFit/>
          </a:bodyPr>
          <a:lstStyle/>
          <a:p>
            <a:r>
              <a:rPr lang="en-US" sz="1836" dirty="0">
                <a:solidFill>
                  <a:srgbClr val="FF0000"/>
                </a:solidFill>
              </a:rPr>
              <a:t>“Monster”</a:t>
            </a:r>
            <a:endParaRPr lang="en-US" sz="1836" dirty="0"/>
          </a:p>
        </p:txBody>
      </p:sp>
      <p:pic>
        <p:nvPicPr>
          <p:cNvPr id="5" name="Picture 4"/>
          <p:cNvPicPr>
            <a:picLocks noChangeAspect="1"/>
          </p:cNvPicPr>
          <p:nvPr/>
        </p:nvPicPr>
        <p:blipFill>
          <a:blip r:embed="rId3"/>
          <a:stretch>
            <a:fillRect/>
          </a:stretch>
        </p:blipFill>
        <p:spPr>
          <a:xfrm>
            <a:off x="4047020" y="2404368"/>
            <a:ext cx="4342434" cy="2185789"/>
          </a:xfrm>
          <a:prstGeom prst="rect">
            <a:avLst/>
          </a:prstGeom>
        </p:spPr>
      </p:pic>
      <p:cxnSp>
        <p:nvCxnSpPr>
          <p:cNvPr id="10" name="Straight Arrow Connector 9"/>
          <p:cNvCxnSpPr/>
          <p:nvPr/>
        </p:nvCxnSpPr>
        <p:spPr>
          <a:xfrm flipH="1" flipV="1">
            <a:off x="8064489" y="4370507"/>
            <a:ext cx="1211127" cy="83908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186708" y="4942778"/>
            <a:ext cx="1180736" cy="542399"/>
          </a:xfrm>
          <a:prstGeom prst="rect">
            <a:avLst/>
          </a:prstGeom>
          <a:noFill/>
        </p:spPr>
        <p:txBody>
          <a:bodyPr wrap="none" rtlCol="0">
            <a:spAutoFit/>
          </a:bodyPr>
          <a:lstStyle/>
          <a:p>
            <a:pPr algn="ctr"/>
            <a:r>
              <a:rPr lang="en-US" sz="2856" dirty="0">
                <a:solidFill>
                  <a:srgbClr val="FF0000"/>
                </a:solidFill>
              </a:rPr>
              <a:t>Done!</a:t>
            </a:r>
          </a:p>
        </p:txBody>
      </p:sp>
    </p:spTree>
    <p:extLst>
      <p:ext uri="{BB962C8B-B14F-4D97-AF65-F5344CB8AC3E}">
        <p14:creationId xmlns:p14="http://schemas.microsoft.com/office/powerpoint/2010/main" val="3451002572"/>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5768" y="1398108"/>
            <a:ext cx="8108468" cy="5249916"/>
          </a:xfrm>
          <a:prstGeom prst="rect">
            <a:avLst/>
          </a:prstGeom>
        </p:spPr>
      </p:pic>
      <p:sp>
        <p:nvSpPr>
          <p:cNvPr id="2" name="Title 1"/>
          <p:cNvSpPr>
            <a:spLocks noGrp="1"/>
          </p:cNvSpPr>
          <p:nvPr>
            <p:ph type="title"/>
          </p:nvPr>
        </p:nvSpPr>
        <p:spPr/>
        <p:txBody>
          <a:bodyPr/>
          <a:lstStyle/>
          <a:p>
            <a:r>
              <a:rPr lang="en-US" dirty="0" smtClean="0"/>
              <a:t>Update Health: Done!</a:t>
            </a:r>
            <a:endParaRPr lang="en-US" dirty="0"/>
          </a:p>
        </p:txBody>
      </p:sp>
      <p:sp>
        <p:nvSpPr>
          <p:cNvPr id="12" name="Rounded Rectangle 11"/>
          <p:cNvSpPr/>
          <p:nvPr/>
        </p:nvSpPr>
        <p:spPr>
          <a:xfrm>
            <a:off x="4612076" y="3898266"/>
            <a:ext cx="2895125" cy="378061"/>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014989079"/>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5768" y="1724345"/>
            <a:ext cx="4750448" cy="4187000"/>
          </a:xfrm>
          <a:prstGeom prst="rect">
            <a:avLst/>
          </a:prstGeom>
        </p:spPr>
      </p:pic>
      <p:sp>
        <p:nvSpPr>
          <p:cNvPr id="2" name="Title 1"/>
          <p:cNvSpPr>
            <a:spLocks noGrp="1"/>
          </p:cNvSpPr>
          <p:nvPr>
            <p:ph type="title"/>
          </p:nvPr>
        </p:nvSpPr>
        <p:spPr/>
        <p:txBody>
          <a:bodyPr/>
          <a:lstStyle/>
          <a:p>
            <a:r>
              <a:rPr lang="en-US" dirty="0" smtClean="0"/>
              <a:t>Move The Player: Step </a:t>
            </a:r>
            <a:r>
              <a:rPr lang="en-US" dirty="0"/>
              <a:t>4</a:t>
            </a:r>
          </a:p>
        </p:txBody>
      </p:sp>
      <p:cxnSp>
        <p:nvCxnSpPr>
          <p:cNvPr id="16" name="Straight Arrow Connector 15"/>
          <p:cNvCxnSpPr/>
          <p:nvPr/>
        </p:nvCxnSpPr>
        <p:spPr>
          <a:xfrm flipH="1" flipV="1">
            <a:off x="4581873" y="562241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947465" y="3840591"/>
            <a:ext cx="924693" cy="64045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TextBox 17"/>
          <p:cNvSpPr txBox="1"/>
          <p:nvPr/>
        </p:nvSpPr>
        <p:spPr>
          <a:xfrm>
            <a:off x="5825902" y="3619849"/>
            <a:ext cx="2263049" cy="2335312"/>
          </a:xfrm>
          <a:prstGeom prst="rect">
            <a:avLst/>
          </a:prstGeom>
          <a:noFill/>
        </p:spPr>
        <p:txBody>
          <a:bodyPr wrap="none" rtlCol="0">
            <a:spAutoFit/>
          </a:bodyPr>
          <a:lstStyle/>
          <a:p>
            <a:r>
              <a:rPr lang="en-US" sz="2856" dirty="0">
                <a:solidFill>
                  <a:srgbClr val="FF0000"/>
                </a:solidFill>
              </a:rPr>
              <a:t>Select</a:t>
            </a:r>
          </a:p>
          <a:p>
            <a:pPr algn="ctr"/>
            <a:r>
              <a:rPr lang="en-US" sz="2856" dirty="0">
                <a:solidFill>
                  <a:srgbClr val="FF0000"/>
                </a:solidFill>
              </a:rPr>
              <a:t>“8 Direction”</a:t>
            </a:r>
          </a:p>
          <a:p>
            <a:pPr algn="ctr"/>
            <a:endParaRPr lang="en-US" sz="2856" dirty="0">
              <a:solidFill>
                <a:srgbClr val="FF0000"/>
              </a:solidFill>
            </a:endParaRPr>
          </a:p>
          <a:p>
            <a:r>
              <a:rPr lang="en-US" sz="2856" dirty="0">
                <a:solidFill>
                  <a:srgbClr val="FF0000"/>
                </a:solidFill>
              </a:rPr>
              <a:t>then</a:t>
            </a:r>
          </a:p>
          <a:p>
            <a:pPr algn="ctr"/>
            <a:endParaRPr lang="en-US" sz="2856" dirty="0">
              <a:solidFill>
                <a:srgbClr val="FF0000"/>
              </a:solidFill>
            </a:endParaRPr>
          </a:p>
        </p:txBody>
      </p:sp>
      <p:sp>
        <p:nvSpPr>
          <p:cNvPr id="19" name="TextBox 18"/>
          <p:cNvSpPr txBox="1"/>
          <p:nvPr/>
        </p:nvSpPr>
        <p:spPr>
          <a:xfrm>
            <a:off x="5205976" y="6014166"/>
            <a:ext cx="1743146" cy="542399"/>
          </a:xfrm>
          <a:prstGeom prst="rect">
            <a:avLst/>
          </a:prstGeom>
          <a:noFill/>
        </p:spPr>
        <p:txBody>
          <a:bodyPr wrap="none" rtlCol="0">
            <a:spAutoFit/>
          </a:bodyPr>
          <a:lstStyle/>
          <a:p>
            <a:pPr algn="ctr"/>
            <a:r>
              <a:rPr lang="en-US" sz="2856" dirty="0">
                <a:solidFill>
                  <a:srgbClr val="FF0000"/>
                </a:solidFill>
              </a:rPr>
              <a:t>Click Add</a:t>
            </a:r>
          </a:p>
        </p:txBody>
      </p:sp>
    </p:spTree>
    <p:extLst>
      <p:ext uri="{BB962C8B-B14F-4D97-AF65-F5344CB8AC3E}">
        <p14:creationId xmlns:p14="http://schemas.microsoft.com/office/powerpoint/2010/main" val="2036301927"/>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387995"/>
            <a:ext cx="9063446" cy="5248656"/>
          </a:xfrm>
          <a:prstGeom prst="rect">
            <a:avLst/>
          </a:prstGeom>
        </p:spPr>
      </p:pic>
      <p:sp>
        <p:nvSpPr>
          <p:cNvPr id="2" name="Title 1"/>
          <p:cNvSpPr>
            <a:spLocks noGrp="1"/>
          </p:cNvSpPr>
          <p:nvPr>
            <p:ph type="title"/>
          </p:nvPr>
        </p:nvSpPr>
        <p:spPr/>
        <p:txBody>
          <a:bodyPr/>
          <a:lstStyle/>
          <a:p>
            <a:r>
              <a:rPr lang="en-US" dirty="0" smtClean="0"/>
              <a:t>Move The Player: Step </a:t>
            </a:r>
            <a:r>
              <a:rPr lang="en-US" dirty="0"/>
              <a:t>5</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33238" y="5608326"/>
            <a:ext cx="1139863" cy="990628"/>
          </a:xfrm>
          <a:prstGeom prst="rect">
            <a:avLst/>
          </a:prstGeom>
          <a:noFill/>
        </p:spPr>
        <p:txBody>
          <a:bodyPr wrap="none" rtlCol="0">
            <a:spAutoFit/>
          </a:bodyPr>
          <a:lstStyle/>
          <a:p>
            <a:r>
              <a:rPr lang="en-US" sz="2856" dirty="0">
                <a:solidFill>
                  <a:srgbClr val="FF0000"/>
                </a:solidFill>
              </a:rPr>
              <a:t>Click </a:t>
            </a:r>
          </a:p>
          <a:p>
            <a:r>
              <a:rPr lang="en-US" sz="2856" dirty="0">
                <a:solidFill>
                  <a:srgbClr val="FF0000"/>
                </a:solidFill>
              </a:rPr>
              <a:t>Again</a:t>
            </a:r>
          </a:p>
        </p:txBody>
      </p:sp>
      <p:cxnSp>
        <p:nvCxnSpPr>
          <p:cNvPr id="13" name="Straight Arrow Connector 12"/>
          <p:cNvCxnSpPr/>
          <p:nvPr/>
        </p:nvCxnSpPr>
        <p:spPr>
          <a:xfrm flipV="1">
            <a:off x="824350" y="5553103"/>
            <a:ext cx="837020" cy="324004"/>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693150" y="3920681"/>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1490959" y="5190690"/>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794629494"/>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387995"/>
            <a:ext cx="9063446" cy="5248656"/>
          </a:xfrm>
          <a:prstGeom prst="rect">
            <a:avLst/>
          </a:prstGeom>
        </p:spPr>
      </p:pic>
      <p:sp>
        <p:nvSpPr>
          <p:cNvPr id="2" name="Title 1"/>
          <p:cNvSpPr>
            <a:spLocks noGrp="1"/>
          </p:cNvSpPr>
          <p:nvPr>
            <p:ph type="title"/>
          </p:nvPr>
        </p:nvSpPr>
        <p:spPr/>
        <p:txBody>
          <a:bodyPr/>
          <a:lstStyle/>
          <a:p>
            <a:r>
              <a:rPr lang="en-US" dirty="0" smtClean="0"/>
              <a:t>Move The Player: Step </a:t>
            </a:r>
            <a:r>
              <a:rPr lang="en-US" dirty="0"/>
              <a:t>6</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7693150" y="3920681"/>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4" name="Picture 3"/>
          <p:cNvPicPr>
            <a:picLocks noChangeAspect="1"/>
          </p:cNvPicPr>
          <p:nvPr/>
        </p:nvPicPr>
        <p:blipFill>
          <a:blip r:embed="rId3"/>
          <a:stretch>
            <a:fillRect/>
          </a:stretch>
        </p:blipFill>
        <p:spPr>
          <a:xfrm>
            <a:off x="3034534" y="2590790"/>
            <a:ext cx="3380687" cy="2729808"/>
          </a:xfrm>
          <a:prstGeom prst="rect">
            <a:avLst/>
          </a:prstGeom>
        </p:spPr>
      </p:pic>
      <p:sp>
        <p:nvSpPr>
          <p:cNvPr id="10" name="Rounded Rectangle 9"/>
          <p:cNvSpPr/>
          <p:nvPr/>
        </p:nvSpPr>
        <p:spPr>
          <a:xfrm>
            <a:off x="3026630" y="2809507"/>
            <a:ext cx="534067" cy="37499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TextBox 15"/>
          <p:cNvSpPr txBox="1"/>
          <p:nvPr/>
        </p:nvSpPr>
        <p:spPr>
          <a:xfrm>
            <a:off x="3678931" y="3944519"/>
            <a:ext cx="2588441" cy="1438856"/>
          </a:xfrm>
          <a:prstGeom prst="rect">
            <a:avLst/>
          </a:prstGeom>
          <a:noFill/>
        </p:spPr>
        <p:txBody>
          <a:bodyPr wrap="square" rtlCol="0">
            <a:spAutoFit/>
          </a:bodyPr>
          <a:lstStyle/>
          <a:p>
            <a:r>
              <a:rPr lang="en-US" sz="2856" dirty="0">
                <a:solidFill>
                  <a:srgbClr val="FF0000"/>
                </a:solidFill>
              </a:rPr>
              <a:t>Click Add New</a:t>
            </a:r>
          </a:p>
          <a:p>
            <a:r>
              <a:rPr lang="en-US" sz="2856" dirty="0">
                <a:solidFill>
                  <a:srgbClr val="FF0000"/>
                </a:solidFill>
              </a:rPr>
              <a:t>(plus sign) again</a:t>
            </a:r>
          </a:p>
        </p:txBody>
      </p:sp>
      <p:cxnSp>
        <p:nvCxnSpPr>
          <p:cNvPr id="17" name="Straight Arrow Connector 16"/>
          <p:cNvCxnSpPr/>
          <p:nvPr/>
        </p:nvCxnSpPr>
        <p:spPr>
          <a:xfrm flipH="1" flipV="1">
            <a:off x="3223845" y="3286860"/>
            <a:ext cx="496077" cy="89363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518315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7" y="1747090"/>
            <a:ext cx="4750448" cy="4187000"/>
          </a:xfrm>
          <a:prstGeom prst="rect">
            <a:avLst/>
          </a:prstGeom>
        </p:spPr>
      </p:pic>
      <p:sp>
        <p:nvSpPr>
          <p:cNvPr id="2" name="Title 1"/>
          <p:cNvSpPr>
            <a:spLocks noGrp="1"/>
          </p:cNvSpPr>
          <p:nvPr>
            <p:ph type="title"/>
          </p:nvPr>
        </p:nvSpPr>
        <p:spPr/>
        <p:txBody>
          <a:bodyPr/>
          <a:lstStyle/>
          <a:p>
            <a:r>
              <a:rPr lang="en-US" dirty="0" smtClean="0"/>
              <a:t>Move The Player: Step </a:t>
            </a:r>
            <a:r>
              <a:rPr lang="en-US" dirty="0"/>
              <a:t>7</a:t>
            </a:r>
          </a:p>
        </p:txBody>
      </p:sp>
      <p:cxnSp>
        <p:nvCxnSpPr>
          <p:cNvPr id="16" name="Straight Arrow Connector 15"/>
          <p:cNvCxnSpPr/>
          <p:nvPr/>
        </p:nvCxnSpPr>
        <p:spPr>
          <a:xfrm flipH="1" flipV="1">
            <a:off x="4581873" y="562241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142495" y="4272774"/>
            <a:ext cx="924693" cy="64045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TextBox 17"/>
          <p:cNvSpPr txBox="1"/>
          <p:nvPr/>
        </p:nvSpPr>
        <p:spPr>
          <a:xfrm>
            <a:off x="5825902" y="3619849"/>
            <a:ext cx="1819791" cy="2335312"/>
          </a:xfrm>
          <a:prstGeom prst="rect">
            <a:avLst/>
          </a:prstGeom>
          <a:noFill/>
        </p:spPr>
        <p:txBody>
          <a:bodyPr wrap="none" rtlCol="0">
            <a:spAutoFit/>
          </a:bodyPr>
          <a:lstStyle/>
          <a:p>
            <a:r>
              <a:rPr lang="en-US" sz="2856" dirty="0">
                <a:solidFill>
                  <a:srgbClr val="FF0000"/>
                </a:solidFill>
              </a:rPr>
              <a:t>Select</a:t>
            </a:r>
          </a:p>
          <a:p>
            <a:pPr algn="ctr"/>
            <a:r>
              <a:rPr lang="en-US" sz="2856" dirty="0">
                <a:solidFill>
                  <a:srgbClr val="FF0000"/>
                </a:solidFill>
              </a:rPr>
              <a:t>“Scroll To”</a:t>
            </a:r>
          </a:p>
          <a:p>
            <a:pPr algn="ctr"/>
            <a:endParaRPr lang="en-US" sz="2856" dirty="0">
              <a:solidFill>
                <a:srgbClr val="FF0000"/>
              </a:solidFill>
            </a:endParaRPr>
          </a:p>
          <a:p>
            <a:r>
              <a:rPr lang="en-US" sz="2856" dirty="0">
                <a:solidFill>
                  <a:srgbClr val="FF0000"/>
                </a:solidFill>
              </a:rPr>
              <a:t>then</a:t>
            </a:r>
          </a:p>
          <a:p>
            <a:pPr algn="ctr"/>
            <a:endParaRPr lang="en-US" sz="2856" dirty="0">
              <a:solidFill>
                <a:srgbClr val="FF0000"/>
              </a:solidFill>
            </a:endParaRPr>
          </a:p>
        </p:txBody>
      </p:sp>
      <p:sp>
        <p:nvSpPr>
          <p:cNvPr id="19" name="TextBox 18"/>
          <p:cNvSpPr txBox="1"/>
          <p:nvPr/>
        </p:nvSpPr>
        <p:spPr>
          <a:xfrm>
            <a:off x="5205976" y="6014166"/>
            <a:ext cx="1743146" cy="542399"/>
          </a:xfrm>
          <a:prstGeom prst="rect">
            <a:avLst/>
          </a:prstGeom>
          <a:noFill/>
        </p:spPr>
        <p:txBody>
          <a:bodyPr wrap="none" rtlCol="0">
            <a:spAutoFit/>
          </a:bodyPr>
          <a:lstStyle/>
          <a:p>
            <a:pPr algn="ctr"/>
            <a:r>
              <a:rPr lang="en-US" sz="2856" dirty="0">
                <a:solidFill>
                  <a:srgbClr val="FF0000"/>
                </a:solidFill>
              </a:rPr>
              <a:t>Click Add</a:t>
            </a:r>
          </a:p>
        </p:txBody>
      </p:sp>
    </p:spTree>
    <p:extLst>
      <p:ext uri="{BB962C8B-B14F-4D97-AF65-F5344CB8AC3E}">
        <p14:creationId xmlns:p14="http://schemas.microsoft.com/office/powerpoint/2010/main" val="3164097807"/>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387995"/>
            <a:ext cx="9063446" cy="5248656"/>
          </a:xfrm>
          <a:prstGeom prst="rect">
            <a:avLst/>
          </a:prstGeom>
        </p:spPr>
      </p:pic>
      <p:sp>
        <p:nvSpPr>
          <p:cNvPr id="2" name="Title 1"/>
          <p:cNvSpPr>
            <a:spLocks noGrp="1"/>
          </p:cNvSpPr>
          <p:nvPr>
            <p:ph type="title"/>
          </p:nvPr>
        </p:nvSpPr>
        <p:spPr/>
        <p:txBody>
          <a:bodyPr/>
          <a:lstStyle/>
          <a:p>
            <a:r>
              <a:rPr lang="en-US" dirty="0" smtClean="0"/>
              <a:t>Move The Player: Step </a:t>
            </a:r>
            <a:r>
              <a:rPr lang="en-US" dirty="0"/>
              <a:t>8</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7693150" y="3920681"/>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5" name="Picture 4"/>
          <p:cNvPicPr>
            <a:picLocks noChangeAspect="1"/>
          </p:cNvPicPr>
          <p:nvPr/>
        </p:nvPicPr>
        <p:blipFill>
          <a:blip r:embed="rId3"/>
          <a:stretch>
            <a:fillRect/>
          </a:stretch>
        </p:blipFill>
        <p:spPr>
          <a:xfrm>
            <a:off x="3042438" y="2590789"/>
            <a:ext cx="3380687" cy="2729808"/>
          </a:xfrm>
          <a:prstGeom prst="rect">
            <a:avLst/>
          </a:prstGeom>
        </p:spPr>
      </p:pic>
      <p:sp>
        <p:nvSpPr>
          <p:cNvPr id="10" name="Rounded Rectangle 9"/>
          <p:cNvSpPr/>
          <p:nvPr/>
        </p:nvSpPr>
        <p:spPr>
          <a:xfrm>
            <a:off x="3026630" y="2809507"/>
            <a:ext cx="534067" cy="37499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TextBox 15"/>
          <p:cNvSpPr txBox="1"/>
          <p:nvPr/>
        </p:nvSpPr>
        <p:spPr>
          <a:xfrm>
            <a:off x="3678931" y="3944519"/>
            <a:ext cx="2588441" cy="1438856"/>
          </a:xfrm>
          <a:prstGeom prst="rect">
            <a:avLst/>
          </a:prstGeom>
          <a:noFill/>
        </p:spPr>
        <p:txBody>
          <a:bodyPr wrap="square" rtlCol="0">
            <a:spAutoFit/>
          </a:bodyPr>
          <a:lstStyle/>
          <a:p>
            <a:r>
              <a:rPr lang="en-US" sz="2856" dirty="0">
                <a:solidFill>
                  <a:srgbClr val="FF0000"/>
                </a:solidFill>
              </a:rPr>
              <a:t>Click Add New</a:t>
            </a:r>
          </a:p>
          <a:p>
            <a:r>
              <a:rPr lang="en-US" sz="2856" dirty="0">
                <a:solidFill>
                  <a:srgbClr val="FF0000"/>
                </a:solidFill>
              </a:rPr>
              <a:t>(plus sign) again</a:t>
            </a:r>
          </a:p>
        </p:txBody>
      </p:sp>
      <p:cxnSp>
        <p:nvCxnSpPr>
          <p:cNvPr id="17" name="Straight Arrow Connector 16"/>
          <p:cNvCxnSpPr/>
          <p:nvPr/>
        </p:nvCxnSpPr>
        <p:spPr>
          <a:xfrm flipH="1" flipV="1">
            <a:off x="3223845" y="3286860"/>
            <a:ext cx="496077" cy="89363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398754"/>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6" y="1724345"/>
            <a:ext cx="4750448" cy="4187000"/>
          </a:xfrm>
          <a:prstGeom prst="rect">
            <a:avLst/>
          </a:prstGeom>
        </p:spPr>
      </p:pic>
      <p:sp>
        <p:nvSpPr>
          <p:cNvPr id="2" name="Title 1"/>
          <p:cNvSpPr>
            <a:spLocks noGrp="1"/>
          </p:cNvSpPr>
          <p:nvPr>
            <p:ph type="title"/>
          </p:nvPr>
        </p:nvSpPr>
        <p:spPr/>
        <p:txBody>
          <a:bodyPr/>
          <a:lstStyle/>
          <a:p>
            <a:r>
              <a:rPr lang="en-US" dirty="0" smtClean="0"/>
              <a:t>Move The Player: Step </a:t>
            </a:r>
            <a:r>
              <a:rPr lang="en-US" dirty="0"/>
              <a:t>9</a:t>
            </a:r>
          </a:p>
        </p:txBody>
      </p:sp>
      <p:cxnSp>
        <p:nvCxnSpPr>
          <p:cNvPr id="16" name="Straight Arrow Connector 15"/>
          <p:cNvCxnSpPr/>
          <p:nvPr/>
        </p:nvCxnSpPr>
        <p:spPr>
          <a:xfrm flipH="1" flipV="1">
            <a:off x="4581873" y="562241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709471" y="3497617"/>
            <a:ext cx="850383" cy="81282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TextBox 17"/>
          <p:cNvSpPr txBox="1"/>
          <p:nvPr/>
        </p:nvSpPr>
        <p:spPr>
          <a:xfrm>
            <a:off x="5825901" y="3619849"/>
            <a:ext cx="1884534" cy="2783540"/>
          </a:xfrm>
          <a:prstGeom prst="rect">
            <a:avLst/>
          </a:prstGeom>
          <a:noFill/>
        </p:spPr>
        <p:txBody>
          <a:bodyPr wrap="none" rtlCol="0">
            <a:spAutoFit/>
          </a:bodyPr>
          <a:lstStyle/>
          <a:p>
            <a:r>
              <a:rPr lang="en-US" sz="2856" dirty="0">
                <a:solidFill>
                  <a:srgbClr val="FF0000"/>
                </a:solidFill>
              </a:rPr>
              <a:t>Select</a:t>
            </a:r>
          </a:p>
          <a:p>
            <a:r>
              <a:rPr lang="en-US" sz="2856" dirty="0">
                <a:solidFill>
                  <a:srgbClr val="FF0000"/>
                </a:solidFill>
              </a:rPr>
              <a:t>“Bound To</a:t>
            </a:r>
          </a:p>
          <a:p>
            <a:r>
              <a:rPr lang="en-US" sz="2856" dirty="0">
                <a:solidFill>
                  <a:srgbClr val="FF0000"/>
                </a:solidFill>
              </a:rPr>
              <a:t>layout”</a:t>
            </a:r>
          </a:p>
          <a:p>
            <a:endParaRPr lang="en-US" sz="2856" dirty="0">
              <a:solidFill>
                <a:srgbClr val="FF0000"/>
              </a:solidFill>
            </a:endParaRPr>
          </a:p>
          <a:p>
            <a:r>
              <a:rPr lang="en-US" sz="2856" dirty="0">
                <a:solidFill>
                  <a:srgbClr val="FF0000"/>
                </a:solidFill>
              </a:rPr>
              <a:t>then</a:t>
            </a:r>
          </a:p>
          <a:p>
            <a:endParaRPr lang="en-US" sz="2856" dirty="0">
              <a:solidFill>
                <a:srgbClr val="FF0000"/>
              </a:solidFill>
            </a:endParaRPr>
          </a:p>
        </p:txBody>
      </p:sp>
      <p:sp>
        <p:nvSpPr>
          <p:cNvPr id="19" name="TextBox 18"/>
          <p:cNvSpPr txBox="1"/>
          <p:nvPr/>
        </p:nvSpPr>
        <p:spPr>
          <a:xfrm>
            <a:off x="5205976" y="6014166"/>
            <a:ext cx="1743146" cy="542399"/>
          </a:xfrm>
          <a:prstGeom prst="rect">
            <a:avLst/>
          </a:prstGeom>
          <a:noFill/>
        </p:spPr>
        <p:txBody>
          <a:bodyPr wrap="none" rtlCol="0">
            <a:spAutoFit/>
          </a:bodyPr>
          <a:lstStyle/>
          <a:p>
            <a:pPr algn="ctr"/>
            <a:r>
              <a:rPr lang="en-US" sz="2856" dirty="0">
                <a:solidFill>
                  <a:srgbClr val="FF0000"/>
                </a:solidFill>
              </a:rPr>
              <a:t>Click Add</a:t>
            </a:r>
          </a:p>
        </p:txBody>
      </p:sp>
    </p:spTree>
    <p:extLst>
      <p:ext uri="{BB962C8B-B14F-4D97-AF65-F5344CB8AC3E}">
        <p14:creationId xmlns:p14="http://schemas.microsoft.com/office/powerpoint/2010/main" val="2783654895"/>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387995"/>
            <a:ext cx="9063446" cy="5248656"/>
          </a:xfrm>
          <a:prstGeom prst="rect">
            <a:avLst/>
          </a:prstGeom>
        </p:spPr>
      </p:pic>
      <p:pic>
        <p:nvPicPr>
          <p:cNvPr id="4" name="Picture 3"/>
          <p:cNvPicPr>
            <a:picLocks noChangeAspect="1"/>
          </p:cNvPicPr>
          <p:nvPr/>
        </p:nvPicPr>
        <p:blipFill>
          <a:blip r:embed="rId3"/>
          <a:stretch>
            <a:fillRect/>
          </a:stretch>
        </p:blipFill>
        <p:spPr>
          <a:xfrm>
            <a:off x="2886685" y="2647419"/>
            <a:ext cx="3380687" cy="2729808"/>
          </a:xfrm>
          <a:prstGeom prst="rect">
            <a:avLst/>
          </a:prstGeom>
        </p:spPr>
      </p:pic>
      <p:sp>
        <p:nvSpPr>
          <p:cNvPr id="2" name="Title 1"/>
          <p:cNvSpPr>
            <a:spLocks noGrp="1"/>
          </p:cNvSpPr>
          <p:nvPr>
            <p:ph type="title"/>
          </p:nvPr>
        </p:nvSpPr>
        <p:spPr/>
        <p:txBody>
          <a:bodyPr/>
          <a:lstStyle/>
          <a:p>
            <a:r>
              <a:rPr lang="en-US" dirty="0" smtClean="0"/>
              <a:t>Move The Player: Step 10</a:t>
            </a:r>
            <a:endParaRPr lang="en-US" dirty="0"/>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7693150" y="3920681"/>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5869459" y="2646936"/>
            <a:ext cx="400086" cy="3745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TextBox 15"/>
          <p:cNvSpPr txBox="1"/>
          <p:nvPr/>
        </p:nvSpPr>
        <p:spPr>
          <a:xfrm>
            <a:off x="5092530" y="3947423"/>
            <a:ext cx="1273651" cy="990628"/>
          </a:xfrm>
          <a:prstGeom prst="rect">
            <a:avLst/>
          </a:prstGeom>
          <a:noFill/>
        </p:spPr>
        <p:txBody>
          <a:bodyPr wrap="square" rtlCol="0">
            <a:spAutoFit/>
          </a:bodyPr>
          <a:lstStyle/>
          <a:p>
            <a:r>
              <a:rPr lang="en-US" sz="2856" dirty="0">
                <a:solidFill>
                  <a:srgbClr val="FF0000"/>
                </a:solidFill>
              </a:rPr>
              <a:t>Close</a:t>
            </a:r>
          </a:p>
          <a:p>
            <a:r>
              <a:rPr lang="en-US" sz="2856" dirty="0">
                <a:solidFill>
                  <a:srgbClr val="FF0000"/>
                </a:solidFill>
              </a:rPr>
              <a:t>popup</a:t>
            </a:r>
          </a:p>
        </p:txBody>
      </p:sp>
      <p:cxnSp>
        <p:nvCxnSpPr>
          <p:cNvPr id="17" name="Straight Arrow Connector 16"/>
          <p:cNvCxnSpPr/>
          <p:nvPr/>
        </p:nvCxnSpPr>
        <p:spPr>
          <a:xfrm flipV="1">
            <a:off x="5460023" y="3127633"/>
            <a:ext cx="571635" cy="90941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318509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700398"/>
            <a:ext cx="8429764" cy="4881690"/>
          </a:xfrm>
          <a:prstGeom prst="rect">
            <a:avLst/>
          </a:prstGeom>
        </p:spPr>
      </p:pic>
      <p:sp>
        <p:nvSpPr>
          <p:cNvPr id="2" name="Title 1"/>
          <p:cNvSpPr>
            <a:spLocks noGrp="1"/>
          </p:cNvSpPr>
          <p:nvPr>
            <p:ph type="title"/>
          </p:nvPr>
        </p:nvSpPr>
        <p:spPr/>
        <p:txBody>
          <a:bodyPr/>
          <a:lstStyle/>
          <a:p>
            <a:r>
              <a:rPr lang="en-US" dirty="0" smtClean="0"/>
              <a:t>Organize Your Layout: Step 1</a:t>
            </a:r>
            <a:endParaRPr lang="en-US" dirty="0"/>
          </a:p>
        </p:txBody>
      </p:sp>
      <p:sp>
        <p:nvSpPr>
          <p:cNvPr id="8" name="Rounded Rectangle 7"/>
          <p:cNvSpPr/>
          <p:nvPr/>
        </p:nvSpPr>
        <p:spPr>
          <a:xfrm>
            <a:off x="7049654" y="4381946"/>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9490463" y="5314418"/>
            <a:ext cx="2469376" cy="1438856"/>
          </a:xfrm>
          <a:prstGeom prst="rect">
            <a:avLst/>
          </a:prstGeom>
          <a:noFill/>
        </p:spPr>
        <p:txBody>
          <a:bodyPr wrap="none" rtlCol="0">
            <a:spAutoFit/>
          </a:bodyPr>
          <a:lstStyle/>
          <a:p>
            <a:pPr algn="ctr"/>
            <a:r>
              <a:rPr lang="en-US" sz="2856" dirty="0">
                <a:solidFill>
                  <a:srgbClr val="FF0000"/>
                </a:solidFill>
              </a:rPr>
              <a:t>Right-click to </a:t>
            </a:r>
          </a:p>
          <a:p>
            <a:pPr algn="ctr"/>
            <a:r>
              <a:rPr lang="en-US" sz="2856" dirty="0">
                <a:solidFill>
                  <a:srgbClr val="FF0000"/>
                </a:solidFill>
              </a:rPr>
              <a:t>Rename </a:t>
            </a:r>
          </a:p>
          <a:p>
            <a:pPr algn="ctr"/>
            <a:r>
              <a:rPr lang="en-US" sz="2856" dirty="0">
                <a:solidFill>
                  <a:srgbClr val="FF0000"/>
                </a:solidFill>
              </a:rPr>
              <a:t>each sprite</a:t>
            </a:r>
          </a:p>
        </p:txBody>
      </p:sp>
      <p:cxnSp>
        <p:nvCxnSpPr>
          <p:cNvPr id="12" name="Straight Arrow Connector 11"/>
          <p:cNvCxnSpPr/>
          <p:nvPr/>
        </p:nvCxnSpPr>
        <p:spPr>
          <a:xfrm flipH="1" flipV="1">
            <a:off x="9186871" y="4984394"/>
            <a:ext cx="1137412" cy="330024"/>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7830494" y="4760991"/>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930135062"/>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55768" y="1387995"/>
            <a:ext cx="9063446" cy="5248656"/>
          </a:xfrm>
          <a:prstGeom prst="rect">
            <a:avLst/>
          </a:prstGeom>
        </p:spPr>
      </p:pic>
      <p:sp>
        <p:nvSpPr>
          <p:cNvPr id="2" name="Title 1"/>
          <p:cNvSpPr>
            <a:spLocks noGrp="1"/>
          </p:cNvSpPr>
          <p:nvPr>
            <p:ph type="title"/>
          </p:nvPr>
        </p:nvSpPr>
        <p:spPr/>
        <p:txBody>
          <a:bodyPr/>
          <a:lstStyle/>
          <a:p>
            <a:r>
              <a:rPr lang="en-US" dirty="0" smtClean="0"/>
              <a:t>Move The Player: Done!</a:t>
            </a:r>
            <a:endParaRPr lang="en-US" dirty="0"/>
          </a:p>
        </p:txBody>
      </p:sp>
    </p:spTree>
    <p:extLst>
      <p:ext uri="{BB962C8B-B14F-4D97-AF65-F5344CB8AC3E}">
        <p14:creationId xmlns:p14="http://schemas.microsoft.com/office/powerpoint/2010/main" val="318862508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10. Adding Behaviors</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830111"/>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387995"/>
            <a:ext cx="9063446" cy="5248656"/>
          </a:xfrm>
          <a:prstGeom prst="rect">
            <a:avLst/>
          </a:prstGeom>
        </p:spPr>
      </p:pic>
      <p:sp>
        <p:nvSpPr>
          <p:cNvPr id="2" name="Title 1"/>
          <p:cNvSpPr>
            <a:spLocks noGrp="1"/>
          </p:cNvSpPr>
          <p:nvPr>
            <p:ph type="title"/>
          </p:nvPr>
        </p:nvSpPr>
        <p:spPr/>
        <p:txBody>
          <a:bodyPr/>
          <a:lstStyle/>
          <a:p>
            <a:r>
              <a:rPr lang="en-US" dirty="0" smtClean="0"/>
              <a:t>Add Behaviors: Step </a:t>
            </a:r>
            <a:r>
              <a:rPr lang="en-US" dirty="0"/>
              <a:t>1</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10099522" y="2850737"/>
            <a:ext cx="2192748" cy="542399"/>
          </a:xfrm>
          <a:prstGeom prst="rect">
            <a:avLst/>
          </a:prstGeom>
          <a:noFill/>
        </p:spPr>
        <p:txBody>
          <a:bodyPr wrap="none" rtlCol="0">
            <a:spAutoFit/>
          </a:bodyPr>
          <a:lstStyle/>
          <a:p>
            <a:r>
              <a:rPr lang="en-US" sz="2856" dirty="0">
                <a:solidFill>
                  <a:srgbClr val="FF0000"/>
                </a:solidFill>
              </a:rPr>
              <a:t>Select Bullet</a:t>
            </a:r>
          </a:p>
        </p:txBody>
      </p:sp>
      <p:cxnSp>
        <p:nvCxnSpPr>
          <p:cNvPr id="13" name="Straight Arrow Connector 12"/>
          <p:cNvCxnSpPr/>
          <p:nvPr/>
        </p:nvCxnSpPr>
        <p:spPr>
          <a:xfrm flipH="1">
            <a:off x="8996460" y="3124556"/>
            <a:ext cx="1103062" cy="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792210" y="3124557"/>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9412633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864192" y="1369010"/>
            <a:ext cx="9063446" cy="5248656"/>
          </a:xfrm>
          <a:prstGeom prst="rect">
            <a:avLst/>
          </a:prstGeom>
        </p:spPr>
      </p:pic>
      <p:pic>
        <p:nvPicPr>
          <p:cNvPr id="3" name="Picture 2"/>
          <p:cNvPicPr>
            <a:picLocks noChangeAspect="1"/>
          </p:cNvPicPr>
          <p:nvPr/>
        </p:nvPicPr>
        <p:blipFill>
          <a:blip r:embed="rId2"/>
          <a:stretch>
            <a:fillRect/>
          </a:stretch>
        </p:blipFill>
        <p:spPr>
          <a:xfrm>
            <a:off x="872618" y="1397754"/>
            <a:ext cx="9046596" cy="5238898"/>
          </a:xfrm>
          <a:prstGeom prst="rect">
            <a:avLst/>
          </a:prstGeom>
        </p:spPr>
      </p:pic>
      <p:sp>
        <p:nvSpPr>
          <p:cNvPr id="2" name="Title 1"/>
          <p:cNvSpPr>
            <a:spLocks noGrp="1"/>
          </p:cNvSpPr>
          <p:nvPr>
            <p:ph type="title"/>
          </p:nvPr>
        </p:nvSpPr>
        <p:spPr/>
        <p:txBody>
          <a:bodyPr/>
          <a:lstStyle/>
          <a:p>
            <a:r>
              <a:rPr lang="en-US" dirty="0" smtClean="0"/>
              <a:t>Add Behaviors: Step </a:t>
            </a:r>
            <a:r>
              <a:rPr lang="en-US" dirty="0"/>
              <a:t>2</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882" y="5790297"/>
            <a:ext cx="958388" cy="542399"/>
          </a:xfrm>
          <a:prstGeom prst="rect">
            <a:avLst/>
          </a:prstGeom>
          <a:noFill/>
        </p:spPr>
        <p:txBody>
          <a:bodyPr wrap="none" rtlCol="0">
            <a:spAutoFit/>
          </a:bodyPr>
          <a:lstStyle/>
          <a:p>
            <a:r>
              <a:rPr lang="en-US" sz="2856" dirty="0">
                <a:solidFill>
                  <a:srgbClr val="FF0000"/>
                </a:solidFill>
              </a:rPr>
              <a:t>Click</a:t>
            </a:r>
          </a:p>
        </p:txBody>
      </p:sp>
      <p:cxnSp>
        <p:nvCxnSpPr>
          <p:cNvPr id="13" name="Straight Arrow Connector 12"/>
          <p:cNvCxnSpPr>
            <a:stCxn id="12" idx="3"/>
          </p:cNvCxnSpPr>
          <p:nvPr/>
        </p:nvCxnSpPr>
        <p:spPr>
          <a:xfrm flipV="1">
            <a:off x="959269" y="5632481"/>
            <a:ext cx="905345" cy="42901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513705" y="5372661"/>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7" name="Rounded Rectangle 16"/>
          <p:cNvSpPr/>
          <p:nvPr/>
        </p:nvSpPr>
        <p:spPr>
          <a:xfrm>
            <a:off x="7792210" y="3124557"/>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7312371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855768" y="1387995"/>
            <a:ext cx="9063446" cy="5248656"/>
          </a:xfrm>
          <a:prstGeom prst="rect">
            <a:avLst/>
          </a:prstGeom>
        </p:spPr>
      </p:pic>
      <p:pic>
        <p:nvPicPr>
          <p:cNvPr id="4" name="Picture 3"/>
          <p:cNvPicPr>
            <a:picLocks noChangeAspect="1"/>
          </p:cNvPicPr>
          <p:nvPr/>
        </p:nvPicPr>
        <p:blipFill>
          <a:blip r:embed="rId3"/>
          <a:stretch>
            <a:fillRect/>
          </a:stretch>
        </p:blipFill>
        <p:spPr>
          <a:xfrm>
            <a:off x="3026630" y="2555776"/>
            <a:ext cx="3380687" cy="2729808"/>
          </a:xfrm>
          <a:prstGeom prst="rect">
            <a:avLst/>
          </a:prstGeom>
        </p:spPr>
      </p:pic>
      <p:sp>
        <p:nvSpPr>
          <p:cNvPr id="2" name="Title 1"/>
          <p:cNvSpPr>
            <a:spLocks noGrp="1"/>
          </p:cNvSpPr>
          <p:nvPr>
            <p:ph type="title"/>
          </p:nvPr>
        </p:nvSpPr>
        <p:spPr/>
        <p:txBody>
          <a:bodyPr/>
          <a:lstStyle/>
          <a:p>
            <a:r>
              <a:rPr lang="en-US" dirty="0" smtClean="0"/>
              <a:t>Add Behaviors: Step </a:t>
            </a:r>
            <a:r>
              <a:rPr lang="en-US" dirty="0"/>
              <a:t>3</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7651778" y="3156952"/>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3026630" y="2809507"/>
            <a:ext cx="534067" cy="37499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3678931" y="3944519"/>
            <a:ext cx="2588441" cy="990628"/>
          </a:xfrm>
          <a:prstGeom prst="rect">
            <a:avLst/>
          </a:prstGeom>
          <a:noFill/>
        </p:spPr>
        <p:txBody>
          <a:bodyPr wrap="square" rtlCol="0">
            <a:spAutoFit/>
          </a:bodyPr>
          <a:lstStyle/>
          <a:p>
            <a:r>
              <a:rPr lang="en-US" sz="2856" dirty="0">
                <a:solidFill>
                  <a:srgbClr val="FF0000"/>
                </a:solidFill>
              </a:rPr>
              <a:t>Click Add New</a:t>
            </a:r>
          </a:p>
          <a:p>
            <a:r>
              <a:rPr lang="en-US" sz="2856" dirty="0">
                <a:solidFill>
                  <a:srgbClr val="FF0000"/>
                </a:solidFill>
              </a:rPr>
              <a:t>(plus sign)</a:t>
            </a:r>
          </a:p>
        </p:txBody>
      </p:sp>
      <p:cxnSp>
        <p:nvCxnSpPr>
          <p:cNvPr id="13" name="Straight Arrow Connector 12"/>
          <p:cNvCxnSpPr/>
          <p:nvPr/>
        </p:nvCxnSpPr>
        <p:spPr>
          <a:xfrm flipH="1" flipV="1">
            <a:off x="3223845" y="3286860"/>
            <a:ext cx="496077" cy="89363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8686592"/>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7" y="1724344"/>
            <a:ext cx="4750448" cy="4187000"/>
          </a:xfrm>
          <a:prstGeom prst="rect">
            <a:avLst/>
          </a:prstGeom>
        </p:spPr>
      </p:pic>
      <p:sp>
        <p:nvSpPr>
          <p:cNvPr id="2" name="Title 1"/>
          <p:cNvSpPr>
            <a:spLocks noGrp="1"/>
          </p:cNvSpPr>
          <p:nvPr>
            <p:ph type="title"/>
          </p:nvPr>
        </p:nvSpPr>
        <p:spPr/>
        <p:txBody>
          <a:bodyPr/>
          <a:lstStyle/>
          <a:p>
            <a:r>
              <a:rPr lang="en-US" dirty="0" smtClean="0"/>
              <a:t>Add Behaviors: Step </a:t>
            </a:r>
            <a:r>
              <a:rPr lang="en-US" dirty="0"/>
              <a:t>4</a:t>
            </a:r>
          </a:p>
        </p:txBody>
      </p:sp>
      <p:cxnSp>
        <p:nvCxnSpPr>
          <p:cNvPr id="16" name="Straight Arrow Connector 15"/>
          <p:cNvCxnSpPr/>
          <p:nvPr/>
        </p:nvCxnSpPr>
        <p:spPr>
          <a:xfrm flipH="1" flipV="1">
            <a:off x="4581873" y="562241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663977" y="3549029"/>
            <a:ext cx="924693" cy="64045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TextBox 17"/>
          <p:cNvSpPr txBox="1"/>
          <p:nvPr/>
        </p:nvSpPr>
        <p:spPr>
          <a:xfrm>
            <a:off x="5825901" y="3619849"/>
            <a:ext cx="1394909" cy="2335312"/>
          </a:xfrm>
          <a:prstGeom prst="rect">
            <a:avLst/>
          </a:prstGeom>
          <a:noFill/>
        </p:spPr>
        <p:txBody>
          <a:bodyPr wrap="none" rtlCol="0">
            <a:spAutoFit/>
          </a:bodyPr>
          <a:lstStyle/>
          <a:p>
            <a:r>
              <a:rPr lang="en-US" sz="2856" dirty="0">
                <a:solidFill>
                  <a:srgbClr val="FF0000"/>
                </a:solidFill>
              </a:rPr>
              <a:t>Select</a:t>
            </a:r>
          </a:p>
          <a:p>
            <a:pPr algn="ctr"/>
            <a:r>
              <a:rPr lang="en-US" sz="2856" dirty="0">
                <a:solidFill>
                  <a:srgbClr val="FF0000"/>
                </a:solidFill>
              </a:rPr>
              <a:t>“Bullet”</a:t>
            </a:r>
          </a:p>
          <a:p>
            <a:pPr algn="ctr"/>
            <a:endParaRPr lang="en-US" sz="2856" dirty="0">
              <a:solidFill>
                <a:srgbClr val="FF0000"/>
              </a:solidFill>
            </a:endParaRPr>
          </a:p>
          <a:p>
            <a:r>
              <a:rPr lang="en-US" sz="2856" dirty="0">
                <a:solidFill>
                  <a:srgbClr val="FF0000"/>
                </a:solidFill>
              </a:rPr>
              <a:t>then</a:t>
            </a:r>
          </a:p>
          <a:p>
            <a:pPr algn="ctr"/>
            <a:endParaRPr lang="en-US" sz="2856" dirty="0">
              <a:solidFill>
                <a:srgbClr val="FF0000"/>
              </a:solidFill>
            </a:endParaRPr>
          </a:p>
        </p:txBody>
      </p:sp>
      <p:sp>
        <p:nvSpPr>
          <p:cNvPr id="19" name="TextBox 18"/>
          <p:cNvSpPr txBox="1"/>
          <p:nvPr/>
        </p:nvSpPr>
        <p:spPr>
          <a:xfrm>
            <a:off x="5205976" y="6014166"/>
            <a:ext cx="1743146" cy="542399"/>
          </a:xfrm>
          <a:prstGeom prst="rect">
            <a:avLst/>
          </a:prstGeom>
          <a:noFill/>
        </p:spPr>
        <p:txBody>
          <a:bodyPr wrap="none" rtlCol="0">
            <a:spAutoFit/>
          </a:bodyPr>
          <a:lstStyle/>
          <a:p>
            <a:pPr algn="ctr"/>
            <a:r>
              <a:rPr lang="en-US" sz="2856" dirty="0">
                <a:solidFill>
                  <a:srgbClr val="FF0000"/>
                </a:solidFill>
              </a:rPr>
              <a:t>Click Add</a:t>
            </a:r>
          </a:p>
        </p:txBody>
      </p:sp>
    </p:spTree>
    <p:extLst>
      <p:ext uri="{BB962C8B-B14F-4D97-AF65-F5344CB8AC3E}">
        <p14:creationId xmlns:p14="http://schemas.microsoft.com/office/powerpoint/2010/main" val="3961623584"/>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855768" y="1387995"/>
            <a:ext cx="9063446" cy="5248656"/>
          </a:xfrm>
          <a:prstGeom prst="rect">
            <a:avLst/>
          </a:prstGeom>
        </p:spPr>
      </p:pic>
      <p:pic>
        <p:nvPicPr>
          <p:cNvPr id="5" name="Picture 4"/>
          <p:cNvPicPr>
            <a:picLocks noChangeAspect="1"/>
          </p:cNvPicPr>
          <p:nvPr/>
        </p:nvPicPr>
        <p:blipFill>
          <a:blip r:embed="rId3"/>
          <a:stretch>
            <a:fillRect/>
          </a:stretch>
        </p:blipFill>
        <p:spPr>
          <a:xfrm>
            <a:off x="3026630" y="2555776"/>
            <a:ext cx="3380687" cy="2729808"/>
          </a:xfrm>
          <a:prstGeom prst="rect">
            <a:avLst/>
          </a:prstGeom>
        </p:spPr>
      </p:pic>
      <p:sp>
        <p:nvSpPr>
          <p:cNvPr id="2" name="Title 1"/>
          <p:cNvSpPr>
            <a:spLocks noGrp="1"/>
          </p:cNvSpPr>
          <p:nvPr>
            <p:ph type="title"/>
          </p:nvPr>
        </p:nvSpPr>
        <p:spPr/>
        <p:txBody>
          <a:bodyPr/>
          <a:lstStyle/>
          <a:p>
            <a:r>
              <a:rPr lang="en-US" dirty="0" smtClean="0"/>
              <a:t>Add Behaviors: Step </a:t>
            </a:r>
            <a:r>
              <a:rPr lang="en-US" dirty="0"/>
              <a:t>5</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7730160" y="3181422"/>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3026630" y="2809507"/>
            <a:ext cx="534067" cy="37499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3678931" y="3944519"/>
            <a:ext cx="2588441" cy="1438856"/>
          </a:xfrm>
          <a:prstGeom prst="rect">
            <a:avLst/>
          </a:prstGeom>
          <a:noFill/>
        </p:spPr>
        <p:txBody>
          <a:bodyPr wrap="square" rtlCol="0">
            <a:spAutoFit/>
          </a:bodyPr>
          <a:lstStyle/>
          <a:p>
            <a:r>
              <a:rPr lang="en-US" sz="2856" dirty="0">
                <a:solidFill>
                  <a:srgbClr val="FF0000"/>
                </a:solidFill>
              </a:rPr>
              <a:t>Click Add New</a:t>
            </a:r>
          </a:p>
          <a:p>
            <a:r>
              <a:rPr lang="en-US" sz="2856" dirty="0">
                <a:solidFill>
                  <a:srgbClr val="FF0000"/>
                </a:solidFill>
              </a:rPr>
              <a:t>(plus sign) again</a:t>
            </a:r>
          </a:p>
        </p:txBody>
      </p:sp>
      <p:cxnSp>
        <p:nvCxnSpPr>
          <p:cNvPr id="13" name="Straight Arrow Connector 12"/>
          <p:cNvCxnSpPr/>
          <p:nvPr/>
        </p:nvCxnSpPr>
        <p:spPr>
          <a:xfrm flipH="1" flipV="1">
            <a:off x="3223845" y="3286860"/>
            <a:ext cx="496077" cy="89363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83579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7" y="1724343"/>
            <a:ext cx="4750448" cy="4187000"/>
          </a:xfrm>
          <a:prstGeom prst="rect">
            <a:avLst/>
          </a:prstGeom>
        </p:spPr>
      </p:pic>
      <p:sp>
        <p:nvSpPr>
          <p:cNvPr id="2" name="Title 1"/>
          <p:cNvSpPr>
            <a:spLocks noGrp="1"/>
          </p:cNvSpPr>
          <p:nvPr>
            <p:ph type="title"/>
          </p:nvPr>
        </p:nvSpPr>
        <p:spPr/>
        <p:txBody>
          <a:bodyPr/>
          <a:lstStyle/>
          <a:p>
            <a:r>
              <a:rPr lang="en-US" dirty="0" smtClean="0"/>
              <a:t>Add Behaviors: Step 6</a:t>
            </a:r>
            <a:endParaRPr lang="en-US" dirty="0"/>
          </a:p>
        </p:txBody>
      </p:sp>
      <p:cxnSp>
        <p:nvCxnSpPr>
          <p:cNvPr id="16" name="Straight Arrow Connector 15"/>
          <p:cNvCxnSpPr/>
          <p:nvPr/>
        </p:nvCxnSpPr>
        <p:spPr>
          <a:xfrm flipH="1" flipV="1">
            <a:off x="4581873" y="562241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2437356" y="3577524"/>
            <a:ext cx="924693" cy="64045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TextBox 17"/>
          <p:cNvSpPr txBox="1"/>
          <p:nvPr/>
        </p:nvSpPr>
        <p:spPr>
          <a:xfrm>
            <a:off x="5825902" y="3619849"/>
            <a:ext cx="2666677" cy="2783540"/>
          </a:xfrm>
          <a:prstGeom prst="rect">
            <a:avLst/>
          </a:prstGeom>
          <a:noFill/>
        </p:spPr>
        <p:txBody>
          <a:bodyPr wrap="none" rtlCol="0">
            <a:spAutoFit/>
          </a:bodyPr>
          <a:lstStyle/>
          <a:p>
            <a:r>
              <a:rPr lang="en-US" sz="2856" dirty="0">
                <a:solidFill>
                  <a:srgbClr val="FF0000"/>
                </a:solidFill>
              </a:rPr>
              <a:t>Select</a:t>
            </a:r>
          </a:p>
          <a:p>
            <a:r>
              <a:rPr lang="en-US" sz="2856" dirty="0">
                <a:solidFill>
                  <a:srgbClr val="FF0000"/>
                </a:solidFill>
              </a:rPr>
              <a:t>“Destroy</a:t>
            </a:r>
          </a:p>
          <a:p>
            <a:r>
              <a:rPr lang="en-US" sz="2856" dirty="0">
                <a:solidFill>
                  <a:srgbClr val="FF0000"/>
                </a:solidFill>
              </a:rPr>
              <a:t>outside layout”</a:t>
            </a:r>
          </a:p>
          <a:p>
            <a:endParaRPr lang="en-US" sz="2856" dirty="0">
              <a:solidFill>
                <a:srgbClr val="FF0000"/>
              </a:solidFill>
            </a:endParaRPr>
          </a:p>
          <a:p>
            <a:r>
              <a:rPr lang="en-US" sz="2856" dirty="0">
                <a:solidFill>
                  <a:srgbClr val="FF0000"/>
                </a:solidFill>
              </a:rPr>
              <a:t>then</a:t>
            </a:r>
          </a:p>
          <a:p>
            <a:endParaRPr lang="en-US" sz="2856" dirty="0">
              <a:solidFill>
                <a:srgbClr val="FF0000"/>
              </a:solidFill>
            </a:endParaRPr>
          </a:p>
        </p:txBody>
      </p:sp>
      <p:sp>
        <p:nvSpPr>
          <p:cNvPr id="19" name="TextBox 18"/>
          <p:cNvSpPr txBox="1"/>
          <p:nvPr/>
        </p:nvSpPr>
        <p:spPr>
          <a:xfrm>
            <a:off x="5205976" y="6014166"/>
            <a:ext cx="1743146" cy="542399"/>
          </a:xfrm>
          <a:prstGeom prst="rect">
            <a:avLst/>
          </a:prstGeom>
          <a:noFill/>
        </p:spPr>
        <p:txBody>
          <a:bodyPr wrap="none" rtlCol="0">
            <a:spAutoFit/>
          </a:bodyPr>
          <a:lstStyle/>
          <a:p>
            <a:pPr algn="ctr"/>
            <a:r>
              <a:rPr lang="en-US" sz="2856" dirty="0">
                <a:solidFill>
                  <a:srgbClr val="FF0000"/>
                </a:solidFill>
              </a:rPr>
              <a:t>Click Add</a:t>
            </a:r>
          </a:p>
        </p:txBody>
      </p:sp>
    </p:spTree>
    <p:extLst>
      <p:ext uri="{BB962C8B-B14F-4D97-AF65-F5344CB8AC3E}">
        <p14:creationId xmlns:p14="http://schemas.microsoft.com/office/powerpoint/2010/main" val="623118417"/>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387995"/>
            <a:ext cx="9063446" cy="5248656"/>
          </a:xfrm>
          <a:prstGeom prst="rect">
            <a:avLst/>
          </a:prstGeom>
        </p:spPr>
      </p:pic>
      <p:pic>
        <p:nvPicPr>
          <p:cNvPr id="5" name="Picture 4"/>
          <p:cNvPicPr>
            <a:picLocks noChangeAspect="1"/>
          </p:cNvPicPr>
          <p:nvPr/>
        </p:nvPicPr>
        <p:blipFill>
          <a:blip r:embed="rId3"/>
          <a:stretch>
            <a:fillRect/>
          </a:stretch>
        </p:blipFill>
        <p:spPr>
          <a:xfrm>
            <a:off x="2886685" y="2647419"/>
            <a:ext cx="3380687" cy="2729808"/>
          </a:xfrm>
          <a:prstGeom prst="rect">
            <a:avLst/>
          </a:prstGeom>
        </p:spPr>
      </p:pic>
      <p:sp>
        <p:nvSpPr>
          <p:cNvPr id="2" name="Title 1"/>
          <p:cNvSpPr>
            <a:spLocks noGrp="1"/>
          </p:cNvSpPr>
          <p:nvPr>
            <p:ph type="title"/>
          </p:nvPr>
        </p:nvSpPr>
        <p:spPr/>
        <p:txBody>
          <a:bodyPr/>
          <a:lstStyle/>
          <a:p>
            <a:r>
              <a:rPr lang="en-US" dirty="0" smtClean="0"/>
              <a:t>Add Behaviors: </a:t>
            </a:r>
            <a:r>
              <a:rPr lang="en-US" dirty="0"/>
              <a:t>Step </a:t>
            </a:r>
            <a:r>
              <a:rPr lang="en-US" dirty="0" smtClean="0"/>
              <a:t>7</a:t>
            </a:r>
            <a:endParaRPr lang="en-US" dirty="0"/>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4" name="Rounded Rectangle 13"/>
          <p:cNvSpPr/>
          <p:nvPr/>
        </p:nvSpPr>
        <p:spPr>
          <a:xfrm>
            <a:off x="7693150" y="3920681"/>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5869459" y="2646936"/>
            <a:ext cx="400086" cy="3745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TextBox 15"/>
          <p:cNvSpPr txBox="1"/>
          <p:nvPr/>
        </p:nvSpPr>
        <p:spPr>
          <a:xfrm>
            <a:off x="5092530" y="3947423"/>
            <a:ext cx="1273651" cy="990628"/>
          </a:xfrm>
          <a:prstGeom prst="rect">
            <a:avLst/>
          </a:prstGeom>
          <a:noFill/>
        </p:spPr>
        <p:txBody>
          <a:bodyPr wrap="square" rtlCol="0">
            <a:spAutoFit/>
          </a:bodyPr>
          <a:lstStyle/>
          <a:p>
            <a:r>
              <a:rPr lang="en-US" sz="2856" dirty="0">
                <a:solidFill>
                  <a:srgbClr val="FF0000"/>
                </a:solidFill>
              </a:rPr>
              <a:t>Close</a:t>
            </a:r>
          </a:p>
          <a:p>
            <a:r>
              <a:rPr lang="en-US" sz="2856" dirty="0">
                <a:solidFill>
                  <a:srgbClr val="FF0000"/>
                </a:solidFill>
              </a:rPr>
              <a:t>popup</a:t>
            </a:r>
          </a:p>
        </p:txBody>
      </p:sp>
      <p:cxnSp>
        <p:nvCxnSpPr>
          <p:cNvPr id="17" name="Straight Arrow Connector 16"/>
          <p:cNvCxnSpPr/>
          <p:nvPr/>
        </p:nvCxnSpPr>
        <p:spPr>
          <a:xfrm flipV="1">
            <a:off x="5460023" y="3127633"/>
            <a:ext cx="571635" cy="90941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47986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78885" y="1401383"/>
            <a:ext cx="9040329" cy="5235268"/>
          </a:xfrm>
          <a:prstGeom prst="rect">
            <a:avLst/>
          </a:prstGeom>
        </p:spPr>
      </p:pic>
      <p:sp>
        <p:nvSpPr>
          <p:cNvPr id="2" name="Title 1"/>
          <p:cNvSpPr>
            <a:spLocks noGrp="1"/>
          </p:cNvSpPr>
          <p:nvPr>
            <p:ph type="title"/>
          </p:nvPr>
        </p:nvSpPr>
        <p:spPr/>
        <p:txBody>
          <a:bodyPr/>
          <a:lstStyle/>
          <a:p>
            <a:r>
              <a:rPr lang="en-US" dirty="0" smtClean="0"/>
              <a:t>Add Behaviors: Step </a:t>
            </a:r>
            <a:r>
              <a:rPr lang="en-US" dirty="0"/>
              <a:t>8</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10110896" y="3009961"/>
            <a:ext cx="1756225" cy="990628"/>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Explosion</a:t>
            </a:r>
          </a:p>
        </p:txBody>
      </p:sp>
      <p:cxnSp>
        <p:nvCxnSpPr>
          <p:cNvPr id="13" name="Straight Arrow Connector 12"/>
          <p:cNvCxnSpPr/>
          <p:nvPr/>
        </p:nvCxnSpPr>
        <p:spPr>
          <a:xfrm flipH="1">
            <a:off x="9007834" y="3283781"/>
            <a:ext cx="1103062" cy="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803584" y="3283782"/>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61761614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700398"/>
            <a:ext cx="8429764" cy="4881690"/>
          </a:xfrm>
          <a:prstGeom prst="rect">
            <a:avLst/>
          </a:prstGeom>
        </p:spPr>
      </p:pic>
      <p:sp>
        <p:nvSpPr>
          <p:cNvPr id="2" name="Title 1"/>
          <p:cNvSpPr>
            <a:spLocks noGrp="1"/>
          </p:cNvSpPr>
          <p:nvPr>
            <p:ph type="title"/>
          </p:nvPr>
        </p:nvSpPr>
        <p:spPr/>
        <p:txBody>
          <a:bodyPr/>
          <a:lstStyle/>
          <a:p>
            <a:r>
              <a:rPr lang="en-US" dirty="0" smtClean="0"/>
              <a:t>Organize Your Layout: Step 2</a:t>
            </a:r>
            <a:endParaRPr lang="en-US" dirty="0"/>
          </a:p>
        </p:txBody>
      </p:sp>
      <p:sp>
        <p:nvSpPr>
          <p:cNvPr id="8" name="Rounded Rectangle 7"/>
          <p:cNvSpPr/>
          <p:nvPr/>
        </p:nvSpPr>
        <p:spPr>
          <a:xfrm>
            <a:off x="7049654" y="4381946"/>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TextBox 10"/>
          <p:cNvSpPr txBox="1"/>
          <p:nvPr/>
        </p:nvSpPr>
        <p:spPr>
          <a:xfrm>
            <a:off x="10100491" y="2774932"/>
            <a:ext cx="2236237" cy="2335312"/>
          </a:xfrm>
          <a:prstGeom prst="rect">
            <a:avLst/>
          </a:prstGeom>
          <a:noFill/>
        </p:spPr>
        <p:txBody>
          <a:bodyPr wrap="none" rtlCol="0">
            <a:spAutoFit/>
          </a:bodyPr>
          <a:lstStyle/>
          <a:p>
            <a:r>
              <a:rPr lang="en-US" sz="2856" dirty="0">
                <a:solidFill>
                  <a:srgbClr val="FF0000"/>
                </a:solidFill>
              </a:rPr>
              <a:t>Name them:</a:t>
            </a:r>
          </a:p>
          <a:p>
            <a:pPr marL="466298" indent="-466298">
              <a:buFont typeface="Arial" panose="020B0604020202020204" pitchFamily="34" charset="0"/>
              <a:buChar char="•"/>
            </a:pPr>
            <a:r>
              <a:rPr lang="en-US" sz="2856" dirty="0">
                <a:solidFill>
                  <a:srgbClr val="FF0000"/>
                </a:solidFill>
              </a:rPr>
              <a:t>Player</a:t>
            </a:r>
          </a:p>
          <a:p>
            <a:pPr marL="466298" indent="-466298">
              <a:buFont typeface="Arial" panose="020B0604020202020204" pitchFamily="34" charset="0"/>
              <a:buChar char="•"/>
            </a:pPr>
            <a:r>
              <a:rPr lang="en-US" sz="2856" dirty="0">
                <a:solidFill>
                  <a:srgbClr val="FF0000"/>
                </a:solidFill>
              </a:rPr>
              <a:t>Monster</a:t>
            </a:r>
          </a:p>
          <a:p>
            <a:pPr marL="466298" indent="-466298">
              <a:buFont typeface="Arial" panose="020B0604020202020204" pitchFamily="34" charset="0"/>
              <a:buChar char="•"/>
            </a:pPr>
            <a:r>
              <a:rPr lang="en-US" sz="2856" dirty="0">
                <a:solidFill>
                  <a:srgbClr val="FF0000"/>
                </a:solidFill>
              </a:rPr>
              <a:t>Bullet</a:t>
            </a:r>
          </a:p>
          <a:p>
            <a:pPr marL="466298" indent="-466298">
              <a:buFont typeface="Arial" panose="020B0604020202020204" pitchFamily="34" charset="0"/>
              <a:buChar char="•"/>
            </a:pPr>
            <a:r>
              <a:rPr lang="en-US" sz="2856" dirty="0">
                <a:solidFill>
                  <a:srgbClr val="FF0000"/>
                </a:solidFill>
              </a:rPr>
              <a:t>Explosion</a:t>
            </a:r>
          </a:p>
        </p:txBody>
      </p:sp>
      <p:cxnSp>
        <p:nvCxnSpPr>
          <p:cNvPr id="12" name="Straight Arrow Connector 11"/>
          <p:cNvCxnSpPr/>
          <p:nvPr/>
        </p:nvCxnSpPr>
        <p:spPr>
          <a:xfrm flipH="1">
            <a:off x="8897399" y="3920681"/>
            <a:ext cx="1103062" cy="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7371401" y="3359687"/>
            <a:ext cx="1204251" cy="112198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203910705"/>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878885" y="1401383"/>
            <a:ext cx="9040329" cy="5235268"/>
          </a:xfrm>
          <a:prstGeom prst="rect">
            <a:avLst/>
          </a:prstGeom>
        </p:spPr>
      </p:pic>
      <p:sp>
        <p:nvSpPr>
          <p:cNvPr id="2" name="Title 1"/>
          <p:cNvSpPr>
            <a:spLocks noGrp="1"/>
          </p:cNvSpPr>
          <p:nvPr>
            <p:ph type="title"/>
          </p:nvPr>
        </p:nvSpPr>
        <p:spPr/>
        <p:txBody>
          <a:bodyPr/>
          <a:lstStyle/>
          <a:p>
            <a:r>
              <a:rPr lang="en-US" dirty="0" smtClean="0"/>
              <a:t>Add Behaviors: Step </a:t>
            </a:r>
            <a:r>
              <a:rPr lang="en-US" dirty="0"/>
              <a:t>9</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882" y="5790297"/>
            <a:ext cx="958388" cy="542399"/>
          </a:xfrm>
          <a:prstGeom prst="rect">
            <a:avLst/>
          </a:prstGeom>
          <a:noFill/>
        </p:spPr>
        <p:txBody>
          <a:bodyPr wrap="none" rtlCol="0">
            <a:spAutoFit/>
          </a:bodyPr>
          <a:lstStyle/>
          <a:p>
            <a:r>
              <a:rPr lang="en-US" sz="2856" dirty="0">
                <a:solidFill>
                  <a:srgbClr val="FF0000"/>
                </a:solidFill>
              </a:rPr>
              <a:t>Click</a:t>
            </a:r>
          </a:p>
        </p:txBody>
      </p:sp>
      <p:cxnSp>
        <p:nvCxnSpPr>
          <p:cNvPr id="13" name="Straight Arrow Connector 12"/>
          <p:cNvCxnSpPr>
            <a:stCxn id="12" idx="3"/>
          </p:cNvCxnSpPr>
          <p:nvPr/>
        </p:nvCxnSpPr>
        <p:spPr>
          <a:xfrm flipV="1">
            <a:off x="959269" y="5632481"/>
            <a:ext cx="905345" cy="42901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513705" y="5372661"/>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0" name="Rounded Rectangle 19"/>
          <p:cNvSpPr/>
          <p:nvPr/>
        </p:nvSpPr>
        <p:spPr>
          <a:xfrm>
            <a:off x="7803584" y="3283782"/>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318980783"/>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878885" y="1401383"/>
            <a:ext cx="9040329" cy="5235268"/>
          </a:xfrm>
          <a:prstGeom prst="rect">
            <a:avLst/>
          </a:prstGeom>
        </p:spPr>
      </p:pic>
      <p:pic>
        <p:nvPicPr>
          <p:cNvPr id="3" name="Picture 2"/>
          <p:cNvPicPr>
            <a:picLocks noChangeAspect="1"/>
          </p:cNvPicPr>
          <p:nvPr/>
        </p:nvPicPr>
        <p:blipFill>
          <a:blip r:embed="rId3"/>
          <a:stretch>
            <a:fillRect/>
          </a:stretch>
        </p:blipFill>
        <p:spPr>
          <a:xfrm>
            <a:off x="3026630" y="2579615"/>
            <a:ext cx="3380687" cy="2729808"/>
          </a:xfrm>
          <a:prstGeom prst="rect">
            <a:avLst/>
          </a:prstGeom>
        </p:spPr>
      </p:pic>
      <p:sp>
        <p:nvSpPr>
          <p:cNvPr id="2" name="Title 1"/>
          <p:cNvSpPr>
            <a:spLocks noGrp="1"/>
          </p:cNvSpPr>
          <p:nvPr>
            <p:ph type="title"/>
          </p:nvPr>
        </p:nvSpPr>
        <p:spPr/>
        <p:txBody>
          <a:bodyPr/>
          <a:lstStyle/>
          <a:p>
            <a:r>
              <a:rPr lang="en-US" dirty="0" smtClean="0"/>
              <a:t>Add Behaviors: Step 10</a:t>
            </a:r>
            <a:endParaRPr lang="en-US" dirty="0"/>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3026630" y="2809507"/>
            <a:ext cx="534067" cy="37499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3678931" y="3944519"/>
            <a:ext cx="2588441" cy="990628"/>
          </a:xfrm>
          <a:prstGeom prst="rect">
            <a:avLst/>
          </a:prstGeom>
          <a:noFill/>
        </p:spPr>
        <p:txBody>
          <a:bodyPr wrap="square" rtlCol="0">
            <a:spAutoFit/>
          </a:bodyPr>
          <a:lstStyle/>
          <a:p>
            <a:r>
              <a:rPr lang="en-US" sz="2856" dirty="0">
                <a:solidFill>
                  <a:srgbClr val="FF0000"/>
                </a:solidFill>
              </a:rPr>
              <a:t>Click Add New</a:t>
            </a:r>
          </a:p>
          <a:p>
            <a:r>
              <a:rPr lang="en-US" sz="2856" dirty="0">
                <a:solidFill>
                  <a:srgbClr val="FF0000"/>
                </a:solidFill>
              </a:rPr>
              <a:t>(plus sign)</a:t>
            </a:r>
          </a:p>
        </p:txBody>
      </p:sp>
      <p:cxnSp>
        <p:nvCxnSpPr>
          <p:cNvPr id="13" name="Straight Arrow Connector 12"/>
          <p:cNvCxnSpPr/>
          <p:nvPr/>
        </p:nvCxnSpPr>
        <p:spPr>
          <a:xfrm flipH="1" flipV="1">
            <a:off x="3223845" y="3286860"/>
            <a:ext cx="496077" cy="89363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7803584" y="3283782"/>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78829745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7" y="1724344"/>
            <a:ext cx="4750448" cy="4187000"/>
          </a:xfrm>
          <a:prstGeom prst="rect">
            <a:avLst/>
          </a:prstGeom>
        </p:spPr>
      </p:pic>
      <p:sp>
        <p:nvSpPr>
          <p:cNvPr id="2" name="Title 1"/>
          <p:cNvSpPr>
            <a:spLocks noGrp="1"/>
          </p:cNvSpPr>
          <p:nvPr>
            <p:ph type="title"/>
          </p:nvPr>
        </p:nvSpPr>
        <p:spPr/>
        <p:txBody>
          <a:bodyPr/>
          <a:lstStyle/>
          <a:p>
            <a:r>
              <a:rPr lang="en-US" dirty="0" smtClean="0"/>
              <a:t>Add Behaviors: Step 11</a:t>
            </a:r>
            <a:endParaRPr lang="en-US" dirty="0"/>
          </a:p>
        </p:txBody>
      </p:sp>
      <p:cxnSp>
        <p:nvCxnSpPr>
          <p:cNvPr id="16" name="Straight Arrow Connector 15"/>
          <p:cNvCxnSpPr/>
          <p:nvPr/>
        </p:nvCxnSpPr>
        <p:spPr>
          <a:xfrm flipH="1" flipV="1">
            <a:off x="4581873" y="562241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3875527" y="3549029"/>
            <a:ext cx="924693" cy="64045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TextBox 17"/>
          <p:cNvSpPr txBox="1"/>
          <p:nvPr/>
        </p:nvSpPr>
        <p:spPr>
          <a:xfrm>
            <a:off x="5825901" y="3619849"/>
            <a:ext cx="1243713" cy="2335312"/>
          </a:xfrm>
          <a:prstGeom prst="rect">
            <a:avLst/>
          </a:prstGeom>
          <a:noFill/>
        </p:spPr>
        <p:txBody>
          <a:bodyPr wrap="none" rtlCol="0">
            <a:spAutoFit/>
          </a:bodyPr>
          <a:lstStyle/>
          <a:p>
            <a:r>
              <a:rPr lang="en-US" sz="2856" dirty="0">
                <a:solidFill>
                  <a:srgbClr val="FF0000"/>
                </a:solidFill>
              </a:rPr>
              <a:t>Select</a:t>
            </a:r>
          </a:p>
          <a:p>
            <a:pPr algn="ctr"/>
            <a:r>
              <a:rPr lang="en-US" sz="2856" dirty="0">
                <a:solidFill>
                  <a:srgbClr val="FF0000"/>
                </a:solidFill>
              </a:rPr>
              <a:t>“Fade”</a:t>
            </a:r>
          </a:p>
          <a:p>
            <a:pPr algn="ctr"/>
            <a:endParaRPr lang="en-US" sz="2856" dirty="0">
              <a:solidFill>
                <a:srgbClr val="FF0000"/>
              </a:solidFill>
            </a:endParaRPr>
          </a:p>
          <a:p>
            <a:r>
              <a:rPr lang="en-US" sz="2856" dirty="0">
                <a:solidFill>
                  <a:srgbClr val="FF0000"/>
                </a:solidFill>
              </a:rPr>
              <a:t>then</a:t>
            </a:r>
          </a:p>
          <a:p>
            <a:pPr algn="ctr"/>
            <a:endParaRPr lang="en-US" sz="2856" dirty="0">
              <a:solidFill>
                <a:srgbClr val="FF0000"/>
              </a:solidFill>
            </a:endParaRPr>
          </a:p>
        </p:txBody>
      </p:sp>
      <p:sp>
        <p:nvSpPr>
          <p:cNvPr id="19" name="TextBox 18"/>
          <p:cNvSpPr txBox="1"/>
          <p:nvPr/>
        </p:nvSpPr>
        <p:spPr>
          <a:xfrm>
            <a:off x="5205976" y="6014166"/>
            <a:ext cx="1743146" cy="542399"/>
          </a:xfrm>
          <a:prstGeom prst="rect">
            <a:avLst/>
          </a:prstGeom>
          <a:noFill/>
        </p:spPr>
        <p:txBody>
          <a:bodyPr wrap="none" rtlCol="0">
            <a:spAutoFit/>
          </a:bodyPr>
          <a:lstStyle/>
          <a:p>
            <a:pPr algn="ctr"/>
            <a:r>
              <a:rPr lang="en-US" sz="2856" dirty="0">
                <a:solidFill>
                  <a:srgbClr val="FF0000"/>
                </a:solidFill>
              </a:rPr>
              <a:t>Click Add</a:t>
            </a:r>
          </a:p>
        </p:txBody>
      </p:sp>
    </p:spTree>
    <p:extLst>
      <p:ext uri="{BB962C8B-B14F-4D97-AF65-F5344CB8AC3E}">
        <p14:creationId xmlns:p14="http://schemas.microsoft.com/office/powerpoint/2010/main" val="1482742773"/>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878885" y="1401383"/>
            <a:ext cx="9040329" cy="5235268"/>
          </a:xfrm>
          <a:prstGeom prst="rect">
            <a:avLst/>
          </a:prstGeom>
        </p:spPr>
      </p:pic>
      <p:pic>
        <p:nvPicPr>
          <p:cNvPr id="4" name="Picture 3"/>
          <p:cNvPicPr>
            <a:picLocks noChangeAspect="1"/>
          </p:cNvPicPr>
          <p:nvPr/>
        </p:nvPicPr>
        <p:blipFill>
          <a:blip r:embed="rId3"/>
          <a:stretch>
            <a:fillRect/>
          </a:stretch>
        </p:blipFill>
        <p:spPr>
          <a:xfrm>
            <a:off x="2886685" y="2646936"/>
            <a:ext cx="3380687" cy="2729808"/>
          </a:xfrm>
          <a:prstGeom prst="rect">
            <a:avLst/>
          </a:prstGeom>
        </p:spPr>
      </p:pic>
      <p:sp>
        <p:nvSpPr>
          <p:cNvPr id="2" name="Title 1"/>
          <p:cNvSpPr>
            <a:spLocks noGrp="1"/>
          </p:cNvSpPr>
          <p:nvPr>
            <p:ph type="title"/>
          </p:nvPr>
        </p:nvSpPr>
        <p:spPr/>
        <p:txBody>
          <a:bodyPr/>
          <a:lstStyle/>
          <a:p>
            <a:r>
              <a:rPr lang="en-US" dirty="0" smtClean="0"/>
              <a:t>Add Behaviors: </a:t>
            </a:r>
            <a:r>
              <a:rPr lang="en-US" dirty="0"/>
              <a:t>Step </a:t>
            </a:r>
            <a:r>
              <a:rPr lang="en-US" dirty="0" smtClean="0"/>
              <a:t>12</a:t>
            </a:r>
            <a:endParaRPr lang="en-US" dirty="0"/>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5869459" y="2646936"/>
            <a:ext cx="400086" cy="3745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TextBox 15"/>
          <p:cNvSpPr txBox="1"/>
          <p:nvPr/>
        </p:nvSpPr>
        <p:spPr>
          <a:xfrm>
            <a:off x="5092530" y="3947423"/>
            <a:ext cx="1273651" cy="990628"/>
          </a:xfrm>
          <a:prstGeom prst="rect">
            <a:avLst/>
          </a:prstGeom>
          <a:noFill/>
        </p:spPr>
        <p:txBody>
          <a:bodyPr wrap="square" rtlCol="0">
            <a:spAutoFit/>
          </a:bodyPr>
          <a:lstStyle/>
          <a:p>
            <a:r>
              <a:rPr lang="en-US" sz="2856" dirty="0">
                <a:solidFill>
                  <a:srgbClr val="FF0000"/>
                </a:solidFill>
              </a:rPr>
              <a:t>Close</a:t>
            </a:r>
          </a:p>
          <a:p>
            <a:r>
              <a:rPr lang="en-US" sz="2856" dirty="0">
                <a:solidFill>
                  <a:srgbClr val="FF0000"/>
                </a:solidFill>
              </a:rPr>
              <a:t>popup</a:t>
            </a:r>
          </a:p>
        </p:txBody>
      </p:sp>
      <p:cxnSp>
        <p:nvCxnSpPr>
          <p:cNvPr id="17" name="Straight Arrow Connector 16"/>
          <p:cNvCxnSpPr/>
          <p:nvPr/>
        </p:nvCxnSpPr>
        <p:spPr>
          <a:xfrm flipV="1">
            <a:off x="5460023" y="3127633"/>
            <a:ext cx="571635" cy="90941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803584" y="3283782"/>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729724096"/>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724345"/>
            <a:ext cx="1933209" cy="3526406"/>
          </a:xfrm>
          <a:prstGeom prst="rect">
            <a:avLst/>
          </a:prstGeom>
        </p:spPr>
      </p:pic>
      <p:pic>
        <p:nvPicPr>
          <p:cNvPr id="5" name="Picture 4"/>
          <p:cNvPicPr>
            <a:picLocks noChangeAspect="1"/>
          </p:cNvPicPr>
          <p:nvPr/>
        </p:nvPicPr>
        <p:blipFill>
          <a:blip r:embed="rId3"/>
          <a:stretch>
            <a:fillRect/>
          </a:stretch>
        </p:blipFill>
        <p:spPr>
          <a:xfrm>
            <a:off x="4013019" y="1724345"/>
            <a:ext cx="2205218" cy="4070425"/>
          </a:xfrm>
          <a:prstGeom prst="rect">
            <a:avLst/>
          </a:prstGeom>
        </p:spPr>
      </p:pic>
      <p:sp>
        <p:nvSpPr>
          <p:cNvPr id="2" name="Title 1"/>
          <p:cNvSpPr>
            <a:spLocks noGrp="1"/>
          </p:cNvSpPr>
          <p:nvPr>
            <p:ph type="title"/>
          </p:nvPr>
        </p:nvSpPr>
        <p:spPr/>
        <p:txBody>
          <a:bodyPr/>
          <a:lstStyle/>
          <a:p>
            <a:r>
              <a:rPr lang="en-US" dirty="0" smtClean="0"/>
              <a:t>Add Behaviors: Step 13</a:t>
            </a:r>
            <a:endParaRPr lang="en-US" dirty="0"/>
          </a:p>
        </p:txBody>
      </p:sp>
      <p:sp>
        <p:nvSpPr>
          <p:cNvPr id="17" name="Rounded Rectangle 16"/>
          <p:cNvSpPr/>
          <p:nvPr/>
        </p:nvSpPr>
        <p:spPr>
          <a:xfrm>
            <a:off x="1054476" y="2351870"/>
            <a:ext cx="1734500" cy="27534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TextBox 17"/>
          <p:cNvSpPr txBox="1"/>
          <p:nvPr/>
        </p:nvSpPr>
        <p:spPr>
          <a:xfrm>
            <a:off x="808739" y="5794770"/>
            <a:ext cx="2420328" cy="990628"/>
          </a:xfrm>
          <a:prstGeom prst="rect">
            <a:avLst/>
          </a:prstGeom>
          <a:noFill/>
        </p:spPr>
        <p:txBody>
          <a:bodyPr wrap="none" rtlCol="0">
            <a:spAutoFit/>
          </a:bodyPr>
          <a:lstStyle/>
          <a:p>
            <a:r>
              <a:rPr lang="en-US" sz="2856" dirty="0">
                <a:solidFill>
                  <a:srgbClr val="FF0000"/>
                </a:solidFill>
              </a:rPr>
              <a:t>Update Bullet</a:t>
            </a:r>
          </a:p>
          <a:p>
            <a:r>
              <a:rPr lang="en-US" sz="2856" dirty="0">
                <a:solidFill>
                  <a:srgbClr val="FF0000"/>
                </a:solidFill>
              </a:rPr>
              <a:t>Speed = 600</a:t>
            </a:r>
          </a:p>
        </p:txBody>
      </p:sp>
      <p:sp>
        <p:nvSpPr>
          <p:cNvPr id="10" name="Rounded Rectangle 9"/>
          <p:cNvSpPr/>
          <p:nvPr/>
        </p:nvSpPr>
        <p:spPr>
          <a:xfrm>
            <a:off x="4248377" y="2351870"/>
            <a:ext cx="1734500" cy="27534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1" name="Rounded Rectangle 10"/>
          <p:cNvSpPr/>
          <p:nvPr/>
        </p:nvSpPr>
        <p:spPr>
          <a:xfrm>
            <a:off x="1054475" y="4975409"/>
            <a:ext cx="1734500" cy="27534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Rounded Rectangle 11"/>
          <p:cNvSpPr/>
          <p:nvPr/>
        </p:nvSpPr>
        <p:spPr>
          <a:xfrm>
            <a:off x="4343049" y="5519427"/>
            <a:ext cx="1734500" cy="27534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3" name="TextBox 12"/>
          <p:cNvSpPr txBox="1"/>
          <p:nvPr/>
        </p:nvSpPr>
        <p:spPr>
          <a:xfrm>
            <a:off x="3992268" y="5801010"/>
            <a:ext cx="3401799" cy="990628"/>
          </a:xfrm>
          <a:prstGeom prst="rect">
            <a:avLst/>
          </a:prstGeom>
          <a:noFill/>
        </p:spPr>
        <p:txBody>
          <a:bodyPr wrap="none" rtlCol="0">
            <a:spAutoFit/>
          </a:bodyPr>
          <a:lstStyle/>
          <a:p>
            <a:r>
              <a:rPr lang="en-US" sz="2856" dirty="0">
                <a:solidFill>
                  <a:srgbClr val="FF0000"/>
                </a:solidFill>
              </a:rPr>
              <a:t>Update Explosion</a:t>
            </a:r>
          </a:p>
          <a:p>
            <a:r>
              <a:rPr lang="en-US" sz="2856" dirty="0">
                <a:solidFill>
                  <a:srgbClr val="FF0000"/>
                </a:solidFill>
              </a:rPr>
              <a:t>Fade out time = 0.5</a:t>
            </a:r>
          </a:p>
        </p:txBody>
      </p:sp>
    </p:spTree>
    <p:extLst>
      <p:ext uri="{BB962C8B-B14F-4D97-AF65-F5344CB8AC3E}">
        <p14:creationId xmlns:p14="http://schemas.microsoft.com/office/powerpoint/2010/main" val="4095245701"/>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5574" y="1411047"/>
            <a:ext cx="9023640" cy="5225604"/>
          </a:xfrm>
          <a:prstGeom prst="rect">
            <a:avLst/>
          </a:prstGeom>
        </p:spPr>
      </p:pic>
      <p:sp>
        <p:nvSpPr>
          <p:cNvPr id="2" name="Title 1"/>
          <p:cNvSpPr>
            <a:spLocks noGrp="1"/>
          </p:cNvSpPr>
          <p:nvPr>
            <p:ph type="title"/>
          </p:nvPr>
        </p:nvSpPr>
        <p:spPr/>
        <p:txBody>
          <a:bodyPr/>
          <a:lstStyle/>
          <a:p>
            <a:r>
              <a:rPr lang="en-US" dirty="0" smtClean="0"/>
              <a:t>Add Behaviors: Done!</a:t>
            </a:r>
            <a:endParaRPr lang="en-US" dirty="0"/>
          </a:p>
        </p:txBody>
      </p:sp>
    </p:spTree>
    <p:extLst>
      <p:ext uri="{BB962C8B-B14F-4D97-AF65-F5344CB8AC3E}">
        <p14:creationId xmlns:p14="http://schemas.microsoft.com/office/powerpoint/2010/main" val="1983490931"/>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11. Moving NPCs</a:t>
            </a:r>
            <a:br>
              <a:rPr lang="en-US" dirty="0" smtClean="0"/>
            </a:br>
            <a:r>
              <a:rPr lang="en-US" dirty="0" smtClean="0"/>
              <a:t>i.e. non-playable characters</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88301"/>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8" y="1387995"/>
            <a:ext cx="9063446" cy="5248656"/>
          </a:xfrm>
          <a:prstGeom prst="rect">
            <a:avLst/>
          </a:prstGeom>
        </p:spPr>
      </p:pic>
      <p:sp>
        <p:nvSpPr>
          <p:cNvPr id="2" name="Title 1"/>
          <p:cNvSpPr>
            <a:spLocks noGrp="1"/>
          </p:cNvSpPr>
          <p:nvPr>
            <p:ph type="title"/>
          </p:nvPr>
        </p:nvSpPr>
        <p:spPr/>
        <p:txBody>
          <a:bodyPr/>
          <a:lstStyle/>
          <a:p>
            <a:r>
              <a:rPr lang="en-US" dirty="0" smtClean="0"/>
              <a:t>Move Monsters: Step </a:t>
            </a:r>
            <a:r>
              <a:rPr lang="en-US" dirty="0"/>
              <a:t>1</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10126246" y="3296608"/>
            <a:ext cx="1558728" cy="990628"/>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Monster</a:t>
            </a:r>
          </a:p>
        </p:txBody>
      </p:sp>
      <p:cxnSp>
        <p:nvCxnSpPr>
          <p:cNvPr id="13" name="Straight Arrow Connector 12"/>
          <p:cNvCxnSpPr/>
          <p:nvPr/>
        </p:nvCxnSpPr>
        <p:spPr>
          <a:xfrm flipH="1">
            <a:off x="9023184" y="3570428"/>
            <a:ext cx="1103062" cy="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818934" y="3570429"/>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4005837653"/>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55768" y="1387995"/>
            <a:ext cx="9063446" cy="5248656"/>
          </a:xfrm>
          <a:prstGeom prst="rect">
            <a:avLst/>
          </a:prstGeom>
        </p:spPr>
      </p:pic>
      <p:sp>
        <p:nvSpPr>
          <p:cNvPr id="2" name="Title 1"/>
          <p:cNvSpPr>
            <a:spLocks noGrp="1"/>
          </p:cNvSpPr>
          <p:nvPr>
            <p:ph type="title"/>
          </p:nvPr>
        </p:nvSpPr>
        <p:spPr/>
        <p:txBody>
          <a:bodyPr/>
          <a:lstStyle/>
          <a:p>
            <a:r>
              <a:rPr lang="en-US" dirty="0" smtClean="0"/>
              <a:t>Move Monsters: Step </a:t>
            </a:r>
            <a:r>
              <a:rPr lang="en-US" dirty="0"/>
              <a:t>2</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882" y="5790297"/>
            <a:ext cx="958388" cy="542399"/>
          </a:xfrm>
          <a:prstGeom prst="rect">
            <a:avLst/>
          </a:prstGeom>
          <a:noFill/>
        </p:spPr>
        <p:txBody>
          <a:bodyPr wrap="none" rtlCol="0">
            <a:spAutoFit/>
          </a:bodyPr>
          <a:lstStyle/>
          <a:p>
            <a:r>
              <a:rPr lang="en-US" sz="2856" dirty="0">
                <a:solidFill>
                  <a:srgbClr val="FF0000"/>
                </a:solidFill>
              </a:rPr>
              <a:t>Click</a:t>
            </a:r>
          </a:p>
        </p:txBody>
      </p:sp>
      <p:cxnSp>
        <p:nvCxnSpPr>
          <p:cNvPr id="13" name="Straight Arrow Connector 12"/>
          <p:cNvCxnSpPr>
            <a:stCxn id="12" idx="3"/>
          </p:cNvCxnSpPr>
          <p:nvPr/>
        </p:nvCxnSpPr>
        <p:spPr>
          <a:xfrm flipV="1">
            <a:off x="959269" y="5632481"/>
            <a:ext cx="905345" cy="42901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513705" y="5372661"/>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Rounded Rectangle 15"/>
          <p:cNvSpPr/>
          <p:nvPr/>
        </p:nvSpPr>
        <p:spPr>
          <a:xfrm>
            <a:off x="7818934" y="3570429"/>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999525765"/>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55768" y="1387995"/>
            <a:ext cx="9063446" cy="5248656"/>
          </a:xfrm>
          <a:prstGeom prst="rect">
            <a:avLst/>
          </a:prstGeom>
        </p:spPr>
      </p:pic>
      <p:pic>
        <p:nvPicPr>
          <p:cNvPr id="4" name="Picture 3"/>
          <p:cNvPicPr>
            <a:picLocks noChangeAspect="1"/>
          </p:cNvPicPr>
          <p:nvPr/>
        </p:nvPicPr>
        <p:blipFill>
          <a:blip r:embed="rId3"/>
          <a:stretch>
            <a:fillRect/>
          </a:stretch>
        </p:blipFill>
        <p:spPr>
          <a:xfrm>
            <a:off x="3026630" y="2579615"/>
            <a:ext cx="3380687" cy="2729808"/>
          </a:xfrm>
          <a:prstGeom prst="rect">
            <a:avLst/>
          </a:prstGeom>
        </p:spPr>
      </p:pic>
      <p:sp>
        <p:nvSpPr>
          <p:cNvPr id="2" name="Title 1"/>
          <p:cNvSpPr>
            <a:spLocks noGrp="1"/>
          </p:cNvSpPr>
          <p:nvPr>
            <p:ph type="title"/>
          </p:nvPr>
        </p:nvSpPr>
        <p:spPr/>
        <p:txBody>
          <a:bodyPr/>
          <a:lstStyle/>
          <a:p>
            <a:r>
              <a:rPr lang="en-US" dirty="0" smtClean="0"/>
              <a:t>Move Monsters: Step 3</a:t>
            </a:r>
            <a:endParaRPr lang="en-US" dirty="0"/>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5" name="Rounded Rectangle 14"/>
          <p:cNvSpPr/>
          <p:nvPr/>
        </p:nvSpPr>
        <p:spPr>
          <a:xfrm>
            <a:off x="3026630" y="2809507"/>
            <a:ext cx="534067" cy="37499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3678931" y="3944519"/>
            <a:ext cx="2588441" cy="990628"/>
          </a:xfrm>
          <a:prstGeom prst="rect">
            <a:avLst/>
          </a:prstGeom>
          <a:noFill/>
        </p:spPr>
        <p:txBody>
          <a:bodyPr wrap="square" rtlCol="0">
            <a:spAutoFit/>
          </a:bodyPr>
          <a:lstStyle/>
          <a:p>
            <a:r>
              <a:rPr lang="en-US" sz="2856" dirty="0">
                <a:solidFill>
                  <a:srgbClr val="FF0000"/>
                </a:solidFill>
              </a:rPr>
              <a:t>Click Add New</a:t>
            </a:r>
          </a:p>
          <a:p>
            <a:r>
              <a:rPr lang="en-US" sz="2856" dirty="0">
                <a:solidFill>
                  <a:srgbClr val="FF0000"/>
                </a:solidFill>
              </a:rPr>
              <a:t>(plus sign)</a:t>
            </a:r>
          </a:p>
        </p:txBody>
      </p:sp>
      <p:cxnSp>
        <p:nvCxnSpPr>
          <p:cNvPr id="13" name="Straight Arrow Connector 12"/>
          <p:cNvCxnSpPr/>
          <p:nvPr/>
        </p:nvCxnSpPr>
        <p:spPr>
          <a:xfrm flipH="1" flipV="1">
            <a:off x="3223845" y="3286860"/>
            <a:ext cx="496077" cy="89363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818934" y="3570429"/>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53740636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r="76931"/>
          <a:stretch/>
        </p:blipFill>
        <p:spPr>
          <a:xfrm>
            <a:off x="905025" y="1702617"/>
            <a:ext cx="1747091" cy="4903411"/>
          </a:xfrm>
          <a:prstGeom prst="rect">
            <a:avLst/>
          </a:prstGeom>
        </p:spPr>
      </p:pic>
      <p:pic>
        <p:nvPicPr>
          <p:cNvPr id="4" name="Picture 3"/>
          <p:cNvPicPr>
            <a:picLocks noChangeAspect="1"/>
          </p:cNvPicPr>
          <p:nvPr/>
        </p:nvPicPr>
        <p:blipFill rotWithShape="1">
          <a:blip r:embed="rId2"/>
          <a:srcRect l="77402"/>
          <a:stretch/>
        </p:blipFill>
        <p:spPr>
          <a:xfrm>
            <a:off x="6766871" y="1702617"/>
            <a:ext cx="1711446" cy="4903411"/>
          </a:xfrm>
          <a:prstGeom prst="rect">
            <a:avLst/>
          </a:prstGeom>
        </p:spPr>
      </p:pic>
      <p:sp>
        <p:nvSpPr>
          <p:cNvPr id="2" name="Title 1"/>
          <p:cNvSpPr>
            <a:spLocks noGrp="1"/>
          </p:cNvSpPr>
          <p:nvPr>
            <p:ph type="title"/>
          </p:nvPr>
        </p:nvSpPr>
        <p:spPr/>
        <p:txBody>
          <a:bodyPr/>
          <a:lstStyle/>
          <a:p>
            <a:r>
              <a:rPr lang="en-US" dirty="0" smtClean="0"/>
              <a:t>Bonus Step: Update Blend Mode</a:t>
            </a:r>
            <a:endParaRPr lang="en-US" dirty="0"/>
          </a:p>
        </p:txBody>
      </p:sp>
      <p:sp>
        <p:nvSpPr>
          <p:cNvPr id="9" name="Rounded Rectangle 8"/>
          <p:cNvSpPr/>
          <p:nvPr/>
        </p:nvSpPr>
        <p:spPr>
          <a:xfrm>
            <a:off x="6823292" y="3414642"/>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Rounded Rectangle 7"/>
          <p:cNvSpPr/>
          <p:nvPr/>
        </p:nvSpPr>
        <p:spPr>
          <a:xfrm>
            <a:off x="1014365" y="5145714"/>
            <a:ext cx="1488623"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TextBox 9"/>
          <p:cNvSpPr txBox="1"/>
          <p:nvPr/>
        </p:nvSpPr>
        <p:spPr>
          <a:xfrm>
            <a:off x="3203594" y="5177147"/>
            <a:ext cx="3482043" cy="971292"/>
          </a:xfrm>
          <a:prstGeom prst="rect">
            <a:avLst/>
          </a:prstGeom>
          <a:noFill/>
        </p:spPr>
        <p:txBody>
          <a:bodyPr wrap="none" rtlCol="0">
            <a:spAutoFit/>
          </a:bodyPr>
          <a:lstStyle/>
          <a:p>
            <a:r>
              <a:rPr lang="en-US" sz="2856" dirty="0" smtClean="0">
                <a:solidFill>
                  <a:srgbClr val="FF0000"/>
                </a:solidFill>
              </a:rPr>
              <a:t>Change Blend Mode</a:t>
            </a:r>
          </a:p>
          <a:p>
            <a:r>
              <a:rPr lang="en-US" sz="2856" smtClean="0">
                <a:solidFill>
                  <a:srgbClr val="FF0000"/>
                </a:solidFill>
              </a:rPr>
              <a:t>to Additive</a:t>
            </a:r>
            <a:endParaRPr lang="en-US" sz="2856" dirty="0">
              <a:solidFill>
                <a:srgbClr val="FF0000"/>
              </a:solidFill>
            </a:endParaRPr>
          </a:p>
        </p:txBody>
      </p:sp>
      <p:cxnSp>
        <p:nvCxnSpPr>
          <p:cNvPr id="12" name="Straight Arrow Connector 11"/>
          <p:cNvCxnSpPr/>
          <p:nvPr/>
        </p:nvCxnSpPr>
        <p:spPr>
          <a:xfrm flipH="1" flipV="1">
            <a:off x="2552245" y="5325138"/>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1107835"/>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7" y="1724344"/>
            <a:ext cx="4750448" cy="4187000"/>
          </a:xfrm>
          <a:prstGeom prst="rect">
            <a:avLst/>
          </a:prstGeom>
        </p:spPr>
      </p:pic>
      <p:sp>
        <p:nvSpPr>
          <p:cNvPr id="2" name="Title 1"/>
          <p:cNvSpPr>
            <a:spLocks noGrp="1"/>
          </p:cNvSpPr>
          <p:nvPr>
            <p:ph type="title"/>
          </p:nvPr>
        </p:nvSpPr>
        <p:spPr/>
        <p:txBody>
          <a:bodyPr/>
          <a:lstStyle/>
          <a:p>
            <a:r>
              <a:rPr lang="en-US" dirty="0" smtClean="0"/>
              <a:t>Move Monsters: Step 4</a:t>
            </a:r>
            <a:endParaRPr lang="en-US" dirty="0"/>
          </a:p>
        </p:txBody>
      </p:sp>
      <p:cxnSp>
        <p:nvCxnSpPr>
          <p:cNvPr id="16" name="Straight Arrow Connector 15"/>
          <p:cNvCxnSpPr/>
          <p:nvPr/>
        </p:nvCxnSpPr>
        <p:spPr>
          <a:xfrm flipH="1" flipV="1">
            <a:off x="4581873" y="5622416"/>
            <a:ext cx="436695" cy="57785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1657752" y="3549029"/>
            <a:ext cx="924693" cy="64045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TextBox 17"/>
          <p:cNvSpPr txBox="1"/>
          <p:nvPr/>
        </p:nvSpPr>
        <p:spPr>
          <a:xfrm>
            <a:off x="5825901" y="3619849"/>
            <a:ext cx="1394909" cy="2335312"/>
          </a:xfrm>
          <a:prstGeom prst="rect">
            <a:avLst/>
          </a:prstGeom>
          <a:noFill/>
        </p:spPr>
        <p:txBody>
          <a:bodyPr wrap="none" rtlCol="0">
            <a:spAutoFit/>
          </a:bodyPr>
          <a:lstStyle/>
          <a:p>
            <a:r>
              <a:rPr lang="en-US" sz="2856" dirty="0">
                <a:solidFill>
                  <a:srgbClr val="FF0000"/>
                </a:solidFill>
              </a:rPr>
              <a:t>Select</a:t>
            </a:r>
          </a:p>
          <a:p>
            <a:pPr algn="ctr"/>
            <a:r>
              <a:rPr lang="en-US" sz="2856" dirty="0">
                <a:solidFill>
                  <a:srgbClr val="FF0000"/>
                </a:solidFill>
              </a:rPr>
              <a:t>“Bullet”</a:t>
            </a:r>
          </a:p>
          <a:p>
            <a:pPr algn="ctr"/>
            <a:endParaRPr lang="en-US" sz="2856" dirty="0">
              <a:solidFill>
                <a:srgbClr val="FF0000"/>
              </a:solidFill>
            </a:endParaRPr>
          </a:p>
          <a:p>
            <a:r>
              <a:rPr lang="en-US" sz="2856" dirty="0">
                <a:solidFill>
                  <a:srgbClr val="FF0000"/>
                </a:solidFill>
              </a:rPr>
              <a:t>then</a:t>
            </a:r>
          </a:p>
          <a:p>
            <a:pPr algn="ctr"/>
            <a:endParaRPr lang="en-US" sz="2856" dirty="0">
              <a:solidFill>
                <a:srgbClr val="FF0000"/>
              </a:solidFill>
            </a:endParaRPr>
          </a:p>
        </p:txBody>
      </p:sp>
      <p:sp>
        <p:nvSpPr>
          <p:cNvPr id="19" name="TextBox 18"/>
          <p:cNvSpPr txBox="1"/>
          <p:nvPr/>
        </p:nvSpPr>
        <p:spPr>
          <a:xfrm>
            <a:off x="5205976" y="6014166"/>
            <a:ext cx="1743146" cy="542399"/>
          </a:xfrm>
          <a:prstGeom prst="rect">
            <a:avLst/>
          </a:prstGeom>
          <a:noFill/>
        </p:spPr>
        <p:txBody>
          <a:bodyPr wrap="none" rtlCol="0">
            <a:spAutoFit/>
          </a:bodyPr>
          <a:lstStyle/>
          <a:p>
            <a:pPr algn="ctr"/>
            <a:r>
              <a:rPr lang="en-US" sz="2856" dirty="0">
                <a:solidFill>
                  <a:srgbClr val="FF0000"/>
                </a:solidFill>
              </a:rPr>
              <a:t>Click Add</a:t>
            </a:r>
          </a:p>
        </p:txBody>
      </p:sp>
    </p:spTree>
    <p:extLst>
      <p:ext uri="{BB962C8B-B14F-4D97-AF65-F5344CB8AC3E}">
        <p14:creationId xmlns:p14="http://schemas.microsoft.com/office/powerpoint/2010/main" val="206733652"/>
      </p:ext>
    </p:extLst>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855768" y="1387995"/>
            <a:ext cx="9063446" cy="5248656"/>
          </a:xfrm>
          <a:prstGeom prst="rect">
            <a:avLst/>
          </a:prstGeom>
        </p:spPr>
      </p:pic>
      <p:pic>
        <p:nvPicPr>
          <p:cNvPr id="3" name="Picture 2"/>
          <p:cNvPicPr>
            <a:picLocks noChangeAspect="1"/>
          </p:cNvPicPr>
          <p:nvPr/>
        </p:nvPicPr>
        <p:blipFill>
          <a:blip r:embed="rId3"/>
          <a:stretch>
            <a:fillRect/>
          </a:stretch>
        </p:blipFill>
        <p:spPr>
          <a:xfrm>
            <a:off x="2886685" y="2672144"/>
            <a:ext cx="3380687" cy="2729808"/>
          </a:xfrm>
          <a:prstGeom prst="rect">
            <a:avLst/>
          </a:prstGeom>
        </p:spPr>
      </p:pic>
      <p:sp>
        <p:nvSpPr>
          <p:cNvPr id="15" name="Rounded Rectangle 14"/>
          <p:cNvSpPr/>
          <p:nvPr/>
        </p:nvSpPr>
        <p:spPr>
          <a:xfrm>
            <a:off x="7818934" y="3570429"/>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2" name="Title 1"/>
          <p:cNvSpPr>
            <a:spLocks noGrp="1"/>
          </p:cNvSpPr>
          <p:nvPr>
            <p:ph type="title"/>
          </p:nvPr>
        </p:nvSpPr>
        <p:spPr/>
        <p:txBody>
          <a:bodyPr/>
          <a:lstStyle/>
          <a:p>
            <a:r>
              <a:rPr lang="en-US" dirty="0" smtClean="0"/>
              <a:t>Move Monsters: Step 5</a:t>
            </a:r>
            <a:endParaRPr lang="en-US" dirty="0"/>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0" name="Rounded Rectangle 9"/>
          <p:cNvSpPr/>
          <p:nvPr/>
        </p:nvSpPr>
        <p:spPr>
          <a:xfrm>
            <a:off x="5869459" y="2646936"/>
            <a:ext cx="400086" cy="37451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6" name="TextBox 15"/>
          <p:cNvSpPr txBox="1"/>
          <p:nvPr/>
        </p:nvSpPr>
        <p:spPr>
          <a:xfrm>
            <a:off x="5092530" y="3947423"/>
            <a:ext cx="1273651" cy="990628"/>
          </a:xfrm>
          <a:prstGeom prst="rect">
            <a:avLst/>
          </a:prstGeom>
          <a:noFill/>
        </p:spPr>
        <p:txBody>
          <a:bodyPr wrap="square" rtlCol="0">
            <a:spAutoFit/>
          </a:bodyPr>
          <a:lstStyle/>
          <a:p>
            <a:r>
              <a:rPr lang="en-US" sz="2856" dirty="0">
                <a:solidFill>
                  <a:srgbClr val="FF0000"/>
                </a:solidFill>
              </a:rPr>
              <a:t>Close</a:t>
            </a:r>
          </a:p>
          <a:p>
            <a:r>
              <a:rPr lang="en-US" sz="2856" dirty="0">
                <a:solidFill>
                  <a:srgbClr val="FF0000"/>
                </a:solidFill>
              </a:rPr>
              <a:t>popup</a:t>
            </a:r>
          </a:p>
        </p:txBody>
      </p:sp>
      <p:cxnSp>
        <p:nvCxnSpPr>
          <p:cNvPr id="17" name="Straight Arrow Connector 16"/>
          <p:cNvCxnSpPr/>
          <p:nvPr/>
        </p:nvCxnSpPr>
        <p:spPr>
          <a:xfrm flipV="1">
            <a:off x="5460023" y="3127633"/>
            <a:ext cx="571635" cy="90941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838559"/>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5768" y="1724345"/>
            <a:ext cx="2185789" cy="3526406"/>
          </a:xfrm>
          <a:prstGeom prst="rect">
            <a:avLst/>
          </a:prstGeom>
        </p:spPr>
      </p:pic>
      <p:sp>
        <p:nvSpPr>
          <p:cNvPr id="2" name="Title 1"/>
          <p:cNvSpPr>
            <a:spLocks noGrp="1"/>
          </p:cNvSpPr>
          <p:nvPr>
            <p:ph type="title"/>
          </p:nvPr>
        </p:nvSpPr>
        <p:spPr/>
        <p:txBody>
          <a:bodyPr/>
          <a:lstStyle/>
          <a:p>
            <a:r>
              <a:rPr lang="en-US" dirty="0" smtClean="0"/>
              <a:t>Move Monsters: Step 6</a:t>
            </a:r>
            <a:endParaRPr lang="en-US" dirty="0"/>
          </a:p>
        </p:txBody>
      </p:sp>
      <p:sp>
        <p:nvSpPr>
          <p:cNvPr id="17" name="Rounded Rectangle 16"/>
          <p:cNvSpPr/>
          <p:nvPr/>
        </p:nvSpPr>
        <p:spPr>
          <a:xfrm>
            <a:off x="1054476" y="2351870"/>
            <a:ext cx="1734500" cy="27534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8" name="TextBox 17"/>
          <p:cNvSpPr txBox="1"/>
          <p:nvPr/>
        </p:nvSpPr>
        <p:spPr>
          <a:xfrm>
            <a:off x="3240264" y="4277651"/>
            <a:ext cx="3212673" cy="1438856"/>
          </a:xfrm>
          <a:prstGeom prst="rect">
            <a:avLst/>
          </a:prstGeom>
          <a:noFill/>
        </p:spPr>
        <p:txBody>
          <a:bodyPr wrap="none" rtlCol="0">
            <a:spAutoFit/>
          </a:bodyPr>
          <a:lstStyle/>
          <a:p>
            <a:r>
              <a:rPr lang="en-US" sz="2856" dirty="0">
                <a:solidFill>
                  <a:srgbClr val="FF0000"/>
                </a:solidFill>
              </a:rPr>
              <a:t>Update Monster’s </a:t>
            </a:r>
          </a:p>
          <a:p>
            <a:r>
              <a:rPr lang="en-US" sz="2856" dirty="0">
                <a:solidFill>
                  <a:srgbClr val="FF0000"/>
                </a:solidFill>
              </a:rPr>
              <a:t>Bullet Behavior</a:t>
            </a:r>
          </a:p>
          <a:p>
            <a:r>
              <a:rPr lang="en-US" sz="2856" dirty="0">
                <a:solidFill>
                  <a:srgbClr val="FF0000"/>
                </a:solidFill>
              </a:rPr>
              <a:t>Speed = 80</a:t>
            </a:r>
          </a:p>
        </p:txBody>
      </p:sp>
      <p:sp>
        <p:nvSpPr>
          <p:cNvPr id="11" name="Rounded Rectangle 10"/>
          <p:cNvSpPr/>
          <p:nvPr/>
        </p:nvSpPr>
        <p:spPr>
          <a:xfrm>
            <a:off x="1054475" y="4975409"/>
            <a:ext cx="1734500" cy="27534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641090120"/>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387996"/>
            <a:ext cx="7986139" cy="5170713"/>
          </a:xfrm>
          <a:prstGeom prst="rect">
            <a:avLst/>
          </a:prstGeom>
        </p:spPr>
      </p:pic>
      <p:sp>
        <p:nvSpPr>
          <p:cNvPr id="2" name="Title 1"/>
          <p:cNvSpPr>
            <a:spLocks noGrp="1"/>
          </p:cNvSpPr>
          <p:nvPr>
            <p:ph type="title"/>
          </p:nvPr>
        </p:nvSpPr>
        <p:spPr/>
        <p:txBody>
          <a:bodyPr/>
          <a:lstStyle/>
          <a:p>
            <a:r>
              <a:rPr lang="en-US" dirty="0" smtClean="0"/>
              <a:t>Move Monsters: Step 7</a:t>
            </a:r>
            <a:endParaRPr lang="en-US" dirty="0"/>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9726602" y="3010037"/>
            <a:ext cx="2725139" cy="542399"/>
          </a:xfrm>
          <a:prstGeom prst="rect">
            <a:avLst/>
          </a:prstGeom>
          <a:noFill/>
        </p:spPr>
        <p:txBody>
          <a:bodyPr wrap="square" rtlCol="0">
            <a:spAutoFit/>
          </a:bodyPr>
          <a:lstStyle/>
          <a:p>
            <a:r>
              <a:rPr lang="en-US" sz="2856" dirty="0">
                <a:solidFill>
                  <a:srgbClr val="FF0000"/>
                </a:solidFill>
              </a:rPr>
              <a:t>Select Monster</a:t>
            </a:r>
          </a:p>
        </p:txBody>
      </p:sp>
      <p:cxnSp>
        <p:nvCxnSpPr>
          <p:cNvPr id="13" name="Straight Arrow Connector 12"/>
          <p:cNvCxnSpPr>
            <a:stCxn id="12" idx="1"/>
          </p:cNvCxnSpPr>
          <p:nvPr/>
        </p:nvCxnSpPr>
        <p:spPr>
          <a:xfrm flipH="1">
            <a:off x="8992697" y="3281237"/>
            <a:ext cx="733905" cy="66931"/>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869527" y="3310612"/>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nvGrpSpPr>
          <p:cNvPr id="8" name="Group 7"/>
          <p:cNvGrpSpPr/>
          <p:nvPr/>
        </p:nvGrpSpPr>
        <p:grpSpPr>
          <a:xfrm>
            <a:off x="10117830" y="3543673"/>
            <a:ext cx="1942681" cy="1955632"/>
            <a:chOff x="9107031" y="3827598"/>
            <a:chExt cx="1904762" cy="191746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7031" y="3827598"/>
              <a:ext cx="1904762" cy="1917460"/>
            </a:xfrm>
            <a:prstGeom prst="rect">
              <a:avLst/>
            </a:prstGeom>
          </p:spPr>
        </p:pic>
        <p:sp>
          <p:nvSpPr>
            <p:cNvPr id="7" name="Explosion 2 6"/>
            <p:cNvSpPr/>
            <p:nvPr/>
          </p:nvSpPr>
          <p:spPr>
            <a:xfrm>
              <a:off x="9616946" y="4526920"/>
              <a:ext cx="394183" cy="331970"/>
            </a:xfrm>
            <a:prstGeom prst="irregularSeal2">
              <a:avLst/>
            </a:prstGeom>
            <a:noFill/>
            <a:ln>
              <a:solidFill>
                <a:srgbClr val="FF0000"/>
              </a:solid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grpSp>
      <p:sp>
        <p:nvSpPr>
          <p:cNvPr id="15" name="TextBox 14"/>
          <p:cNvSpPr txBox="1"/>
          <p:nvPr/>
        </p:nvSpPr>
        <p:spPr>
          <a:xfrm>
            <a:off x="9289210" y="5467819"/>
            <a:ext cx="3311029" cy="990628"/>
          </a:xfrm>
          <a:prstGeom prst="rect">
            <a:avLst/>
          </a:prstGeom>
          <a:noFill/>
        </p:spPr>
        <p:txBody>
          <a:bodyPr wrap="none" rtlCol="0">
            <a:spAutoFit/>
          </a:bodyPr>
          <a:lstStyle/>
          <a:p>
            <a:r>
              <a:rPr lang="en-US" sz="2856" dirty="0">
                <a:solidFill>
                  <a:srgbClr val="FF0000"/>
                </a:solidFill>
              </a:rPr>
              <a:t>Ctrl-Click and Drag</a:t>
            </a:r>
          </a:p>
          <a:p>
            <a:r>
              <a:rPr lang="en-US" sz="2856" dirty="0">
                <a:solidFill>
                  <a:srgbClr val="FF0000"/>
                </a:solidFill>
              </a:rPr>
              <a:t>to create more!</a:t>
            </a:r>
          </a:p>
        </p:txBody>
      </p:sp>
      <p:pic>
        <p:nvPicPr>
          <p:cNvPr id="16" name="Picture 2" descr="http://www.ewjobready.org/images/bigstock-ctrl-button-246034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6617" y="4151136"/>
            <a:ext cx="893201" cy="735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889566"/>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5768" y="1402855"/>
            <a:ext cx="8083572" cy="5233797"/>
          </a:xfrm>
          <a:prstGeom prst="rect">
            <a:avLst/>
          </a:prstGeom>
        </p:spPr>
      </p:pic>
      <p:sp>
        <p:nvSpPr>
          <p:cNvPr id="2" name="Title 1"/>
          <p:cNvSpPr>
            <a:spLocks noGrp="1"/>
          </p:cNvSpPr>
          <p:nvPr>
            <p:ph type="title"/>
          </p:nvPr>
        </p:nvSpPr>
        <p:spPr/>
        <p:txBody>
          <a:bodyPr/>
          <a:lstStyle/>
          <a:p>
            <a:r>
              <a:rPr lang="en-US" dirty="0" smtClean="0"/>
              <a:t>Move Monsters: Done!</a:t>
            </a:r>
            <a:endParaRPr lang="en-US" dirty="0"/>
          </a:p>
        </p:txBody>
      </p:sp>
    </p:spTree>
    <p:extLst>
      <p:ext uri="{BB962C8B-B14F-4D97-AF65-F5344CB8AC3E}">
        <p14:creationId xmlns:p14="http://schemas.microsoft.com/office/powerpoint/2010/main" val="259322008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12. Accepting User Input</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280351"/>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Add Mouse Event: Step 1</a:t>
            </a:r>
            <a:endParaRPr lang="en-US" dirty="0"/>
          </a:p>
        </p:txBody>
      </p:sp>
      <p:sp>
        <p:nvSpPr>
          <p:cNvPr id="11" name="TextBox 10"/>
          <p:cNvSpPr txBox="1"/>
          <p:nvPr/>
        </p:nvSpPr>
        <p:spPr>
          <a:xfrm>
            <a:off x="2589985" y="4309370"/>
            <a:ext cx="3113008" cy="990628"/>
          </a:xfrm>
          <a:prstGeom prst="rect">
            <a:avLst/>
          </a:prstGeom>
          <a:noFill/>
        </p:spPr>
        <p:txBody>
          <a:bodyPr wrap="none" rtlCol="0">
            <a:spAutoFit/>
          </a:bodyPr>
          <a:lstStyle/>
          <a:p>
            <a:pPr algn="ctr"/>
            <a:r>
              <a:rPr lang="en-US" sz="2856" dirty="0">
                <a:solidFill>
                  <a:srgbClr val="FF0000"/>
                </a:solidFill>
              </a:rPr>
              <a:t>Add events to the</a:t>
            </a:r>
          </a:p>
          <a:p>
            <a:pPr algn="ctr"/>
            <a:r>
              <a:rPr lang="en-US" sz="2856" dirty="0">
                <a:solidFill>
                  <a:srgbClr val="FF0000"/>
                </a:solidFill>
              </a:rPr>
              <a:t>Event Sheet</a:t>
            </a:r>
          </a:p>
        </p:txBody>
      </p:sp>
      <p:cxnSp>
        <p:nvCxnSpPr>
          <p:cNvPr id="12" name="Straight Arrow Connector 11"/>
          <p:cNvCxnSpPr/>
          <p:nvPr/>
        </p:nvCxnSpPr>
        <p:spPr>
          <a:xfrm flipV="1">
            <a:off x="2992037" y="3036791"/>
            <a:ext cx="287633" cy="127258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234284098"/>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FIRST… </a:t>
            </a:r>
            <a:r>
              <a:rPr lang="en-US" dirty="0" smtClean="0"/>
              <a:t>KNOW ABOUT EVENTS!</a:t>
            </a:r>
            <a:endParaRPr lang="en-US" dirty="0"/>
          </a:p>
        </p:txBody>
      </p:sp>
      <p:pic>
        <p:nvPicPr>
          <p:cNvPr id="7" name="Picture 6"/>
          <p:cNvPicPr>
            <a:picLocks noChangeAspect="1"/>
          </p:cNvPicPr>
          <p:nvPr/>
        </p:nvPicPr>
        <p:blipFill>
          <a:blip r:embed="rId2"/>
          <a:stretch>
            <a:fillRect/>
          </a:stretch>
        </p:blipFill>
        <p:spPr>
          <a:xfrm>
            <a:off x="894056" y="1713633"/>
            <a:ext cx="7556278" cy="4892395"/>
          </a:xfrm>
          <a:prstGeom prst="rect">
            <a:avLst/>
          </a:prstGeom>
        </p:spPr>
      </p:pic>
      <p:sp>
        <p:nvSpPr>
          <p:cNvPr id="8" name="Rounded Rectangle 7"/>
          <p:cNvSpPr/>
          <p:nvPr/>
        </p:nvSpPr>
        <p:spPr>
          <a:xfrm>
            <a:off x="2763054" y="2934010"/>
            <a:ext cx="4528056" cy="60305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9" name="TextBox 8"/>
          <p:cNvSpPr txBox="1"/>
          <p:nvPr/>
        </p:nvSpPr>
        <p:spPr>
          <a:xfrm>
            <a:off x="2499707" y="4486521"/>
            <a:ext cx="1272291" cy="542399"/>
          </a:xfrm>
          <a:prstGeom prst="rect">
            <a:avLst/>
          </a:prstGeom>
          <a:noFill/>
        </p:spPr>
        <p:txBody>
          <a:bodyPr wrap="none" rtlCol="0">
            <a:spAutoFit/>
          </a:bodyPr>
          <a:lstStyle/>
          <a:p>
            <a:pPr algn="ctr"/>
            <a:r>
              <a:rPr lang="en-US" sz="2856" dirty="0">
                <a:solidFill>
                  <a:srgbClr val="FF0000"/>
                </a:solidFill>
              </a:rPr>
              <a:t>Object</a:t>
            </a:r>
          </a:p>
        </p:txBody>
      </p:sp>
      <p:cxnSp>
        <p:nvCxnSpPr>
          <p:cNvPr id="10" name="Straight Arrow Connector 9"/>
          <p:cNvCxnSpPr/>
          <p:nvPr/>
        </p:nvCxnSpPr>
        <p:spPr>
          <a:xfrm flipV="1">
            <a:off x="2992037" y="3310215"/>
            <a:ext cx="287633" cy="127258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24455" y="4063185"/>
            <a:ext cx="1805273" cy="542399"/>
          </a:xfrm>
          <a:prstGeom prst="rect">
            <a:avLst/>
          </a:prstGeom>
          <a:noFill/>
        </p:spPr>
        <p:txBody>
          <a:bodyPr wrap="none" rtlCol="0">
            <a:spAutoFit/>
          </a:bodyPr>
          <a:lstStyle/>
          <a:p>
            <a:pPr algn="ctr"/>
            <a:r>
              <a:rPr lang="en-US" sz="2856" dirty="0">
                <a:solidFill>
                  <a:srgbClr val="FF0000"/>
                </a:solidFill>
              </a:rPr>
              <a:t>Condition</a:t>
            </a:r>
          </a:p>
        </p:txBody>
      </p:sp>
      <p:cxnSp>
        <p:nvCxnSpPr>
          <p:cNvPr id="13" name="Straight Arrow Connector 12"/>
          <p:cNvCxnSpPr/>
          <p:nvPr/>
        </p:nvCxnSpPr>
        <p:spPr>
          <a:xfrm flipH="1" flipV="1">
            <a:off x="3978037" y="3310216"/>
            <a:ext cx="174067" cy="841005"/>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82653" y="3741217"/>
            <a:ext cx="1085388" cy="542399"/>
          </a:xfrm>
          <a:prstGeom prst="rect">
            <a:avLst/>
          </a:prstGeom>
          <a:noFill/>
        </p:spPr>
        <p:txBody>
          <a:bodyPr wrap="none" rtlCol="0">
            <a:spAutoFit/>
          </a:bodyPr>
          <a:lstStyle/>
          <a:p>
            <a:pPr algn="ctr"/>
            <a:r>
              <a:rPr lang="en-US" sz="2856" dirty="0">
                <a:solidFill>
                  <a:srgbClr val="FF0000"/>
                </a:solidFill>
              </a:rPr>
              <a:t>Event</a:t>
            </a:r>
          </a:p>
        </p:txBody>
      </p:sp>
      <p:cxnSp>
        <p:nvCxnSpPr>
          <p:cNvPr id="18" name="Straight Arrow Connector 17"/>
          <p:cNvCxnSpPr/>
          <p:nvPr/>
        </p:nvCxnSpPr>
        <p:spPr>
          <a:xfrm flipH="1" flipV="1">
            <a:off x="5000730" y="3277550"/>
            <a:ext cx="376920" cy="58148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482420" y="2581023"/>
            <a:ext cx="3377949" cy="2729209"/>
          </a:xfrm>
          <a:prstGeom prst="rect">
            <a:avLst/>
          </a:prstGeom>
          <a:noFill/>
        </p:spPr>
        <p:txBody>
          <a:bodyPr wrap="square" rtlCol="0">
            <a:spAutoFit/>
          </a:bodyPr>
          <a:lstStyle/>
          <a:p>
            <a:pPr algn="ctr"/>
            <a:r>
              <a:rPr lang="en-US" sz="2856" dirty="0">
                <a:solidFill>
                  <a:srgbClr val="FF0000"/>
                </a:solidFill>
              </a:rPr>
              <a:t>An “Event” happens </a:t>
            </a:r>
          </a:p>
          <a:p>
            <a:pPr algn="ctr"/>
            <a:endParaRPr lang="en-US" sz="2856" dirty="0">
              <a:solidFill>
                <a:srgbClr val="FF0000"/>
              </a:solidFill>
            </a:endParaRPr>
          </a:p>
          <a:p>
            <a:pPr algn="ctr"/>
            <a:r>
              <a:rPr lang="en-US" sz="2856" dirty="0">
                <a:solidFill>
                  <a:srgbClr val="FF0000"/>
                </a:solidFill>
              </a:rPr>
              <a:t>when a Condition </a:t>
            </a:r>
          </a:p>
          <a:p>
            <a:pPr algn="ctr"/>
            <a:r>
              <a:rPr lang="en-US" sz="2856" dirty="0">
                <a:solidFill>
                  <a:srgbClr val="FF0000"/>
                </a:solidFill>
              </a:rPr>
              <a:t>is True</a:t>
            </a:r>
          </a:p>
          <a:p>
            <a:pPr algn="ctr"/>
            <a:endParaRPr lang="en-US" sz="2856" dirty="0">
              <a:solidFill>
                <a:srgbClr val="FF0000"/>
              </a:solidFill>
            </a:endParaRPr>
          </a:p>
          <a:p>
            <a:pPr algn="ctr"/>
            <a:r>
              <a:rPr lang="en-US" sz="2856" dirty="0">
                <a:solidFill>
                  <a:srgbClr val="FF0000"/>
                </a:solidFill>
              </a:rPr>
              <a:t>for an Object</a:t>
            </a:r>
          </a:p>
        </p:txBody>
      </p:sp>
    </p:spTree>
    <p:extLst>
      <p:ext uri="{BB962C8B-B14F-4D97-AF65-F5344CB8AC3E}">
        <p14:creationId xmlns:p14="http://schemas.microsoft.com/office/powerpoint/2010/main" val="1429185371"/>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Add Mouse Event: Step 2</a:t>
            </a:r>
            <a:endParaRPr lang="en-US" dirty="0"/>
          </a:p>
        </p:txBody>
      </p:sp>
      <p:sp>
        <p:nvSpPr>
          <p:cNvPr id="11" name="TextBox 10"/>
          <p:cNvSpPr txBox="1"/>
          <p:nvPr/>
        </p:nvSpPr>
        <p:spPr>
          <a:xfrm>
            <a:off x="3333083" y="3757112"/>
            <a:ext cx="3023547" cy="1438856"/>
          </a:xfrm>
          <a:prstGeom prst="rect">
            <a:avLst/>
          </a:prstGeom>
          <a:noFill/>
        </p:spPr>
        <p:txBody>
          <a:bodyPr wrap="none" rtlCol="0">
            <a:spAutoFit/>
          </a:bodyPr>
          <a:lstStyle/>
          <a:p>
            <a:pPr algn="ctr"/>
            <a:r>
              <a:rPr lang="en-US" sz="2856" dirty="0">
                <a:solidFill>
                  <a:srgbClr val="FF0000"/>
                </a:solidFill>
              </a:rPr>
              <a:t>Right-Click, then </a:t>
            </a:r>
          </a:p>
          <a:p>
            <a:pPr algn="r"/>
            <a:r>
              <a:rPr lang="en-US" sz="2856" dirty="0">
                <a:solidFill>
                  <a:srgbClr val="FF0000"/>
                </a:solidFill>
              </a:rPr>
              <a:t>Add </a:t>
            </a:r>
          </a:p>
          <a:p>
            <a:pPr algn="r"/>
            <a:r>
              <a:rPr lang="en-US" sz="2856" dirty="0">
                <a:solidFill>
                  <a:srgbClr val="FF0000"/>
                </a:solidFill>
              </a:rPr>
              <a:t>Event</a:t>
            </a:r>
          </a:p>
        </p:txBody>
      </p:sp>
      <p:cxnSp>
        <p:nvCxnSpPr>
          <p:cNvPr id="12" name="Straight Arrow Connector 11"/>
          <p:cNvCxnSpPr/>
          <p:nvPr/>
        </p:nvCxnSpPr>
        <p:spPr>
          <a:xfrm flipH="1" flipV="1">
            <a:off x="4672196" y="4344568"/>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8064786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713633"/>
            <a:ext cx="5683052" cy="4779592"/>
          </a:xfrm>
          <a:prstGeom prst="rect">
            <a:avLst/>
          </a:prstGeom>
        </p:spPr>
      </p:pic>
      <p:sp>
        <p:nvSpPr>
          <p:cNvPr id="2" name="Title 1"/>
          <p:cNvSpPr>
            <a:spLocks noGrp="1"/>
          </p:cNvSpPr>
          <p:nvPr>
            <p:ph type="title"/>
          </p:nvPr>
        </p:nvSpPr>
        <p:spPr/>
        <p:txBody>
          <a:bodyPr/>
          <a:lstStyle/>
          <a:p>
            <a:r>
              <a:rPr lang="en-US" dirty="0" smtClean="0"/>
              <a:t>Add Mouse Event: Step </a:t>
            </a:r>
            <a:r>
              <a:rPr lang="en-US" dirty="0"/>
              <a:t>3</a:t>
            </a:r>
          </a:p>
        </p:txBody>
      </p:sp>
      <p:sp>
        <p:nvSpPr>
          <p:cNvPr id="11" name="TextBox 10"/>
          <p:cNvSpPr txBox="1"/>
          <p:nvPr/>
        </p:nvSpPr>
        <p:spPr>
          <a:xfrm>
            <a:off x="6546731" y="4363740"/>
            <a:ext cx="1638447"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“System”</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966087" y="2382471"/>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177713185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5768" y="1724345"/>
            <a:ext cx="8429765" cy="4881690"/>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a:t>Organize Your Layout: Step </a:t>
            </a:r>
            <a:r>
              <a:rPr lang="en-US" dirty="0" smtClean="0"/>
              <a:t>3</a:t>
            </a:r>
            <a:endParaRPr lang="en-US" dirty="0"/>
          </a:p>
        </p:txBody>
      </p:sp>
      <p:sp>
        <p:nvSpPr>
          <p:cNvPr id="12" name="TextBox 11"/>
          <p:cNvSpPr txBox="1"/>
          <p:nvPr/>
        </p:nvSpPr>
        <p:spPr>
          <a:xfrm>
            <a:off x="9302478" y="1724345"/>
            <a:ext cx="2599188" cy="1887084"/>
          </a:xfrm>
          <a:prstGeom prst="rect">
            <a:avLst/>
          </a:prstGeom>
          <a:noFill/>
        </p:spPr>
        <p:txBody>
          <a:bodyPr wrap="none" rtlCol="0">
            <a:spAutoFit/>
          </a:bodyPr>
          <a:lstStyle/>
          <a:p>
            <a:r>
              <a:rPr lang="en-US" sz="2856" dirty="0">
                <a:solidFill>
                  <a:srgbClr val="FF0000"/>
                </a:solidFill>
              </a:rPr>
              <a:t>Zoom Out:</a:t>
            </a:r>
          </a:p>
          <a:p>
            <a:endParaRPr lang="en-US" sz="2856" dirty="0">
              <a:solidFill>
                <a:srgbClr val="FF0000"/>
              </a:solidFill>
            </a:endParaRPr>
          </a:p>
          <a:p>
            <a:pPr marL="466298" indent="-466298">
              <a:buFont typeface="Arial" panose="020B0604020202020204" pitchFamily="34" charset="0"/>
              <a:buChar char="•"/>
            </a:pPr>
            <a:r>
              <a:rPr lang="en-US" sz="2856" dirty="0">
                <a:solidFill>
                  <a:srgbClr val="FF0000"/>
                </a:solidFill>
              </a:rPr>
              <a:t>Ctrl + Scroll</a:t>
            </a:r>
          </a:p>
          <a:p>
            <a:pPr marL="466298" indent="-466298">
              <a:buFont typeface="Arial" panose="020B0604020202020204" pitchFamily="34" charset="0"/>
              <a:buChar char="•"/>
            </a:pPr>
            <a:endParaRPr lang="en-US" sz="2856" dirty="0">
              <a:solidFill>
                <a:srgbClr val="FF0000"/>
              </a:solidFill>
            </a:endParaRPr>
          </a:p>
        </p:txBody>
      </p:sp>
      <p:pic>
        <p:nvPicPr>
          <p:cNvPr id="2050" name="Picture 2" descr="http://www.ewjobready.org/images/bigstock-ctrl-button-24603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8046" y="3575130"/>
            <a:ext cx="1331042" cy="109615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blog.codinghorror.com/content/images/uploads/2008/03/6a0120a85dcdae970b0128777031da970c-p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53650" y="5001630"/>
            <a:ext cx="1639834" cy="160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401950"/>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7" y="1724345"/>
            <a:ext cx="5683052" cy="4779592"/>
          </a:xfrm>
          <a:prstGeom prst="rect">
            <a:avLst/>
          </a:prstGeom>
        </p:spPr>
      </p:pic>
      <p:sp>
        <p:nvSpPr>
          <p:cNvPr id="2" name="Title 1"/>
          <p:cNvSpPr>
            <a:spLocks noGrp="1"/>
          </p:cNvSpPr>
          <p:nvPr>
            <p:ph type="title"/>
          </p:nvPr>
        </p:nvSpPr>
        <p:spPr/>
        <p:txBody>
          <a:bodyPr/>
          <a:lstStyle/>
          <a:p>
            <a:r>
              <a:rPr lang="en-US" dirty="0" smtClean="0"/>
              <a:t>Add Mouse Event: Step 4</a:t>
            </a:r>
            <a:endParaRPr lang="en-US" dirty="0"/>
          </a:p>
        </p:txBody>
      </p:sp>
      <p:sp>
        <p:nvSpPr>
          <p:cNvPr id="11" name="TextBox 10"/>
          <p:cNvSpPr txBox="1"/>
          <p:nvPr/>
        </p:nvSpPr>
        <p:spPr>
          <a:xfrm>
            <a:off x="6478981" y="3503105"/>
            <a:ext cx="2033899"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“Every tick”</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15623" y="2575816"/>
            <a:ext cx="1013735" cy="23336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775587" y="6130155"/>
            <a:ext cx="1180736" cy="542399"/>
          </a:xfrm>
          <a:prstGeom prst="rect">
            <a:avLst/>
          </a:prstGeom>
          <a:noFill/>
        </p:spPr>
        <p:txBody>
          <a:bodyPr wrap="none" rtlCol="0">
            <a:spAutoFit/>
          </a:bodyPr>
          <a:lstStyle/>
          <a:p>
            <a:pPr algn="ctr"/>
            <a:r>
              <a:rPr lang="en-US" sz="2856" dirty="0">
                <a:solidFill>
                  <a:srgbClr val="FF0000"/>
                </a:solidFill>
              </a:rPr>
              <a:t>Done!</a:t>
            </a:r>
          </a:p>
        </p:txBody>
      </p:sp>
    </p:spTree>
    <p:extLst>
      <p:ext uri="{BB962C8B-B14F-4D97-AF65-F5344CB8AC3E}">
        <p14:creationId xmlns:p14="http://schemas.microsoft.com/office/powerpoint/2010/main" val="2732048868"/>
      </p:ext>
    </p:extLst>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Add Mouse Event: Step 5</a:t>
            </a:r>
            <a:endParaRPr lang="en-US" dirty="0"/>
          </a:p>
        </p:txBody>
      </p:sp>
      <p:sp>
        <p:nvSpPr>
          <p:cNvPr id="11" name="TextBox 10"/>
          <p:cNvSpPr txBox="1"/>
          <p:nvPr/>
        </p:nvSpPr>
        <p:spPr>
          <a:xfrm>
            <a:off x="3377934" y="3917430"/>
            <a:ext cx="2032527" cy="990628"/>
          </a:xfrm>
          <a:prstGeom prst="rect">
            <a:avLst/>
          </a:prstGeom>
          <a:noFill/>
        </p:spPr>
        <p:txBody>
          <a:bodyPr wrap="none" rtlCol="0">
            <a:spAutoFit/>
          </a:bodyPr>
          <a:lstStyle/>
          <a:p>
            <a:pPr algn="ctr"/>
            <a:r>
              <a:rPr lang="en-US" sz="2856" dirty="0">
                <a:solidFill>
                  <a:srgbClr val="FF0000"/>
                </a:solidFill>
              </a:rPr>
              <a:t>Click to </a:t>
            </a:r>
          </a:p>
          <a:p>
            <a:pPr algn="ctr"/>
            <a:r>
              <a:rPr lang="en-US" sz="2856" dirty="0">
                <a:solidFill>
                  <a:srgbClr val="FF0000"/>
                </a:solidFill>
              </a:rPr>
              <a:t>Add Action</a:t>
            </a:r>
          </a:p>
        </p:txBody>
      </p:sp>
      <p:cxnSp>
        <p:nvCxnSpPr>
          <p:cNvPr id="12" name="Straight Arrow Connector 11"/>
          <p:cNvCxnSpPr/>
          <p:nvPr/>
        </p:nvCxnSpPr>
        <p:spPr>
          <a:xfrm flipV="1">
            <a:off x="4254462" y="3438074"/>
            <a:ext cx="139868" cy="479356"/>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116466" y="3065584"/>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063216401"/>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7" y="1724345"/>
            <a:ext cx="5683052" cy="4779592"/>
          </a:xfrm>
          <a:prstGeom prst="rect">
            <a:avLst/>
          </a:prstGeom>
        </p:spPr>
      </p:pic>
      <p:sp>
        <p:nvSpPr>
          <p:cNvPr id="2" name="Title 1"/>
          <p:cNvSpPr>
            <a:spLocks noGrp="1"/>
          </p:cNvSpPr>
          <p:nvPr>
            <p:ph type="title"/>
          </p:nvPr>
        </p:nvSpPr>
        <p:spPr/>
        <p:txBody>
          <a:bodyPr/>
          <a:lstStyle/>
          <a:p>
            <a:r>
              <a:rPr lang="en-US" dirty="0" smtClean="0"/>
              <a:t>Add Mouse Event: Step 6</a:t>
            </a:r>
            <a:endParaRPr lang="en-US" dirty="0"/>
          </a:p>
        </p:txBody>
      </p:sp>
      <p:sp>
        <p:nvSpPr>
          <p:cNvPr id="11" name="TextBox 10"/>
          <p:cNvSpPr txBox="1"/>
          <p:nvPr/>
        </p:nvSpPr>
        <p:spPr>
          <a:xfrm>
            <a:off x="6624062" y="4363740"/>
            <a:ext cx="1483784"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“Player”</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05514" y="2360929"/>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3408285309"/>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smtClean="0"/>
              <a:t>Add Mouse Event: Step </a:t>
            </a:r>
            <a:r>
              <a:rPr lang="en-US" dirty="0"/>
              <a:t>7</a:t>
            </a:r>
          </a:p>
        </p:txBody>
      </p:sp>
      <p:sp>
        <p:nvSpPr>
          <p:cNvPr id="11" name="TextBox 10"/>
          <p:cNvSpPr txBox="1"/>
          <p:nvPr/>
        </p:nvSpPr>
        <p:spPr>
          <a:xfrm>
            <a:off x="6821418" y="4363740"/>
            <a:ext cx="4590039" cy="1410771"/>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“Set angle </a:t>
            </a:r>
            <a:r>
              <a:rPr lang="en-US" sz="2856" dirty="0" smtClean="0">
                <a:solidFill>
                  <a:srgbClr val="FF0000"/>
                </a:solidFill>
              </a:rPr>
              <a:t>toward </a:t>
            </a:r>
            <a:r>
              <a:rPr lang="en-US" sz="2856" dirty="0">
                <a:solidFill>
                  <a:srgbClr val="FF0000"/>
                </a:solidFill>
              </a:rPr>
              <a:t>position”</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070130" y="4363740"/>
            <a:ext cx="1696127" cy="26515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34835520"/>
      </p:ext>
    </p:extLst>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Add Mouse Event: Step </a:t>
            </a:r>
            <a:r>
              <a:rPr lang="en-US" dirty="0"/>
              <a:t>8</a:t>
            </a:r>
          </a:p>
        </p:txBody>
      </p:sp>
      <p:sp>
        <p:nvSpPr>
          <p:cNvPr id="11" name="TextBox 10"/>
          <p:cNvSpPr txBox="1"/>
          <p:nvPr/>
        </p:nvSpPr>
        <p:spPr>
          <a:xfrm>
            <a:off x="8544160" y="3432992"/>
            <a:ext cx="2968678" cy="1438856"/>
          </a:xfrm>
          <a:prstGeom prst="rect">
            <a:avLst/>
          </a:prstGeom>
          <a:noFill/>
        </p:spPr>
        <p:txBody>
          <a:bodyPr wrap="none" rtlCol="0">
            <a:spAutoFit/>
          </a:bodyPr>
          <a:lstStyle/>
          <a:p>
            <a:r>
              <a:rPr lang="en-US" sz="2856" dirty="0">
                <a:solidFill>
                  <a:srgbClr val="FF0000"/>
                </a:solidFill>
              </a:rPr>
              <a:t>Enter Parameters</a:t>
            </a:r>
          </a:p>
          <a:p>
            <a:pPr marL="466298" indent="-466298">
              <a:buFont typeface="Arial" panose="020B0604020202020204" pitchFamily="34" charset="0"/>
              <a:buChar char="•"/>
            </a:pPr>
            <a:r>
              <a:rPr lang="en-US" sz="2856" dirty="0">
                <a:solidFill>
                  <a:srgbClr val="FF0000"/>
                </a:solidFill>
              </a:rPr>
              <a:t>X = </a:t>
            </a:r>
            <a:r>
              <a:rPr lang="en-US" sz="2856" dirty="0" err="1">
                <a:solidFill>
                  <a:srgbClr val="FF0000"/>
                </a:solidFill>
              </a:rPr>
              <a:t>Mouse.X</a:t>
            </a:r>
            <a:endParaRPr lang="en-US" sz="2856" dirty="0">
              <a:solidFill>
                <a:srgbClr val="FF0000"/>
              </a:solidFill>
            </a:endParaRPr>
          </a:p>
          <a:p>
            <a:pPr marL="466298" indent="-466298">
              <a:buFont typeface="Arial" panose="020B0604020202020204" pitchFamily="34" charset="0"/>
              <a:buChar char="•"/>
            </a:pPr>
            <a:r>
              <a:rPr lang="en-US" sz="2856" dirty="0">
                <a:solidFill>
                  <a:srgbClr val="FF0000"/>
                </a:solidFill>
              </a:rPr>
              <a:t>Y = </a:t>
            </a:r>
            <a:r>
              <a:rPr lang="en-US" sz="2856" dirty="0" err="1">
                <a:solidFill>
                  <a:srgbClr val="FF0000"/>
                </a:solidFill>
              </a:rPr>
              <a:t>Mouse.Y</a:t>
            </a:r>
            <a:endParaRPr lang="en-US" sz="2856" dirty="0">
              <a:solidFill>
                <a:srgbClr val="FF0000"/>
              </a:solidFill>
            </a:endParaRPr>
          </a:p>
        </p:txBody>
      </p:sp>
      <p:pic>
        <p:nvPicPr>
          <p:cNvPr id="4" name="Picture 3"/>
          <p:cNvPicPr>
            <a:picLocks noChangeAspect="1"/>
          </p:cNvPicPr>
          <p:nvPr/>
        </p:nvPicPr>
        <p:blipFill>
          <a:blip r:embed="rId3"/>
          <a:stretch>
            <a:fillRect/>
          </a:stretch>
        </p:blipFill>
        <p:spPr>
          <a:xfrm>
            <a:off x="3501869" y="3432991"/>
            <a:ext cx="4342434" cy="2195504"/>
          </a:xfrm>
          <a:prstGeom prst="rect">
            <a:avLst/>
          </a:prstGeom>
        </p:spPr>
      </p:pic>
      <p:cxnSp>
        <p:nvCxnSpPr>
          <p:cNvPr id="12" name="Straight Arrow Connector 11"/>
          <p:cNvCxnSpPr/>
          <p:nvPr/>
        </p:nvCxnSpPr>
        <p:spPr>
          <a:xfrm flipH="1" flipV="1">
            <a:off x="7495829" y="5425022"/>
            <a:ext cx="1205560" cy="68283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8821669" y="5841034"/>
            <a:ext cx="1180736" cy="542399"/>
          </a:xfrm>
          <a:prstGeom prst="rect">
            <a:avLst/>
          </a:prstGeom>
          <a:noFill/>
        </p:spPr>
        <p:txBody>
          <a:bodyPr wrap="none" rtlCol="0">
            <a:spAutoFit/>
          </a:bodyPr>
          <a:lstStyle/>
          <a:p>
            <a:r>
              <a:rPr lang="en-US" sz="2856" dirty="0">
                <a:solidFill>
                  <a:srgbClr val="FF0000"/>
                </a:solidFill>
              </a:rPr>
              <a:t>Done!</a:t>
            </a:r>
          </a:p>
        </p:txBody>
      </p:sp>
    </p:spTree>
    <p:extLst>
      <p:ext uri="{BB962C8B-B14F-4D97-AF65-F5344CB8AC3E}">
        <p14:creationId xmlns:p14="http://schemas.microsoft.com/office/powerpoint/2010/main" val="3896820452"/>
      </p:ext>
    </p:extLst>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Add Mouse Event: Done!</a:t>
            </a:r>
            <a:endParaRPr lang="en-US" dirty="0"/>
          </a:p>
        </p:txBody>
      </p:sp>
      <p:sp>
        <p:nvSpPr>
          <p:cNvPr id="4" name="Rounded Rectangle 3"/>
          <p:cNvSpPr/>
          <p:nvPr/>
        </p:nvSpPr>
        <p:spPr>
          <a:xfrm>
            <a:off x="2834994" y="2891670"/>
            <a:ext cx="4414323" cy="42271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4093113806"/>
      </p:ext>
    </p:extLst>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13. Spawning Other Objects</a:t>
            </a:r>
            <a:br>
              <a:rPr lang="en-US" dirty="0" smtClean="0"/>
            </a:br>
            <a:r>
              <a:rPr lang="en-US" dirty="0" smtClean="0"/>
              <a:t>e.g. Bullets</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802115"/>
      </p:ext>
    </p:extLst>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Shoot Bullets: Step 1</a:t>
            </a:r>
            <a:endParaRPr lang="en-US" dirty="0"/>
          </a:p>
        </p:txBody>
      </p:sp>
      <p:sp>
        <p:nvSpPr>
          <p:cNvPr id="11" name="TextBox 10"/>
          <p:cNvSpPr txBox="1"/>
          <p:nvPr/>
        </p:nvSpPr>
        <p:spPr>
          <a:xfrm>
            <a:off x="2552388" y="4309370"/>
            <a:ext cx="3188215" cy="542399"/>
          </a:xfrm>
          <a:prstGeom prst="rect">
            <a:avLst/>
          </a:prstGeom>
          <a:noFill/>
        </p:spPr>
        <p:txBody>
          <a:bodyPr wrap="none" rtlCol="0">
            <a:spAutoFit/>
          </a:bodyPr>
          <a:lstStyle/>
          <a:p>
            <a:pPr algn="ctr"/>
            <a:r>
              <a:rPr lang="en-US" sz="2856" dirty="0">
                <a:solidFill>
                  <a:srgbClr val="FF0000"/>
                </a:solidFill>
              </a:rPr>
              <a:t>Click to Add Event</a:t>
            </a:r>
          </a:p>
        </p:txBody>
      </p:sp>
      <p:cxnSp>
        <p:nvCxnSpPr>
          <p:cNvPr id="12" name="Straight Arrow Connector 11"/>
          <p:cNvCxnSpPr/>
          <p:nvPr/>
        </p:nvCxnSpPr>
        <p:spPr>
          <a:xfrm flipV="1">
            <a:off x="2992037" y="3616681"/>
            <a:ext cx="180453" cy="692691"/>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766859473"/>
      </p:ext>
    </p:extLst>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55768" y="1713633"/>
            <a:ext cx="5683052" cy="4779592"/>
          </a:xfrm>
          <a:prstGeom prst="rect">
            <a:avLst/>
          </a:prstGeom>
        </p:spPr>
      </p:pic>
      <p:sp>
        <p:nvSpPr>
          <p:cNvPr id="2" name="Title 1"/>
          <p:cNvSpPr>
            <a:spLocks noGrp="1"/>
          </p:cNvSpPr>
          <p:nvPr>
            <p:ph type="title"/>
          </p:nvPr>
        </p:nvSpPr>
        <p:spPr/>
        <p:txBody>
          <a:bodyPr/>
          <a:lstStyle/>
          <a:p>
            <a:r>
              <a:rPr lang="en-US" dirty="0" smtClean="0"/>
              <a:t>Shoot Bullets: Step </a:t>
            </a:r>
            <a:r>
              <a:rPr lang="en-US" dirty="0"/>
              <a:t>2</a:t>
            </a:r>
          </a:p>
        </p:txBody>
      </p:sp>
      <p:sp>
        <p:nvSpPr>
          <p:cNvPr id="11" name="TextBox 10"/>
          <p:cNvSpPr txBox="1"/>
          <p:nvPr/>
        </p:nvSpPr>
        <p:spPr>
          <a:xfrm>
            <a:off x="6572040" y="4363740"/>
            <a:ext cx="1587829"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“Mouse”</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594141" y="2360929"/>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2078399912"/>
      </p:ext>
    </p:extLst>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smtClean="0"/>
              <a:t>Shoot Bullets: Step </a:t>
            </a:r>
            <a:r>
              <a:rPr lang="en-US" dirty="0"/>
              <a:t>3</a:t>
            </a:r>
          </a:p>
        </p:txBody>
      </p:sp>
      <p:sp>
        <p:nvSpPr>
          <p:cNvPr id="11" name="TextBox 10"/>
          <p:cNvSpPr txBox="1"/>
          <p:nvPr/>
        </p:nvSpPr>
        <p:spPr>
          <a:xfrm>
            <a:off x="6607191" y="3503105"/>
            <a:ext cx="1777480"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“On click”</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170803" y="2959613"/>
            <a:ext cx="1013735" cy="23336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10"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2716381144"/>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55768" y="1724345"/>
            <a:ext cx="8429765" cy="4881690"/>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a:t>Organize Your Layout: Step 4</a:t>
            </a:r>
          </a:p>
        </p:txBody>
      </p:sp>
      <p:sp>
        <p:nvSpPr>
          <p:cNvPr id="12" name="TextBox 11"/>
          <p:cNvSpPr txBox="1"/>
          <p:nvPr/>
        </p:nvSpPr>
        <p:spPr>
          <a:xfrm>
            <a:off x="9493698" y="2799709"/>
            <a:ext cx="2042335" cy="2783540"/>
          </a:xfrm>
          <a:prstGeom prst="rect">
            <a:avLst/>
          </a:prstGeom>
          <a:noFill/>
        </p:spPr>
        <p:txBody>
          <a:bodyPr wrap="none" rtlCol="0">
            <a:spAutoFit/>
          </a:bodyPr>
          <a:lstStyle/>
          <a:p>
            <a:r>
              <a:rPr lang="en-US" sz="2856" dirty="0">
                <a:solidFill>
                  <a:srgbClr val="FF0000"/>
                </a:solidFill>
              </a:rPr>
              <a:t>Move the</a:t>
            </a:r>
          </a:p>
          <a:p>
            <a:r>
              <a:rPr lang="en-US" sz="2856" dirty="0">
                <a:solidFill>
                  <a:srgbClr val="FF0000"/>
                </a:solidFill>
              </a:rPr>
              <a:t>bullet and</a:t>
            </a:r>
          </a:p>
          <a:p>
            <a:r>
              <a:rPr lang="en-US" sz="2856" dirty="0">
                <a:solidFill>
                  <a:srgbClr val="FF0000"/>
                </a:solidFill>
              </a:rPr>
              <a:t>explosion</a:t>
            </a:r>
          </a:p>
          <a:p>
            <a:endParaRPr lang="en-US" sz="2856" dirty="0">
              <a:solidFill>
                <a:srgbClr val="FF0000"/>
              </a:solidFill>
            </a:endParaRPr>
          </a:p>
          <a:p>
            <a:r>
              <a:rPr lang="en-US" sz="2856" dirty="0">
                <a:solidFill>
                  <a:srgbClr val="FF0000"/>
                </a:solidFill>
              </a:rPr>
              <a:t>outside the</a:t>
            </a:r>
          </a:p>
          <a:p>
            <a:r>
              <a:rPr lang="en-US" sz="2856" dirty="0">
                <a:solidFill>
                  <a:srgbClr val="FF0000"/>
                </a:solidFill>
              </a:rPr>
              <a:t>Layout</a:t>
            </a:r>
          </a:p>
        </p:txBody>
      </p:sp>
      <p:cxnSp>
        <p:nvCxnSpPr>
          <p:cNvPr id="4" name="Curved Connector 3"/>
          <p:cNvCxnSpPr/>
          <p:nvPr/>
        </p:nvCxnSpPr>
        <p:spPr>
          <a:xfrm rot="10800000">
            <a:off x="3018889" y="3730413"/>
            <a:ext cx="1619103" cy="1204613"/>
          </a:xfrm>
          <a:prstGeom prst="curvedConnector3">
            <a:avLst>
              <a:gd name="adj1" fmla="val 105200"/>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1374648"/>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94056" y="1713632"/>
            <a:ext cx="7556278" cy="4892395"/>
          </a:xfrm>
          <a:prstGeom prst="rect">
            <a:avLst/>
          </a:prstGeom>
        </p:spPr>
      </p:pic>
      <p:sp>
        <p:nvSpPr>
          <p:cNvPr id="2" name="Title 1"/>
          <p:cNvSpPr>
            <a:spLocks noGrp="1"/>
          </p:cNvSpPr>
          <p:nvPr>
            <p:ph type="title"/>
          </p:nvPr>
        </p:nvSpPr>
        <p:spPr/>
        <p:txBody>
          <a:bodyPr/>
          <a:lstStyle/>
          <a:p>
            <a:r>
              <a:rPr lang="en-US" dirty="0" smtClean="0"/>
              <a:t>Shoot Bullets: Step </a:t>
            </a:r>
            <a:r>
              <a:rPr lang="en-US" dirty="0"/>
              <a:t>4</a:t>
            </a:r>
          </a:p>
        </p:txBody>
      </p:sp>
      <p:pic>
        <p:nvPicPr>
          <p:cNvPr id="5" name="Picture 4"/>
          <p:cNvPicPr>
            <a:picLocks noChangeAspect="1"/>
          </p:cNvPicPr>
          <p:nvPr/>
        </p:nvPicPr>
        <p:blipFill>
          <a:blip r:embed="rId3"/>
          <a:stretch>
            <a:fillRect/>
          </a:stretch>
        </p:blipFill>
        <p:spPr>
          <a:xfrm>
            <a:off x="4322755" y="3077148"/>
            <a:ext cx="4342434" cy="2176074"/>
          </a:xfrm>
          <a:prstGeom prst="rect">
            <a:avLst/>
          </a:prstGeom>
        </p:spPr>
      </p:pic>
      <p:cxnSp>
        <p:nvCxnSpPr>
          <p:cNvPr id="13" name="Straight Arrow Connector 12"/>
          <p:cNvCxnSpPr/>
          <p:nvPr/>
        </p:nvCxnSpPr>
        <p:spPr>
          <a:xfrm flipH="1" flipV="1">
            <a:off x="8339516" y="5038467"/>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923692" y="4890476"/>
            <a:ext cx="1180736" cy="542399"/>
          </a:xfrm>
          <a:prstGeom prst="rect">
            <a:avLst/>
          </a:prstGeom>
          <a:noFill/>
        </p:spPr>
        <p:txBody>
          <a:bodyPr wrap="none" rtlCol="0">
            <a:spAutoFit/>
          </a:bodyPr>
          <a:lstStyle/>
          <a:p>
            <a:pPr algn="ctr"/>
            <a:r>
              <a:rPr lang="en-US" sz="2856" dirty="0">
                <a:solidFill>
                  <a:srgbClr val="FF0000"/>
                </a:solidFill>
              </a:rPr>
              <a:t>Done!</a:t>
            </a:r>
          </a:p>
        </p:txBody>
      </p:sp>
    </p:spTree>
    <p:extLst>
      <p:ext uri="{BB962C8B-B14F-4D97-AF65-F5344CB8AC3E}">
        <p14:creationId xmlns:p14="http://schemas.microsoft.com/office/powerpoint/2010/main" val="1642322856"/>
      </p:ext>
    </p:extLst>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Shoot Bullets: Step </a:t>
            </a:r>
            <a:r>
              <a:rPr lang="en-US" dirty="0"/>
              <a:t>5</a:t>
            </a:r>
          </a:p>
        </p:txBody>
      </p:sp>
      <p:sp>
        <p:nvSpPr>
          <p:cNvPr id="11" name="TextBox 10"/>
          <p:cNvSpPr txBox="1"/>
          <p:nvPr/>
        </p:nvSpPr>
        <p:spPr>
          <a:xfrm>
            <a:off x="3870104" y="4309370"/>
            <a:ext cx="3350595" cy="542399"/>
          </a:xfrm>
          <a:prstGeom prst="rect">
            <a:avLst/>
          </a:prstGeom>
          <a:noFill/>
        </p:spPr>
        <p:txBody>
          <a:bodyPr wrap="none" rtlCol="0">
            <a:spAutoFit/>
          </a:bodyPr>
          <a:lstStyle/>
          <a:p>
            <a:pPr algn="ctr"/>
            <a:r>
              <a:rPr lang="en-US" sz="2856" dirty="0">
                <a:solidFill>
                  <a:srgbClr val="FF0000"/>
                </a:solidFill>
              </a:rPr>
              <a:t>Click to Add Action</a:t>
            </a:r>
          </a:p>
        </p:txBody>
      </p:sp>
      <p:cxnSp>
        <p:nvCxnSpPr>
          <p:cNvPr id="12" name="Straight Arrow Connector 11"/>
          <p:cNvCxnSpPr/>
          <p:nvPr/>
        </p:nvCxnSpPr>
        <p:spPr>
          <a:xfrm flipH="1" flipV="1">
            <a:off x="4282157" y="3619190"/>
            <a:ext cx="130013" cy="690181"/>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38713340"/>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7" y="1724345"/>
            <a:ext cx="5683052" cy="4779592"/>
          </a:xfrm>
          <a:prstGeom prst="rect">
            <a:avLst/>
          </a:prstGeom>
        </p:spPr>
      </p:pic>
      <p:sp>
        <p:nvSpPr>
          <p:cNvPr id="2" name="Title 1"/>
          <p:cNvSpPr>
            <a:spLocks noGrp="1"/>
          </p:cNvSpPr>
          <p:nvPr>
            <p:ph type="title"/>
          </p:nvPr>
        </p:nvSpPr>
        <p:spPr/>
        <p:txBody>
          <a:bodyPr/>
          <a:lstStyle/>
          <a:p>
            <a:r>
              <a:rPr lang="en-US" dirty="0" smtClean="0"/>
              <a:t>Shoot Bullets: Step 6</a:t>
            </a:r>
            <a:endParaRPr lang="en-US" dirty="0"/>
          </a:p>
        </p:txBody>
      </p:sp>
      <p:sp>
        <p:nvSpPr>
          <p:cNvPr id="11" name="TextBox 10"/>
          <p:cNvSpPr txBox="1"/>
          <p:nvPr/>
        </p:nvSpPr>
        <p:spPr>
          <a:xfrm>
            <a:off x="6624062" y="4363740"/>
            <a:ext cx="1483784"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“Player”</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4605514" y="2360929"/>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1051518153"/>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5" y="1724345"/>
            <a:ext cx="5683052" cy="4779592"/>
          </a:xfrm>
          <a:prstGeom prst="rect">
            <a:avLst/>
          </a:prstGeom>
        </p:spPr>
      </p:pic>
      <p:sp>
        <p:nvSpPr>
          <p:cNvPr id="2" name="Title 1"/>
          <p:cNvSpPr>
            <a:spLocks noGrp="1"/>
          </p:cNvSpPr>
          <p:nvPr>
            <p:ph type="title"/>
          </p:nvPr>
        </p:nvSpPr>
        <p:spPr/>
        <p:txBody>
          <a:bodyPr/>
          <a:lstStyle/>
          <a:p>
            <a:r>
              <a:rPr lang="en-US" dirty="0" smtClean="0"/>
              <a:t>Shoot Bullets: Step </a:t>
            </a:r>
            <a:r>
              <a:rPr lang="en-US" dirty="0"/>
              <a:t>7</a:t>
            </a:r>
          </a:p>
        </p:txBody>
      </p:sp>
      <p:sp>
        <p:nvSpPr>
          <p:cNvPr id="11" name="TextBox 10"/>
          <p:cNvSpPr txBox="1"/>
          <p:nvPr/>
        </p:nvSpPr>
        <p:spPr>
          <a:xfrm>
            <a:off x="6821419" y="4363740"/>
            <a:ext cx="4059820"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“Spawn another object”</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990517" y="4937444"/>
            <a:ext cx="1696127" cy="26515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
        <p:nvSpPr>
          <p:cNvPr id="10" name="Up-Down Arrow 9"/>
          <p:cNvSpPr/>
          <p:nvPr/>
        </p:nvSpPr>
        <p:spPr>
          <a:xfrm>
            <a:off x="6660689" y="2477563"/>
            <a:ext cx="321458" cy="1208121"/>
          </a:xfrm>
          <a:prstGeom prst="upDown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244903056"/>
      </p:ext>
    </p:extLst>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pic>
        <p:nvPicPr>
          <p:cNvPr id="5" name="Picture 4"/>
          <p:cNvPicPr>
            <a:picLocks noChangeAspect="1"/>
          </p:cNvPicPr>
          <p:nvPr/>
        </p:nvPicPr>
        <p:blipFill>
          <a:blip r:embed="rId3"/>
          <a:stretch>
            <a:fillRect/>
          </a:stretch>
        </p:blipFill>
        <p:spPr>
          <a:xfrm>
            <a:off x="3501868" y="3112410"/>
            <a:ext cx="4342434" cy="2516086"/>
          </a:xfrm>
          <a:prstGeom prst="rect">
            <a:avLst/>
          </a:prstGeom>
        </p:spPr>
      </p:pic>
      <p:sp>
        <p:nvSpPr>
          <p:cNvPr id="2" name="Title 1"/>
          <p:cNvSpPr>
            <a:spLocks noGrp="1"/>
          </p:cNvSpPr>
          <p:nvPr>
            <p:ph type="title"/>
          </p:nvPr>
        </p:nvSpPr>
        <p:spPr/>
        <p:txBody>
          <a:bodyPr/>
          <a:lstStyle/>
          <a:p>
            <a:r>
              <a:rPr lang="en-US" dirty="0" smtClean="0"/>
              <a:t>Shoot Bullets: Step </a:t>
            </a:r>
            <a:r>
              <a:rPr lang="en-US" dirty="0"/>
              <a:t>8</a:t>
            </a:r>
          </a:p>
        </p:txBody>
      </p:sp>
      <p:sp>
        <p:nvSpPr>
          <p:cNvPr id="11" name="TextBox 10"/>
          <p:cNvSpPr txBox="1"/>
          <p:nvPr/>
        </p:nvSpPr>
        <p:spPr>
          <a:xfrm>
            <a:off x="8719304" y="4524828"/>
            <a:ext cx="2739137" cy="542399"/>
          </a:xfrm>
          <a:prstGeom prst="rect">
            <a:avLst/>
          </a:prstGeom>
          <a:noFill/>
        </p:spPr>
        <p:txBody>
          <a:bodyPr wrap="none" rtlCol="0">
            <a:spAutoFit/>
          </a:bodyPr>
          <a:lstStyle/>
          <a:p>
            <a:r>
              <a:rPr lang="en-US" sz="2856" dirty="0">
                <a:solidFill>
                  <a:srgbClr val="FF0000"/>
                </a:solidFill>
              </a:rPr>
              <a:t>Click to Choose</a:t>
            </a:r>
          </a:p>
        </p:txBody>
      </p:sp>
      <p:cxnSp>
        <p:nvCxnSpPr>
          <p:cNvPr id="12" name="Straight Arrow Connector 11"/>
          <p:cNvCxnSpPr/>
          <p:nvPr/>
        </p:nvCxnSpPr>
        <p:spPr>
          <a:xfrm flipH="1" flipV="1">
            <a:off x="7513744" y="4108816"/>
            <a:ext cx="1205560" cy="68283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618649"/>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6" y="1860350"/>
            <a:ext cx="5683052" cy="4643587"/>
          </a:xfrm>
          <a:prstGeom prst="rect">
            <a:avLst/>
          </a:prstGeom>
        </p:spPr>
      </p:pic>
      <p:sp>
        <p:nvSpPr>
          <p:cNvPr id="2" name="Title 1"/>
          <p:cNvSpPr>
            <a:spLocks noGrp="1"/>
          </p:cNvSpPr>
          <p:nvPr>
            <p:ph type="title"/>
          </p:nvPr>
        </p:nvSpPr>
        <p:spPr/>
        <p:txBody>
          <a:bodyPr/>
          <a:lstStyle/>
          <a:p>
            <a:r>
              <a:rPr lang="en-US" dirty="0" smtClean="0"/>
              <a:t>Shoot Bullets: Step </a:t>
            </a:r>
            <a:r>
              <a:rPr lang="en-US" dirty="0"/>
              <a:t>9</a:t>
            </a:r>
          </a:p>
        </p:txBody>
      </p:sp>
      <p:sp>
        <p:nvSpPr>
          <p:cNvPr id="11" name="TextBox 10"/>
          <p:cNvSpPr txBox="1"/>
          <p:nvPr/>
        </p:nvSpPr>
        <p:spPr>
          <a:xfrm>
            <a:off x="6668501" y="4363740"/>
            <a:ext cx="1394909"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“Bullet”</a:t>
            </a:r>
          </a:p>
          <a:p>
            <a:pPr algn="ctr"/>
            <a:r>
              <a:rPr lang="en-US" sz="2856" dirty="0">
                <a:solidFill>
                  <a:srgbClr val="FF0000"/>
                </a:solidFill>
              </a:rPr>
              <a:t>then</a:t>
            </a:r>
          </a:p>
        </p:txBody>
      </p:sp>
      <p:cxnSp>
        <p:nvCxnSpPr>
          <p:cNvPr id="12" name="Straight Arrow Connector 11"/>
          <p:cNvCxnSpPr>
            <a:stCxn id="8" idx="1"/>
          </p:cNvCxnSpPr>
          <p:nvPr/>
        </p:nvCxnSpPr>
        <p:spPr>
          <a:xfrm flipH="1" flipV="1">
            <a:off x="5473888" y="6278146"/>
            <a:ext cx="1495438" cy="12320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977460" y="2508781"/>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969326" y="6130155"/>
            <a:ext cx="793261" cy="542399"/>
          </a:xfrm>
          <a:prstGeom prst="rect">
            <a:avLst/>
          </a:prstGeom>
          <a:noFill/>
        </p:spPr>
        <p:txBody>
          <a:bodyPr wrap="none" rtlCol="0">
            <a:spAutoFit/>
          </a:bodyPr>
          <a:lstStyle/>
          <a:p>
            <a:pPr algn="ctr"/>
            <a:r>
              <a:rPr lang="en-US" sz="2856" dirty="0">
                <a:solidFill>
                  <a:srgbClr val="FF0000"/>
                </a:solidFill>
              </a:rPr>
              <a:t>OK!</a:t>
            </a:r>
          </a:p>
        </p:txBody>
      </p:sp>
    </p:spTree>
    <p:extLst>
      <p:ext uri="{BB962C8B-B14F-4D97-AF65-F5344CB8AC3E}">
        <p14:creationId xmlns:p14="http://schemas.microsoft.com/office/powerpoint/2010/main" val="1231554866"/>
      </p:ext>
    </p:extLst>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pic>
        <p:nvPicPr>
          <p:cNvPr id="6" name="Picture 5"/>
          <p:cNvPicPr>
            <a:picLocks noChangeAspect="1"/>
          </p:cNvPicPr>
          <p:nvPr/>
        </p:nvPicPr>
        <p:blipFill>
          <a:blip r:embed="rId3"/>
          <a:stretch>
            <a:fillRect/>
          </a:stretch>
        </p:blipFill>
        <p:spPr>
          <a:xfrm>
            <a:off x="3501867" y="2927831"/>
            <a:ext cx="4342434" cy="2700664"/>
          </a:xfrm>
          <a:prstGeom prst="rect">
            <a:avLst/>
          </a:prstGeom>
        </p:spPr>
      </p:pic>
      <p:sp>
        <p:nvSpPr>
          <p:cNvPr id="2" name="Title 1"/>
          <p:cNvSpPr>
            <a:spLocks noGrp="1"/>
          </p:cNvSpPr>
          <p:nvPr>
            <p:ph type="title"/>
          </p:nvPr>
        </p:nvSpPr>
        <p:spPr/>
        <p:txBody>
          <a:bodyPr/>
          <a:lstStyle/>
          <a:p>
            <a:r>
              <a:rPr lang="en-US" dirty="0" smtClean="0"/>
              <a:t>Shoot Bullets: Step 10</a:t>
            </a:r>
            <a:endParaRPr lang="en-US" dirty="0"/>
          </a:p>
        </p:txBody>
      </p:sp>
      <p:sp>
        <p:nvSpPr>
          <p:cNvPr id="11" name="TextBox 10"/>
          <p:cNvSpPr txBox="1"/>
          <p:nvPr/>
        </p:nvSpPr>
        <p:spPr>
          <a:xfrm>
            <a:off x="8730677" y="5900986"/>
            <a:ext cx="1180736" cy="542399"/>
          </a:xfrm>
          <a:prstGeom prst="rect">
            <a:avLst/>
          </a:prstGeom>
          <a:noFill/>
        </p:spPr>
        <p:txBody>
          <a:bodyPr wrap="none" rtlCol="0">
            <a:spAutoFit/>
          </a:bodyPr>
          <a:lstStyle/>
          <a:p>
            <a:r>
              <a:rPr lang="en-US" sz="2856" dirty="0">
                <a:solidFill>
                  <a:srgbClr val="FF0000"/>
                </a:solidFill>
              </a:rPr>
              <a:t>Done!</a:t>
            </a:r>
          </a:p>
        </p:txBody>
      </p:sp>
      <p:cxnSp>
        <p:nvCxnSpPr>
          <p:cNvPr id="12" name="Straight Arrow Connector 11"/>
          <p:cNvCxnSpPr/>
          <p:nvPr/>
        </p:nvCxnSpPr>
        <p:spPr>
          <a:xfrm flipH="1" flipV="1">
            <a:off x="7525117" y="5484974"/>
            <a:ext cx="1205560" cy="68283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611243" y="3634184"/>
            <a:ext cx="3325090" cy="1438856"/>
          </a:xfrm>
          <a:prstGeom prst="rect">
            <a:avLst/>
          </a:prstGeom>
          <a:noFill/>
        </p:spPr>
        <p:txBody>
          <a:bodyPr wrap="none" rtlCol="0">
            <a:spAutoFit/>
          </a:bodyPr>
          <a:lstStyle/>
          <a:p>
            <a:r>
              <a:rPr lang="en-US" sz="2856" dirty="0">
                <a:solidFill>
                  <a:srgbClr val="FF0000"/>
                </a:solidFill>
              </a:rPr>
              <a:t>Enter</a:t>
            </a:r>
          </a:p>
          <a:p>
            <a:pPr marL="466298" indent="-466298">
              <a:buFont typeface="Arial" panose="020B0604020202020204" pitchFamily="34" charset="0"/>
              <a:buChar char="•"/>
            </a:pPr>
            <a:r>
              <a:rPr lang="en-US" sz="2856" dirty="0">
                <a:solidFill>
                  <a:srgbClr val="FF0000"/>
                </a:solidFill>
              </a:rPr>
              <a:t>Layer = 1</a:t>
            </a:r>
          </a:p>
          <a:p>
            <a:pPr marL="466298" indent="-466298">
              <a:buFont typeface="Arial" panose="020B0604020202020204" pitchFamily="34" charset="0"/>
              <a:buChar char="•"/>
            </a:pPr>
            <a:r>
              <a:rPr lang="en-US" sz="2856" dirty="0">
                <a:solidFill>
                  <a:srgbClr val="FF0000"/>
                </a:solidFill>
              </a:rPr>
              <a:t>Image point = 0</a:t>
            </a:r>
          </a:p>
        </p:txBody>
      </p:sp>
    </p:spTree>
    <p:extLst>
      <p:ext uri="{BB962C8B-B14F-4D97-AF65-F5344CB8AC3E}">
        <p14:creationId xmlns:p14="http://schemas.microsoft.com/office/powerpoint/2010/main" val="1974455490"/>
      </p:ext>
    </p:extLst>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Shoot Bullets: Done!</a:t>
            </a:r>
            <a:endParaRPr lang="en-US" dirty="0"/>
          </a:p>
        </p:txBody>
      </p:sp>
      <p:sp>
        <p:nvSpPr>
          <p:cNvPr id="4" name="Rounded Rectangle 3"/>
          <p:cNvSpPr/>
          <p:nvPr/>
        </p:nvSpPr>
        <p:spPr>
          <a:xfrm>
            <a:off x="2743555" y="3405823"/>
            <a:ext cx="4414323" cy="548634"/>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479213817"/>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14. Image Points</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594445"/>
      </p:ext>
    </p:extLst>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056" y="1708440"/>
            <a:ext cx="7556278" cy="4897587"/>
          </a:xfrm>
          <a:prstGeom prst="rect">
            <a:avLst/>
          </a:prstGeom>
        </p:spPr>
      </p:pic>
      <p:sp>
        <p:nvSpPr>
          <p:cNvPr id="2" name="Title 1"/>
          <p:cNvSpPr>
            <a:spLocks noGrp="1"/>
          </p:cNvSpPr>
          <p:nvPr>
            <p:ph type="title"/>
          </p:nvPr>
        </p:nvSpPr>
        <p:spPr/>
        <p:txBody>
          <a:bodyPr/>
          <a:lstStyle/>
          <a:p>
            <a:r>
              <a:rPr lang="en-US" dirty="0" smtClean="0"/>
              <a:t>Fix Bullets: Step </a:t>
            </a:r>
            <a:r>
              <a:rPr lang="en-US" dirty="0"/>
              <a:t>1</a:t>
            </a:r>
          </a:p>
        </p:txBody>
      </p:sp>
      <p:sp>
        <p:nvSpPr>
          <p:cNvPr id="11" name="TextBox 10"/>
          <p:cNvSpPr txBox="1"/>
          <p:nvPr/>
        </p:nvSpPr>
        <p:spPr>
          <a:xfrm>
            <a:off x="9393750" y="3774426"/>
            <a:ext cx="2724095" cy="1887084"/>
          </a:xfrm>
          <a:prstGeom prst="rect">
            <a:avLst/>
          </a:prstGeom>
          <a:noFill/>
        </p:spPr>
        <p:txBody>
          <a:bodyPr wrap="none" rtlCol="0">
            <a:spAutoFit/>
          </a:bodyPr>
          <a:lstStyle/>
          <a:p>
            <a:r>
              <a:rPr lang="en-US" sz="2856" dirty="0">
                <a:solidFill>
                  <a:srgbClr val="FF0000"/>
                </a:solidFill>
              </a:rPr>
              <a:t>Right-Click</a:t>
            </a:r>
          </a:p>
          <a:p>
            <a:r>
              <a:rPr lang="en-US" sz="2856" dirty="0">
                <a:solidFill>
                  <a:srgbClr val="FF0000"/>
                </a:solidFill>
              </a:rPr>
              <a:t>Player</a:t>
            </a:r>
          </a:p>
          <a:p>
            <a:r>
              <a:rPr lang="en-US" sz="2856" dirty="0">
                <a:solidFill>
                  <a:srgbClr val="FF0000"/>
                </a:solidFill>
              </a:rPr>
              <a:t>then</a:t>
            </a:r>
          </a:p>
          <a:p>
            <a:r>
              <a:rPr lang="en-US" sz="2856" dirty="0">
                <a:solidFill>
                  <a:srgbClr val="FF0000"/>
                </a:solidFill>
              </a:rPr>
              <a:t>Edit animations</a:t>
            </a:r>
          </a:p>
        </p:txBody>
      </p:sp>
      <p:cxnSp>
        <p:nvCxnSpPr>
          <p:cNvPr id="12" name="Straight Arrow Connector 11"/>
          <p:cNvCxnSpPr/>
          <p:nvPr/>
        </p:nvCxnSpPr>
        <p:spPr>
          <a:xfrm flipH="1" flipV="1">
            <a:off x="8188191" y="4359027"/>
            <a:ext cx="1205560" cy="68283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0610714"/>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729107"/>
            <a:ext cx="8429765" cy="4881690"/>
          </a:xfrm>
          <a:prstGeom prst="rect">
            <a:avLst/>
          </a:prstGeom>
        </p:spPr>
      </p:pic>
      <p:sp>
        <p:nvSpPr>
          <p:cNvPr id="5" name="Title 1"/>
          <p:cNvSpPr>
            <a:spLocks noGrp="1"/>
          </p:cNvSpPr>
          <p:nvPr>
            <p:ph type="title"/>
          </p:nvPr>
        </p:nvSpPr>
        <p:spPr>
          <a:xfrm>
            <a:off x="855768" y="372393"/>
            <a:ext cx="10724938" cy="1351952"/>
          </a:xfrm>
        </p:spPr>
        <p:txBody>
          <a:bodyPr/>
          <a:lstStyle/>
          <a:p>
            <a:r>
              <a:rPr lang="en-US" dirty="0"/>
              <a:t>Organize Your Layout: </a:t>
            </a:r>
            <a:r>
              <a:rPr lang="en-US" dirty="0" smtClean="0"/>
              <a:t>Done! </a:t>
            </a:r>
            <a:r>
              <a:rPr lang="en-US" dirty="0" smtClean="0">
                <a:sym typeface="Wingdings" panose="05000000000000000000" pitchFamily="2" charset="2"/>
              </a:rPr>
              <a:t></a:t>
            </a:r>
            <a:endParaRPr lang="en-US" dirty="0"/>
          </a:p>
        </p:txBody>
      </p:sp>
      <p:sp>
        <p:nvSpPr>
          <p:cNvPr id="4" name="Rounded Rectangle 3"/>
          <p:cNvSpPr/>
          <p:nvPr/>
        </p:nvSpPr>
        <p:spPr>
          <a:xfrm>
            <a:off x="2560677" y="3588701"/>
            <a:ext cx="1188707" cy="109726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113883713"/>
      </p:ext>
    </p:extLst>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840920"/>
            <a:ext cx="6265929" cy="4663017"/>
          </a:xfrm>
          <a:prstGeom prst="rect">
            <a:avLst/>
          </a:prstGeom>
        </p:spPr>
      </p:pic>
      <p:sp>
        <p:nvSpPr>
          <p:cNvPr id="2" name="Title 1"/>
          <p:cNvSpPr>
            <a:spLocks noGrp="1"/>
          </p:cNvSpPr>
          <p:nvPr>
            <p:ph type="title"/>
          </p:nvPr>
        </p:nvSpPr>
        <p:spPr/>
        <p:txBody>
          <a:bodyPr/>
          <a:lstStyle/>
          <a:p>
            <a:r>
              <a:rPr lang="en-US" dirty="0" smtClean="0"/>
              <a:t>Fix Bullets: Step </a:t>
            </a:r>
            <a:r>
              <a:rPr lang="en-US" dirty="0"/>
              <a:t>2</a:t>
            </a:r>
          </a:p>
        </p:txBody>
      </p:sp>
      <p:sp>
        <p:nvSpPr>
          <p:cNvPr id="11" name="TextBox 10"/>
          <p:cNvSpPr txBox="1"/>
          <p:nvPr/>
        </p:nvSpPr>
        <p:spPr>
          <a:xfrm>
            <a:off x="1040772" y="4990804"/>
            <a:ext cx="4715718" cy="990628"/>
          </a:xfrm>
          <a:prstGeom prst="rect">
            <a:avLst/>
          </a:prstGeom>
          <a:noFill/>
        </p:spPr>
        <p:txBody>
          <a:bodyPr wrap="square" rtlCol="0">
            <a:spAutoFit/>
          </a:bodyPr>
          <a:lstStyle/>
          <a:p>
            <a:pPr algn="ctr"/>
            <a:r>
              <a:rPr lang="en-US" sz="2856" dirty="0">
                <a:solidFill>
                  <a:srgbClr val="FF0000"/>
                </a:solidFill>
              </a:rPr>
              <a:t>Click to </a:t>
            </a:r>
          </a:p>
          <a:p>
            <a:pPr algn="ctr"/>
            <a:r>
              <a:rPr lang="en-US" sz="2856" dirty="0">
                <a:solidFill>
                  <a:srgbClr val="FF0000"/>
                </a:solidFill>
              </a:rPr>
              <a:t>Set origin and image points</a:t>
            </a:r>
          </a:p>
        </p:txBody>
      </p:sp>
      <p:cxnSp>
        <p:nvCxnSpPr>
          <p:cNvPr id="12" name="Straight Arrow Connector 11"/>
          <p:cNvCxnSpPr/>
          <p:nvPr/>
        </p:nvCxnSpPr>
        <p:spPr>
          <a:xfrm flipH="1" flipV="1">
            <a:off x="1152067" y="4773775"/>
            <a:ext cx="395571" cy="70357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749996" y="4476348"/>
            <a:ext cx="581552" cy="35460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469587081"/>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55766" y="1840920"/>
            <a:ext cx="6265929" cy="4663017"/>
          </a:xfrm>
          <a:prstGeom prst="rect">
            <a:avLst/>
          </a:prstGeom>
        </p:spPr>
      </p:pic>
      <p:sp>
        <p:nvSpPr>
          <p:cNvPr id="2" name="Title 1"/>
          <p:cNvSpPr>
            <a:spLocks noGrp="1"/>
          </p:cNvSpPr>
          <p:nvPr>
            <p:ph type="title"/>
          </p:nvPr>
        </p:nvSpPr>
        <p:spPr/>
        <p:txBody>
          <a:bodyPr/>
          <a:lstStyle/>
          <a:p>
            <a:r>
              <a:rPr lang="en-US" dirty="0" smtClean="0"/>
              <a:t>Fix Bullets: Step 3</a:t>
            </a:r>
            <a:endParaRPr lang="en-US" dirty="0"/>
          </a:p>
        </p:txBody>
      </p:sp>
      <p:sp>
        <p:nvSpPr>
          <p:cNvPr id="11" name="TextBox 10"/>
          <p:cNvSpPr txBox="1"/>
          <p:nvPr/>
        </p:nvSpPr>
        <p:spPr>
          <a:xfrm>
            <a:off x="2246332" y="4088097"/>
            <a:ext cx="2406194" cy="542399"/>
          </a:xfrm>
          <a:prstGeom prst="rect">
            <a:avLst/>
          </a:prstGeom>
          <a:noFill/>
        </p:spPr>
        <p:txBody>
          <a:bodyPr wrap="square" rtlCol="0">
            <a:spAutoFit/>
          </a:bodyPr>
          <a:lstStyle/>
          <a:p>
            <a:pPr algn="ctr"/>
            <a:r>
              <a:rPr lang="en-US" sz="2856" dirty="0">
                <a:solidFill>
                  <a:srgbClr val="FF0000"/>
                </a:solidFill>
              </a:rPr>
              <a:t>Click to add</a:t>
            </a:r>
          </a:p>
        </p:txBody>
      </p:sp>
      <p:cxnSp>
        <p:nvCxnSpPr>
          <p:cNvPr id="12" name="Straight Arrow Connector 11"/>
          <p:cNvCxnSpPr/>
          <p:nvPr/>
        </p:nvCxnSpPr>
        <p:spPr>
          <a:xfrm flipH="1" flipV="1">
            <a:off x="2764572" y="3443110"/>
            <a:ext cx="395571" cy="70357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444604" y="3145683"/>
            <a:ext cx="319968" cy="29742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853514091"/>
      </p:ext>
    </p:extLst>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840920"/>
            <a:ext cx="6265929" cy="4663017"/>
          </a:xfrm>
          <a:prstGeom prst="rect">
            <a:avLst/>
          </a:prstGeom>
        </p:spPr>
      </p:pic>
      <p:sp>
        <p:nvSpPr>
          <p:cNvPr id="2" name="Title 1"/>
          <p:cNvSpPr>
            <a:spLocks noGrp="1"/>
          </p:cNvSpPr>
          <p:nvPr>
            <p:ph type="title"/>
          </p:nvPr>
        </p:nvSpPr>
        <p:spPr/>
        <p:txBody>
          <a:bodyPr/>
          <a:lstStyle/>
          <a:p>
            <a:r>
              <a:rPr lang="en-US" dirty="0" smtClean="0"/>
              <a:t>Fix Bullets: Step 4</a:t>
            </a:r>
            <a:endParaRPr lang="en-US" dirty="0"/>
          </a:p>
        </p:txBody>
      </p:sp>
      <p:sp>
        <p:nvSpPr>
          <p:cNvPr id="11" name="TextBox 10"/>
          <p:cNvSpPr txBox="1"/>
          <p:nvPr/>
        </p:nvSpPr>
        <p:spPr>
          <a:xfrm>
            <a:off x="4795113" y="2541221"/>
            <a:ext cx="2406194" cy="990628"/>
          </a:xfrm>
          <a:prstGeom prst="rect">
            <a:avLst/>
          </a:prstGeom>
          <a:noFill/>
        </p:spPr>
        <p:txBody>
          <a:bodyPr wrap="square" rtlCol="0">
            <a:spAutoFit/>
          </a:bodyPr>
          <a:lstStyle/>
          <a:p>
            <a:pPr algn="ctr"/>
            <a:r>
              <a:rPr lang="en-US" sz="2856" dirty="0">
                <a:solidFill>
                  <a:srgbClr val="FF0000"/>
                </a:solidFill>
              </a:rPr>
              <a:t>Click in</a:t>
            </a:r>
          </a:p>
          <a:p>
            <a:pPr algn="ctr"/>
            <a:r>
              <a:rPr lang="en-US" sz="2856" dirty="0">
                <a:solidFill>
                  <a:srgbClr val="FF0000"/>
                </a:solidFill>
              </a:rPr>
              <a:t>front of gun</a:t>
            </a:r>
          </a:p>
        </p:txBody>
      </p:sp>
      <p:cxnSp>
        <p:nvCxnSpPr>
          <p:cNvPr id="12" name="Straight Arrow Connector 11"/>
          <p:cNvCxnSpPr/>
          <p:nvPr/>
        </p:nvCxnSpPr>
        <p:spPr>
          <a:xfrm flipH="1">
            <a:off x="5141573" y="3514322"/>
            <a:ext cx="352570" cy="932603"/>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882857" y="4620602"/>
            <a:ext cx="2406194" cy="990628"/>
          </a:xfrm>
          <a:prstGeom prst="rect">
            <a:avLst/>
          </a:prstGeom>
          <a:noFill/>
        </p:spPr>
        <p:txBody>
          <a:bodyPr wrap="square" rtlCol="0">
            <a:spAutoFit/>
          </a:bodyPr>
          <a:lstStyle/>
          <a:p>
            <a:pPr algn="ctr"/>
            <a:r>
              <a:rPr lang="en-US" sz="2856" dirty="0">
                <a:solidFill>
                  <a:srgbClr val="FF0000"/>
                </a:solidFill>
              </a:rPr>
              <a:t>Then, close popup</a:t>
            </a:r>
          </a:p>
        </p:txBody>
      </p:sp>
      <p:cxnSp>
        <p:nvCxnSpPr>
          <p:cNvPr id="14" name="Straight Arrow Connector 13"/>
          <p:cNvCxnSpPr/>
          <p:nvPr/>
        </p:nvCxnSpPr>
        <p:spPr>
          <a:xfrm flipH="1" flipV="1">
            <a:off x="7121695" y="2115418"/>
            <a:ext cx="863182" cy="233150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071217"/>
      </p:ext>
    </p:extLst>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4056" y="1708440"/>
            <a:ext cx="7556278" cy="4897587"/>
          </a:xfrm>
          <a:prstGeom prst="rect">
            <a:avLst/>
          </a:prstGeom>
        </p:spPr>
      </p:pic>
      <p:sp>
        <p:nvSpPr>
          <p:cNvPr id="2" name="Title 1"/>
          <p:cNvSpPr>
            <a:spLocks noGrp="1"/>
          </p:cNvSpPr>
          <p:nvPr>
            <p:ph type="title"/>
          </p:nvPr>
        </p:nvSpPr>
        <p:spPr/>
        <p:txBody>
          <a:bodyPr/>
          <a:lstStyle/>
          <a:p>
            <a:r>
              <a:rPr lang="en-US" dirty="0" smtClean="0"/>
              <a:t>Fix Bullets: Step </a:t>
            </a:r>
            <a:r>
              <a:rPr lang="en-US" dirty="0"/>
              <a:t>5</a:t>
            </a:r>
          </a:p>
        </p:txBody>
      </p:sp>
      <p:sp>
        <p:nvSpPr>
          <p:cNvPr id="11" name="TextBox 10"/>
          <p:cNvSpPr txBox="1"/>
          <p:nvPr/>
        </p:nvSpPr>
        <p:spPr>
          <a:xfrm>
            <a:off x="8859210" y="3060392"/>
            <a:ext cx="1978574" cy="1887084"/>
          </a:xfrm>
          <a:prstGeom prst="rect">
            <a:avLst/>
          </a:prstGeom>
          <a:noFill/>
        </p:spPr>
        <p:txBody>
          <a:bodyPr wrap="none" rtlCol="0">
            <a:spAutoFit/>
          </a:bodyPr>
          <a:lstStyle/>
          <a:p>
            <a:r>
              <a:rPr lang="en-US" sz="2856" dirty="0">
                <a:solidFill>
                  <a:srgbClr val="FF0000"/>
                </a:solidFill>
              </a:rPr>
              <a:t>Right-Click</a:t>
            </a:r>
          </a:p>
          <a:p>
            <a:r>
              <a:rPr lang="en-US" sz="2856" dirty="0">
                <a:solidFill>
                  <a:srgbClr val="FF0000"/>
                </a:solidFill>
              </a:rPr>
              <a:t>Spawn</a:t>
            </a:r>
          </a:p>
          <a:p>
            <a:r>
              <a:rPr lang="en-US" sz="2856" dirty="0">
                <a:solidFill>
                  <a:srgbClr val="FF0000"/>
                </a:solidFill>
              </a:rPr>
              <a:t>then</a:t>
            </a:r>
          </a:p>
          <a:p>
            <a:r>
              <a:rPr lang="en-US" sz="2856" dirty="0">
                <a:solidFill>
                  <a:srgbClr val="FF0000"/>
                </a:solidFill>
              </a:rPr>
              <a:t>Click Edit</a:t>
            </a:r>
          </a:p>
        </p:txBody>
      </p:sp>
      <p:cxnSp>
        <p:nvCxnSpPr>
          <p:cNvPr id="12" name="Straight Arrow Connector 11"/>
          <p:cNvCxnSpPr/>
          <p:nvPr/>
        </p:nvCxnSpPr>
        <p:spPr>
          <a:xfrm flipH="1" flipV="1">
            <a:off x="7653650" y="3644993"/>
            <a:ext cx="1205560" cy="68283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723090"/>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855766" y="1606350"/>
            <a:ext cx="7556278" cy="4897587"/>
          </a:xfrm>
          <a:prstGeom prst="rect">
            <a:avLst/>
          </a:prstGeom>
        </p:spPr>
      </p:pic>
      <p:sp>
        <p:nvSpPr>
          <p:cNvPr id="2" name="Title 1"/>
          <p:cNvSpPr>
            <a:spLocks noGrp="1"/>
          </p:cNvSpPr>
          <p:nvPr>
            <p:ph type="title"/>
          </p:nvPr>
        </p:nvSpPr>
        <p:spPr/>
        <p:txBody>
          <a:bodyPr/>
          <a:lstStyle/>
          <a:p>
            <a:r>
              <a:rPr lang="en-US" dirty="0" smtClean="0"/>
              <a:t>Fix Bullets: Step </a:t>
            </a:r>
            <a:r>
              <a:rPr lang="en-US" dirty="0"/>
              <a:t>6</a:t>
            </a:r>
          </a:p>
        </p:txBody>
      </p:sp>
      <p:pic>
        <p:nvPicPr>
          <p:cNvPr id="4" name="Picture 3"/>
          <p:cNvPicPr>
            <a:picLocks noChangeAspect="1"/>
          </p:cNvPicPr>
          <p:nvPr/>
        </p:nvPicPr>
        <p:blipFill>
          <a:blip r:embed="rId3"/>
          <a:stretch>
            <a:fillRect/>
          </a:stretch>
        </p:blipFill>
        <p:spPr>
          <a:xfrm>
            <a:off x="3625095" y="2990134"/>
            <a:ext cx="4342434" cy="2700664"/>
          </a:xfrm>
          <a:prstGeom prst="rect">
            <a:avLst/>
          </a:prstGeom>
        </p:spPr>
      </p:pic>
      <p:sp>
        <p:nvSpPr>
          <p:cNvPr id="16" name="TextBox 15"/>
          <p:cNvSpPr txBox="1"/>
          <p:nvPr/>
        </p:nvSpPr>
        <p:spPr>
          <a:xfrm>
            <a:off x="8730677" y="5900986"/>
            <a:ext cx="1180736" cy="542399"/>
          </a:xfrm>
          <a:prstGeom prst="rect">
            <a:avLst/>
          </a:prstGeom>
          <a:noFill/>
        </p:spPr>
        <p:txBody>
          <a:bodyPr wrap="none" rtlCol="0">
            <a:spAutoFit/>
          </a:bodyPr>
          <a:lstStyle/>
          <a:p>
            <a:r>
              <a:rPr lang="en-US" sz="2856" dirty="0">
                <a:solidFill>
                  <a:srgbClr val="FF0000"/>
                </a:solidFill>
              </a:rPr>
              <a:t>Done!</a:t>
            </a:r>
          </a:p>
        </p:txBody>
      </p:sp>
      <p:cxnSp>
        <p:nvCxnSpPr>
          <p:cNvPr id="17" name="Straight Arrow Connector 16"/>
          <p:cNvCxnSpPr/>
          <p:nvPr/>
        </p:nvCxnSpPr>
        <p:spPr>
          <a:xfrm flipH="1" flipV="1">
            <a:off x="7525117" y="5484974"/>
            <a:ext cx="1205560" cy="68283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611243" y="3634184"/>
            <a:ext cx="3325090" cy="990628"/>
          </a:xfrm>
          <a:prstGeom prst="rect">
            <a:avLst/>
          </a:prstGeom>
          <a:noFill/>
        </p:spPr>
        <p:txBody>
          <a:bodyPr wrap="none" rtlCol="0">
            <a:spAutoFit/>
          </a:bodyPr>
          <a:lstStyle/>
          <a:p>
            <a:r>
              <a:rPr lang="en-US" sz="2856" dirty="0">
                <a:solidFill>
                  <a:srgbClr val="FF0000"/>
                </a:solidFill>
              </a:rPr>
              <a:t>Update</a:t>
            </a:r>
          </a:p>
          <a:p>
            <a:pPr marL="466298" indent="-466298">
              <a:buFont typeface="Arial" panose="020B0604020202020204" pitchFamily="34" charset="0"/>
              <a:buChar char="•"/>
            </a:pPr>
            <a:r>
              <a:rPr lang="en-US" sz="2856" dirty="0">
                <a:solidFill>
                  <a:srgbClr val="FF0000"/>
                </a:solidFill>
              </a:rPr>
              <a:t>Image point = 1</a:t>
            </a:r>
          </a:p>
        </p:txBody>
      </p:sp>
    </p:spTree>
    <p:extLst>
      <p:ext uri="{BB962C8B-B14F-4D97-AF65-F5344CB8AC3E}">
        <p14:creationId xmlns:p14="http://schemas.microsoft.com/office/powerpoint/2010/main" val="2227322392"/>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15. Collision Detection</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411559"/>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Destroy Monsters: Step 1</a:t>
            </a:r>
            <a:endParaRPr lang="en-US" dirty="0"/>
          </a:p>
        </p:txBody>
      </p:sp>
      <p:sp>
        <p:nvSpPr>
          <p:cNvPr id="11" name="TextBox 10"/>
          <p:cNvSpPr txBox="1"/>
          <p:nvPr/>
        </p:nvSpPr>
        <p:spPr>
          <a:xfrm>
            <a:off x="2529641" y="4866658"/>
            <a:ext cx="3188215" cy="542399"/>
          </a:xfrm>
          <a:prstGeom prst="rect">
            <a:avLst/>
          </a:prstGeom>
          <a:noFill/>
        </p:spPr>
        <p:txBody>
          <a:bodyPr wrap="none" rtlCol="0">
            <a:spAutoFit/>
          </a:bodyPr>
          <a:lstStyle/>
          <a:p>
            <a:pPr algn="ctr"/>
            <a:r>
              <a:rPr lang="en-US" sz="2856" dirty="0">
                <a:solidFill>
                  <a:srgbClr val="FF0000"/>
                </a:solidFill>
              </a:rPr>
              <a:t>Click to Add Event</a:t>
            </a:r>
          </a:p>
        </p:txBody>
      </p:sp>
      <p:cxnSp>
        <p:nvCxnSpPr>
          <p:cNvPr id="12" name="Straight Arrow Connector 11"/>
          <p:cNvCxnSpPr/>
          <p:nvPr/>
        </p:nvCxnSpPr>
        <p:spPr>
          <a:xfrm flipV="1">
            <a:off x="2969290" y="4173968"/>
            <a:ext cx="180453" cy="692691"/>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323138538"/>
      </p:ext>
    </p:extLst>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9761" y="1713633"/>
            <a:ext cx="5683052" cy="4779592"/>
          </a:xfrm>
          <a:prstGeom prst="rect">
            <a:avLst/>
          </a:prstGeom>
        </p:spPr>
      </p:pic>
      <p:sp>
        <p:nvSpPr>
          <p:cNvPr id="2" name="Title 1"/>
          <p:cNvSpPr>
            <a:spLocks noGrp="1"/>
          </p:cNvSpPr>
          <p:nvPr>
            <p:ph type="title"/>
          </p:nvPr>
        </p:nvSpPr>
        <p:spPr/>
        <p:txBody>
          <a:bodyPr/>
          <a:lstStyle/>
          <a:p>
            <a:r>
              <a:rPr lang="en-US" dirty="0" smtClean="0"/>
              <a:t>Destroy Monsters: Step </a:t>
            </a:r>
            <a:r>
              <a:rPr lang="en-US" dirty="0"/>
              <a:t>2</a:t>
            </a:r>
          </a:p>
        </p:txBody>
      </p:sp>
      <p:sp>
        <p:nvSpPr>
          <p:cNvPr id="11" name="TextBox 10"/>
          <p:cNvSpPr txBox="1"/>
          <p:nvPr/>
        </p:nvSpPr>
        <p:spPr>
          <a:xfrm>
            <a:off x="6668501" y="4363740"/>
            <a:ext cx="1394909"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“Bullet”</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693972" y="2360929"/>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3445663473"/>
      </p:ext>
    </p:extLst>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5" y="1724345"/>
            <a:ext cx="5683052" cy="4779592"/>
          </a:xfrm>
          <a:prstGeom prst="rect">
            <a:avLst/>
          </a:prstGeom>
        </p:spPr>
      </p:pic>
      <p:sp>
        <p:nvSpPr>
          <p:cNvPr id="2" name="Title 1"/>
          <p:cNvSpPr>
            <a:spLocks noGrp="1"/>
          </p:cNvSpPr>
          <p:nvPr>
            <p:ph type="title"/>
          </p:nvPr>
        </p:nvSpPr>
        <p:spPr/>
        <p:txBody>
          <a:bodyPr/>
          <a:lstStyle/>
          <a:p>
            <a:r>
              <a:rPr lang="en-US" dirty="0" smtClean="0"/>
              <a:t>Destroy Monsters: Step </a:t>
            </a:r>
            <a:r>
              <a:rPr lang="en-US" dirty="0"/>
              <a:t>3</a:t>
            </a:r>
          </a:p>
        </p:txBody>
      </p:sp>
      <p:sp>
        <p:nvSpPr>
          <p:cNvPr id="11" name="TextBox 10"/>
          <p:cNvSpPr txBox="1"/>
          <p:nvPr/>
        </p:nvSpPr>
        <p:spPr>
          <a:xfrm>
            <a:off x="6826646" y="4610625"/>
            <a:ext cx="5712719"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“On collision with another object”</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081502" y="5746049"/>
            <a:ext cx="1866725" cy="20214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10"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913767773"/>
      </p:ext>
    </p:extLst>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94056" y="1713632"/>
            <a:ext cx="7556278" cy="4892395"/>
          </a:xfrm>
          <a:prstGeom prst="rect">
            <a:avLst/>
          </a:prstGeom>
        </p:spPr>
      </p:pic>
      <p:sp>
        <p:nvSpPr>
          <p:cNvPr id="2" name="Title 1"/>
          <p:cNvSpPr>
            <a:spLocks noGrp="1"/>
          </p:cNvSpPr>
          <p:nvPr>
            <p:ph type="title"/>
          </p:nvPr>
        </p:nvSpPr>
        <p:spPr/>
        <p:txBody>
          <a:bodyPr/>
          <a:lstStyle/>
          <a:p>
            <a:r>
              <a:rPr lang="en-US" dirty="0" smtClean="0"/>
              <a:t>Destroy Monsters: Step </a:t>
            </a:r>
            <a:r>
              <a:rPr lang="en-US" dirty="0"/>
              <a:t>4</a:t>
            </a:r>
          </a:p>
        </p:txBody>
      </p:sp>
      <p:pic>
        <p:nvPicPr>
          <p:cNvPr id="3" name="Picture 2"/>
          <p:cNvPicPr>
            <a:picLocks noChangeAspect="1"/>
          </p:cNvPicPr>
          <p:nvPr/>
        </p:nvPicPr>
        <p:blipFill>
          <a:blip r:embed="rId3"/>
          <a:stretch>
            <a:fillRect/>
          </a:stretch>
        </p:blipFill>
        <p:spPr>
          <a:xfrm>
            <a:off x="4322754" y="3378302"/>
            <a:ext cx="4342434" cy="1874921"/>
          </a:xfrm>
          <a:prstGeom prst="rect">
            <a:avLst/>
          </a:prstGeom>
        </p:spPr>
      </p:pic>
      <p:cxnSp>
        <p:nvCxnSpPr>
          <p:cNvPr id="13" name="Straight Arrow Connector 12"/>
          <p:cNvCxnSpPr/>
          <p:nvPr/>
        </p:nvCxnSpPr>
        <p:spPr>
          <a:xfrm flipH="1" flipV="1">
            <a:off x="8366259" y="4458432"/>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881582" y="4310441"/>
            <a:ext cx="2681914" cy="542399"/>
          </a:xfrm>
          <a:prstGeom prst="rect">
            <a:avLst/>
          </a:prstGeom>
          <a:noFill/>
        </p:spPr>
        <p:txBody>
          <a:bodyPr wrap="none" rtlCol="0">
            <a:spAutoFit/>
          </a:bodyPr>
          <a:lstStyle/>
          <a:p>
            <a:pPr algn="ctr"/>
            <a:r>
              <a:rPr lang="en-US" sz="2856" dirty="0">
                <a:solidFill>
                  <a:srgbClr val="FF0000"/>
                </a:solidFill>
              </a:rPr>
              <a:t>Click to choose</a:t>
            </a:r>
          </a:p>
        </p:txBody>
      </p:sp>
    </p:spTree>
    <p:extLst>
      <p:ext uri="{BB962C8B-B14F-4D97-AF65-F5344CB8AC3E}">
        <p14:creationId xmlns:p14="http://schemas.microsoft.com/office/powerpoint/2010/main" val="4030054458"/>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9. Moving the Player</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438470"/>
      </p:ext>
    </p:extLst>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63754" y="1724345"/>
            <a:ext cx="5683052" cy="4643587"/>
          </a:xfrm>
          <a:prstGeom prst="rect">
            <a:avLst/>
          </a:prstGeom>
        </p:spPr>
      </p:pic>
      <p:sp>
        <p:nvSpPr>
          <p:cNvPr id="2" name="Title 1"/>
          <p:cNvSpPr>
            <a:spLocks noGrp="1"/>
          </p:cNvSpPr>
          <p:nvPr>
            <p:ph type="title"/>
          </p:nvPr>
        </p:nvSpPr>
        <p:spPr/>
        <p:txBody>
          <a:bodyPr/>
          <a:lstStyle/>
          <a:p>
            <a:r>
              <a:rPr lang="en-US" dirty="0" smtClean="0"/>
              <a:t>Destroy Monsters: Step </a:t>
            </a:r>
            <a:r>
              <a:rPr lang="en-US" dirty="0"/>
              <a:t>5</a:t>
            </a:r>
          </a:p>
        </p:txBody>
      </p:sp>
      <p:sp>
        <p:nvSpPr>
          <p:cNvPr id="11" name="TextBox 10"/>
          <p:cNvSpPr txBox="1"/>
          <p:nvPr/>
        </p:nvSpPr>
        <p:spPr>
          <a:xfrm>
            <a:off x="6434969" y="4363740"/>
            <a:ext cx="1861972"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“Monster”</a:t>
            </a:r>
          </a:p>
          <a:p>
            <a:pPr algn="ctr"/>
            <a:r>
              <a:rPr lang="en-US" sz="2856" dirty="0">
                <a:solidFill>
                  <a:srgbClr val="FF0000"/>
                </a:solidFill>
              </a:rPr>
              <a:t>then</a:t>
            </a:r>
          </a:p>
        </p:txBody>
      </p:sp>
      <p:cxnSp>
        <p:nvCxnSpPr>
          <p:cNvPr id="12" name="Straight Arrow Connector 11"/>
          <p:cNvCxnSpPr/>
          <p:nvPr/>
        </p:nvCxnSpPr>
        <p:spPr>
          <a:xfrm flipH="1" flipV="1">
            <a:off x="5539637" y="6130155"/>
            <a:ext cx="1199109" cy="400181"/>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467351" y="2393184"/>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711770" y="6263518"/>
            <a:ext cx="793261" cy="542399"/>
          </a:xfrm>
          <a:prstGeom prst="rect">
            <a:avLst/>
          </a:prstGeom>
          <a:noFill/>
        </p:spPr>
        <p:txBody>
          <a:bodyPr wrap="none" rtlCol="0">
            <a:spAutoFit/>
          </a:bodyPr>
          <a:lstStyle/>
          <a:p>
            <a:pPr algn="ctr"/>
            <a:r>
              <a:rPr lang="en-US" sz="2856" dirty="0">
                <a:solidFill>
                  <a:srgbClr val="FF0000"/>
                </a:solidFill>
              </a:rPr>
              <a:t>OK!</a:t>
            </a:r>
          </a:p>
        </p:txBody>
      </p:sp>
    </p:spTree>
    <p:extLst>
      <p:ext uri="{BB962C8B-B14F-4D97-AF65-F5344CB8AC3E}">
        <p14:creationId xmlns:p14="http://schemas.microsoft.com/office/powerpoint/2010/main" val="496377758"/>
      </p:ext>
    </p:extLst>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Destroy Monsters: Step 6</a:t>
            </a:r>
            <a:endParaRPr lang="en-US" dirty="0"/>
          </a:p>
        </p:txBody>
      </p: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pic>
        <p:nvPicPr>
          <p:cNvPr id="4" name="Picture 3"/>
          <p:cNvPicPr>
            <a:picLocks noChangeAspect="1"/>
          </p:cNvPicPr>
          <p:nvPr/>
        </p:nvPicPr>
        <p:blipFill>
          <a:blip r:embed="rId3"/>
          <a:stretch>
            <a:fillRect/>
          </a:stretch>
        </p:blipFill>
        <p:spPr>
          <a:xfrm>
            <a:off x="3679890" y="3091489"/>
            <a:ext cx="4342434" cy="2059499"/>
          </a:xfrm>
          <a:prstGeom prst="rect">
            <a:avLst/>
          </a:prstGeom>
        </p:spPr>
      </p:pic>
      <p:sp>
        <p:nvSpPr>
          <p:cNvPr id="11" name="TextBox 10"/>
          <p:cNvSpPr txBox="1"/>
          <p:nvPr/>
        </p:nvSpPr>
        <p:spPr>
          <a:xfrm>
            <a:off x="9059396" y="5007528"/>
            <a:ext cx="1180736" cy="542399"/>
          </a:xfrm>
          <a:prstGeom prst="rect">
            <a:avLst/>
          </a:prstGeom>
          <a:noFill/>
        </p:spPr>
        <p:txBody>
          <a:bodyPr wrap="none" rtlCol="0">
            <a:spAutoFit/>
          </a:bodyPr>
          <a:lstStyle/>
          <a:p>
            <a:pPr algn="ctr"/>
            <a:r>
              <a:rPr lang="en-US" sz="2856" dirty="0">
                <a:solidFill>
                  <a:srgbClr val="FF0000"/>
                </a:solidFill>
              </a:rPr>
              <a:t>Done!</a:t>
            </a:r>
          </a:p>
        </p:txBody>
      </p:sp>
      <p:cxnSp>
        <p:nvCxnSpPr>
          <p:cNvPr id="12" name="Straight Arrow Connector 11"/>
          <p:cNvCxnSpPr/>
          <p:nvPr/>
        </p:nvCxnSpPr>
        <p:spPr>
          <a:xfrm flipH="1" flipV="1">
            <a:off x="7757418" y="4901855"/>
            <a:ext cx="1342033" cy="372491"/>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127046"/>
      </p:ext>
    </p:extLst>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Destroy Monsters: Step 7</a:t>
            </a:r>
            <a:endParaRPr lang="en-US" dirty="0"/>
          </a:p>
        </p:txBody>
      </p:sp>
      <p:sp>
        <p:nvSpPr>
          <p:cNvPr id="11" name="TextBox 10"/>
          <p:cNvSpPr txBox="1"/>
          <p:nvPr/>
        </p:nvSpPr>
        <p:spPr>
          <a:xfrm>
            <a:off x="3369682" y="4764299"/>
            <a:ext cx="3350595" cy="542399"/>
          </a:xfrm>
          <a:prstGeom prst="rect">
            <a:avLst/>
          </a:prstGeom>
          <a:noFill/>
        </p:spPr>
        <p:txBody>
          <a:bodyPr wrap="none" rtlCol="0">
            <a:spAutoFit/>
          </a:bodyPr>
          <a:lstStyle/>
          <a:p>
            <a:pPr algn="ctr"/>
            <a:r>
              <a:rPr lang="en-US" sz="2856" dirty="0">
                <a:solidFill>
                  <a:srgbClr val="FF0000"/>
                </a:solidFill>
              </a:rPr>
              <a:t>Click to Add Action</a:t>
            </a:r>
          </a:p>
        </p:txBody>
      </p:sp>
      <p:cxnSp>
        <p:nvCxnSpPr>
          <p:cNvPr id="12" name="Straight Arrow Connector 11"/>
          <p:cNvCxnSpPr/>
          <p:nvPr/>
        </p:nvCxnSpPr>
        <p:spPr>
          <a:xfrm flipV="1">
            <a:off x="4412170" y="4159829"/>
            <a:ext cx="38870" cy="69018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83416008"/>
      </p:ext>
    </p:extLst>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smtClean="0"/>
              <a:t>Destroy Monsters: Step </a:t>
            </a:r>
            <a:r>
              <a:rPr lang="en-US" dirty="0"/>
              <a:t>8</a:t>
            </a:r>
          </a:p>
        </p:txBody>
      </p:sp>
      <p:sp>
        <p:nvSpPr>
          <p:cNvPr id="11" name="TextBox 10"/>
          <p:cNvSpPr txBox="1"/>
          <p:nvPr/>
        </p:nvSpPr>
        <p:spPr>
          <a:xfrm>
            <a:off x="6434968" y="4363740"/>
            <a:ext cx="1861972"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“Monster”</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04250" y="2444207"/>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3884661518"/>
      </p:ext>
    </p:extLst>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4" y="1724345"/>
            <a:ext cx="5683052" cy="4779592"/>
          </a:xfrm>
          <a:prstGeom prst="rect">
            <a:avLst/>
          </a:prstGeom>
        </p:spPr>
      </p:pic>
      <p:sp>
        <p:nvSpPr>
          <p:cNvPr id="2" name="Title 1"/>
          <p:cNvSpPr>
            <a:spLocks noGrp="1"/>
          </p:cNvSpPr>
          <p:nvPr>
            <p:ph type="title"/>
          </p:nvPr>
        </p:nvSpPr>
        <p:spPr/>
        <p:txBody>
          <a:bodyPr/>
          <a:lstStyle/>
          <a:p>
            <a:r>
              <a:rPr lang="en-US" dirty="0" smtClean="0"/>
              <a:t>Destroy Monsters: Step 9</a:t>
            </a:r>
            <a:endParaRPr lang="en-US" dirty="0"/>
          </a:p>
        </p:txBody>
      </p:sp>
      <p:sp>
        <p:nvSpPr>
          <p:cNvPr id="11" name="TextBox 10"/>
          <p:cNvSpPr txBox="1"/>
          <p:nvPr/>
        </p:nvSpPr>
        <p:spPr>
          <a:xfrm>
            <a:off x="6821419" y="4363740"/>
            <a:ext cx="1734972"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“Destroy”</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113938" y="4435553"/>
            <a:ext cx="1696127" cy="18344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775587" y="6130155"/>
            <a:ext cx="1180736" cy="542399"/>
          </a:xfrm>
          <a:prstGeom prst="rect">
            <a:avLst/>
          </a:prstGeom>
          <a:noFill/>
        </p:spPr>
        <p:txBody>
          <a:bodyPr wrap="none" rtlCol="0">
            <a:spAutoFit/>
          </a:bodyPr>
          <a:lstStyle/>
          <a:p>
            <a:pPr algn="ctr"/>
            <a:r>
              <a:rPr lang="en-US" sz="2856" dirty="0">
                <a:solidFill>
                  <a:srgbClr val="FF0000"/>
                </a:solidFill>
              </a:rPr>
              <a:t>Done!</a:t>
            </a:r>
          </a:p>
        </p:txBody>
      </p:sp>
      <p:sp>
        <p:nvSpPr>
          <p:cNvPr id="10" name="Up-Down Arrow 9"/>
          <p:cNvSpPr/>
          <p:nvPr/>
        </p:nvSpPr>
        <p:spPr>
          <a:xfrm>
            <a:off x="6660689" y="2477563"/>
            <a:ext cx="321458" cy="1208121"/>
          </a:xfrm>
          <a:prstGeom prst="upDown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577021029"/>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Destroy Monsters: Step 10</a:t>
            </a:r>
            <a:endParaRPr lang="en-US" dirty="0"/>
          </a:p>
        </p:txBody>
      </p:sp>
      <p:sp>
        <p:nvSpPr>
          <p:cNvPr id="11" name="TextBox 10"/>
          <p:cNvSpPr txBox="1"/>
          <p:nvPr/>
        </p:nvSpPr>
        <p:spPr>
          <a:xfrm>
            <a:off x="3369682" y="5025883"/>
            <a:ext cx="3350595" cy="542399"/>
          </a:xfrm>
          <a:prstGeom prst="rect">
            <a:avLst/>
          </a:prstGeom>
          <a:noFill/>
        </p:spPr>
        <p:txBody>
          <a:bodyPr wrap="none" rtlCol="0">
            <a:spAutoFit/>
          </a:bodyPr>
          <a:lstStyle/>
          <a:p>
            <a:pPr algn="ctr"/>
            <a:r>
              <a:rPr lang="en-US" sz="2856" dirty="0">
                <a:solidFill>
                  <a:srgbClr val="FF0000"/>
                </a:solidFill>
              </a:rPr>
              <a:t>Click to Add Action</a:t>
            </a:r>
          </a:p>
        </p:txBody>
      </p:sp>
      <p:cxnSp>
        <p:nvCxnSpPr>
          <p:cNvPr id="12" name="Straight Arrow Connector 11"/>
          <p:cNvCxnSpPr/>
          <p:nvPr/>
        </p:nvCxnSpPr>
        <p:spPr>
          <a:xfrm flipV="1">
            <a:off x="4412170" y="4421413"/>
            <a:ext cx="38870" cy="69018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4233558186"/>
      </p:ext>
    </p:extLst>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smtClean="0"/>
              <a:t>Destroy Monsters: Step 11</a:t>
            </a:r>
            <a:endParaRPr lang="en-US" dirty="0"/>
          </a:p>
        </p:txBody>
      </p:sp>
      <p:sp>
        <p:nvSpPr>
          <p:cNvPr id="11" name="TextBox 10"/>
          <p:cNvSpPr txBox="1"/>
          <p:nvPr/>
        </p:nvSpPr>
        <p:spPr>
          <a:xfrm>
            <a:off x="6668501" y="4363740"/>
            <a:ext cx="1394909"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“Bullet”</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659852" y="2393184"/>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1360400251"/>
      </p:ext>
    </p:extLst>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5" y="1724345"/>
            <a:ext cx="5683052" cy="4779592"/>
          </a:xfrm>
          <a:prstGeom prst="rect">
            <a:avLst/>
          </a:prstGeom>
        </p:spPr>
      </p:pic>
      <p:sp>
        <p:nvSpPr>
          <p:cNvPr id="2" name="Title 1"/>
          <p:cNvSpPr>
            <a:spLocks noGrp="1"/>
          </p:cNvSpPr>
          <p:nvPr>
            <p:ph type="title"/>
          </p:nvPr>
        </p:nvSpPr>
        <p:spPr/>
        <p:txBody>
          <a:bodyPr/>
          <a:lstStyle/>
          <a:p>
            <a:r>
              <a:rPr lang="en-US" dirty="0" smtClean="0"/>
              <a:t>Destroy Monsters: Step 12</a:t>
            </a:r>
            <a:endParaRPr lang="en-US" dirty="0"/>
          </a:p>
        </p:txBody>
      </p:sp>
      <p:sp>
        <p:nvSpPr>
          <p:cNvPr id="11" name="TextBox 10"/>
          <p:cNvSpPr txBox="1"/>
          <p:nvPr/>
        </p:nvSpPr>
        <p:spPr>
          <a:xfrm>
            <a:off x="6821419" y="4363740"/>
            <a:ext cx="4059820"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“Spawn another object”</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2990517" y="4937444"/>
            <a:ext cx="1696127" cy="265157"/>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
        <p:nvSpPr>
          <p:cNvPr id="10" name="Up-Down Arrow 9"/>
          <p:cNvSpPr/>
          <p:nvPr/>
        </p:nvSpPr>
        <p:spPr>
          <a:xfrm>
            <a:off x="6660689" y="2477563"/>
            <a:ext cx="321458" cy="1208121"/>
          </a:xfrm>
          <a:prstGeom prst="upDown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512358051"/>
      </p:ext>
    </p:extLst>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94056" y="1724345"/>
            <a:ext cx="7556278" cy="4892395"/>
          </a:xfrm>
          <a:prstGeom prst="rect">
            <a:avLst/>
          </a:prstGeom>
        </p:spPr>
      </p:pic>
      <p:pic>
        <p:nvPicPr>
          <p:cNvPr id="4" name="Picture 3"/>
          <p:cNvPicPr>
            <a:picLocks noChangeAspect="1"/>
          </p:cNvPicPr>
          <p:nvPr/>
        </p:nvPicPr>
        <p:blipFill>
          <a:blip r:embed="rId3"/>
          <a:stretch>
            <a:fillRect/>
          </a:stretch>
        </p:blipFill>
        <p:spPr>
          <a:xfrm>
            <a:off x="3501867" y="3112410"/>
            <a:ext cx="4342434" cy="2516086"/>
          </a:xfrm>
          <a:prstGeom prst="rect">
            <a:avLst/>
          </a:prstGeom>
        </p:spPr>
      </p:pic>
      <p:sp>
        <p:nvSpPr>
          <p:cNvPr id="2" name="Title 1"/>
          <p:cNvSpPr>
            <a:spLocks noGrp="1"/>
          </p:cNvSpPr>
          <p:nvPr>
            <p:ph type="title"/>
          </p:nvPr>
        </p:nvSpPr>
        <p:spPr/>
        <p:txBody>
          <a:bodyPr/>
          <a:lstStyle/>
          <a:p>
            <a:r>
              <a:rPr lang="en-US" dirty="0" smtClean="0"/>
              <a:t>Destroy Monsters: Step 13</a:t>
            </a:r>
            <a:endParaRPr lang="en-US" dirty="0"/>
          </a:p>
        </p:txBody>
      </p:sp>
      <p:sp>
        <p:nvSpPr>
          <p:cNvPr id="11" name="TextBox 10"/>
          <p:cNvSpPr txBox="1"/>
          <p:nvPr/>
        </p:nvSpPr>
        <p:spPr>
          <a:xfrm>
            <a:off x="8719304" y="4524828"/>
            <a:ext cx="2739137" cy="542399"/>
          </a:xfrm>
          <a:prstGeom prst="rect">
            <a:avLst/>
          </a:prstGeom>
          <a:noFill/>
        </p:spPr>
        <p:txBody>
          <a:bodyPr wrap="none" rtlCol="0">
            <a:spAutoFit/>
          </a:bodyPr>
          <a:lstStyle/>
          <a:p>
            <a:r>
              <a:rPr lang="en-US" sz="2856" dirty="0">
                <a:solidFill>
                  <a:srgbClr val="FF0000"/>
                </a:solidFill>
              </a:rPr>
              <a:t>Click to Choose</a:t>
            </a:r>
          </a:p>
        </p:txBody>
      </p:sp>
      <p:cxnSp>
        <p:nvCxnSpPr>
          <p:cNvPr id="12" name="Straight Arrow Connector 11"/>
          <p:cNvCxnSpPr/>
          <p:nvPr/>
        </p:nvCxnSpPr>
        <p:spPr>
          <a:xfrm flipH="1" flipV="1">
            <a:off x="7513744" y="4108816"/>
            <a:ext cx="1205560" cy="68283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6248940"/>
      </p:ext>
    </p:extLst>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860350"/>
            <a:ext cx="5683052" cy="4643587"/>
          </a:xfrm>
          <a:prstGeom prst="rect">
            <a:avLst/>
          </a:prstGeom>
        </p:spPr>
      </p:pic>
      <p:sp>
        <p:nvSpPr>
          <p:cNvPr id="2" name="Title 1"/>
          <p:cNvSpPr>
            <a:spLocks noGrp="1"/>
          </p:cNvSpPr>
          <p:nvPr>
            <p:ph type="title"/>
          </p:nvPr>
        </p:nvSpPr>
        <p:spPr/>
        <p:txBody>
          <a:bodyPr/>
          <a:lstStyle/>
          <a:p>
            <a:r>
              <a:rPr lang="en-US" dirty="0" smtClean="0"/>
              <a:t>Destroy Monsters: Step 14</a:t>
            </a:r>
            <a:endParaRPr lang="en-US" dirty="0"/>
          </a:p>
        </p:txBody>
      </p:sp>
      <p:sp>
        <p:nvSpPr>
          <p:cNvPr id="11" name="TextBox 10"/>
          <p:cNvSpPr txBox="1"/>
          <p:nvPr/>
        </p:nvSpPr>
        <p:spPr>
          <a:xfrm>
            <a:off x="6347242" y="4363740"/>
            <a:ext cx="2037431"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“Explosion”</a:t>
            </a:r>
          </a:p>
          <a:p>
            <a:pPr algn="ctr"/>
            <a:r>
              <a:rPr lang="en-US" sz="2856" dirty="0">
                <a:solidFill>
                  <a:srgbClr val="FF0000"/>
                </a:solidFill>
              </a:rPr>
              <a:t>then</a:t>
            </a:r>
          </a:p>
        </p:txBody>
      </p:sp>
      <p:cxnSp>
        <p:nvCxnSpPr>
          <p:cNvPr id="12" name="Straight Arrow Connector 11"/>
          <p:cNvCxnSpPr>
            <a:stCxn id="8" idx="1"/>
          </p:cNvCxnSpPr>
          <p:nvPr/>
        </p:nvCxnSpPr>
        <p:spPr>
          <a:xfrm flipH="1" flipV="1">
            <a:off x="5473888" y="6278146"/>
            <a:ext cx="1495438" cy="123209"/>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739464" y="2531528"/>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969326" y="6130155"/>
            <a:ext cx="793261" cy="542399"/>
          </a:xfrm>
          <a:prstGeom prst="rect">
            <a:avLst/>
          </a:prstGeom>
          <a:noFill/>
        </p:spPr>
        <p:txBody>
          <a:bodyPr wrap="none" rtlCol="0">
            <a:spAutoFit/>
          </a:bodyPr>
          <a:lstStyle/>
          <a:p>
            <a:pPr algn="ctr"/>
            <a:r>
              <a:rPr lang="en-US" sz="2856" dirty="0">
                <a:solidFill>
                  <a:srgbClr val="FF0000"/>
                </a:solidFill>
              </a:rPr>
              <a:t>OK!</a:t>
            </a:r>
          </a:p>
        </p:txBody>
      </p:sp>
    </p:spTree>
    <p:extLst>
      <p:ext uri="{BB962C8B-B14F-4D97-AF65-F5344CB8AC3E}">
        <p14:creationId xmlns:p14="http://schemas.microsoft.com/office/powerpoint/2010/main" val="363922621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855768" y="1387995"/>
            <a:ext cx="9063446" cy="5248656"/>
          </a:xfrm>
          <a:prstGeom prst="rect">
            <a:avLst/>
          </a:prstGeom>
        </p:spPr>
      </p:pic>
      <p:sp>
        <p:nvSpPr>
          <p:cNvPr id="2" name="Title 1"/>
          <p:cNvSpPr>
            <a:spLocks noGrp="1"/>
          </p:cNvSpPr>
          <p:nvPr>
            <p:ph type="title"/>
          </p:nvPr>
        </p:nvSpPr>
        <p:spPr/>
        <p:txBody>
          <a:bodyPr/>
          <a:lstStyle/>
          <a:p>
            <a:r>
              <a:rPr lang="en-US" dirty="0" smtClean="0"/>
              <a:t>Move The Player: Step </a:t>
            </a:r>
            <a:r>
              <a:rPr lang="en-US" dirty="0"/>
              <a:t>1</a:t>
            </a:r>
          </a:p>
        </p:txBody>
      </p:sp>
      <p:sp>
        <p:nvSpPr>
          <p:cNvPr id="11" name="Rounded Rectangle 10"/>
          <p:cNvSpPr/>
          <p:nvPr/>
        </p:nvSpPr>
        <p:spPr>
          <a:xfrm>
            <a:off x="7470464" y="4290960"/>
            <a:ext cx="643495" cy="22796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12" name="TextBox 11"/>
          <p:cNvSpPr txBox="1"/>
          <p:nvPr/>
        </p:nvSpPr>
        <p:spPr>
          <a:xfrm>
            <a:off x="10000462" y="3646861"/>
            <a:ext cx="2259582" cy="542399"/>
          </a:xfrm>
          <a:prstGeom prst="rect">
            <a:avLst/>
          </a:prstGeom>
          <a:noFill/>
        </p:spPr>
        <p:txBody>
          <a:bodyPr wrap="none" rtlCol="0">
            <a:spAutoFit/>
          </a:bodyPr>
          <a:lstStyle/>
          <a:p>
            <a:r>
              <a:rPr lang="en-US" sz="2856" dirty="0">
                <a:solidFill>
                  <a:srgbClr val="FF0000"/>
                </a:solidFill>
              </a:rPr>
              <a:t>Select Player</a:t>
            </a:r>
          </a:p>
        </p:txBody>
      </p:sp>
      <p:cxnSp>
        <p:nvCxnSpPr>
          <p:cNvPr id="13" name="Straight Arrow Connector 12"/>
          <p:cNvCxnSpPr/>
          <p:nvPr/>
        </p:nvCxnSpPr>
        <p:spPr>
          <a:xfrm flipH="1">
            <a:off x="8897399" y="3920681"/>
            <a:ext cx="1103062" cy="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7693150" y="3920681"/>
            <a:ext cx="1022973" cy="259816"/>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1698278567"/>
      </p:ext>
    </p:extLst>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894056" y="1724345"/>
            <a:ext cx="7556278" cy="4892395"/>
          </a:xfrm>
          <a:prstGeom prst="rect">
            <a:avLst/>
          </a:prstGeom>
        </p:spPr>
      </p:pic>
      <p:pic>
        <p:nvPicPr>
          <p:cNvPr id="4" name="Picture 3"/>
          <p:cNvPicPr>
            <a:picLocks noChangeAspect="1"/>
          </p:cNvPicPr>
          <p:nvPr/>
        </p:nvPicPr>
        <p:blipFill>
          <a:blip r:embed="rId3"/>
          <a:stretch>
            <a:fillRect/>
          </a:stretch>
        </p:blipFill>
        <p:spPr>
          <a:xfrm>
            <a:off x="3501866" y="2927831"/>
            <a:ext cx="4342434" cy="2700664"/>
          </a:xfrm>
          <a:prstGeom prst="rect">
            <a:avLst/>
          </a:prstGeom>
        </p:spPr>
      </p:pic>
      <p:sp>
        <p:nvSpPr>
          <p:cNvPr id="2" name="Title 1"/>
          <p:cNvSpPr>
            <a:spLocks noGrp="1"/>
          </p:cNvSpPr>
          <p:nvPr>
            <p:ph type="title"/>
          </p:nvPr>
        </p:nvSpPr>
        <p:spPr/>
        <p:txBody>
          <a:bodyPr/>
          <a:lstStyle/>
          <a:p>
            <a:r>
              <a:rPr lang="en-US" dirty="0" smtClean="0"/>
              <a:t>Destroy Monsters: Step 15</a:t>
            </a:r>
            <a:endParaRPr lang="en-US" dirty="0"/>
          </a:p>
        </p:txBody>
      </p:sp>
      <p:sp>
        <p:nvSpPr>
          <p:cNvPr id="11" name="TextBox 10"/>
          <p:cNvSpPr txBox="1"/>
          <p:nvPr/>
        </p:nvSpPr>
        <p:spPr>
          <a:xfrm>
            <a:off x="8730677" y="5900986"/>
            <a:ext cx="1180736" cy="542399"/>
          </a:xfrm>
          <a:prstGeom prst="rect">
            <a:avLst/>
          </a:prstGeom>
          <a:noFill/>
        </p:spPr>
        <p:txBody>
          <a:bodyPr wrap="none" rtlCol="0">
            <a:spAutoFit/>
          </a:bodyPr>
          <a:lstStyle/>
          <a:p>
            <a:r>
              <a:rPr lang="en-US" sz="2856" dirty="0">
                <a:solidFill>
                  <a:srgbClr val="FF0000"/>
                </a:solidFill>
              </a:rPr>
              <a:t>Done!</a:t>
            </a:r>
          </a:p>
        </p:txBody>
      </p:sp>
      <p:cxnSp>
        <p:nvCxnSpPr>
          <p:cNvPr id="12" name="Straight Arrow Connector 11"/>
          <p:cNvCxnSpPr/>
          <p:nvPr/>
        </p:nvCxnSpPr>
        <p:spPr>
          <a:xfrm flipH="1" flipV="1">
            <a:off x="7525117" y="5484974"/>
            <a:ext cx="1205560" cy="682830"/>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611243" y="3634184"/>
            <a:ext cx="3325090" cy="1438856"/>
          </a:xfrm>
          <a:prstGeom prst="rect">
            <a:avLst/>
          </a:prstGeom>
          <a:noFill/>
        </p:spPr>
        <p:txBody>
          <a:bodyPr wrap="none" rtlCol="0">
            <a:spAutoFit/>
          </a:bodyPr>
          <a:lstStyle/>
          <a:p>
            <a:r>
              <a:rPr lang="en-US" sz="2856" dirty="0">
                <a:solidFill>
                  <a:srgbClr val="FF0000"/>
                </a:solidFill>
              </a:rPr>
              <a:t>Enter</a:t>
            </a:r>
          </a:p>
          <a:p>
            <a:pPr marL="466298" indent="-466298">
              <a:buFont typeface="Arial" panose="020B0604020202020204" pitchFamily="34" charset="0"/>
              <a:buChar char="•"/>
            </a:pPr>
            <a:r>
              <a:rPr lang="en-US" sz="2856" dirty="0">
                <a:solidFill>
                  <a:srgbClr val="FF0000"/>
                </a:solidFill>
              </a:rPr>
              <a:t>Layer = 1</a:t>
            </a:r>
          </a:p>
          <a:p>
            <a:pPr marL="466298" indent="-466298">
              <a:buFont typeface="Arial" panose="020B0604020202020204" pitchFamily="34" charset="0"/>
              <a:buChar char="•"/>
            </a:pPr>
            <a:r>
              <a:rPr lang="en-US" sz="2856" dirty="0">
                <a:solidFill>
                  <a:srgbClr val="FF0000"/>
                </a:solidFill>
              </a:rPr>
              <a:t>Image point = 0</a:t>
            </a:r>
          </a:p>
        </p:txBody>
      </p:sp>
    </p:spTree>
    <p:extLst>
      <p:ext uri="{BB962C8B-B14F-4D97-AF65-F5344CB8AC3E}">
        <p14:creationId xmlns:p14="http://schemas.microsoft.com/office/powerpoint/2010/main" val="2237511753"/>
      </p:ext>
    </p:extLst>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688843"/>
            <a:ext cx="7594566" cy="4917185"/>
          </a:xfrm>
          <a:prstGeom prst="rect">
            <a:avLst/>
          </a:prstGeom>
        </p:spPr>
      </p:pic>
      <p:sp>
        <p:nvSpPr>
          <p:cNvPr id="2" name="Title 1"/>
          <p:cNvSpPr>
            <a:spLocks noGrp="1"/>
          </p:cNvSpPr>
          <p:nvPr>
            <p:ph type="title"/>
          </p:nvPr>
        </p:nvSpPr>
        <p:spPr/>
        <p:txBody>
          <a:bodyPr/>
          <a:lstStyle/>
          <a:p>
            <a:r>
              <a:rPr lang="en-US" dirty="0" smtClean="0"/>
              <a:t>Destroy Monsters: Step 16</a:t>
            </a:r>
            <a:endParaRPr lang="en-US" dirty="0"/>
          </a:p>
        </p:txBody>
      </p:sp>
      <p:sp>
        <p:nvSpPr>
          <p:cNvPr id="11" name="TextBox 10"/>
          <p:cNvSpPr txBox="1"/>
          <p:nvPr/>
        </p:nvSpPr>
        <p:spPr>
          <a:xfrm>
            <a:off x="3301443" y="5298840"/>
            <a:ext cx="3350595" cy="542399"/>
          </a:xfrm>
          <a:prstGeom prst="rect">
            <a:avLst/>
          </a:prstGeom>
          <a:noFill/>
        </p:spPr>
        <p:txBody>
          <a:bodyPr wrap="none" rtlCol="0">
            <a:spAutoFit/>
          </a:bodyPr>
          <a:lstStyle/>
          <a:p>
            <a:pPr algn="ctr"/>
            <a:r>
              <a:rPr lang="en-US" sz="2856" dirty="0">
                <a:solidFill>
                  <a:srgbClr val="FF0000"/>
                </a:solidFill>
              </a:rPr>
              <a:t>Click to Add Action</a:t>
            </a:r>
          </a:p>
        </p:txBody>
      </p:sp>
      <p:cxnSp>
        <p:nvCxnSpPr>
          <p:cNvPr id="12" name="Straight Arrow Connector 11"/>
          <p:cNvCxnSpPr/>
          <p:nvPr/>
        </p:nvCxnSpPr>
        <p:spPr>
          <a:xfrm flipV="1">
            <a:off x="4343931" y="4694370"/>
            <a:ext cx="38870" cy="690182"/>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743766341"/>
      </p:ext>
    </p:extLst>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5" y="1724345"/>
            <a:ext cx="5683052" cy="4779592"/>
          </a:xfrm>
          <a:prstGeom prst="rect">
            <a:avLst/>
          </a:prstGeom>
        </p:spPr>
      </p:pic>
      <p:sp>
        <p:nvSpPr>
          <p:cNvPr id="2" name="Title 1"/>
          <p:cNvSpPr>
            <a:spLocks noGrp="1"/>
          </p:cNvSpPr>
          <p:nvPr>
            <p:ph type="title"/>
          </p:nvPr>
        </p:nvSpPr>
        <p:spPr/>
        <p:txBody>
          <a:bodyPr/>
          <a:lstStyle/>
          <a:p>
            <a:r>
              <a:rPr lang="en-US" dirty="0" smtClean="0"/>
              <a:t>Destroy Monsters: Step 17</a:t>
            </a:r>
            <a:endParaRPr lang="en-US" dirty="0"/>
          </a:p>
        </p:txBody>
      </p:sp>
      <p:sp>
        <p:nvSpPr>
          <p:cNvPr id="11" name="TextBox 10"/>
          <p:cNvSpPr txBox="1"/>
          <p:nvPr/>
        </p:nvSpPr>
        <p:spPr>
          <a:xfrm>
            <a:off x="6668502" y="4363740"/>
            <a:ext cx="1394909"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“Bullet”</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705345" y="2393184"/>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2046406082"/>
      </p:ext>
    </p:extLst>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55764" y="1724345"/>
            <a:ext cx="5683052" cy="4779592"/>
          </a:xfrm>
          <a:prstGeom prst="rect">
            <a:avLst/>
          </a:prstGeom>
        </p:spPr>
      </p:pic>
      <p:sp>
        <p:nvSpPr>
          <p:cNvPr id="2" name="Title 1"/>
          <p:cNvSpPr>
            <a:spLocks noGrp="1"/>
          </p:cNvSpPr>
          <p:nvPr>
            <p:ph type="title"/>
          </p:nvPr>
        </p:nvSpPr>
        <p:spPr/>
        <p:txBody>
          <a:bodyPr/>
          <a:lstStyle/>
          <a:p>
            <a:r>
              <a:rPr lang="en-US" dirty="0" smtClean="0"/>
              <a:t>Destroy Monsters: Step 18</a:t>
            </a:r>
            <a:endParaRPr lang="en-US" dirty="0"/>
          </a:p>
        </p:txBody>
      </p:sp>
      <p:sp>
        <p:nvSpPr>
          <p:cNvPr id="11" name="TextBox 10"/>
          <p:cNvSpPr txBox="1"/>
          <p:nvPr/>
        </p:nvSpPr>
        <p:spPr>
          <a:xfrm>
            <a:off x="6821419" y="4363740"/>
            <a:ext cx="1734972" cy="1438856"/>
          </a:xfrm>
          <a:prstGeom prst="rect">
            <a:avLst/>
          </a:prstGeom>
          <a:noFill/>
        </p:spPr>
        <p:txBody>
          <a:bodyPr wrap="none" rtlCol="0">
            <a:spAutoFit/>
          </a:bodyPr>
          <a:lstStyle/>
          <a:p>
            <a:r>
              <a:rPr lang="en-US" sz="2856" dirty="0">
                <a:solidFill>
                  <a:srgbClr val="FF0000"/>
                </a:solidFill>
              </a:rPr>
              <a:t>Select </a:t>
            </a:r>
          </a:p>
          <a:p>
            <a:r>
              <a:rPr lang="en-US" sz="2856" dirty="0">
                <a:solidFill>
                  <a:srgbClr val="FF0000"/>
                </a:solidFill>
              </a:rPr>
              <a:t>“Destroy”</a:t>
            </a:r>
          </a:p>
          <a:p>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034325" y="4754002"/>
            <a:ext cx="1696127" cy="183442"/>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775587" y="6130155"/>
            <a:ext cx="1180736" cy="542399"/>
          </a:xfrm>
          <a:prstGeom prst="rect">
            <a:avLst/>
          </a:prstGeom>
          <a:noFill/>
        </p:spPr>
        <p:txBody>
          <a:bodyPr wrap="none" rtlCol="0">
            <a:spAutoFit/>
          </a:bodyPr>
          <a:lstStyle/>
          <a:p>
            <a:pPr algn="ctr"/>
            <a:r>
              <a:rPr lang="en-US" sz="2856" dirty="0">
                <a:solidFill>
                  <a:srgbClr val="FF0000"/>
                </a:solidFill>
              </a:rPr>
              <a:t>Done!</a:t>
            </a:r>
          </a:p>
        </p:txBody>
      </p:sp>
      <p:sp>
        <p:nvSpPr>
          <p:cNvPr id="10" name="Up-Down Arrow 9"/>
          <p:cNvSpPr/>
          <p:nvPr/>
        </p:nvSpPr>
        <p:spPr>
          <a:xfrm>
            <a:off x="6660689" y="2477563"/>
            <a:ext cx="321458" cy="1208121"/>
          </a:xfrm>
          <a:prstGeom prst="upDownArrow">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907385054"/>
      </p:ext>
    </p:extLst>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Destroy Monsters: Done!</a:t>
            </a:r>
            <a:endParaRPr lang="en-US" dirty="0"/>
          </a:p>
        </p:txBody>
      </p:sp>
      <p:sp>
        <p:nvSpPr>
          <p:cNvPr id="5" name="Rounded Rectangle 4"/>
          <p:cNvSpPr/>
          <p:nvPr/>
        </p:nvSpPr>
        <p:spPr>
          <a:xfrm>
            <a:off x="2743555" y="3863018"/>
            <a:ext cx="4414323" cy="914390"/>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2653987596"/>
      </p:ext>
    </p:extLst>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16. Basic AI </a:t>
            </a:r>
            <a:br>
              <a:rPr lang="en-US" dirty="0" smtClean="0"/>
            </a:br>
            <a:r>
              <a:rPr lang="en-US" dirty="0" smtClean="0"/>
              <a:t>e.g. enemy placement</a:t>
            </a:r>
            <a:endParaRPr lang="en-US" dirty="0"/>
          </a:p>
        </p:txBody>
      </p:sp>
      <p:pic>
        <p:nvPicPr>
          <p:cNvPr id="4" name="Picture 12" descr="http://blogs.msdn.com/cfs-filesystemfile.ashx/__key/communityserver-blogs-components-weblogfiles/00-00-01-44-28-metablogapi/3124.image_5F00_1332938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73337" y="5372789"/>
            <a:ext cx="1332730" cy="1327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761586"/>
      </p:ext>
    </p:extLst>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Randomize Monsters: Step 1</a:t>
            </a:r>
            <a:endParaRPr lang="en-US" dirty="0"/>
          </a:p>
        </p:txBody>
      </p:sp>
      <p:sp>
        <p:nvSpPr>
          <p:cNvPr id="11" name="TextBox 10"/>
          <p:cNvSpPr txBox="1"/>
          <p:nvPr/>
        </p:nvSpPr>
        <p:spPr>
          <a:xfrm>
            <a:off x="8587821" y="2729293"/>
            <a:ext cx="2171877" cy="971292"/>
          </a:xfrm>
          <a:prstGeom prst="rect">
            <a:avLst/>
          </a:prstGeom>
          <a:noFill/>
        </p:spPr>
        <p:txBody>
          <a:bodyPr wrap="none" rtlCol="0">
            <a:spAutoFit/>
          </a:bodyPr>
          <a:lstStyle/>
          <a:p>
            <a:pPr algn="ctr"/>
            <a:r>
              <a:rPr lang="en-US" sz="2856" dirty="0" smtClean="0">
                <a:solidFill>
                  <a:srgbClr val="FF0000"/>
                </a:solidFill>
              </a:rPr>
              <a:t>Go to your</a:t>
            </a:r>
          </a:p>
          <a:p>
            <a:pPr algn="ctr"/>
            <a:r>
              <a:rPr lang="en-US" sz="2856" dirty="0" smtClean="0">
                <a:solidFill>
                  <a:srgbClr val="FF0000"/>
                </a:solidFill>
              </a:rPr>
              <a:t>Event Sheet </a:t>
            </a:r>
            <a:endParaRPr lang="en-US" sz="2856" dirty="0">
              <a:solidFill>
                <a:srgbClr val="FF0000"/>
              </a:solidFill>
            </a:endParaRPr>
          </a:p>
        </p:txBody>
      </p: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541787042"/>
      </p:ext>
    </p:extLst>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94056" y="1713633"/>
            <a:ext cx="7556278" cy="4892395"/>
          </a:xfrm>
          <a:prstGeom prst="rect">
            <a:avLst/>
          </a:prstGeom>
        </p:spPr>
      </p:pic>
      <p:sp>
        <p:nvSpPr>
          <p:cNvPr id="2" name="Title 1"/>
          <p:cNvSpPr>
            <a:spLocks noGrp="1"/>
          </p:cNvSpPr>
          <p:nvPr>
            <p:ph type="title"/>
          </p:nvPr>
        </p:nvSpPr>
        <p:spPr/>
        <p:txBody>
          <a:bodyPr/>
          <a:lstStyle/>
          <a:p>
            <a:r>
              <a:rPr lang="en-US" dirty="0" smtClean="0"/>
              <a:t>Randomize Monsters: Step 1</a:t>
            </a:r>
            <a:endParaRPr lang="en-US" dirty="0"/>
          </a:p>
        </p:txBody>
      </p:sp>
      <p:sp>
        <p:nvSpPr>
          <p:cNvPr id="11" name="TextBox 10"/>
          <p:cNvSpPr txBox="1"/>
          <p:nvPr/>
        </p:nvSpPr>
        <p:spPr>
          <a:xfrm>
            <a:off x="2575133" y="5787888"/>
            <a:ext cx="3188215" cy="542399"/>
          </a:xfrm>
          <a:prstGeom prst="rect">
            <a:avLst/>
          </a:prstGeom>
          <a:noFill/>
        </p:spPr>
        <p:txBody>
          <a:bodyPr wrap="none" rtlCol="0">
            <a:spAutoFit/>
          </a:bodyPr>
          <a:lstStyle/>
          <a:p>
            <a:pPr algn="ctr"/>
            <a:r>
              <a:rPr lang="en-US" sz="2856" dirty="0" smtClean="0">
                <a:solidFill>
                  <a:srgbClr val="FF0000"/>
                </a:solidFill>
              </a:rPr>
              <a:t>Click to Add Event</a:t>
            </a:r>
            <a:endParaRPr lang="en-US" sz="2856" dirty="0">
              <a:solidFill>
                <a:srgbClr val="FF0000"/>
              </a:solidFill>
            </a:endParaRPr>
          </a:p>
        </p:txBody>
      </p:sp>
      <p:cxnSp>
        <p:nvCxnSpPr>
          <p:cNvPr id="12" name="Straight Arrow Connector 11"/>
          <p:cNvCxnSpPr/>
          <p:nvPr/>
        </p:nvCxnSpPr>
        <p:spPr>
          <a:xfrm flipV="1">
            <a:off x="3014783" y="5095199"/>
            <a:ext cx="180453" cy="692691"/>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3172490" y="2729293"/>
            <a:ext cx="1239680" cy="238838"/>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Tree>
    <p:extLst>
      <p:ext uri="{BB962C8B-B14F-4D97-AF65-F5344CB8AC3E}">
        <p14:creationId xmlns:p14="http://schemas.microsoft.com/office/powerpoint/2010/main" val="3300521045"/>
      </p:ext>
    </p:extLst>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8" y="1713633"/>
            <a:ext cx="5683052" cy="4779592"/>
          </a:xfrm>
          <a:prstGeom prst="rect">
            <a:avLst/>
          </a:prstGeom>
        </p:spPr>
      </p:pic>
      <p:sp>
        <p:nvSpPr>
          <p:cNvPr id="2" name="Title 1"/>
          <p:cNvSpPr>
            <a:spLocks noGrp="1"/>
          </p:cNvSpPr>
          <p:nvPr>
            <p:ph type="title"/>
          </p:nvPr>
        </p:nvSpPr>
        <p:spPr/>
        <p:txBody>
          <a:bodyPr/>
          <a:lstStyle/>
          <a:p>
            <a:r>
              <a:rPr lang="en-US" dirty="0" smtClean="0"/>
              <a:t>Randomize Monsters: Step 3</a:t>
            </a:r>
            <a:endParaRPr lang="en-US" dirty="0"/>
          </a:p>
        </p:txBody>
      </p:sp>
      <p:sp>
        <p:nvSpPr>
          <p:cNvPr id="11" name="TextBox 10"/>
          <p:cNvSpPr txBox="1"/>
          <p:nvPr/>
        </p:nvSpPr>
        <p:spPr>
          <a:xfrm>
            <a:off x="6546731" y="4363740"/>
            <a:ext cx="1638447" cy="1438856"/>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“System”</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966087" y="2382471"/>
            <a:ext cx="900002" cy="68311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832809" y="6130155"/>
            <a:ext cx="1066292" cy="542399"/>
          </a:xfrm>
          <a:prstGeom prst="rect">
            <a:avLst/>
          </a:prstGeom>
          <a:noFill/>
        </p:spPr>
        <p:txBody>
          <a:bodyPr wrap="none" rtlCol="0">
            <a:spAutoFit/>
          </a:bodyPr>
          <a:lstStyle/>
          <a:p>
            <a:pPr algn="ctr"/>
            <a:r>
              <a:rPr lang="en-US" sz="2856" dirty="0">
                <a:solidFill>
                  <a:srgbClr val="FF0000"/>
                </a:solidFill>
              </a:rPr>
              <a:t>Next!</a:t>
            </a:r>
          </a:p>
        </p:txBody>
      </p:sp>
    </p:spTree>
    <p:extLst>
      <p:ext uri="{BB962C8B-B14F-4D97-AF65-F5344CB8AC3E}">
        <p14:creationId xmlns:p14="http://schemas.microsoft.com/office/powerpoint/2010/main" val="559742327"/>
      </p:ext>
    </p:extLst>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55766" y="1724345"/>
            <a:ext cx="5683052" cy="4779592"/>
          </a:xfrm>
          <a:prstGeom prst="rect">
            <a:avLst/>
          </a:prstGeom>
        </p:spPr>
      </p:pic>
      <p:sp>
        <p:nvSpPr>
          <p:cNvPr id="2" name="Title 1"/>
          <p:cNvSpPr>
            <a:spLocks noGrp="1"/>
          </p:cNvSpPr>
          <p:nvPr>
            <p:ph type="title"/>
          </p:nvPr>
        </p:nvSpPr>
        <p:spPr/>
        <p:txBody>
          <a:bodyPr/>
          <a:lstStyle/>
          <a:p>
            <a:r>
              <a:rPr lang="en-US" dirty="0" smtClean="0"/>
              <a:t>Randomize Monsters: Step 4</a:t>
            </a:r>
            <a:endParaRPr lang="en-US" dirty="0"/>
          </a:p>
        </p:txBody>
      </p:sp>
      <p:sp>
        <p:nvSpPr>
          <p:cNvPr id="11" name="TextBox 10"/>
          <p:cNvSpPr txBox="1"/>
          <p:nvPr/>
        </p:nvSpPr>
        <p:spPr>
          <a:xfrm>
            <a:off x="6607390" y="3503105"/>
            <a:ext cx="1777088" cy="1887084"/>
          </a:xfrm>
          <a:prstGeom prst="rect">
            <a:avLst/>
          </a:prstGeom>
          <a:noFill/>
        </p:spPr>
        <p:txBody>
          <a:bodyPr wrap="none" rtlCol="0">
            <a:spAutoFit/>
          </a:bodyPr>
          <a:lstStyle/>
          <a:p>
            <a:pPr algn="ctr"/>
            <a:r>
              <a:rPr lang="en-US" sz="2856" dirty="0">
                <a:solidFill>
                  <a:srgbClr val="FF0000"/>
                </a:solidFill>
              </a:rPr>
              <a:t>Select </a:t>
            </a:r>
          </a:p>
          <a:p>
            <a:pPr algn="ctr"/>
            <a:r>
              <a:rPr lang="en-US" sz="2856" dirty="0">
                <a:solidFill>
                  <a:srgbClr val="FF0000"/>
                </a:solidFill>
              </a:rPr>
              <a:t>“On start </a:t>
            </a:r>
          </a:p>
          <a:p>
            <a:pPr algn="ctr"/>
            <a:r>
              <a:rPr lang="en-US" sz="2856" dirty="0">
                <a:solidFill>
                  <a:srgbClr val="FF0000"/>
                </a:solidFill>
              </a:rPr>
              <a:t>of layout”</a:t>
            </a:r>
          </a:p>
          <a:p>
            <a:pPr algn="ctr"/>
            <a:r>
              <a:rPr lang="en-US" sz="2856" dirty="0">
                <a:solidFill>
                  <a:srgbClr val="FF0000"/>
                </a:solidFill>
              </a:rPr>
              <a:t>then</a:t>
            </a:r>
          </a:p>
        </p:txBody>
      </p:sp>
      <p:cxnSp>
        <p:nvCxnSpPr>
          <p:cNvPr id="12" name="Straight Arrow Connector 11"/>
          <p:cNvCxnSpPr/>
          <p:nvPr/>
        </p:nvCxnSpPr>
        <p:spPr>
          <a:xfrm flipH="1" flipV="1">
            <a:off x="6213145" y="6278146"/>
            <a:ext cx="651349" cy="118827"/>
          </a:xfrm>
          <a:prstGeom prst="straightConnector1">
            <a:avLst/>
          </a:prstGeom>
          <a:ln w="2540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1239043" y="5077923"/>
            <a:ext cx="1150212" cy="221993"/>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36"/>
          </a:p>
        </p:txBody>
      </p:sp>
      <p:sp>
        <p:nvSpPr>
          <p:cNvPr id="8" name="TextBox 7"/>
          <p:cNvSpPr txBox="1"/>
          <p:nvPr/>
        </p:nvSpPr>
        <p:spPr>
          <a:xfrm>
            <a:off x="6775587" y="6130155"/>
            <a:ext cx="1180736" cy="542399"/>
          </a:xfrm>
          <a:prstGeom prst="rect">
            <a:avLst/>
          </a:prstGeom>
          <a:noFill/>
        </p:spPr>
        <p:txBody>
          <a:bodyPr wrap="none" rtlCol="0">
            <a:spAutoFit/>
          </a:bodyPr>
          <a:lstStyle/>
          <a:p>
            <a:pPr algn="ctr"/>
            <a:r>
              <a:rPr lang="en-US" sz="2856" dirty="0">
                <a:solidFill>
                  <a:srgbClr val="FF0000"/>
                </a:solidFill>
              </a:rPr>
              <a:t>Done!</a:t>
            </a:r>
          </a:p>
        </p:txBody>
      </p:sp>
    </p:spTree>
    <p:extLst>
      <p:ext uri="{BB962C8B-B14F-4D97-AF65-F5344CB8AC3E}">
        <p14:creationId xmlns:p14="http://schemas.microsoft.com/office/powerpoint/2010/main" val="1048982795"/>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MSVID_White_16x9_2012-08-18">
  <a:themeElements>
    <a:clrScheme name="MSVID White">
      <a:dk1>
        <a:srgbClr val="505050"/>
      </a:dk1>
      <a:lt1>
        <a:srgbClr val="FFFFFF"/>
      </a:lt1>
      <a:dk2>
        <a:srgbClr val="68217A"/>
      </a:dk2>
      <a:lt2>
        <a:srgbClr val="D2D2D2"/>
      </a:lt2>
      <a:accent1>
        <a:srgbClr val="68217A"/>
      </a:accent1>
      <a:accent2>
        <a:srgbClr val="008272"/>
      </a:accent2>
      <a:accent3>
        <a:srgbClr val="0072C6"/>
      </a:accent3>
      <a:accent4>
        <a:srgbClr val="B4009E"/>
      </a:accent4>
      <a:accent5>
        <a:srgbClr val="442359"/>
      </a:accent5>
      <a:accent6>
        <a:srgbClr val="002050"/>
      </a:accent6>
      <a:hlink>
        <a:srgbClr val="0072C6"/>
      </a:hlink>
      <a:folHlink>
        <a:srgbClr val="0072C6"/>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BDF7B88FB45242857B3A901B483E78" ma:contentTypeVersion="1" ma:contentTypeDescription="Create a new document." ma:contentTypeScope="" ma:versionID="455b738cbe291035727252965339a9cd">
  <xsd:schema xmlns:xsd="http://www.w3.org/2001/XMLSchema" xmlns:xs="http://www.w3.org/2001/XMLSchema" xmlns:p="http://schemas.microsoft.com/office/2006/metadata/properties" xmlns:ns3="cbf749eb-5fb0-4c75-b7cd-eb7d18649fd5" targetNamespace="http://schemas.microsoft.com/office/2006/metadata/properties" ma:root="true" ma:fieldsID="d774524265fcb095b4c84cada5906d7e" ns3:_="">
    <xsd:import namespace="cbf749eb-5fb0-4c75-b7cd-eb7d18649fd5"/>
    <xsd:element name="properties">
      <xsd:complexType>
        <xsd:sequence>
          <xsd:element name="documentManagement">
            <xsd:complexType>
              <xsd:all>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f749eb-5fb0-4c75-b7cd-eb7d18649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90F116-B58F-4255-B05B-DA3808E0E5C6}">
  <ds:schemaRefs>
    <ds:schemaRef ds:uri="http://purl.org/dc/terms/"/>
    <ds:schemaRef ds:uri="http://purl.org/dc/elements/1.1/"/>
    <ds:schemaRef ds:uri="http://schemas.microsoft.com/office/2006/metadata/properties"/>
    <ds:schemaRef ds:uri="http://schemas.microsoft.com/office/infopath/2007/PartnerControls"/>
    <ds:schemaRef ds:uri="http://schemas.microsoft.com/office/2006/documentManagement/types"/>
    <ds:schemaRef ds:uri="http://www.w3.org/XML/1998/namespace"/>
    <ds:schemaRef ds:uri="http://schemas.openxmlformats.org/package/2006/metadata/core-properties"/>
    <ds:schemaRef ds:uri="cbf749eb-5fb0-4c75-b7cd-eb7d18649fd5"/>
    <ds:schemaRef ds:uri="http://purl.org/dc/dcmitype/"/>
  </ds:schemaRefs>
</ds:datastoreItem>
</file>

<file path=customXml/itemProps2.xml><?xml version="1.0" encoding="utf-8"?>
<ds:datastoreItem xmlns:ds="http://schemas.openxmlformats.org/officeDocument/2006/customXml" ds:itemID="{1D73293D-82F6-4565-88FA-9CA87C46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f749eb-5fb0-4c75-b7cd-eb7d18649f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22558</TotalTime>
  <Words>1294</Words>
  <Application>Microsoft Office PowerPoint</Application>
  <PresentationFormat>Custom</PresentationFormat>
  <Paragraphs>442</Paragraphs>
  <Slides>125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125</vt:i4>
      </vt:variant>
    </vt:vector>
  </HeadingPairs>
  <TitlesOfParts>
    <vt:vector size="131" baseType="lpstr">
      <vt:lpstr>Arial</vt:lpstr>
      <vt:lpstr>Bookman Old Style</vt:lpstr>
      <vt:lpstr>Segoe UI</vt:lpstr>
      <vt:lpstr>Segoe UI Light</vt:lpstr>
      <vt:lpstr>Wingdings</vt:lpstr>
      <vt:lpstr>MSVID_White_16x9_2012-08-18</vt:lpstr>
      <vt:lpstr>8. Organizing Your Layout</vt:lpstr>
      <vt:lpstr>Organize Your Layout: Step 1</vt:lpstr>
      <vt:lpstr>Organize Your Layout: Step 2</vt:lpstr>
      <vt:lpstr>Bonus Step: Update Blend Mode</vt:lpstr>
      <vt:lpstr>Organize Your Layout: Step 3</vt:lpstr>
      <vt:lpstr>Organize Your Layout: Step 4</vt:lpstr>
      <vt:lpstr>Organize Your Layout: Done! </vt:lpstr>
      <vt:lpstr>9. Moving the Player</vt:lpstr>
      <vt:lpstr>Move The Player: Step 1</vt:lpstr>
      <vt:lpstr>Move The Player: Step 2</vt:lpstr>
      <vt:lpstr>Move The Player: Step 3</vt:lpstr>
      <vt:lpstr>BUT FIRST… KNOW YOUR MOVEMENTS!</vt:lpstr>
      <vt:lpstr>Move The Player: Step 4</vt:lpstr>
      <vt:lpstr>Move The Player: Step 5</vt:lpstr>
      <vt:lpstr>Move The Player: Step 6</vt:lpstr>
      <vt:lpstr>Move The Player: Step 7</vt:lpstr>
      <vt:lpstr>Move The Player: Step 8</vt:lpstr>
      <vt:lpstr>Move The Player: Step 9</vt:lpstr>
      <vt:lpstr>Move The Player: Step 10</vt:lpstr>
      <vt:lpstr>Move The Player: Done!</vt:lpstr>
      <vt:lpstr>10. Adding Behaviors</vt:lpstr>
      <vt:lpstr>Add Behaviors: Step 1</vt:lpstr>
      <vt:lpstr>Add Behaviors: Step 2</vt:lpstr>
      <vt:lpstr>Add Behaviors: Step 3</vt:lpstr>
      <vt:lpstr>Add Behaviors: Step 4</vt:lpstr>
      <vt:lpstr>Add Behaviors: Step 5</vt:lpstr>
      <vt:lpstr>Add Behaviors: Step 6</vt:lpstr>
      <vt:lpstr>Add Behaviors: Step 7</vt:lpstr>
      <vt:lpstr>Add Behaviors: Step 8</vt:lpstr>
      <vt:lpstr>Add Behaviors: Step 9</vt:lpstr>
      <vt:lpstr>Add Behaviors: Step 10</vt:lpstr>
      <vt:lpstr>Add Behaviors: Step 11</vt:lpstr>
      <vt:lpstr>Add Behaviors: Step 12</vt:lpstr>
      <vt:lpstr>Add Behaviors: Step 13</vt:lpstr>
      <vt:lpstr>Add Behaviors: Done!</vt:lpstr>
      <vt:lpstr>11. Moving NPCs i.e. non-playable characters</vt:lpstr>
      <vt:lpstr>Move Monsters: Step 1</vt:lpstr>
      <vt:lpstr>Move Monsters: Step 2</vt:lpstr>
      <vt:lpstr>Move Monsters: Step 3</vt:lpstr>
      <vt:lpstr>Move Monsters: Step 4</vt:lpstr>
      <vt:lpstr>Move Monsters: Step 5</vt:lpstr>
      <vt:lpstr>Move Monsters: Step 6</vt:lpstr>
      <vt:lpstr>Move Monsters: Step 7</vt:lpstr>
      <vt:lpstr>Move Monsters: Done!</vt:lpstr>
      <vt:lpstr>12. Accepting User Input</vt:lpstr>
      <vt:lpstr>Add Mouse Event: Step 1</vt:lpstr>
      <vt:lpstr>BUT FIRST… KNOW ABOUT EVENTS!</vt:lpstr>
      <vt:lpstr>Add Mouse Event: Step 2</vt:lpstr>
      <vt:lpstr>Add Mouse Event: Step 3</vt:lpstr>
      <vt:lpstr>Add Mouse Event: Step 4</vt:lpstr>
      <vt:lpstr>Add Mouse Event: Step 5</vt:lpstr>
      <vt:lpstr>Add Mouse Event: Step 6</vt:lpstr>
      <vt:lpstr>Add Mouse Event: Step 7</vt:lpstr>
      <vt:lpstr>Add Mouse Event: Step 8</vt:lpstr>
      <vt:lpstr>Add Mouse Event: Done!</vt:lpstr>
      <vt:lpstr>13. Spawning Other Objects e.g. Bullets</vt:lpstr>
      <vt:lpstr>Shoot Bullets: Step 1</vt:lpstr>
      <vt:lpstr>Shoot Bullets: Step 2</vt:lpstr>
      <vt:lpstr>Shoot Bullets: Step 3</vt:lpstr>
      <vt:lpstr>Shoot Bullets: Step 4</vt:lpstr>
      <vt:lpstr>Shoot Bullets: Step 5</vt:lpstr>
      <vt:lpstr>Shoot Bullets: Step 6</vt:lpstr>
      <vt:lpstr>Shoot Bullets: Step 7</vt:lpstr>
      <vt:lpstr>Shoot Bullets: Step 8</vt:lpstr>
      <vt:lpstr>Shoot Bullets: Step 9</vt:lpstr>
      <vt:lpstr>Shoot Bullets: Step 10</vt:lpstr>
      <vt:lpstr>Shoot Bullets: Done!</vt:lpstr>
      <vt:lpstr>14. Image Points</vt:lpstr>
      <vt:lpstr>Fix Bullets: Step 1</vt:lpstr>
      <vt:lpstr>Fix Bullets: Step 2</vt:lpstr>
      <vt:lpstr>Fix Bullets: Step 3</vt:lpstr>
      <vt:lpstr>Fix Bullets: Step 4</vt:lpstr>
      <vt:lpstr>Fix Bullets: Step 5</vt:lpstr>
      <vt:lpstr>Fix Bullets: Step 6</vt:lpstr>
      <vt:lpstr>15. Collision Detection</vt:lpstr>
      <vt:lpstr>Destroy Monsters: Step 1</vt:lpstr>
      <vt:lpstr>Destroy Monsters: Step 2</vt:lpstr>
      <vt:lpstr>Destroy Monsters: Step 3</vt:lpstr>
      <vt:lpstr>Destroy Monsters: Step 4</vt:lpstr>
      <vt:lpstr>Destroy Monsters: Step 5</vt:lpstr>
      <vt:lpstr>Destroy Monsters: Step 6</vt:lpstr>
      <vt:lpstr>Destroy Monsters: Step 7</vt:lpstr>
      <vt:lpstr>Destroy Monsters: Step 8</vt:lpstr>
      <vt:lpstr>Destroy Monsters: Step 9</vt:lpstr>
      <vt:lpstr>Destroy Monsters: Step 10</vt:lpstr>
      <vt:lpstr>Destroy Monsters: Step 11</vt:lpstr>
      <vt:lpstr>Destroy Monsters: Step 12</vt:lpstr>
      <vt:lpstr>Destroy Monsters: Step 13</vt:lpstr>
      <vt:lpstr>Destroy Monsters: Step 14</vt:lpstr>
      <vt:lpstr>Destroy Monsters: Step 15</vt:lpstr>
      <vt:lpstr>Destroy Monsters: Step 16</vt:lpstr>
      <vt:lpstr>Destroy Monsters: Step 17</vt:lpstr>
      <vt:lpstr>Destroy Monsters: Step 18</vt:lpstr>
      <vt:lpstr>Destroy Monsters: Done!</vt:lpstr>
      <vt:lpstr>16. Basic AI  e.g. enemy placement</vt:lpstr>
      <vt:lpstr>Randomize Monsters: Step 1</vt:lpstr>
      <vt:lpstr>Randomize Monsters: Step 1</vt:lpstr>
      <vt:lpstr>Randomize Monsters: Step 3</vt:lpstr>
      <vt:lpstr>Randomize Monsters: Step 4</vt:lpstr>
      <vt:lpstr>Randomize Monsters: Step 5</vt:lpstr>
      <vt:lpstr>Randomize Monsters: Step 6</vt:lpstr>
      <vt:lpstr>Randomize Monsters: Step 7</vt:lpstr>
      <vt:lpstr>Randomize Monsters: Step 8</vt:lpstr>
      <vt:lpstr>Randomize Monsters: Done!</vt:lpstr>
      <vt:lpstr>17. Improved AI  e.g. follow the player</vt:lpstr>
      <vt:lpstr>Improve Monsters: Step 1</vt:lpstr>
      <vt:lpstr>Improve Monsters: Step 2</vt:lpstr>
      <vt:lpstr>Improve Monsters: Step 3</vt:lpstr>
      <vt:lpstr>Improve Monsters: Step 4</vt:lpstr>
      <vt:lpstr>Improve Monsters: Step 5</vt:lpstr>
      <vt:lpstr>Improve Monsters: Step 6</vt:lpstr>
      <vt:lpstr>Improve Monsters: Step 7</vt:lpstr>
      <vt:lpstr>Improve Monsters: Step 8</vt:lpstr>
      <vt:lpstr>Improve Monsters: Done!</vt:lpstr>
      <vt:lpstr>18. Instance Variables e.g. NPC Health</vt:lpstr>
      <vt:lpstr>Add Health: Step 1</vt:lpstr>
      <vt:lpstr>Add Health: Step 2</vt:lpstr>
      <vt:lpstr>Add Health: Step 3</vt:lpstr>
      <vt:lpstr>Add Health: Step 4</vt:lpstr>
      <vt:lpstr>Add Health: Done!</vt:lpstr>
      <vt:lpstr>Update Health: Step 1</vt:lpstr>
      <vt:lpstr>Update Health: Step 2</vt:lpstr>
      <vt:lpstr>Update Health: Step 3</vt:lpstr>
      <vt:lpstr>Update Health: Step 4</vt:lpstr>
      <vt:lpstr>Update Health: Done!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Construct2 Indie Game Development</dc:title>
  <dc:creator>Shahed Chowdhuri</dc:creator>
  <cp:lastModifiedBy>Microsoft account</cp:lastModifiedBy>
  <cp:revision>255</cp:revision>
  <dcterms:created xsi:type="dcterms:W3CDTF">2012-05-22T07:38:31Z</dcterms:created>
  <dcterms:modified xsi:type="dcterms:W3CDTF">2014-06-21T23:46:03Z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0x010100F5BDF7B88FB45242857B3A901B483E78</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y fmtid="{D5CDD505-2E9C-101B-9397-08002B2CF9AE}" pid="6" name="IsMyDocuments">
    <vt:bool>true</vt:bool>
  </property>
</Properties>
</file>