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81"/>
  </p:notesMasterIdLst>
  <p:handoutMasterIdLst>
    <p:handoutMasterId r:id="rId82"/>
  </p:handoutMasterIdLst>
  <p:sldIdLst>
    <p:sldId id="262" r:id="rId5"/>
    <p:sldId id="263" r:id="rId6"/>
    <p:sldId id="339"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6" r:id="rId36"/>
    <p:sldId id="293" r:id="rId37"/>
    <p:sldId id="294"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4" autoAdjust="0"/>
    <p:restoredTop sz="70788" autoAdjust="0"/>
  </p:normalViewPr>
  <p:slideViewPr>
    <p:cSldViewPr>
      <p:cViewPr varScale="1">
        <p:scale>
          <a:sx n="60" d="100"/>
          <a:sy n="60" d="100"/>
        </p:scale>
        <p:origin x="1812" y="66"/>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6/18/2014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6/18/2014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irra.com/tutorials"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rra.com/forum/"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www.facebook.com/groups/construct2dev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Tutorials</a:t>
            </a:r>
          </a:p>
          <a:p>
            <a:endParaRPr lang="en-US" dirty="0" smtClean="0"/>
          </a:p>
          <a:p>
            <a:pPr defTabSz="939363">
              <a:defRPr/>
            </a:pPr>
            <a:r>
              <a:rPr lang="en-US" dirty="0" smtClean="0"/>
              <a:t>Online: </a:t>
            </a:r>
            <a:r>
              <a:rPr lang="en-US" dirty="0" smtClean="0">
                <a:hlinkClick r:id="rId3"/>
              </a:rPr>
              <a:t>http://www.scirra.com/tutorials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74</a:t>
            </a:fld>
            <a:endParaRPr lang="en-US"/>
          </a:p>
        </p:txBody>
      </p:sp>
    </p:spTree>
    <p:extLst>
      <p:ext uri="{BB962C8B-B14F-4D97-AF65-F5344CB8AC3E}">
        <p14:creationId xmlns:p14="http://schemas.microsoft.com/office/powerpoint/2010/main" val="362813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 2 Forum &amp; FB group</a:t>
            </a:r>
          </a:p>
          <a:p>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Forum: </a:t>
            </a:r>
            <a:r>
              <a:rPr lang="en-US" dirty="0" smtClean="0">
                <a:hlinkClick r:id="rId3"/>
              </a:rPr>
              <a:t>https://www.scirra.com/forum/</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FB: </a:t>
            </a:r>
            <a:r>
              <a:rPr lang="en-US" dirty="0" smtClean="0">
                <a:hlinkClick r:id="rId4"/>
              </a:rPr>
              <a:t>https://www.facebook.com/groups/construct2devs/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75</a:t>
            </a:fld>
            <a:endParaRPr lang="en-US"/>
          </a:p>
        </p:txBody>
      </p:sp>
    </p:spTree>
    <p:extLst>
      <p:ext uri="{BB962C8B-B14F-4D97-AF65-F5344CB8AC3E}">
        <p14:creationId xmlns:p14="http://schemas.microsoft.com/office/powerpoint/2010/main" val="121112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dirty="0" smtClean="0"/>
              <a:t>Personal Twitter: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76</a:t>
            </a:fld>
            <a:endParaRPr lang="en-US"/>
          </a:p>
        </p:txBody>
      </p:sp>
    </p:spTree>
    <p:extLst>
      <p:ext uri="{BB962C8B-B14F-4D97-AF65-F5344CB8AC3E}">
        <p14:creationId xmlns:p14="http://schemas.microsoft.com/office/powerpoint/2010/main" val="4190249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hyperlink" Target="http://wakeupandcode.com/c2/parallax.html" TargetMode="External"/><Relationship Id="rId2" Type="http://schemas.openxmlformats.org/officeDocument/2006/relationships/image" Target="../media/image41.gif"/><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hyperlink" Target="http://www.scirra.com/tutorial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groups/construct2devs/"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hyperlink" Target="https://www.scirra.com/forum/"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19. Affecting </a:t>
            </a:r>
            <a:r>
              <a:rPr lang="en-US" dirty="0" smtClean="0"/>
              <a:t>NPC Health</a:t>
            </a:r>
            <a:br>
              <a:rPr lang="en-US" dirty="0" smtClean="0"/>
            </a:br>
            <a:r>
              <a:rPr lang="en-US" dirty="0" smtClean="0"/>
              <a:t>i.e. destroying monsters!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70625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7" y="1730762"/>
            <a:ext cx="7529822" cy="4875266"/>
          </a:xfrm>
          <a:prstGeom prst="rect">
            <a:avLst/>
          </a:prstGeom>
        </p:spPr>
      </p:pic>
      <p:sp>
        <p:nvSpPr>
          <p:cNvPr id="2" name="Title 1"/>
          <p:cNvSpPr>
            <a:spLocks noGrp="1"/>
          </p:cNvSpPr>
          <p:nvPr>
            <p:ph type="title"/>
          </p:nvPr>
        </p:nvSpPr>
        <p:spPr/>
        <p:txBody>
          <a:bodyPr/>
          <a:lstStyle/>
          <a:p>
            <a:r>
              <a:rPr lang="en-US" dirty="0" smtClean="0"/>
              <a:t>Destroy Monsters: Step 9</a:t>
            </a:r>
            <a:endParaRPr lang="en-US" dirty="0"/>
          </a:p>
        </p:txBody>
      </p:sp>
      <p:pic>
        <p:nvPicPr>
          <p:cNvPr id="3" name="Picture 2"/>
          <p:cNvPicPr>
            <a:picLocks noChangeAspect="1"/>
          </p:cNvPicPr>
          <p:nvPr/>
        </p:nvPicPr>
        <p:blipFill>
          <a:blip r:embed="rId3"/>
          <a:stretch>
            <a:fillRect/>
          </a:stretch>
        </p:blipFill>
        <p:spPr>
          <a:xfrm>
            <a:off x="4047020" y="2239219"/>
            <a:ext cx="4342434" cy="2516086"/>
          </a:xfrm>
          <a:prstGeom prst="rect">
            <a:avLst/>
          </a:prstGeom>
        </p:spPr>
      </p:pic>
      <p:cxnSp>
        <p:nvCxnSpPr>
          <p:cNvPr id="8" name="Straight Arrow Connector 7"/>
          <p:cNvCxnSpPr/>
          <p:nvPr/>
        </p:nvCxnSpPr>
        <p:spPr>
          <a:xfrm flipH="1" flipV="1">
            <a:off x="8098204" y="3259973"/>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69232" y="3111982"/>
            <a:ext cx="3134785" cy="542399"/>
          </a:xfrm>
          <a:prstGeom prst="rect">
            <a:avLst/>
          </a:prstGeom>
          <a:noFill/>
        </p:spPr>
        <p:txBody>
          <a:bodyPr wrap="none" rtlCol="0">
            <a:spAutoFit/>
          </a:bodyPr>
          <a:lstStyle/>
          <a:p>
            <a:pPr algn="ctr"/>
            <a:r>
              <a:rPr lang="en-US" sz="2856" dirty="0">
                <a:solidFill>
                  <a:srgbClr val="FF0000"/>
                </a:solidFill>
              </a:rPr>
              <a:t>&lt;click to choose&gt;</a:t>
            </a:r>
          </a:p>
        </p:txBody>
      </p:sp>
    </p:spTree>
    <p:extLst>
      <p:ext uri="{BB962C8B-B14F-4D97-AF65-F5344CB8AC3E}">
        <p14:creationId xmlns:p14="http://schemas.microsoft.com/office/powerpoint/2010/main" val="72860333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4" y="1724345"/>
            <a:ext cx="5683052" cy="4643587"/>
          </a:xfrm>
          <a:prstGeom prst="rect">
            <a:avLst/>
          </a:prstGeom>
        </p:spPr>
      </p:pic>
      <p:sp>
        <p:nvSpPr>
          <p:cNvPr id="2" name="Title 1"/>
          <p:cNvSpPr>
            <a:spLocks noGrp="1"/>
          </p:cNvSpPr>
          <p:nvPr>
            <p:ph type="title"/>
          </p:nvPr>
        </p:nvSpPr>
        <p:spPr/>
        <p:txBody>
          <a:bodyPr/>
          <a:lstStyle/>
          <a:p>
            <a:r>
              <a:rPr lang="en-US" dirty="0" smtClean="0"/>
              <a:t>Destroy Monsters: Step 10</a:t>
            </a:r>
            <a:endParaRPr lang="en-US" dirty="0"/>
          </a:p>
        </p:txBody>
      </p:sp>
      <p:sp>
        <p:nvSpPr>
          <p:cNvPr id="11" name="TextBox 10"/>
          <p:cNvSpPr txBox="1"/>
          <p:nvPr/>
        </p:nvSpPr>
        <p:spPr>
          <a:xfrm>
            <a:off x="6347243" y="4363740"/>
            <a:ext cx="2037431"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“Explosion”</a:t>
            </a:r>
          </a:p>
          <a:p>
            <a:pPr algn="ctr"/>
            <a:r>
              <a:rPr lang="en-US" sz="2856" dirty="0">
                <a:solidFill>
                  <a:srgbClr val="FF0000"/>
                </a:solidFill>
              </a:rPr>
              <a:t>then</a:t>
            </a:r>
          </a:p>
        </p:txBody>
      </p:sp>
      <p:cxnSp>
        <p:nvCxnSpPr>
          <p:cNvPr id="12" name="Straight Arrow Connector 11"/>
          <p:cNvCxnSpPr/>
          <p:nvPr/>
        </p:nvCxnSpPr>
        <p:spPr>
          <a:xfrm flipH="1" flipV="1">
            <a:off x="5460023" y="6118787"/>
            <a:ext cx="642469" cy="42603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757399"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207323" y="6278007"/>
            <a:ext cx="793261" cy="542399"/>
          </a:xfrm>
          <a:prstGeom prst="rect">
            <a:avLst/>
          </a:prstGeom>
          <a:noFill/>
        </p:spPr>
        <p:txBody>
          <a:bodyPr wrap="none" rtlCol="0">
            <a:spAutoFit/>
          </a:bodyPr>
          <a:lstStyle/>
          <a:p>
            <a:pPr algn="ctr"/>
            <a:r>
              <a:rPr lang="en-US" sz="2856" dirty="0">
                <a:solidFill>
                  <a:srgbClr val="FF0000"/>
                </a:solidFill>
              </a:rPr>
              <a:t>OK!</a:t>
            </a:r>
          </a:p>
        </p:txBody>
      </p:sp>
    </p:spTree>
    <p:extLst>
      <p:ext uri="{BB962C8B-B14F-4D97-AF65-F5344CB8AC3E}">
        <p14:creationId xmlns:p14="http://schemas.microsoft.com/office/powerpoint/2010/main" val="407981726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7" y="1730762"/>
            <a:ext cx="7529822" cy="4875266"/>
          </a:xfrm>
          <a:prstGeom prst="rect">
            <a:avLst/>
          </a:prstGeom>
        </p:spPr>
      </p:pic>
      <p:pic>
        <p:nvPicPr>
          <p:cNvPr id="5" name="Picture 4"/>
          <p:cNvPicPr>
            <a:picLocks noChangeAspect="1"/>
          </p:cNvPicPr>
          <p:nvPr/>
        </p:nvPicPr>
        <p:blipFill>
          <a:blip r:embed="rId3"/>
          <a:stretch>
            <a:fillRect/>
          </a:stretch>
        </p:blipFill>
        <p:spPr>
          <a:xfrm>
            <a:off x="4047019" y="2941750"/>
            <a:ext cx="4342434" cy="2700664"/>
          </a:xfrm>
          <a:prstGeom prst="rect">
            <a:avLst/>
          </a:prstGeom>
        </p:spPr>
      </p:pic>
      <p:sp>
        <p:nvSpPr>
          <p:cNvPr id="2" name="Title 1"/>
          <p:cNvSpPr>
            <a:spLocks noGrp="1"/>
          </p:cNvSpPr>
          <p:nvPr>
            <p:ph type="title"/>
          </p:nvPr>
        </p:nvSpPr>
        <p:spPr/>
        <p:txBody>
          <a:bodyPr/>
          <a:lstStyle/>
          <a:p>
            <a:r>
              <a:rPr lang="en-US" dirty="0" smtClean="0"/>
              <a:t>Destroy Monsters: Step 11</a:t>
            </a:r>
            <a:endParaRPr lang="en-US" dirty="0"/>
          </a:p>
        </p:txBody>
      </p:sp>
      <p:cxnSp>
        <p:nvCxnSpPr>
          <p:cNvPr id="8" name="Straight Arrow Connector 7"/>
          <p:cNvCxnSpPr/>
          <p:nvPr/>
        </p:nvCxnSpPr>
        <p:spPr>
          <a:xfrm flipH="1" flipV="1">
            <a:off x="8035574" y="5420882"/>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98017" y="5272891"/>
            <a:ext cx="1180736" cy="542399"/>
          </a:xfrm>
          <a:prstGeom prst="rect">
            <a:avLst/>
          </a:prstGeom>
          <a:noFill/>
        </p:spPr>
        <p:txBody>
          <a:bodyPr wrap="none" rtlCol="0">
            <a:spAutoFit/>
          </a:bodyPr>
          <a:lstStyle/>
          <a:p>
            <a:pPr algn="ctr"/>
            <a:r>
              <a:rPr lang="en-US" sz="2856" dirty="0">
                <a:solidFill>
                  <a:srgbClr val="FF0000"/>
                </a:solidFill>
              </a:rPr>
              <a:t>Done!</a:t>
            </a:r>
          </a:p>
        </p:txBody>
      </p:sp>
      <p:sp>
        <p:nvSpPr>
          <p:cNvPr id="11" name="TextBox 10"/>
          <p:cNvSpPr txBox="1"/>
          <p:nvPr/>
        </p:nvSpPr>
        <p:spPr>
          <a:xfrm>
            <a:off x="8361247" y="4037239"/>
            <a:ext cx="2568124" cy="1054716"/>
          </a:xfrm>
          <a:prstGeom prst="rect">
            <a:avLst/>
          </a:prstGeom>
          <a:noFill/>
        </p:spPr>
        <p:txBody>
          <a:bodyPr wrap="none" rtlCol="0">
            <a:spAutoFit/>
          </a:bodyPr>
          <a:lstStyle/>
          <a:p>
            <a:r>
              <a:rPr lang="en-US" sz="2040" dirty="0">
                <a:solidFill>
                  <a:srgbClr val="FF0000"/>
                </a:solidFill>
              </a:rPr>
              <a:t>Enter:</a:t>
            </a:r>
          </a:p>
          <a:p>
            <a:pPr marL="466298" indent="-466298">
              <a:buFont typeface="Arial" panose="020B0604020202020204" pitchFamily="34" charset="0"/>
              <a:buChar char="•"/>
            </a:pPr>
            <a:r>
              <a:rPr lang="en-US" sz="2040" dirty="0">
                <a:solidFill>
                  <a:srgbClr val="FF0000"/>
                </a:solidFill>
              </a:rPr>
              <a:t>Layer = 1</a:t>
            </a:r>
          </a:p>
          <a:p>
            <a:pPr marL="466298" indent="-466298">
              <a:buFont typeface="Arial" panose="020B0604020202020204" pitchFamily="34" charset="0"/>
              <a:buChar char="•"/>
            </a:pPr>
            <a:r>
              <a:rPr lang="en-US" sz="2040" dirty="0">
                <a:solidFill>
                  <a:srgbClr val="FF0000"/>
                </a:solidFill>
              </a:rPr>
              <a:t>Image point = 0</a:t>
            </a:r>
          </a:p>
        </p:txBody>
      </p:sp>
    </p:spTree>
    <p:extLst>
      <p:ext uri="{BB962C8B-B14F-4D97-AF65-F5344CB8AC3E}">
        <p14:creationId xmlns:p14="http://schemas.microsoft.com/office/powerpoint/2010/main" val="131460600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24345"/>
            <a:ext cx="7539733" cy="4881683"/>
          </a:xfrm>
          <a:prstGeom prst="rect">
            <a:avLst/>
          </a:prstGeom>
        </p:spPr>
      </p:pic>
      <p:sp>
        <p:nvSpPr>
          <p:cNvPr id="2" name="Title 1"/>
          <p:cNvSpPr>
            <a:spLocks noGrp="1"/>
          </p:cNvSpPr>
          <p:nvPr>
            <p:ph type="title"/>
          </p:nvPr>
        </p:nvSpPr>
        <p:spPr/>
        <p:txBody>
          <a:bodyPr/>
          <a:lstStyle/>
          <a:p>
            <a:r>
              <a:rPr lang="en-US" dirty="0" smtClean="0"/>
              <a:t>Destroy Monsters: Step 12</a:t>
            </a:r>
            <a:endParaRPr lang="en-US" dirty="0"/>
          </a:p>
        </p:txBody>
      </p:sp>
      <p:sp>
        <p:nvSpPr>
          <p:cNvPr id="9" name="TextBox 8"/>
          <p:cNvSpPr txBox="1"/>
          <p:nvPr/>
        </p:nvSpPr>
        <p:spPr>
          <a:xfrm>
            <a:off x="2207583" y="5863780"/>
            <a:ext cx="3661877" cy="542399"/>
          </a:xfrm>
          <a:prstGeom prst="rect">
            <a:avLst/>
          </a:prstGeom>
          <a:noFill/>
        </p:spPr>
        <p:txBody>
          <a:bodyPr wrap="square" rtlCol="0">
            <a:spAutoFit/>
          </a:bodyPr>
          <a:lstStyle/>
          <a:p>
            <a:pPr algn="ctr"/>
            <a:r>
              <a:rPr lang="en-US" sz="2856" dirty="0">
                <a:solidFill>
                  <a:srgbClr val="FF0000"/>
                </a:solidFill>
              </a:rPr>
              <a:t>Click to Add Action</a:t>
            </a:r>
          </a:p>
        </p:txBody>
      </p:sp>
      <p:sp>
        <p:nvSpPr>
          <p:cNvPr id="13" name="Rounded Rectangle 12"/>
          <p:cNvSpPr/>
          <p:nvPr/>
        </p:nvSpPr>
        <p:spPr>
          <a:xfrm>
            <a:off x="4321184" y="5385215"/>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4" name="Straight Arrow Connector 13"/>
          <p:cNvCxnSpPr/>
          <p:nvPr/>
        </p:nvCxnSpPr>
        <p:spPr>
          <a:xfrm flipV="1">
            <a:off x="3804596" y="5548785"/>
            <a:ext cx="467848" cy="35914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9463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13</a:t>
            </a:r>
            <a:endParaRPr lang="en-US" dirty="0"/>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247290"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17093343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3"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14</a:t>
            </a:r>
            <a:endParaRPr lang="en-US" dirty="0"/>
          </a:p>
        </p:txBody>
      </p:sp>
      <p:sp>
        <p:nvSpPr>
          <p:cNvPr id="11" name="TextBox 10"/>
          <p:cNvSpPr txBox="1"/>
          <p:nvPr/>
        </p:nvSpPr>
        <p:spPr>
          <a:xfrm>
            <a:off x="6821419" y="4363740"/>
            <a:ext cx="1734972"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“Destroy”</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091190" y="4974105"/>
            <a:ext cx="1457290" cy="1918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75587" y="6130155"/>
            <a:ext cx="1180736" cy="542399"/>
          </a:xfrm>
          <a:prstGeom prst="rect">
            <a:avLst/>
          </a:prstGeom>
          <a:noFill/>
        </p:spPr>
        <p:txBody>
          <a:bodyPr wrap="none" rtlCol="0">
            <a:spAutoFit/>
          </a:bodyPr>
          <a:lstStyle/>
          <a:p>
            <a:pPr algn="ctr"/>
            <a:r>
              <a:rPr lang="en-US" sz="2856" dirty="0">
                <a:solidFill>
                  <a:srgbClr val="FF0000"/>
                </a:solidFill>
              </a:rPr>
              <a:t>Done!</a:t>
            </a:r>
          </a:p>
        </p:txBody>
      </p:sp>
    </p:spTree>
    <p:extLst>
      <p:ext uri="{BB962C8B-B14F-4D97-AF65-F5344CB8AC3E}">
        <p14:creationId xmlns:p14="http://schemas.microsoft.com/office/powerpoint/2010/main" val="203782116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Destroy Monsters: Done!</a:t>
            </a:r>
            <a:endParaRPr lang="en-US" dirty="0"/>
          </a:p>
        </p:txBody>
      </p:sp>
      <p:sp>
        <p:nvSpPr>
          <p:cNvPr id="6" name="Rounded Rectangle 5"/>
          <p:cNvSpPr/>
          <p:nvPr/>
        </p:nvSpPr>
        <p:spPr>
          <a:xfrm>
            <a:off x="4368194" y="4979560"/>
            <a:ext cx="2763691" cy="7184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5109871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 Global </a:t>
            </a:r>
            <a:r>
              <a:rPr lang="en-US" dirty="0" smtClean="0"/>
              <a:t>Variables</a:t>
            </a:r>
            <a:br>
              <a:rPr lang="en-US" dirty="0" smtClean="0"/>
            </a:br>
            <a:r>
              <a:rPr lang="en-US" dirty="0" smtClean="0"/>
              <a:t>e.g. player score</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4176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Add Score: Step 1</a:t>
            </a:r>
            <a:endParaRPr lang="en-US" dirty="0"/>
          </a:p>
        </p:txBody>
      </p:sp>
      <p:sp>
        <p:nvSpPr>
          <p:cNvPr id="11" name="TextBox 10"/>
          <p:cNvSpPr txBox="1"/>
          <p:nvPr/>
        </p:nvSpPr>
        <p:spPr>
          <a:xfrm>
            <a:off x="2276828" y="4800142"/>
            <a:ext cx="3372960" cy="1438856"/>
          </a:xfrm>
          <a:prstGeom prst="rect">
            <a:avLst/>
          </a:prstGeom>
          <a:noFill/>
        </p:spPr>
        <p:txBody>
          <a:bodyPr wrap="none" rtlCol="0">
            <a:spAutoFit/>
          </a:bodyPr>
          <a:lstStyle/>
          <a:p>
            <a:r>
              <a:rPr lang="en-US" sz="2856" dirty="0">
                <a:solidFill>
                  <a:srgbClr val="FF0000"/>
                </a:solidFill>
              </a:rPr>
              <a:t>Right-click, </a:t>
            </a:r>
          </a:p>
          <a:p>
            <a:r>
              <a:rPr lang="en-US" sz="2856" dirty="0">
                <a:solidFill>
                  <a:srgbClr val="FF0000"/>
                </a:solidFill>
              </a:rPr>
              <a:t>then click </a:t>
            </a:r>
          </a:p>
          <a:p>
            <a:r>
              <a:rPr lang="en-US" sz="2856" dirty="0">
                <a:solidFill>
                  <a:srgbClr val="FF0000"/>
                </a:solidFill>
              </a:rPr>
              <a:t>Add global variable</a:t>
            </a:r>
          </a:p>
        </p:txBody>
      </p:sp>
      <p:cxnSp>
        <p:nvCxnSpPr>
          <p:cNvPr id="12" name="Straight Arrow Connector 11"/>
          <p:cNvCxnSpPr/>
          <p:nvPr/>
        </p:nvCxnSpPr>
        <p:spPr>
          <a:xfrm>
            <a:off x="4237161" y="5352135"/>
            <a:ext cx="971766" cy="243485"/>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552649" y="2741404"/>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2238027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2398" y="1719035"/>
            <a:ext cx="7547936" cy="4886993"/>
          </a:xfrm>
          <a:prstGeom prst="rect">
            <a:avLst/>
          </a:prstGeom>
        </p:spPr>
      </p:pic>
      <p:sp>
        <p:nvSpPr>
          <p:cNvPr id="2" name="Title 1"/>
          <p:cNvSpPr>
            <a:spLocks noGrp="1"/>
          </p:cNvSpPr>
          <p:nvPr>
            <p:ph type="title"/>
          </p:nvPr>
        </p:nvSpPr>
        <p:spPr/>
        <p:txBody>
          <a:bodyPr/>
          <a:lstStyle/>
          <a:p>
            <a:r>
              <a:rPr lang="en-US" dirty="0" smtClean="0"/>
              <a:t>Add Score: Step 2</a:t>
            </a:r>
            <a:endParaRPr lang="en-US" dirty="0"/>
          </a:p>
        </p:txBody>
      </p:sp>
      <p:sp>
        <p:nvSpPr>
          <p:cNvPr id="9" name="Rounded Rectangle 8"/>
          <p:cNvSpPr/>
          <p:nvPr/>
        </p:nvSpPr>
        <p:spPr>
          <a:xfrm>
            <a:off x="2552649" y="2741404"/>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4" name="Picture 3"/>
          <p:cNvPicPr>
            <a:picLocks noChangeAspect="1"/>
          </p:cNvPicPr>
          <p:nvPr/>
        </p:nvPicPr>
        <p:blipFill>
          <a:blip r:embed="rId3"/>
          <a:stretch>
            <a:fillRect/>
          </a:stretch>
        </p:blipFill>
        <p:spPr>
          <a:xfrm>
            <a:off x="4644469" y="2132358"/>
            <a:ext cx="3147536" cy="2729808"/>
          </a:xfrm>
          <a:prstGeom prst="rect">
            <a:avLst/>
          </a:prstGeom>
        </p:spPr>
      </p:pic>
      <p:sp>
        <p:nvSpPr>
          <p:cNvPr id="10" name="TextBox 9"/>
          <p:cNvSpPr txBox="1"/>
          <p:nvPr/>
        </p:nvSpPr>
        <p:spPr>
          <a:xfrm>
            <a:off x="8496964" y="1997009"/>
            <a:ext cx="4232467" cy="2783540"/>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Name: Score</a:t>
            </a:r>
          </a:p>
          <a:p>
            <a:pPr marL="466298" indent="-466298">
              <a:buFont typeface="Arial" panose="020B0604020202020204" pitchFamily="34" charset="0"/>
              <a:buChar char="•"/>
            </a:pPr>
            <a:r>
              <a:rPr lang="en-US" sz="2856" dirty="0">
                <a:solidFill>
                  <a:srgbClr val="FF0000"/>
                </a:solidFill>
              </a:rPr>
              <a:t>Type: Number</a:t>
            </a:r>
          </a:p>
          <a:p>
            <a:pPr marL="466298" indent="-466298">
              <a:buFont typeface="Arial" panose="020B0604020202020204" pitchFamily="34" charset="0"/>
              <a:buChar char="•"/>
            </a:pPr>
            <a:r>
              <a:rPr lang="en-US" sz="2856" dirty="0">
                <a:solidFill>
                  <a:srgbClr val="FF0000"/>
                </a:solidFill>
              </a:rPr>
              <a:t>Initial value: 0</a:t>
            </a:r>
          </a:p>
          <a:p>
            <a:pPr marL="466298" indent="-466298">
              <a:buFont typeface="Arial" panose="020B0604020202020204" pitchFamily="34" charset="0"/>
              <a:buChar char="•"/>
            </a:pPr>
            <a:r>
              <a:rPr lang="en-US" sz="2856" dirty="0">
                <a:solidFill>
                  <a:srgbClr val="FF0000"/>
                </a:solidFill>
              </a:rPr>
              <a:t>Description (optional)</a:t>
            </a:r>
          </a:p>
          <a:p>
            <a:pPr marL="466298" indent="-466298">
              <a:buFont typeface="Arial" panose="020B0604020202020204" pitchFamily="34" charset="0"/>
              <a:buChar char="•"/>
            </a:pPr>
            <a:r>
              <a:rPr lang="en-US" sz="2856" dirty="0">
                <a:solidFill>
                  <a:srgbClr val="FF0000"/>
                </a:solidFill>
              </a:rPr>
              <a:t>Constant?</a:t>
            </a:r>
          </a:p>
        </p:txBody>
      </p:sp>
      <p:cxnSp>
        <p:nvCxnSpPr>
          <p:cNvPr id="13" name="Straight Arrow Connector 12"/>
          <p:cNvCxnSpPr>
            <a:stCxn id="14" idx="1"/>
          </p:cNvCxnSpPr>
          <p:nvPr/>
        </p:nvCxnSpPr>
        <p:spPr>
          <a:xfrm flipH="1" flipV="1">
            <a:off x="6757014" y="4587348"/>
            <a:ext cx="1801534" cy="86888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558548" y="5185036"/>
            <a:ext cx="793261" cy="542399"/>
          </a:xfrm>
          <a:prstGeom prst="rect">
            <a:avLst/>
          </a:prstGeom>
          <a:noFill/>
        </p:spPr>
        <p:txBody>
          <a:bodyPr wrap="none" rtlCol="0">
            <a:spAutoFit/>
          </a:bodyPr>
          <a:lstStyle/>
          <a:p>
            <a:r>
              <a:rPr lang="en-US" sz="2856" dirty="0">
                <a:solidFill>
                  <a:srgbClr val="FF0000"/>
                </a:solidFill>
              </a:rPr>
              <a:t>OK!</a:t>
            </a:r>
          </a:p>
        </p:txBody>
      </p:sp>
    </p:spTree>
    <p:extLst>
      <p:ext uri="{BB962C8B-B14F-4D97-AF65-F5344CB8AC3E}">
        <p14:creationId xmlns:p14="http://schemas.microsoft.com/office/powerpoint/2010/main" val="353985623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Destroy Monsters: Step 1</a:t>
            </a:r>
            <a:endParaRPr lang="en-US" dirty="0"/>
          </a:p>
        </p:txBody>
      </p:sp>
      <p:sp>
        <p:nvSpPr>
          <p:cNvPr id="9" name="Rounded Rectangle 8"/>
          <p:cNvSpPr/>
          <p:nvPr/>
        </p:nvSpPr>
        <p:spPr>
          <a:xfrm>
            <a:off x="2592456" y="269517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8587821" y="2729293"/>
            <a:ext cx="2171877" cy="971292"/>
          </a:xfrm>
          <a:prstGeom prst="rect">
            <a:avLst/>
          </a:prstGeom>
          <a:noFill/>
        </p:spPr>
        <p:txBody>
          <a:bodyPr wrap="none" rtlCol="0">
            <a:spAutoFit/>
          </a:bodyPr>
          <a:lstStyle/>
          <a:p>
            <a:pPr algn="ctr"/>
            <a:r>
              <a:rPr lang="en-US" sz="2856" dirty="0" smtClean="0">
                <a:solidFill>
                  <a:srgbClr val="FF0000"/>
                </a:solidFill>
              </a:rPr>
              <a:t>Go to your</a:t>
            </a:r>
          </a:p>
          <a:p>
            <a:pPr algn="ctr"/>
            <a:r>
              <a:rPr lang="en-US" sz="2856" dirty="0" smtClean="0">
                <a:solidFill>
                  <a:srgbClr val="FF0000"/>
                </a:solidFill>
              </a:rPr>
              <a:t>Event Sheet </a:t>
            </a:r>
            <a:endParaRPr lang="en-US" sz="2856" dirty="0">
              <a:solidFill>
                <a:srgbClr val="FF0000"/>
              </a:solidFill>
            </a:endParaRPr>
          </a:p>
        </p:txBody>
      </p:sp>
    </p:spTree>
    <p:extLst>
      <p:ext uri="{BB962C8B-B14F-4D97-AF65-F5344CB8AC3E}">
        <p14:creationId xmlns:p14="http://schemas.microsoft.com/office/powerpoint/2010/main" val="359676418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Add Score: Step 3</a:t>
            </a:r>
            <a:endParaRPr lang="en-US" dirty="0"/>
          </a:p>
        </p:txBody>
      </p:sp>
      <p:sp>
        <p:nvSpPr>
          <p:cNvPr id="11" name="TextBox 10"/>
          <p:cNvSpPr txBox="1"/>
          <p:nvPr/>
        </p:nvSpPr>
        <p:spPr>
          <a:xfrm>
            <a:off x="8549706" y="2891099"/>
            <a:ext cx="2826113" cy="990628"/>
          </a:xfrm>
          <a:prstGeom prst="rect">
            <a:avLst/>
          </a:prstGeom>
          <a:noFill/>
        </p:spPr>
        <p:txBody>
          <a:bodyPr wrap="none" rtlCol="0">
            <a:spAutoFit/>
          </a:bodyPr>
          <a:lstStyle/>
          <a:p>
            <a:r>
              <a:rPr lang="en-US" sz="2856" dirty="0">
                <a:solidFill>
                  <a:srgbClr val="FF0000"/>
                </a:solidFill>
              </a:rPr>
              <a:t>Scroll to the top</a:t>
            </a:r>
          </a:p>
          <a:p>
            <a:r>
              <a:rPr lang="en-US" sz="2856" dirty="0">
                <a:solidFill>
                  <a:srgbClr val="FF0000"/>
                </a:solidFill>
              </a:rPr>
              <a:t>to see it!</a:t>
            </a:r>
          </a:p>
        </p:txBody>
      </p:sp>
      <p:sp>
        <p:nvSpPr>
          <p:cNvPr id="9" name="Rounded Rectangle 8"/>
          <p:cNvSpPr/>
          <p:nvPr/>
        </p:nvSpPr>
        <p:spPr>
          <a:xfrm>
            <a:off x="2322526" y="2891099"/>
            <a:ext cx="1747897" cy="35484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5" name="Up Arrow 4"/>
          <p:cNvSpPr/>
          <p:nvPr/>
        </p:nvSpPr>
        <p:spPr>
          <a:xfrm>
            <a:off x="6795563" y="3377650"/>
            <a:ext cx="314906" cy="2351200"/>
          </a:xfrm>
          <a:prstGeom prst="up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4745593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Add Score: Step 4</a:t>
            </a:r>
            <a:endParaRPr lang="en-US" dirty="0"/>
          </a:p>
        </p:txBody>
      </p:sp>
      <p:sp>
        <p:nvSpPr>
          <p:cNvPr id="11" name="TextBox 10"/>
          <p:cNvSpPr txBox="1"/>
          <p:nvPr/>
        </p:nvSpPr>
        <p:spPr>
          <a:xfrm>
            <a:off x="2546181" y="5728850"/>
            <a:ext cx="2854888" cy="542399"/>
          </a:xfrm>
          <a:prstGeom prst="rect">
            <a:avLst/>
          </a:prstGeom>
          <a:noFill/>
        </p:spPr>
        <p:txBody>
          <a:bodyPr wrap="none" rtlCol="0">
            <a:spAutoFit/>
          </a:bodyPr>
          <a:lstStyle/>
          <a:p>
            <a:r>
              <a:rPr lang="en-US" sz="2856" dirty="0">
                <a:solidFill>
                  <a:srgbClr val="FF0000"/>
                </a:solidFill>
              </a:rPr>
              <a:t>Click Add action</a:t>
            </a:r>
          </a:p>
        </p:txBody>
      </p:sp>
      <p:cxnSp>
        <p:nvCxnSpPr>
          <p:cNvPr id="12" name="Straight Arrow Connector 11"/>
          <p:cNvCxnSpPr/>
          <p:nvPr/>
        </p:nvCxnSpPr>
        <p:spPr>
          <a:xfrm flipV="1">
            <a:off x="4118870" y="5571396"/>
            <a:ext cx="460395" cy="27857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552649" y="2741404"/>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Up Arrow 6"/>
          <p:cNvSpPr/>
          <p:nvPr/>
        </p:nvSpPr>
        <p:spPr>
          <a:xfrm rot="10800000">
            <a:off x="6795563" y="3377650"/>
            <a:ext cx="314906" cy="2351200"/>
          </a:xfrm>
          <a:prstGeom prst="up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8488623" y="3377649"/>
            <a:ext cx="2495861" cy="990628"/>
          </a:xfrm>
          <a:prstGeom prst="rect">
            <a:avLst/>
          </a:prstGeom>
          <a:noFill/>
        </p:spPr>
        <p:txBody>
          <a:bodyPr wrap="none" rtlCol="0">
            <a:spAutoFit/>
          </a:bodyPr>
          <a:lstStyle/>
          <a:p>
            <a:r>
              <a:rPr lang="en-US" sz="2856" dirty="0">
                <a:solidFill>
                  <a:srgbClr val="FF0000"/>
                </a:solidFill>
              </a:rPr>
              <a:t>Scroll back </a:t>
            </a:r>
          </a:p>
          <a:p>
            <a:r>
              <a:rPr lang="en-US" sz="2856" dirty="0">
                <a:solidFill>
                  <a:srgbClr val="FF0000"/>
                </a:solidFill>
              </a:rPr>
              <a:t>to the bottom</a:t>
            </a:r>
          </a:p>
        </p:txBody>
      </p:sp>
    </p:spTree>
    <p:extLst>
      <p:ext uri="{BB962C8B-B14F-4D97-AF65-F5344CB8AC3E}">
        <p14:creationId xmlns:p14="http://schemas.microsoft.com/office/powerpoint/2010/main" val="231529167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724262"/>
            <a:ext cx="5683052" cy="4779592"/>
          </a:xfrm>
          <a:prstGeom prst="rect">
            <a:avLst/>
          </a:prstGeom>
        </p:spPr>
      </p:pic>
      <p:sp>
        <p:nvSpPr>
          <p:cNvPr id="2" name="Title 1"/>
          <p:cNvSpPr>
            <a:spLocks noGrp="1"/>
          </p:cNvSpPr>
          <p:nvPr>
            <p:ph type="title"/>
          </p:nvPr>
        </p:nvSpPr>
        <p:spPr/>
        <p:txBody>
          <a:bodyPr/>
          <a:lstStyle/>
          <a:p>
            <a:r>
              <a:rPr lang="en-US" dirty="0"/>
              <a:t>Add Score: Step </a:t>
            </a:r>
            <a:r>
              <a:rPr lang="en-US" dirty="0" smtClean="0"/>
              <a:t>5</a:t>
            </a:r>
            <a:endParaRPr lang="en-US" dirty="0"/>
          </a:p>
        </p:txBody>
      </p:sp>
      <p:sp>
        <p:nvSpPr>
          <p:cNvPr id="11" name="TextBox 10"/>
          <p:cNvSpPr txBox="1"/>
          <p:nvPr/>
        </p:nvSpPr>
        <p:spPr>
          <a:xfrm>
            <a:off x="6546732" y="4363740"/>
            <a:ext cx="1638447"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“System”</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018731" y="2405048"/>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16615223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5" y="1724262"/>
            <a:ext cx="5683052" cy="4779592"/>
          </a:xfrm>
          <a:prstGeom prst="rect">
            <a:avLst/>
          </a:prstGeom>
        </p:spPr>
      </p:pic>
      <p:sp>
        <p:nvSpPr>
          <p:cNvPr id="2" name="Title 1"/>
          <p:cNvSpPr>
            <a:spLocks noGrp="1"/>
          </p:cNvSpPr>
          <p:nvPr>
            <p:ph type="title"/>
          </p:nvPr>
        </p:nvSpPr>
        <p:spPr/>
        <p:txBody>
          <a:bodyPr/>
          <a:lstStyle/>
          <a:p>
            <a:r>
              <a:rPr lang="en-US" dirty="0"/>
              <a:t>Add Score: Step 6</a:t>
            </a:r>
          </a:p>
        </p:txBody>
      </p:sp>
      <p:sp>
        <p:nvSpPr>
          <p:cNvPr id="11" name="TextBox 10"/>
          <p:cNvSpPr txBox="1"/>
          <p:nvPr/>
        </p:nvSpPr>
        <p:spPr>
          <a:xfrm>
            <a:off x="6599704" y="4363740"/>
            <a:ext cx="1532504"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“Add to”</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151961" y="4209696"/>
            <a:ext cx="871580" cy="2958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42442343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Add Score: Step </a:t>
            </a:r>
            <a:r>
              <a:rPr lang="en-US" dirty="0"/>
              <a:t>7</a:t>
            </a:r>
          </a:p>
        </p:txBody>
      </p:sp>
      <p:pic>
        <p:nvPicPr>
          <p:cNvPr id="3" name="Picture 2"/>
          <p:cNvPicPr>
            <a:picLocks noChangeAspect="1"/>
          </p:cNvPicPr>
          <p:nvPr/>
        </p:nvPicPr>
        <p:blipFill>
          <a:blip r:embed="rId3"/>
          <a:stretch>
            <a:fillRect/>
          </a:stretch>
        </p:blipFill>
        <p:spPr>
          <a:xfrm>
            <a:off x="4047020" y="2404368"/>
            <a:ext cx="4342434" cy="2185789"/>
          </a:xfrm>
          <a:prstGeom prst="rect">
            <a:avLst/>
          </a:prstGeom>
        </p:spPr>
      </p:pic>
      <p:sp>
        <p:nvSpPr>
          <p:cNvPr id="10" name="TextBox 9"/>
          <p:cNvSpPr txBox="1"/>
          <p:nvPr/>
        </p:nvSpPr>
        <p:spPr>
          <a:xfrm>
            <a:off x="8450334" y="3174334"/>
            <a:ext cx="2220868" cy="990628"/>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Value = 1</a:t>
            </a:r>
          </a:p>
        </p:txBody>
      </p:sp>
      <p:cxnSp>
        <p:nvCxnSpPr>
          <p:cNvPr id="13" name="Straight Arrow Connector 12"/>
          <p:cNvCxnSpPr/>
          <p:nvPr/>
        </p:nvCxnSpPr>
        <p:spPr>
          <a:xfrm flipH="1" flipV="1">
            <a:off x="8004809" y="4378816"/>
            <a:ext cx="740743" cy="56566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45552" y="4711391"/>
            <a:ext cx="1180736" cy="542399"/>
          </a:xfrm>
          <a:prstGeom prst="rect">
            <a:avLst/>
          </a:prstGeom>
          <a:noFill/>
        </p:spPr>
        <p:txBody>
          <a:bodyPr wrap="none" rtlCol="0">
            <a:spAutoFit/>
          </a:bodyPr>
          <a:lstStyle/>
          <a:p>
            <a:r>
              <a:rPr lang="en-US" sz="2856" dirty="0">
                <a:solidFill>
                  <a:srgbClr val="FF0000"/>
                </a:solidFill>
              </a:rPr>
              <a:t>Done!</a:t>
            </a:r>
          </a:p>
        </p:txBody>
      </p:sp>
    </p:spTree>
    <p:extLst>
      <p:ext uri="{BB962C8B-B14F-4D97-AF65-F5344CB8AC3E}">
        <p14:creationId xmlns:p14="http://schemas.microsoft.com/office/powerpoint/2010/main" val="295522731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8" y="1688843"/>
            <a:ext cx="7601983" cy="4917185"/>
          </a:xfrm>
          <a:prstGeom prst="rect">
            <a:avLst/>
          </a:prstGeom>
        </p:spPr>
      </p:pic>
      <p:sp>
        <p:nvSpPr>
          <p:cNvPr id="2" name="Title 1"/>
          <p:cNvSpPr>
            <a:spLocks noGrp="1"/>
          </p:cNvSpPr>
          <p:nvPr>
            <p:ph type="title"/>
          </p:nvPr>
        </p:nvSpPr>
        <p:spPr/>
        <p:txBody>
          <a:bodyPr/>
          <a:lstStyle/>
          <a:p>
            <a:r>
              <a:rPr lang="en-US" dirty="0" smtClean="0"/>
              <a:t>Add Score: Done!</a:t>
            </a:r>
            <a:endParaRPr lang="en-US" dirty="0"/>
          </a:p>
        </p:txBody>
      </p:sp>
      <p:sp>
        <p:nvSpPr>
          <p:cNvPr id="9" name="Rounded Rectangle 8"/>
          <p:cNvSpPr/>
          <p:nvPr/>
        </p:nvSpPr>
        <p:spPr>
          <a:xfrm>
            <a:off x="2528119" y="2892860"/>
            <a:ext cx="1851449" cy="2916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79699060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21. Adding </a:t>
            </a:r>
            <a:r>
              <a:rPr lang="en-US" dirty="0" smtClean="0"/>
              <a:t>a HUD </a:t>
            </a:r>
            <a:br>
              <a:rPr lang="en-US" dirty="0" smtClean="0"/>
            </a:br>
            <a:r>
              <a:rPr lang="en-US" dirty="0" smtClean="0"/>
              <a:t>i.e. Heads-Up Display</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9341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4056" y="1713633"/>
            <a:ext cx="8412263" cy="4892395"/>
          </a:xfrm>
          <a:prstGeom prst="rect">
            <a:avLst/>
          </a:prstGeom>
        </p:spPr>
      </p:pic>
      <p:sp>
        <p:nvSpPr>
          <p:cNvPr id="2" name="Title 1"/>
          <p:cNvSpPr>
            <a:spLocks noGrp="1"/>
          </p:cNvSpPr>
          <p:nvPr>
            <p:ph type="title"/>
          </p:nvPr>
        </p:nvSpPr>
        <p:spPr/>
        <p:txBody>
          <a:bodyPr/>
          <a:lstStyle/>
          <a:p>
            <a:r>
              <a:rPr lang="en-US" dirty="0" smtClean="0"/>
              <a:t>Add HUD Layer: Step 1</a:t>
            </a:r>
            <a:endParaRPr lang="en-US" dirty="0"/>
          </a:p>
        </p:txBody>
      </p:sp>
      <p:sp>
        <p:nvSpPr>
          <p:cNvPr id="11" name="TextBox 10"/>
          <p:cNvSpPr txBox="1"/>
          <p:nvPr/>
        </p:nvSpPr>
        <p:spPr>
          <a:xfrm>
            <a:off x="9404592" y="4350245"/>
            <a:ext cx="1219059" cy="990628"/>
          </a:xfrm>
          <a:prstGeom prst="rect">
            <a:avLst/>
          </a:prstGeom>
          <a:noFill/>
        </p:spPr>
        <p:txBody>
          <a:bodyPr wrap="none" rtlCol="0">
            <a:spAutoFit/>
          </a:bodyPr>
          <a:lstStyle/>
          <a:p>
            <a:r>
              <a:rPr lang="en-US" sz="2856" dirty="0">
                <a:solidFill>
                  <a:srgbClr val="FF0000"/>
                </a:solidFill>
              </a:rPr>
              <a:t>Click</a:t>
            </a:r>
          </a:p>
          <a:p>
            <a:r>
              <a:rPr lang="en-US" sz="2856" dirty="0">
                <a:solidFill>
                  <a:srgbClr val="FF0000"/>
                </a:solidFill>
              </a:rPr>
              <a:t>Layers</a:t>
            </a:r>
          </a:p>
        </p:txBody>
      </p:sp>
      <p:cxnSp>
        <p:nvCxnSpPr>
          <p:cNvPr id="12" name="Straight Arrow Connector 11"/>
          <p:cNvCxnSpPr>
            <a:endCxn id="10" idx="3"/>
          </p:cNvCxnSpPr>
          <p:nvPr/>
        </p:nvCxnSpPr>
        <p:spPr>
          <a:xfrm flipH="1" flipV="1">
            <a:off x="7934066" y="4464241"/>
            <a:ext cx="1470527" cy="21088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104515" y="2717181"/>
            <a:ext cx="766848" cy="21385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7407434" y="4350246"/>
            <a:ext cx="526632" cy="22798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4134093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2915" y="1706541"/>
            <a:ext cx="8424465" cy="4899491"/>
          </a:xfrm>
          <a:prstGeom prst="rect">
            <a:avLst/>
          </a:prstGeom>
        </p:spPr>
      </p:pic>
      <p:sp>
        <p:nvSpPr>
          <p:cNvPr id="2" name="Title 1"/>
          <p:cNvSpPr>
            <a:spLocks noGrp="1"/>
          </p:cNvSpPr>
          <p:nvPr>
            <p:ph type="title"/>
          </p:nvPr>
        </p:nvSpPr>
        <p:spPr/>
        <p:txBody>
          <a:bodyPr/>
          <a:lstStyle/>
          <a:p>
            <a:r>
              <a:rPr lang="en-US" dirty="0" smtClean="0"/>
              <a:t>Add HUD Layer: Step 2</a:t>
            </a:r>
            <a:endParaRPr lang="en-US" dirty="0"/>
          </a:p>
        </p:txBody>
      </p:sp>
      <p:sp>
        <p:nvSpPr>
          <p:cNvPr id="6" name="TextBox 5"/>
          <p:cNvSpPr txBox="1"/>
          <p:nvPr/>
        </p:nvSpPr>
        <p:spPr>
          <a:xfrm>
            <a:off x="9495334" y="1724345"/>
            <a:ext cx="1875575" cy="1438856"/>
          </a:xfrm>
          <a:prstGeom prst="rect">
            <a:avLst/>
          </a:prstGeom>
          <a:noFill/>
        </p:spPr>
        <p:txBody>
          <a:bodyPr wrap="none" rtlCol="0">
            <a:spAutoFit/>
          </a:bodyPr>
          <a:lstStyle/>
          <a:p>
            <a:pPr algn="ctr"/>
            <a:r>
              <a:rPr lang="en-US" sz="2856" dirty="0">
                <a:solidFill>
                  <a:srgbClr val="FF0000"/>
                </a:solidFill>
              </a:rPr>
              <a:t>Add a </a:t>
            </a:r>
          </a:p>
          <a:p>
            <a:pPr algn="ctr"/>
            <a:r>
              <a:rPr lang="en-US" sz="2856" dirty="0">
                <a:solidFill>
                  <a:srgbClr val="FF0000"/>
                </a:solidFill>
              </a:rPr>
              <a:t>new layer</a:t>
            </a:r>
          </a:p>
          <a:p>
            <a:pPr algn="ctr"/>
            <a:r>
              <a:rPr lang="en-US" sz="2856" dirty="0">
                <a:solidFill>
                  <a:srgbClr val="FF0000"/>
                </a:solidFill>
              </a:rPr>
              <a:t>(plus sign)</a:t>
            </a:r>
          </a:p>
        </p:txBody>
      </p:sp>
      <p:cxnSp>
        <p:nvCxnSpPr>
          <p:cNvPr id="7" name="Straight Arrow Connector 6"/>
          <p:cNvCxnSpPr>
            <a:stCxn id="6" idx="1"/>
          </p:cNvCxnSpPr>
          <p:nvPr/>
        </p:nvCxnSpPr>
        <p:spPr>
          <a:xfrm flipH="1">
            <a:off x="7171026" y="2443773"/>
            <a:ext cx="2324308" cy="51148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361961" y="4357075"/>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4945709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2914" y="1715430"/>
            <a:ext cx="7553509" cy="4890602"/>
          </a:xfrm>
          <a:prstGeom prst="rect">
            <a:avLst/>
          </a:prstGeom>
        </p:spPr>
      </p:pic>
      <p:sp>
        <p:nvSpPr>
          <p:cNvPr id="2" name="Title 1"/>
          <p:cNvSpPr>
            <a:spLocks noGrp="1"/>
          </p:cNvSpPr>
          <p:nvPr>
            <p:ph type="title"/>
          </p:nvPr>
        </p:nvSpPr>
        <p:spPr/>
        <p:txBody>
          <a:bodyPr/>
          <a:lstStyle/>
          <a:p>
            <a:r>
              <a:rPr lang="en-US" dirty="0" smtClean="0"/>
              <a:t>Add HUD Layer: Step </a:t>
            </a:r>
            <a:r>
              <a:rPr lang="en-US" dirty="0"/>
              <a:t>3</a:t>
            </a:r>
          </a:p>
        </p:txBody>
      </p:sp>
      <p:sp>
        <p:nvSpPr>
          <p:cNvPr id="6" name="TextBox 5"/>
          <p:cNvSpPr txBox="1"/>
          <p:nvPr/>
        </p:nvSpPr>
        <p:spPr>
          <a:xfrm>
            <a:off x="8687014" y="3067382"/>
            <a:ext cx="2329492" cy="1438856"/>
          </a:xfrm>
          <a:prstGeom prst="rect">
            <a:avLst/>
          </a:prstGeom>
          <a:noFill/>
        </p:spPr>
        <p:txBody>
          <a:bodyPr wrap="none" rtlCol="0">
            <a:spAutoFit/>
          </a:bodyPr>
          <a:lstStyle/>
          <a:p>
            <a:pPr algn="ctr"/>
            <a:r>
              <a:rPr lang="en-US" sz="2856" dirty="0">
                <a:solidFill>
                  <a:srgbClr val="FF0000"/>
                </a:solidFill>
              </a:rPr>
              <a:t>Right-click</a:t>
            </a:r>
          </a:p>
          <a:p>
            <a:pPr algn="ctr"/>
            <a:r>
              <a:rPr lang="en-US" sz="2856" dirty="0">
                <a:solidFill>
                  <a:srgbClr val="FF0000"/>
                </a:solidFill>
              </a:rPr>
              <a:t>then</a:t>
            </a:r>
          </a:p>
          <a:p>
            <a:pPr algn="ctr"/>
            <a:r>
              <a:rPr lang="en-US" sz="2856" dirty="0">
                <a:solidFill>
                  <a:srgbClr val="FF0000"/>
                </a:solidFill>
              </a:rPr>
              <a:t>click Rename</a:t>
            </a:r>
          </a:p>
        </p:txBody>
      </p:sp>
      <p:cxnSp>
        <p:nvCxnSpPr>
          <p:cNvPr id="7" name="Straight Arrow Connector 6"/>
          <p:cNvCxnSpPr>
            <a:stCxn id="6" idx="1"/>
          </p:cNvCxnSpPr>
          <p:nvPr/>
        </p:nvCxnSpPr>
        <p:spPr>
          <a:xfrm flipH="1">
            <a:off x="7897731" y="3786810"/>
            <a:ext cx="789283" cy="25850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078118" y="3067381"/>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00377037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Destroy Monsters: Step 2</a:t>
            </a:r>
            <a:endParaRPr lang="en-US" dirty="0"/>
          </a:p>
        </p:txBody>
      </p:sp>
      <p:sp>
        <p:nvSpPr>
          <p:cNvPr id="11" name="TextBox 10"/>
          <p:cNvSpPr txBox="1"/>
          <p:nvPr/>
        </p:nvSpPr>
        <p:spPr>
          <a:xfrm>
            <a:off x="3166315" y="5787889"/>
            <a:ext cx="3188215" cy="542399"/>
          </a:xfrm>
          <a:prstGeom prst="rect">
            <a:avLst/>
          </a:prstGeom>
          <a:noFill/>
        </p:spPr>
        <p:txBody>
          <a:bodyPr wrap="none" rtlCol="0">
            <a:spAutoFit/>
          </a:bodyPr>
          <a:lstStyle/>
          <a:p>
            <a:pPr algn="ctr"/>
            <a:r>
              <a:rPr lang="en-US" sz="2856" dirty="0">
                <a:solidFill>
                  <a:srgbClr val="FF0000"/>
                </a:solidFill>
              </a:rPr>
              <a:t>Click to Add Event</a:t>
            </a:r>
          </a:p>
        </p:txBody>
      </p:sp>
      <p:cxnSp>
        <p:nvCxnSpPr>
          <p:cNvPr id="12" name="Straight Arrow Connector 11"/>
          <p:cNvCxnSpPr>
            <a:stCxn id="11" idx="1"/>
          </p:cNvCxnSpPr>
          <p:nvPr/>
        </p:nvCxnSpPr>
        <p:spPr>
          <a:xfrm flipH="1" flipV="1">
            <a:off x="2923796" y="5787890"/>
            <a:ext cx="242518" cy="27119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592456" y="269517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02605091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2915" y="1724345"/>
            <a:ext cx="7547103" cy="4881687"/>
          </a:xfrm>
          <a:prstGeom prst="rect">
            <a:avLst/>
          </a:prstGeom>
        </p:spPr>
      </p:pic>
      <p:sp>
        <p:nvSpPr>
          <p:cNvPr id="2" name="Title 1"/>
          <p:cNvSpPr>
            <a:spLocks noGrp="1"/>
          </p:cNvSpPr>
          <p:nvPr>
            <p:ph type="title"/>
          </p:nvPr>
        </p:nvSpPr>
        <p:spPr/>
        <p:txBody>
          <a:bodyPr/>
          <a:lstStyle/>
          <a:p>
            <a:r>
              <a:rPr lang="en-US" dirty="0" smtClean="0"/>
              <a:t>Add HUD Layer: Step 4</a:t>
            </a:r>
            <a:endParaRPr lang="en-US" dirty="0"/>
          </a:p>
        </p:txBody>
      </p:sp>
      <p:sp>
        <p:nvSpPr>
          <p:cNvPr id="6" name="TextBox 5"/>
          <p:cNvSpPr txBox="1"/>
          <p:nvPr/>
        </p:nvSpPr>
        <p:spPr>
          <a:xfrm>
            <a:off x="8981824" y="3067382"/>
            <a:ext cx="1739876" cy="1438856"/>
          </a:xfrm>
          <a:prstGeom prst="rect">
            <a:avLst/>
          </a:prstGeom>
          <a:noFill/>
        </p:spPr>
        <p:txBody>
          <a:bodyPr wrap="none" rtlCol="0">
            <a:spAutoFit/>
          </a:bodyPr>
          <a:lstStyle/>
          <a:p>
            <a:pPr algn="ctr"/>
            <a:r>
              <a:rPr lang="en-US" sz="2856" dirty="0">
                <a:solidFill>
                  <a:srgbClr val="FF0000"/>
                </a:solidFill>
              </a:rPr>
              <a:t>Change</a:t>
            </a:r>
          </a:p>
          <a:p>
            <a:pPr algn="ctr"/>
            <a:r>
              <a:rPr lang="en-US" sz="2856" dirty="0">
                <a:solidFill>
                  <a:srgbClr val="FF0000"/>
                </a:solidFill>
              </a:rPr>
              <a:t>the name</a:t>
            </a:r>
          </a:p>
          <a:p>
            <a:pPr algn="ctr"/>
            <a:r>
              <a:rPr lang="en-US" sz="2856" dirty="0">
                <a:solidFill>
                  <a:srgbClr val="FF0000"/>
                </a:solidFill>
              </a:rPr>
              <a:t>to “HUD”</a:t>
            </a:r>
          </a:p>
        </p:txBody>
      </p:sp>
      <p:cxnSp>
        <p:nvCxnSpPr>
          <p:cNvPr id="7" name="Straight Arrow Connector 6"/>
          <p:cNvCxnSpPr>
            <a:stCxn id="6" idx="1"/>
          </p:cNvCxnSpPr>
          <p:nvPr/>
        </p:nvCxnSpPr>
        <p:spPr>
          <a:xfrm flipH="1" flipV="1">
            <a:off x="7716065" y="3173274"/>
            <a:ext cx="1265759" cy="61353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078118" y="3067381"/>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3873588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60043" y="1724345"/>
            <a:ext cx="7547103" cy="4881687"/>
          </a:xfrm>
          <a:prstGeom prst="rect">
            <a:avLst/>
          </a:prstGeom>
        </p:spPr>
      </p:pic>
      <p:sp>
        <p:nvSpPr>
          <p:cNvPr id="2" name="Title 1"/>
          <p:cNvSpPr>
            <a:spLocks noGrp="1"/>
          </p:cNvSpPr>
          <p:nvPr>
            <p:ph type="title"/>
          </p:nvPr>
        </p:nvSpPr>
        <p:spPr/>
        <p:txBody>
          <a:bodyPr/>
          <a:lstStyle/>
          <a:p>
            <a:r>
              <a:rPr lang="en-US" dirty="0" smtClean="0"/>
              <a:t>Add HUD Layer: Step </a:t>
            </a:r>
            <a:r>
              <a:rPr lang="en-US" dirty="0"/>
              <a:t>5</a:t>
            </a:r>
          </a:p>
        </p:txBody>
      </p:sp>
      <p:sp>
        <p:nvSpPr>
          <p:cNvPr id="6" name="TextBox 5"/>
          <p:cNvSpPr txBox="1"/>
          <p:nvPr/>
        </p:nvSpPr>
        <p:spPr>
          <a:xfrm>
            <a:off x="576888" y="2991641"/>
            <a:ext cx="2168485" cy="1438856"/>
          </a:xfrm>
          <a:prstGeom prst="rect">
            <a:avLst/>
          </a:prstGeom>
          <a:noFill/>
        </p:spPr>
        <p:txBody>
          <a:bodyPr wrap="none" rtlCol="0">
            <a:spAutoFit/>
          </a:bodyPr>
          <a:lstStyle/>
          <a:p>
            <a:pPr algn="ctr"/>
            <a:r>
              <a:rPr lang="en-US" sz="2856" dirty="0">
                <a:solidFill>
                  <a:srgbClr val="FF0000"/>
                </a:solidFill>
              </a:rPr>
              <a:t>Let’s update</a:t>
            </a:r>
          </a:p>
          <a:p>
            <a:pPr algn="ctr"/>
            <a:r>
              <a:rPr lang="en-US" sz="2856" dirty="0">
                <a:solidFill>
                  <a:srgbClr val="FF0000"/>
                </a:solidFill>
              </a:rPr>
              <a:t>the Parallax</a:t>
            </a:r>
          </a:p>
          <a:p>
            <a:pPr algn="ctr"/>
            <a:r>
              <a:rPr lang="en-US" sz="2856" dirty="0">
                <a:solidFill>
                  <a:srgbClr val="FF0000"/>
                </a:solidFill>
              </a:rPr>
              <a:t>values… </a:t>
            </a:r>
          </a:p>
        </p:txBody>
      </p:sp>
      <p:cxnSp>
        <p:nvCxnSpPr>
          <p:cNvPr id="7" name="Straight Arrow Connector 6"/>
          <p:cNvCxnSpPr>
            <a:stCxn id="6" idx="3"/>
          </p:cNvCxnSpPr>
          <p:nvPr/>
        </p:nvCxnSpPr>
        <p:spPr>
          <a:xfrm>
            <a:off x="2745373" y="3711070"/>
            <a:ext cx="614671" cy="57648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534654" y="4165188"/>
            <a:ext cx="1132102" cy="53416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10727478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55768" y="372393"/>
            <a:ext cx="10724938" cy="1351952"/>
          </a:xfrm>
        </p:spPr>
        <p:txBody>
          <a:bodyPr/>
          <a:lstStyle/>
          <a:p>
            <a:r>
              <a:rPr lang="en-US" dirty="0" smtClean="0"/>
              <a:t>BUT FIRST… WHAT IS PARALLAX?</a:t>
            </a:r>
            <a:endParaRPr lang="en-US" i="1" dirty="0"/>
          </a:p>
        </p:txBody>
      </p:sp>
      <p:pic>
        <p:nvPicPr>
          <p:cNvPr id="5122" name="Picture 2" descr="http://virginiabeachwebdevelopment.com/ckfinder/userfiles/images/D1STd.gif.pagespeed.ce.1_JbpJjg86.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5768" y="1724344"/>
            <a:ext cx="7972763" cy="4464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80469" y="3250436"/>
            <a:ext cx="3301024" cy="1438856"/>
          </a:xfrm>
          <a:prstGeom prst="rect">
            <a:avLst/>
          </a:prstGeom>
          <a:noFill/>
        </p:spPr>
        <p:txBody>
          <a:bodyPr wrap="none" rtlCol="0">
            <a:spAutoFit/>
          </a:bodyPr>
          <a:lstStyle/>
          <a:p>
            <a:pPr algn="ctr"/>
            <a:r>
              <a:rPr lang="en-US" sz="2856" dirty="0"/>
              <a:t>When the </a:t>
            </a:r>
          </a:p>
          <a:p>
            <a:pPr algn="ctr"/>
            <a:r>
              <a:rPr lang="en-US" sz="2856" dirty="0"/>
              <a:t>background layers </a:t>
            </a:r>
          </a:p>
          <a:p>
            <a:pPr algn="ctr"/>
            <a:r>
              <a:rPr lang="en-US" sz="2856" dirty="0"/>
              <a:t>scroll separately</a:t>
            </a:r>
          </a:p>
        </p:txBody>
      </p:sp>
      <p:sp>
        <p:nvSpPr>
          <p:cNvPr id="8" name="TextBox 7"/>
          <p:cNvSpPr txBox="1"/>
          <p:nvPr/>
        </p:nvSpPr>
        <p:spPr>
          <a:xfrm>
            <a:off x="8164542" y="6477842"/>
            <a:ext cx="4401583" cy="382308"/>
          </a:xfrm>
          <a:prstGeom prst="rect">
            <a:avLst/>
          </a:prstGeom>
          <a:noFill/>
        </p:spPr>
        <p:txBody>
          <a:bodyPr wrap="none" rtlCol="0">
            <a:spAutoFit/>
          </a:bodyPr>
          <a:lstStyle/>
          <a:p>
            <a:pPr algn="ctr"/>
            <a:r>
              <a:rPr lang="en-US" sz="1836" i="1" dirty="0">
                <a:solidFill>
                  <a:schemeClr val="bg1">
                    <a:lumMod val="75000"/>
                  </a:schemeClr>
                </a:solidFill>
              </a:rPr>
              <a:t>Source: Super Mario Bros, from Nintendo</a:t>
            </a:r>
          </a:p>
        </p:txBody>
      </p:sp>
      <p:sp>
        <p:nvSpPr>
          <p:cNvPr id="9" name="TextBox 8"/>
          <p:cNvSpPr txBox="1"/>
          <p:nvPr/>
        </p:nvSpPr>
        <p:spPr>
          <a:xfrm>
            <a:off x="563217" y="6320890"/>
            <a:ext cx="7588685" cy="542399"/>
          </a:xfrm>
          <a:prstGeom prst="rect">
            <a:avLst/>
          </a:prstGeom>
          <a:noFill/>
        </p:spPr>
        <p:txBody>
          <a:bodyPr wrap="none" rtlCol="0">
            <a:spAutoFit/>
          </a:bodyPr>
          <a:lstStyle/>
          <a:p>
            <a:pPr algn="ctr"/>
            <a:r>
              <a:rPr lang="en-US" sz="2856" dirty="0">
                <a:hlinkClick r:id="rId3"/>
              </a:rPr>
              <a:t>http://wakeupandcode.com/c2/parallax.html</a:t>
            </a:r>
            <a:r>
              <a:rPr lang="en-US" sz="2856" dirty="0"/>
              <a:t> </a:t>
            </a:r>
          </a:p>
        </p:txBody>
      </p:sp>
    </p:spTree>
    <p:extLst>
      <p:ext uri="{BB962C8B-B14F-4D97-AF65-F5344CB8AC3E}">
        <p14:creationId xmlns:p14="http://schemas.microsoft.com/office/powerpoint/2010/main" val="268401536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60043" y="1724345"/>
            <a:ext cx="7547103" cy="4881687"/>
          </a:xfrm>
          <a:prstGeom prst="rect">
            <a:avLst/>
          </a:prstGeom>
        </p:spPr>
      </p:pic>
      <p:sp>
        <p:nvSpPr>
          <p:cNvPr id="2" name="Title 1"/>
          <p:cNvSpPr>
            <a:spLocks noGrp="1"/>
          </p:cNvSpPr>
          <p:nvPr>
            <p:ph type="title"/>
          </p:nvPr>
        </p:nvSpPr>
        <p:spPr/>
        <p:txBody>
          <a:bodyPr/>
          <a:lstStyle/>
          <a:p>
            <a:r>
              <a:rPr lang="en-US" dirty="0" smtClean="0"/>
              <a:t>Add HUD Layer: Step 6</a:t>
            </a:r>
            <a:endParaRPr lang="en-US" dirty="0"/>
          </a:p>
        </p:txBody>
      </p:sp>
      <p:sp>
        <p:nvSpPr>
          <p:cNvPr id="6" name="TextBox 5"/>
          <p:cNvSpPr txBox="1"/>
          <p:nvPr/>
        </p:nvSpPr>
        <p:spPr>
          <a:xfrm>
            <a:off x="436449" y="2991641"/>
            <a:ext cx="2449365" cy="1438856"/>
          </a:xfrm>
          <a:prstGeom prst="rect">
            <a:avLst/>
          </a:prstGeom>
          <a:noFill/>
        </p:spPr>
        <p:txBody>
          <a:bodyPr wrap="none" rtlCol="0">
            <a:spAutoFit/>
          </a:bodyPr>
          <a:lstStyle/>
          <a:p>
            <a:pPr algn="ctr"/>
            <a:r>
              <a:rPr lang="en-US" sz="2856" dirty="0">
                <a:solidFill>
                  <a:srgbClr val="FF0000"/>
                </a:solidFill>
              </a:rPr>
              <a:t>Set the HUD’s</a:t>
            </a:r>
          </a:p>
          <a:p>
            <a:pPr algn="ctr"/>
            <a:r>
              <a:rPr lang="en-US" sz="2856" dirty="0">
                <a:solidFill>
                  <a:srgbClr val="FF0000"/>
                </a:solidFill>
              </a:rPr>
              <a:t>Parallax to </a:t>
            </a:r>
          </a:p>
          <a:p>
            <a:pPr algn="ctr"/>
            <a:r>
              <a:rPr lang="en-US" sz="2856" dirty="0">
                <a:solidFill>
                  <a:srgbClr val="FF0000"/>
                </a:solidFill>
              </a:rPr>
              <a:t>0, 0</a:t>
            </a:r>
          </a:p>
        </p:txBody>
      </p:sp>
      <p:cxnSp>
        <p:nvCxnSpPr>
          <p:cNvPr id="7" name="Straight Arrow Connector 6"/>
          <p:cNvCxnSpPr>
            <a:stCxn id="6" idx="3"/>
          </p:cNvCxnSpPr>
          <p:nvPr/>
        </p:nvCxnSpPr>
        <p:spPr>
          <a:xfrm>
            <a:off x="2885815" y="3711070"/>
            <a:ext cx="474229" cy="57648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534654" y="4165188"/>
            <a:ext cx="1132102" cy="53416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7650624" y="6239414"/>
            <a:ext cx="1132102" cy="39598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8569097" y="3076297"/>
            <a:ext cx="878936" cy="20598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3534653" y="3180237"/>
            <a:ext cx="1132102" cy="24738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73900825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24345"/>
            <a:ext cx="7547103" cy="4881687"/>
          </a:xfrm>
          <a:prstGeom prst="rect">
            <a:avLst/>
          </a:prstGeom>
        </p:spPr>
      </p:pic>
      <p:sp>
        <p:nvSpPr>
          <p:cNvPr id="2" name="Title 1"/>
          <p:cNvSpPr>
            <a:spLocks noGrp="1"/>
          </p:cNvSpPr>
          <p:nvPr>
            <p:ph type="title"/>
          </p:nvPr>
        </p:nvSpPr>
        <p:spPr/>
        <p:txBody>
          <a:bodyPr/>
          <a:lstStyle/>
          <a:p>
            <a:r>
              <a:rPr lang="en-US" dirty="0" smtClean="0"/>
              <a:t>Add HUD Layer: Done!</a:t>
            </a:r>
            <a:endParaRPr lang="en-US" dirty="0"/>
          </a:p>
        </p:txBody>
      </p:sp>
    </p:spTree>
    <p:extLst>
      <p:ext uri="{BB962C8B-B14F-4D97-AF65-F5344CB8AC3E}">
        <p14:creationId xmlns:p14="http://schemas.microsoft.com/office/powerpoint/2010/main" val="360852140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22. Displaying </a:t>
            </a:r>
            <a:r>
              <a:rPr lang="en-US" dirty="0" smtClean="0"/>
              <a:t>Text</a:t>
            </a:r>
            <a:br>
              <a:rPr lang="en-US" dirty="0" smtClean="0"/>
            </a:br>
            <a:r>
              <a:rPr lang="en-US" dirty="0" smtClean="0"/>
              <a:t>e.g. player score</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2531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55767" y="1724345"/>
            <a:ext cx="7536712" cy="4879727"/>
          </a:xfrm>
          <a:prstGeom prst="rect">
            <a:avLst/>
          </a:prstGeom>
        </p:spPr>
      </p:pic>
      <p:sp>
        <p:nvSpPr>
          <p:cNvPr id="2" name="Title 1"/>
          <p:cNvSpPr>
            <a:spLocks noGrp="1"/>
          </p:cNvSpPr>
          <p:nvPr>
            <p:ph type="title"/>
          </p:nvPr>
        </p:nvSpPr>
        <p:spPr/>
        <p:txBody>
          <a:bodyPr/>
          <a:lstStyle/>
          <a:p>
            <a:r>
              <a:rPr lang="en-US" dirty="0"/>
              <a:t>Display Text: Step 1</a:t>
            </a:r>
          </a:p>
        </p:txBody>
      </p:sp>
      <p:sp>
        <p:nvSpPr>
          <p:cNvPr id="8" name="TextBox 7"/>
          <p:cNvSpPr txBox="1"/>
          <p:nvPr/>
        </p:nvSpPr>
        <p:spPr>
          <a:xfrm>
            <a:off x="8595182" y="3321342"/>
            <a:ext cx="3020995" cy="990628"/>
          </a:xfrm>
          <a:prstGeom prst="rect">
            <a:avLst/>
          </a:prstGeom>
          <a:noFill/>
        </p:spPr>
        <p:txBody>
          <a:bodyPr wrap="none" rtlCol="0">
            <a:spAutoFit/>
          </a:bodyPr>
          <a:lstStyle/>
          <a:p>
            <a:r>
              <a:rPr lang="en-US" sz="2856" dirty="0">
                <a:solidFill>
                  <a:srgbClr val="FF0000"/>
                </a:solidFill>
              </a:rPr>
              <a:t>then </a:t>
            </a:r>
          </a:p>
          <a:p>
            <a:r>
              <a:rPr lang="en-US" sz="2856" dirty="0">
                <a:solidFill>
                  <a:srgbClr val="FF0000"/>
                </a:solidFill>
              </a:rPr>
              <a:t>Insert new object</a:t>
            </a:r>
          </a:p>
        </p:txBody>
      </p:sp>
      <p:cxnSp>
        <p:nvCxnSpPr>
          <p:cNvPr id="9" name="Straight Arrow Connector 8"/>
          <p:cNvCxnSpPr/>
          <p:nvPr/>
        </p:nvCxnSpPr>
        <p:spPr>
          <a:xfrm flipH="1" flipV="1">
            <a:off x="3867774" y="3450681"/>
            <a:ext cx="4718018" cy="49494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652601" y="3321343"/>
            <a:ext cx="1431265" cy="22972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8386944" y="2023638"/>
            <a:ext cx="2027229" cy="1438856"/>
          </a:xfrm>
          <a:prstGeom prst="rect">
            <a:avLst/>
          </a:prstGeom>
          <a:noFill/>
        </p:spPr>
        <p:txBody>
          <a:bodyPr wrap="none" rtlCol="0">
            <a:spAutoFit/>
          </a:bodyPr>
          <a:lstStyle/>
          <a:p>
            <a:pPr algn="ctr"/>
            <a:r>
              <a:rPr lang="en-US" sz="2856" dirty="0">
                <a:solidFill>
                  <a:srgbClr val="FF0000"/>
                </a:solidFill>
              </a:rPr>
              <a:t>Right-click</a:t>
            </a:r>
          </a:p>
          <a:p>
            <a:pPr algn="ctr"/>
            <a:r>
              <a:rPr lang="en-US" sz="2856" dirty="0">
                <a:solidFill>
                  <a:srgbClr val="FF0000"/>
                </a:solidFill>
              </a:rPr>
              <a:t>top left </a:t>
            </a:r>
          </a:p>
          <a:p>
            <a:pPr algn="ctr"/>
            <a:r>
              <a:rPr lang="en-US" sz="2856" dirty="0">
                <a:solidFill>
                  <a:srgbClr val="FF0000"/>
                </a:solidFill>
              </a:rPr>
              <a:t>of Layout 1</a:t>
            </a:r>
          </a:p>
        </p:txBody>
      </p:sp>
      <p:sp>
        <p:nvSpPr>
          <p:cNvPr id="19" name="Rounded Rectangle 18"/>
          <p:cNvSpPr/>
          <p:nvPr/>
        </p:nvSpPr>
        <p:spPr>
          <a:xfrm>
            <a:off x="2436510" y="2734405"/>
            <a:ext cx="794364" cy="19237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80104903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432425"/>
            <a:ext cx="5828771" cy="5032172"/>
          </a:xfrm>
          <a:prstGeom prst="rect">
            <a:avLst/>
          </a:prstGeom>
        </p:spPr>
      </p:pic>
      <p:sp>
        <p:nvSpPr>
          <p:cNvPr id="2" name="Title 1"/>
          <p:cNvSpPr>
            <a:spLocks noGrp="1"/>
          </p:cNvSpPr>
          <p:nvPr>
            <p:ph type="title"/>
          </p:nvPr>
        </p:nvSpPr>
        <p:spPr/>
        <p:txBody>
          <a:bodyPr/>
          <a:lstStyle/>
          <a:p>
            <a:r>
              <a:rPr lang="en-US" dirty="0"/>
              <a:t>Display Text: Step 2</a:t>
            </a:r>
          </a:p>
        </p:txBody>
      </p:sp>
      <p:cxnSp>
        <p:nvCxnSpPr>
          <p:cNvPr id="14" name="Straight Arrow Connector 13"/>
          <p:cNvCxnSpPr/>
          <p:nvPr/>
        </p:nvCxnSpPr>
        <p:spPr>
          <a:xfrm flipH="1" flipV="1">
            <a:off x="5606974" y="617267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559009" y="4084990"/>
            <a:ext cx="924693" cy="8809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9" name="TextBox 18"/>
          <p:cNvSpPr txBox="1"/>
          <p:nvPr/>
        </p:nvSpPr>
        <p:spPr>
          <a:xfrm>
            <a:off x="7051938" y="4316069"/>
            <a:ext cx="1164386" cy="2335312"/>
          </a:xfrm>
          <a:prstGeom prst="rect">
            <a:avLst/>
          </a:prstGeom>
          <a:noFill/>
        </p:spPr>
        <p:txBody>
          <a:bodyPr wrap="none" rtlCol="0">
            <a:spAutoFit/>
          </a:bodyPr>
          <a:lstStyle/>
          <a:p>
            <a:pPr algn="ctr"/>
            <a:r>
              <a:rPr lang="en-US" sz="2856" dirty="0">
                <a:solidFill>
                  <a:srgbClr val="FF0000"/>
                </a:solidFill>
              </a:rPr>
              <a:t>Select</a:t>
            </a:r>
          </a:p>
          <a:p>
            <a:pPr algn="ctr"/>
            <a:r>
              <a:rPr lang="en-US" sz="2856" dirty="0">
                <a:solidFill>
                  <a:srgbClr val="FF0000"/>
                </a:solidFill>
              </a:rPr>
              <a:t>“Text”</a:t>
            </a:r>
          </a:p>
          <a:p>
            <a:pPr algn="ctr"/>
            <a:endParaRPr lang="en-US" sz="2856" dirty="0">
              <a:solidFill>
                <a:srgbClr val="FF0000"/>
              </a:solidFill>
            </a:endParaRPr>
          </a:p>
          <a:p>
            <a:pPr algn="ctr"/>
            <a:r>
              <a:rPr lang="en-US" sz="2856" dirty="0">
                <a:solidFill>
                  <a:srgbClr val="FF0000"/>
                </a:solidFill>
              </a:rPr>
              <a:t>then</a:t>
            </a:r>
          </a:p>
          <a:p>
            <a:pPr algn="ctr"/>
            <a:endParaRPr lang="en-US" sz="2856" dirty="0">
              <a:solidFill>
                <a:srgbClr val="FF0000"/>
              </a:solidFill>
            </a:endParaRPr>
          </a:p>
        </p:txBody>
      </p:sp>
      <p:sp>
        <p:nvSpPr>
          <p:cNvPr id="20" name="TextBox 19"/>
          <p:cNvSpPr txBox="1"/>
          <p:nvPr/>
        </p:nvSpPr>
        <p:spPr>
          <a:xfrm>
            <a:off x="6198138" y="6460889"/>
            <a:ext cx="1990999" cy="542399"/>
          </a:xfrm>
          <a:prstGeom prst="rect">
            <a:avLst/>
          </a:prstGeom>
          <a:noFill/>
        </p:spPr>
        <p:txBody>
          <a:bodyPr wrap="none" rtlCol="0">
            <a:spAutoFit/>
          </a:bodyPr>
          <a:lstStyle/>
          <a:p>
            <a:pPr algn="ctr"/>
            <a:r>
              <a:rPr lang="en-US" sz="2856" dirty="0">
                <a:solidFill>
                  <a:srgbClr val="FF0000"/>
                </a:solidFill>
              </a:rPr>
              <a:t>Click Insert</a:t>
            </a:r>
          </a:p>
        </p:txBody>
      </p:sp>
    </p:spTree>
    <p:extLst>
      <p:ext uri="{BB962C8B-B14F-4D97-AF65-F5344CB8AC3E}">
        <p14:creationId xmlns:p14="http://schemas.microsoft.com/office/powerpoint/2010/main" val="152919088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7544073" cy="4879727"/>
          </a:xfrm>
          <a:prstGeom prst="rect">
            <a:avLst/>
          </a:prstGeom>
        </p:spPr>
      </p:pic>
      <p:sp>
        <p:nvSpPr>
          <p:cNvPr id="2" name="Title 1"/>
          <p:cNvSpPr>
            <a:spLocks noGrp="1"/>
          </p:cNvSpPr>
          <p:nvPr>
            <p:ph type="title"/>
          </p:nvPr>
        </p:nvSpPr>
        <p:spPr/>
        <p:txBody>
          <a:bodyPr/>
          <a:lstStyle/>
          <a:p>
            <a:r>
              <a:rPr lang="en-US" dirty="0"/>
              <a:t>Display Text: Step </a:t>
            </a:r>
            <a:r>
              <a:rPr lang="en-US" dirty="0" smtClean="0"/>
              <a:t>3</a:t>
            </a:r>
            <a:endParaRPr lang="en-US" dirty="0"/>
          </a:p>
        </p:txBody>
      </p:sp>
      <p:sp>
        <p:nvSpPr>
          <p:cNvPr id="8" name="TextBox 7"/>
          <p:cNvSpPr txBox="1"/>
          <p:nvPr/>
        </p:nvSpPr>
        <p:spPr>
          <a:xfrm>
            <a:off x="8595181" y="3321343"/>
            <a:ext cx="2372916" cy="1438856"/>
          </a:xfrm>
          <a:prstGeom prst="rect">
            <a:avLst/>
          </a:prstGeom>
          <a:noFill/>
        </p:spPr>
        <p:txBody>
          <a:bodyPr wrap="none" rtlCol="0">
            <a:spAutoFit/>
          </a:bodyPr>
          <a:lstStyle/>
          <a:p>
            <a:r>
              <a:rPr lang="en-US" sz="2856" dirty="0">
                <a:solidFill>
                  <a:srgbClr val="FF0000"/>
                </a:solidFill>
              </a:rPr>
              <a:t>Click to place</a:t>
            </a:r>
          </a:p>
          <a:p>
            <a:r>
              <a:rPr lang="en-US" sz="2856" dirty="0">
                <a:solidFill>
                  <a:srgbClr val="FF0000"/>
                </a:solidFill>
              </a:rPr>
              <a:t>Text object</a:t>
            </a:r>
          </a:p>
          <a:p>
            <a:r>
              <a:rPr lang="en-US" sz="2856" dirty="0">
                <a:solidFill>
                  <a:srgbClr val="FF0000"/>
                </a:solidFill>
              </a:rPr>
              <a:t>(HUD layer)</a:t>
            </a:r>
          </a:p>
        </p:txBody>
      </p:sp>
      <p:cxnSp>
        <p:nvCxnSpPr>
          <p:cNvPr id="9" name="Straight Arrow Connector 8"/>
          <p:cNvCxnSpPr/>
          <p:nvPr/>
        </p:nvCxnSpPr>
        <p:spPr>
          <a:xfrm flipH="1" flipV="1">
            <a:off x="3867774" y="3450681"/>
            <a:ext cx="4718018" cy="49494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554929" y="3261191"/>
            <a:ext cx="1215173" cy="6844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9" name="Rounded Rectangle 18"/>
          <p:cNvSpPr/>
          <p:nvPr/>
        </p:nvSpPr>
        <p:spPr>
          <a:xfrm>
            <a:off x="2255419" y="2768875"/>
            <a:ext cx="794364" cy="19237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11" name="Group 10"/>
          <p:cNvGrpSpPr/>
          <p:nvPr/>
        </p:nvGrpSpPr>
        <p:grpSpPr>
          <a:xfrm>
            <a:off x="2623175" y="3300878"/>
            <a:ext cx="233151" cy="257437"/>
            <a:chOff x="4333875" y="3738563"/>
            <a:chExt cx="228600" cy="252412"/>
          </a:xfrm>
        </p:grpSpPr>
        <p:cxnSp>
          <p:nvCxnSpPr>
            <p:cNvPr id="12" name="Straight Connector 11"/>
            <p:cNvCxnSpPr/>
            <p:nvPr/>
          </p:nvCxnSpPr>
          <p:spPr>
            <a:xfrm>
              <a:off x="4448175" y="3738563"/>
              <a:ext cx="0" cy="2524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33875" y="3864769"/>
              <a:ext cx="228600" cy="23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Rounded Rectangle 13"/>
          <p:cNvSpPr/>
          <p:nvPr/>
        </p:nvSpPr>
        <p:spPr>
          <a:xfrm>
            <a:off x="5166977" y="6261852"/>
            <a:ext cx="1020931" cy="34222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82251690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7" y="1724344"/>
            <a:ext cx="7544074" cy="4879728"/>
          </a:xfrm>
          <a:prstGeom prst="rect">
            <a:avLst/>
          </a:prstGeom>
        </p:spPr>
      </p:pic>
      <p:sp>
        <p:nvSpPr>
          <p:cNvPr id="2" name="Title 1"/>
          <p:cNvSpPr>
            <a:spLocks noGrp="1"/>
          </p:cNvSpPr>
          <p:nvPr>
            <p:ph type="title"/>
          </p:nvPr>
        </p:nvSpPr>
        <p:spPr/>
        <p:txBody>
          <a:bodyPr/>
          <a:lstStyle/>
          <a:p>
            <a:r>
              <a:rPr lang="en-US" dirty="0"/>
              <a:t>Display Text: Step 4</a:t>
            </a:r>
          </a:p>
        </p:txBody>
      </p:sp>
      <p:sp>
        <p:nvSpPr>
          <p:cNvPr id="8" name="TextBox 7"/>
          <p:cNvSpPr txBox="1"/>
          <p:nvPr/>
        </p:nvSpPr>
        <p:spPr>
          <a:xfrm>
            <a:off x="8595181" y="3321343"/>
            <a:ext cx="1270656" cy="1438856"/>
          </a:xfrm>
          <a:prstGeom prst="rect">
            <a:avLst/>
          </a:prstGeom>
          <a:noFill/>
        </p:spPr>
        <p:txBody>
          <a:bodyPr wrap="none" rtlCol="0">
            <a:spAutoFit/>
          </a:bodyPr>
          <a:lstStyle/>
          <a:p>
            <a:r>
              <a:rPr lang="en-US" sz="2856" dirty="0">
                <a:solidFill>
                  <a:srgbClr val="FF0000"/>
                </a:solidFill>
              </a:rPr>
              <a:t>Notice</a:t>
            </a:r>
          </a:p>
          <a:p>
            <a:r>
              <a:rPr lang="en-US" sz="2856" dirty="0">
                <a:solidFill>
                  <a:srgbClr val="FF0000"/>
                </a:solidFill>
              </a:rPr>
              <a:t>Text </a:t>
            </a:r>
          </a:p>
          <a:p>
            <a:r>
              <a:rPr lang="en-US" sz="2856" dirty="0">
                <a:solidFill>
                  <a:srgbClr val="FF0000"/>
                </a:solidFill>
              </a:rPr>
              <a:t>object</a:t>
            </a:r>
          </a:p>
        </p:txBody>
      </p:sp>
      <p:cxnSp>
        <p:nvCxnSpPr>
          <p:cNvPr id="9" name="Straight Arrow Connector 8"/>
          <p:cNvCxnSpPr/>
          <p:nvPr/>
        </p:nvCxnSpPr>
        <p:spPr>
          <a:xfrm flipH="1">
            <a:off x="7950756" y="3945630"/>
            <a:ext cx="635036" cy="55524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7182672" y="4500871"/>
            <a:ext cx="768084" cy="23303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9" name="Rounded Rectangle 18"/>
          <p:cNvSpPr/>
          <p:nvPr/>
        </p:nvSpPr>
        <p:spPr>
          <a:xfrm>
            <a:off x="2255419" y="2768875"/>
            <a:ext cx="794364" cy="19237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5166977" y="6261852"/>
            <a:ext cx="1020931" cy="34222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13902910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0672" y="1713633"/>
            <a:ext cx="5683052" cy="4779592"/>
          </a:xfrm>
          <a:prstGeom prst="rect">
            <a:avLst/>
          </a:prstGeom>
        </p:spPr>
      </p:pic>
      <p:sp>
        <p:nvSpPr>
          <p:cNvPr id="2" name="Title 1"/>
          <p:cNvSpPr>
            <a:spLocks noGrp="1"/>
          </p:cNvSpPr>
          <p:nvPr>
            <p:ph type="title"/>
          </p:nvPr>
        </p:nvSpPr>
        <p:spPr/>
        <p:txBody>
          <a:bodyPr/>
          <a:lstStyle/>
          <a:p>
            <a:r>
              <a:rPr lang="en-US" dirty="0" smtClean="0"/>
              <a:t>Destroy Monsters: Step 3</a:t>
            </a:r>
            <a:endParaRPr lang="en-US" dirty="0"/>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854883" y="2382472"/>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76858230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02069" y="1724345"/>
            <a:ext cx="7536714" cy="4879728"/>
          </a:xfrm>
          <a:prstGeom prst="rect">
            <a:avLst/>
          </a:prstGeom>
        </p:spPr>
      </p:pic>
      <p:sp>
        <p:nvSpPr>
          <p:cNvPr id="2" name="Title 1"/>
          <p:cNvSpPr>
            <a:spLocks noGrp="1"/>
          </p:cNvSpPr>
          <p:nvPr>
            <p:ph type="title"/>
          </p:nvPr>
        </p:nvSpPr>
        <p:spPr/>
        <p:txBody>
          <a:bodyPr/>
          <a:lstStyle/>
          <a:p>
            <a:r>
              <a:rPr lang="en-US" dirty="0"/>
              <a:t>Display Text: Step </a:t>
            </a:r>
            <a:r>
              <a:rPr lang="en-US" dirty="0" smtClean="0"/>
              <a:t>5</a:t>
            </a:r>
            <a:endParaRPr lang="en-US" dirty="0"/>
          </a:p>
        </p:txBody>
      </p:sp>
      <p:sp>
        <p:nvSpPr>
          <p:cNvPr id="8" name="TextBox 7"/>
          <p:cNvSpPr txBox="1"/>
          <p:nvPr/>
        </p:nvSpPr>
        <p:spPr>
          <a:xfrm>
            <a:off x="710741" y="3897390"/>
            <a:ext cx="3223725" cy="542399"/>
          </a:xfrm>
          <a:prstGeom prst="rect">
            <a:avLst/>
          </a:prstGeom>
          <a:noFill/>
        </p:spPr>
        <p:txBody>
          <a:bodyPr wrap="none" rtlCol="0">
            <a:spAutoFit/>
          </a:bodyPr>
          <a:lstStyle/>
          <a:p>
            <a:r>
              <a:rPr lang="en-US" sz="2856" dirty="0">
                <a:solidFill>
                  <a:srgbClr val="FF0000"/>
                </a:solidFill>
              </a:rPr>
              <a:t>Change Properties</a:t>
            </a:r>
          </a:p>
        </p:txBody>
      </p:sp>
      <p:sp>
        <p:nvSpPr>
          <p:cNvPr id="10" name="Rounded Rectangle 9"/>
          <p:cNvSpPr/>
          <p:nvPr/>
        </p:nvSpPr>
        <p:spPr>
          <a:xfrm>
            <a:off x="10521614" y="4500872"/>
            <a:ext cx="768084" cy="23303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4202069" y="4782182"/>
            <a:ext cx="1280702" cy="113188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710741" y="4617391"/>
            <a:ext cx="3726036" cy="1887084"/>
          </a:xfrm>
          <a:prstGeom prst="rect">
            <a:avLst/>
          </a:prstGeom>
          <a:noFill/>
        </p:spPr>
        <p:txBody>
          <a:bodyPr wrap="none" rtlCol="0">
            <a:spAutoFit/>
          </a:bodyPr>
          <a:lstStyle/>
          <a:p>
            <a:pPr marL="466298" indent="-466298">
              <a:buFont typeface="Arial" panose="020B0604020202020204" pitchFamily="34" charset="0"/>
              <a:buChar char="•"/>
            </a:pPr>
            <a:r>
              <a:rPr lang="en-US" sz="2856" dirty="0">
                <a:solidFill>
                  <a:srgbClr val="FF0000"/>
                </a:solidFill>
              </a:rPr>
              <a:t>Font</a:t>
            </a:r>
          </a:p>
          <a:p>
            <a:pPr marL="932597" lvl="1" indent="-466298">
              <a:buFont typeface="Arial" panose="020B0604020202020204" pitchFamily="34" charset="0"/>
              <a:buChar char="•"/>
            </a:pPr>
            <a:r>
              <a:rPr lang="en-US" sz="2856" dirty="0">
                <a:solidFill>
                  <a:srgbClr val="FF0000"/>
                </a:solidFill>
              </a:rPr>
              <a:t>Style: Bold Italic</a:t>
            </a:r>
          </a:p>
          <a:p>
            <a:pPr marL="932597" lvl="1" indent="-466298">
              <a:buFont typeface="Arial" panose="020B0604020202020204" pitchFamily="34" charset="0"/>
              <a:buChar char="•"/>
            </a:pPr>
            <a:r>
              <a:rPr lang="en-US" sz="2856" dirty="0">
                <a:solidFill>
                  <a:srgbClr val="FF0000"/>
                </a:solidFill>
              </a:rPr>
              <a:t>Size: 24</a:t>
            </a:r>
          </a:p>
          <a:p>
            <a:pPr marL="466298" indent="-466298">
              <a:buFont typeface="Arial" panose="020B0604020202020204" pitchFamily="34" charset="0"/>
              <a:buChar char="•"/>
            </a:pPr>
            <a:r>
              <a:rPr lang="en-US" sz="2856" dirty="0">
                <a:solidFill>
                  <a:srgbClr val="FF0000"/>
                </a:solidFill>
              </a:rPr>
              <a:t>Color: Yellow</a:t>
            </a:r>
          </a:p>
        </p:txBody>
      </p:sp>
      <p:sp>
        <p:nvSpPr>
          <p:cNvPr id="11" name="Oval 10"/>
          <p:cNvSpPr/>
          <p:nvPr/>
        </p:nvSpPr>
        <p:spPr>
          <a:xfrm>
            <a:off x="5183702" y="5133972"/>
            <a:ext cx="355936" cy="33654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5" name="Straight Arrow Connector 14"/>
          <p:cNvCxnSpPr/>
          <p:nvPr/>
        </p:nvCxnSpPr>
        <p:spPr>
          <a:xfrm flipV="1">
            <a:off x="5482771" y="4690416"/>
            <a:ext cx="1079368" cy="61182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31198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24344"/>
            <a:ext cx="7544074" cy="4879728"/>
          </a:xfrm>
          <a:prstGeom prst="rect">
            <a:avLst/>
          </a:prstGeom>
        </p:spPr>
      </p:pic>
      <p:sp>
        <p:nvSpPr>
          <p:cNvPr id="2" name="Title 1"/>
          <p:cNvSpPr>
            <a:spLocks noGrp="1"/>
          </p:cNvSpPr>
          <p:nvPr>
            <p:ph type="title"/>
          </p:nvPr>
        </p:nvSpPr>
        <p:spPr/>
        <p:txBody>
          <a:bodyPr/>
          <a:lstStyle/>
          <a:p>
            <a:r>
              <a:rPr lang="en-US" dirty="0"/>
              <a:t>Display Text: </a:t>
            </a:r>
            <a:r>
              <a:rPr lang="en-US" dirty="0" smtClean="0"/>
              <a:t>Done!</a:t>
            </a:r>
            <a:endParaRPr lang="en-US" dirty="0"/>
          </a:p>
        </p:txBody>
      </p:sp>
    </p:spTree>
    <p:extLst>
      <p:ext uri="{BB962C8B-B14F-4D97-AF65-F5344CB8AC3E}">
        <p14:creationId xmlns:p14="http://schemas.microsoft.com/office/powerpoint/2010/main" val="114767247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23. Updating </a:t>
            </a:r>
            <a:r>
              <a:rPr lang="en-US" dirty="0" smtClean="0"/>
              <a:t>the HUD</a:t>
            </a:r>
            <a:br>
              <a:rPr lang="en-US" dirty="0" smtClean="0"/>
            </a:br>
            <a:r>
              <a:rPr lang="en-US" dirty="0" smtClean="0"/>
              <a:t>e.g. showing player score</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5853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3263" y="372393"/>
            <a:ext cx="12081267" cy="772170"/>
          </a:xfrm>
        </p:spPr>
        <p:txBody>
          <a:bodyPr/>
          <a:lstStyle/>
          <a:p>
            <a:r>
              <a:rPr lang="en-US" sz="4800" dirty="0" smtClean="0"/>
              <a:t>BUT FIRST… HOW DO YOU COMBINE TEXT?</a:t>
            </a:r>
            <a:endParaRPr lang="en-US" sz="4800" i="1" dirty="0"/>
          </a:p>
        </p:txBody>
      </p:sp>
      <p:sp>
        <p:nvSpPr>
          <p:cNvPr id="28" name="TextBox 27"/>
          <p:cNvSpPr txBox="1"/>
          <p:nvPr/>
        </p:nvSpPr>
        <p:spPr>
          <a:xfrm>
            <a:off x="579010" y="2334982"/>
            <a:ext cx="11685520" cy="1935085"/>
          </a:xfrm>
          <a:prstGeom prst="rect">
            <a:avLst/>
          </a:prstGeom>
          <a:noFill/>
        </p:spPr>
        <p:txBody>
          <a:bodyPr wrap="none" rtlCol="0">
            <a:spAutoFit/>
          </a:bodyPr>
          <a:lstStyle/>
          <a:p>
            <a:r>
              <a:rPr lang="en-US" sz="11729" dirty="0"/>
              <a:t>"Score: " &amp; Score</a:t>
            </a:r>
            <a:endParaRPr lang="en-US" sz="8159" dirty="0"/>
          </a:p>
        </p:txBody>
      </p:sp>
      <p:sp>
        <p:nvSpPr>
          <p:cNvPr id="29" name="TextBox 28"/>
          <p:cNvSpPr txBox="1"/>
          <p:nvPr/>
        </p:nvSpPr>
        <p:spPr>
          <a:xfrm>
            <a:off x="2252633" y="4228811"/>
            <a:ext cx="1137377" cy="542399"/>
          </a:xfrm>
          <a:prstGeom prst="rect">
            <a:avLst/>
          </a:prstGeom>
          <a:noFill/>
        </p:spPr>
        <p:txBody>
          <a:bodyPr wrap="none" rtlCol="0">
            <a:spAutoFit/>
          </a:bodyPr>
          <a:lstStyle/>
          <a:p>
            <a:pPr algn="ctr"/>
            <a:r>
              <a:rPr lang="en-US" sz="2856" i="1" dirty="0"/>
              <a:t>String</a:t>
            </a:r>
          </a:p>
        </p:txBody>
      </p:sp>
      <p:sp>
        <p:nvSpPr>
          <p:cNvPr id="11" name="TextBox 10"/>
          <p:cNvSpPr txBox="1"/>
          <p:nvPr/>
        </p:nvSpPr>
        <p:spPr>
          <a:xfrm>
            <a:off x="8962083" y="4228811"/>
            <a:ext cx="1515828" cy="542399"/>
          </a:xfrm>
          <a:prstGeom prst="rect">
            <a:avLst/>
          </a:prstGeom>
          <a:noFill/>
        </p:spPr>
        <p:txBody>
          <a:bodyPr wrap="none" rtlCol="0">
            <a:spAutoFit/>
          </a:bodyPr>
          <a:lstStyle/>
          <a:p>
            <a:pPr algn="ctr"/>
            <a:r>
              <a:rPr lang="en-US" sz="2856" i="1" dirty="0"/>
              <a:t>Variable</a:t>
            </a:r>
            <a:endParaRPr lang="en-US" sz="1836" i="1" dirty="0"/>
          </a:p>
        </p:txBody>
      </p:sp>
      <p:sp>
        <p:nvSpPr>
          <p:cNvPr id="12" name="TextBox 11"/>
          <p:cNvSpPr txBox="1"/>
          <p:nvPr/>
        </p:nvSpPr>
        <p:spPr>
          <a:xfrm>
            <a:off x="5595378" y="4009079"/>
            <a:ext cx="2218907" cy="990628"/>
          </a:xfrm>
          <a:prstGeom prst="rect">
            <a:avLst/>
          </a:prstGeom>
          <a:noFill/>
        </p:spPr>
        <p:txBody>
          <a:bodyPr wrap="none" rtlCol="0">
            <a:spAutoFit/>
          </a:bodyPr>
          <a:lstStyle/>
          <a:p>
            <a:pPr algn="ctr"/>
            <a:r>
              <a:rPr lang="en-US" sz="2856" i="1" dirty="0"/>
              <a:t>&amp;</a:t>
            </a:r>
          </a:p>
          <a:p>
            <a:pPr algn="ctr"/>
            <a:r>
              <a:rPr lang="en-US" sz="2856" i="1" dirty="0"/>
              <a:t>(ampersand)</a:t>
            </a:r>
            <a:endParaRPr lang="en-US" sz="1836" i="1" dirty="0"/>
          </a:p>
        </p:txBody>
      </p:sp>
      <p:sp>
        <p:nvSpPr>
          <p:cNvPr id="13" name="TextBox 12"/>
          <p:cNvSpPr txBox="1"/>
          <p:nvPr/>
        </p:nvSpPr>
        <p:spPr>
          <a:xfrm>
            <a:off x="4475364" y="1479619"/>
            <a:ext cx="1084080" cy="542399"/>
          </a:xfrm>
          <a:prstGeom prst="rect">
            <a:avLst/>
          </a:prstGeom>
          <a:noFill/>
        </p:spPr>
        <p:txBody>
          <a:bodyPr wrap="none" rtlCol="0">
            <a:spAutoFit/>
          </a:bodyPr>
          <a:lstStyle/>
          <a:p>
            <a:pPr algn="ctr"/>
            <a:r>
              <a:rPr lang="en-US" sz="2856" i="1" dirty="0">
                <a:solidFill>
                  <a:srgbClr val="FF0000"/>
                </a:solidFill>
              </a:rPr>
              <a:t>space</a:t>
            </a:r>
            <a:endParaRPr lang="en-US" sz="1836" i="1" dirty="0">
              <a:solidFill>
                <a:srgbClr val="FF0000"/>
              </a:solidFill>
            </a:endParaRPr>
          </a:p>
        </p:txBody>
      </p:sp>
      <p:cxnSp>
        <p:nvCxnSpPr>
          <p:cNvPr id="14" name="Straight Arrow Connector 13"/>
          <p:cNvCxnSpPr/>
          <p:nvPr/>
        </p:nvCxnSpPr>
        <p:spPr>
          <a:xfrm>
            <a:off x="5017403" y="1996592"/>
            <a:ext cx="0" cy="72234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9386" y="1457527"/>
            <a:ext cx="1102652" cy="542399"/>
          </a:xfrm>
          <a:prstGeom prst="rect">
            <a:avLst/>
          </a:prstGeom>
          <a:noFill/>
        </p:spPr>
        <p:txBody>
          <a:bodyPr wrap="none" rtlCol="0">
            <a:spAutoFit/>
          </a:bodyPr>
          <a:lstStyle/>
          <a:p>
            <a:pPr algn="ctr"/>
            <a:r>
              <a:rPr lang="en-US" sz="2856" i="1" dirty="0">
                <a:solidFill>
                  <a:srgbClr val="FF0000"/>
                </a:solidFill>
              </a:rPr>
              <a:t>quote</a:t>
            </a:r>
            <a:endParaRPr lang="en-US" sz="1836" i="1" dirty="0">
              <a:solidFill>
                <a:srgbClr val="FF0000"/>
              </a:solidFill>
            </a:endParaRPr>
          </a:p>
        </p:txBody>
      </p:sp>
      <p:cxnSp>
        <p:nvCxnSpPr>
          <p:cNvPr id="17" name="Straight Arrow Connector 16"/>
          <p:cNvCxnSpPr/>
          <p:nvPr/>
        </p:nvCxnSpPr>
        <p:spPr>
          <a:xfrm>
            <a:off x="950712" y="1974500"/>
            <a:ext cx="0" cy="72234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83798" y="1457527"/>
            <a:ext cx="1102652" cy="542399"/>
          </a:xfrm>
          <a:prstGeom prst="rect">
            <a:avLst/>
          </a:prstGeom>
          <a:noFill/>
        </p:spPr>
        <p:txBody>
          <a:bodyPr wrap="none" rtlCol="0">
            <a:spAutoFit/>
          </a:bodyPr>
          <a:lstStyle/>
          <a:p>
            <a:pPr algn="ctr"/>
            <a:r>
              <a:rPr lang="en-US" sz="2856" i="1" dirty="0">
                <a:solidFill>
                  <a:srgbClr val="FF0000"/>
                </a:solidFill>
              </a:rPr>
              <a:t>quote</a:t>
            </a:r>
            <a:endParaRPr lang="en-US" sz="1836" i="1" dirty="0">
              <a:solidFill>
                <a:srgbClr val="FF0000"/>
              </a:solidFill>
            </a:endParaRPr>
          </a:p>
        </p:txBody>
      </p:sp>
      <p:cxnSp>
        <p:nvCxnSpPr>
          <p:cNvPr id="19" name="Straight Arrow Connector 18"/>
          <p:cNvCxnSpPr/>
          <p:nvPr/>
        </p:nvCxnSpPr>
        <p:spPr>
          <a:xfrm flipH="1">
            <a:off x="5862793" y="1974500"/>
            <a:ext cx="572332" cy="74443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82559" y="1440863"/>
            <a:ext cx="782209" cy="542399"/>
          </a:xfrm>
          <a:prstGeom prst="rect">
            <a:avLst/>
          </a:prstGeom>
          <a:noFill/>
        </p:spPr>
        <p:txBody>
          <a:bodyPr wrap="none" rtlCol="0">
            <a:spAutoFit/>
          </a:bodyPr>
          <a:lstStyle/>
          <a:p>
            <a:pPr algn="ctr"/>
            <a:r>
              <a:rPr lang="en-US" sz="2856" i="1" dirty="0">
                <a:solidFill>
                  <a:srgbClr val="FF0000"/>
                </a:solidFill>
              </a:rPr>
              <a:t>text</a:t>
            </a:r>
            <a:endParaRPr lang="en-US" sz="1836" i="1" dirty="0">
              <a:solidFill>
                <a:srgbClr val="FF0000"/>
              </a:solidFill>
            </a:endParaRPr>
          </a:p>
        </p:txBody>
      </p:sp>
      <p:cxnSp>
        <p:nvCxnSpPr>
          <p:cNvPr id="22" name="Straight Arrow Connector 21"/>
          <p:cNvCxnSpPr/>
          <p:nvPr/>
        </p:nvCxnSpPr>
        <p:spPr>
          <a:xfrm>
            <a:off x="2973662" y="1957836"/>
            <a:ext cx="0" cy="72234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58047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2785116" y="5309196"/>
            <a:ext cx="5112746" cy="1400703"/>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731" dirty="0"/>
              <a:t>Score: 100</a:t>
            </a:r>
          </a:p>
        </p:txBody>
      </p:sp>
      <p:sp>
        <p:nvSpPr>
          <p:cNvPr id="5" name="Title 1"/>
          <p:cNvSpPr>
            <a:spLocks noGrp="1"/>
          </p:cNvSpPr>
          <p:nvPr>
            <p:ph type="title"/>
          </p:nvPr>
        </p:nvSpPr>
        <p:spPr>
          <a:xfrm>
            <a:off x="855768" y="372393"/>
            <a:ext cx="10724938" cy="1351952"/>
          </a:xfrm>
        </p:spPr>
        <p:txBody>
          <a:bodyPr/>
          <a:lstStyle/>
          <a:p>
            <a:r>
              <a:rPr lang="en-US" dirty="0" smtClean="0"/>
              <a:t>WHAT WILL IT LOOK LIKE IN THE GAME?</a:t>
            </a:r>
            <a:endParaRPr lang="en-US" i="1" dirty="0"/>
          </a:p>
        </p:txBody>
      </p:sp>
      <p:sp>
        <p:nvSpPr>
          <p:cNvPr id="28" name="TextBox 27"/>
          <p:cNvSpPr txBox="1"/>
          <p:nvPr/>
        </p:nvSpPr>
        <p:spPr>
          <a:xfrm>
            <a:off x="579010" y="2334982"/>
            <a:ext cx="11685520" cy="1935085"/>
          </a:xfrm>
          <a:prstGeom prst="rect">
            <a:avLst/>
          </a:prstGeom>
          <a:noFill/>
        </p:spPr>
        <p:txBody>
          <a:bodyPr wrap="none" rtlCol="0">
            <a:spAutoFit/>
          </a:bodyPr>
          <a:lstStyle/>
          <a:p>
            <a:r>
              <a:rPr lang="en-US" sz="11729" dirty="0"/>
              <a:t>"Score: " &amp; Score</a:t>
            </a:r>
            <a:endParaRPr lang="en-US" sz="8159" dirty="0"/>
          </a:p>
        </p:txBody>
      </p:sp>
      <p:cxnSp>
        <p:nvCxnSpPr>
          <p:cNvPr id="3" name="Curved Connector 2"/>
          <p:cNvCxnSpPr>
            <a:endCxn id="4" idx="1"/>
          </p:cNvCxnSpPr>
          <p:nvPr/>
        </p:nvCxnSpPr>
        <p:spPr>
          <a:xfrm rot="16200000" flipH="1">
            <a:off x="1307152" y="4531583"/>
            <a:ext cx="1637214" cy="1318715"/>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24609" y="4775560"/>
            <a:ext cx="1465211" cy="542399"/>
          </a:xfrm>
          <a:prstGeom prst="rect">
            <a:avLst/>
          </a:prstGeom>
          <a:noFill/>
        </p:spPr>
        <p:txBody>
          <a:bodyPr wrap="none" rtlCol="0">
            <a:spAutoFit/>
          </a:bodyPr>
          <a:lstStyle/>
          <a:p>
            <a:pPr algn="ctr"/>
            <a:r>
              <a:rPr lang="en-US" sz="2856" i="1" dirty="0"/>
              <a:t>displays</a:t>
            </a:r>
          </a:p>
        </p:txBody>
      </p:sp>
    </p:spTree>
    <p:extLst>
      <p:ext uri="{BB962C8B-B14F-4D97-AF65-F5344CB8AC3E}">
        <p14:creationId xmlns:p14="http://schemas.microsoft.com/office/powerpoint/2010/main" val="2306756527"/>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7" y="1724345"/>
            <a:ext cx="7544073" cy="4879727"/>
          </a:xfrm>
          <a:prstGeom prst="rect">
            <a:avLst/>
          </a:prstGeom>
        </p:spPr>
      </p:pic>
      <p:sp>
        <p:nvSpPr>
          <p:cNvPr id="2" name="Title 1"/>
          <p:cNvSpPr>
            <a:spLocks noGrp="1"/>
          </p:cNvSpPr>
          <p:nvPr>
            <p:ph type="title"/>
          </p:nvPr>
        </p:nvSpPr>
        <p:spPr/>
        <p:txBody>
          <a:bodyPr/>
          <a:lstStyle/>
          <a:p>
            <a:r>
              <a:rPr lang="en-US" dirty="0"/>
              <a:t>Display </a:t>
            </a:r>
            <a:r>
              <a:rPr lang="en-US" dirty="0" smtClean="0"/>
              <a:t>Score: </a:t>
            </a:r>
            <a:r>
              <a:rPr lang="en-US" dirty="0"/>
              <a:t>Step 1</a:t>
            </a:r>
          </a:p>
        </p:txBody>
      </p:sp>
      <p:sp>
        <p:nvSpPr>
          <p:cNvPr id="8" name="TextBox 7"/>
          <p:cNvSpPr txBox="1"/>
          <p:nvPr/>
        </p:nvSpPr>
        <p:spPr>
          <a:xfrm>
            <a:off x="8305015" y="3756655"/>
            <a:ext cx="1981844" cy="990628"/>
          </a:xfrm>
          <a:prstGeom prst="rect">
            <a:avLst/>
          </a:prstGeom>
          <a:noFill/>
        </p:spPr>
        <p:txBody>
          <a:bodyPr wrap="none" rtlCol="0">
            <a:spAutoFit/>
          </a:bodyPr>
          <a:lstStyle/>
          <a:p>
            <a:pPr algn="ctr"/>
            <a:r>
              <a:rPr lang="en-US" sz="2856" dirty="0">
                <a:solidFill>
                  <a:srgbClr val="FF0000"/>
                </a:solidFill>
              </a:rPr>
              <a:t>Click</a:t>
            </a:r>
          </a:p>
          <a:p>
            <a:pPr algn="ctr"/>
            <a:r>
              <a:rPr lang="en-US" sz="2856" dirty="0">
                <a:solidFill>
                  <a:srgbClr val="FF0000"/>
                </a:solidFill>
              </a:rPr>
              <a:t>Add action</a:t>
            </a:r>
          </a:p>
        </p:txBody>
      </p:sp>
      <p:cxnSp>
        <p:nvCxnSpPr>
          <p:cNvPr id="9" name="Straight Arrow Connector 8"/>
          <p:cNvCxnSpPr/>
          <p:nvPr/>
        </p:nvCxnSpPr>
        <p:spPr>
          <a:xfrm flipH="1" flipV="1">
            <a:off x="5426079" y="3653861"/>
            <a:ext cx="3156681" cy="39456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699961" y="3170865"/>
            <a:ext cx="1971523" cy="22418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4671484" y="3552271"/>
            <a:ext cx="609779" cy="20318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8312390" y="2477580"/>
            <a:ext cx="2176334" cy="990628"/>
          </a:xfrm>
          <a:prstGeom prst="rect">
            <a:avLst/>
          </a:prstGeom>
          <a:noFill/>
        </p:spPr>
        <p:txBody>
          <a:bodyPr wrap="none" rtlCol="0">
            <a:spAutoFit/>
          </a:bodyPr>
          <a:lstStyle/>
          <a:p>
            <a:pPr algn="ctr"/>
            <a:r>
              <a:rPr lang="en-US" sz="2856" dirty="0">
                <a:solidFill>
                  <a:srgbClr val="FF0000"/>
                </a:solidFill>
              </a:rPr>
              <a:t>For System, </a:t>
            </a:r>
          </a:p>
          <a:p>
            <a:pPr algn="ctr"/>
            <a:r>
              <a:rPr lang="en-US" sz="2856" dirty="0">
                <a:solidFill>
                  <a:srgbClr val="FF0000"/>
                </a:solidFill>
              </a:rPr>
              <a:t>Every tick</a:t>
            </a:r>
          </a:p>
        </p:txBody>
      </p:sp>
    </p:spTree>
    <p:extLst>
      <p:ext uri="{BB962C8B-B14F-4D97-AF65-F5344CB8AC3E}">
        <p14:creationId xmlns:p14="http://schemas.microsoft.com/office/powerpoint/2010/main" val="363383613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5" y="1724262"/>
            <a:ext cx="5683052" cy="4779592"/>
          </a:xfrm>
          <a:prstGeom prst="rect">
            <a:avLst/>
          </a:prstGeom>
        </p:spPr>
      </p:pic>
      <p:sp>
        <p:nvSpPr>
          <p:cNvPr id="2" name="Title 1"/>
          <p:cNvSpPr>
            <a:spLocks noGrp="1"/>
          </p:cNvSpPr>
          <p:nvPr>
            <p:ph type="title"/>
          </p:nvPr>
        </p:nvSpPr>
        <p:spPr/>
        <p:txBody>
          <a:bodyPr/>
          <a:lstStyle/>
          <a:p>
            <a:r>
              <a:rPr lang="en-US" dirty="0" smtClean="0"/>
              <a:t>Display Score: Step </a:t>
            </a:r>
            <a:r>
              <a:rPr lang="en-US" dirty="0"/>
              <a:t>2</a:t>
            </a:r>
          </a:p>
        </p:txBody>
      </p:sp>
      <p:sp>
        <p:nvSpPr>
          <p:cNvPr id="11" name="TextBox 10"/>
          <p:cNvSpPr txBox="1"/>
          <p:nvPr/>
        </p:nvSpPr>
        <p:spPr>
          <a:xfrm>
            <a:off x="6732261" y="4363740"/>
            <a:ext cx="1267386"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“Text”</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313143" y="2393101"/>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99834668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4" y="1724262"/>
            <a:ext cx="5683052" cy="4779592"/>
          </a:xfrm>
          <a:prstGeom prst="rect">
            <a:avLst/>
          </a:prstGeom>
        </p:spPr>
      </p:pic>
      <p:sp>
        <p:nvSpPr>
          <p:cNvPr id="2" name="Title 1"/>
          <p:cNvSpPr>
            <a:spLocks noGrp="1"/>
          </p:cNvSpPr>
          <p:nvPr>
            <p:ph type="title"/>
          </p:nvPr>
        </p:nvSpPr>
        <p:spPr/>
        <p:txBody>
          <a:bodyPr/>
          <a:lstStyle/>
          <a:p>
            <a:r>
              <a:rPr lang="en-US" dirty="0" smtClean="0"/>
              <a:t>Display Score: Step </a:t>
            </a:r>
            <a:r>
              <a:rPr lang="en-US" dirty="0"/>
              <a:t>3</a:t>
            </a:r>
          </a:p>
        </p:txBody>
      </p:sp>
      <p:sp>
        <p:nvSpPr>
          <p:cNvPr id="11" name="TextBox 10"/>
          <p:cNvSpPr txBox="1"/>
          <p:nvPr/>
        </p:nvSpPr>
        <p:spPr>
          <a:xfrm>
            <a:off x="6732262" y="4363740"/>
            <a:ext cx="1267386"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“text”</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42274" y="4922088"/>
            <a:ext cx="871580" cy="2958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
        <p:nvSpPr>
          <p:cNvPr id="10" name="Up-Down Arrow 9"/>
          <p:cNvSpPr/>
          <p:nvPr/>
        </p:nvSpPr>
        <p:spPr>
          <a:xfrm>
            <a:off x="5891686" y="2819593"/>
            <a:ext cx="321458" cy="3088293"/>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91477866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688843"/>
            <a:ext cx="7594566" cy="4917185"/>
          </a:xfrm>
          <a:prstGeom prst="rect">
            <a:avLst/>
          </a:prstGeom>
        </p:spPr>
      </p:pic>
      <p:pic>
        <p:nvPicPr>
          <p:cNvPr id="6" name="Picture 5"/>
          <p:cNvPicPr>
            <a:picLocks noChangeAspect="1"/>
          </p:cNvPicPr>
          <p:nvPr/>
        </p:nvPicPr>
        <p:blipFill>
          <a:blip r:embed="rId3"/>
          <a:stretch>
            <a:fillRect/>
          </a:stretch>
        </p:blipFill>
        <p:spPr>
          <a:xfrm>
            <a:off x="4047020" y="2715234"/>
            <a:ext cx="4342434" cy="1874921"/>
          </a:xfrm>
          <a:prstGeom prst="rect">
            <a:avLst/>
          </a:prstGeom>
        </p:spPr>
      </p:pic>
      <p:sp>
        <p:nvSpPr>
          <p:cNvPr id="2" name="Title 1"/>
          <p:cNvSpPr>
            <a:spLocks noGrp="1"/>
          </p:cNvSpPr>
          <p:nvPr>
            <p:ph type="title"/>
          </p:nvPr>
        </p:nvSpPr>
        <p:spPr/>
        <p:txBody>
          <a:bodyPr/>
          <a:lstStyle/>
          <a:p>
            <a:r>
              <a:rPr lang="en-US" dirty="0" smtClean="0"/>
              <a:t>Display Score: Step </a:t>
            </a:r>
            <a:r>
              <a:rPr lang="en-US" dirty="0"/>
              <a:t>4</a:t>
            </a:r>
          </a:p>
        </p:txBody>
      </p:sp>
      <p:sp>
        <p:nvSpPr>
          <p:cNvPr id="10" name="TextBox 9"/>
          <p:cNvSpPr txBox="1"/>
          <p:nvPr/>
        </p:nvSpPr>
        <p:spPr>
          <a:xfrm>
            <a:off x="8450334" y="3174334"/>
            <a:ext cx="3457518" cy="990628"/>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“Score: “ &amp; Score</a:t>
            </a:r>
          </a:p>
        </p:txBody>
      </p:sp>
      <p:cxnSp>
        <p:nvCxnSpPr>
          <p:cNvPr id="13" name="Straight Arrow Connector 12"/>
          <p:cNvCxnSpPr/>
          <p:nvPr/>
        </p:nvCxnSpPr>
        <p:spPr>
          <a:xfrm flipH="1" flipV="1">
            <a:off x="8004809" y="4378816"/>
            <a:ext cx="740743" cy="56566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45552" y="4711391"/>
            <a:ext cx="1180736" cy="542399"/>
          </a:xfrm>
          <a:prstGeom prst="rect">
            <a:avLst/>
          </a:prstGeom>
          <a:noFill/>
        </p:spPr>
        <p:txBody>
          <a:bodyPr wrap="none" rtlCol="0">
            <a:spAutoFit/>
          </a:bodyPr>
          <a:lstStyle/>
          <a:p>
            <a:r>
              <a:rPr lang="en-US" sz="2856" dirty="0">
                <a:solidFill>
                  <a:srgbClr val="FF0000"/>
                </a:solidFill>
              </a:rPr>
              <a:t>Done!</a:t>
            </a:r>
          </a:p>
        </p:txBody>
      </p:sp>
    </p:spTree>
    <p:extLst>
      <p:ext uri="{BB962C8B-B14F-4D97-AF65-F5344CB8AC3E}">
        <p14:creationId xmlns:p14="http://schemas.microsoft.com/office/powerpoint/2010/main" val="258851950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693639"/>
            <a:ext cx="7594566" cy="4912388"/>
          </a:xfrm>
          <a:prstGeom prst="rect">
            <a:avLst/>
          </a:prstGeom>
        </p:spPr>
      </p:pic>
      <p:sp>
        <p:nvSpPr>
          <p:cNvPr id="2" name="Title 1"/>
          <p:cNvSpPr>
            <a:spLocks noGrp="1"/>
          </p:cNvSpPr>
          <p:nvPr>
            <p:ph type="title"/>
          </p:nvPr>
        </p:nvSpPr>
        <p:spPr/>
        <p:txBody>
          <a:bodyPr/>
          <a:lstStyle/>
          <a:p>
            <a:r>
              <a:rPr lang="en-US" dirty="0" smtClean="0"/>
              <a:t>Display Score: Done!</a:t>
            </a:r>
            <a:endParaRPr lang="en-US" dirty="0"/>
          </a:p>
        </p:txBody>
      </p:sp>
      <p:sp>
        <p:nvSpPr>
          <p:cNvPr id="9" name="Rounded Rectangle 8"/>
          <p:cNvSpPr/>
          <p:nvPr/>
        </p:nvSpPr>
        <p:spPr>
          <a:xfrm>
            <a:off x="4563925" y="3512948"/>
            <a:ext cx="1987926" cy="33119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37216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4</a:t>
            </a:r>
            <a:endParaRPr lang="en-US" dirty="0"/>
          </a:p>
        </p:txBody>
      </p:sp>
      <p:sp>
        <p:nvSpPr>
          <p:cNvPr id="11" name="TextBox 10"/>
          <p:cNvSpPr txBox="1"/>
          <p:nvPr/>
        </p:nvSpPr>
        <p:spPr>
          <a:xfrm>
            <a:off x="6691757" y="3845470"/>
            <a:ext cx="4888949" cy="1438856"/>
          </a:xfrm>
          <a:prstGeom prst="rect">
            <a:avLst/>
          </a:prstGeom>
          <a:noFill/>
        </p:spPr>
        <p:txBody>
          <a:bodyPr wrap="square" rtlCol="0">
            <a:spAutoFit/>
          </a:bodyPr>
          <a:lstStyle/>
          <a:p>
            <a:r>
              <a:rPr lang="en-US" sz="2856" dirty="0">
                <a:solidFill>
                  <a:srgbClr val="FF0000"/>
                </a:solidFill>
              </a:rPr>
              <a:t>Select </a:t>
            </a:r>
          </a:p>
          <a:p>
            <a:r>
              <a:rPr lang="en-US" sz="2856" dirty="0">
                <a:solidFill>
                  <a:srgbClr val="FF0000"/>
                </a:solidFill>
              </a:rPr>
              <a:t>“Compare instance variable”</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250417" y="4429120"/>
            <a:ext cx="1536902" cy="24526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10"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402616519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24. Spawning </a:t>
            </a:r>
            <a:r>
              <a:rPr lang="en-US" dirty="0" smtClean="0"/>
              <a:t>NPCs</a:t>
            </a:r>
            <a:br>
              <a:rPr lang="en-US" dirty="0" smtClean="0"/>
            </a:br>
            <a:r>
              <a:rPr lang="en-US" dirty="0" smtClean="0"/>
              <a:t>i.e. more monsters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141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7" y="1693639"/>
            <a:ext cx="7594566" cy="4912388"/>
          </a:xfrm>
          <a:prstGeom prst="rect">
            <a:avLst/>
          </a:prstGeom>
        </p:spPr>
      </p:pic>
      <p:sp>
        <p:nvSpPr>
          <p:cNvPr id="2" name="Title 1"/>
          <p:cNvSpPr>
            <a:spLocks noGrp="1"/>
          </p:cNvSpPr>
          <p:nvPr>
            <p:ph type="title"/>
          </p:nvPr>
        </p:nvSpPr>
        <p:spPr/>
        <p:txBody>
          <a:bodyPr/>
          <a:lstStyle/>
          <a:p>
            <a:r>
              <a:rPr lang="en-US" dirty="0" smtClean="0"/>
              <a:t>Spawn Monsters: Step 1</a:t>
            </a:r>
            <a:endParaRPr lang="en-US" dirty="0"/>
          </a:p>
        </p:txBody>
      </p:sp>
      <p:sp>
        <p:nvSpPr>
          <p:cNvPr id="11" name="TextBox 10"/>
          <p:cNvSpPr txBox="1"/>
          <p:nvPr/>
        </p:nvSpPr>
        <p:spPr>
          <a:xfrm>
            <a:off x="2336296" y="5685529"/>
            <a:ext cx="3188215" cy="542399"/>
          </a:xfrm>
          <a:prstGeom prst="rect">
            <a:avLst/>
          </a:prstGeom>
          <a:noFill/>
        </p:spPr>
        <p:txBody>
          <a:bodyPr wrap="none" rtlCol="0">
            <a:spAutoFit/>
          </a:bodyPr>
          <a:lstStyle/>
          <a:p>
            <a:pPr algn="ctr"/>
            <a:r>
              <a:rPr lang="en-US" sz="2856" dirty="0">
                <a:solidFill>
                  <a:srgbClr val="FF0000"/>
                </a:solidFill>
              </a:rPr>
              <a:t>Click to Add Event</a:t>
            </a:r>
          </a:p>
        </p:txBody>
      </p:sp>
      <p:cxnSp>
        <p:nvCxnSpPr>
          <p:cNvPr id="12" name="Straight Arrow Connector 11"/>
          <p:cNvCxnSpPr/>
          <p:nvPr/>
        </p:nvCxnSpPr>
        <p:spPr>
          <a:xfrm flipV="1">
            <a:off x="2775945" y="4992840"/>
            <a:ext cx="180453" cy="69269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884067" y="2729397"/>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Up Arrow 9"/>
          <p:cNvSpPr/>
          <p:nvPr/>
        </p:nvSpPr>
        <p:spPr>
          <a:xfrm rot="10800000">
            <a:off x="6451399" y="3434516"/>
            <a:ext cx="314906" cy="2351200"/>
          </a:xfrm>
          <a:prstGeom prst="up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33526596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3754" y="1713633"/>
            <a:ext cx="5683052" cy="4779592"/>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2</a:t>
            </a:r>
          </a:p>
        </p:txBody>
      </p:sp>
      <p:sp>
        <p:nvSpPr>
          <p:cNvPr id="11" name="TextBox 10"/>
          <p:cNvSpPr txBox="1"/>
          <p:nvPr/>
        </p:nvSpPr>
        <p:spPr>
          <a:xfrm>
            <a:off x="6546732" y="4363740"/>
            <a:ext cx="1638447"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“System”</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011580" y="236092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411213138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4" y="1724345"/>
            <a:ext cx="5683052" cy="4779592"/>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3</a:t>
            </a:r>
          </a:p>
        </p:txBody>
      </p:sp>
      <p:sp>
        <p:nvSpPr>
          <p:cNvPr id="11" name="TextBox 10"/>
          <p:cNvSpPr txBox="1"/>
          <p:nvPr/>
        </p:nvSpPr>
        <p:spPr>
          <a:xfrm>
            <a:off x="6826646" y="4610625"/>
            <a:ext cx="3117848"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“Every X seconds”</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081502" y="5711931"/>
            <a:ext cx="1866725" cy="2021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10"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41347658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94057" y="1693639"/>
            <a:ext cx="7594566" cy="4912388"/>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4</a:t>
            </a:r>
          </a:p>
        </p:txBody>
      </p:sp>
      <p:sp>
        <p:nvSpPr>
          <p:cNvPr id="14" name="TextBox 13"/>
          <p:cNvSpPr txBox="1"/>
          <p:nvPr/>
        </p:nvSpPr>
        <p:spPr>
          <a:xfrm>
            <a:off x="8905694" y="4719877"/>
            <a:ext cx="1180736" cy="542399"/>
          </a:xfrm>
          <a:prstGeom prst="rect">
            <a:avLst/>
          </a:prstGeom>
          <a:noFill/>
        </p:spPr>
        <p:txBody>
          <a:bodyPr wrap="none" rtlCol="0">
            <a:spAutoFit/>
          </a:bodyPr>
          <a:lstStyle/>
          <a:p>
            <a:pPr algn="ctr"/>
            <a:r>
              <a:rPr lang="en-US" sz="2856" dirty="0">
                <a:solidFill>
                  <a:srgbClr val="FF0000"/>
                </a:solidFill>
              </a:rPr>
              <a:t>Done!</a:t>
            </a:r>
          </a:p>
        </p:txBody>
      </p:sp>
      <p:pic>
        <p:nvPicPr>
          <p:cNvPr id="4" name="Picture 3"/>
          <p:cNvPicPr>
            <a:picLocks noChangeAspect="1"/>
          </p:cNvPicPr>
          <p:nvPr/>
        </p:nvPicPr>
        <p:blipFill>
          <a:blip r:embed="rId3"/>
          <a:stretch>
            <a:fillRect/>
          </a:stretch>
        </p:blipFill>
        <p:spPr>
          <a:xfrm>
            <a:off x="4146189" y="3212373"/>
            <a:ext cx="4342434" cy="1874921"/>
          </a:xfrm>
          <a:prstGeom prst="rect">
            <a:avLst/>
          </a:prstGeom>
        </p:spPr>
      </p:pic>
      <p:cxnSp>
        <p:nvCxnSpPr>
          <p:cNvPr id="13" name="Straight Arrow Connector 12"/>
          <p:cNvCxnSpPr/>
          <p:nvPr/>
        </p:nvCxnSpPr>
        <p:spPr>
          <a:xfrm flipH="1" flipV="1">
            <a:off x="8162948" y="4867868"/>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675595" y="3553570"/>
            <a:ext cx="3941844" cy="990628"/>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Interval (seconds): 3</a:t>
            </a:r>
          </a:p>
        </p:txBody>
      </p:sp>
    </p:spTree>
    <p:extLst>
      <p:ext uri="{BB962C8B-B14F-4D97-AF65-F5344CB8AC3E}">
        <p14:creationId xmlns:p14="http://schemas.microsoft.com/office/powerpoint/2010/main" val="793905165"/>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8406"/>
            <a:ext cx="7556278" cy="4887622"/>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5</a:t>
            </a:r>
          </a:p>
        </p:txBody>
      </p:sp>
      <p:sp>
        <p:nvSpPr>
          <p:cNvPr id="11" name="TextBox 10"/>
          <p:cNvSpPr txBox="1"/>
          <p:nvPr/>
        </p:nvSpPr>
        <p:spPr>
          <a:xfrm>
            <a:off x="3506161" y="5674155"/>
            <a:ext cx="3350595" cy="542399"/>
          </a:xfrm>
          <a:prstGeom prst="rect">
            <a:avLst/>
          </a:prstGeom>
          <a:noFill/>
        </p:spPr>
        <p:txBody>
          <a:bodyPr wrap="non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V="1">
            <a:off x="4548649" y="5072452"/>
            <a:ext cx="217608" cy="6874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929192" y="2703249"/>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33100960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6</a:t>
            </a:r>
          </a:p>
        </p:txBody>
      </p:sp>
      <p:sp>
        <p:nvSpPr>
          <p:cNvPr id="11" name="TextBox 10"/>
          <p:cNvSpPr txBox="1"/>
          <p:nvPr/>
        </p:nvSpPr>
        <p:spPr>
          <a:xfrm>
            <a:off x="6546732" y="4363740"/>
            <a:ext cx="1638447"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“System”</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88833"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43231129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3" y="1724345"/>
            <a:ext cx="5683052" cy="4779592"/>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7</a:t>
            </a:r>
          </a:p>
        </p:txBody>
      </p:sp>
      <p:sp>
        <p:nvSpPr>
          <p:cNvPr id="11" name="TextBox 10"/>
          <p:cNvSpPr txBox="1"/>
          <p:nvPr/>
        </p:nvSpPr>
        <p:spPr>
          <a:xfrm>
            <a:off x="6821419" y="4363740"/>
            <a:ext cx="2650851"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“Create object”</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091192" y="3343724"/>
            <a:ext cx="1696127" cy="1834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11" y="6130155"/>
            <a:ext cx="1066292" cy="542399"/>
          </a:xfrm>
          <a:prstGeom prst="rect">
            <a:avLst/>
          </a:prstGeom>
          <a:noFill/>
        </p:spPr>
        <p:txBody>
          <a:bodyPr wrap="none" rtlCol="0">
            <a:spAutoFit/>
          </a:bodyPr>
          <a:lstStyle/>
          <a:p>
            <a:pPr algn="ctr"/>
            <a:r>
              <a:rPr lang="en-US" sz="2856" dirty="0">
                <a:solidFill>
                  <a:srgbClr val="FF0000"/>
                </a:solidFill>
              </a:rPr>
              <a:t>Next!</a:t>
            </a:r>
          </a:p>
        </p:txBody>
      </p:sp>
      <p:sp>
        <p:nvSpPr>
          <p:cNvPr id="10" name="Up-Down Arrow 9"/>
          <p:cNvSpPr/>
          <p:nvPr/>
        </p:nvSpPr>
        <p:spPr>
          <a:xfrm>
            <a:off x="6660689" y="2477563"/>
            <a:ext cx="321458" cy="1208121"/>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8327139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8406"/>
            <a:ext cx="7556278" cy="4887622"/>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8</a:t>
            </a:r>
          </a:p>
        </p:txBody>
      </p:sp>
      <p:sp>
        <p:nvSpPr>
          <p:cNvPr id="11" name="TextBox 10"/>
          <p:cNvSpPr txBox="1"/>
          <p:nvPr/>
        </p:nvSpPr>
        <p:spPr>
          <a:xfrm>
            <a:off x="8644891" y="2746852"/>
            <a:ext cx="3134785" cy="542399"/>
          </a:xfrm>
          <a:prstGeom prst="rect">
            <a:avLst/>
          </a:prstGeom>
          <a:noFill/>
        </p:spPr>
        <p:txBody>
          <a:bodyPr wrap="none" rtlCol="0">
            <a:spAutoFit/>
          </a:bodyPr>
          <a:lstStyle/>
          <a:p>
            <a:pPr algn="ctr"/>
            <a:r>
              <a:rPr lang="en-US" sz="2856" dirty="0">
                <a:solidFill>
                  <a:srgbClr val="FF0000"/>
                </a:solidFill>
              </a:rPr>
              <a:t>&lt;click to choose&gt;</a:t>
            </a:r>
          </a:p>
        </p:txBody>
      </p:sp>
      <p:pic>
        <p:nvPicPr>
          <p:cNvPr id="4" name="Picture 3"/>
          <p:cNvPicPr>
            <a:picLocks noChangeAspect="1"/>
          </p:cNvPicPr>
          <p:nvPr/>
        </p:nvPicPr>
        <p:blipFill>
          <a:blip r:embed="rId3"/>
          <a:stretch>
            <a:fillRect/>
          </a:stretch>
        </p:blipFill>
        <p:spPr>
          <a:xfrm>
            <a:off x="3562841" y="2746852"/>
            <a:ext cx="4342434" cy="2836668"/>
          </a:xfrm>
          <a:prstGeom prst="rect">
            <a:avLst/>
          </a:prstGeom>
        </p:spPr>
      </p:pic>
      <p:cxnSp>
        <p:nvCxnSpPr>
          <p:cNvPr id="12" name="Straight Arrow Connector 11"/>
          <p:cNvCxnSpPr/>
          <p:nvPr/>
        </p:nvCxnSpPr>
        <p:spPr>
          <a:xfrm flipH="1">
            <a:off x="7541322" y="3280488"/>
            <a:ext cx="1542662" cy="42717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3734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724345"/>
            <a:ext cx="5683052" cy="4643587"/>
          </a:xfrm>
          <a:prstGeom prst="rect">
            <a:avLst/>
          </a:prstGeom>
        </p:spPr>
      </p:pic>
      <p:sp>
        <p:nvSpPr>
          <p:cNvPr id="2" name="Title 1"/>
          <p:cNvSpPr>
            <a:spLocks noGrp="1"/>
          </p:cNvSpPr>
          <p:nvPr>
            <p:ph type="title"/>
          </p:nvPr>
        </p:nvSpPr>
        <p:spPr/>
        <p:txBody>
          <a:bodyPr/>
          <a:lstStyle/>
          <a:p>
            <a:r>
              <a:rPr lang="en-US" dirty="0" smtClean="0"/>
              <a:t>Spawn Monsters: Step </a:t>
            </a:r>
            <a:r>
              <a:rPr lang="en-US" dirty="0"/>
              <a:t>9</a:t>
            </a:r>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5482770" y="6130155"/>
            <a:ext cx="1381725" cy="26681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410485" y="236092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969326" y="6130155"/>
            <a:ext cx="793261" cy="542399"/>
          </a:xfrm>
          <a:prstGeom prst="rect">
            <a:avLst/>
          </a:prstGeom>
          <a:noFill/>
        </p:spPr>
        <p:txBody>
          <a:bodyPr wrap="none" rtlCol="0">
            <a:spAutoFit/>
          </a:bodyPr>
          <a:lstStyle/>
          <a:p>
            <a:pPr algn="ctr"/>
            <a:r>
              <a:rPr lang="en-US" sz="2856" dirty="0">
                <a:solidFill>
                  <a:srgbClr val="FF0000"/>
                </a:solidFill>
              </a:rPr>
              <a:t>OK!</a:t>
            </a:r>
          </a:p>
        </p:txBody>
      </p:sp>
    </p:spTree>
    <p:extLst>
      <p:ext uri="{BB962C8B-B14F-4D97-AF65-F5344CB8AC3E}">
        <p14:creationId xmlns:p14="http://schemas.microsoft.com/office/powerpoint/2010/main" val="193936942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Destroy Monsters: Step 5</a:t>
            </a:r>
            <a:endParaRPr lang="en-US" dirty="0"/>
          </a:p>
        </p:txBody>
      </p:sp>
      <p:pic>
        <p:nvPicPr>
          <p:cNvPr id="3" name="Picture 2"/>
          <p:cNvPicPr>
            <a:picLocks noChangeAspect="1"/>
          </p:cNvPicPr>
          <p:nvPr/>
        </p:nvPicPr>
        <p:blipFill>
          <a:blip r:embed="rId3"/>
          <a:stretch>
            <a:fillRect/>
          </a:stretch>
        </p:blipFill>
        <p:spPr>
          <a:xfrm>
            <a:off x="4047020" y="2248934"/>
            <a:ext cx="4342434" cy="2496657"/>
          </a:xfrm>
          <a:prstGeom prst="rect">
            <a:avLst/>
          </a:prstGeom>
        </p:spPr>
      </p:pic>
      <p:cxnSp>
        <p:nvCxnSpPr>
          <p:cNvPr id="8" name="Straight Arrow Connector 7"/>
          <p:cNvCxnSpPr/>
          <p:nvPr/>
        </p:nvCxnSpPr>
        <p:spPr>
          <a:xfrm flipH="1" flipV="1">
            <a:off x="8035574" y="4533773"/>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98017" y="4385782"/>
            <a:ext cx="1180736" cy="542399"/>
          </a:xfrm>
          <a:prstGeom prst="rect">
            <a:avLst/>
          </a:prstGeom>
          <a:noFill/>
        </p:spPr>
        <p:txBody>
          <a:bodyPr wrap="none" rtlCol="0">
            <a:spAutoFit/>
          </a:bodyPr>
          <a:lstStyle/>
          <a:p>
            <a:pPr algn="ctr"/>
            <a:r>
              <a:rPr lang="en-US" sz="2856" dirty="0">
                <a:solidFill>
                  <a:srgbClr val="FF0000"/>
                </a:solidFill>
              </a:rPr>
              <a:t>Done!</a:t>
            </a:r>
          </a:p>
        </p:txBody>
      </p:sp>
      <p:sp>
        <p:nvSpPr>
          <p:cNvPr id="13" name="TextBox 12"/>
          <p:cNvSpPr txBox="1"/>
          <p:nvPr/>
        </p:nvSpPr>
        <p:spPr>
          <a:xfrm>
            <a:off x="8389454" y="2990157"/>
            <a:ext cx="4011493" cy="1054716"/>
          </a:xfrm>
          <a:prstGeom prst="rect">
            <a:avLst/>
          </a:prstGeom>
          <a:noFill/>
        </p:spPr>
        <p:txBody>
          <a:bodyPr wrap="none" rtlCol="0">
            <a:spAutoFit/>
          </a:bodyPr>
          <a:lstStyle/>
          <a:p>
            <a:r>
              <a:rPr lang="en-US" sz="2040" dirty="0">
                <a:solidFill>
                  <a:srgbClr val="FF0000"/>
                </a:solidFill>
              </a:rPr>
              <a:t>Enter:</a:t>
            </a:r>
          </a:p>
          <a:p>
            <a:pPr marL="466298" indent="-466298">
              <a:buFont typeface="Arial" panose="020B0604020202020204" pitchFamily="34" charset="0"/>
              <a:buChar char="•"/>
            </a:pPr>
            <a:r>
              <a:rPr lang="en-US" sz="2040" dirty="0">
                <a:solidFill>
                  <a:srgbClr val="FF0000"/>
                </a:solidFill>
              </a:rPr>
              <a:t>Comparison: ≤ Less or equal</a:t>
            </a:r>
          </a:p>
          <a:p>
            <a:pPr marL="466298" indent="-466298">
              <a:buFont typeface="Arial" panose="020B0604020202020204" pitchFamily="34" charset="0"/>
              <a:buChar char="•"/>
            </a:pPr>
            <a:r>
              <a:rPr lang="en-US" sz="2040" dirty="0">
                <a:solidFill>
                  <a:srgbClr val="FF0000"/>
                </a:solidFill>
              </a:rPr>
              <a:t>Value = 0</a:t>
            </a:r>
          </a:p>
        </p:txBody>
      </p:sp>
    </p:spTree>
    <p:extLst>
      <p:ext uri="{BB962C8B-B14F-4D97-AF65-F5344CB8AC3E}">
        <p14:creationId xmlns:p14="http://schemas.microsoft.com/office/powerpoint/2010/main" val="289205146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8406"/>
            <a:ext cx="7556278" cy="4887622"/>
          </a:xfrm>
          <a:prstGeom prst="rect">
            <a:avLst/>
          </a:prstGeom>
        </p:spPr>
      </p:pic>
      <p:pic>
        <p:nvPicPr>
          <p:cNvPr id="5" name="Picture 4"/>
          <p:cNvPicPr>
            <a:picLocks noChangeAspect="1"/>
          </p:cNvPicPr>
          <p:nvPr/>
        </p:nvPicPr>
        <p:blipFill>
          <a:blip r:embed="rId3"/>
          <a:stretch>
            <a:fillRect/>
          </a:stretch>
        </p:blipFill>
        <p:spPr>
          <a:xfrm>
            <a:off x="3562841" y="2746852"/>
            <a:ext cx="4342434" cy="3021246"/>
          </a:xfrm>
          <a:prstGeom prst="rect">
            <a:avLst/>
          </a:prstGeom>
        </p:spPr>
      </p:pic>
      <p:sp>
        <p:nvSpPr>
          <p:cNvPr id="2" name="Title 1"/>
          <p:cNvSpPr>
            <a:spLocks noGrp="1"/>
          </p:cNvSpPr>
          <p:nvPr>
            <p:ph type="title"/>
          </p:nvPr>
        </p:nvSpPr>
        <p:spPr/>
        <p:txBody>
          <a:bodyPr/>
          <a:lstStyle/>
          <a:p>
            <a:r>
              <a:rPr lang="en-US" dirty="0" smtClean="0"/>
              <a:t>Spawn Monsters: Step 10</a:t>
            </a:r>
            <a:endParaRPr lang="en-US" dirty="0"/>
          </a:p>
        </p:txBody>
      </p:sp>
      <p:sp>
        <p:nvSpPr>
          <p:cNvPr id="11" name="TextBox 10"/>
          <p:cNvSpPr txBox="1"/>
          <p:nvPr/>
        </p:nvSpPr>
        <p:spPr>
          <a:xfrm>
            <a:off x="8874840" y="5874486"/>
            <a:ext cx="1180736" cy="542399"/>
          </a:xfrm>
          <a:prstGeom prst="rect">
            <a:avLst/>
          </a:prstGeom>
          <a:noFill/>
        </p:spPr>
        <p:txBody>
          <a:bodyPr wrap="none" rtlCol="0">
            <a:spAutoFit/>
          </a:bodyPr>
          <a:lstStyle/>
          <a:p>
            <a:pPr algn="ctr"/>
            <a:r>
              <a:rPr lang="en-US" sz="2856" dirty="0">
                <a:solidFill>
                  <a:srgbClr val="FF0000"/>
                </a:solidFill>
              </a:rPr>
              <a:t>Done!</a:t>
            </a:r>
          </a:p>
        </p:txBody>
      </p:sp>
      <p:cxnSp>
        <p:nvCxnSpPr>
          <p:cNvPr id="12" name="Straight Arrow Connector 11"/>
          <p:cNvCxnSpPr>
            <a:stCxn id="11" idx="1"/>
          </p:cNvCxnSpPr>
          <p:nvPr/>
        </p:nvCxnSpPr>
        <p:spPr>
          <a:xfrm flipH="1" flipV="1">
            <a:off x="7518576" y="5550889"/>
            <a:ext cx="1356264" cy="59479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88623" y="3391911"/>
            <a:ext cx="3656977" cy="1887084"/>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Layer = 1</a:t>
            </a:r>
          </a:p>
          <a:p>
            <a:pPr marL="466298" indent="-466298">
              <a:buFont typeface="Arial" panose="020B0604020202020204" pitchFamily="34" charset="0"/>
              <a:buChar char="•"/>
            </a:pPr>
            <a:r>
              <a:rPr lang="en-US" sz="2856" dirty="0">
                <a:solidFill>
                  <a:srgbClr val="FF0000"/>
                </a:solidFill>
              </a:rPr>
              <a:t>X = 1400</a:t>
            </a:r>
          </a:p>
          <a:p>
            <a:pPr marL="466298" indent="-466298">
              <a:buFont typeface="Arial" panose="020B0604020202020204" pitchFamily="34" charset="0"/>
              <a:buChar char="•"/>
            </a:pPr>
            <a:r>
              <a:rPr lang="en-US" sz="2856" dirty="0">
                <a:solidFill>
                  <a:srgbClr val="FF0000"/>
                </a:solidFill>
              </a:rPr>
              <a:t>Y = random(1024)</a:t>
            </a:r>
          </a:p>
        </p:txBody>
      </p:sp>
    </p:spTree>
    <p:extLst>
      <p:ext uri="{BB962C8B-B14F-4D97-AF65-F5344CB8AC3E}">
        <p14:creationId xmlns:p14="http://schemas.microsoft.com/office/powerpoint/2010/main" val="349720915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7" y="1699918"/>
            <a:ext cx="7594566" cy="4912388"/>
          </a:xfrm>
          <a:prstGeom prst="rect">
            <a:avLst/>
          </a:prstGeom>
        </p:spPr>
      </p:pic>
      <p:sp>
        <p:nvSpPr>
          <p:cNvPr id="2" name="Title 1"/>
          <p:cNvSpPr>
            <a:spLocks noGrp="1"/>
          </p:cNvSpPr>
          <p:nvPr>
            <p:ph type="title"/>
          </p:nvPr>
        </p:nvSpPr>
        <p:spPr/>
        <p:txBody>
          <a:bodyPr/>
          <a:lstStyle/>
          <a:p>
            <a:r>
              <a:rPr lang="en-US" dirty="0" smtClean="0"/>
              <a:t>Spawn Monsters: Done!</a:t>
            </a:r>
            <a:endParaRPr lang="en-US" dirty="0"/>
          </a:p>
        </p:txBody>
      </p:sp>
      <p:sp>
        <p:nvSpPr>
          <p:cNvPr id="10" name="Rounded Rectangle 9"/>
          <p:cNvSpPr/>
          <p:nvPr/>
        </p:nvSpPr>
        <p:spPr>
          <a:xfrm>
            <a:off x="4560021" y="4703812"/>
            <a:ext cx="2207922" cy="4823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56343237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25. Destroying </a:t>
            </a:r>
            <a:r>
              <a:rPr lang="en-US" dirty="0" smtClean="0"/>
              <a:t>the Player </a:t>
            </a:r>
            <a:r>
              <a:rPr lang="en-US" dirty="0" smtClean="0">
                <a:sym typeface="Wingdings" panose="05000000000000000000" pitchFamily="2" charset="2"/>
              </a:rPr>
              <a:t></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06912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7" y="1693639"/>
            <a:ext cx="7594567" cy="4912388"/>
          </a:xfrm>
          <a:prstGeom prst="rect">
            <a:avLst/>
          </a:prstGeom>
        </p:spPr>
      </p:pic>
      <p:sp>
        <p:nvSpPr>
          <p:cNvPr id="2" name="Title 1"/>
          <p:cNvSpPr>
            <a:spLocks noGrp="1"/>
          </p:cNvSpPr>
          <p:nvPr>
            <p:ph type="title"/>
          </p:nvPr>
        </p:nvSpPr>
        <p:spPr/>
        <p:txBody>
          <a:bodyPr/>
          <a:lstStyle/>
          <a:p>
            <a:r>
              <a:rPr lang="en-US" dirty="0" smtClean="0"/>
              <a:t>Destroy Player: Step 1</a:t>
            </a:r>
            <a:endParaRPr lang="en-US" dirty="0"/>
          </a:p>
        </p:txBody>
      </p:sp>
      <p:sp>
        <p:nvSpPr>
          <p:cNvPr id="11" name="TextBox 10"/>
          <p:cNvSpPr txBox="1"/>
          <p:nvPr/>
        </p:nvSpPr>
        <p:spPr>
          <a:xfrm>
            <a:off x="3097234" y="5673080"/>
            <a:ext cx="3188215" cy="542399"/>
          </a:xfrm>
          <a:prstGeom prst="rect">
            <a:avLst/>
          </a:prstGeom>
          <a:noFill/>
        </p:spPr>
        <p:txBody>
          <a:bodyPr wrap="none" rtlCol="0">
            <a:spAutoFit/>
          </a:bodyPr>
          <a:lstStyle/>
          <a:p>
            <a:pPr algn="ctr"/>
            <a:r>
              <a:rPr lang="en-US" sz="2856" dirty="0">
                <a:solidFill>
                  <a:srgbClr val="FF0000"/>
                </a:solidFill>
              </a:rPr>
              <a:t>Click to Add Event</a:t>
            </a:r>
          </a:p>
        </p:txBody>
      </p:sp>
      <p:cxnSp>
        <p:nvCxnSpPr>
          <p:cNvPr id="12" name="Straight Arrow Connector 11"/>
          <p:cNvCxnSpPr/>
          <p:nvPr/>
        </p:nvCxnSpPr>
        <p:spPr>
          <a:xfrm flipH="1" flipV="1">
            <a:off x="2903799" y="5479649"/>
            <a:ext cx="409436" cy="38686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884067" y="2729397"/>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Up Arrow 9"/>
          <p:cNvSpPr/>
          <p:nvPr/>
        </p:nvSpPr>
        <p:spPr>
          <a:xfrm rot="10800000">
            <a:off x="6451399" y="3434516"/>
            <a:ext cx="314906" cy="2351200"/>
          </a:xfrm>
          <a:prstGeom prst="up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757524019"/>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3753" y="1724345"/>
            <a:ext cx="5683052" cy="4779592"/>
          </a:xfrm>
          <a:prstGeom prst="rect">
            <a:avLst/>
          </a:prstGeom>
        </p:spPr>
      </p:pic>
      <p:sp>
        <p:nvSpPr>
          <p:cNvPr id="2" name="Title 1"/>
          <p:cNvSpPr>
            <a:spLocks noGrp="1"/>
          </p:cNvSpPr>
          <p:nvPr>
            <p:ph type="title"/>
          </p:nvPr>
        </p:nvSpPr>
        <p:spPr/>
        <p:txBody>
          <a:bodyPr/>
          <a:lstStyle/>
          <a:p>
            <a:r>
              <a:rPr lang="en-US" dirty="0" smtClean="0"/>
              <a:t>Destroy Player: Step </a:t>
            </a:r>
            <a:r>
              <a:rPr lang="en-US" dirty="0"/>
              <a:t>2</a:t>
            </a:r>
          </a:p>
        </p:txBody>
      </p:sp>
      <p:sp>
        <p:nvSpPr>
          <p:cNvPr id="11" name="TextBox 10"/>
          <p:cNvSpPr txBox="1"/>
          <p:nvPr/>
        </p:nvSpPr>
        <p:spPr>
          <a:xfrm>
            <a:off x="6434967"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900376" y="236092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116961885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3" y="1724345"/>
            <a:ext cx="5683052" cy="4779592"/>
          </a:xfrm>
          <a:prstGeom prst="rect">
            <a:avLst/>
          </a:prstGeom>
        </p:spPr>
      </p:pic>
      <p:sp>
        <p:nvSpPr>
          <p:cNvPr id="2" name="Title 1"/>
          <p:cNvSpPr>
            <a:spLocks noGrp="1"/>
          </p:cNvSpPr>
          <p:nvPr>
            <p:ph type="title"/>
          </p:nvPr>
        </p:nvSpPr>
        <p:spPr/>
        <p:txBody>
          <a:bodyPr/>
          <a:lstStyle/>
          <a:p>
            <a:r>
              <a:rPr lang="en-US" dirty="0" smtClean="0"/>
              <a:t>Destroy Player: Step </a:t>
            </a:r>
            <a:r>
              <a:rPr lang="en-US" dirty="0"/>
              <a:t>3</a:t>
            </a:r>
          </a:p>
        </p:txBody>
      </p:sp>
      <p:sp>
        <p:nvSpPr>
          <p:cNvPr id="11" name="TextBox 10"/>
          <p:cNvSpPr txBox="1"/>
          <p:nvPr/>
        </p:nvSpPr>
        <p:spPr>
          <a:xfrm>
            <a:off x="6826646" y="4610625"/>
            <a:ext cx="5712719"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“On collision with another object”</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081502" y="5734677"/>
            <a:ext cx="1866725" cy="2021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10"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17458333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94057" y="1693639"/>
            <a:ext cx="7594567" cy="4912388"/>
          </a:xfrm>
          <a:prstGeom prst="rect">
            <a:avLst/>
          </a:prstGeom>
        </p:spPr>
      </p:pic>
      <p:pic>
        <p:nvPicPr>
          <p:cNvPr id="3" name="Picture 2"/>
          <p:cNvPicPr>
            <a:picLocks noChangeAspect="1"/>
          </p:cNvPicPr>
          <p:nvPr/>
        </p:nvPicPr>
        <p:blipFill>
          <a:blip r:embed="rId3"/>
          <a:stretch>
            <a:fillRect/>
          </a:stretch>
        </p:blipFill>
        <p:spPr>
          <a:xfrm>
            <a:off x="4146188" y="3227726"/>
            <a:ext cx="4342434" cy="1874921"/>
          </a:xfrm>
          <a:prstGeom prst="rect">
            <a:avLst/>
          </a:prstGeom>
        </p:spPr>
      </p:pic>
      <p:sp>
        <p:nvSpPr>
          <p:cNvPr id="2" name="Title 1"/>
          <p:cNvSpPr>
            <a:spLocks noGrp="1"/>
          </p:cNvSpPr>
          <p:nvPr>
            <p:ph type="title"/>
          </p:nvPr>
        </p:nvSpPr>
        <p:spPr/>
        <p:txBody>
          <a:bodyPr/>
          <a:lstStyle/>
          <a:p>
            <a:r>
              <a:rPr lang="en-US" dirty="0" smtClean="0"/>
              <a:t>Destroy Player: Step </a:t>
            </a:r>
            <a:r>
              <a:rPr lang="en-US" dirty="0"/>
              <a:t>4</a:t>
            </a:r>
          </a:p>
        </p:txBody>
      </p:sp>
      <p:cxnSp>
        <p:nvCxnSpPr>
          <p:cNvPr id="13" name="Straight Arrow Connector 12"/>
          <p:cNvCxnSpPr/>
          <p:nvPr/>
        </p:nvCxnSpPr>
        <p:spPr>
          <a:xfrm flipH="1" flipV="1">
            <a:off x="8116425" y="4218281"/>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814296" y="4070290"/>
            <a:ext cx="3134785" cy="542399"/>
          </a:xfrm>
          <a:prstGeom prst="rect">
            <a:avLst/>
          </a:prstGeom>
          <a:noFill/>
        </p:spPr>
        <p:txBody>
          <a:bodyPr wrap="none" rtlCol="0">
            <a:spAutoFit/>
          </a:bodyPr>
          <a:lstStyle/>
          <a:p>
            <a:r>
              <a:rPr lang="en-US" sz="2856" dirty="0">
                <a:solidFill>
                  <a:srgbClr val="FF0000"/>
                </a:solidFill>
              </a:rPr>
              <a:t>&lt;click to choose&gt;</a:t>
            </a:r>
          </a:p>
        </p:txBody>
      </p:sp>
    </p:spTree>
    <p:extLst>
      <p:ext uri="{BB962C8B-B14F-4D97-AF65-F5344CB8AC3E}">
        <p14:creationId xmlns:p14="http://schemas.microsoft.com/office/powerpoint/2010/main" val="146643492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5" y="1724345"/>
            <a:ext cx="5683052" cy="4643587"/>
          </a:xfrm>
          <a:prstGeom prst="rect">
            <a:avLst/>
          </a:prstGeom>
        </p:spPr>
      </p:pic>
      <p:sp>
        <p:nvSpPr>
          <p:cNvPr id="2" name="Title 1"/>
          <p:cNvSpPr>
            <a:spLocks noGrp="1"/>
          </p:cNvSpPr>
          <p:nvPr>
            <p:ph type="title"/>
          </p:nvPr>
        </p:nvSpPr>
        <p:spPr/>
        <p:txBody>
          <a:bodyPr/>
          <a:lstStyle/>
          <a:p>
            <a:r>
              <a:rPr lang="en-US" dirty="0" smtClean="0"/>
              <a:t>Destroy Player: Step </a:t>
            </a:r>
            <a:r>
              <a:rPr lang="en-US" dirty="0"/>
              <a:t>5</a:t>
            </a:r>
          </a:p>
        </p:txBody>
      </p:sp>
      <p:sp>
        <p:nvSpPr>
          <p:cNvPr id="11" name="TextBox 10"/>
          <p:cNvSpPr txBox="1"/>
          <p:nvPr/>
        </p:nvSpPr>
        <p:spPr>
          <a:xfrm>
            <a:off x="6624062" y="4363740"/>
            <a:ext cx="1483784"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“Player”</a:t>
            </a:r>
          </a:p>
          <a:p>
            <a:pPr algn="ctr"/>
            <a:r>
              <a:rPr lang="en-US" sz="2856" dirty="0">
                <a:solidFill>
                  <a:srgbClr val="FF0000"/>
                </a:solidFill>
              </a:rPr>
              <a:t>then</a:t>
            </a:r>
          </a:p>
        </p:txBody>
      </p:sp>
      <p:cxnSp>
        <p:nvCxnSpPr>
          <p:cNvPr id="12" name="Straight Arrow Connector 11"/>
          <p:cNvCxnSpPr/>
          <p:nvPr/>
        </p:nvCxnSpPr>
        <p:spPr>
          <a:xfrm flipH="1" flipV="1">
            <a:off x="5494142" y="6130155"/>
            <a:ext cx="1370352" cy="266818"/>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247289" y="2421460"/>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969326" y="6130155"/>
            <a:ext cx="793261" cy="542399"/>
          </a:xfrm>
          <a:prstGeom prst="rect">
            <a:avLst/>
          </a:prstGeom>
          <a:noFill/>
        </p:spPr>
        <p:txBody>
          <a:bodyPr wrap="none" rtlCol="0">
            <a:spAutoFit/>
          </a:bodyPr>
          <a:lstStyle/>
          <a:p>
            <a:pPr algn="ctr"/>
            <a:r>
              <a:rPr lang="en-US" sz="2856" dirty="0">
                <a:solidFill>
                  <a:srgbClr val="FF0000"/>
                </a:solidFill>
              </a:rPr>
              <a:t>OK!</a:t>
            </a:r>
          </a:p>
        </p:txBody>
      </p:sp>
    </p:spTree>
    <p:extLst>
      <p:ext uri="{BB962C8B-B14F-4D97-AF65-F5344CB8AC3E}">
        <p14:creationId xmlns:p14="http://schemas.microsoft.com/office/powerpoint/2010/main" val="2336170856"/>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94057" y="1693639"/>
            <a:ext cx="7594567" cy="4912388"/>
          </a:xfrm>
          <a:prstGeom prst="rect">
            <a:avLst/>
          </a:prstGeom>
        </p:spPr>
      </p:pic>
      <p:pic>
        <p:nvPicPr>
          <p:cNvPr id="4" name="Picture 3"/>
          <p:cNvPicPr>
            <a:picLocks noChangeAspect="1"/>
          </p:cNvPicPr>
          <p:nvPr/>
        </p:nvPicPr>
        <p:blipFill>
          <a:blip r:embed="rId3"/>
          <a:stretch>
            <a:fillRect/>
          </a:stretch>
        </p:blipFill>
        <p:spPr>
          <a:xfrm>
            <a:off x="4146188" y="3045591"/>
            <a:ext cx="4342434" cy="2059499"/>
          </a:xfrm>
          <a:prstGeom prst="rect">
            <a:avLst/>
          </a:prstGeom>
        </p:spPr>
      </p:pic>
      <p:sp>
        <p:nvSpPr>
          <p:cNvPr id="2" name="Title 1"/>
          <p:cNvSpPr>
            <a:spLocks noGrp="1"/>
          </p:cNvSpPr>
          <p:nvPr>
            <p:ph type="title"/>
          </p:nvPr>
        </p:nvSpPr>
        <p:spPr/>
        <p:txBody>
          <a:bodyPr/>
          <a:lstStyle/>
          <a:p>
            <a:r>
              <a:rPr lang="en-US" dirty="0" smtClean="0"/>
              <a:t>Destroy Player: Step </a:t>
            </a:r>
            <a:r>
              <a:rPr lang="en-US" dirty="0"/>
              <a:t>6</a:t>
            </a:r>
          </a:p>
        </p:txBody>
      </p:sp>
      <p:cxnSp>
        <p:nvCxnSpPr>
          <p:cNvPr id="13" name="Straight Arrow Connector 12"/>
          <p:cNvCxnSpPr/>
          <p:nvPr/>
        </p:nvCxnSpPr>
        <p:spPr>
          <a:xfrm flipH="1" flipV="1">
            <a:off x="8145988" y="4900673"/>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843859" y="4752682"/>
            <a:ext cx="1180736" cy="542399"/>
          </a:xfrm>
          <a:prstGeom prst="rect">
            <a:avLst/>
          </a:prstGeom>
          <a:noFill/>
        </p:spPr>
        <p:txBody>
          <a:bodyPr wrap="none" rtlCol="0">
            <a:spAutoFit/>
          </a:bodyPr>
          <a:lstStyle/>
          <a:p>
            <a:r>
              <a:rPr lang="en-US" sz="2856" dirty="0">
                <a:solidFill>
                  <a:srgbClr val="FF0000"/>
                </a:solidFill>
              </a:rPr>
              <a:t>Done!</a:t>
            </a:r>
          </a:p>
        </p:txBody>
      </p:sp>
    </p:spTree>
    <p:extLst>
      <p:ext uri="{BB962C8B-B14F-4D97-AF65-F5344CB8AC3E}">
        <p14:creationId xmlns:p14="http://schemas.microsoft.com/office/powerpoint/2010/main" val="202351002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7" y="1718406"/>
            <a:ext cx="7556278" cy="4887622"/>
          </a:xfrm>
          <a:prstGeom prst="rect">
            <a:avLst/>
          </a:prstGeom>
        </p:spPr>
      </p:pic>
      <p:sp>
        <p:nvSpPr>
          <p:cNvPr id="2" name="Title 1"/>
          <p:cNvSpPr>
            <a:spLocks noGrp="1"/>
          </p:cNvSpPr>
          <p:nvPr>
            <p:ph type="title"/>
          </p:nvPr>
        </p:nvSpPr>
        <p:spPr/>
        <p:txBody>
          <a:bodyPr/>
          <a:lstStyle/>
          <a:p>
            <a:r>
              <a:rPr lang="en-US" dirty="0"/>
              <a:t>Destroy Player: Step 7</a:t>
            </a:r>
          </a:p>
        </p:txBody>
      </p:sp>
      <p:sp>
        <p:nvSpPr>
          <p:cNvPr id="11" name="TextBox 10"/>
          <p:cNvSpPr txBox="1"/>
          <p:nvPr/>
        </p:nvSpPr>
        <p:spPr>
          <a:xfrm>
            <a:off x="3506161" y="5674155"/>
            <a:ext cx="3350595" cy="542399"/>
          </a:xfrm>
          <a:prstGeom prst="rect">
            <a:avLst/>
          </a:prstGeom>
          <a:noFill/>
        </p:spPr>
        <p:txBody>
          <a:bodyPr wrap="non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V="1">
            <a:off x="4548649" y="5072452"/>
            <a:ext cx="217608" cy="6874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929192" y="2703249"/>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21199890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7" y="1730762"/>
            <a:ext cx="7529822" cy="4875266"/>
          </a:xfrm>
          <a:prstGeom prst="rect">
            <a:avLst/>
          </a:prstGeom>
        </p:spPr>
      </p:pic>
      <p:sp>
        <p:nvSpPr>
          <p:cNvPr id="2" name="Title 1"/>
          <p:cNvSpPr>
            <a:spLocks noGrp="1"/>
          </p:cNvSpPr>
          <p:nvPr>
            <p:ph type="title"/>
          </p:nvPr>
        </p:nvSpPr>
        <p:spPr/>
        <p:txBody>
          <a:bodyPr/>
          <a:lstStyle/>
          <a:p>
            <a:r>
              <a:rPr lang="en-US" dirty="0" smtClean="0"/>
              <a:t>Destroy Monsters: Step 6</a:t>
            </a:r>
            <a:endParaRPr lang="en-US" dirty="0"/>
          </a:p>
        </p:txBody>
      </p:sp>
      <p:sp>
        <p:nvSpPr>
          <p:cNvPr id="9" name="TextBox 8"/>
          <p:cNvSpPr txBox="1"/>
          <p:nvPr/>
        </p:nvSpPr>
        <p:spPr>
          <a:xfrm>
            <a:off x="3162932" y="5771264"/>
            <a:ext cx="3661877" cy="542399"/>
          </a:xfrm>
          <a:prstGeom prst="rect">
            <a:avLst/>
          </a:prstGeom>
          <a:noFill/>
        </p:spPr>
        <p:txBody>
          <a:bodyPr wrap="square" rtlCol="0">
            <a:spAutoFit/>
          </a:bodyPr>
          <a:lstStyle/>
          <a:p>
            <a:pPr algn="ctr"/>
            <a:r>
              <a:rPr lang="en-US" sz="2856" dirty="0">
                <a:solidFill>
                  <a:srgbClr val="FF0000"/>
                </a:solidFill>
              </a:rPr>
              <a:t>Click to Add Action</a:t>
            </a:r>
          </a:p>
        </p:txBody>
      </p:sp>
      <p:sp>
        <p:nvSpPr>
          <p:cNvPr id="13" name="Rounded Rectangle 12"/>
          <p:cNvSpPr/>
          <p:nvPr/>
        </p:nvSpPr>
        <p:spPr>
          <a:xfrm>
            <a:off x="4196079" y="5011934"/>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4" name="Straight Arrow Connector 13"/>
          <p:cNvCxnSpPr/>
          <p:nvPr/>
        </p:nvCxnSpPr>
        <p:spPr>
          <a:xfrm flipV="1">
            <a:off x="4334075" y="5384423"/>
            <a:ext cx="139868" cy="47935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366634"/>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a:t>Destroy Player: Step </a:t>
            </a:r>
            <a:r>
              <a:rPr lang="en-US" dirty="0" smtClean="0"/>
              <a:t>8</a:t>
            </a:r>
            <a:endParaRPr lang="en-US" dirty="0"/>
          </a:p>
        </p:txBody>
      </p:sp>
      <p:sp>
        <p:nvSpPr>
          <p:cNvPr id="11" name="TextBox 10"/>
          <p:cNvSpPr txBox="1"/>
          <p:nvPr/>
        </p:nvSpPr>
        <p:spPr>
          <a:xfrm>
            <a:off x="6624062" y="4363740"/>
            <a:ext cx="1483784"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“Player”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51007" y="2455580"/>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011549947"/>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3" y="1724345"/>
            <a:ext cx="5683052" cy="4779592"/>
          </a:xfrm>
          <a:prstGeom prst="rect">
            <a:avLst/>
          </a:prstGeom>
        </p:spPr>
      </p:pic>
      <p:sp>
        <p:nvSpPr>
          <p:cNvPr id="2" name="Title 1"/>
          <p:cNvSpPr>
            <a:spLocks noGrp="1"/>
          </p:cNvSpPr>
          <p:nvPr>
            <p:ph type="title"/>
          </p:nvPr>
        </p:nvSpPr>
        <p:spPr/>
        <p:txBody>
          <a:bodyPr/>
          <a:lstStyle/>
          <a:p>
            <a:r>
              <a:rPr lang="en-US" dirty="0"/>
              <a:t>Destroy Player: Step </a:t>
            </a:r>
            <a:r>
              <a:rPr lang="en-US" dirty="0" smtClean="0"/>
              <a:t>9</a:t>
            </a:r>
            <a:endParaRPr lang="en-US" dirty="0"/>
          </a:p>
        </p:txBody>
      </p:sp>
      <p:sp>
        <p:nvSpPr>
          <p:cNvPr id="11" name="TextBox 10"/>
          <p:cNvSpPr txBox="1"/>
          <p:nvPr/>
        </p:nvSpPr>
        <p:spPr>
          <a:xfrm>
            <a:off x="6821419" y="4363740"/>
            <a:ext cx="1734972"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“Destroy”</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057073" y="5070023"/>
            <a:ext cx="1696127" cy="1834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75589" y="6130155"/>
            <a:ext cx="1180736" cy="542399"/>
          </a:xfrm>
          <a:prstGeom prst="rect">
            <a:avLst/>
          </a:prstGeom>
          <a:noFill/>
        </p:spPr>
        <p:txBody>
          <a:bodyPr wrap="none" rtlCol="0">
            <a:spAutoFit/>
          </a:bodyPr>
          <a:lstStyle/>
          <a:p>
            <a:pPr algn="ctr"/>
            <a:r>
              <a:rPr lang="en-US" sz="2856" dirty="0">
                <a:solidFill>
                  <a:srgbClr val="FF0000"/>
                </a:solidFill>
              </a:rPr>
              <a:t>Done!</a:t>
            </a:r>
          </a:p>
        </p:txBody>
      </p:sp>
      <p:sp>
        <p:nvSpPr>
          <p:cNvPr id="10" name="Up-Down Arrow 9"/>
          <p:cNvSpPr/>
          <p:nvPr/>
        </p:nvSpPr>
        <p:spPr>
          <a:xfrm>
            <a:off x="6660689" y="2477563"/>
            <a:ext cx="321458" cy="1208121"/>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0195700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8" y="1693639"/>
            <a:ext cx="7594567" cy="4912388"/>
          </a:xfrm>
          <a:prstGeom prst="rect">
            <a:avLst/>
          </a:prstGeom>
        </p:spPr>
      </p:pic>
      <p:sp>
        <p:nvSpPr>
          <p:cNvPr id="2" name="Title 1"/>
          <p:cNvSpPr>
            <a:spLocks noGrp="1"/>
          </p:cNvSpPr>
          <p:nvPr>
            <p:ph type="title"/>
          </p:nvPr>
        </p:nvSpPr>
        <p:spPr/>
        <p:txBody>
          <a:bodyPr/>
          <a:lstStyle/>
          <a:p>
            <a:r>
              <a:rPr lang="en-US" dirty="0"/>
              <a:t>Destroy Player: </a:t>
            </a:r>
            <a:r>
              <a:rPr lang="en-US" dirty="0" smtClean="0"/>
              <a:t>Done!</a:t>
            </a:r>
            <a:endParaRPr lang="en-US" dirty="0"/>
          </a:p>
        </p:txBody>
      </p:sp>
      <p:sp>
        <p:nvSpPr>
          <p:cNvPr id="9" name="Rounded Rectangle 8"/>
          <p:cNvSpPr/>
          <p:nvPr/>
        </p:nvSpPr>
        <p:spPr>
          <a:xfrm>
            <a:off x="2662214" y="4818666"/>
            <a:ext cx="3268809" cy="44713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3343099"/>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Wrap-Up</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10563"/>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 2 Tutorials</a:t>
            </a:r>
            <a:endParaRPr lang="en-US" dirty="0"/>
          </a:p>
        </p:txBody>
      </p:sp>
      <p:pic>
        <p:nvPicPr>
          <p:cNvPr id="5" name="Picture 4"/>
          <p:cNvPicPr>
            <a:picLocks noChangeAspect="1"/>
          </p:cNvPicPr>
          <p:nvPr/>
        </p:nvPicPr>
        <p:blipFill>
          <a:blip r:embed="rId3"/>
          <a:stretch>
            <a:fillRect/>
          </a:stretch>
        </p:blipFill>
        <p:spPr>
          <a:xfrm>
            <a:off x="1926167" y="1324890"/>
            <a:ext cx="8177917" cy="5136415"/>
          </a:xfrm>
          <a:prstGeom prst="rect">
            <a:avLst/>
          </a:prstGeom>
        </p:spPr>
      </p:pic>
      <p:sp>
        <p:nvSpPr>
          <p:cNvPr id="6" name="TextBox 5"/>
          <p:cNvSpPr txBox="1"/>
          <p:nvPr/>
        </p:nvSpPr>
        <p:spPr>
          <a:xfrm>
            <a:off x="2254673" y="6599336"/>
            <a:ext cx="4335336" cy="382308"/>
          </a:xfrm>
          <a:prstGeom prst="rect">
            <a:avLst/>
          </a:prstGeom>
          <a:noFill/>
        </p:spPr>
        <p:txBody>
          <a:bodyPr wrap="none" rtlCol="0">
            <a:spAutoFit/>
          </a:bodyPr>
          <a:lstStyle/>
          <a:p>
            <a:r>
              <a:rPr lang="en-US" sz="1836" dirty="0"/>
              <a:t>Online: </a:t>
            </a:r>
            <a:r>
              <a:rPr lang="en-US" sz="1836" dirty="0">
                <a:hlinkClick r:id="rId4"/>
              </a:rPr>
              <a:t>http://www.scirra.com/tutorials</a:t>
            </a:r>
            <a:r>
              <a:rPr lang="en-US" sz="1836" dirty="0"/>
              <a:t> </a:t>
            </a:r>
          </a:p>
        </p:txBody>
      </p:sp>
    </p:spTree>
    <p:extLst>
      <p:ext uri="{BB962C8B-B14F-4D97-AF65-F5344CB8AC3E}">
        <p14:creationId xmlns:p14="http://schemas.microsoft.com/office/powerpoint/2010/main" val="2467341623"/>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02" y="292608"/>
            <a:ext cx="10515484" cy="1002283"/>
          </a:xfrm>
        </p:spPr>
        <p:txBody>
          <a:bodyPr vert="horz" wrap="square" lIns="146304" tIns="91440" rIns="146304" bIns="91440" rtlCol="0" anchor="t">
            <a:noAutofit/>
          </a:bodyPr>
          <a:lstStyle/>
          <a:p>
            <a:r>
              <a:rPr lang="en-US" dirty="0"/>
              <a:t>Construct 2 Forum &amp; FB group</a:t>
            </a:r>
          </a:p>
        </p:txBody>
      </p:sp>
      <p:sp>
        <p:nvSpPr>
          <p:cNvPr id="6" name="TextBox 5"/>
          <p:cNvSpPr txBox="1"/>
          <p:nvPr/>
        </p:nvSpPr>
        <p:spPr>
          <a:xfrm>
            <a:off x="598803" y="6612217"/>
            <a:ext cx="6076716" cy="382308"/>
          </a:xfrm>
          <a:prstGeom prst="rect">
            <a:avLst/>
          </a:prstGeom>
          <a:noFill/>
        </p:spPr>
        <p:txBody>
          <a:bodyPr wrap="none" rtlCol="0">
            <a:spAutoFit/>
          </a:bodyPr>
          <a:lstStyle/>
          <a:p>
            <a:r>
              <a:rPr lang="en-US" sz="1836" dirty="0"/>
              <a:t>FB: </a:t>
            </a:r>
            <a:r>
              <a:rPr lang="en-US" sz="1836" dirty="0">
                <a:hlinkClick r:id="rId3"/>
              </a:rPr>
              <a:t>https://www.facebook.com/groups/construct2devs/</a:t>
            </a:r>
            <a:r>
              <a:rPr lang="en-US" sz="1836" dirty="0"/>
              <a:t> </a:t>
            </a:r>
          </a:p>
        </p:txBody>
      </p:sp>
      <p:pic>
        <p:nvPicPr>
          <p:cNvPr id="3" name="Picture 2"/>
          <p:cNvPicPr>
            <a:picLocks noChangeAspect="1"/>
          </p:cNvPicPr>
          <p:nvPr/>
        </p:nvPicPr>
        <p:blipFill>
          <a:blip r:embed="rId4"/>
          <a:stretch>
            <a:fillRect/>
          </a:stretch>
        </p:blipFill>
        <p:spPr>
          <a:xfrm>
            <a:off x="5303847" y="1225585"/>
            <a:ext cx="6331559" cy="4960934"/>
          </a:xfrm>
          <a:prstGeom prst="rect">
            <a:avLst/>
          </a:prstGeom>
        </p:spPr>
      </p:pic>
      <p:pic>
        <p:nvPicPr>
          <p:cNvPr id="4" name="Picture 3"/>
          <p:cNvPicPr>
            <a:picLocks noChangeAspect="1"/>
          </p:cNvPicPr>
          <p:nvPr/>
        </p:nvPicPr>
        <p:blipFill>
          <a:blip r:embed="rId5"/>
          <a:stretch>
            <a:fillRect/>
          </a:stretch>
        </p:blipFill>
        <p:spPr>
          <a:xfrm>
            <a:off x="1097653" y="1981710"/>
            <a:ext cx="2716061" cy="4630507"/>
          </a:xfrm>
          <a:prstGeom prst="rect">
            <a:avLst/>
          </a:prstGeom>
        </p:spPr>
      </p:pic>
      <p:sp>
        <p:nvSpPr>
          <p:cNvPr id="7" name="TextBox 6"/>
          <p:cNvSpPr txBox="1"/>
          <p:nvPr/>
        </p:nvSpPr>
        <p:spPr>
          <a:xfrm>
            <a:off x="7498383" y="6229909"/>
            <a:ext cx="4297994" cy="382308"/>
          </a:xfrm>
          <a:prstGeom prst="rect">
            <a:avLst/>
          </a:prstGeom>
          <a:noFill/>
        </p:spPr>
        <p:txBody>
          <a:bodyPr wrap="none" rtlCol="0">
            <a:spAutoFit/>
          </a:bodyPr>
          <a:lstStyle/>
          <a:p>
            <a:r>
              <a:rPr lang="en-US" sz="1836" dirty="0"/>
              <a:t>Forum: </a:t>
            </a:r>
            <a:r>
              <a:rPr lang="en-US" sz="1836" dirty="0">
                <a:hlinkClick r:id="rId6"/>
              </a:rPr>
              <a:t>https://www.scirra.com/forum/</a:t>
            </a:r>
            <a:r>
              <a:rPr lang="en-US" sz="1836" dirty="0"/>
              <a:t> </a:t>
            </a:r>
          </a:p>
        </p:txBody>
      </p:sp>
    </p:spTree>
    <p:extLst>
      <p:ext uri="{BB962C8B-B14F-4D97-AF65-F5344CB8AC3E}">
        <p14:creationId xmlns:p14="http://schemas.microsoft.com/office/powerpoint/2010/main" val="452018508"/>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6160" r="51034"/>
          <a:stretch/>
        </p:blipFill>
        <p:spPr>
          <a:xfrm>
            <a:off x="2263100" y="1635667"/>
            <a:ext cx="6582424" cy="4286382"/>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239280877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a:t>
            </a:r>
            <a:r>
              <a:rPr lang="en-US" dirty="0"/>
              <a:t>7</a:t>
            </a:r>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247290"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56577658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4"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8</a:t>
            </a:r>
            <a:endParaRPr lang="en-US" dirty="0"/>
          </a:p>
        </p:txBody>
      </p:sp>
      <p:sp>
        <p:nvSpPr>
          <p:cNvPr id="11" name="TextBox 10"/>
          <p:cNvSpPr txBox="1"/>
          <p:nvPr/>
        </p:nvSpPr>
        <p:spPr>
          <a:xfrm>
            <a:off x="6821419" y="4363740"/>
            <a:ext cx="4059820"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“Spawn another object”</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092876" y="4960230"/>
            <a:ext cx="1457290" cy="1918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19637047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cbf749eb-5fb0-4c75-b7cd-eb7d18649fd5"/>
  </ds:schemaRefs>
</ds:datastoreItem>
</file>

<file path=docProps/app.xml><?xml version="1.0" encoding="utf-8"?>
<Properties xmlns="http://schemas.openxmlformats.org/officeDocument/2006/extended-properties" xmlns:vt="http://schemas.openxmlformats.org/officeDocument/2006/docPropsVTypes">
  <Template/>
  <TotalTime>22547</TotalTime>
  <Words>916</Words>
  <Application>Microsoft Office PowerPoint</Application>
  <PresentationFormat>Custom</PresentationFormat>
  <Paragraphs>296</Paragraphs>
  <Slides>76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ＭＳ Ｐゴシック</vt:lpstr>
      <vt:lpstr>Arial</vt:lpstr>
      <vt:lpstr>Segoe UI</vt:lpstr>
      <vt:lpstr>Segoe UI Light</vt:lpstr>
      <vt:lpstr>Wingdings</vt:lpstr>
      <vt:lpstr>MSVID_White_16x9_2012-08-18</vt:lpstr>
      <vt:lpstr>19. Affecting NPC Health i.e. destroying monsters!</vt:lpstr>
      <vt:lpstr>Destroy Monsters: Step 1</vt:lpstr>
      <vt:lpstr>Destroy Monsters: Step 2</vt:lpstr>
      <vt:lpstr>Destroy Monsters: Step 3</vt:lpstr>
      <vt:lpstr>Destroy Monsters: Step 4</vt:lpstr>
      <vt:lpstr>Destroy Monsters: Step 5</vt:lpstr>
      <vt:lpstr>Destroy Monsters: Step 6</vt:lpstr>
      <vt:lpstr>Destroy Monsters: Step 7</vt:lpstr>
      <vt:lpstr>Destroy Monsters: Step 8</vt:lpstr>
      <vt:lpstr>Destroy Monsters: Step 9</vt:lpstr>
      <vt:lpstr>Destroy Monsters: Step 10</vt:lpstr>
      <vt:lpstr>Destroy Monsters: Step 11</vt:lpstr>
      <vt:lpstr>Destroy Monsters: Step 12</vt:lpstr>
      <vt:lpstr>Destroy Monsters: Step 13</vt:lpstr>
      <vt:lpstr>Destroy Monsters: Step 14</vt:lpstr>
      <vt:lpstr>Destroy Monsters: Done!</vt:lpstr>
      <vt:lpstr>20. Global Variables e.g. player score</vt:lpstr>
      <vt:lpstr>Add Score: Step 1</vt:lpstr>
      <vt:lpstr>Add Score: Step 2</vt:lpstr>
      <vt:lpstr>Add Score: Step 3</vt:lpstr>
      <vt:lpstr>Add Score: Step 4</vt:lpstr>
      <vt:lpstr>Add Score: Step 5</vt:lpstr>
      <vt:lpstr>Add Score: Step 6</vt:lpstr>
      <vt:lpstr>Add Score: Step 7</vt:lpstr>
      <vt:lpstr>Add Score: Done!</vt:lpstr>
      <vt:lpstr>21. Adding a HUD  i.e. Heads-Up Display</vt:lpstr>
      <vt:lpstr>Add HUD Layer: Step 1</vt:lpstr>
      <vt:lpstr>Add HUD Layer: Step 2</vt:lpstr>
      <vt:lpstr>Add HUD Layer: Step 3</vt:lpstr>
      <vt:lpstr>Add HUD Layer: Step 4</vt:lpstr>
      <vt:lpstr>Add HUD Layer: Step 5</vt:lpstr>
      <vt:lpstr>BUT FIRST… WHAT IS PARALLAX?</vt:lpstr>
      <vt:lpstr>Add HUD Layer: Step 6</vt:lpstr>
      <vt:lpstr>Add HUD Layer: Done!</vt:lpstr>
      <vt:lpstr>22. Displaying Text e.g. player score</vt:lpstr>
      <vt:lpstr>Display Text: Step 1</vt:lpstr>
      <vt:lpstr>Display Text: Step 2</vt:lpstr>
      <vt:lpstr>Display Text: Step 3</vt:lpstr>
      <vt:lpstr>Display Text: Step 4</vt:lpstr>
      <vt:lpstr>Display Text: Step 5</vt:lpstr>
      <vt:lpstr>Display Text: Done!</vt:lpstr>
      <vt:lpstr>23. Updating the HUD e.g. showing player score</vt:lpstr>
      <vt:lpstr>BUT FIRST… HOW DO YOU COMBINE TEXT?</vt:lpstr>
      <vt:lpstr>WHAT WILL IT LOOK LIKE IN THE GAME?</vt:lpstr>
      <vt:lpstr>Display Score: Step 1</vt:lpstr>
      <vt:lpstr>Display Score: Step 2</vt:lpstr>
      <vt:lpstr>Display Score: Step 3</vt:lpstr>
      <vt:lpstr>Display Score: Step 4</vt:lpstr>
      <vt:lpstr>Display Score: Done!</vt:lpstr>
      <vt:lpstr>24. Spawning NPCs i.e. more monsters</vt:lpstr>
      <vt:lpstr>Spawn Monsters: Step 1</vt:lpstr>
      <vt:lpstr>Spawn Monsters: Step 2</vt:lpstr>
      <vt:lpstr>Spawn Monsters: Step 3</vt:lpstr>
      <vt:lpstr>Spawn Monsters: Step 4</vt:lpstr>
      <vt:lpstr>Spawn Monsters: Step 5</vt:lpstr>
      <vt:lpstr>Spawn Monsters: Step 6</vt:lpstr>
      <vt:lpstr>Spawn Monsters: Step 7</vt:lpstr>
      <vt:lpstr>Spawn Monsters: Step 8</vt:lpstr>
      <vt:lpstr>Spawn Monsters: Step 9</vt:lpstr>
      <vt:lpstr>Spawn Monsters: Step 10</vt:lpstr>
      <vt:lpstr>Spawn Monsters: Done!</vt:lpstr>
      <vt:lpstr>25. Destroying the Player </vt:lpstr>
      <vt:lpstr>Destroy Player: Step 1</vt:lpstr>
      <vt:lpstr>Destroy Player: Step 2</vt:lpstr>
      <vt:lpstr>Destroy Player: Step 3</vt:lpstr>
      <vt:lpstr>Destroy Player: Step 4</vt:lpstr>
      <vt:lpstr>Destroy Player: Step 5</vt:lpstr>
      <vt:lpstr>Destroy Player: Step 6</vt:lpstr>
      <vt:lpstr>Destroy Player: Step 7</vt:lpstr>
      <vt:lpstr>Destroy Player: Step 8</vt:lpstr>
      <vt:lpstr>Destroy Player: Step 9</vt:lpstr>
      <vt:lpstr>Destroy Player: Done!</vt:lpstr>
      <vt:lpstr>Wrap-Up</vt:lpstr>
      <vt:lpstr>Construct 2 Tutorials</vt:lpstr>
      <vt:lpstr>Construct 2 Forum &amp; FB group</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Construct2 Indie Game Development</dc:title>
  <dc:creator>Shahed Chowdhuri</dc:creator>
  <cp:lastModifiedBy>Microsoft account</cp:lastModifiedBy>
  <cp:revision>237</cp:revision>
  <dcterms:created xsi:type="dcterms:W3CDTF">2012-05-22T07:38:31Z</dcterms:created>
  <dcterms:modified xsi:type="dcterms:W3CDTF">2014-06-18T16:01:24Z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