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1"/>
  </p:notesMasterIdLst>
  <p:handoutMasterIdLst>
    <p:handoutMasterId r:id="rId42"/>
  </p:handoutMasterIdLst>
  <p:sldIdLst>
    <p:sldId id="256" r:id="rId5"/>
    <p:sldId id="298" r:id="rId6"/>
    <p:sldId id="259" r:id="rId7"/>
    <p:sldId id="303" r:id="rId8"/>
    <p:sldId id="261" r:id="rId9"/>
    <p:sldId id="264" r:id="rId10"/>
    <p:sldId id="308" r:id="rId11"/>
    <p:sldId id="311" r:id="rId12"/>
    <p:sldId id="309" r:id="rId13"/>
    <p:sldId id="310" r:id="rId14"/>
    <p:sldId id="312" r:id="rId15"/>
    <p:sldId id="304" r:id="rId16"/>
    <p:sldId id="313" r:id="rId17"/>
    <p:sldId id="317" r:id="rId18"/>
    <p:sldId id="314" r:id="rId19"/>
    <p:sldId id="315" r:id="rId20"/>
    <p:sldId id="316" r:id="rId21"/>
    <p:sldId id="318" r:id="rId22"/>
    <p:sldId id="319" r:id="rId23"/>
    <p:sldId id="320" r:id="rId24"/>
    <p:sldId id="321" r:id="rId25"/>
    <p:sldId id="305" r:id="rId26"/>
    <p:sldId id="322" r:id="rId27"/>
    <p:sldId id="323" r:id="rId28"/>
    <p:sldId id="324" r:id="rId29"/>
    <p:sldId id="325" r:id="rId30"/>
    <p:sldId id="306" r:id="rId31"/>
    <p:sldId id="327" r:id="rId32"/>
    <p:sldId id="328" r:id="rId33"/>
    <p:sldId id="329" r:id="rId34"/>
    <p:sldId id="330" r:id="rId35"/>
    <p:sldId id="331" r:id="rId36"/>
    <p:sldId id="326" r:id="rId37"/>
    <p:sldId id="332" r:id="rId38"/>
    <p:sldId id="333" r:id="rId39"/>
    <p:sldId id="296"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 id="2" name="Shahed Chowdhuri" initials="SC" lastIdx="2" clrIdx="2">
    <p:extLst>
      <p:ext uri="{19B8F6BF-5375-455C-9EA6-DF929625EA0E}">
        <p15:presenceInfo xmlns:p15="http://schemas.microsoft.com/office/powerpoint/2012/main" userId="S-1-5-21-124525095-708259637-1543119021-14262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107C10"/>
    <a:srgbClr val="333333"/>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79029" autoAdjust="0"/>
  </p:normalViewPr>
  <p:slideViewPr>
    <p:cSldViewPr>
      <p:cViewPr>
        <p:scale>
          <a:sx n="66" d="100"/>
          <a:sy n="66" d="100"/>
        </p:scale>
        <p:origin x="774" y="-498"/>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480" y="1061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400" dirty="0" smtClean="0"/>
            <a:t>&gt; Variables, Operators &amp; Loops</a:t>
          </a:r>
        </a:p>
        <a:p>
          <a:r>
            <a:rPr lang="en-US" sz="2400" dirty="0" smtClean="0"/>
            <a:t>&gt; Classes &amp; Methods</a:t>
          </a:r>
        </a:p>
        <a:p>
          <a:r>
            <a:rPr lang="en-US" sz="2400" dirty="0" smtClean="0"/>
            <a:t>&gt; Files &amp; Exceptions</a:t>
          </a:r>
          <a:endParaRPr lang="en-US" sz="2400" dirty="0"/>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Additional Topics</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81E3F-A5E6-42EC-B617-38C9DB2D11F2}">
      <dsp:nvSpPr>
        <dsp:cNvPr id="0" name=""/>
        <dsp:cNvSpPr/>
      </dsp:nvSpPr>
      <dsp:spPr>
        <a:xfrm>
          <a:off x="-4475207" y="-686297"/>
          <a:ext cx="5331300" cy="5331300"/>
        </a:xfrm>
        <a:prstGeom prst="blockArc">
          <a:avLst>
            <a:gd name="adj1" fmla="val 18900000"/>
            <a:gd name="adj2" fmla="val 2700000"/>
            <a:gd name="adj3" fmla="val 405"/>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C0712D-6230-42F5-8134-6AA77C571944}">
      <dsp:nvSpPr>
        <dsp:cNvPr id="0" name=""/>
        <dsp:cNvSpPr/>
      </dsp:nvSpPr>
      <dsp:spPr>
        <a:xfrm>
          <a:off x="550574" y="395870"/>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Introduction</a:t>
          </a:r>
          <a:endParaRPr lang="en-US" sz="2400" kern="1200" dirty="0"/>
        </a:p>
      </dsp:txBody>
      <dsp:txXfrm>
        <a:off x="550574" y="395870"/>
        <a:ext cx="5870694" cy="791741"/>
      </dsp:txXfrm>
    </dsp:sp>
    <dsp:sp modelId="{62AF6F62-0EC8-4091-A054-8417D73400FD}">
      <dsp:nvSpPr>
        <dsp:cNvPr id="0" name=""/>
        <dsp:cNvSpPr/>
      </dsp:nvSpPr>
      <dsp:spPr>
        <a:xfrm>
          <a:off x="55736" y="296902"/>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D9450E-B429-4F4B-8D51-12EDAE993C6E}">
      <dsp:nvSpPr>
        <dsp:cNvPr id="0" name=""/>
        <dsp:cNvSpPr/>
      </dsp:nvSpPr>
      <dsp:spPr>
        <a:xfrm>
          <a:off x="838372" y="1215948"/>
          <a:ext cx="5582896" cy="1526809"/>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&gt; Variables, Operators &amp; Loops</a:t>
          </a:r>
        </a:p>
        <a:p>
          <a:pPr lvl="0" algn="l" defTabSz="1066800">
            <a:lnSpc>
              <a:spcPct val="90000"/>
            </a:lnSpc>
            <a:spcBef>
              <a:spcPct val="0"/>
            </a:spcBef>
            <a:spcAft>
              <a:spcPct val="35000"/>
            </a:spcAft>
          </a:pPr>
          <a:r>
            <a:rPr lang="en-US" sz="2400" kern="1200" dirty="0" smtClean="0"/>
            <a:t>&gt; Classes &amp; Methods</a:t>
          </a:r>
        </a:p>
        <a:p>
          <a:pPr lvl="0" algn="l" defTabSz="1066800">
            <a:lnSpc>
              <a:spcPct val="90000"/>
            </a:lnSpc>
            <a:spcBef>
              <a:spcPct val="0"/>
            </a:spcBef>
            <a:spcAft>
              <a:spcPct val="35000"/>
            </a:spcAft>
          </a:pPr>
          <a:r>
            <a:rPr lang="en-US" sz="2400" kern="1200" dirty="0" smtClean="0"/>
            <a:t>&gt; Files &amp; Exceptions</a:t>
          </a:r>
          <a:endParaRPr lang="en-US" sz="2400" kern="1200" dirty="0"/>
        </a:p>
      </dsp:txBody>
      <dsp:txXfrm>
        <a:off x="838372" y="1215948"/>
        <a:ext cx="5582896" cy="1526809"/>
      </dsp:txXfrm>
    </dsp:sp>
    <dsp:sp modelId="{C95EA77B-C461-4AE5-ACC6-E2281CC000F5}">
      <dsp:nvSpPr>
        <dsp:cNvPr id="0" name=""/>
        <dsp:cNvSpPr/>
      </dsp:nvSpPr>
      <dsp:spPr>
        <a:xfrm>
          <a:off x="343534" y="1484514"/>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747725-816F-497E-AD1A-3B239F472931}">
      <dsp:nvSpPr>
        <dsp:cNvPr id="0" name=""/>
        <dsp:cNvSpPr/>
      </dsp:nvSpPr>
      <dsp:spPr>
        <a:xfrm>
          <a:off x="550574" y="2771094"/>
          <a:ext cx="5870694" cy="791741"/>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445"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Additional Topics</a:t>
          </a:r>
          <a:endParaRPr lang="en-US" sz="2400" kern="1200" dirty="0"/>
        </a:p>
      </dsp:txBody>
      <dsp:txXfrm>
        <a:off x="550574" y="2771094"/>
        <a:ext cx="5870694" cy="791741"/>
      </dsp:txXfrm>
    </dsp:sp>
    <dsp:sp modelId="{C3CB0320-12E1-4B2A-B8B7-A5C11D3F23D7}">
      <dsp:nvSpPr>
        <dsp:cNvPr id="0" name=""/>
        <dsp:cNvSpPr/>
      </dsp:nvSpPr>
      <dsp:spPr>
        <a:xfrm>
          <a:off x="55736" y="2672126"/>
          <a:ext cx="989676" cy="989676"/>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11/6/2014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11/6/2014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facebook.com/OnekSoftGam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youtu.be/lRjrQPvVOpo"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aka.ms/DevGames-Const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C# Crash Course</a:t>
            </a:r>
            <a:br>
              <a:rPr lang="en-US" sz="900" b="1" dirty="0" smtClean="0"/>
            </a:br>
            <a:r>
              <a:rPr lang="en-US" sz="900" dirty="0" smtClean="0"/>
              <a:t>For Beginners</a:t>
            </a:r>
          </a:p>
          <a:p>
            <a:endParaRPr lang="en-US" dirty="0" smtClean="0"/>
          </a:p>
          <a:p>
            <a:r>
              <a:rPr lang="en-US" dirty="0" smtClean="0"/>
              <a:t>By Shahed Chowdhuri</a:t>
            </a:r>
          </a:p>
          <a:p>
            <a:r>
              <a:rPr lang="en-US" dirty="0" smtClean="0"/>
              <a:t>Senior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11/6/2014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Topics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470194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Web: OnekSoft.com</a:t>
            </a:r>
          </a:p>
          <a:p>
            <a:r>
              <a:rPr lang="en-US" dirty="0" smtClean="0"/>
              <a:t>Email: games@OnekSoft.com</a:t>
            </a:r>
          </a:p>
          <a:p>
            <a:r>
              <a:rPr lang="en-US" dirty="0" smtClean="0"/>
              <a:t>Twitter: @</a:t>
            </a:r>
            <a:r>
              <a:rPr lang="en-US" dirty="0" err="1" smtClean="0"/>
              <a:t>OnekSoftGames</a:t>
            </a:r>
            <a:endParaRPr lang="en-US" dirty="0" smtClean="0"/>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R&amp;D: OnekSoftLabs.com</a:t>
            </a:r>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36</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Variables, Operators &amp; Loops</a:t>
            </a:r>
          </a:p>
          <a:p>
            <a:pPr lvl="0"/>
            <a:r>
              <a:rPr lang="en-US" sz="900" dirty="0" smtClean="0"/>
              <a:t>&gt; Classes &amp; Methods</a:t>
            </a:r>
          </a:p>
          <a:p>
            <a:pPr lvl="0"/>
            <a:r>
              <a:rPr lang="en-US" sz="900" dirty="0" smtClean="0"/>
              <a:t>&gt; Files &amp; Exceptions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Additional Topics</a:t>
            </a:r>
          </a:p>
          <a:p>
            <a:pPr marL="0" marR="0" lvl="0" indent="0" algn="l" defTabSz="932742" rtl="0" eaLnBrk="1" fontAlgn="auto" latinLnBrk="0" hangingPunct="1">
              <a:lnSpc>
                <a:spcPct val="90000"/>
              </a:lnSpc>
              <a:spcBef>
                <a:spcPts val="0"/>
              </a:spcBef>
              <a:spcAft>
                <a:spcPts val="340"/>
              </a:spcAft>
              <a:buClrTx/>
              <a:buSzTx/>
              <a:buFont typeface="Arial" panose="020B0604020202020204" pitchFamily="34" charset="0"/>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2</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a:t>
            </a:r>
          </a:p>
          <a:p>
            <a:pPr marL="176131" indent="-176131">
              <a:buFont typeface="Arial" panose="020B0604020202020204" pitchFamily="34" charset="0"/>
              <a:buChar char="•"/>
            </a:pPr>
            <a:r>
              <a:rPr lang="en-US" dirty="0"/>
              <a:t>1997 – present: Microsoft web/software development</a:t>
            </a:r>
          </a:p>
          <a:p>
            <a:pPr marL="176131" indent="-176131">
              <a:buFont typeface="Arial" panose="020B0604020202020204" pitchFamily="34" charset="0"/>
              <a:buChar char="•"/>
            </a:pPr>
            <a:r>
              <a:rPr lang="en-US" dirty="0"/>
              <a:t>2011: XNA games on </a:t>
            </a:r>
            <a:r>
              <a:rPr lang="en-US" dirty="0" smtClean="0"/>
              <a:t>XBLIG for Xbox 360</a:t>
            </a:r>
            <a:endParaRPr lang="en-US" dirty="0"/>
          </a:p>
          <a:p>
            <a:pPr marL="645812" lvl="1" indent="-176131">
              <a:buFont typeface="Arial" panose="020B0604020202020204" pitchFamily="34" charset="0"/>
              <a:buChar char="•"/>
            </a:pPr>
            <a:r>
              <a:rPr lang="en-US" dirty="0"/>
              <a:t>2D Math Panic</a:t>
            </a:r>
          </a:p>
          <a:p>
            <a:pPr marL="645812" lvl="1" indent="-176131">
              <a:buFont typeface="Arial" panose="020B0604020202020204" pitchFamily="34" charset="0"/>
              <a:buChar char="•"/>
            </a:pPr>
            <a:r>
              <a:rPr lang="en-US" dirty="0"/>
              <a:t>Angry Zombie Ninja Cats</a:t>
            </a:r>
          </a:p>
          <a:p>
            <a:pPr marL="176131" indent="-176131" fontAlgn="t">
              <a:buFont typeface="Arial" panose="020B0604020202020204" pitchFamily="34" charset="0"/>
              <a:buChar char="•"/>
            </a:pPr>
            <a:r>
              <a:rPr lang="en-US" dirty="0"/>
              <a:t>2012: Tools for XNA developers</a:t>
            </a:r>
          </a:p>
          <a:p>
            <a:pPr marL="645812" lvl="1" indent="-176131" fontAlgn="t">
              <a:buFont typeface="Arial" panose="020B0604020202020204" pitchFamily="34" charset="0"/>
              <a:buChar char="•"/>
            </a:pPr>
            <a:r>
              <a:rPr lang="en-US" dirty="0"/>
              <a:t>XBLIG Sales Data Analyzer (OnekSoftLabs.com)</a:t>
            </a:r>
          </a:p>
          <a:p>
            <a:pPr marL="645812" lvl="1" indent="-176131" fontAlgn="t">
              <a:buFont typeface="Arial" panose="020B0604020202020204" pitchFamily="34" charset="0"/>
              <a:buChar char="•"/>
            </a:pPr>
            <a:r>
              <a:rPr lang="en-US" dirty="0"/>
              <a:t>XNA Basic Starter Kit (</a:t>
            </a:r>
            <a:r>
              <a:rPr lang="en-US" dirty="0" err="1"/>
              <a:t>CodePlex</a:t>
            </a:r>
            <a:r>
              <a:rPr lang="en-US" dirty="0"/>
              <a:t>) </a:t>
            </a:r>
          </a:p>
          <a:p>
            <a:pPr marL="176131" indent="-176131" fontAlgn="t">
              <a:buFont typeface="Arial" panose="020B0604020202020204" pitchFamily="34" charset="0"/>
              <a:buChar char="•"/>
            </a:pPr>
            <a:r>
              <a:rPr lang="en-US" dirty="0" smtClean="0"/>
              <a:t>Online: </a:t>
            </a:r>
            <a:r>
              <a:rPr lang="en-US" dirty="0" smtClean="0">
                <a:hlinkClick r:id="rId3"/>
              </a:rPr>
              <a:t>http://facebook.com/OnekSoftGames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a:t>
            </a:fld>
            <a:endParaRPr lang="en-US"/>
          </a:p>
        </p:txBody>
      </p:sp>
    </p:spTree>
    <p:extLst>
      <p:ext uri="{BB962C8B-B14F-4D97-AF65-F5344CB8AC3E}">
        <p14:creationId xmlns:p14="http://schemas.microsoft.com/office/powerpoint/2010/main" val="4100169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My Background (continued)</a:t>
            </a:r>
            <a:br>
              <a:rPr lang="en-US" dirty="0" smtClean="0"/>
            </a:br>
            <a:r>
              <a:rPr lang="en-US" dirty="0"/>
              <a:t>2013</a:t>
            </a:r>
          </a:p>
          <a:p>
            <a:pPr marL="285750" indent="-285750">
              <a:buFont typeface="Arial" panose="020B0604020202020204" pitchFamily="34" charset="0"/>
              <a:buChar char="•"/>
            </a:pPr>
            <a:r>
              <a:rPr lang="en-US" sz="900" dirty="0" smtClean="0"/>
              <a:t>Ninja</a:t>
            </a:r>
            <a:r>
              <a:rPr lang="en-US" sz="900" baseline="0" dirty="0" smtClean="0"/>
              <a:t> Cat Runner on Win8, WP8, Web (Construct 2)</a:t>
            </a:r>
          </a:p>
          <a:p>
            <a:pPr marL="285750" indent="-285750">
              <a:buFont typeface="Arial" panose="020B0604020202020204" pitchFamily="34" charset="0"/>
              <a:buChar char="•"/>
            </a:pPr>
            <a:r>
              <a:rPr lang="en-US" sz="900" baseline="0" dirty="0" smtClean="0"/>
              <a:t>Video Q&amp;A with MS Tech Evangelist Frank La Vigne</a:t>
            </a:r>
          </a:p>
          <a:p>
            <a:pPr marL="285750" indent="-285750">
              <a:buFont typeface="Arial" panose="020B0604020202020204" pitchFamily="34" charset="0"/>
              <a:buChar char="•"/>
            </a:pPr>
            <a:r>
              <a:rPr lang="en-US" sz="900" dirty="0" smtClean="0"/>
              <a:t>Founder/Admin</a:t>
            </a:r>
            <a:r>
              <a:rPr lang="en-US" sz="900" baseline="0" dirty="0" smtClean="0"/>
              <a:t> of FB groups: Construct2, Xbox One &amp; Unity Indie </a:t>
            </a:r>
            <a:r>
              <a:rPr lang="en-US" sz="900" baseline="0" dirty="0" err="1" smtClean="0"/>
              <a:t>Devs</a:t>
            </a:r>
            <a:endParaRPr lang="en-US" sz="900" baseline="0" dirty="0" smtClean="0"/>
          </a:p>
          <a:p>
            <a:pPr marL="285750" indent="-285750">
              <a:buFont typeface="Arial" panose="020B0604020202020204" pitchFamily="34" charset="0"/>
              <a:buChar char="•"/>
            </a:pPr>
            <a:r>
              <a:rPr lang="en-US" sz="900" baseline="0" dirty="0" smtClean="0"/>
              <a:t>Started Public Speaking in DC area and East Coast</a:t>
            </a:r>
            <a:endParaRPr lang="en-US" dirty="0" smtClean="0"/>
          </a:p>
          <a:p>
            <a:pPr rtl="0" eaLnBrk="1" fontAlgn="t" latinLnBrk="0" hangingPunct="1"/>
            <a:r>
              <a:rPr lang="en-US" dirty="0" smtClean="0"/>
              <a:t>2014</a:t>
            </a:r>
          </a:p>
          <a:p>
            <a:pPr marL="285750" indent="-285750">
              <a:buFont typeface="Arial" panose="020B0604020202020204" pitchFamily="34" charset="0"/>
              <a:buChar char="•"/>
            </a:pPr>
            <a:r>
              <a:rPr lang="en-US" sz="900" dirty="0" smtClean="0"/>
              <a:t>Public Speaking</a:t>
            </a:r>
            <a:r>
              <a:rPr lang="en-US" sz="900" baseline="0" dirty="0" smtClean="0"/>
              <a:t> on Indie Game Development</a:t>
            </a:r>
          </a:p>
          <a:p>
            <a:pPr marL="285750" indent="-285750">
              <a:buFont typeface="Arial" panose="020B0604020202020204" pitchFamily="34" charset="0"/>
              <a:buChar char="•"/>
            </a:pPr>
            <a:r>
              <a:rPr lang="en-US" sz="900" baseline="0" dirty="0" smtClean="0"/>
              <a:t>Joined Microsoft as a Sr. Technical Evangelist</a:t>
            </a:r>
          </a:p>
          <a:p>
            <a:pPr marL="285750" indent="-285750">
              <a:buFont typeface="Arial" panose="020B0604020202020204" pitchFamily="34" charset="0"/>
              <a:buChar char="•"/>
            </a:pPr>
            <a:r>
              <a:rPr lang="en-US" sz="900" baseline="0" dirty="0" smtClean="0"/>
              <a:t>Gallant Glider on Win8, WP8, Web (Construct 2 </a:t>
            </a:r>
            <a:r>
              <a:rPr lang="en-US" sz="900" baseline="0" dirty="0" smtClean="0">
                <a:sym typeface="Wingdings" panose="05000000000000000000" pitchFamily="2" charset="2"/>
              </a:rPr>
              <a:t> Universal App)</a:t>
            </a:r>
            <a:endParaRPr lang="en-US" dirty="0"/>
          </a:p>
          <a:p>
            <a:pPr defTabSz="939363">
              <a:defRPr/>
            </a:pPr>
            <a:r>
              <a:rPr lang="en-US" dirty="0" smtClean="0"/>
              <a:t>Video Q&amp;A: </a:t>
            </a:r>
            <a:r>
              <a:rPr lang="en-US" dirty="0" smtClean="0">
                <a:hlinkClick r:id="rId3"/>
              </a:rPr>
              <a:t>http://youtu.be/lRjrQPvVOpo</a:t>
            </a:r>
            <a:r>
              <a:rPr lang="en-US" dirty="0" smtClean="0"/>
              <a:t> </a:t>
            </a:r>
          </a:p>
          <a:p>
            <a:pPr marL="0" marR="0" indent="0" algn="l" defTabSz="939363" rtl="0" eaLnBrk="1" fontAlgn="auto" latinLnBrk="0" hangingPunct="1">
              <a:lnSpc>
                <a:spcPct val="90000"/>
              </a:lnSpc>
              <a:spcBef>
                <a:spcPts val="0"/>
              </a:spcBef>
              <a:spcAft>
                <a:spcPts val="340"/>
              </a:spcAft>
              <a:buClrTx/>
              <a:buSzTx/>
              <a:buFontTx/>
              <a:buNone/>
              <a:tabLst/>
              <a:defRPr/>
            </a:pPr>
            <a:r>
              <a:rPr lang="en-US" sz="900" dirty="0" smtClean="0"/>
              <a:t>MVA: </a:t>
            </a:r>
            <a:r>
              <a:rPr lang="en-US" sz="900" u="sng" dirty="0" smtClean="0">
                <a:hlinkClick r:id="rId4"/>
              </a:rPr>
              <a:t>http://aka.ms/DevGames-Const2</a:t>
            </a:r>
            <a:r>
              <a:rPr lang="en-US" sz="900" u="sng" dirty="0" smtClean="0"/>
              <a:t> </a:t>
            </a:r>
            <a:endParaRPr lang="en-US" sz="900" dirty="0" smtClean="0"/>
          </a:p>
          <a:p>
            <a:pPr defTabSz="939363">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2347022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Official Xbox Magazine, March 2014, Page 65</a:t>
            </a:r>
          </a:p>
          <a:p>
            <a:r>
              <a:rPr lang="en-US" dirty="0"/>
              <a:t>"Shahed </a:t>
            </a:r>
            <a:r>
              <a:rPr lang="en-US" dirty="0" err="1"/>
              <a:t>Chowdhuri's</a:t>
            </a:r>
            <a:r>
              <a:rPr lang="en-US" dirty="0"/>
              <a:t> got a day job already, </a:t>
            </a:r>
          </a:p>
          <a:p>
            <a:r>
              <a:rPr lang="en-US" dirty="0"/>
              <a:t>but in his spare time he crafts XBLIG games and tools for his fellow developers.”</a:t>
            </a:r>
          </a:p>
          <a:p>
            <a:r>
              <a:rPr lang="en-US" dirty="0"/>
              <a:t>“With a math game and a pair of </a:t>
            </a:r>
            <a:r>
              <a:rPr lang="en-US" dirty="0" err="1"/>
              <a:t>platformers</a:t>
            </a:r>
            <a:r>
              <a:rPr lang="en-US" dirty="0"/>
              <a:t> under his belt, </a:t>
            </a:r>
          </a:p>
          <a:p>
            <a:r>
              <a:rPr lang="en-US" dirty="0"/>
              <a:t>it's his XBLIG Sales Data Analyzer and XNA Basic Starter Kit that has his peers championing him."</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4065800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 to Visual Studio</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98697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Variables, Operators &amp; Loops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719385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Arrays, Objects &amp; Methods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2427778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Namespaces, Files &amp; Exceptions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36847996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dotnetspark.com/tutorialpic/clr.png" TargetMode="Externa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png"/><Relationship Id="rId1" Type="http://schemas.openxmlformats.org/officeDocument/2006/relationships/slideLayout" Target="../slideLayouts/slideLayout24.xml"/><Relationship Id="rId5" Type="http://schemas.openxmlformats.org/officeDocument/2006/relationships/image" Target="../media/image44.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facebook.com/OnekSoftGames"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virtualacademy.com/training-courses/developer-training-with-programming-in-c" TargetMode="External"/><Relationship Id="rId2" Type="http://schemas.openxmlformats.org/officeDocument/2006/relationships/hyperlink" Target="http://www.microsoftvirtualacademy.com/training-courses/c-fundamentals-for-absolute-beginners" TargetMode="Externa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1.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aka.ms/DevGames-Const2" TargetMode="External"/><Relationship Id="rId5" Type="http://schemas.openxmlformats.org/officeDocument/2006/relationships/hyperlink" Target="http://youtu.be/lRjrQPvVOpo" TargetMode="Externa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jpeg"/><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hyperlink" Target="http://www.visualstudio.com/downloads" TargetMode="Externa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p:txBody>
          <a:bodyPr/>
          <a:lstStyle/>
          <a:p>
            <a:r>
              <a:rPr lang="en-US" sz="5400" b="1" dirty="0" smtClean="0"/>
              <a:t>C# Crash Course</a:t>
            </a:r>
            <a:r>
              <a:rPr lang="en-US" sz="5400" b="1" dirty="0"/>
              <a:t/>
            </a:r>
            <a:br>
              <a:rPr lang="en-US" sz="5400" b="1" dirty="0"/>
            </a:b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dirty="0" smtClean="0"/>
              <a:t>For Beginners</a:t>
            </a:r>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How Does It Work?</a:t>
            </a:r>
            <a:endParaRPr lang="en-US" dirty="0"/>
          </a:p>
        </p:txBody>
      </p:sp>
      <p:sp>
        <p:nvSpPr>
          <p:cNvPr id="2" name="TextBox 1"/>
          <p:cNvSpPr txBox="1"/>
          <p:nvPr/>
        </p:nvSpPr>
        <p:spPr>
          <a:xfrm>
            <a:off x="457580" y="6240432"/>
            <a:ext cx="794294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Source: </a:t>
            </a:r>
            <a:r>
              <a:rPr lang="en-US" sz="2400" dirty="0">
                <a:gradFill>
                  <a:gsLst>
                    <a:gs pos="2917">
                      <a:schemeClr val="tx1"/>
                    </a:gs>
                    <a:gs pos="30000">
                      <a:schemeClr val="tx1"/>
                    </a:gs>
                  </a:gsLst>
                  <a:lin ang="5400000" scaled="0"/>
                </a:gradFill>
                <a:hlinkClick r:id="rId2"/>
              </a:rPr>
              <a:t>http://</a:t>
            </a:r>
            <a:r>
              <a:rPr lang="en-US" sz="2400" dirty="0" smtClean="0">
                <a:gradFill>
                  <a:gsLst>
                    <a:gs pos="2917">
                      <a:schemeClr val="tx1"/>
                    </a:gs>
                    <a:gs pos="30000">
                      <a:schemeClr val="tx1"/>
                    </a:gs>
                  </a:gsLst>
                  <a:lin ang="5400000" scaled="0"/>
                </a:gradFill>
                <a:hlinkClick r:id="rId2"/>
              </a:rPr>
              <a:t>www.dotnetspark.com/tutorialpic/clr.png</a:t>
            </a:r>
            <a:r>
              <a:rPr lang="en-US" sz="2400" dirty="0" smtClean="0">
                <a:gradFill>
                  <a:gsLst>
                    <a:gs pos="2917">
                      <a:schemeClr val="tx1"/>
                    </a:gs>
                    <a:gs pos="30000">
                      <a:schemeClr val="tx1"/>
                    </a:gs>
                  </a:gsLst>
                  <a:lin ang="5400000" scaled="0"/>
                </a:gradFill>
              </a:rPr>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580" y="1485604"/>
            <a:ext cx="7620000" cy="4067175"/>
          </a:xfrm>
          <a:prstGeom prst="rect">
            <a:avLst/>
          </a:prstGeom>
        </p:spPr>
      </p:pic>
    </p:spTree>
    <p:extLst>
      <p:ext uri="{BB962C8B-B14F-4D97-AF65-F5344CB8AC3E}">
        <p14:creationId xmlns:p14="http://schemas.microsoft.com/office/powerpoint/2010/main" val="2033243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(with debugging/breakpoints)</a:t>
            </a:r>
            <a:endParaRPr lang="en-US" dirty="0"/>
          </a:p>
        </p:txBody>
      </p:sp>
      <p:sp>
        <p:nvSpPr>
          <p:cNvPr id="2" name="TextBox 1"/>
          <p:cNvSpPr txBox="1"/>
          <p:nvPr/>
        </p:nvSpPr>
        <p:spPr>
          <a:xfrm>
            <a:off x="457580" y="6240432"/>
            <a:ext cx="766043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Hint: Press F9 on any statement to toggle breakpoints</a:t>
            </a:r>
          </a:p>
        </p:txBody>
      </p:sp>
      <p:pic>
        <p:nvPicPr>
          <p:cNvPr id="5" name="Picture 4"/>
          <p:cNvPicPr>
            <a:picLocks noChangeAspect="1"/>
          </p:cNvPicPr>
          <p:nvPr/>
        </p:nvPicPr>
        <p:blipFill>
          <a:blip r:embed="rId2"/>
          <a:stretch>
            <a:fillRect/>
          </a:stretch>
        </p:blipFill>
        <p:spPr>
          <a:xfrm>
            <a:off x="457580" y="1253684"/>
            <a:ext cx="7359940" cy="4414531"/>
          </a:xfrm>
          <a:prstGeom prst="rect">
            <a:avLst/>
          </a:prstGeom>
        </p:spPr>
      </p:pic>
      <p:cxnSp>
        <p:nvCxnSpPr>
          <p:cNvPr id="6" name="Straight Arrow Connector 5"/>
          <p:cNvCxnSpPr/>
          <p:nvPr/>
        </p:nvCxnSpPr>
        <p:spPr>
          <a:xfrm flipH="1" flipV="1">
            <a:off x="3017872" y="1785066"/>
            <a:ext cx="1666782" cy="94187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684654" y="2635916"/>
            <a:ext cx="23607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Start/Continue</a:t>
            </a:r>
          </a:p>
        </p:txBody>
      </p:sp>
    </p:spTree>
    <p:extLst>
      <p:ext uri="{BB962C8B-B14F-4D97-AF65-F5344CB8AC3E}">
        <p14:creationId xmlns:p14="http://schemas.microsoft.com/office/powerpoint/2010/main" val="1280028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482" y="2765750"/>
            <a:ext cx="8595329" cy="917575"/>
          </a:xfrm>
        </p:spPr>
        <p:txBody>
          <a:bodyPr/>
          <a:lstStyle/>
          <a:p>
            <a:pPr algn="ctr"/>
            <a:r>
              <a:rPr lang="en-US" dirty="0"/>
              <a:t>Variables, Operators &amp; Loops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247561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47722" y="1277932"/>
            <a:ext cx="4314825" cy="5353050"/>
          </a:xfrm>
          <a:prstGeom prst="rect">
            <a:avLst/>
          </a:prstGeom>
        </p:spPr>
      </p:pic>
      <p:sp>
        <p:nvSpPr>
          <p:cNvPr id="3" name="Title 2"/>
          <p:cNvSpPr>
            <a:spLocks noGrp="1"/>
          </p:cNvSpPr>
          <p:nvPr>
            <p:ph type="title"/>
          </p:nvPr>
        </p:nvSpPr>
        <p:spPr/>
        <p:txBody>
          <a:bodyPr/>
          <a:lstStyle/>
          <a:p>
            <a:r>
              <a:rPr lang="en-US" dirty="0" smtClean="0"/>
              <a:t>C# Language Syntax</a:t>
            </a:r>
            <a:endParaRPr lang="en-US" dirty="0"/>
          </a:p>
        </p:txBody>
      </p:sp>
      <p:cxnSp>
        <p:nvCxnSpPr>
          <p:cNvPr id="6" name="Straight Arrow Connector 5"/>
          <p:cNvCxnSpPr>
            <a:stCxn id="7" idx="3"/>
          </p:cNvCxnSpPr>
          <p:nvPr/>
        </p:nvCxnSpPr>
        <p:spPr>
          <a:xfrm>
            <a:off x="1826257" y="2958021"/>
            <a:ext cx="2679553" cy="8505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4734" y="2644089"/>
            <a:ext cx="158152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Variables</a:t>
            </a:r>
          </a:p>
        </p:txBody>
      </p:sp>
      <p:cxnSp>
        <p:nvCxnSpPr>
          <p:cNvPr id="12" name="Straight Arrow Connector 11"/>
          <p:cNvCxnSpPr/>
          <p:nvPr/>
        </p:nvCxnSpPr>
        <p:spPr>
          <a:xfrm flipH="1">
            <a:off x="5207181" y="2386297"/>
            <a:ext cx="3354169" cy="47089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620246" y="1982181"/>
            <a:ext cx="100412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class</a:t>
            </a:r>
          </a:p>
        </p:txBody>
      </p:sp>
      <p:cxnSp>
        <p:nvCxnSpPr>
          <p:cNvPr id="16" name="Straight Arrow Connector 15"/>
          <p:cNvCxnSpPr/>
          <p:nvPr/>
        </p:nvCxnSpPr>
        <p:spPr>
          <a:xfrm>
            <a:off x="2047136" y="2386297"/>
            <a:ext cx="2092918" cy="88565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44720" y="2016225"/>
            <a:ext cx="180241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Method ( )</a:t>
            </a:r>
          </a:p>
        </p:txBody>
      </p:sp>
      <p:cxnSp>
        <p:nvCxnSpPr>
          <p:cNvPr id="20" name="Straight Arrow Connector 19"/>
          <p:cNvCxnSpPr/>
          <p:nvPr/>
        </p:nvCxnSpPr>
        <p:spPr>
          <a:xfrm flipH="1">
            <a:off x="7352350" y="4291247"/>
            <a:ext cx="1245844" cy="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561350" y="3481978"/>
            <a:ext cx="1854354"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Data Types</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Integer</a:t>
            </a:r>
          </a:p>
          <a:p>
            <a:pPr marL="342900" indent="-342900">
              <a:lnSpc>
                <a:spcPct val="90000"/>
              </a:lnSpc>
              <a:spcAft>
                <a:spcPts val="600"/>
              </a:spcAft>
              <a:buFont typeface="Arial" panose="020B0604020202020204" pitchFamily="34" charset="0"/>
              <a:buChar char="•"/>
            </a:pPr>
            <a:r>
              <a:rPr lang="en-US" sz="2400" dirty="0" smtClean="0">
                <a:solidFill>
                  <a:srgbClr val="FF0000"/>
                </a:solidFill>
              </a:rPr>
              <a:t>String</a:t>
            </a:r>
          </a:p>
          <a:p>
            <a:pPr marL="342900" indent="-342900">
              <a:lnSpc>
                <a:spcPct val="90000"/>
              </a:lnSpc>
              <a:spcAft>
                <a:spcPts val="600"/>
              </a:spcAft>
              <a:buFont typeface="Arial" panose="020B0604020202020204" pitchFamily="34" charset="0"/>
              <a:buChar char="•"/>
            </a:pPr>
            <a:r>
              <a:rPr lang="en-US" sz="2400" dirty="0" err="1" smtClean="0">
                <a:solidFill>
                  <a:srgbClr val="FF0000"/>
                </a:solidFill>
              </a:rPr>
              <a:t>var</a:t>
            </a:r>
            <a:r>
              <a:rPr lang="en-US" sz="2400" dirty="0" smtClean="0">
                <a:solidFill>
                  <a:srgbClr val="FF0000"/>
                </a:solidFill>
              </a:rPr>
              <a:t>?</a:t>
            </a:r>
          </a:p>
        </p:txBody>
      </p:sp>
      <p:cxnSp>
        <p:nvCxnSpPr>
          <p:cNvPr id="25" name="Straight Arrow Connector 24"/>
          <p:cNvCxnSpPr>
            <a:stCxn id="26" idx="3"/>
          </p:cNvCxnSpPr>
          <p:nvPr/>
        </p:nvCxnSpPr>
        <p:spPr>
          <a:xfrm>
            <a:off x="2280596" y="3948170"/>
            <a:ext cx="2298359" cy="8505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17879" y="3634238"/>
            <a:ext cx="196271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Assignment</a:t>
            </a:r>
          </a:p>
        </p:txBody>
      </p:sp>
      <p:cxnSp>
        <p:nvCxnSpPr>
          <p:cNvPr id="30" name="Straight Arrow Connector 29"/>
          <p:cNvCxnSpPr>
            <a:stCxn id="31" idx="3"/>
          </p:cNvCxnSpPr>
          <p:nvPr/>
        </p:nvCxnSpPr>
        <p:spPr>
          <a:xfrm flipV="1">
            <a:off x="1823183" y="5048701"/>
            <a:ext cx="2682627" cy="23772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2431" y="4972495"/>
            <a:ext cx="134075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Output</a:t>
            </a:r>
          </a:p>
        </p:txBody>
      </p:sp>
      <p:cxnSp>
        <p:nvCxnSpPr>
          <p:cNvPr id="22" name="Straight Arrow Connector 21"/>
          <p:cNvCxnSpPr/>
          <p:nvPr/>
        </p:nvCxnSpPr>
        <p:spPr>
          <a:xfrm flipH="1">
            <a:off x="5829844" y="1784286"/>
            <a:ext cx="2308612" cy="58191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199874" y="1474589"/>
            <a:ext cx="1892954" cy="627864"/>
          </a:xfrm>
          <a:prstGeom prst="rect">
            <a:avLst/>
          </a:prstGeom>
          <a:noFill/>
        </p:spPr>
        <p:txBody>
          <a:bodyPr wrap="none" lIns="182880" tIns="146304" rIns="182880" bIns="146304" rtlCol="0">
            <a:spAutoFit/>
          </a:bodyPr>
          <a:lstStyle/>
          <a:p>
            <a:pPr>
              <a:lnSpc>
                <a:spcPct val="90000"/>
              </a:lnSpc>
              <a:spcAft>
                <a:spcPts val="600"/>
              </a:spcAft>
            </a:pPr>
            <a:r>
              <a:rPr lang="en-US" sz="2400" dirty="0">
                <a:solidFill>
                  <a:srgbClr val="FF0000"/>
                </a:solidFill>
              </a:rPr>
              <a:t>n</a:t>
            </a:r>
            <a:r>
              <a:rPr lang="en-US" sz="2400" dirty="0" smtClean="0">
                <a:solidFill>
                  <a:srgbClr val="FF0000"/>
                </a:solidFill>
              </a:rPr>
              <a:t>amespace</a:t>
            </a:r>
          </a:p>
        </p:txBody>
      </p:sp>
      <p:cxnSp>
        <p:nvCxnSpPr>
          <p:cNvPr id="24" name="Straight Arrow Connector 23"/>
          <p:cNvCxnSpPr/>
          <p:nvPr/>
        </p:nvCxnSpPr>
        <p:spPr>
          <a:xfrm flipH="1">
            <a:off x="5998167" y="1289029"/>
            <a:ext cx="1832703" cy="52583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38428" y="857777"/>
            <a:ext cx="271369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using statements</a:t>
            </a:r>
          </a:p>
        </p:txBody>
      </p:sp>
      <p:cxnSp>
        <p:nvCxnSpPr>
          <p:cNvPr id="28" name="Straight Arrow Connector 27"/>
          <p:cNvCxnSpPr>
            <a:stCxn id="29" idx="1"/>
          </p:cNvCxnSpPr>
          <p:nvPr/>
        </p:nvCxnSpPr>
        <p:spPr>
          <a:xfrm flipH="1">
            <a:off x="6522791" y="3136615"/>
            <a:ext cx="2270422" cy="49762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793213" y="2822683"/>
            <a:ext cx="28475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1-line comment</a:t>
            </a:r>
          </a:p>
        </p:txBody>
      </p:sp>
      <p:cxnSp>
        <p:nvCxnSpPr>
          <p:cNvPr id="32" name="Straight Arrow Connector 31"/>
          <p:cNvCxnSpPr/>
          <p:nvPr/>
        </p:nvCxnSpPr>
        <p:spPr>
          <a:xfrm flipH="1" flipV="1">
            <a:off x="6976738" y="5600360"/>
            <a:ext cx="880296" cy="35709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7830870" y="5438852"/>
            <a:ext cx="2124621"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 multi-line</a:t>
            </a:r>
          </a:p>
          <a:p>
            <a:pPr>
              <a:lnSpc>
                <a:spcPct val="90000"/>
              </a:lnSpc>
              <a:spcAft>
                <a:spcPts val="600"/>
              </a:spcAft>
            </a:pPr>
            <a:r>
              <a:rPr lang="en-US" sz="2400" dirty="0" smtClean="0">
                <a:solidFill>
                  <a:srgbClr val="FF0000"/>
                </a:solidFill>
              </a:rPr>
              <a:t>comments */</a:t>
            </a:r>
          </a:p>
        </p:txBody>
      </p:sp>
    </p:spTree>
    <p:extLst>
      <p:ext uri="{BB962C8B-B14F-4D97-AF65-F5344CB8AC3E}">
        <p14:creationId xmlns:p14="http://schemas.microsoft.com/office/powerpoint/2010/main" val="1342223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(language syntax)</a:t>
            </a:r>
            <a:br>
              <a:rPr lang="en-US" dirty="0" smtClean="0"/>
            </a:br>
            <a:endParaRPr lang="en-US" dirty="0"/>
          </a:p>
        </p:txBody>
      </p:sp>
      <p:pic>
        <p:nvPicPr>
          <p:cNvPr id="4" name="Picture 3"/>
          <p:cNvPicPr>
            <a:picLocks noChangeAspect="1"/>
          </p:cNvPicPr>
          <p:nvPr/>
        </p:nvPicPr>
        <p:blipFill>
          <a:blip r:embed="rId2"/>
          <a:stretch>
            <a:fillRect/>
          </a:stretch>
        </p:blipFill>
        <p:spPr>
          <a:xfrm>
            <a:off x="366141" y="1485604"/>
            <a:ext cx="9715500" cy="4381500"/>
          </a:xfrm>
          <a:prstGeom prst="rect">
            <a:avLst/>
          </a:prstGeom>
        </p:spPr>
      </p:pic>
    </p:spTree>
    <p:extLst>
      <p:ext uri="{BB962C8B-B14F-4D97-AF65-F5344CB8AC3E}">
        <p14:creationId xmlns:p14="http://schemas.microsoft.com/office/powerpoint/2010/main" val="2426277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Operators (Math, Assignment)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38710685"/>
              </p:ext>
            </p:extLst>
          </p:nvPr>
        </p:nvGraphicFramePr>
        <p:xfrm>
          <a:off x="2652116" y="1485604"/>
          <a:ext cx="8595266" cy="4297632"/>
        </p:xfrm>
        <a:graphic>
          <a:graphicData uri="http://schemas.openxmlformats.org/drawingml/2006/table">
            <a:tbl>
              <a:tblPr firstRow="1" bandRow="1">
                <a:tableStyleId>{F5AB1C69-6EDB-4FF4-983F-18BD219EF322}</a:tableStyleId>
              </a:tblPr>
              <a:tblGrid>
                <a:gridCol w="4297633"/>
                <a:gridCol w="4297633"/>
              </a:tblGrid>
              <a:tr h="677597">
                <a:tc>
                  <a:txBody>
                    <a:bodyPr/>
                    <a:lstStyle/>
                    <a:p>
                      <a:r>
                        <a:rPr lang="en-US" dirty="0" smtClean="0"/>
                        <a:t>Type</a:t>
                      </a:r>
                      <a:endParaRPr lang="en-US" dirty="0"/>
                    </a:p>
                  </a:txBody>
                  <a:tcPr/>
                </a:tc>
                <a:tc>
                  <a:txBody>
                    <a:bodyPr/>
                    <a:lstStyle/>
                    <a:p>
                      <a:r>
                        <a:rPr lang="en-US" dirty="0" smtClean="0"/>
                        <a:t>Operators</a:t>
                      </a:r>
                      <a:endParaRPr lang="en-US" dirty="0"/>
                    </a:p>
                  </a:txBody>
                  <a:tcPr/>
                </a:tc>
              </a:tr>
              <a:tr h="724007">
                <a:tc>
                  <a:txBody>
                    <a:bodyPr/>
                    <a:lstStyle/>
                    <a:p>
                      <a:r>
                        <a:rPr lang="en-US" dirty="0" smtClean="0"/>
                        <a:t>Unary Postfix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r>
                        <a:rPr lang="en-US" sz="2000" baseline="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Unary</a:t>
                      </a:r>
                      <a:r>
                        <a:rPr lang="en-US" baseline="0" dirty="0" smtClean="0"/>
                        <a:t> Prefix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r>
                        <a:rPr lang="en-US" sz="2000" baseline="0" dirty="0" smtClean="0">
                          <a:latin typeface="Courier New" panose="02070309020205020404" pitchFamily="49" charset="0"/>
                          <a:cs typeface="Courier New" panose="02070309020205020404" pitchFamily="49" charset="0"/>
                        </a:rPr>
                        <a:t>    --    +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Multiplicative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    /    % (modulus)</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Additive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Assignment Operators</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bl>
          </a:graphicData>
        </a:graphic>
      </p:graphicFrame>
      <p:sp>
        <p:nvSpPr>
          <p:cNvPr id="6" name="TextBox 5"/>
          <p:cNvSpPr txBox="1"/>
          <p:nvPr/>
        </p:nvSpPr>
        <p:spPr>
          <a:xfrm>
            <a:off x="342066" y="1720307"/>
            <a:ext cx="193623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Precedence</a:t>
            </a:r>
          </a:p>
        </p:txBody>
      </p:sp>
      <p:grpSp>
        <p:nvGrpSpPr>
          <p:cNvPr id="10" name="Group 9"/>
          <p:cNvGrpSpPr/>
          <p:nvPr/>
        </p:nvGrpSpPr>
        <p:grpSpPr>
          <a:xfrm>
            <a:off x="711825" y="2389003"/>
            <a:ext cx="1196716" cy="1709594"/>
            <a:chOff x="711825" y="2389003"/>
            <a:chExt cx="1196716" cy="1709594"/>
          </a:xfrm>
        </p:grpSpPr>
        <p:sp>
          <p:nvSpPr>
            <p:cNvPr id="7" name="Down Arrow 6"/>
            <p:cNvSpPr/>
            <p:nvPr/>
          </p:nvSpPr>
          <p:spPr bwMode="auto">
            <a:xfrm rot="10800000">
              <a:off x="711825" y="2389003"/>
              <a:ext cx="1196716" cy="1645902"/>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p:cNvSpPr txBox="1"/>
            <p:nvPr/>
          </p:nvSpPr>
          <p:spPr>
            <a:xfrm rot="16200000">
              <a:off x="688699" y="3163181"/>
              <a:ext cx="124296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higher</a:t>
              </a:r>
            </a:p>
          </p:txBody>
        </p:sp>
      </p:grpSp>
      <p:grpSp>
        <p:nvGrpSpPr>
          <p:cNvPr id="11" name="Group 10"/>
          <p:cNvGrpSpPr/>
          <p:nvPr/>
        </p:nvGrpSpPr>
        <p:grpSpPr>
          <a:xfrm>
            <a:off x="711825" y="4192124"/>
            <a:ext cx="1196716" cy="1645902"/>
            <a:chOff x="711825" y="4192124"/>
            <a:chExt cx="1196716" cy="1645902"/>
          </a:xfrm>
        </p:grpSpPr>
        <p:sp>
          <p:nvSpPr>
            <p:cNvPr id="13" name="Down Arrow 12"/>
            <p:cNvSpPr/>
            <p:nvPr/>
          </p:nvSpPr>
          <p:spPr bwMode="auto">
            <a:xfrm>
              <a:off x="711825" y="4192124"/>
              <a:ext cx="1196716" cy="1645902"/>
            </a:xfrm>
            <a:prstGeom prst="downArrow">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p:cNvSpPr txBox="1"/>
            <p:nvPr/>
          </p:nvSpPr>
          <p:spPr>
            <a:xfrm rot="16200000">
              <a:off x="752754" y="4435984"/>
              <a:ext cx="11148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FFFF"/>
                  </a:solidFill>
                </a:rPr>
                <a:t>lower</a:t>
              </a:r>
            </a:p>
          </p:txBody>
        </p:sp>
      </p:grpSp>
    </p:spTree>
    <p:extLst>
      <p:ext uri="{BB962C8B-B14F-4D97-AF65-F5344CB8AC3E}">
        <p14:creationId xmlns:p14="http://schemas.microsoft.com/office/powerpoint/2010/main" val="39381912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Logical Operators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992283257"/>
              </p:ext>
            </p:extLst>
          </p:nvPr>
        </p:nvGraphicFramePr>
        <p:xfrm>
          <a:off x="2652116" y="1485604"/>
          <a:ext cx="8595266" cy="5021639"/>
        </p:xfrm>
        <a:graphic>
          <a:graphicData uri="http://schemas.openxmlformats.org/drawingml/2006/table">
            <a:tbl>
              <a:tblPr firstRow="1" bandRow="1">
                <a:tableStyleId>{F5AB1C69-6EDB-4FF4-983F-18BD219EF322}</a:tableStyleId>
              </a:tblPr>
              <a:tblGrid>
                <a:gridCol w="4297633"/>
                <a:gridCol w="4297633"/>
              </a:tblGrid>
              <a:tr h="677597">
                <a:tc>
                  <a:txBody>
                    <a:bodyPr/>
                    <a:lstStyle/>
                    <a:p>
                      <a:r>
                        <a:rPr lang="en-US" dirty="0" smtClean="0"/>
                        <a:t>Type</a:t>
                      </a:r>
                      <a:endParaRPr lang="en-US" dirty="0"/>
                    </a:p>
                  </a:txBody>
                  <a:tcPr/>
                </a:tc>
                <a:tc>
                  <a:txBody>
                    <a:bodyPr/>
                    <a:lstStyle/>
                    <a:p>
                      <a:r>
                        <a:rPr lang="en-US" dirty="0" smtClean="0"/>
                        <a:t>Operators</a:t>
                      </a:r>
                      <a:endParaRPr lang="en-US" dirty="0"/>
                    </a:p>
                  </a:txBody>
                  <a:tcPr/>
                </a:tc>
              </a:tr>
              <a:tr h="724007">
                <a:tc>
                  <a:txBody>
                    <a:bodyPr/>
                    <a:lstStyle/>
                    <a:p>
                      <a:r>
                        <a:rPr lang="en-US" dirty="0" smtClean="0"/>
                        <a:t>Equality</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    !=</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Logical AND</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&amp;</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Logical XOR</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Conditional</a:t>
                      </a:r>
                      <a:r>
                        <a:rPr lang="en-US" baseline="0" dirty="0" smtClean="0"/>
                        <a:t> AND</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&amp;&amp;</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Conditional</a:t>
                      </a:r>
                      <a:r>
                        <a:rPr lang="en-US" baseline="0" dirty="0" smtClean="0"/>
                        <a:t> OR</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r h="724007">
                <a:tc>
                  <a:txBody>
                    <a:bodyPr/>
                    <a:lstStyle/>
                    <a:p>
                      <a:r>
                        <a:rPr lang="en-US" dirty="0" smtClean="0"/>
                        <a:t>Conditional</a:t>
                      </a:r>
                      <a:r>
                        <a:rPr lang="en-US" baseline="0" dirty="0" smtClean="0"/>
                        <a:t> Ternary Operator</a:t>
                      </a:r>
                      <a:endParaRPr lang="en-US" dirty="0"/>
                    </a:p>
                  </a:txBody>
                  <a:tcPr/>
                </a:tc>
                <a:tc>
                  <a:txBody>
                    <a:bodyPr/>
                    <a:lstStyle/>
                    <a:p>
                      <a:r>
                        <a:rPr lang="en-US" sz="2000" dirty="0" smtClean="0">
                          <a:latin typeface="Courier New" panose="02070309020205020404" pitchFamily="49" charset="0"/>
                          <a:cs typeface="Courier New" panose="02070309020205020404" pitchFamily="49" charset="0"/>
                        </a:rPr>
                        <a:t>?:</a:t>
                      </a:r>
                      <a:endParaRPr lang="en-US" sz="2000" dirty="0">
                        <a:latin typeface="Courier New" panose="02070309020205020404" pitchFamily="49" charset="0"/>
                        <a:cs typeface="Courier New" panose="02070309020205020404" pitchFamily="49" charset="0"/>
                      </a:endParaRPr>
                    </a:p>
                  </a:txBody>
                  <a:tcPr/>
                </a:tc>
              </a:tr>
            </a:tbl>
          </a:graphicData>
        </a:graphic>
      </p:graphicFrame>
    </p:spTree>
    <p:extLst>
      <p:ext uri="{BB962C8B-B14F-4D97-AF65-F5344CB8AC3E}">
        <p14:creationId xmlns:p14="http://schemas.microsoft.com/office/powerpoint/2010/main" val="28578540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(operators)</a:t>
            </a:r>
            <a:endParaRPr lang="en-US" dirty="0"/>
          </a:p>
        </p:txBody>
      </p:sp>
      <p:pic>
        <p:nvPicPr>
          <p:cNvPr id="4" name="Picture 3"/>
          <p:cNvPicPr>
            <a:picLocks noChangeAspect="1"/>
          </p:cNvPicPr>
          <p:nvPr/>
        </p:nvPicPr>
        <p:blipFill>
          <a:blip r:embed="rId2"/>
          <a:stretch>
            <a:fillRect/>
          </a:stretch>
        </p:blipFill>
        <p:spPr>
          <a:xfrm>
            <a:off x="549019" y="1394165"/>
            <a:ext cx="6619875" cy="5038725"/>
          </a:xfrm>
          <a:prstGeom prst="rect">
            <a:avLst/>
          </a:prstGeom>
          <a:effectLst>
            <a:outerShdw blurRad="50800" dist="38100" dir="2700000" algn="tl" rotWithShape="0">
              <a:prstClr val="black">
                <a:alpha val="40000"/>
              </a:prstClr>
            </a:outerShdw>
          </a:effectLst>
        </p:spPr>
      </p:pic>
      <p:pic>
        <p:nvPicPr>
          <p:cNvPr id="5" name="Picture 4"/>
          <p:cNvPicPr>
            <a:picLocks noChangeAspect="1"/>
          </p:cNvPicPr>
          <p:nvPr/>
        </p:nvPicPr>
        <p:blipFill>
          <a:blip r:embed="rId3"/>
          <a:stretch>
            <a:fillRect/>
          </a:stretch>
        </p:blipFill>
        <p:spPr>
          <a:xfrm>
            <a:off x="6218237" y="2582872"/>
            <a:ext cx="5716702" cy="2989849"/>
          </a:xfrm>
          <a:prstGeom prst="rect">
            <a:avLst/>
          </a:prstGeom>
        </p:spPr>
      </p:pic>
    </p:spTree>
    <p:extLst>
      <p:ext uri="{BB962C8B-B14F-4D97-AF65-F5344CB8AC3E}">
        <p14:creationId xmlns:p14="http://schemas.microsoft.com/office/powerpoint/2010/main" val="1781611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Strings</a:t>
            </a:r>
            <a:endParaRPr lang="en-US" dirty="0"/>
          </a:p>
        </p:txBody>
      </p:sp>
      <p:pic>
        <p:nvPicPr>
          <p:cNvPr id="4" name="Picture 3"/>
          <p:cNvPicPr>
            <a:picLocks noChangeAspect="1"/>
          </p:cNvPicPr>
          <p:nvPr/>
        </p:nvPicPr>
        <p:blipFill>
          <a:blip r:embed="rId2"/>
          <a:stretch>
            <a:fillRect/>
          </a:stretch>
        </p:blipFill>
        <p:spPr>
          <a:xfrm>
            <a:off x="2194921" y="1217106"/>
            <a:ext cx="6715125" cy="4933950"/>
          </a:xfrm>
          <a:prstGeom prst="rect">
            <a:avLst/>
          </a:prstGeom>
          <a:effectLst>
            <a:outerShdw blurRad="63500" sx="102000" sy="102000" algn="ctr" rotWithShape="0">
              <a:prstClr val="black">
                <a:alpha val="40000"/>
              </a:prstClr>
            </a:outerShdw>
          </a:effectLst>
        </p:spPr>
      </p:pic>
      <p:cxnSp>
        <p:nvCxnSpPr>
          <p:cNvPr id="5" name="Straight Arrow Connector 4"/>
          <p:cNvCxnSpPr>
            <a:stCxn id="6" idx="3"/>
          </p:cNvCxnSpPr>
          <p:nvPr/>
        </p:nvCxnSpPr>
        <p:spPr>
          <a:xfrm flipV="1">
            <a:off x="1627762" y="1668483"/>
            <a:ext cx="750042" cy="13432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6942" y="1284207"/>
            <a:ext cx="159082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Declare </a:t>
            </a:r>
          </a:p>
          <a:p>
            <a:pPr>
              <a:lnSpc>
                <a:spcPct val="90000"/>
              </a:lnSpc>
              <a:spcAft>
                <a:spcPts val="600"/>
              </a:spcAft>
            </a:pPr>
            <a:r>
              <a:rPr lang="en-US" sz="2400" dirty="0" smtClean="0">
                <a:solidFill>
                  <a:srgbClr val="FF0000"/>
                </a:solidFill>
              </a:rPr>
              <a:t>&amp; Assign</a:t>
            </a:r>
          </a:p>
        </p:txBody>
      </p:sp>
      <p:cxnSp>
        <p:nvCxnSpPr>
          <p:cNvPr id="8" name="Straight Arrow Connector 7"/>
          <p:cNvCxnSpPr/>
          <p:nvPr/>
        </p:nvCxnSpPr>
        <p:spPr>
          <a:xfrm>
            <a:off x="1793325" y="3125106"/>
            <a:ext cx="584474" cy="17143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6942" y="2553177"/>
            <a:ext cx="2116285"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rPr>
              <a:t>StringBuilder</a:t>
            </a:r>
            <a:endParaRPr lang="en-US" sz="2400" dirty="0" smtClean="0">
              <a:solidFill>
                <a:srgbClr val="FF0000"/>
              </a:solidFill>
            </a:endParaRPr>
          </a:p>
        </p:txBody>
      </p:sp>
      <p:cxnSp>
        <p:nvCxnSpPr>
          <p:cNvPr id="12" name="Straight Arrow Connector 11"/>
          <p:cNvCxnSpPr/>
          <p:nvPr/>
        </p:nvCxnSpPr>
        <p:spPr>
          <a:xfrm flipH="1">
            <a:off x="6583995" y="920907"/>
            <a:ext cx="1828778" cy="120951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8312402" y="637116"/>
            <a:ext cx="2840842"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Special Characters</a:t>
            </a:r>
          </a:p>
        </p:txBody>
      </p:sp>
      <p:cxnSp>
        <p:nvCxnSpPr>
          <p:cNvPr id="18" name="Straight Arrow Connector 17"/>
          <p:cNvCxnSpPr/>
          <p:nvPr/>
        </p:nvCxnSpPr>
        <p:spPr>
          <a:xfrm flipH="1">
            <a:off x="4838654" y="579065"/>
            <a:ext cx="1794974" cy="125941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533257" y="295274"/>
            <a:ext cx="20716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Concatenate</a:t>
            </a:r>
          </a:p>
        </p:txBody>
      </p:sp>
      <p:cxnSp>
        <p:nvCxnSpPr>
          <p:cNvPr id="20" name="Straight Arrow Connector 19"/>
          <p:cNvCxnSpPr/>
          <p:nvPr/>
        </p:nvCxnSpPr>
        <p:spPr>
          <a:xfrm flipH="1">
            <a:off x="4540210" y="779012"/>
            <a:ext cx="557247" cy="74665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343675" y="273182"/>
            <a:ext cx="1190839"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Literal</a:t>
            </a:r>
          </a:p>
        </p:txBody>
      </p:sp>
      <p:cxnSp>
        <p:nvCxnSpPr>
          <p:cNvPr id="24" name="Straight Arrow Connector 23"/>
          <p:cNvCxnSpPr/>
          <p:nvPr/>
        </p:nvCxnSpPr>
        <p:spPr>
          <a:xfrm flipH="1" flipV="1">
            <a:off x="4838654" y="3125106"/>
            <a:ext cx="1512344" cy="69355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250627" y="3534866"/>
            <a:ext cx="2359685"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rPr>
              <a:t>string.Format</a:t>
            </a:r>
            <a:r>
              <a:rPr lang="en-US" sz="2400" dirty="0" smtClean="0">
                <a:solidFill>
                  <a:srgbClr val="FF0000"/>
                </a:solidFill>
              </a:rPr>
              <a:t>()</a:t>
            </a:r>
          </a:p>
        </p:txBody>
      </p:sp>
      <p:cxnSp>
        <p:nvCxnSpPr>
          <p:cNvPr id="27" name="Straight Arrow Connector 26"/>
          <p:cNvCxnSpPr>
            <a:stCxn id="28" idx="3"/>
          </p:cNvCxnSpPr>
          <p:nvPr/>
        </p:nvCxnSpPr>
        <p:spPr>
          <a:xfrm>
            <a:off x="1866504" y="4132589"/>
            <a:ext cx="677556" cy="3014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2484" y="3818657"/>
            <a:ext cx="180402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Char Array</a:t>
            </a:r>
          </a:p>
        </p:txBody>
      </p:sp>
      <p:cxnSp>
        <p:nvCxnSpPr>
          <p:cNvPr id="32" name="Straight Arrow Connector 31"/>
          <p:cNvCxnSpPr>
            <a:stCxn id="33" idx="3"/>
          </p:cNvCxnSpPr>
          <p:nvPr/>
        </p:nvCxnSpPr>
        <p:spPr>
          <a:xfrm flipV="1">
            <a:off x="1719070" y="5312707"/>
            <a:ext cx="804194" cy="17453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1688" y="4968633"/>
            <a:ext cx="1677382"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String</a:t>
            </a:r>
          </a:p>
          <a:p>
            <a:pPr>
              <a:lnSpc>
                <a:spcPct val="90000"/>
              </a:lnSpc>
              <a:spcAft>
                <a:spcPts val="600"/>
              </a:spcAft>
            </a:pPr>
            <a:r>
              <a:rPr lang="en-US" sz="2400" dirty="0" smtClean="0">
                <a:solidFill>
                  <a:srgbClr val="FF0000"/>
                </a:solidFill>
              </a:rPr>
              <a:t>Functions</a:t>
            </a:r>
          </a:p>
        </p:txBody>
      </p:sp>
      <p:cxnSp>
        <p:nvCxnSpPr>
          <p:cNvPr id="34" name="Straight Arrow Connector 33"/>
          <p:cNvCxnSpPr/>
          <p:nvPr/>
        </p:nvCxnSpPr>
        <p:spPr>
          <a:xfrm>
            <a:off x="1703831" y="5596497"/>
            <a:ext cx="673968" cy="13538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252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(strings)</a:t>
            </a:r>
            <a:endParaRPr lang="en-US" dirty="0"/>
          </a:p>
        </p:txBody>
      </p:sp>
      <p:pic>
        <p:nvPicPr>
          <p:cNvPr id="5" name="Picture 4"/>
          <p:cNvPicPr>
            <a:picLocks noChangeAspect="1"/>
          </p:cNvPicPr>
          <p:nvPr/>
        </p:nvPicPr>
        <p:blipFill>
          <a:blip r:embed="rId2"/>
          <a:stretch>
            <a:fillRect/>
          </a:stretch>
        </p:blipFill>
        <p:spPr>
          <a:xfrm>
            <a:off x="457580" y="1212849"/>
            <a:ext cx="7985726" cy="5349813"/>
          </a:xfrm>
          <a:prstGeom prst="rect">
            <a:avLst/>
          </a:prstGeom>
        </p:spPr>
      </p:pic>
      <p:pic>
        <p:nvPicPr>
          <p:cNvPr id="6" name="Picture 5"/>
          <p:cNvPicPr>
            <a:picLocks noChangeAspect="1"/>
          </p:cNvPicPr>
          <p:nvPr/>
        </p:nvPicPr>
        <p:blipFill>
          <a:blip r:embed="rId3"/>
          <a:stretch>
            <a:fillRect/>
          </a:stretch>
        </p:blipFill>
        <p:spPr>
          <a:xfrm>
            <a:off x="5715778" y="2254218"/>
            <a:ext cx="6448425" cy="3267075"/>
          </a:xfrm>
          <a:prstGeom prst="rect">
            <a:avLst/>
          </a:prstGeom>
        </p:spPr>
      </p:pic>
    </p:spTree>
    <p:extLst>
      <p:ext uri="{BB962C8B-B14F-4D97-AF65-F5344CB8AC3E}">
        <p14:creationId xmlns:p14="http://schemas.microsoft.com/office/powerpoint/2010/main" val="949689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10933834"/>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Loops, </a:t>
            </a:r>
            <a:r>
              <a:rPr lang="en-US" dirty="0" err="1" smtClean="0"/>
              <a:t>etc</a:t>
            </a:r>
            <a:endParaRPr lang="en-US" dirty="0"/>
          </a:p>
        </p:txBody>
      </p:sp>
      <p:pic>
        <p:nvPicPr>
          <p:cNvPr id="4" name="Picture 3"/>
          <p:cNvPicPr>
            <a:picLocks noChangeAspect="1"/>
          </p:cNvPicPr>
          <p:nvPr/>
        </p:nvPicPr>
        <p:blipFill>
          <a:blip r:embed="rId2"/>
          <a:stretch>
            <a:fillRect/>
          </a:stretch>
        </p:blipFill>
        <p:spPr>
          <a:xfrm>
            <a:off x="1989137" y="1851360"/>
            <a:ext cx="4229100" cy="4695825"/>
          </a:xfrm>
          <a:prstGeom prst="rect">
            <a:avLst/>
          </a:prstGeom>
          <a:effectLst>
            <a:outerShdw blurRad="63500" sx="102000" sy="102000" algn="ctr" rotWithShape="0">
              <a:prstClr val="black">
                <a:alpha val="40000"/>
              </a:prstClr>
            </a:outerShdw>
          </a:effectLst>
        </p:spPr>
      </p:pic>
      <p:cxnSp>
        <p:nvCxnSpPr>
          <p:cNvPr id="5" name="Straight Arrow Connector 4"/>
          <p:cNvCxnSpPr>
            <a:stCxn id="6" idx="3"/>
          </p:cNvCxnSpPr>
          <p:nvPr/>
        </p:nvCxnSpPr>
        <p:spPr>
          <a:xfrm>
            <a:off x="1435187" y="2439609"/>
            <a:ext cx="1011145"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2584" y="2125677"/>
            <a:ext cx="145777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for loop</a:t>
            </a:r>
          </a:p>
        </p:txBody>
      </p:sp>
      <p:cxnSp>
        <p:nvCxnSpPr>
          <p:cNvPr id="9" name="Straight Arrow Connector 8"/>
          <p:cNvCxnSpPr>
            <a:stCxn id="10" idx="3"/>
          </p:cNvCxnSpPr>
          <p:nvPr/>
        </p:nvCxnSpPr>
        <p:spPr>
          <a:xfrm>
            <a:off x="1758994" y="3341790"/>
            <a:ext cx="687338"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584" y="3027858"/>
            <a:ext cx="178157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while loop</a:t>
            </a:r>
          </a:p>
        </p:txBody>
      </p:sp>
      <p:cxnSp>
        <p:nvCxnSpPr>
          <p:cNvPr id="11" name="Straight Arrow Connector 10"/>
          <p:cNvCxnSpPr>
            <a:stCxn id="12" idx="3"/>
          </p:cNvCxnSpPr>
          <p:nvPr/>
        </p:nvCxnSpPr>
        <p:spPr>
          <a:xfrm>
            <a:off x="1811549" y="4999901"/>
            <a:ext cx="911758"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4391" y="4685969"/>
            <a:ext cx="155715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continue</a:t>
            </a:r>
          </a:p>
        </p:txBody>
      </p:sp>
      <p:cxnSp>
        <p:nvCxnSpPr>
          <p:cNvPr id="13" name="Straight Arrow Connector 12"/>
          <p:cNvCxnSpPr>
            <a:stCxn id="14" idx="3"/>
          </p:cNvCxnSpPr>
          <p:nvPr/>
        </p:nvCxnSpPr>
        <p:spPr>
          <a:xfrm>
            <a:off x="1377904" y="5470799"/>
            <a:ext cx="1345403" cy="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4391" y="5156867"/>
            <a:ext cx="11235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break</a:t>
            </a:r>
          </a:p>
        </p:txBody>
      </p:sp>
      <p:cxnSp>
        <p:nvCxnSpPr>
          <p:cNvPr id="16" name="Curved Connector 15"/>
          <p:cNvCxnSpPr/>
          <p:nvPr/>
        </p:nvCxnSpPr>
        <p:spPr>
          <a:xfrm flipV="1">
            <a:off x="3909356" y="4243970"/>
            <a:ext cx="914390" cy="755930"/>
          </a:xfrm>
          <a:prstGeom prst="curvedConnector3">
            <a:avLst>
              <a:gd name="adj1" fmla="val 196002"/>
            </a:avLst>
          </a:prstGeom>
          <a:ln w="25400">
            <a:solidFill>
              <a:srgbClr val="FF0000"/>
            </a:solidFill>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215" y="5286820"/>
            <a:ext cx="371141" cy="351591"/>
          </a:xfrm>
          <a:prstGeom prst="rect">
            <a:avLst/>
          </a:prstGeom>
        </p:spPr>
      </p:pic>
      <p:pic>
        <p:nvPicPr>
          <p:cNvPr id="21" name="Picture 20"/>
          <p:cNvPicPr>
            <a:picLocks noChangeAspect="1"/>
          </p:cNvPicPr>
          <p:nvPr/>
        </p:nvPicPr>
        <p:blipFill>
          <a:blip r:embed="rId4"/>
          <a:stretch>
            <a:fillRect/>
          </a:stretch>
        </p:blipFill>
        <p:spPr>
          <a:xfrm>
            <a:off x="6801385" y="3754015"/>
            <a:ext cx="5344830" cy="2284813"/>
          </a:xfrm>
          <a:prstGeom prst="rect">
            <a:avLst/>
          </a:prstGeom>
          <a:effectLst>
            <a:outerShdw blurRad="63500" sx="102000" sy="102000" algn="ctr" rotWithShape="0">
              <a:prstClr val="black">
                <a:alpha val="40000"/>
              </a:prstClr>
            </a:outerShdw>
          </a:effectLst>
        </p:spPr>
      </p:pic>
      <p:cxnSp>
        <p:nvCxnSpPr>
          <p:cNvPr id="22" name="Straight Arrow Connector 21"/>
          <p:cNvCxnSpPr/>
          <p:nvPr/>
        </p:nvCxnSpPr>
        <p:spPr>
          <a:xfrm flipH="1">
            <a:off x="8488655" y="3378995"/>
            <a:ext cx="1274893" cy="68779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676786" y="2751131"/>
            <a:ext cx="346942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switch-case statements</a:t>
            </a:r>
          </a:p>
        </p:txBody>
      </p:sp>
      <p:cxnSp>
        <p:nvCxnSpPr>
          <p:cNvPr id="28" name="Straight Arrow Connector 27"/>
          <p:cNvCxnSpPr/>
          <p:nvPr/>
        </p:nvCxnSpPr>
        <p:spPr>
          <a:xfrm flipV="1">
            <a:off x="7291905" y="5450582"/>
            <a:ext cx="8044" cy="105914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030947" y="6424212"/>
            <a:ext cx="131831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default</a:t>
            </a:r>
          </a:p>
        </p:txBody>
      </p:sp>
      <p:cxnSp>
        <p:nvCxnSpPr>
          <p:cNvPr id="32" name="Straight Arrow Connector 31"/>
          <p:cNvCxnSpPr/>
          <p:nvPr/>
        </p:nvCxnSpPr>
        <p:spPr>
          <a:xfrm flipH="1" flipV="1">
            <a:off x="8065841" y="5724898"/>
            <a:ext cx="1034894" cy="68636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839777" y="6325749"/>
            <a:ext cx="1123513"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break</a:t>
            </a:r>
          </a:p>
        </p:txBody>
      </p:sp>
      <p:pic>
        <p:nvPicPr>
          <p:cNvPr id="2" name="Picture 1"/>
          <p:cNvPicPr>
            <a:picLocks noChangeAspect="1"/>
          </p:cNvPicPr>
          <p:nvPr/>
        </p:nvPicPr>
        <p:blipFill>
          <a:blip r:embed="rId5"/>
          <a:stretch>
            <a:fillRect/>
          </a:stretch>
        </p:blipFill>
        <p:spPr>
          <a:xfrm>
            <a:off x="6478151" y="431420"/>
            <a:ext cx="5295900" cy="2333625"/>
          </a:xfrm>
          <a:prstGeom prst="rect">
            <a:avLst/>
          </a:prstGeom>
          <a:effectLst>
            <a:outerShdw blurRad="63500" sx="102000" sy="102000" algn="ctr" rotWithShape="0">
              <a:prstClr val="black">
                <a:alpha val="40000"/>
              </a:prstClr>
            </a:outerShdw>
          </a:effectLst>
        </p:spPr>
      </p:pic>
      <p:cxnSp>
        <p:nvCxnSpPr>
          <p:cNvPr id="24" name="Straight Arrow Connector 23"/>
          <p:cNvCxnSpPr/>
          <p:nvPr/>
        </p:nvCxnSpPr>
        <p:spPr>
          <a:xfrm flipV="1">
            <a:off x="5255385" y="942586"/>
            <a:ext cx="1237169" cy="20467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992286" y="628654"/>
            <a:ext cx="1231747"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if/else</a:t>
            </a:r>
          </a:p>
          <a:p>
            <a:pPr>
              <a:lnSpc>
                <a:spcPct val="90000"/>
              </a:lnSpc>
              <a:spcAft>
                <a:spcPts val="600"/>
              </a:spcAft>
            </a:pPr>
            <a:r>
              <a:rPr lang="en-US" sz="2400" dirty="0" smtClean="0">
                <a:solidFill>
                  <a:srgbClr val="FF0000"/>
                </a:solidFill>
              </a:rPr>
              <a:t>blocks</a:t>
            </a:r>
            <a:endParaRPr lang="en-US" sz="2400" dirty="0" smtClean="0">
              <a:solidFill>
                <a:srgbClr val="FF0000"/>
              </a:solidFill>
            </a:endParaRPr>
          </a:p>
        </p:txBody>
      </p:sp>
    </p:spTree>
    <p:extLst>
      <p:ext uri="{BB962C8B-B14F-4D97-AF65-F5344CB8AC3E}">
        <p14:creationId xmlns:p14="http://schemas.microsoft.com/office/powerpoint/2010/main" val="37664161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a:t>
            </a:r>
            <a:r>
              <a:rPr lang="en-US" dirty="0" smtClean="0"/>
              <a:t>loops, </a:t>
            </a:r>
            <a:r>
              <a:rPr lang="en-US" dirty="0" err="1" smtClean="0"/>
              <a:t>etc</a:t>
            </a:r>
            <a:r>
              <a:rPr lang="en-US" dirty="0" smtClean="0"/>
              <a:t>)</a:t>
            </a:r>
            <a:endParaRPr lang="en-US" dirty="0"/>
          </a:p>
        </p:txBody>
      </p:sp>
      <p:pic>
        <p:nvPicPr>
          <p:cNvPr id="4" name="Picture 3"/>
          <p:cNvPicPr>
            <a:picLocks noChangeAspect="1"/>
          </p:cNvPicPr>
          <p:nvPr/>
        </p:nvPicPr>
        <p:blipFill>
          <a:blip r:embed="rId2"/>
          <a:stretch>
            <a:fillRect/>
          </a:stretch>
        </p:blipFill>
        <p:spPr>
          <a:xfrm>
            <a:off x="549019" y="1212849"/>
            <a:ext cx="8991555" cy="5426544"/>
          </a:xfrm>
          <a:prstGeom prst="rect">
            <a:avLst/>
          </a:prstGeom>
        </p:spPr>
      </p:pic>
      <p:pic>
        <p:nvPicPr>
          <p:cNvPr id="2" name="Picture 1"/>
          <p:cNvPicPr>
            <a:picLocks noChangeAspect="1"/>
          </p:cNvPicPr>
          <p:nvPr/>
        </p:nvPicPr>
        <p:blipFill>
          <a:blip r:embed="rId3"/>
          <a:stretch>
            <a:fillRect/>
          </a:stretch>
        </p:blipFill>
        <p:spPr>
          <a:xfrm>
            <a:off x="5413904" y="2246323"/>
            <a:ext cx="6448425" cy="3267075"/>
          </a:xfrm>
          <a:prstGeom prst="rect">
            <a:avLst/>
          </a:prstGeom>
        </p:spPr>
      </p:pic>
    </p:spTree>
    <p:extLst>
      <p:ext uri="{BB962C8B-B14F-4D97-AF65-F5344CB8AC3E}">
        <p14:creationId xmlns:p14="http://schemas.microsoft.com/office/powerpoint/2010/main" val="487420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&amp; </a:t>
            </a:r>
            <a:r>
              <a:rPr lang="en-US" dirty="0"/>
              <a:t>Methods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45835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Creating a New Class</a:t>
            </a:r>
            <a:endParaRPr lang="en-US" dirty="0"/>
          </a:p>
        </p:txBody>
      </p:sp>
      <p:pic>
        <p:nvPicPr>
          <p:cNvPr id="4" name="Picture 3"/>
          <p:cNvPicPr>
            <a:picLocks noChangeAspect="1"/>
          </p:cNvPicPr>
          <p:nvPr/>
        </p:nvPicPr>
        <p:blipFill>
          <a:blip r:embed="rId2"/>
          <a:stretch>
            <a:fillRect/>
          </a:stretch>
        </p:blipFill>
        <p:spPr>
          <a:xfrm>
            <a:off x="549019" y="1253689"/>
            <a:ext cx="7344800" cy="5315692"/>
          </a:xfrm>
          <a:prstGeom prst="rect">
            <a:avLst/>
          </a:prstGeom>
        </p:spPr>
      </p:pic>
      <p:sp>
        <p:nvSpPr>
          <p:cNvPr id="5" name="TextBox 4"/>
          <p:cNvSpPr txBox="1"/>
          <p:nvPr/>
        </p:nvSpPr>
        <p:spPr>
          <a:xfrm>
            <a:off x="8047017" y="2034238"/>
            <a:ext cx="3295582" cy="1446550"/>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Right-click project</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Add</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Class…</a:t>
            </a:r>
          </a:p>
        </p:txBody>
      </p:sp>
      <p:sp>
        <p:nvSpPr>
          <p:cNvPr id="6" name="Oval 5"/>
          <p:cNvSpPr/>
          <p:nvPr/>
        </p:nvSpPr>
        <p:spPr bwMode="auto">
          <a:xfrm>
            <a:off x="5762509" y="2026001"/>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1</a:t>
            </a:r>
          </a:p>
        </p:txBody>
      </p:sp>
      <p:sp>
        <p:nvSpPr>
          <p:cNvPr id="7" name="Oval 6"/>
          <p:cNvSpPr/>
          <p:nvPr/>
        </p:nvSpPr>
        <p:spPr bwMode="auto">
          <a:xfrm>
            <a:off x="5355923" y="3825778"/>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0000"/>
                </a:solidFill>
                <a:ea typeface="Segoe UI" pitchFamily="34" charset="0"/>
                <a:cs typeface="Segoe UI" pitchFamily="34" charset="0"/>
              </a:rPr>
              <a:t>2</a:t>
            </a:r>
            <a:endParaRPr lang="en-US" sz="2400" b="1" dirty="0" smtClean="0">
              <a:solidFill>
                <a:srgbClr val="FF0000"/>
              </a:solidFill>
              <a:ea typeface="Segoe UI" pitchFamily="34" charset="0"/>
              <a:cs typeface="Segoe UI" pitchFamily="34" charset="0"/>
            </a:endParaRPr>
          </a:p>
        </p:txBody>
      </p:sp>
      <p:sp>
        <p:nvSpPr>
          <p:cNvPr id="8" name="Oval 7"/>
          <p:cNvSpPr/>
          <p:nvPr/>
        </p:nvSpPr>
        <p:spPr bwMode="auto">
          <a:xfrm>
            <a:off x="294491" y="3954457"/>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3</a:t>
            </a:r>
          </a:p>
        </p:txBody>
      </p:sp>
    </p:spTree>
    <p:extLst>
      <p:ext uri="{BB962C8B-B14F-4D97-AF65-F5344CB8AC3E}">
        <p14:creationId xmlns:p14="http://schemas.microsoft.com/office/powerpoint/2010/main" val="231463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Parts of a Class</a:t>
            </a:r>
            <a:endParaRPr lang="en-US" dirty="0"/>
          </a:p>
        </p:txBody>
      </p:sp>
      <p:pic>
        <p:nvPicPr>
          <p:cNvPr id="5" name="Picture 4"/>
          <p:cNvPicPr>
            <a:picLocks noChangeAspect="1"/>
          </p:cNvPicPr>
          <p:nvPr/>
        </p:nvPicPr>
        <p:blipFill>
          <a:blip r:embed="rId2"/>
          <a:stretch>
            <a:fillRect/>
          </a:stretch>
        </p:blipFill>
        <p:spPr>
          <a:xfrm>
            <a:off x="1989142" y="1759921"/>
            <a:ext cx="4436394" cy="4389072"/>
          </a:xfrm>
          <a:prstGeom prst="rect">
            <a:avLst/>
          </a:prstGeom>
          <a:effectLst>
            <a:outerShdw blurRad="63500" sx="102000" sy="102000" algn="ctr" rotWithShape="0">
              <a:prstClr val="black">
                <a:alpha val="40000"/>
              </a:prstClr>
            </a:outerShdw>
          </a:effectLst>
        </p:spPr>
      </p:pic>
      <p:pic>
        <p:nvPicPr>
          <p:cNvPr id="2" name="Picture 1"/>
          <p:cNvPicPr>
            <a:picLocks noChangeAspect="1"/>
          </p:cNvPicPr>
          <p:nvPr/>
        </p:nvPicPr>
        <p:blipFill>
          <a:blip r:embed="rId3"/>
          <a:stretch>
            <a:fillRect/>
          </a:stretch>
        </p:blipFill>
        <p:spPr>
          <a:xfrm>
            <a:off x="5683132" y="3916357"/>
            <a:ext cx="4229100" cy="2933700"/>
          </a:xfrm>
          <a:prstGeom prst="rect">
            <a:avLst/>
          </a:prstGeom>
        </p:spPr>
      </p:pic>
      <p:cxnSp>
        <p:nvCxnSpPr>
          <p:cNvPr id="7" name="Straight Arrow Connector 6"/>
          <p:cNvCxnSpPr/>
          <p:nvPr/>
        </p:nvCxnSpPr>
        <p:spPr>
          <a:xfrm flipV="1">
            <a:off x="1752323" y="4503092"/>
            <a:ext cx="473638" cy="9144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1672" y="4503092"/>
            <a:ext cx="21732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constructors</a:t>
            </a:r>
          </a:p>
        </p:txBody>
      </p:sp>
      <p:cxnSp>
        <p:nvCxnSpPr>
          <p:cNvPr id="12" name="Straight Arrow Connector 11"/>
          <p:cNvCxnSpPr/>
          <p:nvPr/>
        </p:nvCxnSpPr>
        <p:spPr>
          <a:xfrm>
            <a:off x="1752323" y="5130956"/>
            <a:ext cx="426156" cy="19508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81217" y="3010792"/>
            <a:ext cx="21732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properties</a:t>
            </a:r>
          </a:p>
        </p:txBody>
      </p:sp>
      <p:cxnSp>
        <p:nvCxnSpPr>
          <p:cNvPr id="16" name="Straight Arrow Connector 15"/>
          <p:cNvCxnSpPr/>
          <p:nvPr/>
        </p:nvCxnSpPr>
        <p:spPr>
          <a:xfrm>
            <a:off x="1463409" y="3561856"/>
            <a:ext cx="731512" cy="47460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1555779" y="2745568"/>
            <a:ext cx="773072" cy="48161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37691" y="1945170"/>
            <a:ext cx="217324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Instance</a:t>
            </a:r>
          </a:p>
          <a:p>
            <a:pPr>
              <a:lnSpc>
                <a:spcPct val="90000"/>
              </a:lnSpc>
              <a:spcAft>
                <a:spcPts val="600"/>
              </a:spcAft>
            </a:pPr>
            <a:r>
              <a:rPr lang="en-US" sz="2400" dirty="0" smtClean="0">
                <a:solidFill>
                  <a:srgbClr val="FF0000"/>
                </a:solidFill>
              </a:rPr>
              <a:t>variable</a:t>
            </a:r>
          </a:p>
        </p:txBody>
      </p:sp>
      <p:cxnSp>
        <p:nvCxnSpPr>
          <p:cNvPr id="24" name="Straight Arrow Connector 23"/>
          <p:cNvCxnSpPr/>
          <p:nvPr/>
        </p:nvCxnSpPr>
        <p:spPr>
          <a:xfrm flipV="1">
            <a:off x="1463409" y="2236550"/>
            <a:ext cx="762552" cy="109570"/>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851959" y="3171295"/>
            <a:ext cx="27629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public method</a:t>
            </a:r>
          </a:p>
        </p:txBody>
      </p:sp>
      <p:cxnSp>
        <p:nvCxnSpPr>
          <p:cNvPr id="28" name="Straight Arrow Connector 27"/>
          <p:cNvCxnSpPr/>
          <p:nvPr/>
        </p:nvCxnSpPr>
        <p:spPr>
          <a:xfrm flipH="1">
            <a:off x="7985183" y="3638656"/>
            <a:ext cx="884785" cy="48642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33427" y="4883653"/>
            <a:ext cx="2111223"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private</a:t>
            </a:r>
          </a:p>
          <a:p>
            <a:pPr>
              <a:lnSpc>
                <a:spcPct val="90000"/>
              </a:lnSpc>
              <a:spcAft>
                <a:spcPts val="600"/>
              </a:spcAft>
            </a:pPr>
            <a:r>
              <a:rPr lang="en-US" sz="2400" dirty="0" smtClean="0">
                <a:solidFill>
                  <a:srgbClr val="FF0000"/>
                </a:solidFill>
              </a:rPr>
              <a:t>methods</a:t>
            </a:r>
          </a:p>
          <a:p>
            <a:pPr>
              <a:lnSpc>
                <a:spcPct val="90000"/>
              </a:lnSpc>
              <a:spcAft>
                <a:spcPts val="600"/>
              </a:spcAft>
            </a:pPr>
            <a:r>
              <a:rPr lang="en-US" sz="2400" dirty="0" smtClean="0">
                <a:solidFill>
                  <a:srgbClr val="FF0000"/>
                </a:solidFill>
              </a:rPr>
              <a:t>(overloaded)</a:t>
            </a:r>
          </a:p>
        </p:txBody>
      </p:sp>
      <p:cxnSp>
        <p:nvCxnSpPr>
          <p:cNvPr id="32" name="Straight Arrow Connector 31"/>
          <p:cNvCxnSpPr>
            <a:stCxn id="31" idx="1"/>
          </p:cNvCxnSpPr>
          <p:nvPr/>
        </p:nvCxnSpPr>
        <p:spPr>
          <a:xfrm flipH="1" flipV="1">
            <a:off x="9169829" y="5228500"/>
            <a:ext cx="1063598" cy="37842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9169828" y="5757605"/>
            <a:ext cx="1063599" cy="28167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4046355" y="1052346"/>
            <a:ext cx="2720516"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class declaration</a:t>
            </a:r>
          </a:p>
        </p:txBody>
      </p:sp>
      <p:cxnSp>
        <p:nvCxnSpPr>
          <p:cNvPr id="40" name="Straight Arrow Connector 39"/>
          <p:cNvCxnSpPr/>
          <p:nvPr/>
        </p:nvCxnSpPr>
        <p:spPr>
          <a:xfrm flipH="1">
            <a:off x="3657945" y="1485604"/>
            <a:ext cx="640074" cy="27431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2461339" y="5952038"/>
            <a:ext cx="384594" cy="46027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81471" y="6330203"/>
            <a:ext cx="2173249"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this keyword</a:t>
            </a:r>
          </a:p>
        </p:txBody>
      </p:sp>
    </p:spTree>
    <p:extLst>
      <p:ext uri="{BB962C8B-B14F-4D97-AF65-F5344CB8AC3E}">
        <p14:creationId xmlns:p14="http://schemas.microsoft.com/office/powerpoint/2010/main" val="3998247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a:blip r:embed="rId2"/>
          <a:stretch>
            <a:fillRect/>
          </a:stretch>
        </p:blipFill>
        <p:spPr>
          <a:xfrm>
            <a:off x="1119889" y="1920807"/>
            <a:ext cx="4238625" cy="3952875"/>
          </a:xfrm>
          <a:prstGeom prst="rect">
            <a:avLst/>
          </a:prstGeom>
          <a:effectLst>
            <a:outerShdw blurRad="63500" sx="102000" sy="102000" algn="ctr" rotWithShape="0">
              <a:prstClr val="black">
                <a:alpha val="40000"/>
              </a:prstClr>
            </a:outerShdw>
          </a:effectLst>
        </p:spPr>
      </p:pic>
      <p:sp>
        <p:nvSpPr>
          <p:cNvPr id="3" name="Title 2"/>
          <p:cNvSpPr>
            <a:spLocks noGrp="1"/>
          </p:cNvSpPr>
          <p:nvPr>
            <p:ph type="title"/>
          </p:nvPr>
        </p:nvSpPr>
        <p:spPr/>
        <p:txBody>
          <a:bodyPr/>
          <a:lstStyle/>
          <a:p>
            <a:r>
              <a:rPr lang="en-US" dirty="0" smtClean="0"/>
              <a:t>Inheritance &amp; Complex Objects</a:t>
            </a:r>
            <a:endParaRPr lang="en-US" dirty="0"/>
          </a:p>
        </p:txBody>
      </p:sp>
      <p:pic>
        <p:nvPicPr>
          <p:cNvPr id="4" name="Picture 3"/>
          <p:cNvPicPr>
            <a:picLocks noChangeAspect="1"/>
          </p:cNvPicPr>
          <p:nvPr/>
        </p:nvPicPr>
        <p:blipFill>
          <a:blip r:embed="rId3"/>
          <a:stretch>
            <a:fillRect/>
          </a:stretch>
        </p:blipFill>
        <p:spPr>
          <a:xfrm>
            <a:off x="7955578" y="1920807"/>
            <a:ext cx="3352800" cy="2886075"/>
          </a:xfrm>
          <a:prstGeom prst="rect">
            <a:avLst/>
          </a:prstGeom>
          <a:effectLst>
            <a:outerShdw blurRad="63500" sx="102000" sy="102000" algn="ctr" rotWithShape="0">
              <a:prstClr val="black">
                <a:alpha val="40000"/>
              </a:prstClr>
            </a:outerShdw>
          </a:effectLst>
        </p:spPr>
      </p:pic>
      <p:sp>
        <p:nvSpPr>
          <p:cNvPr id="22" name="TextBox 21"/>
          <p:cNvSpPr txBox="1"/>
          <p:nvPr/>
        </p:nvSpPr>
        <p:spPr>
          <a:xfrm>
            <a:off x="4622347" y="1411626"/>
            <a:ext cx="2762937"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parent class</a:t>
            </a:r>
          </a:p>
        </p:txBody>
      </p:sp>
      <p:cxnSp>
        <p:nvCxnSpPr>
          <p:cNvPr id="25" name="Straight Arrow Connector 24"/>
          <p:cNvCxnSpPr/>
          <p:nvPr/>
        </p:nvCxnSpPr>
        <p:spPr>
          <a:xfrm flipH="1">
            <a:off x="3566506" y="1995962"/>
            <a:ext cx="1428774" cy="10441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527921" y="2750635"/>
            <a:ext cx="169614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complex </a:t>
            </a:r>
          </a:p>
          <a:p>
            <a:pPr>
              <a:lnSpc>
                <a:spcPct val="90000"/>
              </a:lnSpc>
              <a:spcAft>
                <a:spcPts val="600"/>
              </a:spcAft>
            </a:pPr>
            <a:r>
              <a:rPr lang="en-US" sz="2400" dirty="0" smtClean="0">
                <a:solidFill>
                  <a:srgbClr val="FF0000"/>
                </a:solidFill>
              </a:rPr>
              <a:t>object</a:t>
            </a:r>
          </a:p>
        </p:txBody>
      </p:sp>
      <p:cxnSp>
        <p:nvCxnSpPr>
          <p:cNvPr id="30" name="Straight Arrow Connector 29"/>
          <p:cNvCxnSpPr/>
          <p:nvPr/>
        </p:nvCxnSpPr>
        <p:spPr>
          <a:xfrm flipH="1">
            <a:off x="3924508" y="3292471"/>
            <a:ext cx="1817035" cy="391051"/>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bwMode="auto">
          <a:xfrm>
            <a:off x="6722506" y="3177316"/>
            <a:ext cx="1003122" cy="230309"/>
          </a:xfrm>
          <a:prstGeom prst="rightArrow">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1" name="TextBox 40"/>
          <p:cNvSpPr txBox="1"/>
          <p:nvPr/>
        </p:nvSpPr>
        <p:spPr>
          <a:xfrm>
            <a:off x="5523826" y="5417556"/>
            <a:ext cx="169614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public</a:t>
            </a:r>
          </a:p>
          <a:p>
            <a:pPr>
              <a:lnSpc>
                <a:spcPct val="90000"/>
              </a:lnSpc>
              <a:spcAft>
                <a:spcPts val="600"/>
              </a:spcAft>
            </a:pPr>
            <a:r>
              <a:rPr lang="en-US" sz="2400" dirty="0" smtClean="0">
                <a:solidFill>
                  <a:srgbClr val="FF0000"/>
                </a:solidFill>
              </a:rPr>
              <a:t>method</a:t>
            </a:r>
          </a:p>
        </p:txBody>
      </p:sp>
      <p:cxnSp>
        <p:nvCxnSpPr>
          <p:cNvPr id="42" name="Straight Arrow Connector 41"/>
          <p:cNvCxnSpPr/>
          <p:nvPr/>
        </p:nvCxnSpPr>
        <p:spPr>
          <a:xfrm flipH="1" flipV="1">
            <a:off x="3924509" y="4886851"/>
            <a:ext cx="1663955" cy="843466"/>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13669" y="1292943"/>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private variable</a:t>
            </a:r>
          </a:p>
        </p:txBody>
      </p:sp>
      <p:cxnSp>
        <p:nvCxnSpPr>
          <p:cNvPr id="45" name="Straight Arrow Connector 44"/>
          <p:cNvCxnSpPr/>
          <p:nvPr/>
        </p:nvCxnSpPr>
        <p:spPr>
          <a:xfrm>
            <a:off x="889939" y="1840713"/>
            <a:ext cx="847787" cy="164728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67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(classes)</a:t>
            </a:r>
            <a:endParaRPr lang="en-US" dirty="0"/>
          </a:p>
        </p:txBody>
      </p:sp>
      <p:pic>
        <p:nvPicPr>
          <p:cNvPr id="4" name="Picture 3"/>
          <p:cNvPicPr>
            <a:picLocks noChangeAspect="1"/>
          </p:cNvPicPr>
          <p:nvPr/>
        </p:nvPicPr>
        <p:blipFill>
          <a:blip r:embed="rId2"/>
          <a:stretch>
            <a:fillRect/>
          </a:stretch>
        </p:blipFill>
        <p:spPr>
          <a:xfrm>
            <a:off x="549019" y="1394165"/>
            <a:ext cx="8484592" cy="5120584"/>
          </a:xfrm>
          <a:prstGeom prst="rect">
            <a:avLst/>
          </a:prstGeom>
        </p:spPr>
      </p:pic>
      <p:pic>
        <p:nvPicPr>
          <p:cNvPr id="6" name="Picture 5"/>
          <p:cNvPicPr>
            <a:picLocks noChangeAspect="1"/>
          </p:cNvPicPr>
          <p:nvPr/>
        </p:nvPicPr>
        <p:blipFill>
          <a:blip r:embed="rId3"/>
          <a:stretch>
            <a:fillRect/>
          </a:stretch>
        </p:blipFill>
        <p:spPr>
          <a:xfrm>
            <a:off x="6401115" y="2857189"/>
            <a:ext cx="5014878" cy="2527183"/>
          </a:xfrm>
          <a:prstGeom prst="rect">
            <a:avLst/>
          </a:prstGeom>
        </p:spPr>
      </p:pic>
    </p:spTree>
    <p:extLst>
      <p:ext uri="{BB962C8B-B14F-4D97-AF65-F5344CB8AC3E}">
        <p14:creationId xmlns:p14="http://schemas.microsoft.com/office/powerpoint/2010/main" val="3867936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917575"/>
          </a:xfrm>
        </p:spPr>
        <p:txBody>
          <a:bodyPr/>
          <a:lstStyle/>
          <a:p>
            <a:pPr algn="ctr"/>
            <a:r>
              <a:rPr lang="en-US" dirty="0" smtClean="0"/>
              <a:t>Files </a:t>
            </a:r>
            <a:r>
              <a:rPr lang="en-US" dirty="0"/>
              <a:t>&amp; Exceptions</a:t>
            </a:r>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095482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 Text File</a:t>
            </a:r>
            <a:endParaRPr lang="en-US" dirty="0"/>
          </a:p>
        </p:txBody>
      </p:sp>
      <p:pic>
        <p:nvPicPr>
          <p:cNvPr id="5" name="Picture 4"/>
          <p:cNvPicPr>
            <a:picLocks noChangeAspect="1"/>
          </p:cNvPicPr>
          <p:nvPr/>
        </p:nvPicPr>
        <p:blipFill>
          <a:blip r:embed="rId2"/>
          <a:stretch>
            <a:fillRect/>
          </a:stretch>
        </p:blipFill>
        <p:spPr>
          <a:xfrm>
            <a:off x="731897" y="1212849"/>
            <a:ext cx="7211431" cy="5144218"/>
          </a:xfrm>
          <a:prstGeom prst="rect">
            <a:avLst/>
          </a:prstGeom>
        </p:spPr>
      </p:pic>
      <p:sp>
        <p:nvSpPr>
          <p:cNvPr id="6" name="TextBox 5"/>
          <p:cNvSpPr txBox="1"/>
          <p:nvPr/>
        </p:nvSpPr>
        <p:spPr>
          <a:xfrm>
            <a:off x="8047017" y="2034238"/>
            <a:ext cx="3295582" cy="1446550"/>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Right-click project</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Add</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Click New Item…</a:t>
            </a:r>
          </a:p>
        </p:txBody>
      </p:sp>
      <p:sp>
        <p:nvSpPr>
          <p:cNvPr id="7" name="Oval 6"/>
          <p:cNvSpPr/>
          <p:nvPr/>
        </p:nvSpPr>
        <p:spPr bwMode="auto">
          <a:xfrm>
            <a:off x="5762509" y="2026001"/>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1</a:t>
            </a:r>
          </a:p>
        </p:txBody>
      </p:sp>
      <p:sp>
        <p:nvSpPr>
          <p:cNvPr id="8" name="Oval 7"/>
          <p:cNvSpPr/>
          <p:nvPr/>
        </p:nvSpPr>
        <p:spPr bwMode="auto">
          <a:xfrm>
            <a:off x="5355923" y="3825778"/>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0000"/>
                </a:solidFill>
                <a:ea typeface="Segoe UI" pitchFamily="34" charset="0"/>
                <a:cs typeface="Segoe UI" pitchFamily="34" charset="0"/>
              </a:rPr>
              <a:t>2</a:t>
            </a:r>
            <a:endParaRPr lang="en-US" sz="2400" b="1" dirty="0" smtClean="0">
              <a:solidFill>
                <a:srgbClr val="FF0000"/>
              </a:solidFill>
              <a:ea typeface="Segoe UI" pitchFamily="34" charset="0"/>
              <a:cs typeface="Segoe UI" pitchFamily="34" charset="0"/>
            </a:endParaRPr>
          </a:p>
        </p:txBody>
      </p:sp>
      <p:sp>
        <p:nvSpPr>
          <p:cNvPr id="9" name="Oval 8"/>
          <p:cNvSpPr/>
          <p:nvPr/>
        </p:nvSpPr>
        <p:spPr bwMode="auto">
          <a:xfrm>
            <a:off x="294491" y="3954457"/>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3</a:t>
            </a:r>
          </a:p>
        </p:txBody>
      </p:sp>
    </p:spTree>
    <p:extLst>
      <p:ext uri="{BB962C8B-B14F-4D97-AF65-F5344CB8AC3E}">
        <p14:creationId xmlns:p14="http://schemas.microsoft.com/office/powerpoint/2010/main" val="2755739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Name New Text File</a:t>
            </a:r>
            <a:endParaRPr lang="en-US" dirty="0"/>
          </a:p>
        </p:txBody>
      </p:sp>
      <p:sp>
        <p:nvSpPr>
          <p:cNvPr id="6" name="TextBox 5"/>
          <p:cNvSpPr txBox="1"/>
          <p:nvPr/>
        </p:nvSpPr>
        <p:spPr>
          <a:xfrm>
            <a:off x="8047017" y="2034238"/>
            <a:ext cx="3085588" cy="1446550"/>
          </a:xfrm>
          <a:prstGeom prst="rect">
            <a:avLst/>
          </a:prstGeom>
          <a:noFill/>
        </p:spPr>
        <p:txBody>
          <a:bodyPr wrap="none" lIns="182880" tIns="146304" rIns="182880" bIns="146304" rtlCol="0">
            <a:spAutoFit/>
          </a:bodyPr>
          <a:lstStyle/>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Select “General”</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Select “Text File”</a:t>
            </a:r>
          </a:p>
          <a:p>
            <a:pPr marL="457200" indent="-457200">
              <a:lnSpc>
                <a:spcPct val="90000"/>
              </a:lnSpc>
              <a:spcAft>
                <a:spcPts val="600"/>
              </a:spcAft>
              <a:buAutoNum type="arabicPeriod"/>
            </a:pPr>
            <a:r>
              <a:rPr lang="en-US" sz="2400" dirty="0" smtClean="0">
                <a:gradFill>
                  <a:gsLst>
                    <a:gs pos="2917">
                      <a:schemeClr val="tx1"/>
                    </a:gs>
                    <a:gs pos="30000">
                      <a:schemeClr val="tx1"/>
                    </a:gs>
                  </a:gsLst>
                  <a:lin ang="5400000" scaled="0"/>
                </a:gradFill>
              </a:rPr>
              <a:t>Name it.</a:t>
            </a:r>
          </a:p>
        </p:txBody>
      </p:sp>
      <p:pic>
        <p:nvPicPr>
          <p:cNvPr id="2" name="Picture 1"/>
          <p:cNvPicPr>
            <a:picLocks noChangeAspect="1"/>
          </p:cNvPicPr>
          <p:nvPr/>
        </p:nvPicPr>
        <p:blipFill>
          <a:blip r:embed="rId2"/>
          <a:stretch>
            <a:fillRect/>
          </a:stretch>
        </p:blipFill>
        <p:spPr>
          <a:xfrm>
            <a:off x="274640" y="1212850"/>
            <a:ext cx="7632190" cy="4387510"/>
          </a:xfrm>
          <a:prstGeom prst="rect">
            <a:avLst/>
          </a:prstGeom>
        </p:spPr>
      </p:pic>
      <p:sp>
        <p:nvSpPr>
          <p:cNvPr id="7" name="Oval 6"/>
          <p:cNvSpPr/>
          <p:nvPr/>
        </p:nvSpPr>
        <p:spPr bwMode="auto">
          <a:xfrm>
            <a:off x="238382" y="1852142"/>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1</a:t>
            </a:r>
          </a:p>
        </p:txBody>
      </p:sp>
      <p:sp>
        <p:nvSpPr>
          <p:cNvPr id="8" name="Oval 7"/>
          <p:cNvSpPr/>
          <p:nvPr/>
        </p:nvSpPr>
        <p:spPr bwMode="auto">
          <a:xfrm>
            <a:off x="1646287" y="2761755"/>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solidFill>
                  <a:srgbClr val="FF0000"/>
                </a:solidFill>
                <a:ea typeface="Segoe UI" pitchFamily="34" charset="0"/>
                <a:cs typeface="Segoe UI" pitchFamily="34" charset="0"/>
              </a:rPr>
              <a:t>2</a:t>
            </a:r>
            <a:endParaRPr lang="en-US" sz="2400" b="1" dirty="0" smtClean="0">
              <a:solidFill>
                <a:srgbClr val="FF0000"/>
              </a:solidFill>
              <a:ea typeface="Segoe UI" pitchFamily="34" charset="0"/>
              <a:cs typeface="Segoe UI" pitchFamily="34" charset="0"/>
            </a:endParaRPr>
          </a:p>
        </p:txBody>
      </p:sp>
      <p:sp>
        <p:nvSpPr>
          <p:cNvPr id="9" name="Oval 8"/>
          <p:cNvSpPr/>
          <p:nvPr/>
        </p:nvSpPr>
        <p:spPr bwMode="auto">
          <a:xfrm>
            <a:off x="823336" y="4854138"/>
            <a:ext cx="457195" cy="731512"/>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smtClean="0">
                <a:solidFill>
                  <a:srgbClr val="FF0000"/>
                </a:solidFill>
                <a:ea typeface="Segoe UI" pitchFamily="34" charset="0"/>
                <a:cs typeface="Segoe UI" pitchFamily="34" charset="0"/>
              </a:rPr>
              <a:t>3</a:t>
            </a:r>
          </a:p>
        </p:txBody>
      </p:sp>
    </p:spTree>
    <p:extLst>
      <p:ext uri="{BB962C8B-B14F-4D97-AF65-F5344CB8AC3E}">
        <p14:creationId xmlns:p14="http://schemas.microsoft.com/office/powerpoint/2010/main" val="462023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403816358"/>
              </p:ext>
            </p:extLst>
          </p:nvPr>
        </p:nvGraphicFramePr>
        <p:xfrm>
          <a:off x="2176954" y="1476622"/>
          <a:ext cx="7072243" cy="2896250"/>
        </p:xfrm>
        <a:graphic>
          <a:graphicData uri="http://schemas.openxmlformats.org/drawingml/2006/table">
            <a:tbl>
              <a:tblPr firstRow="1" bandRow="1">
                <a:tableStyleId>{5C22544A-7EE6-4342-B048-85BDC9FD1C3A}</a:tableStyleId>
              </a:tblPr>
              <a:tblGrid>
                <a:gridCol w="1033025"/>
                <a:gridCol w="6039218"/>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652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1997 – present</a:t>
                      </a:r>
                      <a:endParaRPr lang="en-US" sz="1800" dirty="0"/>
                    </a:p>
                  </a:txBody>
                  <a:tcPr marL="93260" marR="93260" marT="46630" marB="46630"/>
                </a:tc>
                <a:tc>
                  <a:txBody>
                    <a:bodyPr/>
                    <a:lstStyle/>
                    <a:p>
                      <a:r>
                        <a:rPr lang="en-US" sz="1800" dirty="0" smtClean="0"/>
                        <a:t>Microsoft web/software</a:t>
                      </a:r>
                      <a:r>
                        <a:rPr lang="en-US" sz="1800" baseline="0" dirty="0" smtClean="0"/>
                        <a:t> development</a:t>
                      </a:r>
                    </a:p>
                  </a:txBody>
                  <a:tcPr marL="93260" marR="93260" marT="46630" marB="46630"/>
                </a:tc>
              </a:tr>
              <a:tr h="932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2011</a:t>
                      </a:r>
                      <a:endParaRPr lang="en-US" sz="1800" dirty="0"/>
                    </a:p>
                  </a:txBody>
                  <a:tcPr marL="93260" marR="93260" marT="46630" marB="466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XNA games on</a:t>
                      </a:r>
                      <a:r>
                        <a:rPr lang="en-US" sz="1800" baseline="0" dirty="0" smtClean="0"/>
                        <a:t> XBLIG for Xbox 360</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2D Math Panic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Angry Zombie Ninja Cats</a:t>
                      </a:r>
                      <a:endParaRPr lang="en-US" sz="1800" dirty="0" smtClean="0"/>
                    </a:p>
                  </a:txBody>
                  <a:tcPr marL="93260" marR="93260" marT="46630" marB="46630"/>
                </a:tc>
              </a:tr>
              <a:tr h="932603">
                <a:tc>
                  <a:txBody>
                    <a:bodyPr/>
                    <a:lstStyle/>
                    <a:p>
                      <a:r>
                        <a:rPr lang="en-US" sz="1800" dirty="0" smtClean="0"/>
                        <a:t>2012</a:t>
                      </a:r>
                      <a:endParaRPr lang="en-US" sz="1800" dirty="0"/>
                    </a:p>
                  </a:txBody>
                  <a:tcPr marL="93260" marR="93260" marT="46630" marB="46630"/>
                </a:tc>
                <a:tc>
                  <a:txBody>
                    <a:bodyPr/>
                    <a:lstStyle/>
                    <a:p>
                      <a:r>
                        <a:rPr lang="en-US" sz="1800" dirty="0" smtClean="0"/>
                        <a:t>Tools</a:t>
                      </a:r>
                      <a:r>
                        <a:rPr lang="en-US" sz="1800" baseline="0" dirty="0" smtClean="0"/>
                        <a:t> for XNA developers</a:t>
                      </a:r>
                      <a:endParaRPr lang="en-US" sz="1800" dirty="0" smtClean="0"/>
                    </a:p>
                    <a:p>
                      <a:pPr marL="285750" indent="-285750">
                        <a:buFont typeface="Arial" panose="020B0604020202020204" pitchFamily="34" charset="0"/>
                        <a:buChar char="•"/>
                      </a:pPr>
                      <a:r>
                        <a:rPr lang="en-US" sz="1800" dirty="0" smtClean="0"/>
                        <a:t>XBLIG Sales Data Analyzer</a:t>
                      </a:r>
                      <a:r>
                        <a:rPr lang="en-US" sz="1800" baseline="0" dirty="0" smtClean="0"/>
                        <a:t> (OnekSoftLabs.com)</a:t>
                      </a:r>
                    </a:p>
                    <a:p>
                      <a:pPr marL="285750" indent="-285750">
                        <a:buFont typeface="Arial" panose="020B0604020202020204" pitchFamily="34" charset="0"/>
                        <a:buChar char="•"/>
                      </a:pPr>
                      <a:r>
                        <a:rPr lang="en-US" sz="1800" baseline="0" dirty="0" smtClean="0"/>
                        <a:t>XNA Basic Starter Kit (</a:t>
                      </a:r>
                      <a:r>
                        <a:rPr lang="en-US" sz="1800" baseline="0" dirty="0" err="1" smtClean="0"/>
                        <a:t>CodePlex</a:t>
                      </a:r>
                      <a:r>
                        <a:rPr lang="en-US" sz="1800" baseline="0" dirty="0" smtClean="0"/>
                        <a:t>) </a:t>
                      </a:r>
                      <a:endParaRPr lang="en-US" sz="1800" dirty="0"/>
                    </a:p>
                  </a:txBody>
                  <a:tcPr marL="93260" marR="93260" marT="46630" marB="46630"/>
                </a:tc>
              </a:tr>
            </a:tbl>
          </a:graphicData>
        </a:graphic>
      </p:graphicFrame>
      <p:pic>
        <p:nvPicPr>
          <p:cNvPr id="1028" name="Picture 4" descr="2D Math P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0610">
            <a:off x="8089608" y="1511267"/>
            <a:ext cx="1375217" cy="1883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gry Zombie Ninja C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418">
            <a:off x="9199338" y="2344509"/>
            <a:ext cx="1372274" cy="1879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a-iad.xx.fbcdn.net/hphotos-frc1/432289_347984868580341_214292722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409" y="4429865"/>
            <a:ext cx="5402043" cy="2263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2110" y="6505030"/>
            <a:ext cx="5047113" cy="382308"/>
          </a:xfrm>
          <a:prstGeom prst="rect">
            <a:avLst/>
          </a:prstGeom>
          <a:noFill/>
        </p:spPr>
        <p:txBody>
          <a:bodyPr wrap="none" rtlCol="0">
            <a:spAutoFit/>
          </a:bodyPr>
          <a:lstStyle/>
          <a:p>
            <a:r>
              <a:rPr lang="en-US" sz="1836" dirty="0"/>
              <a:t>Online: </a:t>
            </a:r>
            <a:r>
              <a:rPr lang="en-US" sz="1836" dirty="0">
                <a:hlinkClick r:id="rId6"/>
              </a:rPr>
              <a:t>http://facebook.com/OnekSoftGames</a:t>
            </a:r>
            <a:r>
              <a:rPr lang="en-US" sz="1836" dirty="0"/>
              <a:t> </a:t>
            </a:r>
          </a:p>
        </p:txBody>
      </p:sp>
    </p:spTree>
    <p:extLst>
      <p:ext uri="{BB962C8B-B14F-4D97-AF65-F5344CB8AC3E}">
        <p14:creationId xmlns:p14="http://schemas.microsoft.com/office/powerpoint/2010/main" val="36292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Text File And Properties</a:t>
            </a:r>
            <a:endParaRPr lang="en-US" dirty="0"/>
          </a:p>
        </p:txBody>
      </p:sp>
      <p:pic>
        <p:nvPicPr>
          <p:cNvPr id="4" name="Picture 3"/>
          <p:cNvPicPr>
            <a:picLocks noChangeAspect="1"/>
          </p:cNvPicPr>
          <p:nvPr/>
        </p:nvPicPr>
        <p:blipFill>
          <a:blip r:embed="rId2"/>
          <a:stretch>
            <a:fillRect/>
          </a:stretch>
        </p:blipFill>
        <p:spPr>
          <a:xfrm>
            <a:off x="457580" y="1394165"/>
            <a:ext cx="8784612" cy="5301651"/>
          </a:xfrm>
          <a:prstGeom prst="rect">
            <a:avLst/>
          </a:prstGeom>
        </p:spPr>
      </p:pic>
      <p:sp>
        <p:nvSpPr>
          <p:cNvPr id="10" name="TextBox 9"/>
          <p:cNvSpPr txBox="1"/>
          <p:nvPr/>
        </p:nvSpPr>
        <p:spPr>
          <a:xfrm>
            <a:off x="9723666" y="3569205"/>
            <a:ext cx="2762937"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Set to </a:t>
            </a:r>
          </a:p>
          <a:p>
            <a:pPr>
              <a:lnSpc>
                <a:spcPct val="90000"/>
              </a:lnSpc>
              <a:spcAft>
                <a:spcPts val="600"/>
              </a:spcAft>
            </a:pPr>
            <a:r>
              <a:rPr lang="en-US" sz="2400" dirty="0" smtClean="0">
                <a:solidFill>
                  <a:srgbClr val="FF0000"/>
                </a:solidFill>
              </a:rPr>
              <a:t>“Copy always”</a:t>
            </a:r>
          </a:p>
        </p:txBody>
      </p:sp>
      <p:cxnSp>
        <p:nvCxnSpPr>
          <p:cNvPr id="11" name="Straight Arrow Connector 10"/>
          <p:cNvCxnSpPr/>
          <p:nvPr/>
        </p:nvCxnSpPr>
        <p:spPr>
          <a:xfrm flipH="1">
            <a:off x="8345766" y="4076595"/>
            <a:ext cx="1428774" cy="10441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260832" y="4087809"/>
            <a:ext cx="312914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enter sample data</a:t>
            </a:r>
          </a:p>
        </p:txBody>
      </p:sp>
      <p:cxnSp>
        <p:nvCxnSpPr>
          <p:cNvPr id="13" name="Straight Arrow Connector 12"/>
          <p:cNvCxnSpPr/>
          <p:nvPr/>
        </p:nvCxnSpPr>
        <p:spPr>
          <a:xfrm flipV="1">
            <a:off x="3017872" y="2948628"/>
            <a:ext cx="91439" cy="128014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6353722" y="3631986"/>
            <a:ext cx="1327540" cy="231032"/>
          </a:xfrm>
          <a:prstGeom prst="round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780074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487969" y="1253681"/>
            <a:ext cx="2895600" cy="1181100"/>
          </a:xfrm>
          <a:prstGeom prst="rect">
            <a:avLst/>
          </a:prstGeom>
        </p:spPr>
      </p:pic>
      <p:sp>
        <p:nvSpPr>
          <p:cNvPr id="3" name="Title 2"/>
          <p:cNvSpPr>
            <a:spLocks noGrp="1"/>
          </p:cNvSpPr>
          <p:nvPr>
            <p:ph type="title"/>
          </p:nvPr>
        </p:nvSpPr>
        <p:spPr/>
        <p:txBody>
          <a:bodyPr/>
          <a:lstStyle/>
          <a:p>
            <a:r>
              <a:rPr lang="en-US" dirty="0" smtClean="0"/>
              <a:t>Read File, Handle Exceptions</a:t>
            </a:r>
            <a:endParaRPr lang="en-US" dirty="0"/>
          </a:p>
        </p:txBody>
      </p:sp>
      <p:pic>
        <p:nvPicPr>
          <p:cNvPr id="4" name="Picture 3"/>
          <p:cNvPicPr>
            <a:picLocks noChangeAspect="1"/>
          </p:cNvPicPr>
          <p:nvPr/>
        </p:nvPicPr>
        <p:blipFill>
          <a:blip r:embed="rId3"/>
          <a:stretch>
            <a:fillRect/>
          </a:stretch>
        </p:blipFill>
        <p:spPr>
          <a:xfrm>
            <a:off x="1737726" y="2831759"/>
            <a:ext cx="5724525" cy="3533775"/>
          </a:xfrm>
          <a:prstGeom prst="rect">
            <a:avLst/>
          </a:prstGeom>
          <a:effectLst>
            <a:outerShdw blurRad="63500" sx="102000" sy="102000" algn="ctr" rotWithShape="0">
              <a:prstClr val="black">
                <a:alpha val="40000"/>
              </a:prstClr>
            </a:outerShdw>
          </a:effectLst>
        </p:spPr>
      </p:pic>
      <p:sp>
        <p:nvSpPr>
          <p:cNvPr id="5" name="TextBox 4"/>
          <p:cNvSpPr txBox="1"/>
          <p:nvPr/>
        </p:nvSpPr>
        <p:spPr>
          <a:xfrm>
            <a:off x="5639155" y="1577043"/>
            <a:ext cx="2762937" cy="1369606"/>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Use System.IO namespace for</a:t>
            </a:r>
          </a:p>
          <a:p>
            <a:pPr>
              <a:lnSpc>
                <a:spcPct val="90000"/>
              </a:lnSpc>
              <a:spcAft>
                <a:spcPts val="600"/>
              </a:spcAft>
            </a:pPr>
            <a:r>
              <a:rPr lang="en-US" sz="2400" dirty="0" err="1" smtClean="0">
                <a:solidFill>
                  <a:srgbClr val="FF0000"/>
                </a:solidFill>
              </a:rPr>
              <a:t>StreamReader</a:t>
            </a:r>
            <a:endParaRPr lang="en-US" sz="2400" dirty="0" smtClean="0">
              <a:solidFill>
                <a:srgbClr val="FF0000"/>
              </a:solidFill>
            </a:endParaRPr>
          </a:p>
        </p:txBody>
      </p:sp>
      <p:cxnSp>
        <p:nvCxnSpPr>
          <p:cNvPr id="6" name="Straight Arrow Connector 5"/>
          <p:cNvCxnSpPr/>
          <p:nvPr/>
        </p:nvCxnSpPr>
        <p:spPr>
          <a:xfrm flipH="1" flipV="1">
            <a:off x="2743556" y="1668483"/>
            <a:ext cx="2895599" cy="175748"/>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3932263" y="2946649"/>
            <a:ext cx="2287158" cy="93395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543012" y="3878788"/>
            <a:ext cx="2762937" cy="1446550"/>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solidFill>
                  <a:srgbClr val="FF0000"/>
                </a:solidFill>
              </a:rPr>
              <a:t>Handle possible</a:t>
            </a:r>
          </a:p>
          <a:p>
            <a:pPr>
              <a:lnSpc>
                <a:spcPct val="90000"/>
              </a:lnSpc>
              <a:spcAft>
                <a:spcPts val="600"/>
              </a:spcAft>
            </a:pPr>
            <a:r>
              <a:rPr lang="en-US" sz="2400" dirty="0" smtClean="0">
                <a:solidFill>
                  <a:srgbClr val="FF0000"/>
                </a:solidFill>
              </a:rPr>
              <a:t>exceptions with</a:t>
            </a:r>
          </a:p>
          <a:p>
            <a:pPr>
              <a:lnSpc>
                <a:spcPct val="90000"/>
              </a:lnSpc>
              <a:spcAft>
                <a:spcPts val="600"/>
              </a:spcAft>
            </a:pPr>
            <a:r>
              <a:rPr lang="en-US" sz="2400" dirty="0" smtClean="0">
                <a:solidFill>
                  <a:srgbClr val="FF0000"/>
                </a:solidFill>
              </a:rPr>
              <a:t>try-catch block</a:t>
            </a:r>
          </a:p>
        </p:txBody>
      </p:sp>
      <p:cxnSp>
        <p:nvCxnSpPr>
          <p:cNvPr id="13" name="Straight Arrow Connector 12"/>
          <p:cNvCxnSpPr/>
          <p:nvPr/>
        </p:nvCxnSpPr>
        <p:spPr>
          <a:xfrm flipH="1">
            <a:off x="4141860" y="4397391"/>
            <a:ext cx="3630840" cy="78057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213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 (read text file)</a:t>
            </a:r>
            <a:endParaRPr lang="en-US" dirty="0"/>
          </a:p>
        </p:txBody>
      </p:sp>
      <p:pic>
        <p:nvPicPr>
          <p:cNvPr id="4" name="Picture 3"/>
          <p:cNvPicPr>
            <a:picLocks noChangeAspect="1"/>
          </p:cNvPicPr>
          <p:nvPr/>
        </p:nvPicPr>
        <p:blipFill>
          <a:blip r:embed="rId2"/>
          <a:stretch>
            <a:fillRect/>
          </a:stretch>
        </p:blipFill>
        <p:spPr>
          <a:xfrm>
            <a:off x="549019" y="1394165"/>
            <a:ext cx="8351482" cy="5040250"/>
          </a:xfrm>
          <a:prstGeom prst="rect">
            <a:avLst/>
          </a:prstGeom>
        </p:spPr>
      </p:pic>
      <p:pic>
        <p:nvPicPr>
          <p:cNvPr id="6" name="Picture 5"/>
          <p:cNvPicPr>
            <a:picLocks noChangeAspect="1"/>
          </p:cNvPicPr>
          <p:nvPr/>
        </p:nvPicPr>
        <p:blipFill>
          <a:blip r:embed="rId3"/>
          <a:stretch>
            <a:fillRect/>
          </a:stretch>
        </p:blipFill>
        <p:spPr>
          <a:xfrm>
            <a:off x="6777810" y="3588701"/>
            <a:ext cx="4245382" cy="2194536"/>
          </a:xfrm>
          <a:prstGeom prst="rect">
            <a:avLst/>
          </a:prstGeom>
        </p:spPr>
      </p:pic>
    </p:spTree>
    <p:extLst>
      <p:ext uri="{BB962C8B-B14F-4D97-AF65-F5344CB8AC3E}">
        <p14:creationId xmlns:p14="http://schemas.microsoft.com/office/powerpoint/2010/main" val="27711525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848" y="2765750"/>
            <a:ext cx="9143900" cy="917575"/>
          </a:xfrm>
        </p:spPr>
        <p:txBody>
          <a:bodyPr/>
          <a:lstStyle/>
          <a:p>
            <a:pPr algn="ctr"/>
            <a:r>
              <a:rPr lang="en-US" dirty="0" smtClean="0"/>
              <a:t>Additional Topics</a:t>
            </a:r>
            <a:endParaRPr lang="en-US" dirty="0"/>
          </a:p>
        </p:txBody>
      </p:sp>
      <p:pic>
        <p:nvPicPr>
          <p:cNvPr id="6"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854912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124206"/>
          </a:xfrm>
        </p:spPr>
        <p:txBody>
          <a:bodyPr/>
          <a:lstStyle/>
          <a:p>
            <a:r>
              <a:rPr lang="en-US" dirty="0" smtClean="0"/>
              <a:t>Enumerators, e.g. </a:t>
            </a:r>
            <a:r>
              <a:rPr lang="en-US" dirty="0" err="1" smtClean="0"/>
              <a:t>enum</a:t>
            </a:r>
            <a:r>
              <a:rPr lang="en-US" dirty="0" smtClean="0"/>
              <a:t> keyword</a:t>
            </a:r>
          </a:p>
          <a:p>
            <a:r>
              <a:rPr lang="en-US" dirty="0" smtClean="0"/>
              <a:t>Extension Methods</a:t>
            </a:r>
          </a:p>
          <a:p>
            <a:r>
              <a:rPr lang="en-US" dirty="0" smtClean="0"/>
              <a:t>Generics</a:t>
            </a:r>
          </a:p>
          <a:p>
            <a:r>
              <a:rPr lang="en-US" dirty="0" smtClean="0"/>
              <a:t>List, e.g. List&lt;</a:t>
            </a:r>
            <a:r>
              <a:rPr lang="en-US" dirty="0" err="1" smtClean="0"/>
              <a:t>int</a:t>
            </a:r>
            <a:r>
              <a:rPr lang="en-US" dirty="0" smtClean="0"/>
              <a:t>&gt; </a:t>
            </a:r>
          </a:p>
          <a:p>
            <a:r>
              <a:rPr lang="en-US" dirty="0" smtClean="0"/>
              <a:t>Dictionary, e.g. Dictionary&lt;string, string&gt;</a:t>
            </a:r>
          </a:p>
          <a:p>
            <a:r>
              <a:rPr lang="en-US" dirty="0" err="1" smtClean="0"/>
              <a:t>Linq</a:t>
            </a:r>
            <a:endParaRPr lang="en-US" dirty="0" smtClean="0"/>
          </a:p>
        </p:txBody>
      </p:sp>
      <p:sp>
        <p:nvSpPr>
          <p:cNvPr id="3" name="Title 2"/>
          <p:cNvSpPr>
            <a:spLocks noGrp="1"/>
          </p:cNvSpPr>
          <p:nvPr>
            <p:ph type="title"/>
          </p:nvPr>
        </p:nvSpPr>
        <p:spPr/>
        <p:txBody>
          <a:bodyPr/>
          <a:lstStyle/>
          <a:p>
            <a:r>
              <a:rPr lang="en-US" dirty="0" smtClean="0"/>
              <a:t>Also Learn…</a:t>
            </a:r>
            <a:endParaRPr lang="en-US" dirty="0"/>
          </a:p>
        </p:txBody>
      </p:sp>
    </p:spTree>
    <p:extLst>
      <p:ext uri="{BB962C8B-B14F-4D97-AF65-F5344CB8AC3E}">
        <p14:creationId xmlns:p14="http://schemas.microsoft.com/office/powerpoint/2010/main" val="3644213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74638" y="1212850"/>
            <a:ext cx="11887200" cy="4555093"/>
          </a:xfrm>
        </p:spPr>
        <p:txBody>
          <a:bodyPr/>
          <a:lstStyle/>
          <a:p>
            <a:r>
              <a:rPr lang="en-US" dirty="0" smtClean="0"/>
              <a:t>C</a:t>
            </a:r>
            <a:r>
              <a:rPr lang="en-US" dirty="0"/>
              <a:t># </a:t>
            </a:r>
            <a:r>
              <a:rPr lang="en-US" dirty="0" smtClean="0"/>
              <a:t>Fundamentals for Absolute Beginners: </a:t>
            </a:r>
          </a:p>
          <a:p>
            <a:r>
              <a:rPr lang="en-US" dirty="0" smtClean="0">
                <a:hlinkClick r:id="rId2"/>
              </a:rPr>
              <a:t>http</a:t>
            </a:r>
            <a:r>
              <a:rPr lang="en-US" dirty="0">
                <a:hlinkClick r:id="rId2"/>
              </a:rPr>
              <a:t>://</a:t>
            </a:r>
            <a:r>
              <a:rPr lang="en-US" dirty="0" smtClean="0">
                <a:hlinkClick r:id="rId2"/>
              </a:rPr>
              <a:t>www.microsoftvirtualacademy.com/training-courses/c-fundamentals-for-absolute-beginners</a:t>
            </a:r>
            <a:r>
              <a:rPr lang="en-US" dirty="0" smtClean="0"/>
              <a:t> </a:t>
            </a:r>
          </a:p>
          <a:p>
            <a:pPr marL="0" indent="0">
              <a:buNone/>
            </a:pPr>
            <a:endParaRPr lang="en-US" dirty="0" smtClean="0"/>
          </a:p>
          <a:p>
            <a:r>
              <a:rPr lang="en-US" dirty="0" smtClean="0"/>
              <a:t>Programming in C# Jump Start:</a:t>
            </a:r>
          </a:p>
          <a:p>
            <a:r>
              <a:rPr lang="en-US" dirty="0">
                <a:hlinkClick r:id="rId3"/>
              </a:rPr>
              <a:t>http://</a:t>
            </a:r>
            <a:r>
              <a:rPr lang="en-US" dirty="0" smtClean="0">
                <a:hlinkClick r:id="rId3"/>
              </a:rPr>
              <a:t>www.microsoftvirtualacademy.com/training-courses/developer-training-with-programming-in-c</a:t>
            </a:r>
            <a:endParaRPr lang="en-US" dirty="0" smtClean="0"/>
          </a:p>
        </p:txBody>
      </p:sp>
      <p:sp>
        <p:nvSpPr>
          <p:cNvPr id="3" name="Title 2"/>
          <p:cNvSpPr>
            <a:spLocks noGrp="1"/>
          </p:cNvSpPr>
          <p:nvPr>
            <p:ph type="title"/>
          </p:nvPr>
        </p:nvSpPr>
        <p:spPr/>
        <p:txBody>
          <a:bodyPr/>
          <a:lstStyle/>
          <a:p>
            <a:r>
              <a:rPr lang="en-US" dirty="0" smtClean="0"/>
              <a:t>Videos on Microsoft Virtual Academy</a:t>
            </a:r>
            <a:endParaRPr lang="en-US" dirty="0"/>
          </a:p>
        </p:txBody>
      </p:sp>
      <p:pic>
        <p:nvPicPr>
          <p:cNvPr id="5" name="Picture 4"/>
          <p:cNvPicPr>
            <a:picLocks noChangeAspect="1"/>
          </p:cNvPicPr>
          <p:nvPr/>
        </p:nvPicPr>
        <p:blipFill>
          <a:blip r:embed="rId4"/>
          <a:stretch>
            <a:fillRect/>
          </a:stretch>
        </p:blipFill>
        <p:spPr>
          <a:xfrm>
            <a:off x="5080000" y="5691798"/>
            <a:ext cx="2276475" cy="1219200"/>
          </a:xfrm>
          <a:prstGeom prst="rect">
            <a:avLst/>
          </a:prstGeom>
        </p:spPr>
      </p:pic>
    </p:spTree>
    <p:extLst>
      <p:ext uri="{BB962C8B-B14F-4D97-AF65-F5344CB8AC3E}">
        <p14:creationId xmlns:p14="http://schemas.microsoft.com/office/powerpoint/2010/main" val="338464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8910" y="1139019"/>
            <a:ext cx="8961022" cy="5307013"/>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7347" y="3999554"/>
            <a:ext cx="3200365" cy="2491888"/>
          </a:xfrm>
          <a:prstGeom prst="rect">
            <a:avLst/>
          </a:prstGeom>
        </p:spPr>
      </p:pic>
      <p:sp>
        <p:nvSpPr>
          <p:cNvPr id="2" name="Title 1"/>
          <p:cNvSpPr>
            <a:spLocks noGrp="1"/>
          </p:cNvSpPr>
          <p:nvPr>
            <p:ph type="title"/>
          </p:nvPr>
        </p:nvSpPr>
        <p:spPr/>
        <p:txBody>
          <a:bodyPr/>
          <a:lstStyle/>
          <a:p>
            <a:r>
              <a:rPr lang="en-US" dirty="0" smtClean="0"/>
              <a:t>My Background (continued)</a:t>
            </a:r>
            <a:endParaRPr lang="en-US" dirty="0"/>
          </a:p>
        </p:txBody>
      </p:sp>
      <p:graphicFrame>
        <p:nvGraphicFramePr>
          <p:cNvPr id="5" name="Content Placeholder 4"/>
          <p:cNvGraphicFramePr>
            <a:graphicFrameLocks noGrp="1"/>
          </p:cNvGraphicFramePr>
          <p:nvPr>
            <p:ph idx="4294967295"/>
            <p:extLst/>
          </p:nvPr>
        </p:nvGraphicFramePr>
        <p:xfrm>
          <a:off x="457580" y="1119848"/>
          <a:ext cx="9962420" cy="2506826"/>
        </p:xfrm>
        <a:graphic>
          <a:graphicData uri="http://schemas.openxmlformats.org/drawingml/2006/table">
            <a:tbl>
              <a:tblPr firstRow="1" bandRow="1">
                <a:tableStyleId>{5C22544A-7EE6-4342-B048-85BDC9FD1C3A}</a:tableStyleId>
              </a:tblPr>
              <a:tblGrid>
                <a:gridCol w="1455186"/>
                <a:gridCol w="8507234"/>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1212384">
                <a:tc>
                  <a:txBody>
                    <a:bodyPr/>
                    <a:lstStyle/>
                    <a:p>
                      <a:r>
                        <a:rPr lang="en-US" sz="1800" dirty="0" smtClean="0"/>
                        <a:t>2013</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Ninja</a:t>
                      </a:r>
                      <a:r>
                        <a:rPr lang="en-US" sz="1800" baseline="0" dirty="0" smtClean="0"/>
                        <a:t> Cat Runner on Win8, WP8, Web (Construct 2)</a:t>
                      </a:r>
                    </a:p>
                    <a:p>
                      <a:pPr marL="285750" indent="-285750">
                        <a:buFont typeface="Arial" panose="020B0604020202020204" pitchFamily="34" charset="0"/>
                        <a:buChar char="•"/>
                      </a:pPr>
                      <a:r>
                        <a:rPr lang="en-US" sz="1800" baseline="0" dirty="0" smtClean="0"/>
                        <a:t>Video Q&amp;A with MS Tech Evangelist Frank La Vigne</a:t>
                      </a:r>
                    </a:p>
                    <a:p>
                      <a:pPr marL="285750" indent="-285750">
                        <a:buFont typeface="Arial" panose="020B0604020202020204" pitchFamily="34" charset="0"/>
                        <a:buChar char="•"/>
                      </a:pPr>
                      <a:r>
                        <a:rPr lang="en-US" sz="1800" dirty="0" smtClean="0"/>
                        <a:t>Founder/Admin</a:t>
                      </a:r>
                      <a:r>
                        <a:rPr lang="en-US" sz="1800" baseline="0" dirty="0" smtClean="0"/>
                        <a:t> of FB groups: Construct2, Xbox One &amp; Unity Indie </a:t>
                      </a:r>
                      <a:r>
                        <a:rPr lang="en-US" sz="1800" baseline="0" dirty="0" err="1" smtClean="0"/>
                        <a:t>Devs</a:t>
                      </a:r>
                      <a:endParaRPr lang="en-US" sz="1800" baseline="0" dirty="0" smtClean="0"/>
                    </a:p>
                    <a:p>
                      <a:pPr marL="285750" indent="-285750">
                        <a:buFont typeface="Arial" panose="020B0604020202020204" pitchFamily="34" charset="0"/>
                        <a:buChar char="•"/>
                      </a:pPr>
                      <a:r>
                        <a:rPr lang="en-US" sz="1800" baseline="0" dirty="0" smtClean="0"/>
                        <a:t>Started Public Speaking in DC area and East Coast</a:t>
                      </a:r>
                      <a:endParaRPr lang="en-US" sz="1800" dirty="0"/>
                    </a:p>
                  </a:txBody>
                  <a:tcPr marL="93260" marR="93260" marT="46630" marB="46630"/>
                </a:tc>
              </a:tr>
              <a:tr h="378222">
                <a:tc>
                  <a:txBody>
                    <a:bodyPr/>
                    <a:lstStyle/>
                    <a:p>
                      <a:r>
                        <a:rPr lang="en-US" sz="1800" dirty="0" smtClean="0"/>
                        <a:t>2014</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Public Speaking</a:t>
                      </a:r>
                      <a:r>
                        <a:rPr lang="en-US" sz="1800" baseline="0" dirty="0" smtClean="0"/>
                        <a:t> on Indie Game Development</a:t>
                      </a:r>
                    </a:p>
                    <a:p>
                      <a:pPr marL="285750" indent="-285750">
                        <a:buFont typeface="Arial" panose="020B0604020202020204" pitchFamily="34" charset="0"/>
                        <a:buChar char="•"/>
                      </a:pPr>
                      <a:r>
                        <a:rPr lang="en-US" sz="1800" baseline="0" dirty="0" smtClean="0"/>
                        <a:t>Joined Microsoft as a Sr. Technical Evangelist</a:t>
                      </a:r>
                    </a:p>
                    <a:p>
                      <a:pPr marL="285750" indent="-285750">
                        <a:buFont typeface="Arial" panose="020B0604020202020204" pitchFamily="34" charset="0"/>
                        <a:buChar char="•"/>
                      </a:pPr>
                      <a:r>
                        <a:rPr lang="en-US" sz="1800" baseline="0" dirty="0" smtClean="0"/>
                        <a:t>Gallant Glider on Win8, WP8, Web (Construct 2 </a:t>
                      </a:r>
                      <a:r>
                        <a:rPr lang="en-US" sz="1800" baseline="0" dirty="0" smtClean="0">
                          <a:sym typeface="Wingdings" panose="05000000000000000000" pitchFamily="2" charset="2"/>
                        </a:rPr>
                        <a:t> Universal App)</a:t>
                      </a:r>
                      <a:endParaRPr lang="en-US" sz="1800" dirty="0"/>
                    </a:p>
                  </a:txBody>
                  <a:tcPr marL="93260" marR="93260" marT="46630" marB="46630"/>
                </a:tc>
              </a:tr>
            </a:tbl>
          </a:graphicData>
        </a:graphic>
      </p:graphicFrame>
      <p:pic>
        <p:nvPicPr>
          <p:cNvPr id="2050" name="Picture 2" descr="Ninja Cat Ru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0960">
            <a:off x="387530" y="3773961"/>
            <a:ext cx="2914385" cy="1632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70" y="6597098"/>
            <a:ext cx="4574329" cy="374846"/>
          </a:xfrm>
          <a:prstGeom prst="rect">
            <a:avLst/>
          </a:prstGeom>
          <a:noFill/>
        </p:spPr>
        <p:txBody>
          <a:bodyPr wrap="none" rtlCol="0">
            <a:spAutoFit/>
          </a:bodyPr>
          <a:lstStyle/>
          <a:p>
            <a:r>
              <a:rPr lang="en-US" sz="1836" dirty="0" smtClean="0"/>
              <a:t>Video Q&amp;A: </a:t>
            </a:r>
            <a:r>
              <a:rPr lang="en-US" sz="1836" dirty="0">
                <a:hlinkClick r:id="rId5"/>
              </a:rPr>
              <a:t>http://youtu.be/lRjrQPvVOpo</a:t>
            </a:r>
            <a:r>
              <a:rPr lang="en-US" sz="1836" dirty="0"/>
              <a:t> </a:t>
            </a:r>
          </a:p>
        </p:txBody>
      </p:sp>
      <p:sp>
        <p:nvSpPr>
          <p:cNvPr id="7" name="TextBox 6"/>
          <p:cNvSpPr txBox="1"/>
          <p:nvPr/>
        </p:nvSpPr>
        <p:spPr>
          <a:xfrm>
            <a:off x="7041188" y="6571834"/>
            <a:ext cx="4565032" cy="400110"/>
          </a:xfrm>
          <a:prstGeom prst="rect">
            <a:avLst/>
          </a:prstGeom>
          <a:noFill/>
        </p:spPr>
        <p:txBody>
          <a:bodyPr wrap="none" rtlCol="0">
            <a:spAutoFit/>
          </a:bodyPr>
          <a:lstStyle/>
          <a:p>
            <a:r>
              <a:rPr lang="en-US" sz="1836" dirty="0" smtClean="0"/>
              <a:t>MVA: </a:t>
            </a:r>
            <a:r>
              <a:rPr lang="en-US" sz="2000" u="sng" dirty="0">
                <a:hlinkClick r:id="rId6"/>
              </a:rPr>
              <a:t>http://</a:t>
            </a:r>
            <a:r>
              <a:rPr lang="en-US" sz="2000" u="sng" dirty="0" smtClean="0">
                <a:hlinkClick r:id="rId6"/>
              </a:rPr>
              <a:t>aka.ms/DevGames-Const2</a:t>
            </a:r>
            <a:r>
              <a:rPr lang="en-US" sz="2000" u="sng" dirty="0" smtClean="0"/>
              <a:t> </a:t>
            </a:r>
            <a:endParaRPr lang="en-US" sz="1836"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872" y="3703863"/>
            <a:ext cx="4857858" cy="2893236"/>
          </a:xfrm>
          <a:prstGeom prst="rect">
            <a:avLst/>
          </a:prstGeom>
        </p:spPr>
      </p:pic>
    </p:spTree>
    <p:extLst>
      <p:ext uri="{BB962C8B-B14F-4D97-AF65-F5344CB8AC3E}">
        <p14:creationId xmlns:p14="http://schemas.microsoft.com/office/powerpoint/2010/main" val="30585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Xbox Magazine</a:t>
            </a:r>
            <a:endParaRPr lang="en-US" dirty="0"/>
          </a:p>
        </p:txBody>
      </p:sp>
      <p:pic>
        <p:nvPicPr>
          <p:cNvPr id="1026" name="Picture 2" descr="https://scontent-a-iad.xx.fbcdn.net/hphotos-frc3/t1/1506632_10151836636145044_16522124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7" y="1243470"/>
            <a:ext cx="3716699" cy="49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8692" y="6466980"/>
            <a:ext cx="5782431" cy="382308"/>
          </a:xfrm>
          <a:prstGeom prst="rect">
            <a:avLst/>
          </a:prstGeom>
          <a:noFill/>
        </p:spPr>
        <p:txBody>
          <a:bodyPr wrap="none" rtlCol="0">
            <a:spAutoFit/>
          </a:bodyPr>
          <a:lstStyle/>
          <a:p>
            <a:r>
              <a:rPr lang="en-US" sz="1836" dirty="0"/>
              <a:t>Source: Official Xbox Magazine, March 2014, Page 65</a:t>
            </a:r>
          </a:p>
        </p:txBody>
      </p:sp>
      <p:pic>
        <p:nvPicPr>
          <p:cNvPr id="4" name="Picture 3"/>
          <p:cNvPicPr>
            <a:picLocks noChangeAspect="1"/>
          </p:cNvPicPr>
          <p:nvPr/>
        </p:nvPicPr>
        <p:blipFill>
          <a:blip r:embed="rId4"/>
          <a:stretch>
            <a:fillRect/>
          </a:stretch>
        </p:blipFill>
        <p:spPr>
          <a:xfrm>
            <a:off x="5921231" y="1125037"/>
            <a:ext cx="3827899" cy="5377041"/>
          </a:xfrm>
          <a:prstGeom prst="rect">
            <a:avLst/>
          </a:prstGeom>
        </p:spPr>
      </p:pic>
      <p:pic>
        <p:nvPicPr>
          <p:cNvPr id="6" name="Picture 5"/>
          <p:cNvPicPr>
            <a:picLocks noChangeAspect="1"/>
          </p:cNvPicPr>
          <p:nvPr/>
        </p:nvPicPr>
        <p:blipFill>
          <a:blip r:embed="rId5"/>
          <a:stretch>
            <a:fillRect/>
          </a:stretch>
        </p:blipFill>
        <p:spPr>
          <a:xfrm>
            <a:off x="7658121" y="2797810"/>
            <a:ext cx="1985826" cy="1540337"/>
          </a:xfrm>
          <a:prstGeom prst="rect">
            <a:avLst/>
          </a:prstGeom>
        </p:spPr>
      </p:pic>
      <p:sp>
        <p:nvSpPr>
          <p:cNvPr id="7" name="Oval 6"/>
          <p:cNvSpPr/>
          <p:nvPr/>
        </p:nvSpPr>
        <p:spPr>
          <a:xfrm>
            <a:off x="7383991" y="2564658"/>
            <a:ext cx="2365139" cy="2098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a:t>
            </a:r>
          </a:p>
        </p:txBody>
      </p:sp>
      <p:cxnSp>
        <p:nvCxnSpPr>
          <p:cNvPr id="9" name="Straight Arrow Connector 8"/>
          <p:cNvCxnSpPr/>
          <p:nvPr/>
        </p:nvCxnSpPr>
        <p:spPr>
          <a:xfrm flipV="1">
            <a:off x="6684539" y="4041281"/>
            <a:ext cx="854886" cy="29686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0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677" y="2857189"/>
            <a:ext cx="6309354" cy="917575"/>
          </a:xfrm>
        </p:spPr>
        <p:txBody>
          <a:bodyPr/>
          <a:lstStyle/>
          <a:p>
            <a:pPr algn="ctr"/>
            <a:r>
              <a:rPr lang="en-US" dirty="0" smtClean="0"/>
              <a:t>Introduction</a:t>
            </a:r>
            <a:endParaRPr lang="en-US" dirty="0"/>
          </a:p>
        </p:txBody>
      </p:sp>
      <p:pic>
        <p:nvPicPr>
          <p:cNvPr id="8" name="Picture 16"/>
          <p:cNvPicPr>
            <a:picLocks noChangeAspect="1" noChangeArrowheads="1"/>
          </p:cNvPicPr>
          <p:nvPr/>
        </p:nvPicPr>
        <p:blipFill>
          <a:blip r:embed="rId3" cstate="print"/>
          <a:srcRect/>
          <a:stretch>
            <a:fillRect/>
          </a:stretch>
        </p:blipFill>
        <p:spPr bwMode="auto">
          <a:xfrm>
            <a:off x="9144285" y="5508920"/>
            <a:ext cx="2622947" cy="786884"/>
          </a:xfrm>
          <a:prstGeom prst="rect">
            <a:avLst/>
          </a:prstGeom>
          <a:noFill/>
          <a:ln w="9525">
            <a:noFill/>
            <a:miter lim="800000"/>
            <a:headEnd/>
            <a:tailEnd/>
          </a:ln>
        </p:spPr>
      </p:pic>
    </p:spTree>
    <p:extLst>
      <p:ext uri="{BB962C8B-B14F-4D97-AF65-F5344CB8AC3E}">
        <p14:creationId xmlns:p14="http://schemas.microsoft.com/office/powerpoint/2010/main" val="1295754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Download &amp; Install Visual Studio</a:t>
            </a:r>
            <a:endParaRPr lang="en-US" dirty="0"/>
          </a:p>
        </p:txBody>
      </p:sp>
      <p:pic>
        <p:nvPicPr>
          <p:cNvPr id="4" name="Picture 2" descr="http://visualstudiomagazine.com/articles/2013/09/30/~/media/ECG/visualstudiomagazine/Images/introimages/VisualStudio2013.ash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184" y="3464532"/>
            <a:ext cx="2536228" cy="176399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2889242" y="2837855"/>
            <a:ext cx="3291804" cy="914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90-day Trial</a:t>
            </a:r>
          </a:p>
        </p:txBody>
      </p:sp>
      <p:sp>
        <p:nvSpPr>
          <p:cNvPr id="6" name="Oval 5"/>
          <p:cNvSpPr/>
          <p:nvPr/>
        </p:nvSpPr>
        <p:spPr bwMode="auto">
          <a:xfrm>
            <a:off x="2889242" y="4989611"/>
            <a:ext cx="3291804" cy="9144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Express (free)</a:t>
            </a:r>
          </a:p>
        </p:txBody>
      </p:sp>
      <p:pic>
        <p:nvPicPr>
          <p:cNvPr id="7" name="Picture 6"/>
          <p:cNvPicPr>
            <a:picLocks noChangeAspect="1"/>
          </p:cNvPicPr>
          <p:nvPr/>
        </p:nvPicPr>
        <p:blipFill>
          <a:blip r:embed="rId3"/>
          <a:stretch>
            <a:fillRect/>
          </a:stretch>
        </p:blipFill>
        <p:spPr>
          <a:xfrm>
            <a:off x="7029359" y="1236153"/>
            <a:ext cx="3609975" cy="2476500"/>
          </a:xfrm>
          <a:prstGeom prst="rect">
            <a:avLst/>
          </a:prstGeom>
        </p:spPr>
      </p:pic>
      <p:pic>
        <p:nvPicPr>
          <p:cNvPr id="8" name="Picture 7"/>
          <p:cNvPicPr>
            <a:picLocks noChangeAspect="1"/>
          </p:cNvPicPr>
          <p:nvPr/>
        </p:nvPicPr>
        <p:blipFill>
          <a:blip r:embed="rId4"/>
          <a:stretch>
            <a:fillRect/>
          </a:stretch>
        </p:blipFill>
        <p:spPr>
          <a:xfrm>
            <a:off x="6658897" y="5016063"/>
            <a:ext cx="4895850" cy="1866900"/>
          </a:xfrm>
          <a:prstGeom prst="rect">
            <a:avLst/>
          </a:prstGeom>
        </p:spPr>
      </p:pic>
      <p:cxnSp>
        <p:nvCxnSpPr>
          <p:cNvPr id="10" name="Straight Arrow Connector 9"/>
          <p:cNvCxnSpPr>
            <a:stCxn id="4" idx="3"/>
            <a:endCxn id="5" idx="3"/>
          </p:cNvCxnSpPr>
          <p:nvPr/>
        </p:nvCxnSpPr>
        <p:spPr>
          <a:xfrm flipV="1">
            <a:off x="2739412" y="3618344"/>
            <a:ext cx="631904" cy="728184"/>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3"/>
            <a:endCxn id="6" idx="1"/>
          </p:cNvCxnSpPr>
          <p:nvPr/>
        </p:nvCxnSpPr>
        <p:spPr>
          <a:xfrm>
            <a:off x="2739412" y="4346528"/>
            <a:ext cx="631904" cy="776994"/>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7"/>
          </p:cNvCxnSpPr>
          <p:nvPr/>
        </p:nvCxnSpPr>
        <p:spPr>
          <a:xfrm flipV="1">
            <a:off x="5698972" y="2501738"/>
            <a:ext cx="1086070" cy="470028"/>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5"/>
          </p:cNvCxnSpPr>
          <p:nvPr/>
        </p:nvCxnSpPr>
        <p:spPr>
          <a:xfrm>
            <a:off x="5698972" y="5770100"/>
            <a:ext cx="738613" cy="216103"/>
          </a:xfrm>
          <a:prstGeom prst="straightConnector1">
            <a:avLst/>
          </a:prstGeom>
          <a:ln>
            <a:solidFill>
              <a:schemeClr val="tx1"/>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14756" y="1107283"/>
            <a:ext cx="5909182" cy="627864"/>
          </a:xfrm>
          <a:prstGeom prst="rect">
            <a:avLst/>
          </a:prstGeom>
          <a:noFill/>
        </p:spPr>
        <p:txBody>
          <a:bodyPr wrap="non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5"/>
              </a:rPr>
              <a:t>http://</a:t>
            </a:r>
            <a:r>
              <a:rPr lang="en-US" sz="2400" dirty="0" smtClean="0">
                <a:gradFill>
                  <a:gsLst>
                    <a:gs pos="2917">
                      <a:schemeClr val="tx1"/>
                    </a:gs>
                    <a:gs pos="30000">
                      <a:schemeClr val="tx1"/>
                    </a:gs>
                  </a:gsLst>
                  <a:lin ang="5400000" scaled="0"/>
                </a:gradFill>
                <a:hlinkClick r:id="rId5"/>
              </a:rPr>
              <a:t>www.visualstudio.com/downloads</a:t>
            </a:r>
            <a:r>
              <a:rPr lang="en-US" sz="2400" dirty="0" smtClean="0">
                <a:gradFill>
                  <a:gsLst>
                    <a:gs pos="2917">
                      <a:schemeClr val="tx1"/>
                    </a:gs>
                    <a:gs pos="30000">
                      <a:schemeClr val="tx1"/>
                    </a:gs>
                  </a:gsLst>
                  <a:lin ang="5400000" scaled="0"/>
                </a:gradFill>
              </a:rPr>
              <a:t> </a:t>
            </a:r>
          </a:p>
        </p:txBody>
      </p:sp>
      <p:pic>
        <p:nvPicPr>
          <p:cNvPr id="24" name="Picture 23"/>
          <p:cNvPicPr>
            <a:picLocks noChangeAspect="1"/>
          </p:cNvPicPr>
          <p:nvPr/>
        </p:nvPicPr>
        <p:blipFill>
          <a:blip r:embed="rId6"/>
          <a:stretch>
            <a:fillRect/>
          </a:stretch>
        </p:blipFill>
        <p:spPr>
          <a:xfrm>
            <a:off x="5857773" y="4008344"/>
            <a:ext cx="6306430" cy="676369"/>
          </a:xfrm>
          <a:prstGeom prst="rect">
            <a:avLst/>
          </a:prstGeom>
        </p:spPr>
      </p:pic>
      <p:grpSp>
        <p:nvGrpSpPr>
          <p:cNvPr id="11" name="Group 10"/>
          <p:cNvGrpSpPr/>
          <p:nvPr/>
        </p:nvGrpSpPr>
        <p:grpSpPr>
          <a:xfrm>
            <a:off x="6583993" y="2125677"/>
            <a:ext cx="5758632" cy="4421190"/>
            <a:chOff x="6583993" y="2125677"/>
            <a:chExt cx="5758632" cy="4421190"/>
          </a:xfrm>
        </p:grpSpPr>
        <p:sp>
          <p:nvSpPr>
            <p:cNvPr id="29" name="Rounded Rectangle 28"/>
            <p:cNvSpPr/>
            <p:nvPr/>
          </p:nvSpPr>
          <p:spPr bwMode="auto">
            <a:xfrm>
              <a:off x="6583993" y="5874675"/>
              <a:ext cx="5027759" cy="487679"/>
            </a:xfrm>
            <a:prstGeom prst="round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34" name="Group 33"/>
            <p:cNvGrpSpPr/>
            <p:nvPr/>
          </p:nvGrpSpPr>
          <p:grpSpPr>
            <a:xfrm>
              <a:off x="6989312" y="2125677"/>
              <a:ext cx="5353313" cy="4421190"/>
              <a:chOff x="6989312" y="2125677"/>
              <a:chExt cx="5353313" cy="4421190"/>
            </a:xfrm>
          </p:grpSpPr>
          <p:pic>
            <p:nvPicPr>
              <p:cNvPr id="1026" name="Picture 2" descr="http://icons.iconarchive.com/icons/hopstarter/sleek-xp-basic/32/Ok-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34021" y="2295453"/>
                <a:ext cx="304800" cy="30480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icons.iconarchive.com/icons/hopstarter/sleek-xp-basic/32/Ok-icon.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54694" y="6058372"/>
                <a:ext cx="304800" cy="304801"/>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le 26"/>
              <p:cNvSpPr/>
              <p:nvPr/>
            </p:nvSpPr>
            <p:spPr bwMode="auto">
              <a:xfrm>
                <a:off x="6989312" y="2295453"/>
                <a:ext cx="3711461" cy="304801"/>
              </a:xfrm>
              <a:prstGeom prst="roundRect">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0" name="Oval 29"/>
              <p:cNvSpPr/>
              <p:nvPr/>
            </p:nvSpPr>
            <p:spPr bwMode="auto">
              <a:xfrm>
                <a:off x="10883651" y="2125677"/>
                <a:ext cx="638048" cy="672191"/>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11704577" y="5874676"/>
                <a:ext cx="638048" cy="672191"/>
              </a:xfrm>
              <a:prstGeom prst="ellipse">
                <a:avLst/>
              </a:prstGeom>
              <a:noFill/>
              <a:ln>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2759435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771433" y="1668482"/>
            <a:ext cx="7502490" cy="4527870"/>
          </a:xfrm>
          <a:prstGeom prst="rect">
            <a:avLst/>
          </a:prstGeom>
        </p:spPr>
      </p:pic>
      <p:sp>
        <p:nvSpPr>
          <p:cNvPr id="3" name="Title 2"/>
          <p:cNvSpPr>
            <a:spLocks noGrp="1"/>
          </p:cNvSpPr>
          <p:nvPr>
            <p:ph type="title"/>
          </p:nvPr>
        </p:nvSpPr>
        <p:spPr/>
        <p:txBody>
          <a:bodyPr/>
          <a:lstStyle/>
          <a:p>
            <a:r>
              <a:rPr lang="en-US" dirty="0" smtClean="0"/>
              <a:t>Visual Studio UI (User Interface)</a:t>
            </a:r>
            <a:endParaRPr lang="en-US" dirty="0"/>
          </a:p>
        </p:txBody>
      </p:sp>
      <p:cxnSp>
        <p:nvCxnSpPr>
          <p:cNvPr id="6" name="Straight Arrow Connector 5"/>
          <p:cNvCxnSpPr/>
          <p:nvPr/>
        </p:nvCxnSpPr>
        <p:spPr>
          <a:xfrm flipH="1">
            <a:off x="8138456" y="3048797"/>
            <a:ext cx="1935430" cy="22649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073886" y="2701350"/>
            <a:ext cx="1833066"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References</a:t>
            </a:r>
          </a:p>
        </p:txBody>
      </p:sp>
      <p:cxnSp>
        <p:nvCxnSpPr>
          <p:cNvPr id="10" name="Straight Arrow Connector 9"/>
          <p:cNvCxnSpPr/>
          <p:nvPr/>
        </p:nvCxnSpPr>
        <p:spPr>
          <a:xfrm flipH="1">
            <a:off x="8916675" y="4684407"/>
            <a:ext cx="914390" cy="36575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54561" y="4012957"/>
            <a:ext cx="1754326"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Properties</a:t>
            </a:r>
          </a:p>
          <a:p>
            <a:pPr>
              <a:lnSpc>
                <a:spcPct val="90000"/>
              </a:lnSpc>
              <a:spcAft>
                <a:spcPts val="600"/>
              </a:spcAft>
            </a:pPr>
            <a:r>
              <a:rPr lang="en-US" sz="2400" dirty="0" smtClean="0">
                <a:solidFill>
                  <a:srgbClr val="FF0000"/>
                </a:solidFill>
              </a:rPr>
              <a:t>Panel</a:t>
            </a:r>
          </a:p>
        </p:txBody>
      </p:sp>
      <p:cxnSp>
        <p:nvCxnSpPr>
          <p:cNvPr id="13" name="Straight Arrow Connector 12"/>
          <p:cNvCxnSpPr/>
          <p:nvPr/>
        </p:nvCxnSpPr>
        <p:spPr>
          <a:xfrm flipH="1">
            <a:off x="6039645" y="1485604"/>
            <a:ext cx="361470" cy="176830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507788" y="987531"/>
            <a:ext cx="196989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Code Editor</a:t>
            </a:r>
          </a:p>
        </p:txBody>
      </p:sp>
      <p:cxnSp>
        <p:nvCxnSpPr>
          <p:cNvPr id="18" name="Straight Arrow Connector 17"/>
          <p:cNvCxnSpPr>
            <a:stCxn id="19" idx="3"/>
          </p:cNvCxnSpPr>
          <p:nvPr/>
        </p:nvCxnSpPr>
        <p:spPr>
          <a:xfrm flipV="1">
            <a:off x="1298549" y="1974285"/>
            <a:ext cx="472884" cy="302893"/>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0162" y="1963246"/>
            <a:ext cx="137871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Toolbar</a:t>
            </a:r>
          </a:p>
        </p:txBody>
      </p:sp>
      <p:cxnSp>
        <p:nvCxnSpPr>
          <p:cNvPr id="23" name="Straight Arrow Connector 22"/>
          <p:cNvCxnSpPr/>
          <p:nvPr/>
        </p:nvCxnSpPr>
        <p:spPr>
          <a:xfrm flipH="1">
            <a:off x="8808921" y="2061193"/>
            <a:ext cx="914390" cy="365757"/>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746807" y="1389743"/>
            <a:ext cx="1499449"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Solution</a:t>
            </a:r>
          </a:p>
          <a:p>
            <a:pPr>
              <a:lnSpc>
                <a:spcPct val="90000"/>
              </a:lnSpc>
              <a:spcAft>
                <a:spcPts val="600"/>
              </a:spcAft>
            </a:pPr>
            <a:r>
              <a:rPr lang="en-US" sz="2400" dirty="0" smtClean="0">
                <a:solidFill>
                  <a:srgbClr val="FF0000"/>
                </a:solidFill>
              </a:rPr>
              <a:t>Explorer</a:t>
            </a:r>
          </a:p>
        </p:txBody>
      </p:sp>
      <p:cxnSp>
        <p:nvCxnSpPr>
          <p:cNvPr id="27" name="Straight Arrow Connector 26"/>
          <p:cNvCxnSpPr/>
          <p:nvPr/>
        </p:nvCxnSpPr>
        <p:spPr>
          <a:xfrm flipH="1">
            <a:off x="4321006" y="5246306"/>
            <a:ext cx="799963" cy="626809"/>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72335" y="4618442"/>
            <a:ext cx="1236557" cy="627864"/>
          </a:xfrm>
          <a:prstGeom prst="rect">
            <a:avLst/>
          </a:prstGeom>
          <a:noFill/>
        </p:spPr>
        <p:txBody>
          <a:bodyPr wrap="none" lIns="182880" tIns="146304" rIns="182880" bIns="146304" rtlCol="0">
            <a:spAutoFit/>
          </a:bodyPr>
          <a:lstStyle/>
          <a:p>
            <a:pPr>
              <a:lnSpc>
                <a:spcPct val="90000"/>
              </a:lnSpc>
              <a:spcAft>
                <a:spcPts val="600"/>
              </a:spcAft>
            </a:pPr>
            <a:r>
              <a:rPr lang="en-US" sz="2400" dirty="0" err="1" smtClean="0">
                <a:solidFill>
                  <a:srgbClr val="FF0000"/>
                </a:solidFill>
              </a:rPr>
              <a:t>Ouput</a:t>
            </a:r>
            <a:endParaRPr lang="en-US" sz="2400" dirty="0" smtClean="0">
              <a:solidFill>
                <a:srgbClr val="FF0000"/>
              </a:solidFill>
            </a:endParaRPr>
          </a:p>
        </p:txBody>
      </p:sp>
      <p:cxnSp>
        <p:nvCxnSpPr>
          <p:cNvPr id="31" name="Straight Arrow Connector 30"/>
          <p:cNvCxnSpPr/>
          <p:nvPr/>
        </p:nvCxnSpPr>
        <p:spPr>
          <a:xfrm>
            <a:off x="3491920" y="1628369"/>
            <a:ext cx="257464" cy="447242"/>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71667" y="1158036"/>
            <a:ext cx="1809341"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solidFill>
                  <a:srgbClr val="FF0000"/>
                </a:solidFill>
              </a:rPr>
              <a:t>Start (Run)</a:t>
            </a:r>
          </a:p>
        </p:txBody>
      </p:sp>
    </p:spTree>
    <p:extLst>
      <p:ext uri="{BB962C8B-B14F-4D97-AF65-F5344CB8AC3E}">
        <p14:creationId xmlns:p14="http://schemas.microsoft.com/office/powerpoint/2010/main" val="3549634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Why Learn C#?</a:t>
            </a:r>
            <a:endParaRPr lang="en-US" dirty="0"/>
          </a:p>
        </p:txBody>
      </p:sp>
      <p:sp>
        <p:nvSpPr>
          <p:cNvPr id="2" name="TextBox 1"/>
          <p:cNvSpPr txBox="1"/>
          <p:nvPr/>
        </p:nvSpPr>
        <p:spPr>
          <a:xfrm>
            <a:off x="457580" y="6240432"/>
            <a:ext cx="706231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Hint: In Visual Studio, click File </a:t>
            </a:r>
            <a:r>
              <a:rPr lang="en-US" sz="2400" dirty="0" smtClean="0">
                <a:gradFill>
                  <a:gsLst>
                    <a:gs pos="2917">
                      <a:schemeClr val="tx1"/>
                    </a:gs>
                    <a:gs pos="30000">
                      <a:schemeClr val="tx1"/>
                    </a:gs>
                  </a:gsLst>
                  <a:lin ang="5400000" scaled="0"/>
                </a:gradFill>
                <a:sym typeface="Wingdings" panose="05000000000000000000" pitchFamily="2" charset="2"/>
              </a:rPr>
              <a:t> New  Project</a:t>
            </a:r>
            <a:endParaRPr lang="en-US" sz="2400" dirty="0" smtClean="0">
              <a:gradFill>
                <a:gsLst>
                  <a:gs pos="2917">
                    <a:schemeClr val="tx1"/>
                  </a:gs>
                  <a:gs pos="30000">
                    <a:schemeClr val="tx1"/>
                  </a:gs>
                </a:gsLst>
                <a:lin ang="5400000" scaled="0"/>
              </a:gradFill>
            </a:endParaRPr>
          </a:p>
        </p:txBody>
      </p:sp>
      <p:pic>
        <p:nvPicPr>
          <p:cNvPr id="11" name="Picture 10"/>
          <p:cNvPicPr>
            <a:picLocks noChangeAspect="1"/>
          </p:cNvPicPr>
          <p:nvPr/>
        </p:nvPicPr>
        <p:blipFill>
          <a:blip r:embed="rId2"/>
          <a:stretch>
            <a:fillRect/>
          </a:stretch>
        </p:blipFill>
        <p:spPr>
          <a:xfrm>
            <a:off x="457580" y="1248523"/>
            <a:ext cx="6049219" cy="1667108"/>
          </a:xfrm>
          <a:prstGeom prst="rect">
            <a:avLst/>
          </a:prstGeom>
          <a:effectLst>
            <a:outerShdw blurRad="50800" dist="38100" dir="2700000" algn="tl" rotWithShape="0">
              <a:prstClr val="black">
                <a:alpha val="40000"/>
              </a:prstClr>
            </a:outerShdw>
          </a:effectLst>
        </p:spPr>
      </p:pic>
      <p:pic>
        <p:nvPicPr>
          <p:cNvPr id="9" name="Picture 8"/>
          <p:cNvPicPr>
            <a:picLocks noChangeAspect="1"/>
          </p:cNvPicPr>
          <p:nvPr/>
        </p:nvPicPr>
        <p:blipFill>
          <a:blip r:embed="rId3"/>
          <a:stretch>
            <a:fillRect/>
          </a:stretch>
        </p:blipFill>
        <p:spPr>
          <a:xfrm>
            <a:off x="2477989" y="2491433"/>
            <a:ext cx="9267825" cy="3200400"/>
          </a:xfrm>
          <a:prstGeom prst="rect">
            <a:avLst/>
          </a:prstGeom>
          <a:effectLst>
            <a:outerShdw blurRad="50800" dist="38100" dir="2700000" algn="tl" rotWithShape="0">
              <a:prstClr val="black">
                <a:alpha val="40000"/>
              </a:prstClr>
            </a:outerShdw>
          </a:effectLst>
        </p:spPr>
      </p:pic>
      <p:sp>
        <p:nvSpPr>
          <p:cNvPr id="31" name="Rounded Rectangle 30"/>
          <p:cNvSpPr/>
          <p:nvPr/>
        </p:nvSpPr>
        <p:spPr bwMode="auto">
          <a:xfrm>
            <a:off x="4663773" y="3577185"/>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3" name="Rounded Rectangle 12"/>
          <p:cNvSpPr/>
          <p:nvPr/>
        </p:nvSpPr>
        <p:spPr bwMode="auto">
          <a:xfrm>
            <a:off x="4663773" y="4091633"/>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4" name="Rounded Rectangle 13"/>
          <p:cNvSpPr/>
          <p:nvPr/>
        </p:nvSpPr>
        <p:spPr bwMode="auto">
          <a:xfrm>
            <a:off x="4663773" y="4609053"/>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16" name="Rounded Rectangle 15"/>
          <p:cNvSpPr/>
          <p:nvPr/>
        </p:nvSpPr>
        <p:spPr bwMode="auto">
          <a:xfrm>
            <a:off x="4663773" y="5334543"/>
            <a:ext cx="2103097" cy="285834"/>
          </a:xfrm>
          <a:prstGeom prst="roundRect">
            <a:avLst/>
          </a:prstGeom>
          <a:noFill/>
          <a:ln>
            <a:solidFill>
              <a:srgbClr val="FF0000"/>
            </a:solidFill>
            <a:headEnd type="none" w="med" len="med"/>
            <a:tailEnd type="none" w="med" len="med"/>
          </a:ln>
          <a:effectLst>
            <a:glow rad="63500">
              <a:schemeClr val="accent3">
                <a:satMod val="175000"/>
                <a:alpha val="40000"/>
              </a:schemeClr>
            </a:glo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51540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3" grpId="0" animBg="1"/>
      <p:bldP spid="14" grpId="0" animBg="1"/>
      <p:bldP spid="16" grpId="0" animBg="1"/>
    </p:bld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cbf749eb-5fb0-4c75-b7cd-eb7d18649fd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22601</TotalTime>
  <Words>920</Words>
  <Application>Microsoft Office PowerPoint</Application>
  <PresentationFormat>Custom</PresentationFormat>
  <Paragraphs>276</Paragraphs>
  <Slides>36</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ＭＳ Ｐゴシック</vt:lpstr>
      <vt:lpstr>Arial</vt:lpstr>
      <vt:lpstr>Courier New</vt:lpstr>
      <vt:lpstr>Segoe UI</vt:lpstr>
      <vt:lpstr>Segoe UI Light</vt:lpstr>
      <vt:lpstr>Wingdings</vt:lpstr>
      <vt:lpstr>MSVID_White_16x9_2012-08-18</vt:lpstr>
      <vt:lpstr>C# Crash Course </vt:lpstr>
      <vt:lpstr>Agenda</vt:lpstr>
      <vt:lpstr>My Background</vt:lpstr>
      <vt:lpstr>My Background (continued)</vt:lpstr>
      <vt:lpstr>Official Xbox Magazine</vt:lpstr>
      <vt:lpstr>Introduction</vt:lpstr>
      <vt:lpstr>Download &amp; Install Visual Studio</vt:lpstr>
      <vt:lpstr>Visual Studio UI (User Interface)</vt:lpstr>
      <vt:lpstr>Why Learn C#?</vt:lpstr>
      <vt:lpstr>How Does It Work?</vt:lpstr>
      <vt:lpstr>Demo (with debugging/breakpoints)</vt:lpstr>
      <vt:lpstr>Variables, Operators &amp; Loops</vt:lpstr>
      <vt:lpstr>C# Language Syntax</vt:lpstr>
      <vt:lpstr>Demo (language syntax) </vt:lpstr>
      <vt:lpstr>Operators (Math, Assignment)</vt:lpstr>
      <vt:lpstr>Logical Operators</vt:lpstr>
      <vt:lpstr>Demo (operators)</vt:lpstr>
      <vt:lpstr>Strings</vt:lpstr>
      <vt:lpstr>Demo (strings)</vt:lpstr>
      <vt:lpstr>Loops, etc</vt:lpstr>
      <vt:lpstr>Demo (loops, etc)</vt:lpstr>
      <vt:lpstr>Classes &amp; Methods</vt:lpstr>
      <vt:lpstr>Creating a New Class</vt:lpstr>
      <vt:lpstr>Parts of a Class</vt:lpstr>
      <vt:lpstr>Inheritance &amp; Complex Objects</vt:lpstr>
      <vt:lpstr>Demo (classes)</vt:lpstr>
      <vt:lpstr>Files &amp; Exceptions</vt:lpstr>
      <vt:lpstr>Add Text File</vt:lpstr>
      <vt:lpstr>Name New Text File</vt:lpstr>
      <vt:lpstr>Update Text File And Properties</vt:lpstr>
      <vt:lpstr>Read File, Handle Exceptions</vt:lpstr>
      <vt:lpstr>Demo (read text file)</vt:lpstr>
      <vt:lpstr>Additional Topics</vt:lpstr>
      <vt:lpstr>Also Learn…</vt:lpstr>
      <vt:lpstr>Videos on Microsoft Virtual Academy</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274</cp:revision>
  <dcterms:created xsi:type="dcterms:W3CDTF">2012-05-22T07:38:31Z</dcterms:created>
  <dcterms:modified xsi:type="dcterms:W3CDTF">2014-11-06T15:32:49Z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