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8"/>
  </p:notesMasterIdLst>
  <p:handoutMasterIdLst>
    <p:handoutMasterId r:id="rId59"/>
  </p:handoutMasterIdLst>
  <p:sldIdLst>
    <p:sldId id="256" r:id="rId5"/>
    <p:sldId id="298" r:id="rId6"/>
    <p:sldId id="259" r:id="rId7"/>
    <p:sldId id="260" r:id="rId8"/>
    <p:sldId id="261" r:id="rId9"/>
    <p:sldId id="304" r:id="rId10"/>
    <p:sldId id="331" r:id="rId11"/>
    <p:sldId id="358" r:id="rId12"/>
    <p:sldId id="359" r:id="rId13"/>
    <p:sldId id="360" r:id="rId14"/>
    <p:sldId id="361"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62" r:id="rId30"/>
    <p:sldId id="357" r:id="rId31"/>
    <p:sldId id="332" r:id="rId32"/>
    <p:sldId id="307" r:id="rId33"/>
    <p:sldId id="328" r:id="rId34"/>
    <p:sldId id="310" r:id="rId35"/>
    <p:sldId id="308" r:id="rId36"/>
    <p:sldId id="309" r:id="rId37"/>
    <p:sldId id="311" r:id="rId38"/>
    <p:sldId id="333" r:id="rId39"/>
    <p:sldId id="338" r:id="rId40"/>
    <p:sldId id="339" r:id="rId41"/>
    <p:sldId id="342" r:id="rId42"/>
    <p:sldId id="340" r:id="rId43"/>
    <p:sldId id="314" r:id="rId44"/>
    <p:sldId id="334" r:id="rId45"/>
    <p:sldId id="336" r:id="rId46"/>
    <p:sldId id="337" r:id="rId47"/>
    <p:sldId id="341" r:id="rId48"/>
    <p:sldId id="318" r:id="rId49"/>
    <p:sldId id="324" r:id="rId50"/>
    <p:sldId id="316" r:id="rId51"/>
    <p:sldId id="317" r:id="rId52"/>
    <p:sldId id="315" r:id="rId53"/>
    <p:sldId id="323" r:id="rId54"/>
    <p:sldId id="325" r:id="rId55"/>
    <p:sldId id="330" r:id="rId56"/>
    <p:sldId id="296"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70291" autoAdjust="0"/>
  </p:normalViewPr>
  <p:slideViewPr>
    <p:cSldViewPr>
      <p:cViewPr varScale="1">
        <p:scale>
          <a:sx n="47" d="100"/>
          <a:sy n="47" d="100"/>
        </p:scale>
        <p:origin x="1620" y="5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24"/>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12/9/2014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logs.msdn.com/b/visualstudio/archive/2014/04/14/using-visual-studio-to-build-universal-xaml-apps.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visualstudiogallery.msdn.microsoft.com/315c13a7-2787-4f57-bdf7-adae6ed5445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wintellect.com/blogs/jprosise/building-universal-apps-with-visual-studio-2013-update-2" TargetMode="External"/><Relationship Id="rId4" Type="http://schemas.openxmlformats.org/officeDocument/2006/relationships/hyperlink" Target="http://www.microsoftvirtualacademy.com/training-courses/developing-universal-windows-apps-with-c-and-xa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acebook.com/OnekSoftGa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outu.be/lRjrQPvVOp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ka.ms/DevGames-Const2"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Cloudy with a Dash of Universal Apps</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0354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7966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Universal App?</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"Apps that are tailored to people with disabilities"</a:t>
            </a:r>
          </a:p>
          <a:p>
            <a:pPr marL="342900" indent="-342900">
              <a:lnSpc>
                <a:spcPct val="200000"/>
              </a:lnSpc>
              <a:buFont typeface="Wingdings" panose="05000000000000000000" pitchFamily="2" charset="2"/>
              <a:buChar char="q"/>
            </a:pPr>
            <a:r>
              <a:rPr lang="en-US" sz="900" dirty="0" smtClean="0"/>
              <a:t>"Apps that are automatically multi-lingual and culture adherent"</a:t>
            </a:r>
          </a:p>
          <a:p>
            <a:pPr marL="342900" indent="-342900">
              <a:lnSpc>
                <a:spcPct val="200000"/>
              </a:lnSpc>
              <a:buFont typeface="Wingdings" panose="05000000000000000000" pitchFamily="2" charset="2"/>
              <a:buChar char="q"/>
            </a:pPr>
            <a:r>
              <a:rPr lang="en-US" sz="900" dirty="0" smtClean="0"/>
              <a:t>"Apps that can run on all platforms (iOS, Android, Windows)"</a:t>
            </a:r>
          </a:p>
          <a:p>
            <a:pPr marL="342900" indent="-342900">
              <a:lnSpc>
                <a:spcPct val="200000"/>
              </a:lnSpc>
              <a:buFont typeface="Wingdings" panose="05000000000000000000" pitchFamily="2" charset="2"/>
              <a:buChar char="q"/>
            </a:pPr>
            <a:r>
              <a:rPr lang="en-US" sz="900" dirty="0" smtClean="0"/>
              <a:t>"A single app package that will work across Microsoft devices“</a:t>
            </a:r>
          </a:p>
          <a:p>
            <a:pPr marL="342900" indent="-342900">
              <a:lnSpc>
                <a:spcPct val="200000"/>
              </a:lnSpc>
              <a:buFont typeface="Wingdings" panose="05000000000000000000" pitchFamily="2" charset="2"/>
              <a:buChar char="q"/>
            </a:pPr>
            <a:r>
              <a:rPr lang="en-US" sz="900" dirty="0" smtClean="0"/>
              <a:t> None of the Above?</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91760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Universal Apps for Windows</a:t>
            </a:r>
          </a:p>
          <a:p>
            <a:pPr defTabSz="939363">
              <a:defRPr/>
            </a:pPr>
            <a:endParaRPr lang="en-US" dirty="0" smtClean="0"/>
          </a:p>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smtClean="0"/>
          </a:p>
          <a:p>
            <a:r>
              <a:rPr lang="en-US" sz="2400" dirty="0" smtClean="0"/>
              <a:t>Ref: </a:t>
            </a:r>
            <a:r>
              <a:rPr lang="en-US" sz="2400" dirty="0" smtClean="0">
                <a:hlinkClick r:id="rId3"/>
              </a:rPr>
              <a:t>http://dev.windows.com/en-us/develop/Building-universal-Windows-apps</a:t>
            </a:r>
            <a:r>
              <a:rPr lang="en-US" sz="24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121140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Benefits of Universal Apps</a:t>
            </a:r>
          </a:p>
          <a:p>
            <a:pPr marL="342900" indent="-342900">
              <a:lnSpc>
                <a:spcPct val="200000"/>
              </a:lnSpc>
              <a:buFont typeface="Arial" panose="020B0604020202020204" pitchFamily="34" charset="0"/>
              <a:buChar char="•"/>
            </a:pPr>
            <a:r>
              <a:rPr lang="en-US" sz="900" dirty="0" smtClean="0"/>
              <a:t>Pricing structure – Match Windows Phone pricing on Windows 8</a:t>
            </a:r>
          </a:p>
          <a:p>
            <a:pPr marL="342900" indent="-342900">
              <a:lnSpc>
                <a:spcPct val="200000"/>
              </a:lnSpc>
              <a:buFont typeface="Arial" panose="020B0604020202020204" pitchFamily="34" charset="0"/>
              <a:buChar char="•"/>
            </a:pPr>
            <a:r>
              <a:rPr lang="en-US" sz="900" dirty="0" smtClean="0"/>
              <a:t>Shared in-app purchases – Buy IAPs only once, on either platform.</a:t>
            </a:r>
          </a:p>
          <a:p>
            <a:pPr marL="342900" indent="-342900">
              <a:lnSpc>
                <a:spcPct val="200000"/>
              </a:lnSpc>
              <a:buFont typeface="Arial" panose="020B0604020202020204" pitchFamily="34" charset="0"/>
              <a:buChar char="•"/>
            </a:pPr>
            <a:r>
              <a:rPr lang="en-US" sz="900" dirty="0" smtClean="0"/>
              <a:t>Install across devices – Buy app only once, own across platforms</a:t>
            </a:r>
          </a:p>
          <a:p>
            <a:pPr marL="342900" indent="-342900">
              <a:lnSpc>
                <a:spcPct val="200000"/>
              </a:lnSpc>
              <a:buFont typeface="Arial" panose="020B0604020202020204" pitchFamily="34" charset="0"/>
              <a:buChar char="•"/>
            </a:pPr>
            <a:r>
              <a:rPr lang="en-US" sz="900" dirty="0" smtClean="0"/>
              <a:t>Shared revenue model – Keep 70% of revenue </a:t>
            </a:r>
          </a:p>
          <a:p>
            <a:pPr marL="342900" indent="-342900">
              <a:lnSpc>
                <a:spcPct val="200000"/>
              </a:lnSpc>
              <a:buFont typeface="Arial" panose="020B0604020202020204" pitchFamily="34" charset="0"/>
              <a:buChar char="•"/>
            </a:pPr>
            <a:r>
              <a:rPr lang="en-US" sz="900" dirty="0" smtClean="0"/>
              <a:t>Unified ad-units for Windows Phone and Windows apps</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r>
              <a:rPr lang="en-US" sz="900" dirty="0" smtClean="0"/>
              <a:t>Ref: </a:t>
            </a:r>
            <a:r>
              <a:rPr lang="en-US" sz="900" dirty="0" smtClean="0">
                <a:hlinkClick r:id="rId3"/>
              </a:rPr>
              <a:t>http://www.wpcentral.com/what-is-a-universal-windows-app</a:t>
            </a:r>
            <a:r>
              <a:rPr lang="en-US" sz="900" dirty="0" smtClean="0"/>
              <a:t> </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287268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Streamlined Development</a:t>
            </a:r>
          </a:p>
          <a:p>
            <a:pPr defTabSz="939363">
              <a:defRPr/>
            </a:pPr>
            <a:endParaRPr lang="en-US" dirty="0" smtClean="0"/>
          </a:p>
          <a:p>
            <a:pPr defTabSz="939363">
              <a:defRPr/>
            </a:pPr>
            <a:r>
              <a:rPr lang="en-US" dirty="0" smtClean="0"/>
              <a:t>(graphic)</a:t>
            </a:r>
          </a:p>
          <a:p>
            <a:pPr defTabSz="939363">
              <a:defRPr/>
            </a:pPr>
            <a:r>
              <a:rPr lang="en-US" dirty="0" smtClean="0"/>
              <a:t>UI</a:t>
            </a:r>
            <a:r>
              <a:rPr lang="en-US" baseline="0" dirty="0" smtClean="0"/>
              <a:t> </a:t>
            </a:r>
            <a:r>
              <a:rPr lang="en-US" baseline="0" dirty="0" smtClean="0">
                <a:sym typeface="Wingdings" panose="05000000000000000000" pitchFamily="2" charset="2"/>
              </a:rPr>
              <a:t> App Model  APIs  Tools  Store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355815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Visual Studio</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9944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VS 2013 Update 2+</a:t>
            </a:r>
          </a:p>
          <a:p>
            <a:pPr defTabSz="939363">
              <a:defRPr/>
            </a:pPr>
            <a:endParaRPr lang="en-US" dirty="0" smtClean="0"/>
          </a:p>
          <a:p>
            <a:pPr marL="342900" indent="-342900">
              <a:buFont typeface="Arial" panose="020B0604020202020204" pitchFamily="34" charset="0"/>
              <a:buChar char="•"/>
            </a:pPr>
            <a:r>
              <a:rPr lang="en-US" sz="900" dirty="0" smtClean="0"/>
              <a:t>C# and XAML</a:t>
            </a:r>
          </a:p>
          <a:p>
            <a:pPr marL="342900" indent="-342900">
              <a:buFont typeface="Arial" panose="020B0604020202020204" pitchFamily="34" charset="0"/>
              <a:buChar char="•"/>
            </a:pPr>
            <a:r>
              <a:rPr lang="en-US" sz="900" dirty="0" smtClean="0"/>
              <a:t>HTML5 &amp; JavaScript</a:t>
            </a:r>
          </a:p>
          <a:p>
            <a:pPr marL="342900" indent="-342900">
              <a:buFont typeface="Arial" panose="020B0604020202020204" pitchFamily="34" charset="0"/>
              <a:buChar char="•"/>
            </a:pPr>
            <a:r>
              <a:rPr lang="en-US" sz="900" dirty="0" smtClean="0"/>
              <a:t>C++ and DirectX</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228223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Creating a Universal Project</a:t>
            </a:r>
          </a:p>
          <a:p>
            <a:pPr defTabSz="939363">
              <a:defRPr/>
            </a:pPr>
            <a:endParaRPr lang="en-US" dirty="0" smtClean="0"/>
          </a:p>
          <a:p>
            <a:pPr marL="171450" indent="-171450" defTabSz="939363">
              <a:buFont typeface="Arial" panose="020B0604020202020204" pitchFamily="34" charset="0"/>
              <a:buChar char="•"/>
              <a:defRPr/>
            </a:pPr>
            <a:r>
              <a:rPr lang="en-US" dirty="0" smtClean="0"/>
              <a:t>Look under Store Apps for specific language</a:t>
            </a:r>
          </a:p>
          <a:p>
            <a:pPr marL="171450" indent="-171450" defTabSz="939363">
              <a:buFont typeface="Arial" panose="020B0604020202020204" pitchFamily="34" charset="0"/>
              <a:buChar char="•"/>
              <a:defRPr/>
            </a:pPr>
            <a:r>
              <a:rPr lang="en-US" dirty="0" smtClean="0"/>
              <a:t>C++, C#, JavaScript</a:t>
            </a:r>
          </a:p>
          <a:p>
            <a:pPr marL="0" indent="0" defTabSz="939363">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3478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New Project</a:t>
            </a:r>
          </a:p>
          <a:p>
            <a:pPr defTabSz="939363">
              <a:defRPr/>
            </a:pPr>
            <a:endParaRPr lang="en-US" dirty="0" smtClean="0"/>
          </a:p>
          <a:p>
            <a:pPr defTabSz="939363">
              <a:defRPr/>
            </a:pPr>
            <a:r>
              <a:rPr lang="en-US" dirty="0" smtClean="0"/>
              <a:t>Solution Explorer</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Phone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126287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Existing Project</a:t>
            </a:r>
          </a:p>
          <a:p>
            <a:pPr defTabSz="939363">
              <a:defRPr/>
            </a:pPr>
            <a:endParaRPr lang="en-US" dirty="0" smtClean="0"/>
          </a:p>
          <a:p>
            <a:pPr>
              <a:lnSpc>
                <a:spcPct val="90000"/>
              </a:lnSpc>
              <a:spcAft>
                <a:spcPts val="600"/>
              </a:spcAft>
            </a:pPr>
            <a:r>
              <a:rPr lang="en-US" sz="900" dirty="0" smtClean="0">
                <a:gradFill>
                  <a:gsLst>
                    <a:gs pos="2917">
                      <a:schemeClr val="tx1"/>
                    </a:gs>
                    <a:gs pos="30000">
                      <a:schemeClr val="tx1"/>
                    </a:gs>
                  </a:gsLst>
                  <a:lin ang="5400000" scaled="0"/>
                </a:gradFill>
              </a:rPr>
              <a:t>Windows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Phone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900" dirty="0" smtClean="0">
                <a:gradFill>
                  <a:gsLst>
                    <a:gs pos="2917">
                      <a:schemeClr val="tx1"/>
                    </a:gs>
                    <a:gs pos="30000">
                      <a:schemeClr val="tx1"/>
                    </a:gs>
                  </a:gsLst>
                  <a:lin ang="5400000" scaled="0"/>
                </a:gradFill>
              </a:rPr>
              <a:t>Windows </a:t>
            </a:r>
            <a:r>
              <a:rPr lang="en-US" sz="900" i="1" dirty="0" smtClean="0">
                <a:gradFill>
                  <a:gsLst>
                    <a:gs pos="2917">
                      <a:schemeClr val="tx1"/>
                    </a:gs>
                    <a:gs pos="30000">
                      <a:schemeClr val="tx1"/>
                    </a:gs>
                  </a:gsLst>
                  <a:lin ang="5400000" scaled="0"/>
                </a:gradFill>
              </a:rPr>
              <a:t>Phone</a:t>
            </a:r>
            <a:r>
              <a:rPr lang="en-US" sz="900" dirty="0" smtClean="0">
                <a:gradFill>
                  <a:gsLst>
                    <a:gs pos="2917">
                      <a:schemeClr val="tx1"/>
                    </a:gs>
                    <a:gs pos="30000">
                      <a:schemeClr val="tx1"/>
                    </a:gs>
                  </a:gsLst>
                  <a:lin ang="5400000" scaled="0"/>
                </a:gradFill>
              </a:rPr>
              <a:t>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2366443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Platform-Specific Code </a:t>
            </a:r>
            <a:r>
              <a:rPr lang="en-US" sz="900" dirty="0" smtClean="0"/>
              <a:t>(with conditional compilation)</a:t>
            </a:r>
          </a:p>
          <a:p>
            <a:pPr defTabSz="939363">
              <a:defRPr/>
            </a:pPr>
            <a:endParaRPr lang="en-US" sz="900" dirty="0" smtClean="0"/>
          </a:p>
          <a:p>
            <a:pPr defTabSz="939363">
              <a:defRPr/>
            </a:pPr>
            <a:r>
              <a:rPr lang="en-US" sz="900" dirty="0" smtClean="0"/>
              <a:t>C#</a:t>
            </a:r>
          </a:p>
          <a:p>
            <a:pPr marL="171450" indent="-171450" defTabSz="939363">
              <a:buFont typeface="Arial" panose="020B0604020202020204" pitchFamily="34" charset="0"/>
              <a:buChar char="•"/>
              <a:defRPr/>
            </a:pPr>
            <a:r>
              <a:rPr lang="en-US" sz="900" dirty="0" smtClean="0"/>
              <a:t>WINDOWS_APP</a:t>
            </a:r>
          </a:p>
          <a:p>
            <a:pPr marL="171450" indent="-171450" defTabSz="939363">
              <a:buFont typeface="Arial" panose="020B0604020202020204" pitchFamily="34" charset="0"/>
              <a:buChar char="•"/>
              <a:defRPr/>
            </a:pPr>
            <a:r>
              <a:rPr lang="en-US" sz="900" dirty="0" smtClean="0"/>
              <a:t>WINDOWS_PHONE_APP</a:t>
            </a:r>
          </a:p>
          <a:p>
            <a:pPr marL="171450" indent="-171450" defTabSz="939363">
              <a:buFont typeface="Arial" panose="020B0604020202020204" pitchFamily="34" charset="0"/>
              <a:buChar char="•"/>
              <a:defRPr/>
            </a:pPr>
            <a:endParaRPr lang="en-US" sz="900" dirty="0" smtClean="0"/>
          </a:p>
          <a:p>
            <a:pPr marL="0" indent="0" defTabSz="939363">
              <a:buFont typeface="Arial" panose="020B0604020202020204" pitchFamily="34" charset="0"/>
              <a:buNone/>
              <a:defRPr/>
            </a:pPr>
            <a:r>
              <a:rPr lang="en-US" sz="900" dirty="0" smtClean="0"/>
              <a:t>C++</a:t>
            </a:r>
          </a:p>
          <a:p>
            <a:pPr marL="171450" indent="-171450" defTabSz="939363">
              <a:buFont typeface="Arial" panose="020B0604020202020204" pitchFamily="34" charset="0"/>
              <a:buChar char="•"/>
              <a:defRPr/>
            </a:pPr>
            <a:r>
              <a:rPr lang="en-US" sz="900" baseline="0" dirty="0" smtClean="0"/>
              <a:t>WINAPI_FAMILY_PC_APP</a:t>
            </a:r>
          </a:p>
          <a:p>
            <a:pPr marL="171450" indent="-171450" defTabSz="939363">
              <a:buFont typeface="Arial" panose="020B0604020202020204" pitchFamily="34" charset="0"/>
              <a:buChar char="•"/>
              <a:defRPr/>
            </a:pPr>
            <a:r>
              <a:rPr lang="en-US" sz="900" baseline="0" dirty="0" smtClean="0"/>
              <a:t>WINAPI_FAMILY_PHONE_APP</a:t>
            </a:r>
            <a:endParaRPr lang="en-US" sz="900" dirty="0" smtClean="0"/>
          </a:p>
          <a:p>
            <a:pPr defTabSz="939363">
              <a:defRPr/>
            </a:pPr>
            <a:endParaRPr lang="en-US" sz="900" dirty="0" smtClean="0"/>
          </a:p>
          <a:p>
            <a:r>
              <a:rPr lang="en-US" sz="900" dirty="0" smtClean="0"/>
              <a:t>Reference:</a:t>
            </a:r>
          </a:p>
          <a:p>
            <a:pPr marL="342900" indent="-342900">
              <a:buFont typeface="Arial" panose="020B0604020202020204" pitchFamily="34" charset="0"/>
              <a:buChar char="•"/>
            </a:pPr>
            <a:r>
              <a:rPr lang="en-US" sz="900" dirty="0" smtClean="0">
                <a:hlinkClick r:id="rId3"/>
              </a:rPr>
              <a:t>http://blogs.msdn.com/b/visualstudio/archive/2014/04/14/using-visual-studio-to-build-universal-xaml-apps.aspx</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344857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Context Chooser</a:t>
            </a:r>
          </a:p>
          <a:p>
            <a:pPr defTabSz="939363">
              <a:defRPr/>
            </a:pPr>
            <a:endParaRPr lang="en-US" dirty="0" smtClean="0"/>
          </a:p>
          <a:p>
            <a:pPr defTabSz="939363">
              <a:defRPr/>
            </a:pPr>
            <a:r>
              <a:rPr lang="en-US" dirty="0" smtClean="0"/>
              <a:t>(top-left dropdown to choose Windows or Windows</a:t>
            </a:r>
            <a:r>
              <a:rPr lang="en-US" baseline="0" dirty="0" smtClean="0"/>
              <a:t> Phone)</a:t>
            </a:r>
            <a:endParaRPr lang="en-US" dirty="0" smtClean="0"/>
          </a:p>
          <a:p>
            <a:pPr defTabSz="939363">
              <a:defRPr/>
            </a:pPr>
            <a:endParaRPr lang="en-US" dirty="0" smtClean="0"/>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http://msdn.microsoft.com/en-us/library/windows/apps/dn609832.aspx</a:t>
            </a: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51455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Sharing Code Across Universal Apps</a:t>
            </a:r>
          </a:p>
          <a:p>
            <a:pPr defTabSz="939363">
              <a:defRPr/>
            </a:pPr>
            <a:endParaRPr lang="en-US" dirty="0" smtClean="0"/>
          </a:p>
          <a:p>
            <a:pPr marL="0" marR="0" indent="0" algn="l" defTabSz="939363" rtl="0" eaLnBrk="1" fontAlgn="auto" latinLnBrk="0" hangingPunct="1">
              <a:lnSpc>
                <a:spcPct val="90000"/>
              </a:lnSpc>
              <a:spcBef>
                <a:spcPts val="0"/>
              </a:spcBef>
              <a:spcAft>
                <a:spcPts val="340"/>
              </a:spcAft>
              <a:buClrTx/>
              <a:buSzTx/>
              <a:buFontTx/>
              <a:buNone/>
              <a:tabLst/>
              <a:defRPr/>
            </a:pPr>
            <a:r>
              <a:rPr lang="en-US" sz="900" b="1" dirty="0" smtClean="0"/>
              <a:t>How about using a Portable Class Library (PCL)?</a:t>
            </a:r>
          </a:p>
          <a:p>
            <a:pPr defTabSz="939363">
              <a:defRPr/>
            </a:pPr>
            <a:endParaRPr lang="en-US" dirty="0" smtClean="0"/>
          </a:p>
          <a:p>
            <a:r>
              <a:rPr lang="en-US" sz="900" i="1" dirty="0" smtClean="0"/>
              <a:t>“This type of project has been improved in Visual Studio 2013 Update 2 and now, if we target Windows 8.1 and Windows Phone 8.1, we’ll be able to use all the common APIs. </a:t>
            </a:r>
          </a:p>
          <a:p>
            <a:endParaRPr lang="en-US" sz="900" i="1" dirty="0" smtClean="0"/>
          </a:p>
          <a:p>
            <a:r>
              <a:rPr lang="en-US" sz="900" i="1" dirty="0" smtClean="0"/>
              <a:t>However, PCL produces a single binary that works as is in all the supported projects. Handling divergent APIs requires using higher-level abstractions, such as dependency injection or </a:t>
            </a:r>
            <a:r>
              <a:rPr lang="en-US" sz="900" i="1" dirty="0" err="1" smtClean="0"/>
              <a:t>IoC</a:t>
            </a:r>
            <a:r>
              <a:rPr lang="en-US" sz="900" i="1" dirty="0" smtClean="0"/>
              <a:t> containers. We can’t simply use conditional if to define platform specific code.”</a:t>
            </a:r>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http://marcominerva.wordpress.com/2014/04/22/how-to-share-code-among-different-universal-windows-apps/</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802994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 Project</a:t>
            </a:r>
          </a:p>
          <a:p>
            <a:pPr defTabSz="939363">
              <a:defRPr/>
            </a:pPr>
            <a:endParaRPr lang="en-US" dirty="0" smtClean="0"/>
          </a:p>
          <a:p>
            <a:pPr marL="457200" indent="-457200">
              <a:buFont typeface="+mj-lt"/>
              <a:buAutoNum type="arabicPeriod"/>
            </a:pPr>
            <a:r>
              <a:rPr lang="en-US" sz="900" dirty="0" smtClean="0"/>
              <a:t>Download &amp; Install “Shared Project Reference Manager” from MSDN:</a:t>
            </a:r>
          </a:p>
          <a:p>
            <a:pPr marL="342900" indent="-342900">
              <a:buFont typeface="Arial" panose="020B0604020202020204" pitchFamily="34" charset="0"/>
              <a:buChar char="•"/>
            </a:pPr>
            <a:r>
              <a:rPr lang="en-US" sz="900" dirty="0" smtClean="0">
                <a:hlinkClick r:id="rId3"/>
              </a:rPr>
              <a:t>http://visualstudiogallery.msdn.microsoft.com/315c13a7-2787-4f57-bdf7-adae6ed54450</a:t>
            </a:r>
            <a:endParaRPr lang="en-US" sz="900" dirty="0" smtClean="0"/>
          </a:p>
          <a:p>
            <a:pPr defTabSz="939363">
              <a:defRPr/>
            </a:pPr>
            <a:endParaRPr lang="en-US" dirty="0" smtClean="0"/>
          </a:p>
          <a:p>
            <a:pPr marL="457200" indent="-457200">
              <a:buFont typeface="+mj-lt"/>
              <a:buAutoNum type="arabicPeriod" startAt="2"/>
            </a:pPr>
            <a:r>
              <a:rPr lang="en-US" sz="900" dirty="0" smtClean="0"/>
              <a:t>Add Project to Solution:</a:t>
            </a:r>
          </a:p>
          <a:p>
            <a:pPr defTabSz="939363">
              <a:defRPr/>
            </a:pPr>
            <a:endParaRPr lang="en-US" dirty="0" smtClean="0"/>
          </a:p>
          <a:p>
            <a:pPr marL="457200" indent="-457200">
              <a:buFont typeface="+mj-lt"/>
              <a:buAutoNum type="arabicPeriod" startAt="3"/>
            </a:pPr>
            <a:r>
              <a:rPr lang="en-US" sz="900" dirty="0" smtClean="0"/>
              <a:t>Add Class Library for each platform (Win 8.1 &amp; WP 8.1)</a:t>
            </a:r>
          </a:p>
          <a:p>
            <a:pPr marL="457200" indent="-457200">
              <a:buFont typeface="+mj-lt"/>
              <a:buAutoNum type="arabicPeriod" startAt="3"/>
            </a:pPr>
            <a:r>
              <a:rPr lang="en-US" sz="900" dirty="0" smtClean="0"/>
              <a:t>Add Shared Project Reference to each Class Library.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3605419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References in Solution Explorer</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Phone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marR="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 for Class Libraries</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19118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a:t>
            </a:r>
          </a:p>
          <a:p>
            <a:endParaRPr lang="en-US" dirty="0" smtClean="0"/>
          </a:p>
          <a:p>
            <a:r>
              <a:rPr lang="en-US" dirty="0" smtClean="0"/>
              <a:t>Samples on MSDN:</a:t>
            </a:r>
          </a:p>
          <a:p>
            <a:pPr lvl="1"/>
            <a:r>
              <a:rPr lang="en-US" dirty="0" smtClean="0">
                <a:hlinkClick r:id="rId3"/>
              </a:rPr>
              <a:t>http://code.msdn.microsoft.com/windowsapps/Universal-Windows-app-cb3248c3</a:t>
            </a:r>
            <a:endParaRPr lang="en-US" dirty="0" smtClean="0"/>
          </a:p>
          <a:p>
            <a:r>
              <a:rPr lang="en-US" dirty="0" smtClean="0"/>
              <a:t>MVA:</a:t>
            </a:r>
          </a:p>
          <a:p>
            <a:pPr lvl="1"/>
            <a:r>
              <a:rPr lang="en-US" dirty="0" smtClean="0">
                <a:hlinkClick r:id="rId4"/>
              </a:rPr>
              <a:t>http://www.microsoftvirtualacademy.com/training-courses/developing-universal-windows-apps-with-c-and-xaml</a:t>
            </a:r>
            <a:r>
              <a:rPr lang="en-US" dirty="0" smtClean="0"/>
              <a:t> </a:t>
            </a:r>
          </a:p>
          <a:p>
            <a:r>
              <a:rPr lang="en-US" dirty="0" err="1" smtClean="0"/>
              <a:t>Wintellect</a:t>
            </a:r>
            <a:endParaRPr lang="en-US" dirty="0" smtClean="0"/>
          </a:p>
          <a:p>
            <a:pPr lvl="1"/>
            <a:r>
              <a:rPr lang="en-US" dirty="0" smtClean="0"/>
              <a:t>Blog Post: </a:t>
            </a:r>
            <a:r>
              <a:rPr lang="en-US" dirty="0" smtClean="0">
                <a:hlinkClick r:id="rId5"/>
              </a:rPr>
              <a:t>http://www.wintellect.com/blogs/jprosise/building-universal-apps-with-visual-studio-2013-update-2</a:t>
            </a:r>
            <a:r>
              <a:rPr lang="en-US" dirty="0" smtClean="0"/>
              <a:t> </a:t>
            </a:r>
          </a:p>
          <a:p>
            <a:pPr lvl="1"/>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26</a:t>
            </a:fld>
            <a:endParaRPr lang="en-US"/>
          </a:p>
        </p:txBody>
      </p:sp>
    </p:spTree>
    <p:extLst>
      <p:ext uri="{BB962C8B-B14F-4D97-AF65-F5344CB8AC3E}">
        <p14:creationId xmlns:p14="http://schemas.microsoft.com/office/powerpoint/2010/main" val="253606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Demo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3748442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 Mobile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27476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pPr marL="176131" indent="-176131">
              <a:buFont typeface="Arial" panose="020B0604020202020204" pitchFamily="34" charset="0"/>
              <a:buChar char="•"/>
            </a:pPr>
            <a:r>
              <a:rPr lang="en-US" dirty="0"/>
              <a:t>1997 – present: Microsoft web/software development</a:t>
            </a:r>
          </a:p>
          <a:p>
            <a:pPr marL="176131" indent="-176131">
              <a:buFont typeface="Arial" panose="020B0604020202020204" pitchFamily="34" charset="0"/>
              <a:buChar char="•"/>
            </a:pPr>
            <a:r>
              <a:rPr lang="en-US" dirty="0"/>
              <a:t>2011: XNA games on XBLIG</a:t>
            </a:r>
          </a:p>
          <a:p>
            <a:pPr marL="645812" lvl="1" indent="-176131">
              <a:buFont typeface="Arial" panose="020B0604020202020204" pitchFamily="34" charset="0"/>
              <a:buChar char="•"/>
            </a:pPr>
            <a:r>
              <a:rPr lang="en-US" dirty="0"/>
              <a:t>2D Math Panic</a:t>
            </a:r>
          </a:p>
          <a:p>
            <a:pPr marL="645812" lvl="1" indent="-176131">
              <a:buFont typeface="Arial" panose="020B0604020202020204" pitchFamily="34" charset="0"/>
              <a:buChar char="•"/>
            </a:pPr>
            <a:r>
              <a:rPr lang="en-US" dirty="0"/>
              <a:t>Angry Zombie Ninja Cats</a:t>
            </a:r>
          </a:p>
          <a:p>
            <a:pPr marL="176131" indent="-176131" fontAlgn="t">
              <a:buFont typeface="Arial" panose="020B0604020202020204" pitchFamily="34" charset="0"/>
              <a:buChar char="•"/>
            </a:pPr>
            <a:r>
              <a:rPr lang="en-US" dirty="0"/>
              <a:t>2012: Tools for XNA developers</a:t>
            </a:r>
          </a:p>
          <a:p>
            <a:pPr marL="645812" lvl="1" indent="-176131" fontAlgn="t">
              <a:buFont typeface="Arial" panose="020B0604020202020204" pitchFamily="34" charset="0"/>
              <a:buChar char="•"/>
            </a:pPr>
            <a:r>
              <a:rPr lang="en-US" dirty="0"/>
              <a:t>XBLIG Sales Data Analyzer (OnekSoftLabs.com)</a:t>
            </a:r>
          </a:p>
          <a:p>
            <a:pPr marL="645812" lvl="1" indent="-176131" fontAlgn="t">
              <a:buFont typeface="Arial" panose="020B0604020202020204" pitchFamily="34" charset="0"/>
              <a:buChar char="•"/>
            </a:pPr>
            <a:r>
              <a:rPr lang="en-US" dirty="0"/>
              <a:t>XNA Basic Starter Kit (</a:t>
            </a:r>
            <a:r>
              <a:rPr lang="en-US" dirty="0" err="1"/>
              <a:t>CodePlex</a:t>
            </a:r>
            <a:r>
              <a:rPr lang="en-US" dirty="0"/>
              <a:t>) </a:t>
            </a:r>
          </a:p>
          <a:p>
            <a:pPr marL="176131" indent="-176131" fontAlgn="t">
              <a:buFont typeface="Arial" panose="020B0604020202020204" pitchFamily="34" charset="0"/>
              <a:buChar char="•"/>
            </a:pPr>
            <a:r>
              <a:rPr lang="en-US" dirty="0" smtClean="0"/>
              <a:t>Online: </a:t>
            </a:r>
            <a:r>
              <a:rPr lang="en-US" dirty="0" smtClean="0">
                <a:hlinkClick r:id="rId3"/>
              </a:rPr>
              <a:t>http://facebook.com/OnekSoftGames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100169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930356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36</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38</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39</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My Background (continued)</a:t>
            </a:r>
            <a:br>
              <a:rPr lang="en-US" dirty="0" smtClean="0"/>
            </a:br>
            <a:r>
              <a:rPr lang="en-US" dirty="0"/>
              <a:t>2013</a:t>
            </a:r>
          </a:p>
          <a:p>
            <a:pPr marL="176131" indent="-176131" fontAlgn="t">
              <a:buFont typeface="Arial" panose="020B0604020202020204" pitchFamily="34" charset="0"/>
              <a:buChar char="•"/>
            </a:pPr>
            <a:r>
              <a:rPr lang="en-US" dirty="0"/>
              <a:t>Ninja Cat Runner on Windows 8 (Construct2)</a:t>
            </a:r>
          </a:p>
          <a:p>
            <a:pPr marL="176131" indent="-176131" fontAlgn="t">
              <a:buFont typeface="Arial" panose="020B0604020202020204" pitchFamily="34" charset="0"/>
              <a:buChar char="•"/>
            </a:pPr>
            <a:r>
              <a:rPr lang="en-US" dirty="0"/>
              <a:t>Video Q&amp;A with MS Tech Evangelist Frank La </a:t>
            </a:r>
            <a:r>
              <a:rPr lang="en-US" dirty="0" err="1"/>
              <a:t>Vigne</a:t>
            </a:r>
            <a:endParaRPr lang="en-US" dirty="0"/>
          </a:p>
          <a:p>
            <a:pPr marL="176131" indent="-176131" fontAlgn="t">
              <a:buFont typeface="Arial" panose="020B0604020202020204" pitchFamily="34" charset="0"/>
              <a:buChar char="•"/>
            </a:pPr>
            <a:r>
              <a:rPr lang="en-US" dirty="0"/>
              <a:t>Founder/Admin of Xbox One Indie </a:t>
            </a:r>
            <a:r>
              <a:rPr lang="en-US" dirty="0" err="1"/>
              <a:t>Devs</a:t>
            </a:r>
            <a:r>
              <a:rPr lang="en-US" dirty="0"/>
              <a:t> Group (FB)</a:t>
            </a:r>
          </a:p>
          <a:p>
            <a:pPr marL="176131" indent="-176131" fontAlgn="t">
              <a:buFont typeface="Arial" panose="020B0604020202020204" pitchFamily="34" charset="0"/>
              <a:buChar char="•"/>
            </a:pPr>
            <a:r>
              <a:rPr lang="en-US" dirty="0"/>
              <a:t>Attended </a:t>
            </a:r>
            <a:r>
              <a:rPr lang="en-US" dirty="0" err="1"/>
              <a:t>ID@Seattle</a:t>
            </a:r>
            <a:r>
              <a:rPr lang="en-US" dirty="0"/>
              <a:t>, Microsoft’s </a:t>
            </a:r>
            <a:r>
              <a:rPr lang="en-US" dirty="0" err="1"/>
              <a:t>ID@Xbox</a:t>
            </a:r>
            <a:r>
              <a:rPr lang="en-US" dirty="0"/>
              <a:t> summit</a:t>
            </a:r>
          </a:p>
          <a:p>
            <a:pPr rtl="0" eaLnBrk="1" fontAlgn="t" latinLnBrk="0" hangingPunct="1"/>
            <a:r>
              <a:rPr lang="en-US" dirty="0"/>
              <a:t>2014</a:t>
            </a:r>
          </a:p>
          <a:p>
            <a:pPr marL="176131" indent="-176131" fontAlgn="t">
              <a:buFont typeface="Arial" panose="020B0604020202020204" pitchFamily="34" charset="0"/>
              <a:buChar char="•"/>
            </a:pPr>
            <a:r>
              <a:rPr lang="en-US" dirty="0"/>
              <a:t>Public Speaking on Indie Game </a:t>
            </a:r>
            <a:r>
              <a:rPr lang="en-US" dirty="0" smtClean="0"/>
              <a:t>Development</a:t>
            </a:r>
          </a:p>
          <a:p>
            <a:pPr marL="176131" indent="-176131" fontAlgn="t">
              <a:buFont typeface="Arial" panose="020B0604020202020204" pitchFamily="34" charset="0"/>
              <a:buChar char="•"/>
            </a:pPr>
            <a:r>
              <a:rPr lang="en-US" dirty="0" smtClean="0"/>
              <a:t>Joined Microsoft as a Technical Evangelist</a:t>
            </a:r>
          </a:p>
          <a:p>
            <a:pPr marL="176131" marR="0" indent="-176131" algn="l" defTabSz="932742" rtl="0" eaLnBrk="1" fontAlgn="t" latinLnBrk="0" hangingPunct="1">
              <a:lnSpc>
                <a:spcPct val="90000"/>
              </a:lnSpc>
              <a:spcBef>
                <a:spcPts val="0"/>
              </a:spcBef>
              <a:spcAft>
                <a:spcPts val="340"/>
              </a:spcAft>
              <a:buClrTx/>
              <a:buSzTx/>
              <a:buFont typeface="Arial" panose="020B0604020202020204" pitchFamily="34" charset="0"/>
              <a:buChar char="•"/>
              <a:tabLst/>
              <a:defRPr/>
            </a:pPr>
            <a:r>
              <a:rPr lang="en-US" sz="900" baseline="0" dirty="0" smtClean="0"/>
              <a:t>Gallant Glider on Win8, WP8, Web (Construct 2 </a:t>
            </a:r>
            <a:r>
              <a:rPr lang="en-US" sz="900" baseline="0" dirty="0" smtClean="0">
                <a:sym typeface="Wingdings" panose="05000000000000000000" pitchFamily="2" charset="2"/>
              </a:rPr>
              <a:t> Universal App)</a:t>
            </a:r>
          </a:p>
          <a:p>
            <a:pPr marL="176131" marR="0" indent="-176131" algn="l" defTabSz="932742" rtl="0" eaLnBrk="1" fontAlgn="t" latinLnBrk="0" hangingPunct="1">
              <a:lnSpc>
                <a:spcPct val="90000"/>
              </a:lnSpc>
              <a:spcBef>
                <a:spcPts val="0"/>
              </a:spcBef>
              <a:spcAft>
                <a:spcPts val="340"/>
              </a:spcAft>
              <a:buClrTx/>
              <a:buSzTx/>
              <a:buFont typeface="Arial" panose="020B0604020202020204" pitchFamily="34" charset="0"/>
              <a:buChar char="•"/>
              <a:tabLst/>
              <a:defRPr/>
            </a:pPr>
            <a:r>
              <a:rPr lang="en-US" sz="900" baseline="0" dirty="0" smtClean="0">
                <a:sym typeface="Wingdings" panose="05000000000000000000" pitchFamily="2" charset="2"/>
              </a:rPr>
              <a:t>Cloud Camp presentations in DC Metro area</a:t>
            </a:r>
            <a:endParaRPr lang="en-US" dirty="0"/>
          </a:p>
          <a:p>
            <a:pPr defTabSz="939363">
              <a:defRPr/>
            </a:pPr>
            <a:endParaRPr lang="en-US" dirty="0" smtClean="0"/>
          </a:p>
          <a:p>
            <a:pPr defTabSz="939363">
              <a:defRPr/>
            </a:pPr>
            <a:r>
              <a:rPr lang="en-US" dirty="0" smtClean="0"/>
              <a:t>Video Q&amp;A: </a:t>
            </a:r>
            <a:r>
              <a:rPr lang="en-US" dirty="0" smtClean="0">
                <a:hlinkClick r:id="rId3"/>
              </a:rPr>
              <a:t>http://youtu.be/lRjrQPvVOpo</a:t>
            </a:r>
            <a:r>
              <a:rPr lang="en-US" dirty="0" smtClean="0"/>
              <a:t> </a:t>
            </a:r>
          </a:p>
          <a:p>
            <a:pPr marL="0" marR="0" indent="0" algn="l" defTabSz="939363" rtl="0" eaLnBrk="1" fontAlgn="auto" latinLnBrk="0" hangingPunct="1">
              <a:lnSpc>
                <a:spcPct val="90000"/>
              </a:lnSpc>
              <a:spcBef>
                <a:spcPts val="0"/>
              </a:spcBef>
              <a:spcAft>
                <a:spcPts val="340"/>
              </a:spcAft>
              <a:buClrTx/>
              <a:buSzTx/>
              <a:buFontTx/>
              <a:buNone/>
              <a:tabLst/>
              <a:defRPr/>
            </a:pPr>
            <a:r>
              <a:rPr lang="en-US" sz="900" dirty="0" smtClean="0"/>
              <a:t>MVA: </a:t>
            </a:r>
            <a:r>
              <a:rPr lang="en-US" sz="900" u="sng" dirty="0" smtClean="0">
                <a:hlinkClick r:id="rId4"/>
              </a:rPr>
              <a:t>http://aka.ms/DevGames-Const2</a:t>
            </a:r>
            <a:r>
              <a:rPr lang="en-US" sz="900" u="sng" dirty="0" smtClean="0"/>
              <a:t> </a:t>
            </a:r>
            <a:endParaRPr lang="en-US" sz="900" dirty="0" smtClean="0"/>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1984097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40</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42</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514122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46</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Running</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4065800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50</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51</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52</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indent="-176131" defTabSz="939363">
              <a:buFont typeface="Arial" panose="020B0604020202020204" pitchFamily="34" charset="0"/>
              <a:buChar char="•"/>
              <a:defRPr/>
            </a:pPr>
            <a:r>
              <a:rPr lang="en-US" baseline="0" dirty="0" smtClean="0"/>
              <a:t>JavaScript</a:t>
            </a:r>
          </a:p>
          <a:p>
            <a:pPr marL="176131" indent="-176131">
              <a:buFont typeface="Arial" panose="020B0604020202020204" pitchFamily="34" charset="0"/>
              <a:buChar char="•"/>
            </a:pPr>
            <a:r>
              <a:rPr lang="en-US" baseline="0" dirty="0" smtClean="0"/>
              <a:t>Microsoft Azure</a:t>
            </a:r>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the Cloud?</a:t>
            </a:r>
          </a:p>
          <a:p>
            <a:pPr defTabSz="939363">
              <a:defRPr/>
            </a:pPr>
            <a:endParaRPr lang="en-US" dirty="0" smtClean="0"/>
          </a:p>
          <a:p>
            <a:pPr defTabSz="939363">
              <a:defRPr/>
            </a:pPr>
            <a:r>
              <a:rPr lang="en-US" dirty="0" smtClean="0"/>
              <a:t>Screen</a:t>
            </a:r>
            <a:r>
              <a:rPr lang="en-US" baseline="0" dirty="0" smtClean="0"/>
              <a:t> Capture: “No one understands the Cloud!!!”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339296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12/9/2014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87953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12/9/2014</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hyperlink" Target="http://blogs.msdn.com/b/visualstudio/archive/2014/04/14/using-visual-studio-to-build-universal-xaml-apps.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hyperlink" Target="http://marcominerva.wordpress.com/2014/04/22/how-to-share-code-among-different-universal-windows-apps/" TargetMode="External"/><Relationship Id="rId4" Type="http://schemas.openxmlformats.org/officeDocument/2006/relationships/hyperlink" Target="http://visualstudiogallery.msdn.microsoft.com/315c13a7-2787-4f57-bdf7-adae6ed5445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hyperlink" Target="http://www.wintellect.com/blogs/jprosise/building-universal-apps-with-visual-studio-2013-update-2" TargetMode="External"/><Relationship Id="rId4" Type="http://schemas.openxmlformats.org/officeDocument/2006/relationships/hyperlink" Target="http://www.microsoftvirtualacademy.com/training-courses/developing-universal-windows-apps-with-c-and-xa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facebook.com/OnekSoftGames"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aka.ms/DevGames-Const2" TargetMode="External"/><Relationship Id="rId5" Type="http://schemas.openxmlformats.org/officeDocument/2006/relationships/hyperlink" Target="http://youtu.be/lRjrQPvVOpo" TargetMode="Externa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53.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1246996" cy="868750"/>
          </a:xfrm>
        </p:spPr>
        <p:txBody>
          <a:bodyPr/>
          <a:lstStyle/>
          <a:p>
            <a:r>
              <a:rPr lang="en-US" sz="5400" b="1" dirty="0" smtClean="0"/>
              <a:t>Cloudy with a Dash of Universal Apps</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Windows Phone </a:t>
            </a:r>
            <a:r>
              <a:rPr lang="en-US" sz="2448" dirty="0">
                <a:sym typeface="Wingdings" panose="05000000000000000000" pitchFamily="2" charset="2"/>
              </a:rPr>
              <a:t></a:t>
            </a:r>
            <a:r>
              <a:rPr lang="en-US" sz="2448" dirty="0"/>
              <a:t> </a:t>
            </a:r>
            <a:r>
              <a:rPr lang="en-US" sz="2448" dirty="0" smtClean="0"/>
              <a:t>Azure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first, cloud first… ”</a:t>
            </a: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21331230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Universal Apps</a:t>
            </a:r>
            <a:endParaRPr lang="en-US" dirty="0"/>
          </a:p>
        </p:txBody>
      </p:sp>
    </p:spTree>
    <p:extLst>
      <p:ext uri="{BB962C8B-B14F-4D97-AF65-F5344CB8AC3E}">
        <p14:creationId xmlns:p14="http://schemas.microsoft.com/office/powerpoint/2010/main" val="115256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Universal App?</a:t>
            </a:r>
            <a:endParaRPr lang="en-US" dirty="0"/>
          </a:p>
        </p:txBody>
      </p:sp>
      <p:grpSp>
        <p:nvGrpSpPr>
          <p:cNvPr id="9" name="Group 8"/>
          <p:cNvGrpSpPr/>
          <p:nvPr/>
        </p:nvGrpSpPr>
        <p:grpSpPr>
          <a:xfrm>
            <a:off x="274639" y="1301452"/>
            <a:ext cx="11792781" cy="4823949"/>
            <a:chOff x="274639" y="1301452"/>
            <a:chExt cx="11792781" cy="4823949"/>
          </a:xfrm>
        </p:grpSpPr>
        <p:sp>
          <p:nvSpPr>
            <p:cNvPr id="3" name="TextBox 2"/>
            <p:cNvSpPr txBox="1"/>
            <p:nvPr/>
          </p:nvSpPr>
          <p:spPr>
            <a:xfrm>
              <a:off x="274639" y="1668482"/>
              <a:ext cx="10652853" cy="4267066"/>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a:t>"Apps that are tailored to people with disabilities"</a:t>
              </a:r>
            </a:p>
            <a:p>
              <a:pPr marL="342900" indent="-342900">
                <a:lnSpc>
                  <a:spcPct val="200000"/>
                </a:lnSpc>
                <a:buFont typeface="Wingdings" panose="05000000000000000000" pitchFamily="2" charset="2"/>
                <a:buChar char="q"/>
              </a:pPr>
              <a:r>
                <a:rPr lang="en-US" sz="2800" dirty="0"/>
                <a:t>"Apps that are automatically multi-lingual and culture adherent"</a:t>
              </a:r>
            </a:p>
            <a:p>
              <a:pPr marL="342900" indent="-342900">
                <a:lnSpc>
                  <a:spcPct val="200000"/>
                </a:lnSpc>
                <a:buFont typeface="Wingdings" panose="05000000000000000000" pitchFamily="2" charset="2"/>
                <a:buChar char="q"/>
              </a:pPr>
              <a:r>
                <a:rPr lang="en-US" sz="2800" dirty="0"/>
                <a:t>"Apps that can run on all platforms (iOS, Android, Windows)"</a:t>
              </a:r>
            </a:p>
            <a:p>
              <a:pPr marL="342900" indent="-342900">
                <a:lnSpc>
                  <a:spcPct val="200000"/>
                </a:lnSpc>
                <a:buFont typeface="Wingdings" panose="05000000000000000000" pitchFamily="2" charset="2"/>
                <a:buChar char="q"/>
              </a:pPr>
              <a:r>
                <a:rPr lang="en-US" sz="2800" dirty="0"/>
                <a:t>"A single app package that will work across Microsoft </a:t>
              </a:r>
              <a:r>
                <a:rPr lang="en-US" sz="2800" dirty="0" smtClean="0"/>
                <a:t>devices“</a:t>
              </a:r>
            </a:p>
            <a:p>
              <a:pPr marL="342900" indent="-342900">
                <a:lnSpc>
                  <a:spcPct val="200000"/>
                </a:lnSpc>
                <a:buFont typeface="Wingdings" panose="05000000000000000000" pitchFamily="2" charset="2"/>
                <a:buChar char="q"/>
              </a:pPr>
              <a:r>
                <a:rPr lang="en-US" sz="2800" dirty="0" smtClean="0"/>
                <a:t> None of the Above?</a:t>
              </a:r>
              <a:endParaRPr lang="en-US" sz="2800" dirty="0"/>
            </a:p>
          </p:txBody>
        </p:sp>
        <p:pic>
          <p:nvPicPr>
            <p:cNvPr id="4098" name="Picture 2" descr="Handicappe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48" y="13014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languag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244" y="158057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echpinions.com/wp-content/uploads/2012/10/ecolo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8364" y="3262711"/>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pp-packag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770" y="521100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8869968" y="5312945"/>
              <a:ext cx="2718470" cy="710509"/>
            </a:xfrm>
            <a:prstGeom prst="rect">
              <a:avLst/>
            </a:prstGeom>
          </p:spPr>
        </p:pic>
      </p:grpSp>
    </p:spTree>
    <p:extLst>
      <p:ext uri="{BB962C8B-B14F-4D97-AF65-F5344CB8AC3E}">
        <p14:creationId xmlns:p14="http://schemas.microsoft.com/office/powerpoint/2010/main" val="2465695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for Windows</a:t>
            </a:r>
            <a:endParaRPr lang="en-US" dirty="0"/>
          </a:p>
        </p:txBody>
      </p:sp>
      <p:sp>
        <p:nvSpPr>
          <p:cNvPr id="3" name="TextBox 2"/>
          <p:cNvSpPr txBox="1"/>
          <p:nvPr/>
        </p:nvSpPr>
        <p:spPr>
          <a:xfrm>
            <a:off x="274639" y="4339400"/>
            <a:ext cx="10915681" cy="2677656"/>
          </a:xfrm>
          <a:prstGeom prst="rect">
            <a:avLst/>
          </a:prstGeom>
          <a:noFill/>
        </p:spPr>
        <p:txBody>
          <a:bodyPr wrap="none" rtlCol="0">
            <a:spAutoFit/>
          </a:bodyPr>
          <a:lstStyle/>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a:p>
          <a:p>
            <a:r>
              <a:rPr lang="en-US" sz="2400" dirty="0"/>
              <a:t>Ref: </a:t>
            </a:r>
            <a:r>
              <a:rPr lang="en-US" sz="2400" dirty="0">
                <a:hlinkClick r:id="rId3"/>
              </a:rPr>
              <a:t>http://</a:t>
            </a:r>
            <a:r>
              <a:rPr lang="en-US" sz="2400" dirty="0" smtClean="0">
                <a:hlinkClick r:id="rId3"/>
              </a:rPr>
              <a:t>dev.windows.com/en-us/develop/Building-universal-Windows-apps</a:t>
            </a:r>
            <a:r>
              <a:rPr lang="en-US" sz="2400" dirty="0" smtClean="0"/>
              <a:t> </a:t>
            </a:r>
            <a:endParaRPr lang="en-US" sz="2400" dirty="0"/>
          </a:p>
        </p:txBody>
      </p:sp>
      <p:pic>
        <p:nvPicPr>
          <p:cNvPr id="1026" name="Picture 2" descr="Universal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98" y="776602"/>
            <a:ext cx="9143900" cy="395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47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Universal Apps</a:t>
            </a:r>
            <a:endParaRPr lang="en-US" dirty="0"/>
          </a:p>
        </p:txBody>
      </p:sp>
      <p:sp>
        <p:nvSpPr>
          <p:cNvPr id="3" name="TextBox 2"/>
          <p:cNvSpPr txBox="1"/>
          <p:nvPr/>
        </p:nvSpPr>
        <p:spPr>
          <a:xfrm>
            <a:off x="1569722" y="1212849"/>
            <a:ext cx="9483045" cy="4154984"/>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US" sz="2400" dirty="0"/>
              <a:t>Pricing </a:t>
            </a:r>
            <a:r>
              <a:rPr lang="en-US" sz="2400" dirty="0" smtClean="0"/>
              <a:t>structure – Match Windows Phone pricing on Windows 8</a:t>
            </a:r>
            <a:endParaRPr lang="en-US" sz="2400" dirty="0"/>
          </a:p>
          <a:p>
            <a:pPr marL="342900" indent="-342900">
              <a:lnSpc>
                <a:spcPct val="200000"/>
              </a:lnSpc>
              <a:buFont typeface="Arial" panose="020B0604020202020204" pitchFamily="34" charset="0"/>
              <a:buChar char="•"/>
            </a:pPr>
            <a:r>
              <a:rPr lang="en-US" sz="2400" dirty="0"/>
              <a:t>Shared in-app purchases – </a:t>
            </a:r>
            <a:r>
              <a:rPr lang="en-US" sz="2400" dirty="0" smtClean="0"/>
              <a:t>Buy IAPs only once, on either platform.</a:t>
            </a:r>
            <a:endParaRPr lang="en-US" sz="2400" dirty="0"/>
          </a:p>
          <a:p>
            <a:pPr marL="342900" indent="-342900">
              <a:lnSpc>
                <a:spcPct val="200000"/>
              </a:lnSpc>
              <a:buFont typeface="Arial" panose="020B0604020202020204" pitchFamily="34" charset="0"/>
              <a:buChar char="•"/>
            </a:pPr>
            <a:r>
              <a:rPr lang="en-US" sz="2400" dirty="0"/>
              <a:t>Install across devices – </a:t>
            </a:r>
            <a:r>
              <a:rPr lang="en-US" sz="2400" dirty="0" smtClean="0"/>
              <a:t>Buy app only once, own across platforms</a:t>
            </a:r>
            <a:endParaRPr lang="en-US" sz="2400" dirty="0"/>
          </a:p>
          <a:p>
            <a:pPr marL="342900" indent="-342900">
              <a:lnSpc>
                <a:spcPct val="200000"/>
              </a:lnSpc>
              <a:buFont typeface="Arial" panose="020B0604020202020204" pitchFamily="34" charset="0"/>
              <a:buChar char="•"/>
            </a:pPr>
            <a:r>
              <a:rPr lang="en-US" sz="2400" dirty="0"/>
              <a:t>Shared revenue model – </a:t>
            </a:r>
            <a:r>
              <a:rPr lang="en-US" sz="2400" dirty="0" smtClean="0"/>
              <a:t>Keep 70% of revenue </a:t>
            </a:r>
            <a:endParaRPr lang="en-US" sz="2400" dirty="0"/>
          </a:p>
          <a:p>
            <a:pPr marL="342900" indent="-342900">
              <a:lnSpc>
                <a:spcPct val="200000"/>
              </a:lnSpc>
              <a:buFont typeface="Arial" panose="020B0604020202020204" pitchFamily="34" charset="0"/>
              <a:buChar char="•"/>
            </a:pPr>
            <a:r>
              <a:rPr lang="en-US" sz="2400" dirty="0"/>
              <a:t>Unified ad-units for Windows Phone and Windows </a:t>
            </a:r>
            <a:r>
              <a:rPr lang="en-US" sz="2400" dirty="0" smtClean="0"/>
              <a:t>apps</a:t>
            </a:r>
          </a:p>
          <a:p>
            <a:pPr marL="342900" indent="-342900">
              <a:buFont typeface="Arial" panose="020B0604020202020204" pitchFamily="34" charset="0"/>
              <a:buChar char="•"/>
            </a:pPr>
            <a:endParaRPr lang="en-US" sz="2400" dirty="0"/>
          </a:p>
        </p:txBody>
      </p:sp>
      <p:sp>
        <p:nvSpPr>
          <p:cNvPr id="5" name="TextBox 4"/>
          <p:cNvSpPr txBox="1"/>
          <p:nvPr/>
        </p:nvSpPr>
        <p:spPr>
          <a:xfrm>
            <a:off x="366463" y="5508920"/>
            <a:ext cx="9108519" cy="830997"/>
          </a:xfrm>
          <a:prstGeom prst="rect">
            <a:avLst/>
          </a:prstGeom>
          <a:noFill/>
        </p:spPr>
        <p:txBody>
          <a:bodyPr wrap="none" rtlCol="0">
            <a:spAutoFit/>
          </a:bodyPr>
          <a:lstStyle/>
          <a:p>
            <a:pPr marL="342900" indent="-342900">
              <a:buFont typeface="Arial" panose="020B0604020202020204" pitchFamily="34" charset="0"/>
              <a:buChar char="•"/>
            </a:pPr>
            <a:endParaRPr lang="en-US" sz="2400" dirty="0"/>
          </a:p>
          <a:p>
            <a:r>
              <a:rPr lang="en-US" sz="2400" dirty="0" smtClean="0"/>
              <a:t>Ref</a:t>
            </a:r>
            <a:r>
              <a:rPr lang="en-US" sz="2400" dirty="0"/>
              <a:t>: </a:t>
            </a:r>
            <a:r>
              <a:rPr lang="en-US" sz="2400" dirty="0">
                <a:hlinkClick r:id="rId3"/>
              </a:rPr>
              <a:t>http://</a:t>
            </a:r>
            <a:r>
              <a:rPr lang="en-US" sz="2400" dirty="0" smtClean="0">
                <a:hlinkClick r:id="rId3"/>
              </a:rPr>
              <a:t>www.wpcentral.com/what-is-a-universal-windows-app</a:t>
            </a:r>
            <a:r>
              <a:rPr lang="en-US" sz="2400" dirty="0" smtClean="0"/>
              <a:t> </a:t>
            </a:r>
            <a:endParaRPr lang="en-US" sz="2400" dirty="0"/>
          </a:p>
        </p:txBody>
      </p:sp>
      <p:pic>
        <p:nvPicPr>
          <p:cNvPr id="4" name="Picture 2" descr="Ecommerce-Price-Tag-Us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4" y="131555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66462" y="2827505"/>
            <a:ext cx="944562" cy="925671"/>
          </a:xfrm>
          <a:prstGeom prst="rect">
            <a:avLst/>
          </a:prstGeom>
        </p:spPr>
      </p:pic>
      <p:pic>
        <p:nvPicPr>
          <p:cNvPr id="1028" name="Picture 4" descr="C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73" y="4045921"/>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5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Streamlined Development</a:t>
            </a:r>
            <a:endParaRPr lang="en-US" dirty="0"/>
          </a:p>
        </p:txBody>
      </p:sp>
      <p:pic>
        <p:nvPicPr>
          <p:cNvPr id="2050" name="Picture 2" descr="http://antyapps.pl/wp-content/uploads/2014/04/wpuniwers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10602372" cy="54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3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Studio</a:t>
            </a:r>
            <a:endParaRPr lang="en-US" dirty="0"/>
          </a:p>
        </p:txBody>
      </p:sp>
    </p:spTree>
    <p:extLst>
      <p:ext uri="{BB962C8B-B14F-4D97-AF65-F5344CB8AC3E}">
        <p14:creationId xmlns:p14="http://schemas.microsoft.com/office/powerpoint/2010/main" val="190266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 2013 Update 2+</a:t>
            </a:r>
          </a:p>
        </p:txBody>
      </p:sp>
      <p:sp>
        <p:nvSpPr>
          <p:cNvPr id="3" name="TextBox 2"/>
          <p:cNvSpPr txBox="1"/>
          <p:nvPr/>
        </p:nvSpPr>
        <p:spPr>
          <a:xfrm>
            <a:off x="8229895" y="3403966"/>
            <a:ext cx="4152099" cy="1569660"/>
          </a:xfrm>
          <a:prstGeom prst="rect">
            <a:avLst/>
          </a:prstGeom>
          <a:noFill/>
        </p:spPr>
        <p:txBody>
          <a:bodyPr wrap="none" rtlCol="0">
            <a:spAutoFit/>
          </a:bodyPr>
          <a:lstStyle/>
          <a:p>
            <a:pPr marL="342900" indent="-342900">
              <a:buFont typeface="Arial" panose="020B0604020202020204" pitchFamily="34" charset="0"/>
              <a:buChar char="•"/>
            </a:pPr>
            <a:r>
              <a:rPr lang="en-US" sz="3200" dirty="0"/>
              <a:t>C# </a:t>
            </a:r>
            <a:r>
              <a:rPr lang="en-US" sz="3200" dirty="0" smtClean="0"/>
              <a:t>and XAML</a:t>
            </a:r>
          </a:p>
          <a:p>
            <a:pPr marL="342900" indent="-342900">
              <a:buFont typeface="Arial" panose="020B0604020202020204" pitchFamily="34" charset="0"/>
              <a:buChar char="•"/>
            </a:pPr>
            <a:r>
              <a:rPr lang="en-US" sz="3200" dirty="0" smtClean="0"/>
              <a:t>HTML5 &amp; JavaScript</a:t>
            </a:r>
          </a:p>
          <a:p>
            <a:pPr marL="342900" indent="-342900">
              <a:buFont typeface="Arial" panose="020B0604020202020204" pitchFamily="34" charset="0"/>
              <a:buChar char="•"/>
            </a:pPr>
            <a:r>
              <a:rPr lang="en-US" sz="3200" dirty="0" smtClean="0"/>
              <a:t>C</a:t>
            </a:r>
            <a:r>
              <a:rPr lang="en-US" sz="3200" dirty="0"/>
              <a:t>++ </a:t>
            </a:r>
            <a:r>
              <a:rPr lang="en-US" sz="3200" dirty="0" smtClean="0"/>
              <a:t>and DirectX</a:t>
            </a:r>
            <a:endParaRPr lang="en-US" sz="3200" dirty="0"/>
          </a:p>
        </p:txBody>
      </p:sp>
      <p:pic>
        <p:nvPicPr>
          <p:cNvPr id="4" name="Picture 3"/>
          <p:cNvPicPr>
            <a:picLocks noChangeAspect="1"/>
          </p:cNvPicPr>
          <p:nvPr/>
        </p:nvPicPr>
        <p:blipFill>
          <a:blip r:embed="rId3"/>
          <a:stretch>
            <a:fillRect/>
          </a:stretch>
        </p:blipFill>
        <p:spPr>
          <a:xfrm>
            <a:off x="549019" y="1759921"/>
            <a:ext cx="7429500" cy="4857750"/>
          </a:xfrm>
          <a:prstGeom prst="rect">
            <a:avLst/>
          </a:prstGeom>
        </p:spPr>
      </p:pic>
    </p:spTree>
    <p:extLst>
      <p:ext uri="{BB962C8B-B14F-4D97-AF65-F5344CB8AC3E}">
        <p14:creationId xmlns:p14="http://schemas.microsoft.com/office/powerpoint/2010/main" val="299275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Universal Project</a:t>
            </a:r>
            <a:endParaRPr lang="en-US" dirty="0"/>
          </a:p>
        </p:txBody>
      </p:sp>
      <p:pic>
        <p:nvPicPr>
          <p:cNvPr id="5" name="Picture 4"/>
          <p:cNvPicPr>
            <a:picLocks noChangeAspect="1"/>
          </p:cNvPicPr>
          <p:nvPr/>
        </p:nvPicPr>
        <p:blipFill>
          <a:blip r:embed="rId3"/>
          <a:stretch>
            <a:fillRect/>
          </a:stretch>
        </p:blipFill>
        <p:spPr>
          <a:xfrm>
            <a:off x="274640" y="1212849"/>
            <a:ext cx="6675110" cy="3145340"/>
          </a:xfrm>
          <a:prstGeom prst="rect">
            <a:avLst/>
          </a:prstGeom>
        </p:spPr>
      </p:pic>
      <p:pic>
        <p:nvPicPr>
          <p:cNvPr id="6" name="Picture 5"/>
          <p:cNvPicPr>
            <a:picLocks noChangeAspect="1"/>
          </p:cNvPicPr>
          <p:nvPr/>
        </p:nvPicPr>
        <p:blipFill>
          <a:blip r:embed="rId4"/>
          <a:stretch>
            <a:fillRect/>
          </a:stretch>
        </p:blipFill>
        <p:spPr>
          <a:xfrm>
            <a:off x="1371970" y="2399994"/>
            <a:ext cx="6675112" cy="3145341"/>
          </a:xfrm>
          <a:prstGeom prst="rect">
            <a:avLst/>
          </a:prstGeom>
        </p:spPr>
      </p:pic>
      <p:pic>
        <p:nvPicPr>
          <p:cNvPr id="7" name="Picture 6"/>
          <p:cNvPicPr>
            <a:picLocks noChangeAspect="1"/>
          </p:cNvPicPr>
          <p:nvPr/>
        </p:nvPicPr>
        <p:blipFill>
          <a:blip r:embed="rId5"/>
          <a:stretch>
            <a:fillRect/>
          </a:stretch>
        </p:blipFill>
        <p:spPr>
          <a:xfrm>
            <a:off x="3597274" y="3587140"/>
            <a:ext cx="6675110" cy="3145340"/>
          </a:xfrm>
          <a:prstGeom prst="rect">
            <a:avLst/>
          </a:prstGeom>
        </p:spPr>
      </p:pic>
    </p:spTree>
    <p:extLst>
      <p:ext uri="{BB962C8B-B14F-4D97-AF65-F5344CB8AC3E}">
        <p14:creationId xmlns:p14="http://schemas.microsoft.com/office/powerpoint/2010/main" val="257400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a:t>
            </a:r>
            <a:endParaRPr lang="en-US" dirty="0"/>
          </a:p>
        </p:txBody>
      </p:sp>
      <p:pic>
        <p:nvPicPr>
          <p:cNvPr id="5" name="Picture 4"/>
          <p:cNvPicPr>
            <a:picLocks noChangeAspect="1"/>
          </p:cNvPicPr>
          <p:nvPr/>
        </p:nvPicPr>
        <p:blipFill>
          <a:blip r:embed="rId3"/>
          <a:stretch>
            <a:fillRect/>
          </a:stretch>
        </p:blipFill>
        <p:spPr>
          <a:xfrm>
            <a:off x="549019" y="1212849"/>
            <a:ext cx="3409950" cy="5562600"/>
          </a:xfrm>
          <a:prstGeom prst="rect">
            <a:avLst/>
          </a:prstGeom>
        </p:spPr>
      </p:pic>
      <p:sp>
        <p:nvSpPr>
          <p:cNvPr id="6" name="TextBox 5"/>
          <p:cNvSpPr txBox="1"/>
          <p:nvPr/>
        </p:nvSpPr>
        <p:spPr>
          <a:xfrm>
            <a:off x="5212408" y="2217116"/>
            <a:ext cx="31400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p:txBody>
      </p:sp>
      <p:sp>
        <p:nvSpPr>
          <p:cNvPr id="7" name="TextBox 6"/>
          <p:cNvSpPr txBox="1"/>
          <p:nvPr/>
        </p:nvSpPr>
        <p:spPr>
          <a:xfrm>
            <a:off x="5212408" y="3657045"/>
            <a:ext cx="40890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Phone 8.1 project</a:t>
            </a:r>
          </a:p>
        </p:txBody>
      </p:sp>
      <p:sp>
        <p:nvSpPr>
          <p:cNvPr id="8" name="TextBox 7"/>
          <p:cNvSpPr txBox="1"/>
          <p:nvPr/>
        </p:nvSpPr>
        <p:spPr>
          <a:xfrm>
            <a:off x="5212408" y="5096974"/>
            <a:ext cx="23425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a:t>
            </a:r>
          </a:p>
        </p:txBody>
      </p:sp>
      <p:cxnSp>
        <p:nvCxnSpPr>
          <p:cNvPr id="10" name="Straight Arrow Connector 9"/>
          <p:cNvCxnSpPr>
            <a:stCxn id="6" idx="1"/>
          </p:cNvCxnSpPr>
          <p:nvPr/>
        </p:nvCxnSpPr>
        <p:spPr>
          <a:xfrm flipH="1" flipV="1">
            <a:off x="3292189" y="2399994"/>
            <a:ext cx="1920219" cy="13105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3749385" y="3966598"/>
            <a:ext cx="1463023" cy="4379"/>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flipV="1">
            <a:off x="2377799" y="5289176"/>
            <a:ext cx="2834609" cy="12173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731897" y="2217116"/>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987201" y="3771579"/>
            <a:ext cx="2762184" cy="2484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1006214" y="5103549"/>
            <a:ext cx="1329278" cy="3073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017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16957586"/>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a:t>
            </a:r>
            <a:endParaRPr lang="en-US" dirty="0"/>
          </a:p>
        </p:txBody>
      </p:sp>
      <p:pic>
        <p:nvPicPr>
          <p:cNvPr id="5" name="Picture 4"/>
          <p:cNvPicPr>
            <a:picLocks noChangeAspect="1"/>
          </p:cNvPicPr>
          <p:nvPr/>
        </p:nvPicPr>
        <p:blipFill>
          <a:blip r:embed="rId3"/>
          <a:stretch>
            <a:fillRect/>
          </a:stretch>
        </p:blipFill>
        <p:spPr>
          <a:xfrm>
            <a:off x="274639" y="1668482"/>
            <a:ext cx="5400675" cy="3438525"/>
          </a:xfrm>
          <a:prstGeom prst="rect">
            <a:avLst/>
          </a:prstGeom>
        </p:spPr>
      </p:pic>
      <p:pic>
        <p:nvPicPr>
          <p:cNvPr id="6" name="Picture 5"/>
          <p:cNvPicPr>
            <a:picLocks noChangeAspect="1"/>
          </p:cNvPicPr>
          <p:nvPr/>
        </p:nvPicPr>
        <p:blipFill>
          <a:blip r:embed="rId4"/>
          <a:stretch>
            <a:fillRect/>
          </a:stretch>
        </p:blipFill>
        <p:spPr>
          <a:xfrm>
            <a:off x="6583993" y="1668482"/>
            <a:ext cx="5429250" cy="3257550"/>
          </a:xfrm>
          <a:prstGeom prst="rect">
            <a:avLst/>
          </a:prstGeom>
        </p:spPr>
      </p:pic>
      <p:sp>
        <p:nvSpPr>
          <p:cNvPr id="7" name="TextBox 6"/>
          <p:cNvSpPr txBox="1"/>
          <p:nvPr/>
        </p:nvSpPr>
        <p:spPr>
          <a:xfrm>
            <a:off x="71617" y="5234603"/>
            <a:ext cx="580671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Phone 8.1…</a:t>
            </a: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6306556" y="5234603"/>
            <a:ext cx="488178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t>
            </a:r>
            <a:r>
              <a:rPr lang="en-US" sz="2400" i="1" dirty="0" smtClean="0">
                <a:gradFill>
                  <a:gsLst>
                    <a:gs pos="2917">
                      <a:schemeClr val="tx1"/>
                    </a:gs>
                    <a:gs pos="30000">
                      <a:schemeClr val="tx1"/>
                    </a:gs>
                  </a:gsLst>
                  <a:lin ang="5400000" scaled="0"/>
                </a:gradFill>
              </a:rPr>
              <a:t>Phone</a:t>
            </a:r>
            <a:r>
              <a:rPr lang="en-US" sz="2400" dirty="0" smtClean="0">
                <a:gradFill>
                  <a:gsLst>
                    <a:gs pos="2917">
                      <a:schemeClr val="tx1"/>
                    </a:gs>
                    <a:gs pos="30000">
                      <a:schemeClr val="tx1"/>
                    </a:gs>
                  </a:gsLst>
                  <a:lin ang="5400000" scaled="0"/>
                </a:gradFill>
              </a:rPr>
              <a:t>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8.1…</a:t>
            </a:r>
            <a:endParaRPr lang="en-US" sz="2400" dirty="0" smtClean="0">
              <a:gradFill>
                <a:gsLst>
                  <a:gs pos="2917">
                    <a:schemeClr val="tx1"/>
                  </a:gs>
                  <a:gs pos="30000">
                    <a:schemeClr val="tx1"/>
                  </a:gs>
                </a:gsLst>
                <a:lin ang="5400000" scaled="0"/>
              </a:gradFill>
            </a:endParaRPr>
          </a:p>
        </p:txBody>
      </p:sp>
      <p:sp>
        <p:nvSpPr>
          <p:cNvPr id="10" name="Rounded Rectangle 9"/>
          <p:cNvSpPr/>
          <p:nvPr/>
        </p:nvSpPr>
        <p:spPr bwMode="auto">
          <a:xfrm>
            <a:off x="2834994"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2103482" y="2765750"/>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052846"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Arrow Connector 18"/>
          <p:cNvCxnSpPr/>
          <p:nvPr/>
        </p:nvCxnSpPr>
        <p:spPr>
          <a:xfrm>
            <a:off x="8305997" y="2857189"/>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639" y="1250150"/>
            <a:ext cx="10424109" cy="44635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Platform-Specific Code </a:t>
            </a:r>
            <a:r>
              <a:rPr lang="en-US" sz="2800" dirty="0" smtClean="0"/>
              <a:t>(with conditional compilation)</a:t>
            </a:r>
            <a:endParaRPr lang="en-US" dirty="0"/>
          </a:p>
        </p:txBody>
      </p:sp>
      <p:sp>
        <p:nvSpPr>
          <p:cNvPr id="3" name="TextBox 2"/>
          <p:cNvSpPr txBox="1"/>
          <p:nvPr/>
        </p:nvSpPr>
        <p:spPr>
          <a:xfrm>
            <a:off x="153724" y="6040268"/>
            <a:ext cx="12313564"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blogs.msdn.com/b/visualstudio/archive/2014/04/14/using-visual-studio-to-build-universal-xaml-apps.aspx</a:t>
            </a:r>
            <a:r>
              <a:rPr lang="en-US" sz="1836" dirty="0" smtClean="0"/>
              <a:t> </a:t>
            </a:r>
            <a:endParaRPr lang="en-US" sz="1836" dirty="0"/>
          </a:p>
        </p:txBody>
      </p:sp>
      <p:pic>
        <p:nvPicPr>
          <p:cNvPr id="4" name="Picture 3"/>
          <p:cNvPicPr>
            <a:picLocks noChangeAspect="1"/>
          </p:cNvPicPr>
          <p:nvPr/>
        </p:nvPicPr>
        <p:blipFill>
          <a:blip r:embed="rId5"/>
          <a:stretch>
            <a:fillRect/>
          </a:stretch>
        </p:blipFill>
        <p:spPr>
          <a:xfrm>
            <a:off x="6787688" y="4960286"/>
            <a:ext cx="5376515" cy="1131229"/>
          </a:xfrm>
          <a:prstGeom prst="rect">
            <a:avLst/>
          </a:prstGeom>
          <a:effectLst>
            <a:glow rad="139700">
              <a:schemeClr val="accent2">
                <a:satMod val="175000"/>
                <a:alpha val="40000"/>
              </a:schemeClr>
            </a:glow>
          </a:effectLst>
        </p:spPr>
      </p:pic>
      <p:sp>
        <p:nvSpPr>
          <p:cNvPr id="6" name="Rounded Rectangle 5"/>
          <p:cNvSpPr/>
          <p:nvPr/>
        </p:nvSpPr>
        <p:spPr bwMode="auto">
          <a:xfrm>
            <a:off x="1189092" y="2615669"/>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189091" y="3040067"/>
            <a:ext cx="1097269" cy="3066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7258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Chooser</a:t>
            </a:r>
            <a:endParaRPr lang="en-US" dirty="0"/>
          </a:p>
        </p:txBody>
      </p:sp>
      <p:sp>
        <p:nvSpPr>
          <p:cNvPr id="3" name="TextBox 2"/>
          <p:cNvSpPr txBox="1"/>
          <p:nvPr/>
        </p:nvSpPr>
        <p:spPr>
          <a:xfrm>
            <a:off x="274967" y="6057554"/>
            <a:ext cx="7946663"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a:t>
            </a:r>
            <a:r>
              <a:rPr lang="en-US" sz="1836" dirty="0" smtClean="0">
                <a:hlinkClick r:id="rId3"/>
              </a:rPr>
              <a:t>msdn.microsoft.com/en-us/library/windows/apps/dn609832.aspx</a:t>
            </a:r>
            <a:endParaRPr lang="en-US" sz="1836" dirty="0"/>
          </a:p>
        </p:txBody>
      </p:sp>
      <p:pic>
        <p:nvPicPr>
          <p:cNvPr id="5" name="Picture 4"/>
          <p:cNvPicPr>
            <a:picLocks noChangeAspect="1"/>
          </p:cNvPicPr>
          <p:nvPr/>
        </p:nvPicPr>
        <p:blipFill>
          <a:blip r:embed="rId4"/>
          <a:stretch>
            <a:fillRect/>
          </a:stretch>
        </p:blipFill>
        <p:spPr>
          <a:xfrm>
            <a:off x="274639" y="1212849"/>
            <a:ext cx="10515194" cy="4478949"/>
          </a:xfrm>
          <a:prstGeom prst="rect">
            <a:avLst/>
          </a:prstGeom>
          <a:effectLst>
            <a:outerShdw blurRad="50800" dist="38100" dir="2700000" algn="tl" rotWithShape="0">
              <a:prstClr val="black">
                <a:alpha val="40000"/>
              </a:prstClr>
            </a:outerShdw>
          </a:effectLst>
        </p:spPr>
      </p:pic>
      <p:sp>
        <p:nvSpPr>
          <p:cNvPr id="6" name="Rounded Rectangle 5"/>
          <p:cNvSpPr/>
          <p:nvPr/>
        </p:nvSpPr>
        <p:spPr bwMode="auto">
          <a:xfrm>
            <a:off x="183263" y="1485604"/>
            <a:ext cx="3840438" cy="100583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4148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Code Across Universal Apps</a:t>
            </a:r>
            <a:endParaRPr lang="en-US" dirty="0"/>
          </a:p>
        </p:txBody>
      </p:sp>
      <p:sp>
        <p:nvSpPr>
          <p:cNvPr id="3" name="TextBox 2"/>
          <p:cNvSpPr txBox="1"/>
          <p:nvPr/>
        </p:nvSpPr>
        <p:spPr>
          <a:xfrm>
            <a:off x="274639" y="5966115"/>
            <a:ext cx="12242710"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://marcominerva.wordpress.com/2014/04/22/how-to-share-code-among-different-universal-windows-apps</a:t>
            </a:r>
            <a:r>
              <a:rPr lang="en-US" sz="1836" dirty="0" smtClean="0">
                <a:hlinkClick r:id="rId3"/>
              </a:rPr>
              <a:t>/</a:t>
            </a:r>
            <a:r>
              <a:rPr lang="en-US" sz="1836" dirty="0" smtClean="0"/>
              <a:t> </a:t>
            </a:r>
          </a:p>
        </p:txBody>
      </p:sp>
      <p:sp>
        <p:nvSpPr>
          <p:cNvPr id="4" name="TextBox 3"/>
          <p:cNvSpPr txBox="1"/>
          <p:nvPr/>
        </p:nvSpPr>
        <p:spPr>
          <a:xfrm>
            <a:off x="549357" y="2674311"/>
            <a:ext cx="10789802" cy="3046988"/>
          </a:xfrm>
          <a:prstGeom prst="rect">
            <a:avLst/>
          </a:prstGeom>
          <a:noFill/>
        </p:spPr>
        <p:txBody>
          <a:bodyPr wrap="square" rtlCol="0">
            <a:spAutoFit/>
          </a:bodyPr>
          <a:lstStyle/>
          <a:p>
            <a:r>
              <a:rPr lang="en-US" sz="2400" i="1" dirty="0" smtClean="0"/>
              <a:t>“This </a:t>
            </a:r>
            <a:r>
              <a:rPr lang="en-US" sz="2400" i="1" dirty="0"/>
              <a:t>type of project has been improved in Visual Studio 2013 Update 2 and now, if we target Windows 8.1 and Windows Phone 8.1, we’ll be able to use all the common APIs. </a:t>
            </a:r>
            <a:endParaRPr lang="en-US" sz="2400" i="1" dirty="0" smtClean="0"/>
          </a:p>
          <a:p>
            <a:endParaRPr lang="en-US" sz="2400" i="1" dirty="0"/>
          </a:p>
          <a:p>
            <a:r>
              <a:rPr lang="en-US" sz="2400" i="1" dirty="0" smtClean="0"/>
              <a:t>However</a:t>
            </a:r>
            <a:r>
              <a:rPr lang="en-US" sz="2400" i="1" dirty="0"/>
              <a:t>, PCL produces a single binary that works as is in all the supported projects. Handling divergent APIs requires using higher-level abstractions, such as dependency injection or </a:t>
            </a:r>
            <a:r>
              <a:rPr lang="en-US" sz="2400" i="1" dirty="0" err="1"/>
              <a:t>IoC</a:t>
            </a:r>
            <a:r>
              <a:rPr lang="en-US" sz="2400" i="1" dirty="0"/>
              <a:t> containers. We can’t simply use conditional if to define platform specific code</a:t>
            </a:r>
            <a:r>
              <a:rPr lang="en-US" sz="2400" i="1" dirty="0" smtClean="0"/>
              <a:t>.”</a:t>
            </a:r>
          </a:p>
        </p:txBody>
      </p:sp>
      <p:sp>
        <p:nvSpPr>
          <p:cNvPr id="5" name="TextBox 4"/>
          <p:cNvSpPr txBox="1"/>
          <p:nvPr/>
        </p:nvSpPr>
        <p:spPr>
          <a:xfrm>
            <a:off x="549357" y="1212849"/>
            <a:ext cx="10789802" cy="584775"/>
          </a:xfrm>
          <a:prstGeom prst="rect">
            <a:avLst/>
          </a:prstGeom>
          <a:noFill/>
        </p:spPr>
        <p:txBody>
          <a:bodyPr wrap="square" rtlCol="0">
            <a:spAutoFit/>
          </a:bodyPr>
          <a:lstStyle/>
          <a:p>
            <a:r>
              <a:rPr lang="en-US" sz="3200" b="1" dirty="0" smtClean="0"/>
              <a:t>How about using a Portable Class Library (PCL)?</a:t>
            </a:r>
          </a:p>
        </p:txBody>
      </p:sp>
      <p:pic>
        <p:nvPicPr>
          <p:cNvPr id="6" name="Picture 5"/>
          <p:cNvPicPr>
            <a:picLocks noChangeAspect="1"/>
          </p:cNvPicPr>
          <p:nvPr/>
        </p:nvPicPr>
        <p:blipFill>
          <a:blip r:embed="rId4"/>
          <a:stretch>
            <a:fillRect/>
          </a:stretch>
        </p:blipFill>
        <p:spPr>
          <a:xfrm>
            <a:off x="549357" y="1797624"/>
            <a:ext cx="8786942" cy="850946"/>
          </a:xfrm>
          <a:prstGeom prst="rect">
            <a:avLst/>
          </a:prstGeom>
        </p:spPr>
      </p:pic>
    </p:spTree>
    <p:extLst>
      <p:ext uri="{BB962C8B-B14F-4D97-AF65-F5344CB8AC3E}">
        <p14:creationId xmlns:p14="http://schemas.microsoft.com/office/powerpoint/2010/main" val="391199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Reference Project</a:t>
            </a:r>
            <a:endParaRPr lang="en-US" dirty="0"/>
          </a:p>
        </p:txBody>
      </p:sp>
      <p:sp>
        <p:nvSpPr>
          <p:cNvPr id="3" name="TextBox 2"/>
          <p:cNvSpPr txBox="1"/>
          <p:nvPr/>
        </p:nvSpPr>
        <p:spPr>
          <a:xfrm>
            <a:off x="365690" y="2063163"/>
            <a:ext cx="3340402" cy="400110"/>
          </a:xfrm>
          <a:prstGeom prst="rect">
            <a:avLst/>
          </a:prstGeom>
          <a:noFill/>
        </p:spPr>
        <p:txBody>
          <a:bodyPr wrap="none" rtlCol="0">
            <a:spAutoFit/>
          </a:bodyPr>
          <a:lstStyle/>
          <a:p>
            <a:pPr marL="457200" indent="-457200">
              <a:buFont typeface="+mj-lt"/>
              <a:buAutoNum type="arabicPeriod" startAt="2"/>
            </a:pPr>
            <a:r>
              <a:rPr lang="en-US" sz="2000" dirty="0" smtClean="0"/>
              <a:t>Add Project to Solution:</a:t>
            </a:r>
            <a:endParaRPr lang="en-US" sz="1836" dirty="0"/>
          </a:p>
        </p:txBody>
      </p:sp>
      <p:pic>
        <p:nvPicPr>
          <p:cNvPr id="4" name="Picture 3"/>
          <p:cNvPicPr>
            <a:picLocks noChangeAspect="1"/>
          </p:cNvPicPr>
          <p:nvPr/>
        </p:nvPicPr>
        <p:blipFill>
          <a:blip r:embed="rId3"/>
          <a:stretch>
            <a:fillRect/>
          </a:stretch>
        </p:blipFill>
        <p:spPr>
          <a:xfrm>
            <a:off x="747643" y="2566683"/>
            <a:ext cx="6362700" cy="77152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65690" y="1212849"/>
            <a:ext cx="9683805" cy="682623"/>
          </a:xfrm>
          <a:prstGeom prst="rect">
            <a:avLst/>
          </a:prstGeom>
          <a:noFill/>
        </p:spPr>
        <p:txBody>
          <a:bodyPr wrap="none" rtlCol="0">
            <a:spAutoFit/>
          </a:bodyPr>
          <a:lstStyle/>
          <a:p>
            <a:pPr marL="457200" indent="-457200">
              <a:buFont typeface="+mj-lt"/>
              <a:buAutoNum type="arabicPeriod"/>
            </a:pPr>
            <a:r>
              <a:rPr lang="en-US" sz="2000" dirty="0" smtClean="0"/>
              <a:t>Download &amp; Install “Shared Project Reference Manager” from MSDN:</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visualstudiogallery.msdn.microsoft.com/315c13a7-2787-4f57-bdf7-adae6ed54450</a:t>
            </a:r>
            <a:endParaRPr lang="en-US" sz="1836" dirty="0"/>
          </a:p>
        </p:txBody>
      </p:sp>
      <p:sp>
        <p:nvSpPr>
          <p:cNvPr id="7" name="TextBox 6"/>
          <p:cNvSpPr txBox="1"/>
          <p:nvPr/>
        </p:nvSpPr>
        <p:spPr>
          <a:xfrm>
            <a:off x="274702" y="3532614"/>
            <a:ext cx="7101752" cy="707886"/>
          </a:xfrm>
          <a:prstGeom prst="rect">
            <a:avLst/>
          </a:prstGeom>
          <a:noFill/>
        </p:spPr>
        <p:txBody>
          <a:bodyPr wrap="none" rtlCol="0">
            <a:spAutoFit/>
          </a:bodyPr>
          <a:lstStyle/>
          <a:p>
            <a:pPr marL="457200" indent="-457200">
              <a:buFont typeface="+mj-lt"/>
              <a:buAutoNum type="arabicPeriod" startAt="3"/>
            </a:pPr>
            <a:r>
              <a:rPr lang="en-US" sz="2000" dirty="0" smtClean="0"/>
              <a:t>Add Class Library for each platform (Win 8.1 &amp; WP 8.1)</a:t>
            </a:r>
          </a:p>
          <a:p>
            <a:pPr marL="457200" indent="-457200">
              <a:buFont typeface="+mj-lt"/>
              <a:buAutoNum type="arabicPeriod" startAt="3"/>
            </a:pPr>
            <a:r>
              <a:rPr lang="en-US" sz="2000" dirty="0" smtClean="0"/>
              <a:t>Add Shared Project Reference to each Class Library.</a:t>
            </a:r>
            <a:endParaRPr lang="en-US" sz="1836" dirty="0"/>
          </a:p>
        </p:txBody>
      </p:sp>
      <p:sp>
        <p:nvSpPr>
          <p:cNvPr id="8" name="TextBox 7"/>
          <p:cNvSpPr txBox="1"/>
          <p:nvPr/>
        </p:nvSpPr>
        <p:spPr>
          <a:xfrm>
            <a:off x="153532" y="6424191"/>
            <a:ext cx="12394932" cy="400110"/>
          </a:xfrm>
          <a:prstGeom prst="rect">
            <a:avLst/>
          </a:prstGeom>
          <a:noFill/>
        </p:spPr>
        <p:txBody>
          <a:bodyPr wrap="none" rtlCol="0">
            <a:spAutoFit/>
          </a:bodyPr>
          <a:lstStyle/>
          <a:p>
            <a:r>
              <a:rPr lang="en-US" sz="2000" dirty="0" smtClean="0"/>
              <a:t>Ref:</a:t>
            </a:r>
            <a:r>
              <a:rPr lang="en-US" sz="2000" b="1" dirty="0" smtClean="0"/>
              <a:t> </a:t>
            </a:r>
            <a:r>
              <a:rPr lang="en-US" sz="1836" dirty="0" smtClean="0">
                <a:hlinkClick r:id="rId5"/>
              </a:rPr>
              <a:t>http</a:t>
            </a:r>
            <a:r>
              <a:rPr lang="en-US" sz="1836" dirty="0">
                <a:hlinkClick r:id="rId5"/>
              </a:rPr>
              <a:t>://marcominerva.wordpress.com/2014/04/22/how-to-share-code-among-different-universal-windows-apps</a:t>
            </a:r>
            <a:r>
              <a:rPr lang="en-US" sz="1836" dirty="0" smtClean="0">
                <a:hlinkClick r:id="rId5"/>
              </a:rPr>
              <a:t>/</a:t>
            </a:r>
            <a:r>
              <a:rPr lang="en-US" sz="1836" dirty="0" smtClean="0"/>
              <a:t> </a:t>
            </a:r>
            <a:endParaRPr lang="en-US" sz="1836" dirty="0"/>
          </a:p>
        </p:txBody>
      </p:sp>
      <p:pic>
        <p:nvPicPr>
          <p:cNvPr id="9" name="Picture 8"/>
          <p:cNvPicPr>
            <a:picLocks noChangeAspect="1"/>
          </p:cNvPicPr>
          <p:nvPr/>
        </p:nvPicPr>
        <p:blipFill>
          <a:blip r:embed="rId6"/>
          <a:stretch>
            <a:fillRect/>
          </a:stretch>
        </p:blipFill>
        <p:spPr>
          <a:xfrm>
            <a:off x="747643" y="4396471"/>
            <a:ext cx="3162300" cy="17240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4310946" y="4588539"/>
            <a:ext cx="5086350"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843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74637" y="1233708"/>
            <a:ext cx="4754892" cy="5710649"/>
          </a:xfrm>
          <a:prstGeom prst="rect">
            <a:avLst/>
          </a:prstGeom>
        </p:spPr>
      </p:pic>
      <p:sp>
        <p:nvSpPr>
          <p:cNvPr id="2" name="Title 1"/>
          <p:cNvSpPr>
            <a:spLocks noGrp="1"/>
          </p:cNvSpPr>
          <p:nvPr>
            <p:ph type="title"/>
          </p:nvPr>
        </p:nvSpPr>
        <p:spPr/>
        <p:txBody>
          <a:bodyPr/>
          <a:lstStyle/>
          <a:p>
            <a:r>
              <a:rPr lang="en-US" dirty="0" smtClean="0"/>
              <a:t>Shared References in Solution Explorer</a:t>
            </a:r>
            <a:endParaRPr lang="en-US" dirty="0"/>
          </a:p>
        </p:txBody>
      </p:sp>
      <p:sp>
        <p:nvSpPr>
          <p:cNvPr id="11" name="TextBox 10"/>
          <p:cNvSpPr txBox="1"/>
          <p:nvPr/>
        </p:nvSpPr>
        <p:spPr>
          <a:xfrm>
            <a:off x="5837556" y="2493339"/>
            <a:ext cx="546518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for Windows 8.1</a:t>
            </a:r>
          </a:p>
          <a:p>
            <a:pPr>
              <a:lnSpc>
                <a:spcPct val="90000"/>
              </a:lnSpc>
              <a:spcAft>
                <a:spcPts val="600"/>
              </a:spcAft>
            </a:pPr>
            <a:r>
              <a:rPr lang="en-US" sz="2400" dirty="0">
                <a:gradFill>
                  <a:gsLst>
                    <a:gs pos="2917">
                      <a:schemeClr val="tx1"/>
                    </a:gs>
                    <a:gs pos="30000">
                      <a:schemeClr val="tx1"/>
                    </a:gs>
                  </a:gsLst>
                  <a:lin ang="5400000" scaled="0"/>
                </a:gradFill>
              </a:rPr>
              <a:t>with reference to Shared </a:t>
            </a:r>
            <a:r>
              <a:rPr lang="en-US" sz="2400" dirty="0" smtClean="0">
                <a:gradFill>
                  <a:gsLst>
                    <a:gs pos="2917">
                      <a:schemeClr val="tx1"/>
                    </a:gs>
                    <a:gs pos="30000">
                      <a:schemeClr val="tx1"/>
                    </a:gs>
                  </a:gsLst>
                  <a:lin ang="5400000" scaled="0"/>
                </a:gradFill>
              </a:rPr>
              <a:t>project</a:t>
            </a:r>
          </a:p>
        </p:txBody>
      </p:sp>
      <p:sp>
        <p:nvSpPr>
          <p:cNvPr id="13" name="TextBox 12"/>
          <p:cNvSpPr txBox="1"/>
          <p:nvPr/>
        </p:nvSpPr>
        <p:spPr>
          <a:xfrm>
            <a:off x="5898817" y="4209015"/>
            <a:ext cx="531248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a:t>
            </a:r>
            <a:r>
              <a:rPr lang="en-US" sz="2400" dirty="0">
                <a:gradFill>
                  <a:gsLst>
                    <a:gs pos="2917">
                      <a:schemeClr val="tx1"/>
                    </a:gs>
                    <a:gs pos="30000">
                      <a:schemeClr val="tx1"/>
                    </a:gs>
                  </a:gsLst>
                  <a:lin ang="5400000" scaled="0"/>
                </a:gradFill>
              </a:rPr>
              <a:t>for </a:t>
            </a:r>
            <a:r>
              <a:rPr lang="en-US" sz="2400" dirty="0" smtClean="0">
                <a:gradFill>
                  <a:gsLst>
                    <a:gs pos="2917">
                      <a:schemeClr val="tx1"/>
                    </a:gs>
                    <a:gs pos="30000">
                      <a:schemeClr val="tx1"/>
                    </a:gs>
                  </a:gsLst>
                  <a:lin ang="5400000" scaled="0"/>
                </a:gradFill>
              </a:rPr>
              <a:t>Windows Phone 8.1</a:t>
            </a:r>
          </a:p>
          <a:p>
            <a:pPr>
              <a:lnSpc>
                <a:spcPct val="90000"/>
              </a:lnSpc>
              <a:spcAft>
                <a:spcPts val="600"/>
              </a:spcAft>
            </a:pPr>
            <a:r>
              <a:rPr lang="en-US" sz="2400" dirty="0" smtClean="0">
                <a:gradFill>
                  <a:gsLst>
                    <a:gs pos="2917">
                      <a:schemeClr val="tx1"/>
                    </a:gs>
                    <a:gs pos="30000">
                      <a:schemeClr val="tx1"/>
                    </a:gs>
                  </a:gsLst>
                  <a:lin ang="5400000" scaled="0"/>
                </a:gradFill>
              </a:rPr>
              <a:t>with reference to Shared project</a:t>
            </a:r>
            <a:endParaRPr lang="en-US" sz="2400" dirty="0">
              <a:gradFill>
                <a:gsLst>
                  <a:gs pos="2917">
                    <a:schemeClr val="tx1"/>
                  </a:gs>
                  <a:gs pos="30000">
                    <a:schemeClr val="tx1"/>
                  </a:gs>
                </a:gsLst>
                <a:lin ang="5400000" scaled="0"/>
              </a:gradFill>
            </a:endParaRPr>
          </a:p>
        </p:txBody>
      </p:sp>
      <p:sp>
        <p:nvSpPr>
          <p:cNvPr id="14" name="TextBox 13"/>
          <p:cNvSpPr txBox="1"/>
          <p:nvPr/>
        </p:nvSpPr>
        <p:spPr>
          <a:xfrm>
            <a:off x="6627150" y="5968631"/>
            <a:ext cx="48031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 for Class Libraries</a:t>
            </a:r>
          </a:p>
        </p:txBody>
      </p:sp>
      <p:cxnSp>
        <p:nvCxnSpPr>
          <p:cNvPr id="15" name="Straight Arrow Connector 14"/>
          <p:cNvCxnSpPr/>
          <p:nvPr/>
        </p:nvCxnSpPr>
        <p:spPr>
          <a:xfrm flipH="1">
            <a:off x="2286363" y="3255416"/>
            <a:ext cx="3633416" cy="297855"/>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77799" y="4833761"/>
            <a:ext cx="3566121" cy="21796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1"/>
          </p:cNvCxnSpPr>
          <p:nvPr/>
        </p:nvCxnSpPr>
        <p:spPr>
          <a:xfrm flipH="1" flipV="1">
            <a:off x="5029530" y="6109007"/>
            <a:ext cx="1597620" cy="173556"/>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731896" y="2539857"/>
            <a:ext cx="2926049" cy="14311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613329" y="5917289"/>
            <a:ext cx="1398714" cy="36527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731895" y="4046378"/>
            <a:ext cx="2926049" cy="14834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266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4294967295"/>
          </p:nvPr>
        </p:nvSpPr>
        <p:spPr>
          <a:xfrm>
            <a:off x="457580" y="1212849"/>
            <a:ext cx="11429875" cy="4715137"/>
          </a:xfrm>
          <a:prstGeom prst="rect">
            <a:avLst/>
          </a:prstGeom>
        </p:spPr>
        <p:txBody>
          <a:bodyPr/>
          <a:lstStyle/>
          <a:p>
            <a:r>
              <a:rPr lang="en-US" dirty="0" smtClean="0"/>
              <a:t>Samples on MSDN:</a:t>
            </a:r>
          </a:p>
          <a:p>
            <a:pPr lvl="1"/>
            <a:r>
              <a:rPr lang="en-US" dirty="0">
                <a:hlinkClick r:id="rId3"/>
              </a:rPr>
              <a:t>http://</a:t>
            </a:r>
            <a:r>
              <a:rPr lang="en-US" dirty="0" smtClean="0">
                <a:hlinkClick r:id="rId3"/>
              </a:rPr>
              <a:t>code.msdn.microsoft.com/windowsapps/Universal-Windows-app-cb3248c3</a:t>
            </a:r>
            <a:endParaRPr lang="en-US" dirty="0"/>
          </a:p>
          <a:p>
            <a:r>
              <a:rPr lang="en-US" dirty="0" smtClean="0"/>
              <a:t>MVA:</a:t>
            </a:r>
          </a:p>
          <a:p>
            <a:pPr lvl="1"/>
            <a:r>
              <a:rPr lang="en-US" dirty="0" smtClean="0">
                <a:hlinkClick r:id="rId4"/>
              </a:rPr>
              <a:t>http</a:t>
            </a:r>
            <a:r>
              <a:rPr lang="en-US" dirty="0">
                <a:hlinkClick r:id="rId4"/>
              </a:rPr>
              <a:t>://</a:t>
            </a:r>
            <a:r>
              <a:rPr lang="en-US" dirty="0" smtClean="0">
                <a:hlinkClick r:id="rId4"/>
              </a:rPr>
              <a:t>www.microsoftvirtualacademy.com/training-courses/developing-universal-windows-apps-with-c-and-xaml</a:t>
            </a:r>
            <a:r>
              <a:rPr lang="en-US" dirty="0" smtClean="0"/>
              <a:t> </a:t>
            </a:r>
            <a:endParaRPr lang="en-US" dirty="0" smtClean="0"/>
          </a:p>
          <a:p>
            <a:r>
              <a:rPr lang="en-US" dirty="0" err="1" smtClean="0"/>
              <a:t>Wintellect</a:t>
            </a:r>
            <a:endParaRPr lang="en-US" dirty="0" smtClean="0"/>
          </a:p>
          <a:p>
            <a:pPr lvl="1"/>
            <a:r>
              <a:rPr lang="en-US" dirty="0" smtClean="0"/>
              <a:t>Blog Post: </a:t>
            </a:r>
            <a:r>
              <a:rPr lang="en-US" dirty="0">
                <a:hlinkClick r:id="rId5"/>
              </a:rPr>
              <a:t>http://</a:t>
            </a:r>
            <a:r>
              <a:rPr lang="en-US" dirty="0" smtClean="0">
                <a:hlinkClick r:id="rId5"/>
              </a:rPr>
              <a:t>www.wintellect.com/blogs/jprosise/building-universal-apps-with-visual-studio-2013-update-2</a:t>
            </a:r>
            <a:r>
              <a:rPr lang="en-US" dirty="0" smtClean="0"/>
              <a:t> </a:t>
            </a:r>
          </a:p>
          <a:p>
            <a:pPr lvl="1"/>
            <a:endParaRPr lang="en-US" dirty="0"/>
          </a:p>
        </p:txBody>
      </p:sp>
    </p:spTree>
    <p:extLst>
      <p:ext uri="{BB962C8B-B14F-4D97-AF65-F5344CB8AC3E}">
        <p14:creationId xmlns:p14="http://schemas.microsoft.com/office/powerpoint/2010/main" val="9790829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5" name="Picture 4"/>
          <p:cNvPicPr>
            <a:picLocks noChangeAspect="1"/>
          </p:cNvPicPr>
          <p:nvPr/>
        </p:nvPicPr>
        <p:blipFill>
          <a:blip r:embed="rId3"/>
          <a:stretch>
            <a:fillRect/>
          </a:stretch>
        </p:blipFill>
        <p:spPr>
          <a:xfrm>
            <a:off x="274639" y="1212849"/>
            <a:ext cx="10058353" cy="5447907"/>
          </a:xfrm>
          <a:prstGeom prst="rect">
            <a:avLst/>
          </a:prstGeom>
        </p:spPr>
      </p:pic>
    </p:spTree>
    <p:extLst>
      <p:ext uri="{BB962C8B-B14F-4D97-AF65-F5344CB8AC3E}">
        <p14:creationId xmlns:p14="http://schemas.microsoft.com/office/powerpoint/2010/main" val="426561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Mobile Service</a:t>
            </a:r>
            <a:endParaRPr lang="en-US" dirty="0"/>
          </a:p>
        </p:txBody>
      </p:sp>
    </p:spTree>
    <p:extLst>
      <p:ext uri="{BB962C8B-B14F-4D97-AF65-F5344CB8AC3E}">
        <p14:creationId xmlns:p14="http://schemas.microsoft.com/office/powerpoint/2010/main" val="1875884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2250844" cy="338554"/>
          </a:xfrm>
          <a:prstGeom prst="rect">
            <a:avLst/>
          </a:prstGeom>
        </p:spPr>
        <p:txBody>
          <a:bodyPr wrap="square">
            <a:spAutoFit/>
          </a:bodyPr>
          <a:lstStyle/>
          <a:p>
            <a:r>
              <a:rPr lang="en-US" sz="1600" dirty="0" smtClean="0"/>
              <a:t>Link: </a:t>
            </a:r>
            <a:r>
              <a:rPr lang="en-US" sz="1600" dirty="0" smtClean="0">
                <a:hlinkClick r:id="rId3"/>
              </a:rPr>
              <a:t>http</a:t>
            </a:r>
            <a:r>
              <a:rPr lang="en-US" sz="1600" dirty="0">
                <a:hlinkClick r:id="rId3"/>
              </a:rPr>
              <a:t>://azure.microsoft.com/en-us/documentation/articles/mobile-services-dotnet-backend-windows-store-dotnet-get-started</a:t>
            </a:r>
            <a:r>
              <a:rPr lang="en-US" sz="1600" dirty="0" smtClean="0">
                <a:hlinkClick r:id="rId3"/>
              </a:rPr>
              <a:t>/</a:t>
            </a:r>
            <a:r>
              <a:rPr lang="en-US" sz="1600" dirty="0" smtClean="0"/>
              <a:t> </a:t>
            </a:r>
            <a:endParaRPr lang="en-US" sz="1600" dirty="0"/>
          </a:p>
        </p:txBody>
      </p:sp>
      <p:pic>
        <p:nvPicPr>
          <p:cNvPr id="9" name="Picture 8"/>
          <p:cNvPicPr>
            <a:picLocks noChangeAspect="1"/>
          </p:cNvPicPr>
          <p:nvPr/>
        </p:nvPicPr>
        <p:blipFill>
          <a:blip r:embed="rId4"/>
          <a:stretch>
            <a:fillRect/>
          </a:stretch>
        </p:blipFill>
        <p:spPr>
          <a:xfrm>
            <a:off x="549019" y="1594620"/>
            <a:ext cx="7839075" cy="2038350"/>
          </a:xfrm>
          <a:prstGeom prst="rect">
            <a:avLst/>
          </a:prstGeom>
        </p:spPr>
      </p:pic>
      <p:pic>
        <p:nvPicPr>
          <p:cNvPr id="10" name="Picture 9"/>
          <p:cNvPicPr>
            <a:picLocks noChangeAspect="1"/>
          </p:cNvPicPr>
          <p:nvPr/>
        </p:nvPicPr>
        <p:blipFill>
          <a:blip r:embed="rId5"/>
          <a:stretch>
            <a:fillRect/>
          </a:stretch>
        </p:blipFill>
        <p:spPr>
          <a:xfrm>
            <a:off x="564620" y="3831801"/>
            <a:ext cx="2495550" cy="2209800"/>
          </a:xfrm>
          <a:prstGeom prst="rect">
            <a:avLst/>
          </a:prstGeom>
        </p:spPr>
      </p:pic>
      <p:pic>
        <p:nvPicPr>
          <p:cNvPr id="11" name="Picture 10"/>
          <p:cNvPicPr>
            <a:picLocks noChangeAspect="1"/>
          </p:cNvPicPr>
          <p:nvPr/>
        </p:nvPicPr>
        <p:blipFill>
          <a:blip r:embed="rId6"/>
          <a:stretch>
            <a:fillRect/>
          </a:stretch>
        </p:blipFill>
        <p:spPr>
          <a:xfrm>
            <a:off x="4115140" y="4014741"/>
            <a:ext cx="3048000" cy="1162050"/>
          </a:xfrm>
          <a:prstGeom prst="rect">
            <a:avLst/>
          </a:prstGeom>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graphicFrame>
        <p:nvGraphicFramePr>
          <p:cNvPr id="5" name="Content Placeholder 4"/>
          <p:cNvGraphicFramePr>
            <a:graphicFrameLocks noGrp="1"/>
          </p:cNvGraphicFramePr>
          <p:nvPr>
            <p:ph idx="4294967295"/>
            <p:extLst/>
          </p:nvPr>
        </p:nvGraphicFramePr>
        <p:xfrm>
          <a:off x="2176954" y="1476622"/>
          <a:ext cx="7072243" cy="2896250"/>
        </p:xfrm>
        <a:graphic>
          <a:graphicData uri="http://schemas.openxmlformats.org/drawingml/2006/table">
            <a:tbl>
              <a:tblPr firstRow="1" bandRow="1">
                <a:tableStyleId>{5C22544A-7EE6-4342-B048-85BDC9FD1C3A}</a:tableStyleId>
              </a:tblPr>
              <a:tblGrid>
                <a:gridCol w="1033025"/>
                <a:gridCol w="6039218"/>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652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1997 – present</a:t>
                      </a:r>
                      <a:endParaRPr lang="en-US" sz="1800" dirty="0"/>
                    </a:p>
                  </a:txBody>
                  <a:tcPr marL="93260" marR="93260" marT="46630" marB="46630"/>
                </a:tc>
                <a:tc>
                  <a:txBody>
                    <a:bodyPr/>
                    <a:lstStyle/>
                    <a:p>
                      <a:r>
                        <a:rPr lang="en-US" sz="1800" dirty="0" smtClean="0"/>
                        <a:t>Microsoft web/software</a:t>
                      </a:r>
                      <a:r>
                        <a:rPr lang="en-US" sz="1800" baseline="0" dirty="0" smtClean="0"/>
                        <a:t> development</a:t>
                      </a:r>
                    </a:p>
                  </a:txBody>
                  <a:tcPr marL="93260" marR="93260" marT="46630" marB="46630"/>
                </a:tc>
              </a:tr>
              <a:tr h="932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2011</a:t>
                      </a:r>
                      <a:endParaRPr lang="en-US" sz="1800" dirty="0"/>
                    </a:p>
                  </a:txBody>
                  <a:tcPr marL="93260" marR="93260" marT="46630" marB="466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XNA games on</a:t>
                      </a:r>
                      <a:r>
                        <a:rPr lang="en-US" sz="1800" baseline="0" dirty="0" smtClean="0"/>
                        <a:t> XBLIG</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2D Math Panic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Angry Zombie Ninja Cats</a:t>
                      </a:r>
                      <a:endParaRPr lang="en-US" sz="1800" dirty="0" smtClean="0"/>
                    </a:p>
                  </a:txBody>
                  <a:tcPr marL="93260" marR="93260" marT="46630" marB="46630"/>
                </a:tc>
              </a:tr>
              <a:tr h="932603">
                <a:tc>
                  <a:txBody>
                    <a:bodyPr/>
                    <a:lstStyle/>
                    <a:p>
                      <a:r>
                        <a:rPr lang="en-US" sz="1800" dirty="0" smtClean="0"/>
                        <a:t>2012</a:t>
                      </a:r>
                      <a:endParaRPr lang="en-US" sz="1800" dirty="0"/>
                    </a:p>
                  </a:txBody>
                  <a:tcPr marL="93260" marR="93260" marT="46630" marB="46630"/>
                </a:tc>
                <a:tc>
                  <a:txBody>
                    <a:bodyPr/>
                    <a:lstStyle/>
                    <a:p>
                      <a:r>
                        <a:rPr lang="en-US" sz="1800" dirty="0" smtClean="0"/>
                        <a:t>Tools</a:t>
                      </a:r>
                      <a:r>
                        <a:rPr lang="en-US" sz="1800" baseline="0" dirty="0" smtClean="0"/>
                        <a:t> for XNA developers</a:t>
                      </a:r>
                      <a:endParaRPr lang="en-US" sz="1800" dirty="0" smtClean="0"/>
                    </a:p>
                    <a:p>
                      <a:pPr marL="285750" indent="-285750">
                        <a:buFont typeface="Arial" panose="020B0604020202020204" pitchFamily="34" charset="0"/>
                        <a:buChar char="•"/>
                      </a:pPr>
                      <a:r>
                        <a:rPr lang="en-US" sz="1800" dirty="0" smtClean="0"/>
                        <a:t>XBLIG Sales Data Analyzer</a:t>
                      </a:r>
                      <a:r>
                        <a:rPr lang="en-US" sz="1800" baseline="0" dirty="0" smtClean="0"/>
                        <a:t> (OnekSoftLabs.com)</a:t>
                      </a:r>
                    </a:p>
                    <a:p>
                      <a:pPr marL="285750" indent="-285750">
                        <a:buFont typeface="Arial" panose="020B0604020202020204" pitchFamily="34" charset="0"/>
                        <a:buChar char="•"/>
                      </a:pPr>
                      <a:r>
                        <a:rPr lang="en-US" sz="1800" baseline="0" dirty="0" smtClean="0"/>
                        <a:t>XNA Basic Starter Kit (</a:t>
                      </a:r>
                      <a:r>
                        <a:rPr lang="en-US" sz="1800" baseline="0" dirty="0" err="1" smtClean="0"/>
                        <a:t>CodePlex</a:t>
                      </a:r>
                      <a:r>
                        <a:rPr lang="en-US" sz="1800" baseline="0" dirty="0" smtClean="0"/>
                        <a:t>) </a:t>
                      </a:r>
                      <a:endParaRPr lang="en-US" sz="1800" dirty="0"/>
                    </a:p>
                  </a:txBody>
                  <a:tcPr marL="93260" marR="93260" marT="46630" marB="46630"/>
                </a:tc>
              </a:tr>
            </a:tbl>
          </a:graphicData>
        </a:graphic>
      </p:graphicFrame>
      <p:pic>
        <p:nvPicPr>
          <p:cNvPr id="1028" name="Picture 4" descr="2D Math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0610">
            <a:off x="8089608" y="1511267"/>
            <a:ext cx="1375217" cy="1883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Zombie Ninja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418">
            <a:off x="9199338" y="2344509"/>
            <a:ext cx="1372274" cy="1879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a-iad.xx.fbcdn.net/hphotos-frc1/432289_347984868580341_2142927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409" y="4429865"/>
            <a:ext cx="5402043" cy="2263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110" y="6505030"/>
            <a:ext cx="5047113" cy="382308"/>
          </a:xfrm>
          <a:prstGeom prst="rect">
            <a:avLst/>
          </a:prstGeom>
          <a:noFill/>
        </p:spPr>
        <p:txBody>
          <a:bodyPr wrap="none" rtlCol="0">
            <a:spAutoFit/>
          </a:bodyPr>
          <a:lstStyle/>
          <a:p>
            <a:r>
              <a:rPr lang="en-US" sz="1836" dirty="0"/>
              <a:t>Online: </a:t>
            </a:r>
            <a:r>
              <a:rPr lang="en-US" sz="1836" dirty="0">
                <a:hlinkClick r:id="rId6"/>
              </a:rPr>
              <a:t>http://facebook.com/OnekSoftGames</a:t>
            </a:r>
            <a:r>
              <a:rPr lang="en-US" sz="1836" dirty="0"/>
              <a:t> </a:t>
            </a:r>
          </a:p>
        </p:txBody>
      </p:sp>
    </p:spTree>
    <p:extLst>
      <p:ext uri="{BB962C8B-B14F-4D97-AF65-F5344CB8AC3E}">
        <p14:creationId xmlns:p14="http://schemas.microsoft.com/office/powerpoint/2010/main" val="36292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the Service</a:t>
            </a:r>
            <a:endParaRPr lang="en-US" dirty="0"/>
          </a:p>
        </p:txBody>
      </p:sp>
    </p:spTree>
    <p:extLst>
      <p:ext uri="{BB962C8B-B14F-4D97-AF65-F5344CB8AC3E}">
        <p14:creationId xmlns:p14="http://schemas.microsoft.com/office/powerpoint/2010/main" val="4068759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347" y="3999554"/>
            <a:ext cx="3200365" cy="2491888"/>
          </a:xfrm>
          <a:prstGeom prst="rect">
            <a:avLst/>
          </a:prstGeom>
        </p:spPr>
      </p:pic>
      <p:sp>
        <p:nvSpPr>
          <p:cNvPr id="2" name="Title 1"/>
          <p:cNvSpPr>
            <a:spLocks noGrp="1"/>
          </p:cNvSpPr>
          <p:nvPr>
            <p:ph type="title"/>
          </p:nvPr>
        </p:nvSpPr>
        <p:spPr/>
        <p:txBody>
          <a:bodyPr/>
          <a:lstStyle/>
          <a:p>
            <a:r>
              <a:rPr lang="en-US" dirty="0" smtClean="0"/>
              <a:t>My Background (continued)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80506129"/>
              </p:ext>
            </p:extLst>
          </p:nvPr>
        </p:nvGraphicFramePr>
        <p:xfrm>
          <a:off x="457580" y="1119848"/>
          <a:ext cx="9962420" cy="2484982"/>
        </p:xfrm>
        <a:graphic>
          <a:graphicData uri="http://schemas.openxmlformats.org/drawingml/2006/table">
            <a:tbl>
              <a:tblPr firstRow="1" bandRow="1">
                <a:tableStyleId>{5C22544A-7EE6-4342-B048-85BDC9FD1C3A}</a:tableStyleId>
              </a:tblPr>
              <a:tblGrid>
                <a:gridCol w="1455186"/>
                <a:gridCol w="8507234"/>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901924">
                <a:tc>
                  <a:txBody>
                    <a:bodyPr/>
                    <a:lstStyle/>
                    <a:p>
                      <a:r>
                        <a:rPr lang="en-US" sz="1800" dirty="0" smtClean="0"/>
                        <a:t>2013</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Ninja</a:t>
                      </a:r>
                      <a:r>
                        <a:rPr lang="en-US" sz="1800" baseline="0" dirty="0" smtClean="0"/>
                        <a:t> Cat Runner on Win8, WP8, Web (Construct 2)</a:t>
                      </a:r>
                    </a:p>
                    <a:p>
                      <a:pPr marL="285750" indent="-285750">
                        <a:buFont typeface="Arial" panose="020B0604020202020204" pitchFamily="34" charset="0"/>
                        <a:buChar char="•"/>
                      </a:pPr>
                      <a:r>
                        <a:rPr lang="en-US" sz="1800" baseline="0" dirty="0" smtClean="0"/>
                        <a:t>Video Q&amp;A with MS Tech Evangelist Frank La </a:t>
                      </a:r>
                      <a:r>
                        <a:rPr lang="en-US" sz="1800" baseline="0" dirty="0" err="1" smtClean="0"/>
                        <a:t>Vigne</a:t>
                      </a:r>
                      <a:endParaRPr lang="en-US" sz="1800" baseline="0" dirty="0" smtClean="0"/>
                    </a:p>
                    <a:p>
                      <a:pPr marL="285750" indent="-285750">
                        <a:buFont typeface="Arial" panose="020B0604020202020204" pitchFamily="34" charset="0"/>
                        <a:buChar char="•"/>
                      </a:pPr>
                      <a:r>
                        <a:rPr lang="en-US" sz="1800" dirty="0" smtClean="0"/>
                        <a:t>Founder/Admin</a:t>
                      </a:r>
                      <a:r>
                        <a:rPr lang="en-US" sz="1800" baseline="0" dirty="0" smtClean="0"/>
                        <a:t> of FB groups: Construct2, Xbox One &amp; Unity Indie </a:t>
                      </a:r>
                      <a:r>
                        <a:rPr lang="en-US" sz="1800" baseline="0" dirty="0" err="1" smtClean="0"/>
                        <a:t>Devs</a:t>
                      </a:r>
                      <a:endParaRPr lang="en-US" sz="1800" baseline="0" dirty="0" smtClean="0"/>
                    </a:p>
                  </a:txBody>
                  <a:tcPr marL="93260" marR="93260" marT="46630" marB="46630"/>
                </a:tc>
              </a:tr>
              <a:tr h="378222">
                <a:tc>
                  <a:txBody>
                    <a:bodyPr/>
                    <a:lstStyle/>
                    <a:p>
                      <a:r>
                        <a:rPr lang="en-US" sz="1800" dirty="0" smtClean="0"/>
                        <a:t>2014</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Public Speaking</a:t>
                      </a:r>
                      <a:r>
                        <a:rPr lang="en-US" sz="1800" baseline="0" dirty="0" smtClean="0"/>
                        <a:t> on Indie Game Development</a:t>
                      </a:r>
                    </a:p>
                    <a:p>
                      <a:pPr marL="285750" indent="-285750">
                        <a:buFont typeface="Arial" panose="020B0604020202020204" pitchFamily="34" charset="0"/>
                        <a:buChar char="•"/>
                      </a:pPr>
                      <a:r>
                        <a:rPr lang="en-US" sz="1800" baseline="0" dirty="0" smtClean="0"/>
                        <a:t>Joined Microsoft as a Sr. Technical Evangelist</a:t>
                      </a:r>
                    </a:p>
                    <a:p>
                      <a:pPr marL="285750" indent="-285750">
                        <a:buFont typeface="Arial" panose="020B0604020202020204" pitchFamily="34" charset="0"/>
                        <a:buChar char="•"/>
                      </a:pPr>
                      <a:r>
                        <a:rPr lang="en-US" sz="1800" baseline="0" dirty="0" smtClean="0"/>
                        <a:t>Gallant Glider on Win8, WP8, Web (Construct 2 </a:t>
                      </a:r>
                      <a:r>
                        <a:rPr lang="en-US" sz="1800" baseline="0" dirty="0" smtClean="0">
                          <a:sym typeface="Wingdings" panose="05000000000000000000" pitchFamily="2" charset="2"/>
                        </a:rPr>
                        <a:t> Universal App)</a:t>
                      </a:r>
                    </a:p>
                    <a:p>
                      <a:pPr marL="285750" indent="-285750">
                        <a:buFont typeface="Arial" panose="020B0604020202020204" pitchFamily="34" charset="0"/>
                        <a:buChar char="•"/>
                      </a:pPr>
                      <a:r>
                        <a:rPr lang="en-US" sz="1800" baseline="0" dirty="0" smtClean="0">
                          <a:sym typeface="Wingdings" panose="05000000000000000000" pitchFamily="2" charset="2"/>
                        </a:rPr>
                        <a:t>Cloud Camp presentations in DC Metro area</a:t>
                      </a:r>
                      <a:endParaRPr lang="en-US" sz="1800" dirty="0"/>
                    </a:p>
                  </a:txBody>
                  <a:tcPr marL="93260" marR="93260" marT="46630" marB="46630"/>
                </a:tc>
              </a:tr>
            </a:tbl>
          </a:graphicData>
        </a:graphic>
      </p:graphicFrame>
      <p:pic>
        <p:nvPicPr>
          <p:cNvPr id="2050" name="Picture 2" descr="Ninja Cat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960">
            <a:off x="387530" y="3773961"/>
            <a:ext cx="2914385" cy="163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70" y="6597098"/>
            <a:ext cx="4574329" cy="374846"/>
          </a:xfrm>
          <a:prstGeom prst="rect">
            <a:avLst/>
          </a:prstGeom>
          <a:noFill/>
        </p:spPr>
        <p:txBody>
          <a:bodyPr wrap="none" rtlCol="0">
            <a:spAutoFit/>
          </a:bodyPr>
          <a:lstStyle/>
          <a:p>
            <a:r>
              <a:rPr lang="en-US" sz="1836" dirty="0" smtClean="0"/>
              <a:t>Video Q&amp;A: </a:t>
            </a:r>
            <a:r>
              <a:rPr lang="en-US" sz="1836" dirty="0">
                <a:hlinkClick r:id="rId5"/>
              </a:rPr>
              <a:t>http://youtu.be/lRjrQPvVOpo</a:t>
            </a:r>
            <a:r>
              <a:rPr lang="en-US" sz="1836" dirty="0"/>
              <a:t> </a:t>
            </a:r>
          </a:p>
        </p:txBody>
      </p:sp>
      <p:sp>
        <p:nvSpPr>
          <p:cNvPr id="7" name="TextBox 6"/>
          <p:cNvSpPr txBox="1"/>
          <p:nvPr/>
        </p:nvSpPr>
        <p:spPr>
          <a:xfrm>
            <a:off x="7041188" y="6571834"/>
            <a:ext cx="4565032" cy="400110"/>
          </a:xfrm>
          <a:prstGeom prst="rect">
            <a:avLst/>
          </a:prstGeom>
          <a:noFill/>
        </p:spPr>
        <p:txBody>
          <a:bodyPr wrap="none" rtlCol="0">
            <a:spAutoFit/>
          </a:bodyPr>
          <a:lstStyle/>
          <a:p>
            <a:r>
              <a:rPr lang="en-US" sz="1836" dirty="0" smtClean="0"/>
              <a:t>MVA: </a:t>
            </a:r>
            <a:r>
              <a:rPr lang="en-US" sz="2000" u="sng" dirty="0">
                <a:hlinkClick r:id="rId6"/>
              </a:rPr>
              <a:t>http://</a:t>
            </a:r>
            <a:r>
              <a:rPr lang="en-US" sz="2000" u="sng" dirty="0" smtClean="0">
                <a:hlinkClick r:id="rId6"/>
              </a:rPr>
              <a:t>aka.ms/DevGames-Const2</a:t>
            </a:r>
            <a:r>
              <a:rPr lang="en-US" sz="2000" u="sng" dirty="0" smtClean="0"/>
              <a:t> </a:t>
            </a:r>
            <a:endParaRPr lang="en-US" sz="1836"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72" y="3703863"/>
            <a:ext cx="4857858" cy="2893236"/>
          </a:xfrm>
          <a:prstGeom prst="rect">
            <a:avLst/>
          </a:prstGeom>
        </p:spPr>
      </p:pic>
    </p:spTree>
    <p:extLst>
      <p:ext uri="{BB962C8B-B14F-4D97-AF65-F5344CB8AC3E}">
        <p14:creationId xmlns:p14="http://schemas.microsoft.com/office/powerpoint/2010/main" val="345474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the Service</a:t>
            </a:r>
            <a:endParaRPr lang="en-US" dirty="0"/>
          </a:p>
        </p:txBody>
      </p:sp>
    </p:spTree>
    <p:extLst>
      <p:ext uri="{BB962C8B-B14F-4D97-AF65-F5344CB8AC3E}">
        <p14:creationId xmlns:p14="http://schemas.microsoft.com/office/powerpoint/2010/main" val="2919763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Tree>
    <p:extLst>
      <p:ext uri="{BB962C8B-B14F-4D97-AF65-F5344CB8AC3E}">
        <p14:creationId xmlns:p14="http://schemas.microsoft.com/office/powerpoint/2010/main" val="329197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14" name="Picture 13"/>
          <p:cNvPicPr>
            <a:picLocks noChangeAspect="1"/>
          </p:cNvPicPr>
          <p:nvPr/>
        </p:nvPicPr>
        <p:blipFill>
          <a:blip r:embed="rId9"/>
          <a:stretch>
            <a:fillRect/>
          </a:stretch>
        </p:blipFill>
        <p:spPr>
          <a:xfrm>
            <a:off x="5212408" y="3883955"/>
            <a:ext cx="2762250" cy="2343150"/>
          </a:xfrm>
          <a:prstGeom prst="rect">
            <a:avLst/>
          </a:prstGeom>
        </p:spPr>
      </p:pic>
      <p:pic>
        <p:nvPicPr>
          <p:cNvPr id="4" name="Picture 2" descr="http://www.phidiax.com/Images/Cloud-Az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988" y="3741445"/>
            <a:ext cx="3988006" cy="199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The Cloud</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Cloud?</a:t>
            </a:r>
            <a:endParaRPr lang="en-US" dirty="0"/>
          </a:p>
        </p:txBody>
      </p:sp>
      <p:grpSp>
        <p:nvGrpSpPr>
          <p:cNvPr id="3" name="Group 2"/>
          <p:cNvGrpSpPr/>
          <p:nvPr/>
        </p:nvGrpSpPr>
        <p:grpSpPr>
          <a:xfrm>
            <a:off x="274639" y="1212849"/>
            <a:ext cx="9966914" cy="5781676"/>
            <a:chOff x="274639" y="1212849"/>
            <a:chExt cx="9418280" cy="5296398"/>
          </a:xfrm>
        </p:grpSpPr>
        <p:pic>
          <p:nvPicPr>
            <p:cNvPr id="1026" name="Picture 2" descr="http://media.zenfs.com/en-US/video/video.pd2upload.com/video.moviesmanualupload@6c38c0f1-e4b2-3ef4-9f26-bd139097d6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9418280" cy="5296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019" y="3860722"/>
              <a:ext cx="5281692" cy="2585323"/>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 one understands</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Cloud!!!”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10745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2354058" y="6396401"/>
            <a:ext cx="5403262" cy="382308"/>
          </a:xfrm>
          <a:prstGeom prst="rect">
            <a:avLst/>
          </a:prstGeom>
          <a:noFill/>
        </p:spPr>
        <p:txBody>
          <a:bodyPr wrap="none" rtlCol="0">
            <a:spAutoFit/>
          </a:bodyPr>
          <a:lstStyle/>
          <a:p>
            <a:r>
              <a:rPr lang="en-US" sz="1836" dirty="0"/>
              <a:t>Source: Bret </a:t>
            </a:r>
            <a:r>
              <a:rPr lang="en-US" sz="1836" dirty="0" err="1"/>
              <a:t>Stateham</a:t>
            </a:r>
            <a:r>
              <a:rPr lang="en-US" sz="1836" dirty="0"/>
              <a:t>, Windows Azure evangelist</a:t>
            </a:r>
          </a:p>
        </p:txBody>
      </p:sp>
    </p:spTree>
    <p:extLst>
      <p:ext uri="{BB962C8B-B14F-4D97-AF65-F5344CB8AC3E}">
        <p14:creationId xmlns:p14="http://schemas.microsoft.com/office/powerpoint/2010/main" val="40559843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749eb-5fb0-4c75-b7cd-eb7d18649fd5"/>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22972</TotalTime>
  <Words>3578</Words>
  <Application>Microsoft Office PowerPoint</Application>
  <PresentationFormat>Custom</PresentationFormat>
  <Paragraphs>516</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Segoe UI</vt:lpstr>
      <vt:lpstr>Segoe UI Light</vt:lpstr>
      <vt:lpstr>Times New Roman</vt:lpstr>
      <vt:lpstr>Wingdings</vt:lpstr>
      <vt:lpstr>MSVID_White_16x9_2012-08-18</vt:lpstr>
      <vt:lpstr>Cloudy with a Dash of Universal Apps</vt:lpstr>
      <vt:lpstr>Agenda</vt:lpstr>
      <vt:lpstr>My Background</vt:lpstr>
      <vt:lpstr>My Background (continued)</vt:lpstr>
      <vt:lpstr>Official Xbox Magazine</vt:lpstr>
      <vt:lpstr>PowerPoint Presentation</vt:lpstr>
      <vt:lpstr>Introduction: The Cloud</vt:lpstr>
      <vt:lpstr>What is the Cloud?</vt:lpstr>
      <vt:lpstr>Cloud Services: IaaS, PaaS and SaaS</vt:lpstr>
      <vt:lpstr>In Line with Microsoft’s Vision</vt:lpstr>
      <vt:lpstr>Universal Apps</vt:lpstr>
      <vt:lpstr>What is a Universal App?</vt:lpstr>
      <vt:lpstr>Universal Apps for Windows</vt:lpstr>
      <vt:lpstr>Benefits of Universal Apps</vt:lpstr>
      <vt:lpstr>Streamlined Development</vt:lpstr>
      <vt:lpstr>Visual Studio</vt:lpstr>
      <vt:lpstr>VS 2013 Update 2+</vt:lpstr>
      <vt:lpstr>Creating a Universal Project</vt:lpstr>
      <vt:lpstr>New Project</vt:lpstr>
      <vt:lpstr>Existing Project</vt:lpstr>
      <vt:lpstr>Platform-Specific Code (with conditional compilation)</vt:lpstr>
      <vt:lpstr>Context Chooser</vt:lpstr>
      <vt:lpstr>Sharing Code Across Universal Apps</vt:lpstr>
      <vt:lpstr>Shared Reference Project</vt:lpstr>
      <vt:lpstr>Shared References in Solution Explorer</vt:lpstr>
      <vt:lpstr>For more info:</vt:lpstr>
      <vt:lpstr>Demo</vt:lpstr>
      <vt:lpstr>Creating a Mobile Service</vt:lpstr>
      <vt:lpstr>Getting Started</vt:lpstr>
      <vt:lpstr>Create a Mobile Service</vt:lpstr>
      <vt:lpstr>Specify Mobile Service Details</vt:lpstr>
      <vt:lpstr>Specify Database Settings</vt:lpstr>
      <vt:lpstr>Verify Status of Mobile Service</vt:lpstr>
      <vt:lpstr>Get Tools &amp; Download Your Solution</vt:lpstr>
      <vt:lpstr>Consuming the Service</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Publishing the Service</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331</cp:revision>
  <dcterms:created xsi:type="dcterms:W3CDTF">2012-05-22T07:38:31Z</dcterms:created>
  <dcterms:modified xsi:type="dcterms:W3CDTF">2014-12-10T04:36:53Z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