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49"/>
  </p:notesMasterIdLst>
  <p:handoutMasterIdLst>
    <p:handoutMasterId r:id="rId50"/>
  </p:handoutMasterIdLst>
  <p:sldIdLst>
    <p:sldId id="256" r:id="rId5"/>
    <p:sldId id="300" r:id="rId6"/>
    <p:sldId id="298" r:id="rId7"/>
    <p:sldId id="259" r:id="rId8"/>
    <p:sldId id="303"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302" r:id="rId33"/>
    <p:sldId id="284" r:id="rId34"/>
    <p:sldId id="285" r:id="rId35"/>
    <p:sldId id="299" r:id="rId36"/>
    <p:sldId id="286" r:id="rId37"/>
    <p:sldId id="287" r:id="rId38"/>
    <p:sldId id="288" r:id="rId39"/>
    <p:sldId id="289" r:id="rId40"/>
    <p:sldId id="290" r:id="rId41"/>
    <p:sldId id="291" r:id="rId42"/>
    <p:sldId id="292" r:id="rId43"/>
    <p:sldId id="293" r:id="rId44"/>
    <p:sldId id="294" r:id="rId45"/>
    <p:sldId id="297" r:id="rId46"/>
    <p:sldId id="295" r:id="rId47"/>
    <p:sldId id="296" r:id="rId48"/>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p15:clr>
            <a:srgbClr val="A4A3A4"/>
          </p15:clr>
        </p15:guide>
        <p15:guide id="2" orient="horz" pos="763">
          <p15:clr>
            <a:srgbClr val="A4A3A4"/>
          </p15:clr>
        </p15:guide>
        <p15:guide id="3" orient="horz" pos="1339">
          <p15:clr>
            <a:srgbClr val="A4A3A4"/>
          </p15:clr>
        </p15:guide>
        <p15:guide id="4" orient="horz" pos="2491">
          <p15:clr>
            <a:srgbClr val="A4A3A4"/>
          </p15:clr>
        </p15:guide>
        <p15:guide id="5" orient="horz" pos="4219">
          <p15:clr>
            <a:srgbClr val="A4A3A4"/>
          </p15:clr>
        </p15:guide>
        <p15:guide id="6" orient="horz" pos="3643">
          <p15:clr>
            <a:srgbClr val="A4A3A4"/>
          </p15:clr>
        </p15:guide>
        <p15:guide id="7" orient="horz" pos="3067">
          <p15:clr>
            <a:srgbClr val="A4A3A4"/>
          </p15:clr>
        </p15:guide>
        <p15:guide id="8" orient="horz" pos="1915">
          <p15:clr>
            <a:srgbClr val="A4A3A4"/>
          </p15:clr>
        </p15:guide>
        <p15:guide id="9" pos="173">
          <p15:clr>
            <a:srgbClr val="A4A3A4"/>
          </p15:clr>
        </p15:guide>
        <p15:guide id="10" pos="1325">
          <p15:clr>
            <a:srgbClr val="A4A3A4"/>
          </p15:clr>
        </p15:guide>
        <p15:guide id="11" pos="7661">
          <p15:clr>
            <a:srgbClr val="A4A3A4"/>
          </p15:clr>
        </p15:guide>
        <p15:guide id="12" pos="749">
          <p15:clr>
            <a:srgbClr val="A4A3A4"/>
          </p15:clr>
        </p15:guide>
        <p15:guide id="13" pos="7085">
          <p15:clr>
            <a:srgbClr val="A4A3A4"/>
          </p15:clr>
        </p15:guide>
        <p15:guide id="14" pos="3629">
          <p15:clr>
            <a:srgbClr val="A4A3A4"/>
          </p15:clr>
        </p15:guide>
        <p15:guide id="15" pos="1901">
          <p15:clr>
            <a:srgbClr val="A4A3A4"/>
          </p15:clr>
        </p15:guide>
        <p15:guide id="16" pos="2477">
          <p15:clr>
            <a:srgbClr val="A4A3A4"/>
          </p15:clr>
        </p15:guide>
        <p15:guide id="17" pos="4205">
          <p15:clr>
            <a:srgbClr val="A4A3A4"/>
          </p15:clr>
        </p15:guide>
        <p15:guide id="18" pos="4781">
          <p15:clr>
            <a:srgbClr val="A4A3A4"/>
          </p15:clr>
        </p15:guide>
        <p15:guide id="19" pos="5357">
          <p15:clr>
            <a:srgbClr val="A4A3A4"/>
          </p15:clr>
        </p15:guide>
        <p15:guide id="20" pos="5933">
          <p15:clr>
            <a:srgbClr val="A4A3A4"/>
          </p15:clr>
        </p15:guide>
        <p15:guide id="21" pos="6509">
          <p15:clr>
            <a:srgbClr val="A4A3A4"/>
          </p15:clr>
        </p15:guide>
        <p15:guide id="22" pos="305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07C10"/>
    <a:srgbClr val="333333"/>
    <a:srgbClr val="FFFFFF"/>
    <a:srgbClr val="442359"/>
    <a:srgbClr val="505050"/>
    <a:srgbClr val="00FFFF"/>
    <a:srgbClr val="CC00CC"/>
    <a:srgbClr val="5F5F5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84" autoAdjust="0"/>
    <p:restoredTop sz="70788" autoAdjust="0"/>
  </p:normalViewPr>
  <p:slideViewPr>
    <p:cSldViewPr>
      <p:cViewPr varScale="1">
        <p:scale>
          <a:sx n="48" d="100"/>
          <a:sy n="48" d="100"/>
        </p:scale>
        <p:origin x="1644" y="42"/>
      </p:cViewPr>
      <p:guideLst>
        <p:guide orient="horz" pos="187"/>
        <p:guide orient="horz" pos="763"/>
        <p:guide orient="horz" pos="1339"/>
        <p:guide orient="horz" pos="2491"/>
        <p:guide orient="horz" pos="4219"/>
        <p:guide orient="horz" pos="3643"/>
        <p:guide orient="horz" pos="3067"/>
        <p:guide orient="horz" pos="1915"/>
        <p:guide pos="173"/>
        <p:guide pos="1325"/>
        <p:guide pos="7661"/>
        <p:guide pos="749"/>
        <p:guide pos="7085"/>
        <p:guide pos="3629"/>
        <p:guide pos="1901"/>
        <p:guide pos="2477"/>
        <p:guide pos="4205"/>
        <p:guide pos="4781"/>
        <p:guide pos="5357"/>
        <p:guide pos="5933"/>
        <p:guide pos="6509"/>
        <p:guide pos="3053"/>
      </p:guideLst>
    </p:cSldViewPr>
  </p:slideViewPr>
  <p:notesTextViewPr>
    <p:cViewPr>
      <p:scale>
        <a:sx n="100" d="100"/>
        <a:sy n="100" d="100"/>
      </p:scale>
      <p:origin x="0" y="0"/>
    </p:cViewPr>
  </p:notesTextViewPr>
  <p:sorterViewPr>
    <p:cViewPr varScale="1">
      <p:scale>
        <a:sx n="1" d="1"/>
        <a:sy n="1" d="1"/>
      </p:scale>
      <p:origin x="0" y="0"/>
    </p:cViewPr>
  </p:sorterViewPr>
  <p:notesViewPr>
    <p:cSldViewPr showGuides="1">
      <p:cViewPr>
        <p:scale>
          <a:sx n="268" d="100"/>
          <a:sy n="268" d="100"/>
        </p:scale>
        <p:origin x="480" y="10614"/>
      </p:cViewPr>
      <p:guideLst>
        <p:guide orient="horz" pos="2880"/>
        <p:guide pos="2160"/>
      </p:guideLst>
    </p:cSldViewPr>
  </p:notes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smtClean="0"/>
            <a:t>Intro + XNA/XBLIG</a:t>
          </a:r>
          <a:endParaRPr lang="en-US" sz="2400" dirty="0"/>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400" dirty="0" smtClean="0"/>
            <a:t>&gt; Construct 2</a:t>
          </a:r>
        </a:p>
        <a:p>
          <a:r>
            <a:rPr lang="en-US" sz="2400" dirty="0" smtClean="0"/>
            <a:t>&gt; C++ and DirectX</a:t>
          </a:r>
        </a:p>
        <a:p>
          <a:r>
            <a:rPr lang="en-US" sz="2400" dirty="0" smtClean="0"/>
            <a:t>&gt; Unity with C#</a:t>
          </a:r>
          <a:endParaRPr lang="en-US" sz="2400" dirty="0"/>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smtClean="0"/>
            <a:t>Being an Indie in the Real World</a:t>
          </a:r>
          <a:endParaRPr lang="en-US" sz="2400" dirty="0"/>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t>
        <a:bodyPr/>
        <a:lstStyle/>
        <a:p>
          <a:endParaRPr lang="en-US"/>
        </a:p>
      </dgm:t>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t>
        <a:bodyPr/>
        <a:lstStyle/>
        <a:p>
          <a:endParaRPr lang="en-US"/>
        </a:p>
      </dgm:t>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t>
        <a:bodyPr/>
        <a:lstStyle/>
        <a:p>
          <a:endParaRPr lang="en-US"/>
        </a:p>
      </dgm:t>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dgm:pt>
    <dgm:pt modelId="{F4D9450E-B429-4F4B-8D51-12EDAE993C6E}" type="pres">
      <dgm:prSet presAssocID="{D8099A2D-DFAF-4615-BA0D-8546DEE309E3}" presName="text_2" presStyleLbl="node1" presStyleIdx="1" presStyleCnt="3" custScaleY="192842">
        <dgm:presLayoutVars>
          <dgm:bulletEnabled val="1"/>
        </dgm:presLayoutVars>
      </dgm:prSet>
      <dgm:spPr/>
      <dgm:t>
        <a:bodyPr/>
        <a:lstStyle/>
        <a:p>
          <a:endParaRPr lang="en-US"/>
        </a:p>
      </dgm:t>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dgm:pt>
    <dgm:pt modelId="{6B747725-816F-497E-AD1A-3B239F472931}" type="pres">
      <dgm:prSet presAssocID="{96238AB0-3E60-4345-A8BB-5DC959EB425D}" presName="text_3" presStyleLbl="node1" presStyleIdx="2" presStyleCnt="3">
        <dgm:presLayoutVars>
          <dgm:bulletEnabled val="1"/>
        </dgm:presLayoutVars>
      </dgm:prSet>
      <dgm:spPr/>
      <dgm:t>
        <a:bodyPr/>
        <a:lstStyle/>
        <a:p>
          <a:endParaRPr lang="en-US"/>
        </a:p>
      </dgm:t>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dgm:pt>
  </dgm:ptLst>
  <dgm:cxnLst>
    <dgm:cxn modelId="{43422707-9229-47AE-9F85-55A4D6F4C292}" type="presOf" srcId="{A85D72A2-E45E-4CBC-A327-92003FC03E48}" destId="{33873E8C-2839-494D-888B-2D6045555E23}" srcOrd="0" destOrd="0" presId="urn:microsoft.com/office/officeart/2008/layout/VerticalCurvedList"/>
    <dgm:cxn modelId="{64236E48-E02A-49F5-A481-952B03534C6E}" srcId="{A85D72A2-E45E-4CBC-A327-92003FC03E48}" destId="{96238AB0-3E60-4345-A8BB-5DC959EB425D}" srcOrd="2" destOrd="0" parTransId="{CEDA0CA6-DF7D-4AF7-AB8F-B61ECB5E31E4}" sibTransId="{3D85558E-AF47-42E9-8ADA-599D71F08C07}"/>
    <dgm:cxn modelId="{9CB585F6-67F2-4502-A289-852709E4FE0A}" type="presOf" srcId="{E2E715B1-F839-4A90-97CA-36FB28EBEABE}" destId="{41C0712D-6230-42F5-8134-6AA77C571944}" srcOrd="0" destOrd="0" presId="urn:microsoft.com/office/officeart/2008/layout/VerticalCurvedList"/>
    <dgm:cxn modelId="{07913A54-349F-4AD9-B052-150A7F381A0F}" type="presOf" srcId="{8BF3C4E9-F523-4844-A02F-E2C5E7F72065}" destId="{8A181E3F-A5E6-42EC-B617-38C9DB2D11F2}" srcOrd="0" destOrd="0" presId="urn:microsoft.com/office/officeart/2008/layout/VerticalCurvedList"/>
    <dgm:cxn modelId="{1DDEBA7F-71E5-4D81-8FD7-D14A1780AFE1}" type="presOf" srcId="{96238AB0-3E60-4345-A8BB-5DC959EB425D}" destId="{6B747725-816F-497E-AD1A-3B239F472931}"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B8C21F10-2688-4991-87F5-07B59583E397}" type="presOf" srcId="{D8099A2D-DFAF-4615-BA0D-8546DEE309E3}" destId="{F4D9450E-B429-4F4B-8D51-12EDAE993C6E}" srcOrd="0" destOrd="0" presId="urn:microsoft.com/office/officeart/2008/layout/VerticalCurvedList"/>
    <dgm:cxn modelId="{0758E472-2A50-4F28-8359-BB1A3FFD253D}" srcId="{A85D72A2-E45E-4CBC-A327-92003FC03E48}" destId="{D8099A2D-DFAF-4615-BA0D-8546DEE309E3}" srcOrd="1" destOrd="0" parTransId="{30386CE3-AE7E-4C5A-9BB5-66A3E7C60BAC}" sibTransId="{DC94E327-0C06-4351-8B48-39AA96510069}"/>
    <dgm:cxn modelId="{F3A36F00-ABB8-40C5-8809-C269369F87E1}" type="presParOf" srcId="{33873E8C-2839-494D-888B-2D6045555E23}" destId="{D59E550D-D540-47A2-AD11-29F1227ADA12}" srcOrd="0" destOrd="0" presId="urn:microsoft.com/office/officeart/2008/layout/VerticalCurvedList"/>
    <dgm:cxn modelId="{4E476C4F-DC3B-41CE-A332-36825B0F5026}" type="presParOf" srcId="{D59E550D-D540-47A2-AD11-29F1227ADA12}" destId="{2B945AF4-EBAD-4BCF-A053-8CAC79D97DB0}" srcOrd="0" destOrd="0" presId="urn:microsoft.com/office/officeart/2008/layout/VerticalCurvedList"/>
    <dgm:cxn modelId="{70D06BBE-70C4-4FCF-9679-79280BE8A135}" type="presParOf" srcId="{2B945AF4-EBAD-4BCF-A053-8CAC79D97DB0}" destId="{35404107-AD22-4C43-A8C0-048C8CA28C68}" srcOrd="0" destOrd="0" presId="urn:microsoft.com/office/officeart/2008/layout/VerticalCurvedList"/>
    <dgm:cxn modelId="{48B9300F-23F8-471E-A9B4-58CC8F3A11D2}" type="presParOf" srcId="{2B945AF4-EBAD-4BCF-A053-8CAC79D97DB0}" destId="{8A181E3F-A5E6-42EC-B617-38C9DB2D11F2}" srcOrd="1" destOrd="0" presId="urn:microsoft.com/office/officeart/2008/layout/VerticalCurvedList"/>
    <dgm:cxn modelId="{288A9071-2D45-4371-8F3E-C91C50244CB6}" type="presParOf" srcId="{2B945AF4-EBAD-4BCF-A053-8CAC79D97DB0}" destId="{DDB94675-9A40-4FB4-A0BA-6E33CFF76253}" srcOrd="2" destOrd="0" presId="urn:microsoft.com/office/officeart/2008/layout/VerticalCurvedList"/>
    <dgm:cxn modelId="{A9E7BB27-B76E-40DC-A56F-AD5493F248BE}" type="presParOf" srcId="{2B945AF4-EBAD-4BCF-A053-8CAC79D97DB0}" destId="{66352355-C448-46B8-8708-0C0B4FA6D1EF}" srcOrd="3" destOrd="0" presId="urn:microsoft.com/office/officeart/2008/layout/VerticalCurvedList"/>
    <dgm:cxn modelId="{2254F741-DD67-468E-820F-7267918753C5}" type="presParOf" srcId="{D59E550D-D540-47A2-AD11-29F1227ADA12}" destId="{41C0712D-6230-42F5-8134-6AA77C571944}" srcOrd="1" destOrd="0" presId="urn:microsoft.com/office/officeart/2008/layout/VerticalCurvedList"/>
    <dgm:cxn modelId="{59D2973D-3327-47E2-961C-5FA7C648899B}" type="presParOf" srcId="{D59E550D-D540-47A2-AD11-29F1227ADA12}" destId="{D38834FE-0550-4E19-A777-696F868F313F}" srcOrd="2" destOrd="0" presId="urn:microsoft.com/office/officeart/2008/layout/VerticalCurvedList"/>
    <dgm:cxn modelId="{751284FE-2B7A-4272-847A-29F20DE82D93}" type="presParOf" srcId="{D38834FE-0550-4E19-A777-696F868F313F}" destId="{62AF6F62-0EC8-4091-A054-8417D73400FD}" srcOrd="0" destOrd="0" presId="urn:microsoft.com/office/officeart/2008/layout/VerticalCurvedList"/>
    <dgm:cxn modelId="{BD00448B-DE22-463F-AFE9-79E8D9798CB6}" type="presParOf" srcId="{D59E550D-D540-47A2-AD11-29F1227ADA12}" destId="{F4D9450E-B429-4F4B-8D51-12EDAE993C6E}" srcOrd="3" destOrd="0" presId="urn:microsoft.com/office/officeart/2008/layout/VerticalCurvedList"/>
    <dgm:cxn modelId="{A04E3FA0-B83F-4704-B36A-E607CAA6FEDB}" type="presParOf" srcId="{D59E550D-D540-47A2-AD11-29F1227ADA12}" destId="{31740FF1-553D-4F29-96E7-2814DB57E2A1}" srcOrd="4" destOrd="0" presId="urn:microsoft.com/office/officeart/2008/layout/VerticalCurvedList"/>
    <dgm:cxn modelId="{7FA89A1F-40C5-49B7-8F3C-EC5CA5392472}" type="presParOf" srcId="{31740FF1-553D-4F29-96E7-2814DB57E2A1}" destId="{C95EA77B-C461-4AE5-ACC6-E2281CC000F5}" srcOrd="0" destOrd="0" presId="urn:microsoft.com/office/officeart/2008/layout/VerticalCurvedList"/>
    <dgm:cxn modelId="{90FB3558-9BF2-40FB-8DF9-81D96FE5C19B}" type="presParOf" srcId="{D59E550D-D540-47A2-AD11-29F1227ADA12}" destId="{6B747725-816F-497E-AD1A-3B239F472931}" srcOrd="5" destOrd="0" presId="urn:microsoft.com/office/officeart/2008/layout/VerticalCurvedList"/>
    <dgm:cxn modelId="{D24557CB-4298-4105-A0A6-6CAB581F224D}" type="presParOf" srcId="{D59E550D-D540-47A2-AD11-29F1227ADA12}" destId="{0E9D947C-13F2-4239-B168-E36A53AC6625}" srcOrd="6" destOrd="0" presId="urn:microsoft.com/office/officeart/2008/layout/VerticalCurvedList"/>
    <dgm:cxn modelId="{46153DEE-0F65-42FA-AC5E-482F11449A01}"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C531D6-F6D1-40F8-8AF9-6FA82602CFE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ABB3630-8EFF-4EC6-A203-31DECF33D60E}">
      <dgm:prSet phldrT="[Text]"/>
      <dgm:spPr/>
      <dgm:t>
        <a:bodyPr/>
        <a:lstStyle/>
        <a:p>
          <a:r>
            <a:rPr lang="en-US" dirty="0" smtClean="0"/>
            <a:t>1. UI Design</a:t>
          </a:r>
          <a:endParaRPr lang="en-US" dirty="0"/>
        </a:p>
      </dgm:t>
    </dgm:pt>
    <dgm:pt modelId="{77420168-CA10-4AE0-8E3B-0DC9FDC9434D}" type="parTrans" cxnId="{E7C4F6B5-15D4-479E-8B8A-A76DBEFDADE0}">
      <dgm:prSet/>
      <dgm:spPr/>
      <dgm:t>
        <a:bodyPr/>
        <a:lstStyle/>
        <a:p>
          <a:endParaRPr lang="en-US"/>
        </a:p>
      </dgm:t>
    </dgm:pt>
    <dgm:pt modelId="{A89397DD-4140-4CA4-B0BB-7C451D0A3838}" type="sibTrans" cxnId="{E7C4F6B5-15D4-479E-8B8A-A76DBEFDADE0}">
      <dgm:prSet/>
      <dgm:spPr/>
      <dgm:t>
        <a:bodyPr/>
        <a:lstStyle/>
        <a:p>
          <a:endParaRPr lang="en-US"/>
        </a:p>
      </dgm:t>
    </dgm:pt>
    <dgm:pt modelId="{D00781FA-EEC2-4FBB-A0C3-99729521414D}">
      <dgm:prSet phldrT="[Text]" custT="1"/>
      <dgm:spPr/>
      <dgm:t>
        <a:bodyPr/>
        <a:lstStyle/>
        <a:p>
          <a:r>
            <a:rPr lang="en-US" sz="2400" dirty="0" smtClean="0"/>
            <a:t>2. Multiplatform</a:t>
          </a:r>
          <a:endParaRPr lang="en-US" sz="2400" dirty="0"/>
        </a:p>
      </dgm:t>
    </dgm:pt>
    <dgm:pt modelId="{6F5E645B-7D5B-49D4-B78D-458471044578}" type="parTrans" cxnId="{A0887FAC-CF04-461B-9F4B-2C79226E7729}">
      <dgm:prSet/>
      <dgm:spPr/>
      <dgm:t>
        <a:bodyPr/>
        <a:lstStyle/>
        <a:p>
          <a:endParaRPr lang="en-US"/>
        </a:p>
      </dgm:t>
    </dgm:pt>
    <dgm:pt modelId="{7838396D-83E9-408E-AF6F-D0D0D5998989}" type="sibTrans" cxnId="{A0887FAC-CF04-461B-9F4B-2C79226E7729}">
      <dgm:prSet/>
      <dgm:spPr/>
      <dgm:t>
        <a:bodyPr/>
        <a:lstStyle/>
        <a:p>
          <a:endParaRPr lang="en-US"/>
        </a:p>
      </dgm:t>
    </dgm:pt>
    <dgm:pt modelId="{C310C246-E937-4496-A421-ACFDF37C6689}">
      <dgm:prSet phldrT="[Text]" custT="1"/>
      <dgm:spPr/>
      <dgm:t>
        <a:bodyPr/>
        <a:lstStyle/>
        <a:p>
          <a:r>
            <a:rPr lang="en-US" sz="2400" dirty="0" smtClean="0"/>
            <a:t>3. </a:t>
          </a:r>
          <a:r>
            <a:rPr lang="en-US" sz="2800" dirty="0" smtClean="0"/>
            <a:t>Optimization</a:t>
          </a:r>
          <a:endParaRPr lang="en-US" sz="2800" dirty="0"/>
        </a:p>
      </dgm:t>
    </dgm:pt>
    <dgm:pt modelId="{562F59F2-54B0-45C7-A64B-C4BA0B263370}" type="parTrans" cxnId="{631AE4F0-69B7-43E9-8406-7919E16F8BD0}">
      <dgm:prSet/>
      <dgm:spPr/>
      <dgm:t>
        <a:bodyPr/>
        <a:lstStyle/>
        <a:p>
          <a:endParaRPr lang="en-US"/>
        </a:p>
      </dgm:t>
    </dgm:pt>
    <dgm:pt modelId="{F28196C9-5AE0-41BF-859E-E83B8F72C987}" type="sibTrans" cxnId="{631AE4F0-69B7-43E9-8406-7919E16F8BD0}">
      <dgm:prSet/>
      <dgm:spPr/>
      <dgm:t>
        <a:bodyPr/>
        <a:lstStyle/>
        <a:p>
          <a:endParaRPr lang="en-US"/>
        </a:p>
      </dgm:t>
    </dgm:pt>
    <dgm:pt modelId="{086A8681-F755-46DE-83FB-CCFA00818CE2}">
      <dgm:prSet phldrT="[Text]"/>
      <dgm:spPr/>
      <dgm:t>
        <a:bodyPr/>
        <a:lstStyle/>
        <a:p>
          <a:r>
            <a:rPr lang="en-US" dirty="0" smtClean="0"/>
            <a:t>4. Work-Life Balance</a:t>
          </a:r>
          <a:endParaRPr lang="en-US" dirty="0"/>
        </a:p>
      </dgm:t>
    </dgm:pt>
    <dgm:pt modelId="{6BF44ABE-B995-4AE7-B33D-1C7B2F983D5B}" type="parTrans" cxnId="{535E2983-4219-4597-A129-34A8F239AF2C}">
      <dgm:prSet/>
      <dgm:spPr/>
      <dgm:t>
        <a:bodyPr/>
        <a:lstStyle/>
        <a:p>
          <a:endParaRPr lang="en-US"/>
        </a:p>
      </dgm:t>
    </dgm:pt>
    <dgm:pt modelId="{EB2A0A09-5003-46CF-8690-1E0DAA2BC334}" type="sibTrans" cxnId="{535E2983-4219-4597-A129-34A8F239AF2C}">
      <dgm:prSet/>
      <dgm:spPr/>
      <dgm:t>
        <a:bodyPr/>
        <a:lstStyle/>
        <a:p>
          <a:endParaRPr lang="en-US"/>
        </a:p>
      </dgm:t>
    </dgm:pt>
    <dgm:pt modelId="{3073E970-4ABE-46B1-A0C0-D9DEEAEAAF1F}">
      <dgm:prSet phldrT="[Text]"/>
      <dgm:spPr/>
      <dgm:t>
        <a:bodyPr/>
        <a:lstStyle/>
        <a:p>
          <a:r>
            <a:rPr lang="en-US" dirty="0" smtClean="0"/>
            <a:t>5. Feedback and Ratings</a:t>
          </a:r>
          <a:endParaRPr lang="en-US" dirty="0"/>
        </a:p>
      </dgm:t>
    </dgm:pt>
    <dgm:pt modelId="{22F0691A-CBF0-4528-90CE-0080B362C180}" type="parTrans" cxnId="{1279EAFD-7E00-4339-A32E-65C05BDEC6CF}">
      <dgm:prSet/>
      <dgm:spPr/>
      <dgm:t>
        <a:bodyPr/>
        <a:lstStyle/>
        <a:p>
          <a:endParaRPr lang="en-US"/>
        </a:p>
      </dgm:t>
    </dgm:pt>
    <dgm:pt modelId="{CF65B20D-C656-44DB-9D6B-2F5B997B1147}" type="sibTrans" cxnId="{1279EAFD-7E00-4339-A32E-65C05BDEC6CF}">
      <dgm:prSet/>
      <dgm:spPr/>
      <dgm:t>
        <a:bodyPr/>
        <a:lstStyle/>
        <a:p>
          <a:endParaRPr lang="en-US"/>
        </a:p>
      </dgm:t>
    </dgm:pt>
    <dgm:pt modelId="{9E71BDE9-B8B2-41EB-A2FF-393A1105ED8A}" type="pres">
      <dgm:prSet presAssocID="{84C531D6-F6D1-40F8-8AF9-6FA82602CFE8}" presName="diagram" presStyleCnt="0">
        <dgm:presLayoutVars>
          <dgm:dir/>
          <dgm:resizeHandles val="exact"/>
        </dgm:presLayoutVars>
      </dgm:prSet>
      <dgm:spPr/>
      <dgm:t>
        <a:bodyPr/>
        <a:lstStyle/>
        <a:p>
          <a:endParaRPr lang="en-US"/>
        </a:p>
      </dgm:t>
    </dgm:pt>
    <dgm:pt modelId="{3A7C49CF-6899-40F7-9511-6FDBCEF14C7B}" type="pres">
      <dgm:prSet presAssocID="{2ABB3630-8EFF-4EC6-A203-31DECF33D60E}" presName="node" presStyleLbl="node1" presStyleIdx="0" presStyleCnt="5">
        <dgm:presLayoutVars>
          <dgm:bulletEnabled val="1"/>
        </dgm:presLayoutVars>
      </dgm:prSet>
      <dgm:spPr/>
      <dgm:t>
        <a:bodyPr/>
        <a:lstStyle/>
        <a:p>
          <a:endParaRPr lang="en-US"/>
        </a:p>
      </dgm:t>
    </dgm:pt>
    <dgm:pt modelId="{31D1EB6D-D751-414F-BE51-CB136B5A33F0}" type="pres">
      <dgm:prSet presAssocID="{A89397DD-4140-4CA4-B0BB-7C451D0A3838}" presName="sibTrans" presStyleCnt="0"/>
      <dgm:spPr/>
    </dgm:pt>
    <dgm:pt modelId="{5370CBC2-8F65-4D7D-8F00-10FE658654E6}" type="pres">
      <dgm:prSet presAssocID="{D00781FA-EEC2-4FBB-A0C3-99729521414D}" presName="node" presStyleLbl="node1" presStyleIdx="1" presStyleCnt="5">
        <dgm:presLayoutVars>
          <dgm:bulletEnabled val="1"/>
        </dgm:presLayoutVars>
      </dgm:prSet>
      <dgm:spPr/>
      <dgm:t>
        <a:bodyPr/>
        <a:lstStyle/>
        <a:p>
          <a:endParaRPr lang="en-US"/>
        </a:p>
      </dgm:t>
    </dgm:pt>
    <dgm:pt modelId="{DAE57D2D-0B8D-495D-BE50-85AC3D19E0E6}" type="pres">
      <dgm:prSet presAssocID="{7838396D-83E9-408E-AF6F-D0D0D5998989}" presName="sibTrans" presStyleCnt="0"/>
      <dgm:spPr/>
    </dgm:pt>
    <dgm:pt modelId="{B3E6F336-4C43-44F6-B349-20985ADB6D8B}" type="pres">
      <dgm:prSet presAssocID="{C310C246-E937-4496-A421-ACFDF37C6689}" presName="node" presStyleLbl="node1" presStyleIdx="2" presStyleCnt="5">
        <dgm:presLayoutVars>
          <dgm:bulletEnabled val="1"/>
        </dgm:presLayoutVars>
      </dgm:prSet>
      <dgm:spPr/>
      <dgm:t>
        <a:bodyPr/>
        <a:lstStyle/>
        <a:p>
          <a:endParaRPr lang="en-US"/>
        </a:p>
      </dgm:t>
    </dgm:pt>
    <dgm:pt modelId="{C1F192F8-7DE5-4AEF-B948-4AA9A4936EB7}" type="pres">
      <dgm:prSet presAssocID="{F28196C9-5AE0-41BF-859E-E83B8F72C987}" presName="sibTrans" presStyleCnt="0"/>
      <dgm:spPr/>
    </dgm:pt>
    <dgm:pt modelId="{F5DBC551-1D46-4F57-BF5D-AC0FC9D4D90E}" type="pres">
      <dgm:prSet presAssocID="{086A8681-F755-46DE-83FB-CCFA00818CE2}" presName="node" presStyleLbl="node1" presStyleIdx="3" presStyleCnt="5">
        <dgm:presLayoutVars>
          <dgm:bulletEnabled val="1"/>
        </dgm:presLayoutVars>
      </dgm:prSet>
      <dgm:spPr/>
      <dgm:t>
        <a:bodyPr/>
        <a:lstStyle/>
        <a:p>
          <a:endParaRPr lang="en-US"/>
        </a:p>
      </dgm:t>
    </dgm:pt>
    <dgm:pt modelId="{C40F7208-0605-47DF-B296-AEEAE67D9138}" type="pres">
      <dgm:prSet presAssocID="{EB2A0A09-5003-46CF-8690-1E0DAA2BC334}" presName="sibTrans" presStyleCnt="0"/>
      <dgm:spPr/>
    </dgm:pt>
    <dgm:pt modelId="{24158F9E-C769-4A58-95DE-7962BB81D178}" type="pres">
      <dgm:prSet presAssocID="{3073E970-4ABE-46B1-A0C0-D9DEEAEAAF1F}" presName="node" presStyleLbl="node1" presStyleIdx="4" presStyleCnt="5">
        <dgm:presLayoutVars>
          <dgm:bulletEnabled val="1"/>
        </dgm:presLayoutVars>
      </dgm:prSet>
      <dgm:spPr/>
      <dgm:t>
        <a:bodyPr/>
        <a:lstStyle/>
        <a:p>
          <a:endParaRPr lang="en-US"/>
        </a:p>
      </dgm:t>
    </dgm:pt>
  </dgm:ptLst>
  <dgm:cxnLst>
    <dgm:cxn modelId="{29AB428A-56B9-44FC-81C9-D80E0B971BD6}" type="presOf" srcId="{84C531D6-F6D1-40F8-8AF9-6FA82602CFE8}" destId="{9E71BDE9-B8B2-41EB-A2FF-393A1105ED8A}" srcOrd="0" destOrd="0" presId="urn:microsoft.com/office/officeart/2005/8/layout/default"/>
    <dgm:cxn modelId="{55EECB7C-46C5-48A1-AE7A-80478D5DFCA5}" type="presOf" srcId="{3073E970-4ABE-46B1-A0C0-D9DEEAEAAF1F}" destId="{24158F9E-C769-4A58-95DE-7962BB81D178}" srcOrd="0" destOrd="0" presId="urn:microsoft.com/office/officeart/2005/8/layout/default"/>
    <dgm:cxn modelId="{1279EAFD-7E00-4339-A32E-65C05BDEC6CF}" srcId="{84C531D6-F6D1-40F8-8AF9-6FA82602CFE8}" destId="{3073E970-4ABE-46B1-A0C0-D9DEEAEAAF1F}" srcOrd="4" destOrd="0" parTransId="{22F0691A-CBF0-4528-90CE-0080B362C180}" sibTransId="{CF65B20D-C656-44DB-9D6B-2F5B997B1147}"/>
    <dgm:cxn modelId="{E7C4F6B5-15D4-479E-8B8A-A76DBEFDADE0}" srcId="{84C531D6-F6D1-40F8-8AF9-6FA82602CFE8}" destId="{2ABB3630-8EFF-4EC6-A203-31DECF33D60E}" srcOrd="0" destOrd="0" parTransId="{77420168-CA10-4AE0-8E3B-0DC9FDC9434D}" sibTransId="{A89397DD-4140-4CA4-B0BB-7C451D0A3838}"/>
    <dgm:cxn modelId="{F29FB27A-B058-4C32-9DC0-24A85555871B}" type="presOf" srcId="{D00781FA-EEC2-4FBB-A0C3-99729521414D}" destId="{5370CBC2-8F65-4D7D-8F00-10FE658654E6}" srcOrd="0" destOrd="0" presId="urn:microsoft.com/office/officeart/2005/8/layout/default"/>
    <dgm:cxn modelId="{A0887FAC-CF04-461B-9F4B-2C79226E7729}" srcId="{84C531D6-F6D1-40F8-8AF9-6FA82602CFE8}" destId="{D00781FA-EEC2-4FBB-A0C3-99729521414D}" srcOrd="1" destOrd="0" parTransId="{6F5E645B-7D5B-49D4-B78D-458471044578}" sibTransId="{7838396D-83E9-408E-AF6F-D0D0D5998989}"/>
    <dgm:cxn modelId="{631AE4F0-69B7-43E9-8406-7919E16F8BD0}" srcId="{84C531D6-F6D1-40F8-8AF9-6FA82602CFE8}" destId="{C310C246-E937-4496-A421-ACFDF37C6689}" srcOrd="2" destOrd="0" parTransId="{562F59F2-54B0-45C7-A64B-C4BA0B263370}" sibTransId="{F28196C9-5AE0-41BF-859E-E83B8F72C987}"/>
    <dgm:cxn modelId="{535E2983-4219-4597-A129-34A8F239AF2C}" srcId="{84C531D6-F6D1-40F8-8AF9-6FA82602CFE8}" destId="{086A8681-F755-46DE-83FB-CCFA00818CE2}" srcOrd="3" destOrd="0" parTransId="{6BF44ABE-B995-4AE7-B33D-1C7B2F983D5B}" sibTransId="{EB2A0A09-5003-46CF-8690-1E0DAA2BC334}"/>
    <dgm:cxn modelId="{4CF44A16-E945-4E27-A9E5-FB3F25E9CEC1}" type="presOf" srcId="{2ABB3630-8EFF-4EC6-A203-31DECF33D60E}" destId="{3A7C49CF-6899-40F7-9511-6FDBCEF14C7B}" srcOrd="0" destOrd="0" presId="urn:microsoft.com/office/officeart/2005/8/layout/default"/>
    <dgm:cxn modelId="{FE46977C-C3DA-404C-9ED9-CE962C0E5738}" type="presOf" srcId="{086A8681-F755-46DE-83FB-CCFA00818CE2}" destId="{F5DBC551-1D46-4F57-BF5D-AC0FC9D4D90E}" srcOrd="0" destOrd="0" presId="urn:microsoft.com/office/officeart/2005/8/layout/default"/>
    <dgm:cxn modelId="{55D6E0B9-53F9-4067-81EA-E07DDA9EFBF8}" type="presOf" srcId="{C310C246-E937-4496-A421-ACFDF37C6689}" destId="{B3E6F336-4C43-44F6-B349-20985ADB6D8B}" srcOrd="0" destOrd="0" presId="urn:microsoft.com/office/officeart/2005/8/layout/default"/>
    <dgm:cxn modelId="{DB08BEC1-990D-432E-8AAF-EDB64B817182}" type="presParOf" srcId="{9E71BDE9-B8B2-41EB-A2FF-393A1105ED8A}" destId="{3A7C49CF-6899-40F7-9511-6FDBCEF14C7B}" srcOrd="0" destOrd="0" presId="urn:microsoft.com/office/officeart/2005/8/layout/default"/>
    <dgm:cxn modelId="{B893753B-BA42-4EF9-ABEC-8A98D21440A0}" type="presParOf" srcId="{9E71BDE9-B8B2-41EB-A2FF-393A1105ED8A}" destId="{31D1EB6D-D751-414F-BE51-CB136B5A33F0}" srcOrd="1" destOrd="0" presId="urn:microsoft.com/office/officeart/2005/8/layout/default"/>
    <dgm:cxn modelId="{416F7BCE-698C-4DB5-A50E-8B7BA26AC313}" type="presParOf" srcId="{9E71BDE9-B8B2-41EB-A2FF-393A1105ED8A}" destId="{5370CBC2-8F65-4D7D-8F00-10FE658654E6}" srcOrd="2" destOrd="0" presId="urn:microsoft.com/office/officeart/2005/8/layout/default"/>
    <dgm:cxn modelId="{4D5D3CFE-2878-4706-932E-C6A7ED23DD45}" type="presParOf" srcId="{9E71BDE9-B8B2-41EB-A2FF-393A1105ED8A}" destId="{DAE57D2D-0B8D-495D-BE50-85AC3D19E0E6}" srcOrd="3" destOrd="0" presId="urn:microsoft.com/office/officeart/2005/8/layout/default"/>
    <dgm:cxn modelId="{9B055955-38D9-415C-B8F8-39333B6C1790}" type="presParOf" srcId="{9E71BDE9-B8B2-41EB-A2FF-393A1105ED8A}" destId="{B3E6F336-4C43-44F6-B349-20985ADB6D8B}" srcOrd="4" destOrd="0" presId="urn:microsoft.com/office/officeart/2005/8/layout/default"/>
    <dgm:cxn modelId="{479E3665-8FCE-4D19-A64C-12CB024DFB05}" type="presParOf" srcId="{9E71BDE9-B8B2-41EB-A2FF-393A1105ED8A}" destId="{C1F192F8-7DE5-4AEF-B948-4AA9A4936EB7}" srcOrd="5" destOrd="0" presId="urn:microsoft.com/office/officeart/2005/8/layout/default"/>
    <dgm:cxn modelId="{6193FC2F-377D-4F94-AE5F-64163D659D77}" type="presParOf" srcId="{9E71BDE9-B8B2-41EB-A2FF-393A1105ED8A}" destId="{F5DBC551-1D46-4F57-BF5D-AC0FC9D4D90E}" srcOrd="6" destOrd="0" presId="urn:microsoft.com/office/officeart/2005/8/layout/default"/>
    <dgm:cxn modelId="{81AADDD5-BD5B-43D6-8EE2-47B379FE5365}" type="presParOf" srcId="{9E71BDE9-B8B2-41EB-A2FF-393A1105ED8A}" destId="{C40F7208-0605-47DF-B296-AEEAE67D9138}" srcOrd="7" destOrd="0" presId="urn:microsoft.com/office/officeart/2005/8/layout/default"/>
    <dgm:cxn modelId="{BCD2128E-A5BC-477C-BD8A-83C326CE271B}" type="presParOf" srcId="{9E71BDE9-B8B2-41EB-A2FF-393A1105ED8A}" destId="{24158F9E-C769-4A58-95DE-7962BB81D178}"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19B1A-AE41-483B-A766-69B9363DDA6A}" type="datetimeFigureOut">
              <a:rPr lang="en-US" smtClean="0">
                <a:latin typeface="Segoe UI" pitchFamily="34" charset="0"/>
              </a:rPr>
              <a:t>11/4/2014</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part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of Microsoft, and Microsoft cannot guarantee the accuracy of any information provided after the date of this presentation.  MICROSOFT MAKES NO WARRANTIES, EXPRESS, IMPLIED OR STATUTORY, AS TO THE INFORMATION IN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51B1278-D92B-4AF3-A9C1-71DD298190CE}" type="datetimeFigureOut">
              <a:rPr lang="en-US" smtClean="0"/>
              <a:pPr/>
              <a:t>11/4/2014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oneksoftlabs.com/ninja-cat-runner"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cirra.com/tutorials/857/flappy-birds-clone-in-10-minute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scirra.com/tutorial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cirra.com/forum/"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construct2dev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tinyurl.com/learn-cpp-directx"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msdn.microsoft.com/directx"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tinyurl.com/msdcmeetup"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akeupandcode.com/azure"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msdn.microsoft.com/library/windows/apps/hh452744.aspx"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irectxtk.codeplex.com/"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directxtex.codeplex.com/"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code.msdn.microsoft.com/windowsapps/DirectXTK-Simple-Sample-608bc274"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randomchaosdx11engine.codeplex.com/"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davevoyles.azurewebsites.net/c-directx-11/"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unity3d.co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tinyurl.com/learn-unity-3d-2d"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blogs.unity3d.com/2013/08/28/unity-native-2d-tool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raywenderlich.com/u/clapollo"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assetstore.unity3d.co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unity3d.com/learn"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pluralsight.com/training/Courses/TableOfContents/introduction-game-development-unity"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facebook.com/OnekSoftGam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akeupandcode.com/xb1"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akeupandcode.com/unity"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facebook.com/groups/XboxOneIndieDevs" TargetMode="External"/><Relationship Id="rId7" Type="http://schemas.openxmlformats.org/officeDocument/2006/relationships/hyperlink" Target="https://www.facebook.com/groups/construct2devs"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wakeupandcode.com/unity" TargetMode="External"/><Relationship Id="rId5" Type="http://schemas.openxmlformats.org/officeDocument/2006/relationships/hyperlink" Target="http://facebook.com/groups/UnityIndieDevs" TargetMode="External"/><Relationship Id="rId4" Type="http://schemas.openxmlformats.org/officeDocument/2006/relationships/hyperlink" Target="http://wakeupandcode.com/xb1"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facebook.com/groups/XboxOneIndieDevs"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youtu.be/lRjrQPvVOpo"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aka.ms/DevGames-Const2"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cirra.com/construct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Title Page: </a:t>
            </a:r>
            <a:r>
              <a:rPr lang="en-US" sz="900" b="1" dirty="0" smtClean="0"/>
              <a:t>Intro to Indie Game Development</a:t>
            </a:r>
            <a:br>
              <a:rPr lang="en-US" sz="900" b="1" dirty="0" smtClean="0"/>
            </a:br>
            <a:r>
              <a:rPr lang="en-US" sz="900" dirty="0" smtClean="0"/>
              <a:t>Windows </a:t>
            </a:r>
            <a:r>
              <a:rPr lang="en-US" sz="900" dirty="0" smtClean="0">
                <a:sym typeface="Wingdings" panose="05000000000000000000" pitchFamily="2" charset="2"/>
              </a:rPr>
              <a:t></a:t>
            </a:r>
            <a:r>
              <a:rPr lang="en-US" sz="900" dirty="0" smtClean="0"/>
              <a:t> Web </a:t>
            </a:r>
            <a:r>
              <a:rPr lang="en-US" sz="900" dirty="0" smtClean="0">
                <a:sym typeface="Wingdings" panose="05000000000000000000" pitchFamily="2" charset="2"/>
              </a:rPr>
              <a:t></a:t>
            </a:r>
            <a:r>
              <a:rPr lang="en-US" sz="900" dirty="0" smtClean="0"/>
              <a:t> Xbox  </a:t>
            </a:r>
            <a:r>
              <a:rPr lang="en-US" sz="900" dirty="0" smtClean="0">
                <a:sym typeface="Wingdings" panose="05000000000000000000" pitchFamily="2" charset="2"/>
              </a:rPr>
              <a:t></a:t>
            </a:r>
            <a:r>
              <a:rPr lang="en-US" sz="900" dirty="0" smtClean="0"/>
              <a:t> Mobile</a:t>
            </a:r>
          </a:p>
          <a:p>
            <a:endParaRPr lang="en-US" dirty="0" smtClean="0"/>
          </a:p>
          <a:p>
            <a:r>
              <a:rPr lang="en-US" dirty="0" smtClean="0"/>
              <a:t>By Shahed Chowdhuri</a:t>
            </a:r>
          </a:p>
          <a:p>
            <a:r>
              <a:rPr lang="en-US" dirty="0" smtClean="0"/>
              <a:t>Technical Evangelist</a:t>
            </a:r>
          </a:p>
          <a:p>
            <a:endParaRPr lang="en-US" dirty="0" smtClean="0"/>
          </a:p>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Blog: </a:t>
            </a:r>
            <a:r>
              <a:rPr lang="en-US" sz="900" dirty="0" smtClean="0"/>
              <a:t>WakeUpAndCode.com</a:t>
            </a:r>
          </a:p>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Twitter: </a:t>
            </a:r>
            <a:r>
              <a:rPr lang="en-US" sz="900" dirty="0" smtClean="0"/>
              <a:t>@shahedC</a:t>
            </a:r>
          </a:p>
          <a:p>
            <a:endParaRPr lang="en-US" dirty="0" smtClean="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00FC27B-EF30-4BEC-8634-1F2CC4616093}" type="datetime1">
              <a:rPr lang="en-US" smtClean="0"/>
              <a:t>11/4/2014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4243425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 – Getting Started</a:t>
            </a:r>
          </a:p>
          <a:p>
            <a:pPr marL="176131" indent="-176131" defTabSz="939363">
              <a:buFont typeface="Arial" panose="020B0604020202020204" pitchFamily="34" charset="0"/>
              <a:buChar char="•"/>
              <a:defRPr/>
            </a:pPr>
            <a:r>
              <a:rPr lang="en-US" dirty="0" smtClean="0"/>
              <a:t>Choose a genre or sub-genre, use a template, download complete examples</a:t>
            </a:r>
          </a:p>
          <a:p>
            <a:pPr marL="176131" indent="-176131">
              <a:buFont typeface="Arial" panose="020B0604020202020204" pitchFamily="34" charset="0"/>
              <a:buChar char="•"/>
            </a:pPr>
            <a:r>
              <a:rPr lang="en-US" dirty="0" smtClean="0"/>
              <a:t>Templates</a:t>
            </a:r>
          </a:p>
          <a:p>
            <a:pPr marL="645812" lvl="1" indent="-176131">
              <a:buFont typeface="Arial" panose="020B0604020202020204" pitchFamily="34" charset="0"/>
              <a:buChar char="•"/>
            </a:pPr>
            <a:r>
              <a:rPr lang="en-US" dirty="0" err="1" smtClean="0"/>
              <a:t>Platformer</a:t>
            </a:r>
            <a:endParaRPr lang="en-US" dirty="0" smtClean="0"/>
          </a:p>
          <a:p>
            <a:pPr marL="645812" lvl="1" indent="-176131">
              <a:buFont typeface="Arial" panose="020B0604020202020204" pitchFamily="34" charset="0"/>
              <a:buChar char="•"/>
            </a:pPr>
            <a:r>
              <a:rPr lang="en-US" dirty="0" smtClean="0"/>
              <a:t>Top-down shooter</a:t>
            </a:r>
          </a:p>
          <a:p>
            <a:pPr marL="645812" lvl="1" indent="-176131">
              <a:buFont typeface="Arial" panose="020B0604020202020204" pitchFamily="34" charset="0"/>
              <a:buChar char="•"/>
            </a:pPr>
            <a:r>
              <a:rPr lang="en-US" dirty="0" smtClean="0"/>
              <a:t>Vertical space shooter</a:t>
            </a:r>
          </a:p>
          <a:p>
            <a:pPr marL="645812" lvl="1" indent="-176131">
              <a:buFont typeface="Arial" panose="020B0604020202020204" pitchFamily="34" charset="0"/>
              <a:buChar char="•"/>
            </a:pPr>
            <a:r>
              <a:rPr lang="en-US" dirty="0" smtClean="0"/>
              <a:t>Driving Game</a:t>
            </a:r>
          </a:p>
          <a:p>
            <a:pPr marL="645812" lvl="1" indent="-176131">
              <a:buFont typeface="Arial" panose="020B0604020202020204" pitchFamily="34" charset="0"/>
              <a:buChar char="•"/>
            </a:pPr>
            <a:r>
              <a:rPr lang="en-US" dirty="0" smtClean="0"/>
              <a:t>Turret Defense</a:t>
            </a:r>
          </a:p>
          <a:p>
            <a:pPr marL="645812" lvl="1" indent="-176131">
              <a:buFont typeface="Arial" panose="020B0604020202020204" pitchFamily="34" charset="0"/>
              <a:buChar char="•"/>
            </a:pPr>
            <a:r>
              <a:rPr lang="en-US" dirty="0" smtClean="0"/>
              <a:t>Infinite jumping</a:t>
            </a:r>
          </a:p>
          <a:p>
            <a:pPr marL="645812" lvl="1" indent="-176131">
              <a:buFont typeface="Arial" panose="020B0604020202020204" pitchFamily="34" charset="0"/>
              <a:buChar char="•"/>
            </a:pPr>
            <a:r>
              <a:rPr lang="en-US" dirty="0" smtClean="0"/>
              <a:t>Auto-runner</a:t>
            </a:r>
          </a:p>
          <a:p>
            <a:pPr marL="645812" lvl="1" indent="-176131">
              <a:buFont typeface="Arial" panose="020B0604020202020204" pitchFamily="34" charset="0"/>
              <a:buChar char="•"/>
            </a:pPr>
            <a:r>
              <a:rPr lang="en-US" dirty="0" smtClean="0"/>
              <a:t>etc.</a:t>
            </a:r>
          </a:p>
          <a:p>
            <a:pPr marL="176131" indent="-176131" defTabSz="939363">
              <a:buFont typeface="Arial" panose="020B0604020202020204" pitchFamily="34" charset="0"/>
              <a:buChar char="•"/>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10</a:t>
            </a:fld>
            <a:endParaRPr lang="en-US"/>
          </a:p>
        </p:txBody>
      </p:sp>
    </p:spTree>
    <p:extLst>
      <p:ext uri="{BB962C8B-B14F-4D97-AF65-F5344CB8AC3E}">
        <p14:creationId xmlns:p14="http://schemas.microsoft.com/office/powerpoint/2010/main" val="949777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 Export</a:t>
            </a:r>
          </a:p>
          <a:p>
            <a:pPr defTabSz="939363">
              <a:defRPr/>
            </a:pPr>
            <a:r>
              <a:rPr lang="en-US" dirty="0" smtClean="0"/>
              <a:t>Multiplatform Support</a:t>
            </a:r>
          </a:p>
          <a:p>
            <a:pPr marL="176131" indent="-176131">
              <a:buFont typeface="Arial" panose="020B0604020202020204" pitchFamily="34" charset="0"/>
              <a:buChar char="•"/>
            </a:pPr>
            <a:r>
              <a:rPr lang="en-US" dirty="0" smtClean="0"/>
              <a:t>Web</a:t>
            </a:r>
            <a:r>
              <a:rPr lang="en-US" baseline="0" dirty="0" smtClean="0"/>
              <a:t> (HTML5 website, </a:t>
            </a:r>
            <a:r>
              <a:rPr lang="en-US" baseline="0" dirty="0" err="1" smtClean="0"/>
              <a:t>etc</a:t>
            </a:r>
            <a:r>
              <a:rPr lang="en-US" baseline="0" dirty="0" smtClean="0"/>
              <a:t>)</a:t>
            </a:r>
            <a:endParaRPr lang="en-US" dirty="0" smtClean="0"/>
          </a:p>
          <a:p>
            <a:pPr marL="176131" indent="-176131">
              <a:buFont typeface="Arial" panose="020B0604020202020204" pitchFamily="34" charset="0"/>
              <a:buChar char="•"/>
            </a:pPr>
            <a:r>
              <a:rPr lang="en-US" dirty="0" smtClean="0"/>
              <a:t>Mobile (</a:t>
            </a:r>
            <a:r>
              <a:rPr lang="en-US" dirty="0" err="1" smtClean="0"/>
              <a:t>PhoneGap</a:t>
            </a:r>
            <a:r>
              <a:rPr lang="en-US" dirty="0" smtClean="0"/>
              <a:t>, WP8,</a:t>
            </a:r>
            <a:r>
              <a:rPr lang="en-US" baseline="0" dirty="0" smtClean="0"/>
              <a:t> </a:t>
            </a:r>
            <a:r>
              <a:rPr lang="en-US" baseline="0" dirty="0" err="1" smtClean="0"/>
              <a:t>etc</a:t>
            </a:r>
            <a:r>
              <a:rPr lang="en-US" baseline="0" dirty="0" smtClean="0"/>
              <a:t>)</a:t>
            </a:r>
            <a:endParaRPr lang="en-US" dirty="0" smtClean="0"/>
          </a:p>
          <a:p>
            <a:pPr marL="176131" indent="-176131">
              <a:buFont typeface="Arial" panose="020B0604020202020204" pitchFamily="34" charset="0"/>
              <a:buChar char="•"/>
            </a:pPr>
            <a:r>
              <a:rPr lang="en-US" dirty="0" smtClean="0"/>
              <a:t>Desktop (Windows 8)</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11</a:t>
            </a:fld>
            <a:endParaRPr lang="en-US"/>
          </a:p>
        </p:txBody>
      </p:sp>
    </p:spTree>
    <p:extLst>
      <p:ext uri="{BB962C8B-B14F-4D97-AF65-F5344CB8AC3E}">
        <p14:creationId xmlns:p14="http://schemas.microsoft.com/office/powerpoint/2010/main" val="4052476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 publishing</a:t>
            </a:r>
          </a:p>
          <a:p>
            <a:pPr marL="176131" indent="-176131">
              <a:buFont typeface="Arial" panose="020B0604020202020204" pitchFamily="34" charset="0"/>
              <a:buChar char="•"/>
            </a:pPr>
            <a:r>
              <a:rPr lang="en-US" dirty="0" smtClean="0"/>
              <a:t>HTML5 website -&gt; web</a:t>
            </a:r>
            <a:r>
              <a:rPr lang="en-US" baseline="0" dirty="0" smtClean="0"/>
              <a:t> server</a:t>
            </a:r>
          </a:p>
          <a:p>
            <a:pPr marL="176131" indent="-176131">
              <a:buFont typeface="Arial" panose="020B0604020202020204" pitchFamily="34" charset="0"/>
              <a:buChar char="•"/>
            </a:pPr>
            <a:r>
              <a:rPr lang="en-US" baseline="0" dirty="0" err="1" smtClean="0"/>
              <a:t>Scirra</a:t>
            </a:r>
            <a:r>
              <a:rPr lang="en-US" baseline="0" dirty="0" smtClean="0"/>
              <a:t> Arcade</a:t>
            </a:r>
          </a:p>
          <a:p>
            <a:pPr marL="176131" indent="-176131">
              <a:buFont typeface="Arial" panose="020B0604020202020204" pitchFamily="34" charset="0"/>
              <a:buChar char="•"/>
            </a:pPr>
            <a:r>
              <a:rPr lang="en-US" baseline="0" dirty="0" smtClean="0"/>
              <a:t>WP8 or Windows 8</a:t>
            </a:r>
          </a:p>
          <a:p>
            <a:pPr marL="176131" indent="-176131">
              <a:buFont typeface="Arial" panose="020B0604020202020204" pitchFamily="34" charset="0"/>
              <a:buChar char="•"/>
            </a:pPr>
            <a:r>
              <a:rPr lang="en-US" baseline="0" dirty="0" err="1" smtClean="0"/>
              <a:t>PhoneGap</a:t>
            </a:r>
            <a:r>
              <a:rPr lang="en-US" baseline="0" dirty="0" smtClean="0"/>
              <a:t> -&gt; </a:t>
            </a:r>
            <a:r>
              <a:rPr lang="en-US" baseline="0" dirty="0" err="1" smtClean="0"/>
              <a:t>iOS</a:t>
            </a:r>
            <a:r>
              <a:rPr lang="en-US" baseline="0" dirty="0" smtClean="0"/>
              <a:t> or Android</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12</a:t>
            </a:fld>
            <a:endParaRPr lang="en-US"/>
          </a:p>
        </p:txBody>
      </p:sp>
    </p:spTree>
    <p:extLst>
      <p:ext uri="{BB962C8B-B14F-4D97-AF65-F5344CB8AC3E}">
        <p14:creationId xmlns:p14="http://schemas.microsoft.com/office/powerpoint/2010/main" val="3711901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 – demo</a:t>
            </a:r>
          </a:p>
          <a:p>
            <a:pPr marL="176131" indent="-176131" defTabSz="939363">
              <a:buFont typeface="Arial" panose="020B0604020202020204" pitchFamily="34" charset="0"/>
              <a:buChar char="•"/>
              <a:defRPr/>
            </a:pPr>
            <a:r>
              <a:rPr lang="en-US" dirty="0" smtClean="0"/>
              <a:t>Online: </a:t>
            </a:r>
            <a:r>
              <a:rPr lang="en-US" dirty="0" smtClean="0">
                <a:hlinkClick r:id="rId3"/>
              </a:rPr>
              <a:t>http://OnekSoftLabs.com/ninja-cat-runner</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13</a:t>
            </a:fld>
            <a:endParaRPr lang="en-US"/>
          </a:p>
        </p:txBody>
      </p:sp>
    </p:spTree>
    <p:extLst>
      <p:ext uri="{BB962C8B-B14F-4D97-AF65-F5344CB8AC3E}">
        <p14:creationId xmlns:p14="http://schemas.microsoft.com/office/powerpoint/2010/main" val="2938546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Flappy Bird clone</a:t>
            </a:r>
          </a:p>
          <a:p>
            <a:endParaRPr lang="en-US" sz="1200" dirty="0" smtClean="0"/>
          </a:p>
          <a:p>
            <a:r>
              <a:rPr lang="en-US" sz="1200" dirty="0" smtClean="0"/>
              <a:t>Tutorial: </a:t>
            </a:r>
          </a:p>
          <a:p>
            <a:r>
              <a:rPr lang="en-US" sz="1200" dirty="0" smtClean="0">
                <a:hlinkClick r:id="rId3"/>
              </a:rPr>
              <a:t>https://www.scirra.com/tutorials/857/flappy-birds-clone-in-10-minutes</a:t>
            </a: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14</a:t>
            </a:fld>
            <a:endParaRPr lang="en-US"/>
          </a:p>
        </p:txBody>
      </p:sp>
    </p:spTree>
    <p:extLst>
      <p:ext uri="{BB962C8B-B14F-4D97-AF65-F5344CB8AC3E}">
        <p14:creationId xmlns:p14="http://schemas.microsoft.com/office/powerpoint/2010/main" val="1259153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 Tutorials</a:t>
            </a:r>
          </a:p>
          <a:p>
            <a:endParaRPr lang="en-US" dirty="0" smtClean="0"/>
          </a:p>
          <a:p>
            <a:pPr defTabSz="939363">
              <a:defRPr/>
            </a:pPr>
            <a:r>
              <a:rPr lang="en-US" dirty="0" smtClean="0"/>
              <a:t>Online: </a:t>
            </a:r>
            <a:r>
              <a:rPr lang="en-US" dirty="0" smtClean="0">
                <a:hlinkClick r:id="rId3"/>
              </a:rPr>
              <a:t>http://www.scirra.com/tutorials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15</a:t>
            </a:fld>
            <a:endParaRPr lang="en-US"/>
          </a:p>
        </p:txBody>
      </p:sp>
    </p:spTree>
    <p:extLst>
      <p:ext uri="{BB962C8B-B14F-4D97-AF65-F5344CB8AC3E}">
        <p14:creationId xmlns:p14="http://schemas.microsoft.com/office/powerpoint/2010/main" val="2171236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 Forum &amp; FB group</a:t>
            </a:r>
          </a:p>
          <a:p>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Forum: </a:t>
            </a:r>
            <a:r>
              <a:rPr lang="en-US" dirty="0" smtClean="0">
                <a:hlinkClick r:id="rId3"/>
              </a:rPr>
              <a:t>https://www.scirra.com/forum/</a:t>
            </a:r>
            <a:r>
              <a:rPr lang="en-US" dirty="0" smtClean="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FB: </a:t>
            </a:r>
            <a:r>
              <a:rPr lang="en-US" dirty="0" smtClean="0">
                <a:hlinkClick r:id="rId4"/>
              </a:rPr>
              <a:t>https://www.facebook.com/groups/Construct 2devs/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16</a:t>
            </a:fld>
            <a:endParaRPr lang="en-US"/>
          </a:p>
        </p:txBody>
      </p:sp>
    </p:spTree>
    <p:extLst>
      <p:ext uri="{BB962C8B-B14F-4D97-AF65-F5344CB8AC3E}">
        <p14:creationId xmlns:p14="http://schemas.microsoft.com/office/powerpoint/2010/main" val="4220833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 DirectX, </a:t>
            </a:r>
            <a:r>
              <a:rPr lang="en-US" dirty="0" err="1" smtClean="0"/>
              <a:t>etc</a:t>
            </a:r>
            <a:endParaRPr lang="en-US" dirty="0" smtClean="0"/>
          </a:p>
          <a:p>
            <a:pPr marL="176131" indent="-176131">
              <a:buFont typeface="Arial" panose="020B0604020202020204" pitchFamily="34" charset="0"/>
              <a:buChar char="•"/>
            </a:pPr>
            <a:r>
              <a:rPr lang="en-US" dirty="0" smtClean="0"/>
              <a:t>DirectX Tool Kit (aka DirectX TK)</a:t>
            </a:r>
          </a:p>
          <a:p>
            <a:pPr marL="176131" indent="-176131">
              <a:buFont typeface="Arial" panose="020B0604020202020204" pitchFamily="34" charset="0"/>
              <a:buChar char="•"/>
            </a:pPr>
            <a:r>
              <a:rPr lang="en-US" dirty="0" smtClean="0"/>
              <a:t>DirectX Tex (texture processing library)</a:t>
            </a:r>
          </a:p>
          <a:p>
            <a:pPr marL="176131" indent="-176131">
              <a:buFont typeface="Arial" panose="020B0604020202020204" pitchFamily="34" charset="0"/>
              <a:buChar char="•"/>
            </a:pPr>
            <a:r>
              <a:rPr lang="en-US" dirty="0" err="1" smtClean="0"/>
              <a:t>RandomChaos</a:t>
            </a:r>
            <a:r>
              <a:rPr lang="en-US" dirty="0" smtClean="0"/>
              <a:t> game engine (from former MVP Charles Humphrey)</a:t>
            </a:r>
          </a:p>
          <a:p>
            <a:pPr marL="176131" indent="-176131">
              <a:buFont typeface="Arial" panose="020B0604020202020204" pitchFamily="34" charset="0"/>
              <a:buChar char="•"/>
            </a:pPr>
            <a:r>
              <a:rPr lang="en-US" dirty="0" smtClean="0"/>
              <a:t>Target Windows 8 or Xbox One</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17</a:t>
            </a:fld>
            <a:endParaRPr lang="en-US"/>
          </a:p>
        </p:txBody>
      </p:sp>
    </p:spTree>
    <p:extLst>
      <p:ext uri="{BB962C8B-B14F-4D97-AF65-F5344CB8AC3E}">
        <p14:creationId xmlns:p14="http://schemas.microsoft.com/office/powerpoint/2010/main" val="2877129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Learning C++</a:t>
            </a:r>
          </a:p>
          <a:p>
            <a:pPr marL="176131" indent="-176131">
              <a:buFont typeface="Arial" panose="020B0604020202020204" pitchFamily="34" charset="0"/>
              <a:buChar char="•"/>
            </a:pPr>
            <a:r>
              <a:rPr lang="en-US" dirty="0" smtClean="0"/>
              <a:t>New to C++? Read beginner books</a:t>
            </a:r>
          </a:p>
          <a:p>
            <a:pPr marL="176131" indent="-176131">
              <a:buFont typeface="Arial" panose="020B0604020202020204" pitchFamily="34" charset="0"/>
              <a:buChar char="•"/>
            </a:pPr>
            <a:r>
              <a:rPr lang="en-US" dirty="0" smtClean="0"/>
              <a:t>Experienced with C++? Learn game programming</a:t>
            </a:r>
          </a:p>
          <a:p>
            <a:pPr marL="176131" indent="-176131">
              <a:buFont typeface="Arial" panose="020B0604020202020204" pitchFamily="34" charset="0"/>
              <a:buChar char="•"/>
            </a:pPr>
            <a:r>
              <a:rPr lang="en-US" dirty="0" smtClean="0"/>
              <a:t>Coming from C#? Learn C++ from a C# coder’s perspective</a:t>
            </a:r>
          </a:p>
          <a:p>
            <a:endParaRPr lang="en-US" dirty="0" smtClean="0"/>
          </a:p>
          <a:p>
            <a:pPr defTabSz="939363">
              <a:defRPr/>
            </a:pPr>
            <a:r>
              <a:rPr lang="en-US" dirty="0" smtClean="0"/>
              <a:t>More info: </a:t>
            </a:r>
            <a:r>
              <a:rPr lang="en-US" dirty="0" smtClean="0">
                <a:hlinkClick r:id="rId3"/>
              </a:rPr>
              <a:t>http://tinyurl.com/learn-cpp-directx</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18</a:t>
            </a:fld>
            <a:endParaRPr lang="en-US"/>
          </a:p>
        </p:txBody>
      </p:sp>
    </p:spTree>
    <p:extLst>
      <p:ext uri="{BB962C8B-B14F-4D97-AF65-F5344CB8AC3E}">
        <p14:creationId xmlns:p14="http://schemas.microsoft.com/office/powerpoint/2010/main" val="244923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Learning DirectX</a:t>
            </a:r>
          </a:p>
          <a:p>
            <a:pPr marL="176131" indent="-176131" defTabSz="939363">
              <a:buFont typeface="Arial" panose="020B0604020202020204" pitchFamily="34" charset="0"/>
              <a:buChar char="•"/>
              <a:defRPr/>
            </a:pPr>
            <a:r>
              <a:rPr lang="en-US" dirty="0" smtClean="0"/>
              <a:t>DirectX has a learning curve</a:t>
            </a:r>
          </a:p>
          <a:p>
            <a:pPr marL="176131" indent="-176131">
              <a:buFont typeface="Arial" panose="020B0604020202020204" pitchFamily="34" charset="0"/>
              <a:buChar char="•"/>
            </a:pPr>
            <a:r>
              <a:rPr lang="en-US" dirty="0" smtClean="0"/>
              <a:t>Experience with OpenGL may help somewhat</a:t>
            </a:r>
          </a:p>
          <a:p>
            <a:pPr marL="176131" indent="-176131">
              <a:buFont typeface="Arial" panose="020B0604020202020204" pitchFamily="34" charset="0"/>
              <a:buChar char="•"/>
            </a:pPr>
            <a:r>
              <a:rPr lang="en-US" dirty="0" smtClean="0"/>
              <a:t>C# and XNA background? You will have to unlearn some things</a:t>
            </a:r>
          </a:p>
          <a:p>
            <a:pPr marL="176131" indent="-176131">
              <a:buFont typeface="Arial" panose="020B0604020202020204" pitchFamily="34" charset="0"/>
              <a:buChar char="•"/>
            </a:pPr>
            <a:r>
              <a:rPr lang="en-US" dirty="0" smtClean="0"/>
              <a:t>But there are things to make it better</a:t>
            </a:r>
          </a:p>
          <a:p>
            <a:pPr defTabSz="939363">
              <a:defRPr/>
            </a:pPr>
            <a:endParaRPr lang="en-US" dirty="0" smtClean="0"/>
          </a:p>
          <a:p>
            <a:pPr defTabSz="939363">
              <a:defRPr/>
            </a:pPr>
            <a:r>
              <a:rPr lang="en-US" dirty="0" smtClean="0"/>
              <a:t>MSDN: </a:t>
            </a:r>
            <a:r>
              <a:rPr lang="en-US" dirty="0" smtClean="0">
                <a:hlinkClick r:id="rId3"/>
              </a:rPr>
              <a:t>http://msdn.microsoft.com/directx</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19</a:t>
            </a:fld>
            <a:endParaRPr lang="en-US"/>
          </a:p>
        </p:txBody>
      </p:sp>
    </p:spTree>
    <p:extLst>
      <p:ext uri="{BB962C8B-B14F-4D97-AF65-F5344CB8AC3E}">
        <p14:creationId xmlns:p14="http://schemas.microsoft.com/office/powerpoint/2010/main" val="2018656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What’s Going On</a:t>
            </a:r>
          </a:p>
          <a:p>
            <a:pPr marL="171450" indent="-171450">
              <a:buFont typeface="Arial" panose="020B0604020202020204" pitchFamily="34" charset="0"/>
              <a:buChar char="•"/>
            </a:pPr>
            <a:r>
              <a:rPr lang="en-US" sz="900" dirty="0" smtClean="0">
                <a:gradFill>
                  <a:gsLst>
                    <a:gs pos="2917">
                      <a:schemeClr val="tx1"/>
                    </a:gs>
                    <a:gs pos="30000">
                      <a:schemeClr val="tx1"/>
                    </a:gs>
                  </a:gsLst>
                  <a:lin ang="5400000" scaled="0"/>
                </a:gradFill>
              </a:rPr>
              <a:t>URL: </a:t>
            </a:r>
            <a:r>
              <a:rPr lang="en-US" sz="900" dirty="0" smtClean="0">
                <a:gradFill>
                  <a:gsLst>
                    <a:gs pos="2917">
                      <a:schemeClr val="tx1"/>
                    </a:gs>
                    <a:gs pos="30000">
                      <a:schemeClr val="tx1"/>
                    </a:gs>
                  </a:gsLst>
                  <a:lin ang="5400000" scaled="0"/>
                </a:gradFill>
                <a:hlinkClick r:id="rId3"/>
              </a:rPr>
              <a:t>http://tinyurl.com/msdcmeetup</a:t>
            </a:r>
            <a:r>
              <a:rPr lang="en-US" sz="900" dirty="0" smtClean="0">
                <a:gradFill>
                  <a:gsLst>
                    <a:gs pos="2917">
                      <a:schemeClr val="tx1"/>
                    </a:gs>
                    <a:gs pos="30000">
                      <a:schemeClr val="tx1"/>
                    </a:gs>
                  </a:gsLst>
                  <a:lin ang="5400000" scaled="0"/>
                </a:gradFill>
              </a:rPr>
              <a:t> </a:t>
            </a:r>
            <a:endParaRPr lang="en-US" sz="900" dirty="0" smtClean="0">
              <a:gradFill>
                <a:gsLst>
                  <a:gs pos="2917">
                    <a:schemeClr val="tx1"/>
                  </a:gs>
                  <a:gs pos="30000">
                    <a:schemeClr val="tx1"/>
                  </a:gs>
                </a:gsLst>
                <a:lin ang="5400000" scaled="0"/>
              </a:gradFill>
            </a:endParaRPr>
          </a:p>
          <a:p>
            <a:pPr marL="171450" indent="-171450">
              <a:buFont typeface="Arial" panose="020B0604020202020204" pitchFamily="34" charset="0"/>
              <a:buChar char="•"/>
            </a:pPr>
            <a:endParaRPr lang="en-US" sz="900" dirty="0" smtClean="0">
              <a:gradFill>
                <a:gsLst>
                  <a:gs pos="2917">
                    <a:schemeClr val="tx1"/>
                  </a:gs>
                  <a:gs pos="30000">
                    <a:schemeClr val="tx1"/>
                  </a:gs>
                </a:gsLst>
                <a:lin ang="5400000" scaled="0"/>
              </a:gradFill>
            </a:endParaRPr>
          </a:p>
          <a:p>
            <a:pPr algn="l">
              <a:lnSpc>
                <a:spcPct val="90000"/>
              </a:lnSpc>
              <a:spcAft>
                <a:spcPts val="600"/>
              </a:spcAft>
            </a:pPr>
            <a:r>
              <a:rPr lang="en-US" sz="900" dirty="0" smtClean="0">
                <a:gradFill>
                  <a:gsLst>
                    <a:gs pos="2917">
                      <a:schemeClr val="tx1"/>
                    </a:gs>
                    <a:gs pos="30000">
                      <a:schemeClr val="tx1"/>
                    </a:gs>
                  </a:gsLst>
                  <a:lin ang="5400000" scaled="0"/>
                </a:gradFill>
              </a:rPr>
              <a:t>Azure Events &amp; Resources:</a:t>
            </a:r>
          </a:p>
          <a:p>
            <a:pPr marL="171450" indent="-171450" algn="l">
              <a:lnSpc>
                <a:spcPct val="90000"/>
              </a:lnSpc>
              <a:spcAft>
                <a:spcPts val="600"/>
              </a:spcAft>
              <a:buFont typeface="Arial" panose="020B0604020202020204" pitchFamily="34" charset="0"/>
              <a:buChar char="•"/>
            </a:pPr>
            <a:r>
              <a:rPr lang="en-US" sz="900" smtClean="0">
                <a:gradFill>
                  <a:gsLst>
                    <a:gs pos="2917">
                      <a:schemeClr val="tx1"/>
                    </a:gs>
                    <a:gs pos="30000">
                      <a:schemeClr val="tx1"/>
                    </a:gs>
                  </a:gsLst>
                  <a:lin ang="5400000" scaled="0"/>
                </a:gradFill>
              </a:rPr>
              <a:t>URL: </a:t>
            </a:r>
            <a:r>
              <a:rPr lang="en-US" sz="900" smtClean="0">
                <a:gradFill>
                  <a:gsLst>
                    <a:gs pos="2917">
                      <a:schemeClr val="tx1"/>
                    </a:gs>
                    <a:gs pos="30000">
                      <a:schemeClr val="tx1"/>
                    </a:gs>
                  </a:gsLst>
                  <a:lin ang="5400000" scaled="0"/>
                </a:gradFill>
                <a:hlinkClick r:id="rId4"/>
              </a:rPr>
              <a:t>http</a:t>
            </a:r>
            <a:r>
              <a:rPr lang="en-US" sz="900" dirty="0" smtClean="0">
                <a:gradFill>
                  <a:gsLst>
                    <a:gs pos="2917">
                      <a:schemeClr val="tx1"/>
                    </a:gs>
                    <a:gs pos="30000">
                      <a:schemeClr val="tx1"/>
                    </a:gs>
                  </a:gsLst>
                  <a:lin ang="5400000" scaled="0"/>
                </a:gradFill>
                <a:hlinkClick r:id="rId4"/>
              </a:rPr>
              <a:t>://WakeUpAndCode.com/azure</a:t>
            </a:r>
            <a:r>
              <a:rPr lang="en-US" sz="900" dirty="0" smtClean="0">
                <a:gradFill>
                  <a:gsLst>
                    <a:gs pos="2917">
                      <a:schemeClr val="tx1"/>
                    </a:gs>
                    <a:gs pos="30000">
                      <a:schemeClr val="tx1"/>
                    </a:gs>
                  </a:gsLst>
                  <a:lin ang="5400000" scaled="0"/>
                </a:gradFill>
              </a:rPr>
              <a:t> </a:t>
            </a:r>
            <a:endParaRPr lang="en-US" sz="900" dirty="0" smtClean="0"/>
          </a:p>
          <a:p>
            <a:pPr marL="171450" indent="-171450">
              <a:buFont typeface="Arial" panose="020B0604020202020204" pitchFamily="34" charset="0"/>
              <a:buChar char="•"/>
            </a:pPr>
            <a:endParaRPr lang="en-US" sz="900" dirty="0" smtClean="0"/>
          </a:p>
          <a:p>
            <a:endParaRPr lang="en-US" dirty="0" smtClean="0"/>
          </a:p>
        </p:txBody>
      </p:sp>
      <p:sp>
        <p:nvSpPr>
          <p:cNvPr id="4" name="Slide Number Placeholder 3"/>
          <p:cNvSpPr>
            <a:spLocks noGrp="1"/>
          </p:cNvSpPr>
          <p:nvPr>
            <p:ph type="sldNum" sz="quarter" idx="10"/>
          </p:nvPr>
        </p:nvSpPr>
        <p:spPr/>
        <p:txBody>
          <a:bodyPr/>
          <a:lstStyle/>
          <a:p>
            <a:fld id="{C93EEC66-7BF3-4CAD-9E14-6F7448A6E41E}" type="slidenum">
              <a:rPr lang="en-US" smtClean="0"/>
              <a:t>2</a:t>
            </a:fld>
            <a:endParaRPr lang="en-US"/>
          </a:p>
        </p:txBody>
      </p:sp>
    </p:spTree>
    <p:extLst>
      <p:ext uri="{BB962C8B-B14F-4D97-AF65-F5344CB8AC3E}">
        <p14:creationId xmlns:p14="http://schemas.microsoft.com/office/powerpoint/2010/main" val="268357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DirectX on MSDN</a:t>
            </a:r>
          </a:p>
          <a:p>
            <a:pPr defTabSz="939363">
              <a:defRPr/>
            </a:pPr>
            <a:endParaRPr lang="en-US" dirty="0" smtClean="0"/>
          </a:p>
          <a:p>
            <a:pPr defTabSz="939363">
              <a:defRPr/>
            </a:pPr>
            <a:r>
              <a:rPr lang="en-US" dirty="0">
                <a:hlinkClick r:id="rId3"/>
              </a:rPr>
              <a:t>http://msdn.microsoft.com/library/windows/apps/hh452744.aspx</a:t>
            </a:r>
            <a:r>
              <a:rPr lang="en-US" dirty="0"/>
              <a:t> </a:t>
            </a:r>
          </a:p>
          <a:p>
            <a:pPr defTabSz="939363">
              <a:defRPr/>
            </a:pP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20</a:t>
            </a:fld>
            <a:endParaRPr lang="en-US"/>
          </a:p>
        </p:txBody>
      </p:sp>
    </p:spTree>
    <p:extLst>
      <p:ext uri="{BB962C8B-B14F-4D97-AF65-F5344CB8AC3E}">
        <p14:creationId xmlns:p14="http://schemas.microsoft.com/office/powerpoint/2010/main" val="619448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DirectX TK and DirectX Tex</a:t>
            </a:r>
          </a:p>
          <a:p>
            <a:r>
              <a:rPr lang="en-US" dirty="0" smtClean="0"/>
              <a:t>DirectX Tool Kit</a:t>
            </a:r>
          </a:p>
          <a:p>
            <a:pPr marL="176131" indent="-176131">
              <a:buFont typeface="Arial" panose="020B0604020202020204" pitchFamily="34" charset="0"/>
              <a:buChar char="•"/>
            </a:pPr>
            <a:r>
              <a:rPr lang="en-US" dirty="0" smtClean="0"/>
              <a:t>“collection of helper classes for writing DirectX 11.x code in C++”</a:t>
            </a:r>
          </a:p>
          <a:p>
            <a:pPr marL="176131" indent="-176131">
              <a:buFont typeface="Arial" panose="020B0604020202020204" pitchFamily="34" charset="0"/>
              <a:buChar char="•"/>
            </a:pPr>
            <a:r>
              <a:rPr lang="en-US" dirty="0" smtClean="0"/>
              <a:t>Features include </a:t>
            </a:r>
            <a:r>
              <a:rPr lang="en-US" b="1" dirty="0" err="1" smtClean="0"/>
              <a:t>SpriteBatch</a:t>
            </a:r>
            <a:r>
              <a:rPr lang="en-US" dirty="0" smtClean="0"/>
              <a:t> for “simple &amp; efficient 2D sprite rendering” and </a:t>
            </a:r>
            <a:r>
              <a:rPr lang="en-US" b="1" dirty="0" err="1" smtClean="0"/>
              <a:t>SpriteFont</a:t>
            </a:r>
            <a:r>
              <a:rPr lang="en-US" dirty="0" smtClean="0"/>
              <a:t> for “bitmap based text rendering”</a:t>
            </a:r>
          </a:p>
          <a:p>
            <a:pPr marL="176131" indent="-176131">
              <a:buFont typeface="Arial" panose="020B0604020202020204" pitchFamily="34" charset="0"/>
              <a:buChar char="•"/>
            </a:pPr>
            <a:r>
              <a:rPr lang="en-US" dirty="0" smtClean="0">
                <a:hlinkClick r:id="rId3"/>
              </a:rPr>
              <a:t>https://directxtk.codeplex.com/</a:t>
            </a:r>
            <a:r>
              <a:rPr lang="en-US" dirty="0" smtClean="0"/>
              <a:t> </a:t>
            </a:r>
          </a:p>
          <a:p>
            <a:pPr lvl="1"/>
            <a:endParaRPr lang="en-US" dirty="0" smtClean="0"/>
          </a:p>
          <a:p>
            <a:r>
              <a:rPr lang="en-US" dirty="0" smtClean="0"/>
              <a:t>DirectX Tex</a:t>
            </a:r>
          </a:p>
          <a:p>
            <a:pPr marL="176131" indent="-176131">
              <a:buFont typeface="Arial" panose="020B0604020202020204" pitchFamily="34" charset="0"/>
              <a:buChar char="•"/>
            </a:pPr>
            <a:r>
              <a:rPr lang="en-US" dirty="0" smtClean="0"/>
              <a:t>“shared source library for reading and writing DDS [DirectDraw Surface] files, and performing various texture content processing operations”</a:t>
            </a:r>
          </a:p>
          <a:p>
            <a:pPr marL="176131" indent="-176131">
              <a:buFont typeface="Arial" panose="020B0604020202020204" pitchFamily="34" charset="0"/>
              <a:buChar char="•"/>
            </a:pPr>
            <a:r>
              <a:rPr lang="en-US" dirty="0" smtClean="0">
                <a:hlinkClick r:id="rId4"/>
              </a:rPr>
              <a:t>http://directxtex.codeplex.com/</a:t>
            </a:r>
            <a:r>
              <a:rPr lang="en-US" dirty="0" smtClean="0"/>
              <a:t> </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21</a:t>
            </a:fld>
            <a:endParaRPr lang="en-US"/>
          </a:p>
        </p:txBody>
      </p:sp>
    </p:spTree>
    <p:extLst>
      <p:ext uri="{BB962C8B-B14F-4D97-AF65-F5344CB8AC3E}">
        <p14:creationId xmlns:p14="http://schemas.microsoft.com/office/powerpoint/2010/main" val="3066340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DirectX TK Sample</a:t>
            </a:r>
          </a:p>
          <a:p>
            <a:r>
              <a:rPr lang="en-US" dirty="0" smtClean="0"/>
              <a:t>Source:</a:t>
            </a:r>
            <a:r>
              <a:rPr lang="en-US" baseline="0" dirty="0" smtClean="0"/>
              <a:t> </a:t>
            </a:r>
            <a:r>
              <a:rPr lang="en-US" dirty="0" smtClean="0">
                <a:hlinkClick r:id="rId3"/>
              </a:rPr>
              <a:t>http://code.msdn.microsoft.com/windowsapps/DirectXTK-Simple-Sample-608bc274</a:t>
            </a:r>
            <a:endParaRPr lang="en-US" dirty="0" smtClean="0"/>
          </a:p>
        </p:txBody>
      </p:sp>
      <p:sp>
        <p:nvSpPr>
          <p:cNvPr id="4" name="Slide Number Placeholder 3"/>
          <p:cNvSpPr>
            <a:spLocks noGrp="1"/>
          </p:cNvSpPr>
          <p:nvPr>
            <p:ph type="sldNum" sz="quarter" idx="10"/>
          </p:nvPr>
        </p:nvSpPr>
        <p:spPr/>
        <p:txBody>
          <a:bodyPr/>
          <a:lstStyle/>
          <a:p>
            <a:fld id="{C93EEC66-7BF3-4CAD-9E14-6F7448A6E41E}" type="slidenum">
              <a:rPr lang="en-US" smtClean="0"/>
              <a:t>22</a:t>
            </a:fld>
            <a:endParaRPr lang="en-US"/>
          </a:p>
        </p:txBody>
      </p:sp>
    </p:spTree>
    <p:extLst>
      <p:ext uri="{BB962C8B-B14F-4D97-AF65-F5344CB8AC3E}">
        <p14:creationId xmlns:p14="http://schemas.microsoft.com/office/powerpoint/2010/main" val="194051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RandomChaos</a:t>
            </a:r>
            <a:endParaRPr lang="en-US" dirty="0" smtClean="0"/>
          </a:p>
          <a:p>
            <a:pPr marL="176131" indent="-176131" defTabSz="939363">
              <a:buFont typeface="Arial" panose="020B0604020202020204" pitchFamily="34" charset="0"/>
              <a:buChar char="•"/>
              <a:defRPr/>
            </a:pPr>
            <a:r>
              <a:rPr lang="en-US" dirty="0" smtClean="0"/>
              <a:t>Charles Humphrey’s open source C++ engine for DX11</a:t>
            </a:r>
          </a:p>
          <a:p>
            <a:pPr marL="176131" indent="-176131" defTabSz="939363">
              <a:buFont typeface="Arial" panose="020B0604020202020204" pitchFamily="34" charset="0"/>
              <a:buChar char="•"/>
              <a:defRPr/>
            </a:pPr>
            <a:endParaRPr lang="en-US" dirty="0" smtClean="0"/>
          </a:p>
          <a:p>
            <a:pPr marL="176131" indent="-176131">
              <a:buFont typeface="Arial" panose="020B0604020202020204" pitchFamily="34" charset="0"/>
              <a:buChar char="•"/>
            </a:pPr>
            <a:r>
              <a:rPr lang="en-US" dirty="0" smtClean="0"/>
              <a:t>Source: </a:t>
            </a:r>
            <a:r>
              <a:rPr lang="en-US" dirty="0" smtClean="0">
                <a:hlinkClick r:id="rId3"/>
              </a:rPr>
              <a:t>https://randomchaosdx11engine.codeplex.com/</a:t>
            </a:r>
            <a:r>
              <a:rPr lang="en-US" dirty="0" smtClean="0"/>
              <a:t> </a:t>
            </a:r>
          </a:p>
          <a:p>
            <a:pPr marL="176131" indent="-176131">
              <a:buFont typeface="Arial" panose="020B0604020202020204" pitchFamily="34" charset="0"/>
              <a:buChar char="•"/>
            </a:pPr>
            <a:r>
              <a:rPr lang="en-US" dirty="0" smtClean="0"/>
              <a:t>Tutorial: </a:t>
            </a:r>
            <a:r>
              <a:rPr lang="en-US" dirty="0" smtClean="0">
                <a:hlinkClick r:id="rId4"/>
              </a:rPr>
              <a:t>http://davevoyles.azurewebsites.net/c-directx-11/</a:t>
            </a:r>
            <a:endParaRPr lang="en-US" dirty="0" smtClean="0"/>
          </a:p>
          <a:p>
            <a:pPr defTabSz="939363">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23</a:t>
            </a:fld>
            <a:endParaRPr lang="en-US"/>
          </a:p>
        </p:txBody>
      </p:sp>
    </p:spTree>
    <p:extLst>
      <p:ext uri="{BB962C8B-B14F-4D97-AF65-F5344CB8AC3E}">
        <p14:creationId xmlns:p14="http://schemas.microsoft.com/office/powerpoint/2010/main" val="3629373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Game Loop: Update-Draw</a:t>
            </a:r>
          </a:p>
          <a:p>
            <a:endParaRPr lang="en-US" dirty="0" smtClean="0"/>
          </a:p>
          <a:p>
            <a:r>
              <a:rPr lang="en-US" dirty="0" smtClean="0"/>
              <a:t>Run</a:t>
            </a:r>
            <a:r>
              <a:rPr lang="en-US" dirty="0" smtClean="0">
                <a:sym typeface="Wingdings" panose="05000000000000000000" pitchFamily="2" charset="2"/>
              </a:rPr>
              <a:t> [Startup]</a:t>
            </a:r>
            <a:r>
              <a:rPr lang="en-US" baseline="0" dirty="0" smtClean="0">
                <a:sym typeface="Wingdings" panose="05000000000000000000" pitchFamily="2" charset="2"/>
              </a:rPr>
              <a:t>  [Update Draw]  Stop  [Shutdown]</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24</a:t>
            </a:fld>
            <a:endParaRPr lang="en-US"/>
          </a:p>
        </p:txBody>
      </p:sp>
    </p:spTree>
    <p:extLst>
      <p:ext uri="{BB962C8B-B14F-4D97-AF65-F5344CB8AC3E}">
        <p14:creationId xmlns:p14="http://schemas.microsoft.com/office/powerpoint/2010/main" val="33189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Unity3D</a:t>
            </a:r>
          </a:p>
          <a:p>
            <a:pPr defTabSz="939363">
              <a:defRPr/>
            </a:pPr>
            <a:endParaRPr lang="en-US" dirty="0" smtClean="0"/>
          </a:p>
          <a:p>
            <a:pPr defTabSz="939363">
              <a:defRPr/>
            </a:pPr>
            <a:r>
              <a:rPr lang="en-US" dirty="0" smtClean="0"/>
              <a:t>Source: </a:t>
            </a:r>
            <a:r>
              <a:rPr lang="en-US" dirty="0" smtClean="0">
                <a:hlinkClick r:id="rId3"/>
              </a:rPr>
              <a:t>http://unity3d.com/</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25</a:t>
            </a:fld>
            <a:endParaRPr lang="en-US"/>
          </a:p>
        </p:txBody>
      </p:sp>
    </p:spTree>
    <p:extLst>
      <p:ext uri="{BB962C8B-B14F-4D97-AF65-F5344CB8AC3E}">
        <p14:creationId xmlns:p14="http://schemas.microsoft.com/office/powerpoint/2010/main" val="421490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Unity UI</a:t>
            </a:r>
          </a:p>
          <a:p>
            <a:r>
              <a:rPr lang="en-US" dirty="0" smtClean="0"/>
              <a:t>Scripting: Boo, JavaScript,</a:t>
            </a:r>
            <a:r>
              <a:rPr lang="en-US" baseline="0" dirty="0" smtClean="0"/>
              <a:t> </a:t>
            </a:r>
            <a:r>
              <a:rPr lang="en-US" dirty="0" smtClean="0"/>
              <a:t>C#</a:t>
            </a:r>
          </a:p>
          <a:p>
            <a:endParaRPr lang="en-US" dirty="0" smtClean="0"/>
          </a:p>
          <a:p>
            <a:pPr defTabSz="939363">
              <a:defRPr/>
            </a:pPr>
            <a:r>
              <a:rPr lang="en-US" dirty="0" smtClean="0"/>
              <a:t>More info: </a:t>
            </a:r>
            <a:r>
              <a:rPr lang="en-US" dirty="0" smtClean="0">
                <a:hlinkClick r:id="rId3"/>
              </a:rPr>
              <a:t>http://tinyurl.com/learn-unity-3d-2d</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26</a:t>
            </a:fld>
            <a:endParaRPr lang="en-US"/>
          </a:p>
        </p:txBody>
      </p:sp>
    </p:spTree>
    <p:extLst>
      <p:ext uri="{BB962C8B-B14F-4D97-AF65-F5344CB8AC3E}">
        <p14:creationId xmlns:p14="http://schemas.microsoft.com/office/powerpoint/2010/main" val="441115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Unity: Things to Know</a:t>
            </a:r>
          </a:p>
          <a:p>
            <a:pPr marL="176131" indent="-176131">
              <a:buFont typeface="Arial" panose="020B0604020202020204" pitchFamily="34" charset="0"/>
              <a:buChar char="•"/>
            </a:pPr>
            <a:r>
              <a:rPr lang="en-US" dirty="0" smtClean="0"/>
              <a:t>Learning curve for beginners</a:t>
            </a:r>
          </a:p>
          <a:p>
            <a:pPr marL="176131" indent="-176131">
              <a:buFont typeface="Arial" panose="020B0604020202020204" pitchFamily="34" charset="0"/>
              <a:buChar char="•"/>
            </a:pPr>
            <a:r>
              <a:rPr lang="en-US" dirty="0" smtClean="0"/>
              <a:t>Need to create your own models</a:t>
            </a:r>
          </a:p>
          <a:p>
            <a:pPr marL="176131" indent="-176131">
              <a:buFont typeface="Arial" panose="020B0604020202020204" pitchFamily="34" charset="0"/>
              <a:buChar char="•"/>
            </a:pPr>
            <a:r>
              <a:rPr lang="en-US" dirty="0" smtClean="0"/>
              <a:t>Or download/purchase pre-built models</a:t>
            </a:r>
          </a:p>
          <a:p>
            <a:pPr marL="176131" indent="-176131">
              <a:buFont typeface="Arial" panose="020B0604020202020204" pitchFamily="34" charset="0"/>
              <a:buChar char="•"/>
            </a:pPr>
            <a:r>
              <a:rPr lang="en-US" dirty="0" smtClean="0"/>
              <a:t>Publish to Web, mobile, desktop, consoles</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27</a:t>
            </a:fld>
            <a:endParaRPr lang="en-US"/>
          </a:p>
        </p:txBody>
      </p:sp>
    </p:spTree>
    <p:extLst>
      <p:ext uri="{BB962C8B-B14F-4D97-AF65-F5344CB8AC3E}">
        <p14:creationId xmlns:p14="http://schemas.microsoft.com/office/powerpoint/2010/main" val="2780943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Unity 2D features</a:t>
            </a:r>
          </a:p>
          <a:p>
            <a:pPr marL="176131" indent="-176131">
              <a:buFont typeface="Arial" panose="020B0604020202020204" pitchFamily="34" charset="0"/>
              <a:buChar char="•"/>
            </a:pPr>
            <a:r>
              <a:rPr lang="en-US" dirty="0" smtClean="0"/>
              <a:t>Announced for 4.3</a:t>
            </a:r>
          </a:p>
          <a:p>
            <a:pPr marL="176131" indent="-176131">
              <a:buFont typeface="Arial" panose="020B0604020202020204" pitchFamily="34" charset="0"/>
              <a:buChar char="•"/>
            </a:pPr>
            <a:r>
              <a:rPr lang="en-US" dirty="0" smtClean="0"/>
              <a:t>Native 2D support</a:t>
            </a:r>
          </a:p>
          <a:p>
            <a:pPr marL="176131" indent="-176131">
              <a:buFont typeface="Arial" panose="020B0604020202020204" pitchFamily="34" charset="0"/>
              <a:buChar char="•"/>
            </a:pPr>
            <a:r>
              <a:rPr lang="en-US" dirty="0" smtClean="0"/>
              <a:t>2D </a:t>
            </a:r>
            <a:r>
              <a:rPr lang="en-US" dirty="0" err="1" smtClean="0"/>
              <a:t>Platformer</a:t>
            </a:r>
            <a:r>
              <a:rPr lang="en-US" dirty="0" smtClean="0"/>
              <a:t> sample project available</a:t>
            </a:r>
          </a:p>
          <a:p>
            <a:pPr marL="176131" indent="-176131">
              <a:buFont typeface="Arial" panose="020B0604020202020204" pitchFamily="34" charset="0"/>
              <a:buChar char="•"/>
            </a:pPr>
            <a:r>
              <a:rPr lang="en-US" dirty="0" smtClean="0"/>
              <a:t>Walkthrough videos available</a:t>
            </a:r>
          </a:p>
          <a:p>
            <a:pPr marL="176131" indent="-176131">
              <a:buFont typeface="Arial" panose="020B0604020202020204" pitchFamily="34" charset="0"/>
              <a:buChar char="•"/>
            </a:pPr>
            <a:endParaRPr lang="en-US" dirty="0" smtClean="0"/>
          </a:p>
          <a:p>
            <a:pPr marL="176131" indent="-176131" defTabSz="939363">
              <a:buFont typeface="Arial" panose="020B0604020202020204" pitchFamily="34" charset="0"/>
              <a:buChar char="•"/>
              <a:defRPr/>
            </a:pPr>
            <a:r>
              <a:rPr lang="en-US" dirty="0"/>
              <a:t>Source: </a:t>
            </a:r>
            <a:r>
              <a:rPr lang="en-US" dirty="0">
                <a:hlinkClick r:id="rId3"/>
              </a:rPr>
              <a:t>http://blogs.unity3d.com/2013/08/28/unity-native-2d-tools</a:t>
            </a:r>
            <a:r>
              <a:rPr lang="en-US" dirty="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28</a:t>
            </a:fld>
            <a:endParaRPr lang="en-US"/>
          </a:p>
        </p:txBody>
      </p:sp>
    </p:spTree>
    <p:extLst>
      <p:ext uri="{BB962C8B-B14F-4D97-AF65-F5344CB8AC3E}">
        <p14:creationId xmlns:p14="http://schemas.microsoft.com/office/powerpoint/2010/main" val="832228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Unity 2D </a:t>
            </a:r>
            <a:r>
              <a:rPr lang="en-US" dirty="0" err="1" smtClean="0"/>
              <a:t>TutorialAnnounced</a:t>
            </a:r>
            <a:r>
              <a:rPr lang="en-US" dirty="0" smtClean="0"/>
              <a:t> for 4.3</a:t>
            </a:r>
          </a:p>
          <a:p>
            <a:pPr marL="171450" indent="-171450">
              <a:buFont typeface="Arial" panose="020B0604020202020204" pitchFamily="34" charset="0"/>
              <a:buChar char="•"/>
            </a:pPr>
            <a:r>
              <a:rPr lang="en-US" dirty="0" smtClean="0"/>
              <a:t>Step-by-step with screenshots</a:t>
            </a:r>
          </a:p>
          <a:p>
            <a:pPr marL="176131" indent="-176131">
              <a:buFont typeface="Arial" panose="020B0604020202020204" pitchFamily="34" charset="0"/>
              <a:buChar char="•"/>
            </a:pPr>
            <a:endParaRPr lang="en-US" dirty="0" smtClean="0"/>
          </a:p>
          <a:p>
            <a:r>
              <a:rPr lang="en-US" sz="900" dirty="0" smtClean="0"/>
              <a:t>Source:</a:t>
            </a:r>
          </a:p>
          <a:p>
            <a:r>
              <a:rPr lang="en-US" sz="900" dirty="0" smtClean="0"/>
              <a:t>Christopher </a:t>
            </a:r>
            <a:r>
              <a:rPr lang="en-US" sz="900" dirty="0" err="1" smtClean="0"/>
              <a:t>LaPollo</a:t>
            </a:r>
            <a:endParaRPr lang="en-US" sz="900" dirty="0" smtClean="0"/>
          </a:p>
          <a:p>
            <a:r>
              <a:rPr lang="en-US" sz="900" dirty="0" smtClean="0">
                <a:hlinkClick r:id="rId3"/>
              </a:rPr>
              <a:t>http://www.raywenderlich.com/u/clapollo</a:t>
            </a:r>
            <a:r>
              <a:rPr lang="en-US" sz="900"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29</a:t>
            </a:fld>
            <a:endParaRPr lang="en-US"/>
          </a:p>
        </p:txBody>
      </p:sp>
    </p:spTree>
    <p:extLst>
      <p:ext uri="{BB962C8B-B14F-4D97-AF65-F5344CB8AC3E}">
        <p14:creationId xmlns:p14="http://schemas.microsoft.com/office/powerpoint/2010/main" val="1715809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Agenda</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Intro + XNA/XBLIG</a:t>
            </a:r>
          </a:p>
          <a:p>
            <a:pPr lvl="0"/>
            <a:r>
              <a:rPr lang="en-US" sz="900" dirty="0" smtClean="0"/>
              <a:t>&gt; Construct 2</a:t>
            </a:r>
          </a:p>
          <a:p>
            <a:pPr lvl="0"/>
            <a:r>
              <a:rPr lang="en-US" sz="900" dirty="0" smtClean="0"/>
              <a:t>&gt; C++ and DirectX</a:t>
            </a:r>
          </a:p>
          <a:p>
            <a:pPr lvl="0"/>
            <a:r>
              <a:rPr lang="en-US" sz="900" dirty="0" smtClean="0"/>
              <a:t>&gt; Unity with C#</a:t>
            </a:r>
            <a:endParaRPr lang="en-US" dirty="0" smtClean="0"/>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Being an Indie in the Real World</a:t>
            </a:r>
            <a:endParaRPr lang="en-US" dirty="0" smtClean="0"/>
          </a:p>
          <a:p>
            <a:endParaRPr lang="en-US" dirty="0" smtClean="0"/>
          </a:p>
          <a:p>
            <a:r>
              <a:rPr lang="en-US" dirty="0" smtClean="0"/>
              <a:t>* Learn about how you can build games for Windows, Web and Xbox platforms. </a:t>
            </a:r>
          </a:p>
          <a:p>
            <a:r>
              <a:rPr lang="en-US" dirty="0" smtClean="0"/>
              <a:t>* Visual tools like Construct 2, programming with C++ and DirectX, and using your C# experience with Unity.</a:t>
            </a:r>
          </a:p>
          <a:p>
            <a:r>
              <a:rPr lang="en-US" dirty="0" smtClean="0"/>
              <a:t>* Not a deep dive into each topic, but enough info for you to get started and pick a direction.</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a:t>
            </a:fld>
            <a:endParaRPr lang="en-US"/>
          </a:p>
        </p:txBody>
      </p:sp>
    </p:spTree>
    <p:extLst>
      <p:ext uri="{BB962C8B-B14F-4D97-AF65-F5344CB8AC3E}">
        <p14:creationId xmlns:p14="http://schemas.microsoft.com/office/powerpoint/2010/main" val="27662623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Zombie Conga demo</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30</a:t>
            </a:fld>
            <a:endParaRPr lang="en-US"/>
          </a:p>
        </p:txBody>
      </p:sp>
    </p:spTree>
    <p:extLst>
      <p:ext uri="{BB962C8B-B14F-4D97-AF65-F5344CB8AC3E}">
        <p14:creationId xmlns:p14="http://schemas.microsoft.com/office/powerpoint/2010/main" val="24582707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Angry Bots Sample</a:t>
            </a:r>
          </a:p>
          <a:p>
            <a:r>
              <a:rPr lang="en-US" dirty="0" smtClean="0"/>
              <a:t>Unity Asset Store, </a:t>
            </a:r>
            <a:r>
              <a:rPr lang="en-US" dirty="0" smtClean="0">
                <a:hlinkClick r:id="rId3"/>
              </a:rPr>
              <a:t>https://www.assetstore.unity3d.com/</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31</a:t>
            </a:fld>
            <a:endParaRPr lang="en-US"/>
          </a:p>
        </p:txBody>
      </p:sp>
    </p:spTree>
    <p:extLst>
      <p:ext uri="{BB962C8B-B14F-4D97-AF65-F5344CB8AC3E}">
        <p14:creationId xmlns:p14="http://schemas.microsoft.com/office/powerpoint/2010/main" val="3886654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 Unity</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Unity website: </a:t>
            </a:r>
            <a:r>
              <a:rPr lang="en-US" sz="900" dirty="0" smtClean="0">
                <a:hlinkClick r:id="rId3"/>
              </a:rPr>
              <a:t>https://unity3d.com/learn</a:t>
            </a:r>
            <a:r>
              <a:rPr lang="en-US" sz="900" dirty="0" smtClean="0"/>
              <a:t> </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err="1" smtClean="0"/>
              <a:t>Pluralsight</a:t>
            </a:r>
            <a:r>
              <a:rPr lang="en-US" sz="900" dirty="0" smtClean="0"/>
              <a:t>: </a:t>
            </a:r>
            <a:r>
              <a:rPr lang="en-US" sz="900" dirty="0" smtClean="0">
                <a:hlinkClick r:id="rId4"/>
              </a:rPr>
              <a:t>http://pluralsight.com/training/Courses/TableOfContents/introduction-game-development-unity</a:t>
            </a:r>
            <a:r>
              <a:rPr lang="en-US" sz="900" dirty="0" smtClean="0"/>
              <a:t> </a:t>
            </a:r>
          </a:p>
          <a:p>
            <a:endParaRPr lang="en-US" dirty="0" smtClean="0"/>
          </a:p>
        </p:txBody>
      </p:sp>
      <p:sp>
        <p:nvSpPr>
          <p:cNvPr id="4" name="Slide Number Placeholder 3"/>
          <p:cNvSpPr>
            <a:spLocks noGrp="1"/>
          </p:cNvSpPr>
          <p:nvPr>
            <p:ph type="sldNum" sz="quarter" idx="10"/>
          </p:nvPr>
        </p:nvSpPr>
        <p:spPr/>
        <p:txBody>
          <a:bodyPr/>
          <a:lstStyle/>
          <a:p>
            <a:fld id="{C93EEC66-7BF3-4CAD-9E14-6F7448A6E41E}" type="slidenum">
              <a:rPr lang="en-US" smtClean="0"/>
              <a:t>32</a:t>
            </a:fld>
            <a:endParaRPr lang="en-US"/>
          </a:p>
        </p:txBody>
      </p:sp>
    </p:spTree>
    <p:extLst>
      <p:ext uri="{BB962C8B-B14F-4D97-AF65-F5344CB8AC3E}">
        <p14:creationId xmlns:p14="http://schemas.microsoft.com/office/powerpoint/2010/main" val="35405364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b="1" dirty="0">
                <a:ln w="1905"/>
                <a:solidFill>
                  <a:schemeClr val="bg1">
                    <a:lumMod val="50000"/>
                  </a:schemeClr>
                </a:solidFill>
                <a:effectLst>
                  <a:innerShdw blurRad="69850" dist="43180" dir="5400000">
                    <a:srgbClr val="000000">
                      <a:alpha val="65000"/>
                    </a:srgbClr>
                  </a:innerShdw>
                </a:effectLst>
              </a:rPr>
              <a:t>Real-world Lessons</a:t>
            </a:r>
            <a:endParaRPr lang="en-US" dirty="0" smtClean="0"/>
          </a:p>
          <a:p>
            <a:pPr marL="528392" indent="-528392">
              <a:buFont typeface="+mj-lt"/>
              <a:buAutoNum type="arabicPeriod"/>
            </a:pPr>
            <a:r>
              <a:rPr lang="en-US" dirty="0" smtClean="0"/>
              <a:t>UI Design: predicting human behavior</a:t>
            </a:r>
          </a:p>
          <a:p>
            <a:pPr marL="528392" indent="-528392">
              <a:buFont typeface="+mj-lt"/>
              <a:buAutoNum type="arabicPeriod"/>
            </a:pPr>
            <a:r>
              <a:rPr lang="en-US" dirty="0" smtClean="0"/>
              <a:t>Targeting multiple platforms and screen sizes</a:t>
            </a:r>
          </a:p>
          <a:p>
            <a:pPr marL="528392" indent="-528392">
              <a:buFont typeface="+mj-lt"/>
              <a:buAutoNum type="arabicPeriod"/>
            </a:pPr>
            <a:r>
              <a:rPr lang="en-US" dirty="0" smtClean="0"/>
              <a:t>Memory allocation and code optimization</a:t>
            </a:r>
          </a:p>
          <a:p>
            <a:pPr marL="528392" indent="-528392">
              <a:buFont typeface="+mj-lt"/>
              <a:buAutoNum type="arabicPeriod"/>
            </a:pPr>
            <a:r>
              <a:rPr lang="en-US" dirty="0" smtClean="0"/>
              <a:t>Work-life balance</a:t>
            </a:r>
          </a:p>
          <a:p>
            <a:pPr marL="528392" indent="-528392">
              <a:buFont typeface="+mj-lt"/>
              <a:buAutoNum type="arabicPeriod"/>
            </a:pPr>
            <a:r>
              <a:rPr lang="en-US" dirty="0" smtClean="0"/>
              <a:t>User feedback + Anonymous Ratings</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33</a:t>
            </a:fld>
            <a:endParaRPr lang="en-US"/>
          </a:p>
        </p:txBody>
      </p:sp>
    </p:spTree>
    <p:extLst>
      <p:ext uri="{BB962C8B-B14F-4D97-AF65-F5344CB8AC3E}">
        <p14:creationId xmlns:p14="http://schemas.microsoft.com/office/powerpoint/2010/main" val="1982538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solidFill>
                  <a:schemeClr val="accent1"/>
                </a:solidFill>
              </a:rPr>
              <a:t>1. UI Design</a:t>
            </a:r>
          </a:p>
          <a:p>
            <a:endParaRPr lang="en-US" dirty="0" smtClean="0"/>
          </a:p>
          <a:p>
            <a:pPr marL="176131" indent="-176131" defTabSz="939363">
              <a:buFont typeface="Arial" panose="020B0604020202020204" pitchFamily="34" charset="0"/>
              <a:buChar char="•"/>
              <a:defRPr/>
            </a:pPr>
            <a:r>
              <a:rPr lang="en-US" dirty="0" smtClean="0">
                <a:solidFill>
                  <a:srgbClr val="FF0000"/>
                </a:solidFill>
              </a:rPr>
              <a:t>HUD in “safe area”</a:t>
            </a:r>
          </a:p>
          <a:p>
            <a:pPr marL="176131" indent="-176131" defTabSz="939363">
              <a:buFont typeface="Arial" panose="020B0604020202020204" pitchFamily="34" charset="0"/>
              <a:buChar char="•"/>
              <a:defRPr/>
            </a:pPr>
            <a:r>
              <a:rPr lang="en-US" dirty="0" smtClean="0">
                <a:solidFill>
                  <a:srgbClr val="FF0000"/>
                </a:solidFill>
              </a:rPr>
              <a:t>Special items</a:t>
            </a:r>
          </a:p>
          <a:p>
            <a:pPr marL="176131" indent="-176131" defTabSz="939363">
              <a:buFont typeface="Arial" panose="020B0604020202020204" pitchFamily="34" charset="0"/>
              <a:buChar char="•"/>
              <a:defRPr/>
            </a:pPr>
            <a:r>
              <a:rPr lang="en-US" dirty="0" smtClean="0">
                <a:solidFill>
                  <a:srgbClr val="FF0000"/>
                </a:solidFill>
              </a:rPr>
              <a:t>Focus on primary user action</a:t>
            </a:r>
          </a:p>
          <a:p>
            <a:pPr defTabSz="939363">
              <a:defRPr/>
            </a:pPr>
            <a:endParaRPr lang="en-US" dirty="0" smtClean="0">
              <a:solidFill>
                <a:srgbClr val="FF0000"/>
              </a:solidFill>
            </a:endParaRPr>
          </a:p>
          <a:p>
            <a:pPr defTabSz="939363">
              <a:defRPr/>
            </a:pP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34</a:t>
            </a:fld>
            <a:endParaRPr lang="en-US"/>
          </a:p>
        </p:txBody>
      </p:sp>
    </p:spTree>
    <p:extLst>
      <p:ext uri="{BB962C8B-B14F-4D97-AF65-F5344CB8AC3E}">
        <p14:creationId xmlns:p14="http://schemas.microsoft.com/office/powerpoint/2010/main" val="1086250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solidFill>
                  <a:schemeClr val="accent1"/>
                </a:solidFill>
              </a:rPr>
              <a:t>2. Target Multiple Platforms</a:t>
            </a:r>
          </a:p>
          <a:p>
            <a:endParaRPr lang="en-US" dirty="0" smtClean="0"/>
          </a:p>
          <a:p>
            <a:pPr marL="176131" indent="-176131">
              <a:buFont typeface="Arial" panose="020B0604020202020204" pitchFamily="34" charset="0"/>
              <a:buChar char="•"/>
            </a:pPr>
            <a:r>
              <a:rPr lang="en-US" dirty="0" smtClean="0"/>
              <a:t>Windows</a:t>
            </a:r>
          </a:p>
          <a:p>
            <a:pPr marL="176131" indent="-176131">
              <a:buFont typeface="Arial" panose="020B0604020202020204" pitchFamily="34" charset="0"/>
              <a:buChar char="•"/>
            </a:pPr>
            <a:r>
              <a:rPr lang="en-US" dirty="0" smtClean="0"/>
              <a:t>Xbox</a:t>
            </a:r>
            <a:r>
              <a:rPr lang="en-US" baseline="0" dirty="0" smtClean="0"/>
              <a:t> 360</a:t>
            </a:r>
          </a:p>
          <a:p>
            <a:pPr marL="176131" indent="-176131">
              <a:buFont typeface="Arial" panose="020B0604020202020204" pitchFamily="34" charset="0"/>
              <a:buChar char="•"/>
            </a:pPr>
            <a:r>
              <a:rPr lang="en-US" baseline="0" dirty="0" smtClean="0"/>
              <a:t>Xbox One</a:t>
            </a:r>
          </a:p>
          <a:p>
            <a:pPr marL="176131" indent="-176131">
              <a:buFont typeface="Arial" panose="020B0604020202020204" pitchFamily="34" charset="0"/>
              <a:buChar char="•"/>
            </a:pPr>
            <a:r>
              <a:rPr lang="en-US" baseline="0" dirty="0" smtClean="0"/>
              <a:t>Kinect v2</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35</a:t>
            </a:fld>
            <a:endParaRPr lang="en-US"/>
          </a:p>
        </p:txBody>
      </p:sp>
    </p:spTree>
    <p:extLst>
      <p:ext uri="{BB962C8B-B14F-4D97-AF65-F5344CB8AC3E}">
        <p14:creationId xmlns:p14="http://schemas.microsoft.com/office/powerpoint/2010/main" val="15174544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solidFill>
                  <a:schemeClr val="accent1"/>
                </a:solidFill>
              </a:rPr>
              <a:t>3. </a:t>
            </a:r>
            <a:r>
              <a:rPr lang="en-US" sz="1400" dirty="0">
                <a:solidFill>
                  <a:schemeClr val="accent1"/>
                </a:solidFill>
              </a:rPr>
              <a:t>Optimization</a:t>
            </a:r>
            <a:r>
              <a:rPr lang="en-US" dirty="0">
                <a:solidFill>
                  <a:schemeClr val="accent1"/>
                </a:solidFill>
              </a:rPr>
              <a:t> &amp; Cleanup</a:t>
            </a:r>
          </a:p>
          <a:p>
            <a:endParaRPr lang="en-US" dirty="0" smtClean="0"/>
          </a:p>
          <a:p>
            <a:r>
              <a:rPr lang="en-US" dirty="0" smtClean="0"/>
              <a:t>80-20 rule</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36</a:t>
            </a:fld>
            <a:endParaRPr lang="en-US"/>
          </a:p>
        </p:txBody>
      </p:sp>
    </p:spTree>
    <p:extLst>
      <p:ext uri="{BB962C8B-B14F-4D97-AF65-F5344CB8AC3E}">
        <p14:creationId xmlns:p14="http://schemas.microsoft.com/office/powerpoint/2010/main" val="41609602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solidFill>
                  <a:schemeClr val="accent1"/>
                </a:solidFill>
              </a:rPr>
              <a:t>4. Work-Life Balance</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37</a:t>
            </a:fld>
            <a:endParaRPr lang="en-US"/>
          </a:p>
        </p:txBody>
      </p:sp>
    </p:spTree>
    <p:extLst>
      <p:ext uri="{BB962C8B-B14F-4D97-AF65-F5344CB8AC3E}">
        <p14:creationId xmlns:p14="http://schemas.microsoft.com/office/powerpoint/2010/main" val="10890307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solidFill>
                  <a:schemeClr val="accent1"/>
                </a:solidFill>
              </a:rPr>
              <a:t>5. Feedback &amp; Ratings</a:t>
            </a:r>
          </a:p>
          <a:p>
            <a:endParaRPr lang="en-US" dirty="0" smtClean="0"/>
          </a:p>
          <a:p>
            <a:pPr defTabSz="939363">
              <a:defRPr/>
            </a:pPr>
            <a:r>
              <a:rPr lang="en-US" dirty="0" smtClean="0"/>
              <a:t>Anonymous ratings from Xbox Marketplace on XboxIndies.com</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38</a:t>
            </a:fld>
            <a:endParaRPr lang="en-US"/>
          </a:p>
        </p:txBody>
      </p:sp>
    </p:spTree>
    <p:extLst>
      <p:ext uri="{BB962C8B-B14F-4D97-AF65-F5344CB8AC3E}">
        <p14:creationId xmlns:p14="http://schemas.microsoft.com/office/powerpoint/2010/main" val="192733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solidFill>
                  <a:schemeClr val="accent1"/>
                </a:solidFill>
              </a:rPr>
              <a:t>* Business Intelligence</a:t>
            </a:r>
          </a:p>
          <a:p>
            <a:endParaRPr lang="en-US" dirty="0" smtClean="0"/>
          </a:p>
          <a:p>
            <a:pPr marL="176131" indent="-176131">
              <a:buFont typeface="Arial" panose="020B0604020202020204" pitchFamily="34" charset="0"/>
              <a:buChar char="•"/>
            </a:pPr>
            <a:r>
              <a:rPr lang="en-US" dirty="0" smtClean="0"/>
              <a:t>Measuring Sales and Performance</a:t>
            </a:r>
          </a:p>
          <a:p>
            <a:pPr marL="176131" indent="-176131">
              <a:buFont typeface="Arial" panose="020B0604020202020204" pitchFamily="34" charset="0"/>
              <a:buChar char="•"/>
            </a:pPr>
            <a:r>
              <a:rPr lang="en-US" dirty="0" smtClean="0"/>
              <a:t>Spotting Trends</a:t>
            </a:r>
          </a:p>
          <a:p>
            <a:pPr marL="176131" indent="-176131">
              <a:buFont typeface="Arial" panose="020B0604020202020204" pitchFamily="34" charset="0"/>
              <a:buChar char="•"/>
            </a:pPr>
            <a:r>
              <a:rPr lang="en-US" dirty="0" smtClean="0"/>
              <a:t>Pricing and Competition</a:t>
            </a:r>
          </a:p>
          <a:p>
            <a:pPr marL="176131" indent="-176131">
              <a:buFont typeface="Arial" panose="020B0604020202020204" pitchFamily="34" charset="0"/>
              <a:buChar char="•"/>
            </a:pPr>
            <a:r>
              <a:rPr lang="en-US" dirty="0" smtClean="0"/>
              <a:t>Making Better Business Decisions</a:t>
            </a:r>
          </a:p>
          <a:p>
            <a:pPr marL="176131" indent="-176131">
              <a:buFont typeface="Arial" panose="020B0604020202020204" pitchFamily="34" charset="0"/>
              <a:buChar char="•"/>
            </a:pPr>
            <a:r>
              <a:rPr lang="en-US" dirty="0" smtClean="0"/>
              <a:t>Learning From Past Success (and Mistakes)</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39</a:t>
            </a:fld>
            <a:endParaRPr lang="en-US"/>
          </a:p>
        </p:txBody>
      </p:sp>
    </p:spTree>
    <p:extLst>
      <p:ext uri="{BB962C8B-B14F-4D97-AF65-F5344CB8AC3E}">
        <p14:creationId xmlns:p14="http://schemas.microsoft.com/office/powerpoint/2010/main" val="2392763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Background</a:t>
            </a:r>
          </a:p>
          <a:p>
            <a:pPr marL="176131" indent="-176131">
              <a:buFont typeface="Arial" panose="020B0604020202020204" pitchFamily="34" charset="0"/>
              <a:buChar char="•"/>
            </a:pPr>
            <a:r>
              <a:rPr lang="en-US" dirty="0"/>
              <a:t>1997 – present: Microsoft web/software development</a:t>
            </a:r>
          </a:p>
          <a:p>
            <a:pPr marL="176131" indent="-176131">
              <a:buFont typeface="Arial" panose="020B0604020202020204" pitchFamily="34" charset="0"/>
              <a:buChar char="•"/>
            </a:pPr>
            <a:r>
              <a:rPr lang="en-US" dirty="0"/>
              <a:t>2011: XNA games on </a:t>
            </a:r>
            <a:r>
              <a:rPr lang="en-US" dirty="0" smtClean="0"/>
              <a:t>XBLIG for Xbox 360</a:t>
            </a:r>
            <a:endParaRPr lang="en-US" dirty="0"/>
          </a:p>
          <a:p>
            <a:pPr marL="645812" lvl="1" indent="-176131">
              <a:buFont typeface="Arial" panose="020B0604020202020204" pitchFamily="34" charset="0"/>
              <a:buChar char="•"/>
            </a:pPr>
            <a:r>
              <a:rPr lang="en-US" dirty="0"/>
              <a:t>2D Math Panic</a:t>
            </a:r>
          </a:p>
          <a:p>
            <a:pPr marL="645812" lvl="1" indent="-176131">
              <a:buFont typeface="Arial" panose="020B0604020202020204" pitchFamily="34" charset="0"/>
              <a:buChar char="•"/>
            </a:pPr>
            <a:r>
              <a:rPr lang="en-US" dirty="0"/>
              <a:t>Angry Zombie Ninja Cats</a:t>
            </a:r>
          </a:p>
          <a:p>
            <a:pPr marL="176131" indent="-176131" fontAlgn="t">
              <a:buFont typeface="Arial" panose="020B0604020202020204" pitchFamily="34" charset="0"/>
              <a:buChar char="•"/>
            </a:pPr>
            <a:r>
              <a:rPr lang="en-US" dirty="0"/>
              <a:t>2012: Tools for XNA developers</a:t>
            </a:r>
          </a:p>
          <a:p>
            <a:pPr marL="645812" lvl="1" indent="-176131" fontAlgn="t">
              <a:buFont typeface="Arial" panose="020B0604020202020204" pitchFamily="34" charset="0"/>
              <a:buChar char="•"/>
            </a:pPr>
            <a:r>
              <a:rPr lang="en-US" dirty="0"/>
              <a:t>XBLIG Sales Data Analyzer (OnekSoftLabs.com)</a:t>
            </a:r>
          </a:p>
          <a:p>
            <a:pPr marL="645812" lvl="1" indent="-176131" fontAlgn="t">
              <a:buFont typeface="Arial" panose="020B0604020202020204" pitchFamily="34" charset="0"/>
              <a:buChar char="•"/>
            </a:pPr>
            <a:r>
              <a:rPr lang="en-US" dirty="0"/>
              <a:t>XNA Basic Starter Kit (</a:t>
            </a:r>
            <a:r>
              <a:rPr lang="en-US" dirty="0" err="1"/>
              <a:t>CodePlex</a:t>
            </a:r>
            <a:r>
              <a:rPr lang="en-US" dirty="0"/>
              <a:t>) </a:t>
            </a:r>
          </a:p>
          <a:p>
            <a:pPr marL="176131" indent="-176131" fontAlgn="t">
              <a:buFont typeface="Arial" panose="020B0604020202020204" pitchFamily="34" charset="0"/>
              <a:buChar char="•"/>
            </a:pPr>
            <a:r>
              <a:rPr lang="en-US" dirty="0" smtClean="0"/>
              <a:t>Online: </a:t>
            </a:r>
            <a:r>
              <a:rPr lang="en-US" dirty="0" smtClean="0">
                <a:hlinkClick r:id="rId3"/>
              </a:rPr>
              <a:t>http://facebook.com/OnekSoftGames</a:t>
            </a:r>
            <a:r>
              <a:rPr lang="en-US" dirty="0" smtClean="0"/>
              <a:t> </a:t>
            </a:r>
            <a:endParaRPr lang="en-US" dirty="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a:t>
            </a:fld>
            <a:endParaRPr lang="en-US"/>
          </a:p>
        </p:txBody>
      </p:sp>
    </p:spTree>
    <p:extLst>
      <p:ext uri="{BB962C8B-B14F-4D97-AF65-F5344CB8AC3E}">
        <p14:creationId xmlns:p14="http://schemas.microsoft.com/office/powerpoint/2010/main" val="4100169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solidFill>
                  <a:schemeClr val="accent1"/>
                </a:solidFill>
              </a:rPr>
              <a:t>* Community</a:t>
            </a:r>
          </a:p>
          <a:p>
            <a:endParaRPr lang="en-US" dirty="0" smtClean="0"/>
          </a:p>
          <a:p>
            <a:pPr marL="176131" indent="-176131" defTabSz="939363">
              <a:buFont typeface="Arial" panose="020B0604020202020204" pitchFamily="34" charset="0"/>
              <a:buChar char="•"/>
              <a:defRPr/>
            </a:pPr>
            <a:r>
              <a:rPr lang="en-US" dirty="0" smtClean="0"/>
              <a:t>XBLIG Sales Data Analyzer</a:t>
            </a:r>
          </a:p>
          <a:p>
            <a:pPr marL="176131" indent="-176131" defTabSz="939363">
              <a:buFont typeface="Arial" panose="020B0604020202020204" pitchFamily="34" charset="0"/>
              <a:buChar char="•"/>
              <a:defRPr/>
            </a:pPr>
            <a:r>
              <a:rPr lang="en-US" dirty="0" smtClean="0"/>
              <a:t>XNA Basic Starter Kit</a:t>
            </a:r>
          </a:p>
          <a:p>
            <a:pPr marL="176131" indent="-176131" defTabSz="939363">
              <a:buFont typeface="Arial" panose="020B0604020202020204" pitchFamily="34" charset="0"/>
              <a:buChar char="•"/>
              <a:defRPr/>
            </a:pPr>
            <a:r>
              <a:rPr lang="en-US" dirty="0" err="1" smtClean="0"/>
              <a:t>Platformer</a:t>
            </a:r>
            <a:r>
              <a:rPr lang="en-US" dirty="0" smtClean="0"/>
              <a:t> Level Editor</a:t>
            </a:r>
          </a:p>
          <a:p>
            <a:pPr defTabSz="939363">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40</a:t>
            </a:fld>
            <a:endParaRPr lang="en-US"/>
          </a:p>
        </p:txBody>
      </p:sp>
    </p:spTree>
    <p:extLst>
      <p:ext uri="{BB962C8B-B14F-4D97-AF65-F5344CB8AC3E}">
        <p14:creationId xmlns:p14="http://schemas.microsoft.com/office/powerpoint/2010/main" val="15018609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anose="020B0604020202020204" pitchFamily="34" charset="0"/>
              <a:buChar char="•"/>
            </a:pPr>
            <a:r>
              <a:rPr lang="en-US" dirty="0" smtClean="0"/>
              <a:t>Xbox One Community </a:t>
            </a:r>
          </a:p>
          <a:p>
            <a:pPr defTabSz="939363">
              <a:defRPr/>
            </a:pPr>
            <a:endParaRPr lang="en-US" dirty="0" smtClean="0"/>
          </a:p>
          <a:p>
            <a:pPr defTabSz="939363">
              <a:defRPr/>
            </a:pPr>
            <a:r>
              <a:rPr lang="en-US" dirty="0" smtClean="0"/>
              <a:t>Xbox One index page: </a:t>
            </a:r>
            <a:r>
              <a:rPr lang="en-US" dirty="0" smtClean="0">
                <a:hlinkClick r:id="rId3"/>
              </a:rPr>
              <a:t>http://WakeUpAndCode.com/xb1</a:t>
            </a:r>
            <a:endParaRPr lang="en-US" dirty="0" smtClean="0"/>
          </a:p>
          <a:p>
            <a:pPr marL="176131" indent="-17613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41</a:t>
            </a:fld>
            <a:endParaRPr lang="en-US"/>
          </a:p>
        </p:txBody>
      </p:sp>
    </p:spTree>
    <p:extLst>
      <p:ext uri="{BB962C8B-B14F-4D97-AF65-F5344CB8AC3E}">
        <p14:creationId xmlns:p14="http://schemas.microsoft.com/office/powerpoint/2010/main" val="3338619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anose="020B0604020202020204" pitchFamily="34" charset="0"/>
              <a:buChar char="•"/>
            </a:pPr>
            <a:r>
              <a:rPr lang="en-US" dirty="0" smtClean="0"/>
              <a:t>Unity Community </a:t>
            </a:r>
          </a:p>
          <a:p>
            <a:pPr defTabSz="939363">
              <a:defRPr/>
            </a:pPr>
            <a:endParaRPr lang="en-US" dirty="0" smtClean="0"/>
          </a:p>
          <a:p>
            <a:pPr defTabSz="939363">
              <a:defRPr/>
            </a:pPr>
            <a:r>
              <a:rPr lang="en-US" dirty="0" smtClean="0"/>
              <a:t>Unity index page: </a:t>
            </a:r>
            <a:r>
              <a:rPr lang="en-US" sz="900" dirty="0" smtClean="0">
                <a:hlinkClick r:id="rId3"/>
              </a:rPr>
              <a:t>http://WakeUpAndCode.com/unity</a:t>
            </a:r>
            <a:r>
              <a:rPr lang="en-US" sz="900" dirty="0" smtClean="0"/>
              <a:t> </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42</a:t>
            </a:fld>
            <a:endParaRPr lang="en-US"/>
          </a:p>
        </p:txBody>
      </p:sp>
    </p:spTree>
    <p:extLst>
      <p:ext uri="{BB962C8B-B14F-4D97-AF65-F5344CB8AC3E}">
        <p14:creationId xmlns:p14="http://schemas.microsoft.com/office/powerpoint/2010/main" val="22021882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more info:</a:t>
            </a:r>
          </a:p>
          <a:p>
            <a:r>
              <a:rPr lang="en-US" dirty="0" smtClean="0"/>
              <a:t>Xbox One Indie </a:t>
            </a:r>
            <a:r>
              <a:rPr lang="en-US" dirty="0" err="1" smtClean="0"/>
              <a:t>Devs</a:t>
            </a:r>
            <a:r>
              <a:rPr lang="en-US" dirty="0" smtClean="0"/>
              <a:t>:</a:t>
            </a:r>
          </a:p>
          <a:p>
            <a:pPr lvl="1"/>
            <a:r>
              <a:rPr lang="en-US" dirty="0" smtClean="0">
                <a:hlinkClick r:id="rId3"/>
              </a:rPr>
              <a:t>http://facebook.com/groups/XboxOneIndieDevs</a:t>
            </a:r>
            <a:endParaRPr lang="en-US" dirty="0" smtClean="0"/>
          </a:p>
          <a:p>
            <a:pPr lvl="1"/>
            <a:r>
              <a:rPr lang="en-US" dirty="0" smtClean="0">
                <a:hlinkClick r:id="rId4"/>
              </a:rPr>
              <a:t>http://WakeUpAndCode.com/xb1</a:t>
            </a:r>
            <a:endParaRPr lang="en-US" dirty="0" smtClean="0"/>
          </a:p>
          <a:p>
            <a:pPr marL="342900" lvl="1" indent="0">
              <a:buNone/>
            </a:pPr>
            <a:endParaRPr lang="en-US" dirty="0" smtClean="0"/>
          </a:p>
          <a:p>
            <a:r>
              <a:rPr lang="en-US" dirty="0" smtClean="0"/>
              <a:t>Unity Indie </a:t>
            </a:r>
            <a:r>
              <a:rPr lang="en-US" dirty="0" err="1" smtClean="0"/>
              <a:t>Devs</a:t>
            </a:r>
            <a:r>
              <a:rPr lang="en-US" dirty="0" smtClean="0"/>
              <a:t>:</a:t>
            </a:r>
          </a:p>
          <a:p>
            <a:pPr lvl="1"/>
            <a:r>
              <a:rPr lang="en-US" dirty="0" smtClean="0">
                <a:hlinkClick r:id="rId5"/>
              </a:rPr>
              <a:t>http://facebook.com/groups/UnityIndieDevs</a:t>
            </a:r>
            <a:r>
              <a:rPr lang="en-US" dirty="0" smtClean="0"/>
              <a:t> </a:t>
            </a:r>
          </a:p>
          <a:p>
            <a:pPr lvl="1"/>
            <a:r>
              <a:rPr lang="en-US" dirty="0" smtClean="0">
                <a:hlinkClick r:id="rId6"/>
              </a:rPr>
              <a:t>http://WakeUpAndCode.com/unity</a:t>
            </a:r>
            <a:r>
              <a:rPr lang="en-US" dirty="0" smtClean="0"/>
              <a:t> </a:t>
            </a:r>
          </a:p>
          <a:p>
            <a:endParaRPr lang="en-US" dirty="0" smtClean="0"/>
          </a:p>
          <a:p>
            <a:r>
              <a:rPr lang="en-US" dirty="0" smtClean="0"/>
              <a:t>Construct 2 </a:t>
            </a:r>
            <a:r>
              <a:rPr lang="en-US" dirty="0" err="1" smtClean="0"/>
              <a:t>Devs</a:t>
            </a:r>
            <a:r>
              <a:rPr lang="en-US" dirty="0" smtClean="0"/>
              <a:t>:</a:t>
            </a:r>
          </a:p>
          <a:p>
            <a:pPr lvl="1"/>
            <a:r>
              <a:rPr lang="en-US" dirty="0" smtClean="0">
                <a:hlinkClick r:id="rId7"/>
              </a:rPr>
              <a:t>https://www.facebook.com/groups/Construct 2devs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43</a:t>
            </a:fld>
            <a:endParaRPr lang="en-US"/>
          </a:p>
        </p:txBody>
      </p:sp>
    </p:spTree>
    <p:extLst>
      <p:ext uri="{BB962C8B-B14F-4D97-AF65-F5344CB8AC3E}">
        <p14:creationId xmlns:p14="http://schemas.microsoft.com/office/powerpoint/2010/main" val="4021083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Contact</a:t>
            </a:r>
          </a:p>
          <a:p>
            <a:endParaRPr lang="en-US" dirty="0" smtClean="0"/>
          </a:p>
          <a:p>
            <a:r>
              <a:rPr lang="en-US" dirty="0" smtClean="0"/>
              <a:t>Web: OnekSoft.com</a:t>
            </a:r>
          </a:p>
          <a:p>
            <a:r>
              <a:rPr lang="en-US" dirty="0" smtClean="0"/>
              <a:t>Email: games@OnekSoft.com</a:t>
            </a:r>
          </a:p>
          <a:p>
            <a:r>
              <a:rPr lang="en-US" dirty="0" smtClean="0"/>
              <a:t>Twitter: @</a:t>
            </a:r>
            <a:r>
              <a:rPr lang="en-US" dirty="0" err="1" smtClean="0"/>
              <a:t>OnekSoftGames</a:t>
            </a:r>
            <a:endParaRPr lang="en-US" dirty="0" smtClean="0"/>
          </a:p>
          <a:p>
            <a:endParaRPr lang="en-US" dirty="0" smtClean="0"/>
          </a:p>
          <a:p>
            <a:r>
              <a:rPr lang="en-US" dirty="0" smtClean="0"/>
              <a:t>Microsoft email:</a:t>
            </a:r>
            <a:r>
              <a:rPr lang="en-US" baseline="0" dirty="0" smtClean="0"/>
              <a:t> shchowd@microsoft.com</a:t>
            </a:r>
          </a:p>
          <a:p>
            <a:r>
              <a:rPr lang="en-US" baseline="0" smtClean="0"/>
              <a:t>Personal Twitter</a:t>
            </a:r>
            <a:r>
              <a:rPr lang="en-US" baseline="0" dirty="0" smtClean="0"/>
              <a:t>: @shahedC</a:t>
            </a:r>
            <a:endParaRPr lang="en-US" dirty="0" smtClean="0"/>
          </a:p>
          <a:p>
            <a:endParaRPr lang="en-US" dirty="0" smtClean="0"/>
          </a:p>
          <a:p>
            <a:r>
              <a:rPr lang="en-US" dirty="0" smtClean="0"/>
              <a:t>R&amp;D: OnekSoftLabs.com</a:t>
            </a:r>
          </a:p>
          <a:p>
            <a:r>
              <a:rPr lang="en-US" dirty="0" smtClean="0"/>
              <a:t>Dev Blog: WakeUpAndCode.com </a:t>
            </a:r>
          </a:p>
          <a:p>
            <a:pPr defTabSz="939363">
              <a:defRPr/>
            </a:pPr>
            <a:r>
              <a:rPr lang="en-US" dirty="0" smtClean="0"/>
              <a:t>FB: </a:t>
            </a:r>
            <a:r>
              <a:rPr lang="en-US" dirty="0" smtClean="0">
                <a:hlinkClick r:id="rId3"/>
              </a:rPr>
              <a:t>http://facebook.com/groups/XboxOneIndieDevs</a:t>
            </a:r>
            <a:r>
              <a:rPr lang="en-US" dirty="0" smtClean="0"/>
              <a:t>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44</a:t>
            </a:fld>
            <a:endParaRPr lang="en-US"/>
          </a:p>
        </p:txBody>
      </p:sp>
    </p:spTree>
    <p:extLst>
      <p:ext uri="{BB962C8B-B14F-4D97-AF65-F5344CB8AC3E}">
        <p14:creationId xmlns:p14="http://schemas.microsoft.com/office/powerpoint/2010/main" val="1079010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dirty="0" smtClean="0"/>
              <a:t>My Background (continued)</a:t>
            </a:r>
            <a:br>
              <a:rPr lang="en-US" dirty="0" smtClean="0"/>
            </a:br>
            <a:r>
              <a:rPr lang="en-US" dirty="0"/>
              <a:t>2013</a:t>
            </a:r>
          </a:p>
          <a:p>
            <a:pPr marL="285750" indent="-285750">
              <a:buFont typeface="Arial" panose="020B0604020202020204" pitchFamily="34" charset="0"/>
              <a:buChar char="•"/>
            </a:pPr>
            <a:r>
              <a:rPr lang="en-US" sz="900" dirty="0" smtClean="0"/>
              <a:t>Ninja</a:t>
            </a:r>
            <a:r>
              <a:rPr lang="en-US" sz="900" baseline="0" dirty="0" smtClean="0"/>
              <a:t> Cat Runner on Win8, WP8, Web (Construct 2)</a:t>
            </a:r>
          </a:p>
          <a:p>
            <a:pPr marL="285750" indent="-285750">
              <a:buFont typeface="Arial" panose="020B0604020202020204" pitchFamily="34" charset="0"/>
              <a:buChar char="•"/>
            </a:pPr>
            <a:r>
              <a:rPr lang="en-US" sz="900" baseline="0" dirty="0" smtClean="0"/>
              <a:t>Video Q&amp;A with MS Tech Evangelist Frank La Vigne</a:t>
            </a:r>
          </a:p>
          <a:p>
            <a:pPr marL="285750" indent="-285750">
              <a:buFont typeface="Arial" panose="020B0604020202020204" pitchFamily="34" charset="0"/>
              <a:buChar char="•"/>
            </a:pPr>
            <a:r>
              <a:rPr lang="en-US" sz="900" dirty="0" smtClean="0"/>
              <a:t>Founder/Admin</a:t>
            </a:r>
            <a:r>
              <a:rPr lang="en-US" sz="900" baseline="0" dirty="0" smtClean="0"/>
              <a:t> of FB groups: Construct2, Xbox One &amp; Unity Indie </a:t>
            </a:r>
            <a:r>
              <a:rPr lang="en-US" sz="900" baseline="0" dirty="0" err="1" smtClean="0"/>
              <a:t>Devs</a:t>
            </a:r>
            <a:endParaRPr lang="en-US" sz="900" baseline="0" dirty="0" smtClean="0"/>
          </a:p>
          <a:p>
            <a:pPr marL="285750" indent="-285750">
              <a:buFont typeface="Arial" panose="020B0604020202020204" pitchFamily="34" charset="0"/>
              <a:buChar char="•"/>
            </a:pPr>
            <a:r>
              <a:rPr lang="en-US" sz="900" baseline="0" dirty="0" smtClean="0"/>
              <a:t>Started Public Speaking in DC area and East Coast</a:t>
            </a:r>
            <a:endParaRPr lang="en-US" dirty="0" smtClean="0"/>
          </a:p>
          <a:p>
            <a:pPr rtl="0" eaLnBrk="1" fontAlgn="t" latinLnBrk="0" hangingPunct="1"/>
            <a:r>
              <a:rPr lang="en-US" dirty="0" smtClean="0"/>
              <a:t>2014</a:t>
            </a:r>
          </a:p>
          <a:p>
            <a:pPr marL="285750" indent="-285750">
              <a:buFont typeface="Arial" panose="020B0604020202020204" pitchFamily="34" charset="0"/>
              <a:buChar char="•"/>
            </a:pPr>
            <a:r>
              <a:rPr lang="en-US" sz="900" dirty="0" smtClean="0"/>
              <a:t>Public Speaking</a:t>
            </a:r>
            <a:r>
              <a:rPr lang="en-US" sz="900" baseline="0" dirty="0" smtClean="0"/>
              <a:t> on Indie Game Development</a:t>
            </a:r>
          </a:p>
          <a:p>
            <a:pPr marL="285750" indent="-285750">
              <a:buFont typeface="Arial" panose="020B0604020202020204" pitchFamily="34" charset="0"/>
              <a:buChar char="•"/>
            </a:pPr>
            <a:r>
              <a:rPr lang="en-US" sz="900" baseline="0" dirty="0" smtClean="0"/>
              <a:t>Joined Microsoft as a Sr. Technical Evangelist</a:t>
            </a:r>
          </a:p>
          <a:p>
            <a:pPr marL="285750" indent="-285750">
              <a:buFont typeface="Arial" panose="020B0604020202020204" pitchFamily="34" charset="0"/>
              <a:buChar char="•"/>
            </a:pPr>
            <a:r>
              <a:rPr lang="en-US" sz="900" baseline="0" dirty="0" smtClean="0"/>
              <a:t>Gallant Glider on Win8, WP8, Web (Construct 2 </a:t>
            </a:r>
            <a:r>
              <a:rPr lang="en-US" sz="900" baseline="0" dirty="0" smtClean="0">
                <a:sym typeface="Wingdings" panose="05000000000000000000" pitchFamily="2" charset="2"/>
              </a:rPr>
              <a:t> Universal App)</a:t>
            </a:r>
            <a:endParaRPr lang="en-US" dirty="0"/>
          </a:p>
          <a:p>
            <a:pPr defTabSz="939363">
              <a:defRPr/>
            </a:pPr>
            <a:r>
              <a:rPr lang="en-US" dirty="0" smtClean="0"/>
              <a:t>Video Q&amp;A: </a:t>
            </a:r>
            <a:r>
              <a:rPr lang="en-US" dirty="0" smtClean="0">
                <a:hlinkClick r:id="rId3"/>
              </a:rPr>
              <a:t>http://youtu.be/lRjrQPvVOpo</a:t>
            </a:r>
            <a:r>
              <a:rPr lang="en-US" dirty="0" smtClean="0"/>
              <a:t> </a:t>
            </a:r>
          </a:p>
          <a:p>
            <a:pPr marL="0" marR="0" indent="0" algn="l" defTabSz="939363" rtl="0" eaLnBrk="1" fontAlgn="auto" latinLnBrk="0" hangingPunct="1">
              <a:lnSpc>
                <a:spcPct val="90000"/>
              </a:lnSpc>
              <a:spcBef>
                <a:spcPts val="0"/>
              </a:spcBef>
              <a:spcAft>
                <a:spcPts val="340"/>
              </a:spcAft>
              <a:buClrTx/>
              <a:buSzTx/>
              <a:buFontTx/>
              <a:buNone/>
              <a:tabLst/>
              <a:defRPr/>
            </a:pPr>
            <a:r>
              <a:rPr lang="en-US" sz="900" dirty="0" smtClean="0"/>
              <a:t>MVA: </a:t>
            </a:r>
            <a:r>
              <a:rPr lang="en-US" sz="900" u="sng" dirty="0" smtClean="0">
                <a:hlinkClick r:id="rId4"/>
              </a:rPr>
              <a:t>http://aka.ms/DevGames-Const2</a:t>
            </a:r>
            <a:r>
              <a:rPr lang="en-US" sz="900" u="sng" dirty="0" smtClean="0"/>
              <a:t> </a:t>
            </a:r>
            <a:endParaRPr lang="en-US" sz="900" dirty="0" smtClean="0"/>
          </a:p>
          <a:p>
            <a:pPr defTabSz="939363">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5</a:t>
            </a:fld>
            <a:endParaRPr lang="en-US"/>
          </a:p>
        </p:txBody>
      </p:sp>
    </p:spTree>
    <p:extLst>
      <p:ext uri="{BB962C8B-B14F-4D97-AF65-F5344CB8AC3E}">
        <p14:creationId xmlns:p14="http://schemas.microsoft.com/office/powerpoint/2010/main" val="2347022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Official Xbox Magazine, March 2014, Page 65</a:t>
            </a:r>
          </a:p>
          <a:p>
            <a:r>
              <a:rPr lang="en-US" dirty="0"/>
              <a:t>"Shahed </a:t>
            </a:r>
            <a:r>
              <a:rPr lang="en-US" dirty="0" err="1"/>
              <a:t>Chowdhuri's</a:t>
            </a:r>
            <a:r>
              <a:rPr lang="en-US" dirty="0"/>
              <a:t> got a day job already, </a:t>
            </a:r>
          </a:p>
          <a:p>
            <a:r>
              <a:rPr lang="en-US" dirty="0"/>
              <a:t>but in his spare time he crafts XBLIG games and tools for his fellow developers.”</a:t>
            </a:r>
          </a:p>
          <a:p>
            <a:r>
              <a:rPr lang="en-US" dirty="0"/>
              <a:t>“With a math game and a pair of </a:t>
            </a:r>
            <a:r>
              <a:rPr lang="en-US" dirty="0" err="1"/>
              <a:t>platformers</a:t>
            </a:r>
            <a:r>
              <a:rPr lang="en-US" dirty="0"/>
              <a:t> under his belt, </a:t>
            </a:r>
          </a:p>
          <a:p>
            <a:r>
              <a:rPr lang="en-US" dirty="0"/>
              <a:t>it's his XBLIG Sales Data Analyzer and XNA Basic Starter Kit that has his peers championing him."</a:t>
            </a: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6</a:t>
            </a:fld>
            <a:endParaRPr lang="en-US"/>
          </a:p>
        </p:txBody>
      </p:sp>
    </p:spTree>
    <p:extLst>
      <p:ext uri="{BB962C8B-B14F-4D97-AF65-F5344CB8AC3E}">
        <p14:creationId xmlns:p14="http://schemas.microsoft.com/office/powerpoint/2010/main" val="4065800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t>Tools &amp; Technologies</a:t>
            </a:r>
          </a:p>
          <a:p>
            <a:pPr marL="176131" indent="-176131">
              <a:buFont typeface="Arial" panose="020B0604020202020204" pitchFamily="34" charset="0"/>
              <a:buChar char="•"/>
            </a:pPr>
            <a:r>
              <a:rPr lang="en-US" dirty="0" smtClean="0"/>
              <a:t>Visual Studio 2013</a:t>
            </a:r>
          </a:p>
          <a:p>
            <a:pPr marL="176131" indent="-176131">
              <a:buFont typeface="Arial" panose="020B0604020202020204" pitchFamily="34" charset="0"/>
              <a:buChar char="•"/>
            </a:pPr>
            <a:r>
              <a:rPr lang="en-US" dirty="0" smtClean="0"/>
              <a:t>Windows 8</a:t>
            </a:r>
          </a:p>
          <a:p>
            <a:pPr marL="176131" indent="-176131">
              <a:buFont typeface="Arial" panose="020B0604020202020204" pitchFamily="34" charset="0"/>
              <a:buChar char="•"/>
            </a:pPr>
            <a:r>
              <a:rPr lang="en-US" dirty="0" smtClean="0"/>
              <a:t>Windows</a:t>
            </a:r>
            <a:r>
              <a:rPr lang="en-US" baseline="0" dirty="0" smtClean="0"/>
              <a:t> Phone 8</a:t>
            </a:r>
            <a:endParaRPr lang="en-US" dirty="0" smtClean="0"/>
          </a:p>
          <a:p>
            <a:pPr marL="176131" indent="-176131">
              <a:buFont typeface="Arial" panose="020B0604020202020204" pitchFamily="34" charset="0"/>
              <a:buChar char="•"/>
            </a:pPr>
            <a:r>
              <a:rPr lang="en-US" dirty="0" smtClean="0"/>
              <a:t>Microsoft</a:t>
            </a:r>
            <a:r>
              <a:rPr lang="en-US" baseline="0" dirty="0" smtClean="0"/>
              <a:t> Visual C#</a:t>
            </a:r>
          </a:p>
          <a:p>
            <a:pPr marL="176131" indent="-176131">
              <a:buFont typeface="Arial" panose="020B0604020202020204" pitchFamily="34" charset="0"/>
              <a:buChar char="•"/>
            </a:pPr>
            <a:r>
              <a:rPr lang="en-US" baseline="0" dirty="0" smtClean="0"/>
              <a:t>Xbox One</a:t>
            </a:r>
          </a:p>
          <a:p>
            <a:pPr marL="176131" indent="-176131">
              <a:buFont typeface="Arial" panose="020B0604020202020204" pitchFamily="34" charset="0"/>
              <a:buChar char="•"/>
            </a:pPr>
            <a:r>
              <a:rPr lang="en-US" baseline="0" dirty="0" smtClean="0"/>
              <a:t>Construct 2</a:t>
            </a:r>
          </a:p>
          <a:p>
            <a:pPr marL="176131" indent="-176131" defTabSz="939363">
              <a:buFont typeface="Arial" panose="020B0604020202020204" pitchFamily="34" charset="0"/>
              <a:buChar char="•"/>
              <a:defRPr/>
            </a:pPr>
            <a:r>
              <a:rPr lang="en-US" baseline="0" dirty="0" smtClean="0"/>
              <a:t>C++ and DirectX 11.1+</a:t>
            </a:r>
          </a:p>
          <a:p>
            <a:pPr marL="176131" indent="-176131" defTabSz="939363">
              <a:buFont typeface="Arial" panose="020B0604020202020204" pitchFamily="34" charset="0"/>
              <a:buChar char="•"/>
              <a:defRPr/>
            </a:pPr>
            <a:r>
              <a:rPr lang="en-US" baseline="0" dirty="0" smtClean="0"/>
              <a:t>HTML5/CSS/JS</a:t>
            </a:r>
          </a:p>
          <a:p>
            <a:pPr marL="176131" indent="-176131">
              <a:buFont typeface="Arial" panose="020B0604020202020204" pitchFamily="34" charset="0"/>
              <a:buChar char="•"/>
            </a:pPr>
            <a:r>
              <a:rPr lang="en-US" baseline="0" dirty="0" smtClean="0"/>
              <a:t>Unity</a:t>
            </a:r>
          </a:p>
          <a:p>
            <a:pPr marL="176131" indent="-176131">
              <a:buFont typeface="Arial" panose="020B0604020202020204" pitchFamily="34" charset="0"/>
              <a:buChar char="•"/>
            </a:pPr>
            <a:r>
              <a:rPr lang="en-US" baseline="0" dirty="0" smtClean="0"/>
              <a:t>Paint.net</a:t>
            </a:r>
          </a:p>
          <a:p>
            <a:pPr marL="176131" indent="-176131">
              <a:buFont typeface="Arial" panose="020B0604020202020204" pitchFamily="34" charset="0"/>
              <a:buChar char="•"/>
            </a:pPr>
            <a:r>
              <a:rPr lang="en-US" baseline="0" dirty="0" smtClean="0"/>
              <a:t>Blender</a:t>
            </a:r>
          </a:p>
        </p:txBody>
      </p:sp>
      <p:sp>
        <p:nvSpPr>
          <p:cNvPr id="4" name="Slide Number Placeholder 3"/>
          <p:cNvSpPr>
            <a:spLocks noGrp="1"/>
          </p:cNvSpPr>
          <p:nvPr>
            <p:ph type="sldNum" sz="quarter" idx="10"/>
          </p:nvPr>
        </p:nvSpPr>
        <p:spPr/>
        <p:txBody>
          <a:bodyPr/>
          <a:lstStyle/>
          <a:p>
            <a:fld id="{C93EEC66-7BF3-4CAD-9E14-6F7448A6E41E}" type="slidenum">
              <a:rPr lang="en-US" smtClean="0"/>
              <a:t>7</a:t>
            </a:fld>
            <a:endParaRPr lang="en-US"/>
          </a:p>
        </p:txBody>
      </p:sp>
    </p:spTree>
    <p:extLst>
      <p:ext uri="{BB962C8B-B14F-4D97-AF65-F5344CB8AC3E}">
        <p14:creationId xmlns:p14="http://schemas.microsoft.com/office/powerpoint/2010/main" val="1971897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Windows 8?</a:t>
            </a:r>
          </a:p>
          <a:p>
            <a:pPr defTabSz="939363">
              <a:defRPr/>
            </a:pPr>
            <a:r>
              <a:rPr lang="en-US" dirty="0" smtClean="0"/>
              <a:t>Tami </a:t>
            </a:r>
            <a:r>
              <a:rPr lang="en-US" dirty="0" err="1" smtClean="0"/>
              <a:t>Reller</a:t>
            </a:r>
            <a:r>
              <a:rPr lang="en-US" dirty="0" smtClean="0"/>
              <a:t>, Microsoft's executive vice president of marketing</a:t>
            </a:r>
          </a:p>
          <a:p>
            <a:pPr defTabSz="939363">
              <a:defRPr/>
            </a:pPr>
            <a:r>
              <a:rPr lang="en-US" sz="1600" i="1" dirty="0"/>
              <a:t>"We surpassed 200 million licenses now on Windows 8”</a:t>
            </a:r>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8</a:t>
            </a:fld>
            <a:endParaRPr lang="en-US"/>
          </a:p>
        </p:txBody>
      </p:sp>
    </p:spTree>
    <p:extLst>
      <p:ext uri="{BB962C8B-B14F-4D97-AF65-F5344CB8AC3E}">
        <p14:creationId xmlns:p14="http://schemas.microsoft.com/office/powerpoint/2010/main" val="1930396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a:t>
            </a:r>
          </a:p>
          <a:p>
            <a:pPr defTabSz="939363">
              <a:defRPr/>
            </a:pPr>
            <a:r>
              <a:rPr lang="en-US" dirty="0" smtClean="0"/>
              <a:t>Source: </a:t>
            </a:r>
            <a:r>
              <a:rPr lang="en-US" dirty="0" smtClean="0">
                <a:hlinkClick r:id="rId3"/>
              </a:rPr>
              <a:t>https://www.scirra.com/Construct 2</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9</a:t>
            </a:fld>
            <a:endParaRPr lang="en-US"/>
          </a:p>
        </p:txBody>
      </p:sp>
    </p:spTree>
    <p:extLst>
      <p:ext uri="{BB962C8B-B14F-4D97-AF65-F5344CB8AC3E}">
        <p14:creationId xmlns:p14="http://schemas.microsoft.com/office/powerpoint/2010/main" val="9869751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2"/>
                    </a:gs>
                    <a:gs pos="39000">
                      <a:schemeClr val="tx2"/>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6" y="480502"/>
            <a:ext cx="2557752" cy="547906"/>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6 for internal audiences">
    <p:spTree>
      <p:nvGrpSpPr>
        <p:cNvPr id="1" name=""/>
        <p:cNvGrpSpPr/>
        <p:nvPr/>
      </p:nvGrpSpPr>
      <p:grpSpPr>
        <a:xfrm>
          <a:off x="0" y="0"/>
          <a:ext cx="0" cy="0"/>
          <a:chOff x="0" y="0"/>
          <a:chExt cx="0" cy="0"/>
        </a:xfrm>
      </p:grpSpPr>
      <p:pic>
        <p:nvPicPr>
          <p:cNvPr id="8"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1"/>
            <a:ext cx="12436476" cy="699452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Click to edit Master text</a:t>
            </a: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211" y="479775"/>
            <a:ext cx="1552931" cy="332660"/>
          </a:xfrm>
          <a:prstGeom prst="rect">
            <a:avLst/>
          </a:prstGeom>
        </p:spPr>
      </p:pic>
    </p:spTree>
    <p:extLst>
      <p:ext uri="{BB962C8B-B14F-4D97-AF65-F5344CB8AC3E}">
        <p14:creationId xmlns:p14="http://schemas.microsoft.com/office/powerpoint/2010/main" val="38262705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7" y="1"/>
            <a:ext cx="12435840" cy="69926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5486400" cy="45720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5487988" cy="2744938"/>
          </a:xfrm>
          <a:noFill/>
        </p:spPr>
        <p:txBody>
          <a:bodyPr lIns="146304" tIns="91440" rIns="146304" bIns="91440" anchor="t" anchorCtr="0"/>
          <a:lstStyle>
            <a:lvl1pPr>
              <a:defRPr sz="54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4868863"/>
            <a:ext cx="5487988" cy="1828800"/>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1929004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7 for internal audiences">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7" y="1"/>
            <a:ext cx="12435840" cy="69926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638" y="2125663"/>
            <a:ext cx="5486400" cy="45720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2" descr="D:\Documents\Projects\2012 Projects\_Template-Templates\MS Visual ID\Artwork\MSFT_cornerstone_tiles\CornerStoneTile-Blank\screen\CS_Tile_Lime382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6863"/>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3925"/>
            <a:ext cx="5487988" cy="2744938"/>
          </a:xfrm>
          <a:noFill/>
        </p:spPr>
        <p:txBody>
          <a:bodyPr lIns="146304" tIns="91440" rIns="146304" bIns="91440" anchor="t" anchorCtr="0"/>
          <a:lstStyle>
            <a:lvl1pPr>
              <a:defRPr sz="54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4868863"/>
            <a:ext cx="5487988" cy="1828800"/>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183" y="6182089"/>
            <a:ext cx="1552931" cy="332660"/>
          </a:xfrm>
          <a:prstGeom prst="rect">
            <a:avLst/>
          </a:prstGeom>
        </p:spPr>
      </p:pic>
    </p:spTree>
    <p:extLst>
      <p:ext uri="{BB962C8B-B14F-4D97-AF65-F5344CB8AC3E}">
        <p14:creationId xmlns:p14="http://schemas.microsoft.com/office/powerpoint/2010/main" val="12087647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89" y="3"/>
            <a:ext cx="12434704" cy="6994521"/>
          </a:xfrm>
          <a:prstGeom prst="rect">
            <a:avLst/>
          </a:prstGeom>
        </p:spPr>
      </p:pic>
      <p:sp>
        <p:nvSpPr>
          <p:cNvPr id="18" name="Rectangle 17"/>
          <p:cNvSpPr/>
          <p:nvPr userDrawn="1"/>
        </p:nvSpPr>
        <p:spPr bwMode="gray">
          <a:xfrm>
            <a:off x="274638" y="2125663"/>
            <a:ext cx="7315200" cy="274320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2"/>
            <a:ext cx="7316788" cy="2743200"/>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868862"/>
            <a:ext cx="5487988" cy="1828800"/>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23591074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8 for internal audience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89" y="3"/>
            <a:ext cx="12434704" cy="6994521"/>
          </a:xfrm>
          <a:prstGeom prst="rect">
            <a:avLst/>
          </a:prstGeom>
        </p:spPr>
      </p:pic>
      <p:sp>
        <p:nvSpPr>
          <p:cNvPr id="19" name="Rectangle 18"/>
          <p:cNvSpPr/>
          <p:nvPr userDrawn="1"/>
        </p:nvSpPr>
        <p:spPr bwMode="gray">
          <a:xfrm>
            <a:off x="274638" y="2125663"/>
            <a:ext cx="7315200" cy="274320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050" name="Picture 2" descr="D:\Documents\Projects\2012 Projects\_Template-Templates\MS Visual ID\Artwork\MSFT_cornerstone_tiles\CornerStoneTile-Blank\screen\CS_Tile_Red185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6862"/>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5662"/>
            <a:ext cx="7316788" cy="274319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864608"/>
            <a:ext cx="5487988" cy="1828800"/>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208" y="480503"/>
            <a:ext cx="1552931" cy="332660"/>
          </a:xfrm>
          <a:prstGeom prst="rect">
            <a:avLst/>
          </a:prstGeom>
        </p:spPr>
      </p:pic>
    </p:spTree>
    <p:extLst>
      <p:ext uri="{BB962C8B-B14F-4D97-AF65-F5344CB8AC3E}">
        <p14:creationId xmlns:p14="http://schemas.microsoft.com/office/powerpoint/2010/main" val="9488880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9 ">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405" y="7938"/>
            <a:ext cx="12431664" cy="697864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702" y="2125677"/>
            <a:ext cx="7315200" cy="457198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638" y="2125663"/>
            <a:ext cx="7315200" cy="2743200"/>
          </a:xfrm>
          <a:noFill/>
        </p:spPr>
        <p:txBody>
          <a:bodyPr lIns="146304" tIns="91440" rIns="146304" bIns="91440" anchor="t" anchorCtr="0"/>
          <a:lstStyle>
            <a:lvl1pPr>
              <a:defRPr sz="66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639" y="4867275"/>
            <a:ext cx="7315200" cy="1830388"/>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29304508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9 for internal audiences">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405" y="7938"/>
            <a:ext cx="12431664" cy="697865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bwMode="gray">
          <a:xfrm>
            <a:off x="274702" y="1211287"/>
            <a:ext cx="7315200" cy="365757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638" y="1210470"/>
            <a:ext cx="7315200" cy="1829594"/>
          </a:xfrm>
          <a:noFill/>
        </p:spPr>
        <p:txBody>
          <a:bodyPr lIns="146304" tIns="91440" rIns="146304" bIns="91440" anchor="t" anchorCtr="0"/>
          <a:lstStyle>
            <a:lvl1pPr>
              <a:defRPr sz="60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638" y="3038475"/>
            <a:ext cx="7315200" cy="1830388"/>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10"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486886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183" y="6182089"/>
            <a:ext cx="1552931" cy="332660"/>
          </a:xfrm>
          <a:prstGeom prst="rect">
            <a:avLst/>
          </a:prstGeom>
        </p:spPr>
      </p:pic>
    </p:spTree>
    <p:extLst>
      <p:ext uri="{BB962C8B-B14F-4D97-AF65-F5344CB8AC3E}">
        <p14:creationId xmlns:p14="http://schemas.microsoft.com/office/powerpoint/2010/main" val="21781747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91440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6" y="480502"/>
            <a:ext cx="2557752" cy="547906"/>
          </a:xfrm>
          <a:prstGeom prst="rect">
            <a:avLst/>
          </a:prstGeom>
        </p:spPr>
      </p:pic>
      <p:sp>
        <p:nvSpPr>
          <p:cNvPr id="5" name="Text Placeholder 4"/>
          <p:cNvSpPr>
            <a:spLocks noGrp="1"/>
          </p:cNvSpPr>
          <p:nvPr>
            <p:ph type="body" sz="quarter" idx="12" hasCustomPrompt="1"/>
          </p:nvPr>
        </p:nvSpPr>
        <p:spPr>
          <a:xfrm>
            <a:off x="274701" y="3955786"/>
            <a:ext cx="91439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74816850"/>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9941979"/>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6853403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6" name="Rectangle 15"/>
          <p:cNvSpPr/>
          <p:nvPr userDrawn="1"/>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2123084"/>
            <a:ext cx="9143936" cy="1831379"/>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4462"/>
            <a:ext cx="9143936" cy="1828801"/>
          </a:xfrm>
          <a:noFill/>
        </p:spPr>
        <p:txBody>
          <a:bodyPr lIns="146304" tIns="109728" rIns="146304" bIns="109728">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5" y="480502"/>
            <a:ext cx="2557752" cy="547907"/>
          </a:xfrm>
          <a:prstGeom prst="rect">
            <a:avLst/>
          </a:prstGeom>
        </p:spPr>
      </p:pic>
    </p:spTree>
    <p:extLst>
      <p:ext uri="{BB962C8B-B14F-4D97-AF65-F5344CB8AC3E}">
        <p14:creationId xmlns:p14="http://schemas.microsoft.com/office/powerpoint/2010/main" val="5119946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Segoe UI" pitchFamily="34" charset="0"/>
                <a:cs typeface="Segoe UI" pitchFamily="34" charset="0"/>
              </a:defRPr>
            </a:lvl1pPr>
            <a:lvl2pPr marL="346553" indent="0">
              <a:buNone/>
              <a:defRPr>
                <a:gradFill>
                  <a:gsLst>
                    <a:gs pos="1250">
                      <a:srgbClr val="000000"/>
                    </a:gs>
                    <a:gs pos="100000">
                      <a:srgbClr val="000000"/>
                    </a:gs>
                  </a:gsLst>
                  <a:lin ang="5400000" scaled="0"/>
                </a:gradFill>
                <a:latin typeface="Segoe UI" pitchFamily="34" charset="0"/>
                <a:cs typeface="Segoe UI" pitchFamily="34" charset="0"/>
              </a:defRPr>
            </a:lvl2pPr>
            <a:lvl3pPr marL="584607" indent="0">
              <a:buNone/>
              <a:defRPr>
                <a:gradFill>
                  <a:gsLst>
                    <a:gs pos="1250">
                      <a:srgbClr val="000000"/>
                    </a:gs>
                    <a:gs pos="100000">
                      <a:srgbClr val="000000"/>
                    </a:gs>
                  </a:gsLst>
                  <a:lin ang="5400000" scaled="0"/>
                </a:gradFill>
                <a:latin typeface="Segoe UI" pitchFamily="34" charset="0"/>
                <a:cs typeface="Segoe UI" pitchFamily="34" charset="0"/>
              </a:defRPr>
            </a:lvl3pPr>
            <a:lvl4pPr marL="814563"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997"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11514" y="-8636"/>
            <a:ext cx="12471570" cy="7011797"/>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37689" y="2452402"/>
            <a:ext cx="7924742" cy="1679076"/>
          </a:xfrm>
        </p:spPr>
        <p:txBody>
          <a:bodyPr anchor="b">
            <a:noAutofit/>
          </a:bodyPr>
          <a:lstStyle>
            <a:lvl1pPr algn="r">
              <a:defRPr sz="5507">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37689" y="4131476"/>
            <a:ext cx="7924742" cy="738664"/>
          </a:xfrm>
        </p:spPr>
        <p:txBody>
          <a:bodyPr anchor="t"/>
          <a:lstStyle>
            <a:lvl1pPr marL="0" indent="0" algn="r">
              <a:buNone/>
              <a:defRPr>
                <a:solidFill>
                  <a:schemeClr val="tx1">
                    <a:lumMod val="50000"/>
                    <a:lumOff val="50000"/>
                  </a:schemeClr>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51526" y="6161631"/>
            <a:ext cx="930467" cy="372394"/>
          </a:xfrm>
          <a:prstGeom prst="rect">
            <a:avLst/>
          </a:prstGeom>
        </p:spPr>
        <p:txBody>
          <a:bodyPr/>
          <a:lstStyle/>
          <a:p>
            <a:fld id="{C1B1BD68-4315-432D-B5BB-ADA18F2A5D0C}" type="datetimeFigureOut">
              <a:rPr lang="en-US" smtClean="0"/>
              <a:pPr/>
              <a:t>11/4/2014</a:t>
            </a:fld>
            <a:endParaRPr lang="en-US"/>
          </a:p>
        </p:txBody>
      </p:sp>
      <p:sp>
        <p:nvSpPr>
          <p:cNvPr id="5" name="Footer Placeholder 4"/>
          <p:cNvSpPr>
            <a:spLocks noGrp="1"/>
          </p:cNvSpPr>
          <p:nvPr>
            <p:ph type="ftr" sz="quarter" idx="11"/>
          </p:nvPr>
        </p:nvSpPr>
        <p:spPr>
          <a:xfrm>
            <a:off x="829098" y="6161631"/>
            <a:ext cx="6287564" cy="372394"/>
          </a:xfrm>
          <a:prstGeom prst="rect">
            <a:avLst/>
          </a:prstGeom>
        </p:spPr>
        <p:txBody>
          <a:bodyPr/>
          <a:lstStyle/>
          <a:p>
            <a:endParaRPr lang="en-US"/>
          </a:p>
        </p:txBody>
      </p:sp>
      <p:sp>
        <p:nvSpPr>
          <p:cNvPr id="6" name="Slide Number Placeholder 5"/>
          <p:cNvSpPr>
            <a:spLocks noGrp="1"/>
          </p:cNvSpPr>
          <p:nvPr>
            <p:ph type="sldNum" sz="quarter" idx="12"/>
          </p:nvPr>
        </p:nvSpPr>
        <p:spPr>
          <a:xfrm>
            <a:off x="8765207" y="6161631"/>
            <a:ext cx="697223" cy="372394"/>
          </a:xfrm>
          <a:prstGeom prst="rect">
            <a:avLst/>
          </a:prstGeom>
        </p:spPr>
        <p:txBody>
          <a:bodyPr/>
          <a:lstStyle/>
          <a:p>
            <a:fld id="{E12F98C5-8B01-4F0C-978B-2ED6B68CF5F7}" type="slidenum">
              <a:rPr lang="en-US" smtClean="0"/>
              <a:pPr/>
              <a:t>‹#›</a:t>
            </a:fld>
            <a:endParaRPr lang="en-US"/>
          </a:p>
        </p:txBody>
      </p:sp>
    </p:spTree>
    <p:extLst>
      <p:ext uri="{BB962C8B-B14F-4D97-AF65-F5344CB8AC3E}">
        <p14:creationId xmlns:p14="http://schemas.microsoft.com/office/powerpoint/2010/main" val="3861448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8" y="2123084"/>
            <a:ext cx="9144000" cy="3663354"/>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638" y="3954457"/>
            <a:ext cx="9144000" cy="1828801"/>
          </a:xfrm>
          <a:noFill/>
        </p:spPr>
        <p:txBody>
          <a:bodyPr lIns="146304" tIns="109728" rIns="146304" bIns="109728">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74638" y="29686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409969" y="479775"/>
            <a:ext cx="1552931" cy="332660"/>
          </a:xfrm>
          <a:prstGeom prst="rect">
            <a:avLst/>
          </a:prstGeom>
        </p:spPr>
      </p:pic>
    </p:spTree>
    <p:extLst>
      <p:ext uri="{BB962C8B-B14F-4D97-AF65-F5344CB8AC3E}">
        <p14:creationId xmlns:p14="http://schemas.microsoft.com/office/powerpoint/2010/main" val="541411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bwMode="gray">
          <a:xfrm flipH="1">
            <a:off x="0" y="0"/>
            <a:ext cx="12436476" cy="6994525"/>
          </a:xfrm>
          <a:prstGeom prst="rect">
            <a:avLst/>
          </a:prstGeom>
        </p:spPr>
      </p:pic>
      <p:sp>
        <p:nvSpPr>
          <p:cNvPr id="18" name="Rectangle 17"/>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702"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702" y="3957638"/>
            <a:ext cx="7316788" cy="1825625"/>
          </a:xfrm>
        </p:spPr>
        <p:txBody>
          <a:bodyPr tIns="109728" bIns="109728">
            <a:noAutofit/>
          </a:bodyPr>
          <a:lstStyle>
            <a:lvl1pPr marL="0" indent="0">
              <a:spcBef>
                <a:spcPts val="0"/>
              </a:spcBef>
              <a:buNone/>
              <a:defRPr sz="3200" baseline="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12912738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4 for internal audience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flipH="1">
            <a:off x="-1" y="0"/>
            <a:ext cx="12436476" cy="6994525"/>
          </a:xfrm>
          <a:prstGeom prst="rect">
            <a:avLst/>
          </a:prstGeom>
        </p:spPr>
      </p:pic>
      <p:sp>
        <p:nvSpPr>
          <p:cNvPr id="20" name="Rectangle 19"/>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4"/>
            <a:ext cx="7316788" cy="1828800"/>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10411875" y="479775"/>
            <a:ext cx="1552931" cy="332660"/>
          </a:xfrm>
          <a:prstGeom prst="rect">
            <a:avLst/>
          </a:prstGeom>
        </p:spPr>
      </p:pic>
    </p:spTree>
    <p:extLst>
      <p:ext uri="{BB962C8B-B14F-4D97-AF65-F5344CB8AC3E}">
        <p14:creationId xmlns:p14="http://schemas.microsoft.com/office/powerpoint/2010/main" val="24144346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5" y="0"/>
            <a:ext cx="12434711" cy="699452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64008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64023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38"/>
            <a:ext cx="6402388" cy="1825625"/>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41451813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5 for internal audiences">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5" y="0"/>
            <a:ext cx="12434711" cy="699452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bwMode="gray">
          <a:xfrm>
            <a:off x="274638" y="2125663"/>
            <a:ext cx="64008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19"/>
            <a:ext cx="64023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12"/>
            <a:ext cx="6402388" cy="1825625"/>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458360" y="6182089"/>
            <a:ext cx="1552931" cy="332660"/>
          </a:xfrm>
          <a:prstGeom prst="rect">
            <a:avLst/>
          </a:prstGeom>
        </p:spPr>
      </p:pic>
    </p:spTree>
    <p:extLst>
      <p:ext uri="{BB962C8B-B14F-4D97-AF65-F5344CB8AC3E}">
        <p14:creationId xmlns:p14="http://schemas.microsoft.com/office/powerpoint/2010/main" val="15096120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3076"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0"/>
            <a:ext cx="12436476" cy="699452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Click to edit Master text</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425208" y="480503"/>
            <a:ext cx="1552931" cy="332660"/>
          </a:xfrm>
          <a:prstGeom prst="rect">
            <a:avLst/>
          </a:prstGeom>
        </p:spPr>
      </p:pic>
    </p:spTree>
    <p:extLst>
      <p:ext uri="{BB962C8B-B14F-4D97-AF65-F5344CB8AC3E}">
        <p14:creationId xmlns:p14="http://schemas.microsoft.com/office/powerpoint/2010/main" val="594675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67" r:id="rId1"/>
    <p:sldLayoutId id="2147484166" r:id="rId2"/>
    <p:sldLayoutId id="2147484103" r:id="rId3"/>
    <p:sldLayoutId id="2147484168" r:id="rId4"/>
    <p:sldLayoutId id="2147484163" r:id="rId5"/>
    <p:sldLayoutId id="2147484161" r:id="rId6"/>
    <p:sldLayoutId id="2147484169" r:id="rId7"/>
    <p:sldLayoutId id="2147484180" r:id="rId8"/>
    <p:sldLayoutId id="2147484170" r:id="rId9"/>
    <p:sldLayoutId id="2147484177" r:id="rId10"/>
    <p:sldLayoutId id="2147484173" r:id="rId11"/>
    <p:sldLayoutId id="2147484179" r:id="rId12"/>
    <p:sldLayoutId id="2147484172" r:id="rId13"/>
    <p:sldLayoutId id="2147484181" r:id="rId14"/>
    <p:sldLayoutId id="2147484162" r:id="rId15"/>
    <p:sldLayoutId id="2147484164" r:id="rId16"/>
    <p:sldLayoutId id="2147484105" r:id="rId17"/>
    <p:sldLayoutId id="2147484182" r:id="rId18"/>
    <p:sldLayoutId id="2147484130" r:id="rId19"/>
    <p:sldLayoutId id="2147484101" r:id="rId20"/>
    <p:sldLayoutId id="2147484102" r:id="rId21"/>
    <p:sldLayoutId id="2147484087" r:id="rId22"/>
    <p:sldLayoutId id="2147484098" r:id="rId23"/>
    <p:sldLayoutId id="2147484086" r:id="rId24"/>
    <p:sldLayoutId id="2147484107" r:id="rId25"/>
    <p:sldLayoutId id="2147484099" r:id="rId26"/>
    <p:sldLayoutId id="2147484100" r:id="rId27"/>
    <p:sldLayoutId id="2147484089" r:id="rId28"/>
    <p:sldLayoutId id="2147484106" r:id="rId29"/>
    <p:sldLayoutId id="2147484092" r:id="rId30"/>
    <p:sldLayoutId id="2147484093" r:id="rId31"/>
    <p:sldLayoutId id="2147484127" r:id="rId32"/>
    <p:sldLayoutId id="2147484128" r:id="rId33"/>
    <p:sldLayoutId id="2147484129" r:id="rId34"/>
    <p:sldLayoutId id="2147484094" r:id="rId35"/>
    <p:sldLayoutId id="2147484096" r:id="rId36"/>
    <p:sldLayoutId id="2147484184" r:id="rId37"/>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5.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hyperlink" Target="http://oneksoftlabs.com/ninja-cat-runne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hyperlink" Target="https://www.scirra.com/tutorials/857/flappy-birds-clone-in-10-minut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hyperlink" Target="http://www.scirra.com/tutorial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facebook.com/groups/construct2devs/" TargetMode="External"/><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hyperlink" Target="https://www.scirra.com/forum/" TargetMode="Externa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hyperlink" Target="http://tinyurl.com/learn-cpp-directx" TargetMode="Externa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hyperlink" Target="http://msdn.microsoft.com/directx" TargetMode="External"/><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61.png"/><Relationship Id="rId5" Type="http://schemas.openxmlformats.org/officeDocument/2006/relationships/image" Target="../media/image60.gif"/><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hyperlink" Target="http://tinyurl.com/msdcmeetup" TargetMode="Externa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hyperlink" Target="http://wakeupandcode.com/azure"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hyperlink" Target="http://msdn.microsoft.com/library/windows/apps/hh452744.aspx" TargetMode="External"/><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hyperlink" Target="https://directxtk.codeplex.com/" TargetMode="External"/><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63.png"/><Relationship Id="rId5" Type="http://schemas.openxmlformats.org/officeDocument/2006/relationships/image" Target="../media/image56.jpeg"/><Relationship Id="rId4" Type="http://schemas.openxmlformats.org/officeDocument/2006/relationships/hyperlink" Target="http://directxtex.codeplex.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hyperlink" Target="NUL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hyperlink" Target="http://davevoyles.azurewebsites.net/c-directx-11/" TargetMode="External"/><Relationship Id="rId4" Type="http://schemas.openxmlformats.org/officeDocument/2006/relationships/hyperlink" Target="https://randomchaosdx11engine.codeplex.com/"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hyperlink" Target="http://unity3d.com/" TargetMode="Externa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hyperlink" Target="http://tinyurl.com/learn-unity-3d-2d" TargetMode="External"/><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5.png"/><Relationship Id="rId7"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hyperlink" Target="http://blogs.unity3d.com/2013/08/28/unity-native-2d-tool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raywenderlich.com/u/clapollo" TargetMode="External"/><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77.png"/><Relationship Id="rId5" Type="http://schemas.openxmlformats.org/officeDocument/2006/relationships/image" Target="../media/image76.gif"/><Relationship Id="rId4" Type="http://schemas.openxmlformats.org/officeDocument/2006/relationships/image" Target="../media/image75.gif"/></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hyperlink" Target="https://www.assetstore.unity3d.com/"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unity3d.com/learn" TargetMode="External"/><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hyperlink" Target="http://pluralsight.com/training/Courses/TableOfContents/introduction-game-development-unity" TargetMode="External"/><Relationship Id="rId5" Type="http://schemas.openxmlformats.org/officeDocument/2006/relationships/image" Target="../media/image81.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image" Target="../media/image84.jpeg"/></Relationships>
</file>

<file path=ppt/slides/_rels/slide3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6.xml"/><Relationship Id="rId1" Type="http://schemas.openxmlformats.org/officeDocument/2006/relationships/slideLayout" Target="../slideLayouts/slideLayout24.xml"/><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7.xml"/><Relationship Id="rId1" Type="http://schemas.openxmlformats.org/officeDocument/2006/relationships/slideLayout" Target="../slideLayouts/slideLayout24.xml"/><Relationship Id="rId5" Type="http://schemas.openxmlformats.org/officeDocument/2006/relationships/image" Target="../media/image89.jpeg"/><Relationship Id="rId4" Type="http://schemas.openxmlformats.org/officeDocument/2006/relationships/image" Target="../media/image88.jpe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24.xm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hyperlink" Target="http://facebook.com/OnekSoftGames" TargetMode="External"/><Relationship Id="rId5" Type="http://schemas.openxmlformats.org/officeDocument/2006/relationships/image" Target="../media/image18.jpe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24.xml"/><Relationship Id="rId5" Type="http://schemas.openxmlformats.org/officeDocument/2006/relationships/image" Target="../media/image95.png"/><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24.xml"/><Relationship Id="rId5" Type="http://schemas.openxmlformats.org/officeDocument/2006/relationships/hyperlink" Target="http://wakeupandcode.com/xb1" TargetMode="External"/><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hyperlink" Target="http://wakeupandcode.com/unity" TargetMode="External"/><Relationship Id="rId2" Type="http://schemas.openxmlformats.org/officeDocument/2006/relationships/notesSlide" Target="../notesSlides/notesSlide42.xml"/><Relationship Id="rId1" Type="http://schemas.openxmlformats.org/officeDocument/2006/relationships/slideLayout" Target="../slideLayouts/slideLayout24.xml"/><Relationship Id="rId5" Type="http://schemas.openxmlformats.org/officeDocument/2006/relationships/image" Target="../media/image99.jpg"/><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3" Type="http://schemas.openxmlformats.org/officeDocument/2006/relationships/hyperlink" Target="http://facebook.com/groups/XboxOneIndieDevs" TargetMode="External"/><Relationship Id="rId7" Type="http://schemas.openxmlformats.org/officeDocument/2006/relationships/hyperlink" Target="https://www.facebook.com/groups/construct2devs" TargetMode="External"/><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hyperlink" Target="http://wakeupandcode.com/unity" TargetMode="External"/><Relationship Id="rId5" Type="http://schemas.openxmlformats.org/officeDocument/2006/relationships/hyperlink" Target="http://facebook.com/groups/UnityIndieDevs" TargetMode="External"/><Relationship Id="rId4" Type="http://schemas.openxmlformats.org/officeDocument/2006/relationships/hyperlink" Target="http://wakeupandcode.com/xb1"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44.xml"/><Relationship Id="rId1" Type="http://schemas.openxmlformats.org/officeDocument/2006/relationships/slideLayout" Target="../slideLayouts/slideLayout24.xml"/><Relationship Id="rId5" Type="http://schemas.openxmlformats.org/officeDocument/2006/relationships/hyperlink" Target="http://twitter.com/shahedc" TargetMode="External"/><Relationship Id="rId4" Type="http://schemas.openxmlformats.org/officeDocument/2006/relationships/hyperlink" Target="mailto:shchowd@microsoft.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hyperlink" Target="http://aka.ms/DevGames-Const2" TargetMode="External"/><Relationship Id="rId5" Type="http://schemas.openxmlformats.org/officeDocument/2006/relationships/hyperlink" Target="http://youtu.be/lRjrQPvVOpo" TargetMode="Externa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hyperlink" Target="https://www.scirra.com/construct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By Shahed Chowdhuri</a:t>
            </a:r>
          </a:p>
          <a:p>
            <a:r>
              <a:rPr lang="en-US" dirty="0" smtClean="0"/>
              <a:t>Sr. Technical Evangelist</a:t>
            </a:r>
          </a:p>
          <a:p>
            <a:endParaRPr lang="en-US" dirty="0"/>
          </a:p>
        </p:txBody>
      </p:sp>
      <p:sp>
        <p:nvSpPr>
          <p:cNvPr id="3" name="Title 2"/>
          <p:cNvSpPr>
            <a:spLocks noGrp="1"/>
          </p:cNvSpPr>
          <p:nvPr>
            <p:ph type="title"/>
          </p:nvPr>
        </p:nvSpPr>
        <p:spPr/>
        <p:txBody>
          <a:bodyPr/>
          <a:lstStyle/>
          <a:p>
            <a:r>
              <a:rPr lang="en-US" sz="5400" b="1" dirty="0"/>
              <a:t>Intro to Indie Game Development</a:t>
            </a:r>
            <a:br>
              <a:rPr lang="en-US" sz="5400" b="1" dirty="0"/>
            </a:br>
            <a:endParaRPr lang="en-US" sz="5400" dirty="0"/>
          </a:p>
        </p:txBody>
      </p:sp>
      <p:sp>
        <p:nvSpPr>
          <p:cNvPr id="4" name="Title 1"/>
          <p:cNvSpPr txBox="1">
            <a:spLocks/>
          </p:cNvSpPr>
          <p:nvPr/>
        </p:nvSpPr>
        <p:spPr>
          <a:xfrm>
            <a:off x="366141" y="3035814"/>
            <a:ext cx="9170599" cy="444750"/>
          </a:xfrm>
          <a:prstGeom prst="rect">
            <a:avLst/>
          </a:prstGeom>
        </p:spPr>
        <p:txBody>
          <a:bodyPr/>
          <a:lstStyle>
            <a:lvl1pPr algn="ctr" rtl="0" eaLnBrk="1" fontAlgn="base" hangingPunct="1">
              <a:spcBef>
                <a:spcPct val="0"/>
              </a:spcBef>
              <a:spcAft>
                <a:spcPct val="0"/>
              </a:spcAft>
              <a:defRPr sz="4400">
                <a:solidFill>
                  <a:schemeClr val="tx2"/>
                </a:solidFill>
                <a:latin typeface="+mj-lt"/>
                <a:ea typeface="ＭＳ Ｐゴシック" pitchFamily="34" charset="-128"/>
                <a:cs typeface="ＭＳ Ｐゴシック"/>
              </a:defRPr>
            </a:lvl1pPr>
            <a:lvl2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2pPr>
            <a:lvl3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3pPr>
            <a:lvl4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4pPr>
            <a:lvl5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5pPr>
            <a:lvl6pPr marL="4572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6pPr>
            <a:lvl7pPr marL="9144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7pPr>
            <a:lvl8pPr marL="13716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8pPr>
            <a:lvl9pPr marL="18288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9pPr>
          </a:lstStyle>
          <a:p>
            <a:pPr algn="l"/>
            <a:r>
              <a:rPr lang="en-US" sz="2448" dirty="0"/>
              <a:t>Windows </a:t>
            </a:r>
            <a:r>
              <a:rPr lang="en-US" sz="2448" dirty="0">
                <a:sym typeface="Wingdings" panose="05000000000000000000" pitchFamily="2" charset="2"/>
              </a:rPr>
              <a:t></a:t>
            </a:r>
            <a:r>
              <a:rPr lang="en-US" sz="2448" dirty="0"/>
              <a:t> Web </a:t>
            </a:r>
            <a:r>
              <a:rPr lang="en-US" sz="2448" dirty="0">
                <a:sym typeface="Wingdings" panose="05000000000000000000" pitchFamily="2" charset="2"/>
              </a:rPr>
              <a:t></a:t>
            </a:r>
            <a:r>
              <a:rPr lang="en-US" sz="2448" dirty="0"/>
              <a:t> Xbox  </a:t>
            </a:r>
            <a:r>
              <a:rPr lang="en-US" sz="2448" dirty="0">
                <a:sym typeface="Wingdings" panose="05000000000000000000" pitchFamily="2" charset="2"/>
              </a:rPr>
              <a:t></a:t>
            </a:r>
            <a:r>
              <a:rPr lang="en-US" sz="2448" dirty="0"/>
              <a:t> Mobile</a:t>
            </a:r>
          </a:p>
        </p:txBody>
      </p:sp>
      <p:sp>
        <p:nvSpPr>
          <p:cNvPr id="5" name="TextBox 4"/>
          <p:cNvSpPr txBox="1"/>
          <p:nvPr/>
        </p:nvSpPr>
        <p:spPr>
          <a:xfrm>
            <a:off x="939212" y="6238389"/>
            <a:ext cx="1327878" cy="382308"/>
          </a:xfrm>
          <a:prstGeom prst="rect">
            <a:avLst/>
          </a:prstGeom>
          <a:noFill/>
        </p:spPr>
        <p:txBody>
          <a:bodyPr wrap="none" rtlCol="0">
            <a:spAutoFit/>
          </a:bodyPr>
          <a:lstStyle/>
          <a:p>
            <a:r>
              <a:rPr lang="en-US" sz="1836" dirty="0"/>
              <a:t>@shahedC</a:t>
            </a:r>
          </a:p>
        </p:txBody>
      </p:sp>
      <p:pic>
        <p:nvPicPr>
          <p:cNvPr id="6" name="Picture 10" descr="Twitt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76" y="6094760"/>
            <a:ext cx="614484" cy="6144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Internet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703" y="5284563"/>
            <a:ext cx="664508" cy="6645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39212" y="5452436"/>
            <a:ext cx="2571394" cy="382308"/>
          </a:xfrm>
          <a:prstGeom prst="rect">
            <a:avLst/>
          </a:prstGeom>
          <a:noFill/>
        </p:spPr>
        <p:txBody>
          <a:bodyPr wrap="none" rtlCol="0">
            <a:spAutoFit/>
          </a:bodyPr>
          <a:lstStyle/>
          <a:p>
            <a:r>
              <a:rPr lang="en-US" sz="1836" dirty="0"/>
              <a:t>WakeUpAndCode.com</a:t>
            </a:r>
          </a:p>
        </p:txBody>
      </p:sp>
    </p:spTree>
    <p:extLst>
      <p:ext uri="{BB962C8B-B14F-4D97-AF65-F5344CB8AC3E}">
        <p14:creationId xmlns:p14="http://schemas.microsoft.com/office/powerpoint/2010/main" val="15962068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 2 – Getting Started</a:t>
            </a:r>
            <a:endParaRPr lang="en-US" dirty="0"/>
          </a:p>
        </p:txBody>
      </p:sp>
      <p:sp>
        <p:nvSpPr>
          <p:cNvPr id="3" name="Content Placeholder 2"/>
          <p:cNvSpPr>
            <a:spLocks noGrp="1"/>
          </p:cNvSpPr>
          <p:nvPr>
            <p:ph idx="4294967295"/>
          </p:nvPr>
        </p:nvSpPr>
        <p:spPr>
          <a:xfrm>
            <a:off x="2021522" y="1632056"/>
            <a:ext cx="3808130" cy="4616063"/>
          </a:xfrm>
          <a:prstGeom prst="rect">
            <a:avLst/>
          </a:prstGeom>
        </p:spPr>
        <p:txBody>
          <a:bodyPr>
            <a:normAutofit fontScale="70000" lnSpcReduction="20000"/>
          </a:bodyPr>
          <a:lstStyle/>
          <a:p>
            <a:r>
              <a:rPr lang="en-US" dirty="0" smtClean="0"/>
              <a:t>Choose a genre or sub-genre, use a template, download complete examples</a:t>
            </a:r>
          </a:p>
          <a:p>
            <a:endParaRPr lang="en-US" dirty="0" smtClean="0"/>
          </a:p>
          <a:p>
            <a:r>
              <a:rPr lang="en-US" dirty="0" smtClean="0"/>
              <a:t>Templates</a:t>
            </a:r>
          </a:p>
          <a:p>
            <a:pPr lvl="1"/>
            <a:r>
              <a:rPr lang="en-US" dirty="0" err="1" smtClean="0"/>
              <a:t>Platformer</a:t>
            </a:r>
            <a:endParaRPr lang="en-US" dirty="0" smtClean="0"/>
          </a:p>
          <a:p>
            <a:pPr lvl="1"/>
            <a:r>
              <a:rPr lang="en-US" dirty="0" smtClean="0"/>
              <a:t>Top-down shooter</a:t>
            </a:r>
          </a:p>
          <a:p>
            <a:pPr lvl="1"/>
            <a:r>
              <a:rPr lang="en-US" dirty="0" smtClean="0"/>
              <a:t>Vertical space shooter</a:t>
            </a:r>
          </a:p>
          <a:p>
            <a:pPr lvl="1"/>
            <a:r>
              <a:rPr lang="en-US" dirty="0" smtClean="0"/>
              <a:t>Driving Game</a:t>
            </a:r>
          </a:p>
          <a:p>
            <a:pPr lvl="1"/>
            <a:r>
              <a:rPr lang="en-US" dirty="0" smtClean="0"/>
              <a:t>Turret Defense</a:t>
            </a:r>
          </a:p>
          <a:p>
            <a:pPr lvl="1"/>
            <a:r>
              <a:rPr lang="en-US" dirty="0" smtClean="0"/>
              <a:t>Infinite jumping</a:t>
            </a:r>
          </a:p>
          <a:p>
            <a:pPr lvl="1"/>
            <a:r>
              <a:rPr lang="en-US" dirty="0" smtClean="0"/>
              <a:t>Auto-runner</a:t>
            </a:r>
          </a:p>
          <a:p>
            <a:pPr lvl="1"/>
            <a:r>
              <a:rPr lang="en-US" dirty="0" smtClean="0"/>
              <a:t>etc.</a:t>
            </a:r>
            <a:endParaRPr lang="en-US" dirty="0"/>
          </a:p>
        </p:txBody>
      </p:sp>
      <p:pic>
        <p:nvPicPr>
          <p:cNvPr id="4" name="Picture 3"/>
          <p:cNvPicPr>
            <a:picLocks noChangeAspect="1"/>
          </p:cNvPicPr>
          <p:nvPr/>
        </p:nvPicPr>
        <p:blipFill>
          <a:blip r:embed="rId3"/>
          <a:stretch>
            <a:fillRect/>
          </a:stretch>
        </p:blipFill>
        <p:spPr>
          <a:xfrm>
            <a:off x="5985087" y="1709773"/>
            <a:ext cx="3958706" cy="4006691"/>
          </a:xfrm>
          <a:prstGeom prst="rect">
            <a:avLst/>
          </a:prstGeom>
        </p:spPr>
      </p:pic>
    </p:spTree>
    <p:extLst>
      <p:ext uri="{BB962C8B-B14F-4D97-AF65-F5344CB8AC3E}">
        <p14:creationId xmlns:p14="http://schemas.microsoft.com/office/powerpoint/2010/main" val="102955830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 2: Export</a:t>
            </a:r>
            <a:endParaRPr lang="en-US" dirty="0"/>
          </a:p>
        </p:txBody>
      </p:sp>
      <p:sp>
        <p:nvSpPr>
          <p:cNvPr id="3" name="Content Placeholder 2"/>
          <p:cNvSpPr>
            <a:spLocks noGrp="1"/>
          </p:cNvSpPr>
          <p:nvPr>
            <p:ph idx="4294967295"/>
          </p:nvPr>
        </p:nvSpPr>
        <p:spPr>
          <a:xfrm>
            <a:off x="2167810" y="1787490"/>
            <a:ext cx="6474081" cy="544019"/>
          </a:xfrm>
          <a:prstGeom prst="rect">
            <a:avLst/>
          </a:prstGeom>
        </p:spPr>
        <p:txBody>
          <a:bodyPr/>
          <a:lstStyle/>
          <a:p>
            <a:r>
              <a:rPr lang="en-US" dirty="0" smtClean="0"/>
              <a:t>Multiplatform Support</a:t>
            </a:r>
            <a:endParaRPr lang="en-US" dirty="0"/>
          </a:p>
        </p:txBody>
      </p:sp>
      <p:pic>
        <p:nvPicPr>
          <p:cNvPr id="6" name="Picture 5"/>
          <p:cNvPicPr>
            <a:picLocks noChangeAspect="1"/>
          </p:cNvPicPr>
          <p:nvPr/>
        </p:nvPicPr>
        <p:blipFill>
          <a:blip r:embed="rId3"/>
          <a:stretch>
            <a:fillRect/>
          </a:stretch>
        </p:blipFill>
        <p:spPr>
          <a:xfrm>
            <a:off x="2027945" y="2500657"/>
            <a:ext cx="4034859" cy="3761177"/>
          </a:xfrm>
          <a:prstGeom prst="rect">
            <a:avLst/>
          </a:prstGeom>
        </p:spPr>
      </p:pic>
      <p:pic>
        <p:nvPicPr>
          <p:cNvPr id="7" name="Picture 6"/>
          <p:cNvPicPr>
            <a:picLocks noChangeAspect="1"/>
          </p:cNvPicPr>
          <p:nvPr/>
        </p:nvPicPr>
        <p:blipFill>
          <a:blip r:embed="rId4"/>
          <a:stretch>
            <a:fillRect/>
          </a:stretch>
        </p:blipFill>
        <p:spPr>
          <a:xfrm>
            <a:off x="6380094" y="2486942"/>
            <a:ext cx="4034859" cy="3761177"/>
          </a:xfrm>
          <a:prstGeom prst="rect">
            <a:avLst/>
          </a:prstGeom>
        </p:spPr>
      </p:pic>
    </p:spTree>
    <p:extLst>
      <p:ext uri="{BB962C8B-B14F-4D97-AF65-F5344CB8AC3E}">
        <p14:creationId xmlns:p14="http://schemas.microsoft.com/office/powerpoint/2010/main" val="427197374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 2 publishing</a:t>
            </a:r>
            <a:endParaRPr lang="en-US" dirty="0"/>
          </a:p>
        </p:txBody>
      </p:sp>
      <p:pic>
        <p:nvPicPr>
          <p:cNvPr id="5" name="Picture 12" descr="http://blogs.msdn.com/cfs-filesystemfile.ashx/__key/communityserver-blogs-components-weblogfiles/00-00-01-44-28-metablogapi/3124.image_5F00_133293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9240" y="3994518"/>
            <a:ext cx="1332730" cy="13270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3463970" y="2203599"/>
            <a:ext cx="982796" cy="98279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5949" y="854717"/>
            <a:ext cx="1748631" cy="1748631"/>
          </a:xfrm>
          <a:prstGeom prst="rect">
            <a:avLst/>
          </a:prstGeom>
        </p:spPr>
      </p:pic>
      <p:pic>
        <p:nvPicPr>
          <p:cNvPr id="9" name="Picture 8"/>
          <p:cNvPicPr>
            <a:picLocks noChangeAspect="1"/>
          </p:cNvPicPr>
          <p:nvPr/>
        </p:nvPicPr>
        <p:blipFill>
          <a:blip r:embed="rId6"/>
          <a:stretch>
            <a:fillRect/>
          </a:stretch>
        </p:blipFill>
        <p:spPr>
          <a:xfrm>
            <a:off x="5600304" y="2584870"/>
            <a:ext cx="3114250" cy="959366"/>
          </a:xfrm>
          <a:prstGeom prst="rect">
            <a:avLst/>
          </a:prstGeom>
        </p:spPr>
      </p:pic>
      <p:cxnSp>
        <p:nvCxnSpPr>
          <p:cNvPr id="11" name="Curved Connector 10"/>
          <p:cNvCxnSpPr>
            <a:stCxn id="5" idx="0"/>
            <a:endCxn id="6" idx="1"/>
          </p:cNvCxnSpPr>
          <p:nvPr/>
        </p:nvCxnSpPr>
        <p:spPr>
          <a:xfrm rot="5400000" flipH="1" flipV="1">
            <a:off x="2465027" y="2995575"/>
            <a:ext cx="1299521" cy="698365"/>
          </a:xfrm>
          <a:prstGeom prst="curvedConnector2">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12" name="Curved Connector 11"/>
          <p:cNvCxnSpPr>
            <a:stCxn id="6" idx="0"/>
            <a:endCxn id="7" idx="1"/>
          </p:cNvCxnSpPr>
          <p:nvPr/>
        </p:nvCxnSpPr>
        <p:spPr>
          <a:xfrm rot="5400000" flipH="1" flipV="1">
            <a:off x="5238377" y="446025"/>
            <a:ext cx="474566" cy="3040581"/>
          </a:xfrm>
          <a:prstGeom prst="curvedConnector2">
            <a:avLst/>
          </a:prstGeom>
          <a:ln w="38100">
            <a:tailEnd type="stealth" w="lg" len="lg"/>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7"/>
          <a:stretch>
            <a:fillRect/>
          </a:stretch>
        </p:blipFill>
        <p:spPr>
          <a:xfrm>
            <a:off x="6311650" y="4085377"/>
            <a:ext cx="952033" cy="748026"/>
          </a:xfrm>
          <a:prstGeom prst="rect">
            <a:avLst/>
          </a:prstGeom>
        </p:spPr>
      </p:pic>
      <p:pic>
        <p:nvPicPr>
          <p:cNvPr id="17" name="Picture 16"/>
          <p:cNvPicPr>
            <a:picLocks noChangeAspect="1"/>
          </p:cNvPicPr>
          <p:nvPr/>
        </p:nvPicPr>
        <p:blipFill>
          <a:blip r:embed="rId8"/>
          <a:stretch>
            <a:fillRect/>
          </a:stretch>
        </p:blipFill>
        <p:spPr>
          <a:xfrm>
            <a:off x="6311650" y="5043204"/>
            <a:ext cx="602306" cy="689738"/>
          </a:xfrm>
          <a:prstGeom prst="rect">
            <a:avLst/>
          </a:prstGeom>
        </p:spPr>
      </p:pic>
      <p:cxnSp>
        <p:nvCxnSpPr>
          <p:cNvPr id="18" name="Curved Connector 17"/>
          <p:cNvCxnSpPr>
            <a:stCxn id="5" idx="3"/>
            <a:endCxn id="16" idx="1"/>
          </p:cNvCxnSpPr>
          <p:nvPr/>
        </p:nvCxnSpPr>
        <p:spPr>
          <a:xfrm flipV="1">
            <a:off x="3431970" y="4459390"/>
            <a:ext cx="2879681" cy="198659"/>
          </a:xfrm>
          <a:prstGeom prst="curvedConnector3">
            <a:avLst>
              <a:gd name="adj1" fmla="val 50000"/>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21" name="Curved Connector 20"/>
          <p:cNvCxnSpPr>
            <a:stCxn id="5" idx="3"/>
            <a:endCxn id="17" idx="1"/>
          </p:cNvCxnSpPr>
          <p:nvPr/>
        </p:nvCxnSpPr>
        <p:spPr>
          <a:xfrm>
            <a:off x="3431970" y="4658048"/>
            <a:ext cx="2879681" cy="730025"/>
          </a:xfrm>
          <a:prstGeom prst="curvedConnector3">
            <a:avLst>
              <a:gd name="adj1" fmla="val 50000"/>
            </a:avLst>
          </a:prstGeom>
          <a:ln w="38100">
            <a:tailEnd type="stealth" w="lg" len="lg"/>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9"/>
          <a:stretch>
            <a:fillRect/>
          </a:stretch>
        </p:blipFill>
        <p:spPr>
          <a:xfrm>
            <a:off x="3844460" y="5866701"/>
            <a:ext cx="602306" cy="689738"/>
          </a:xfrm>
          <a:prstGeom prst="rect">
            <a:avLst/>
          </a:prstGeom>
        </p:spPr>
      </p:pic>
      <p:cxnSp>
        <p:nvCxnSpPr>
          <p:cNvPr id="25" name="Curved Connector 24"/>
          <p:cNvCxnSpPr>
            <a:stCxn id="5" idx="2"/>
          </p:cNvCxnSpPr>
          <p:nvPr/>
        </p:nvCxnSpPr>
        <p:spPr>
          <a:xfrm rot="16200000" flipH="1">
            <a:off x="2882590" y="5204593"/>
            <a:ext cx="844886" cy="1078855"/>
          </a:xfrm>
          <a:prstGeom prst="curvedConnector2">
            <a:avLst/>
          </a:prstGeom>
          <a:ln w="38100">
            <a:tailEnd type="stealth" w="lg" len="lg"/>
          </a:ln>
        </p:spPr>
        <p:style>
          <a:lnRef idx="1">
            <a:schemeClr val="accent1"/>
          </a:lnRef>
          <a:fillRef idx="0">
            <a:schemeClr val="accent1"/>
          </a:fillRef>
          <a:effectRef idx="0">
            <a:schemeClr val="accent1"/>
          </a:effectRef>
          <a:fontRef idx="minor">
            <a:schemeClr val="tx1"/>
          </a:fontRef>
        </p:style>
      </p:cxnSp>
      <p:pic>
        <p:nvPicPr>
          <p:cNvPr id="4098" name="Picture 2" descr="http://www.e-scape.co.uk/assets/Logos/ios-android-logos.jpe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52930" y="5959538"/>
            <a:ext cx="2096640" cy="1027354"/>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Elbow Connector 33"/>
          <p:cNvCxnSpPr>
            <a:stCxn id="24" idx="3"/>
            <a:endCxn id="4098" idx="1"/>
          </p:cNvCxnSpPr>
          <p:nvPr/>
        </p:nvCxnSpPr>
        <p:spPr>
          <a:xfrm>
            <a:off x="4446766" y="6211570"/>
            <a:ext cx="1106164" cy="261645"/>
          </a:xfrm>
          <a:prstGeom prst="bentConnector3">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rot="16200000" flipH="1">
            <a:off x="6442595" y="3549472"/>
            <a:ext cx="3772156" cy="131276"/>
          </a:xfrm>
          <a:prstGeom prst="curvedConnector4">
            <a:avLst>
              <a:gd name="adj1" fmla="val -762"/>
              <a:gd name="adj2" fmla="val 632809"/>
            </a:avLst>
          </a:prstGeom>
          <a:ln w="38100">
            <a:tailEnd type="stealth" w="lg" len="lg"/>
          </a:ln>
        </p:spPr>
        <p:style>
          <a:lnRef idx="1">
            <a:schemeClr val="accent1"/>
          </a:lnRef>
          <a:fillRef idx="0">
            <a:schemeClr val="accent1"/>
          </a:fillRef>
          <a:effectRef idx="0">
            <a:schemeClr val="accent1"/>
          </a:effectRef>
          <a:fontRef idx="minor">
            <a:schemeClr val="tx1"/>
          </a:fontRef>
        </p:style>
      </p:cxnSp>
      <p:sp>
        <p:nvSpPr>
          <p:cNvPr id="61" name="Right Brace 60"/>
          <p:cNvSpPr/>
          <p:nvPr/>
        </p:nvSpPr>
        <p:spPr>
          <a:xfrm>
            <a:off x="7504316" y="4085376"/>
            <a:ext cx="676727" cy="277970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a:p>
        </p:txBody>
      </p:sp>
      <p:pic>
        <p:nvPicPr>
          <p:cNvPr id="3" name="Picture 2"/>
          <p:cNvPicPr>
            <a:picLocks noChangeAspect="1"/>
          </p:cNvPicPr>
          <p:nvPr/>
        </p:nvPicPr>
        <p:blipFill>
          <a:blip r:embed="rId11"/>
          <a:stretch>
            <a:fillRect/>
          </a:stretch>
        </p:blipFill>
        <p:spPr>
          <a:xfrm>
            <a:off x="4290256" y="3058008"/>
            <a:ext cx="621736" cy="670309"/>
          </a:xfrm>
          <a:prstGeom prst="rect">
            <a:avLst/>
          </a:prstGeom>
        </p:spPr>
      </p:pic>
      <p:cxnSp>
        <p:nvCxnSpPr>
          <p:cNvPr id="20" name="Curved Connector 19"/>
          <p:cNvCxnSpPr>
            <a:stCxn id="5" idx="0"/>
            <a:endCxn id="3" idx="1"/>
          </p:cNvCxnSpPr>
          <p:nvPr/>
        </p:nvCxnSpPr>
        <p:spPr>
          <a:xfrm rot="5400000" flipH="1" flipV="1">
            <a:off x="3227252" y="2931514"/>
            <a:ext cx="601356" cy="1524651"/>
          </a:xfrm>
          <a:prstGeom prst="curvedConnector2">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26" name="Curved Connector 25"/>
          <p:cNvCxnSpPr>
            <a:stCxn id="3" idx="3"/>
            <a:endCxn id="9" idx="1"/>
          </p:cNvCxnSpPr>
          <p:nvPr/>
        </p:nvCxnSpPr>
        <p:spPr>
          <a:xfrm flipV="1">
            <a:off x="4911992" y="3064554"/>
            <a:ext cx="688312" cy="328609"/>
          </a:xfrm>
          <a:prstGeom prst="curvedConnector3">
            <a:avLst>
              <a:gd name="adj1" fmla="val 50000"/>
            </a:avLst>
          </a:prstGeom>
          <a:ln w="381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89433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024" y="388584"/>
            <a:ext cx="6474080" cy="544019"/>
          </a:xfrm>
        </p:spPr>
        <p:txBody>
          <a:bodyPr>
            <a:normAutofit fontScale="90000"/>
          </a:bodyPr>
          <a:lstStyle/>
          <a:p>
            <a:r>
              <a:rPr lang="en-US" dirty="0" smtClean="0"/>
              <a:t>Construct 2 - demo</a:t>
            </a:r>
            <a:endParaRPr lang="en-US" dirty="0"/>
          </a:p>
        </p:txBody>
      </p:sp>
      <p:pic>
        <p:nvPicPr>
          <p:cNvPr id="5" name="Picture 4"/>
          <p:cNvPicPr>
            <a:picLocks noChangeAspect="1"/>
          </p:cNvPicPr>
          <p:nvPr/>
        </p:nvPicPr>
        <p:blipFill>
          <a:blip r:embed="rId3"/>
          <a:stretch>
            <a:fillRect/>
          </a:stretch>
        </p:blipFill>
        <p:spPr>
          <a:xfrm>
            <a:off x="1943804" y="1554338"/>
            <a:ext cx="8507451" cy="4818451"/>
          </a:xfrm>
          <a:prstGeom prst="rect">
            <a:avLst/>
          </a:prstGeom>
        </p:spPr>
      </p:pic>
      <p:sp>
        <p:nvSpPr>
          <p:cNvPr id="6" name="TextBox 5"/>
          <p:cNvSpPr txBox="1"/>
          <p:nvPr/>
        </p:nvSpPr>
        <p:spPr>
          <a:xfrm>
            <a:off x="2213528" y="6528223"/>
            <a:ext cx="5536148" cy="382308"/>
          </a:xfrm>
          <a:prstGeom prst="rect">
            <a:avLst/>
          </a:prstGeom>
          <a:noFill/>
        </p:spPr>
        <p:txBody>
          <a:bodyPr wrap="none" rtlCol="0">
            <a:spAutoFit/>
          </a:bodyPr>
          <a:lstStyle/>
          <a:p>
            <a:r>
              <a:rPr lang="en-US" sz="1836" dirty="0"/>
              <a:t>Online: </a:t>
            </a:r>
            <a:r>
              <a:rPr lang="en-US" sz="1836" dirty="0">
                <a:hlinkClick r:id="rId4"/>
              </a:rPr>
              <a:t>http://OnekSoftLabs.com/ninja-cat-runner</a:t>
            </a:r>
            <a:r>
              <a:rPr lang="en-US" sz="1836" dirty="0"/>
              <a:t> </a:t>
            </a:r>
          </a:p>
        </p:txBody>
      </p:sp>
      <p:sp>
        <p:nvSpPr>
          <p:cNvPr id="7" name="TextBox 6"/>
          <p:cNvSpPr txBox="1"/>
          <p:nvPr/>
        </p:nvSpPr>
        <p:spPr>
          <a:xfrm>
            <a:off x="2954126" y="1077910"/>
            <a:ext cx="1267909" cy="382308"/>
          </a:xfrm>
          <a:prstGeom prst="rect">
            <a:avLst/>
          </a:prstGeom>
          <a:noFill/>
        </p:spPr>
        <p:txBody>
          <a:bodyPr wrap="none" rtlCol="0">
            <a:spAutoFit/>
          </a:bodyPr>
          <a:lstStyle/>
          <a:p>
            <a:r>
              <a:rPr lang="en-US" sz="1836" dirty="0"/>
              <a:t>Properties</a:t>
            </a:r>
          </a:p>
        </p:txBody>
      </p:sp>
      <p:cxnSp>
        <p:nvCxnSpPr>
          <p:cNvPr id="8" name="Straight Arrow Connector 7"/>
          <p:cNvCxnSpPr/>
          <p:nvPr/>
        </p:nvCxnSpPr>
        <p:spPr>
          <a:xfrm flipH="1">
            <a:off x="2798692" y="1441565"/>
            <a:ext cx="718010" cy="1744829"/>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973176" y="1090939"/>
            <a:ext cx="3202821" cy="382308"/>
          </a:xfrm>
          <a:prstGeom prst="rect">
            <a:avLst/>
          </a:prstGeom>
          <a:noFill/>
        </p:spPr>
        <p:txBody>
          <a:bodyPr wrap="square" rtlCol="0">
            <a:spAutoFit/>
          </a:bodyPr>
          <a:lstStyle/>
          <a:p>
            <a:r>
              <a:rPr lang="en-US" sz="1836" dirty="0"/>
              <a:t>Layouts and Event Sheets</a:t>
            </a:r>
          </a:p>
        </p:txBody>
      </p:sp>
      <p:cxnSp>
        <p:nvCxnSpPr>
          <p:cNvPr id="10" name="Straight Arrow Connector 9"/>
          <p:cNvCxnSpPr/>
          <p:nvPr/>
        </p:nvCxnSpPr>
        <p:spPr>
          <a:xfrm flipH="1">
            <a:off x="5973176" y="1441565"/>
            <a:ext cx="944514" cy="1744829"/>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72343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78374" y="1448914"/>
            <a:ext cx="6874620" cy="4451048"/>
          </a:xfrm>
          <a:prstGeom prst="rect">
            <a:avLst/>
          </a:prstGeom>
        </p:spPr>
      </p:pic>
      <p:sp>
        <p:nvSpPr>
          <p:cNvPr id="2" name="Title 1"/>
          <p:cNvSpPr>
            <a:spLocks noGrp="1"/>
          </p:cNvSpPr>
          <p:nvPr>
            <p:ph type="title"/>
          </p:nvPr>
        </p:nvSpPr>
        <p:spPr/>
        <p:txBody>
          <a:bodyPr/>
          <a:lstStyle/>
          <a:p>
            <a:r>
              <a:rPr lang="en-US" dirty="0" smtClean="0"/>
              <a:t>Flappy Bird clone</a:t>
            </a:r>
            <a:endParaRPr lang="en-US" dirty="0"/>
          </a:p>
        </p:txBody>
      </p:sp>
      <p:sp>
        <p:nvSpPr>
          <p:cNvPr id="5" name="TextBox 4"/>
          <p:cNvSpPr txBox="1"/>
          <p:nvPr/>
        </p:nvSpPr>
        <p:spPr>
          <a:xfrm>
            <a:off x="1882873" y="5885438"/>
            <a:ext cx="6874620" cy="606488"/>
          </a:xfrm>
          <a:prstGeom prst="rect">
            <a:avLst/>
          </a:prstGeom>
          <a:noFill/>
        </p:spPr>
        <p:txBody>
          <a:bodyPr wrap="none" rtlCol="0">
            <a:spAutoFit/>
          </a:bodyPr>
          <a:lstStyle/>
          <a:p>
            <a:r>
              <a:rPr lang="en-US" sz="1632" dirty="0"/>
              <a:t>Tutorial: </a:t>
            </a:r>
          </a:p>
          <a:p>
            <a:r>
              <a:rPr lang="en-US" sz="1632" dirty="0">
                <a:hlinkClick r:id="rId4"/>
              </a:rPr>
              <a:t>https://www.scirra.com/tutorials/857/flappy-birds-clone-in-10-minutes</a:t>
            </a:r>
            <a:r>
              <a:rPr lang="en-US" sz="1632" dirty="0"/>
              <a:t> </a:t>
            </a:r>
          </a:p>
        </p:txBody>
      </p:sp>
    </p:spTree>
    <p:extLst>
      <p:ext uri="{BB962C8B-B14F-4D97-AF65-F5344CB8AC3E}">
        <p14:creationId xmlns:p14="http://schemas.microsoft.com/office/powerpoint/2010/main" val="12072620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 2 Tutorials</a:t>
            </a:r>
            <a:endParaRPr lang="en-US" dirty="0"/>
          </a:p>
        </p:txBody>
      </p:sp>
      <p:pic>
        <p:nvPicPr>
          <p:cNvPr id="5" name="Picture 4"/>
          <p:cNvPicPr>
            <a:picLocks noChangeAspect="1"/>
          </p:cNvPicPr>
          <p:nvPr/>
        </p:nvPicPr>
        <p:blipFill>
          <a:blip r:embed="rId3"/>
          <a:stretch>
            <a:fillRect/>
          </a:stretch>
        </p:blipFill>
        <p:spPr>
          <a:xfrm>
            <a:off x="1926167" y="1324890"/>
            <a:ext cx="8177917" cy="5136415"/>
          </a:xfrm>
          <a:prstGeom prst="rect">
            <a:avLst/>
          </a:prstGeom>
        </p:spPr>
      </p:pic>
      <p:sp>
        <p:nvSpPr>
          <p:cNvPr id="6" name="TextBox 5"/>
          <p:cNvSpPr txBox="1"/>
          <p:nvPr/>
        </p:nvSpPr>
        <p:spPr>
          <a:xfrm>
            <a:off x="2254673" y="6599336"/>
            <a:ext cx="4335336" cy="382308"/>
          </a:xfrm>
          <a:prstGeom prst="rect">
            <a:avLst/>
          </a:prstGeom>
          <a:noFill/>
        </p:spPr>
        <p:txBody>
          <a:bodyPr wrap="none" rtlCol="0">
            <a:spAutoFit/>
          </a:bodyPr>
          <a:lstStyle/>
          <a:p>
            <a:r>
              <a:rPr lang="en-US" sz="1836" dirty="0"/>
              <a:t>Online: </a:t>
            </a:r>
            <a:r>
              <a:rPr lang="en-US" sz="1836" dirty="0">
                <a:hlinkClick r:id="rId4"/>
              </a:rPr>
              <a:t>http://www.scirra.com/tutorials</a:t>
            </a:r>
            <a:r>
              <a:rPr lang="en-US" sz="1836" dirty="0"/>
              <a:t> </a:t>
            </a:r>
          </a:p>
        </p:txBody>
      </p:sp>
    </p:spTree>
    <p:extLst>
      <p:ext uri="{BB962C8B-B14F-4D97-AF65-F5344CB8AC3E}">
        <p14:creationId xmlns:p14="http://schemas.microsoft.com/office/powerpoint/2010/main" val="4223512869"/>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702" y="292608"/>
            <a:ext cx="10515484" cy="1002283"/>
          </a:xfrm>
        </p:spPr>
        <p:txBody>
          <a:bodyPr vert="horz" wrap="square" lIns="146304" tIns="91440" rIns="146304" bIns="91440" rtlCol="0" anchor="t">
            <a:noAutofit/>
          </a:bodyPr>
          <a:lstStyle/>
          <a:p>
            <a:r>
              <a:rPr lang="en-US" dirty="0"/>
              <a:t>Construct 2 Forum &amp; FB group</a:t>
            </a:r>
          </a:p>
        </p:txBody>
      </p:sp>
      <p:sp>
        <p:nvSpPr>
          <p:cNvPr id="6" name="TextBox 5"/>
          <p:cNvSpPr txBox="1"/>
          <p:nvPr/>
        </p:nvSpPr>
        <p:spPr>
          <a:xfrm>
            <a:off x="598803" y="6612217"/>
            <a:ext cx="6076716" cy="382308"/>
          </a:xfrm>
          <a:prstGeom prst="rect">
            <a:avLst/>
          </a:prstGeom>
          <a:noFill/>
        </p:spPr>
        <p:txBody>
          <a:bodyPr wrap="none" rtlCol="0">
            <a:spAutoFit/>
          </a:bodyPr>
          <a:lstStyle/>
          <a:p>
            <a:r>
              <a:rPr lang="en-US" sz="1836" dirty="0"/>
              <a:t>FB: </a:t>
            </a:r>
            <a:r>
              <a:rPr lang="en-US" sz="1836" dirty="0">
                <a:hlinkClick r:id="rId3"/>
              </a:rPr>
              <a:t>https://</a:t>
            </a:r>
            <a:r>
              <a:rPr lang="en-US" sz="1836" dirty="0" smtClean="0">
                <a:hlinkClick r:id="rId3"/>
              </a:rPr>
              <a:t>www.facebook.com/groups/Construct 2devs</a:t>
            </a:r>
            <a:r>
              <a:rPr lang="en-US" sz="1836" dirty="0">
                <a:hlinkClick r:id="rId3"/>
              </a:rPr>
              <a:t>/</a:t>
            </a:r>
            <a:r>
              <a:rPr lang="en-US" sz="1836" dirty="0"/>
              <a:t> </a:t>
            </a:r>
          </a:p>
        </p:txBody>
      </p:sp>
      <p:pic>
        <p:nvPicPr>
          <p:cNvPr id="3" name="Picture 2"/>
          <p:cNvPicPr>
            <a:picLocks noChangeAspect="1"/>
          </p:cNvPicPr>
          <p:nvPr/>
        </p:nvPicPr>
        <p:blipFill>
          <a:blip r:embed="rId4"/>
          <a:stretch>
            <a:fillRect/>
          </a:stretch>
        </p:blipFill>
        <p:spPr>
          <a:xfrm>
            <a:off x="5303847" y="1225585"/>
            <a:ext cx="6331559" cy="4960934"/>
          </a:xfrm>
          <a:prstGeom prst="rect">
            <a:avLst/>
          </a:prstGeom>
        </p:spPr>
      </p:pic>
      <p:pic>
        <p:nvPicPr>
          <p:cNvPr id="4" name="Picture 3"/>
          <p:cNvPicPr>
            <a:picLocks noChangeAspect="1"/>
          </p:cNvPicPr>
          <p:nvPr/>
        </p:nvPicPr>
        <p:blipFill>
          <a:blip r:embed="rId5"/>
          <a:stretch>
            <a:fillRect/>
          </a:stretch>
        </p:blipFill>
        <p:spPr>
          <a:xfrm>
            <a:off x="1097653" y="1981710"/>
            <a:ext cx="2716061" cy="4630507"/>
          </a:xfrm>
          <a:prstGeom prst="rect">
            <a:avLst/>
          </a:prstGeom>
        </p:spPr>
      </p:pic>
      <p:sp>
        <p:nvSpPr>
          <p:cNvPr id="7" name="TextBox 6"/>
          <p:cNvSpPr txBox="1"/>
          <p:nvPr/>
        </p:nvSpPr>
        <p:spPr>
          <a:xfrm>
            <a:off x="7498383" y="6229909"/>
            <a:ext cx="4297994" cy="382308"/>
          </a:xfrm>
          <a:prstGeom prst="rect">
            <a:avLst/>
          </a:prstGeom>
          <a:noFill/>
        </p:spPr>
        <p:txBody>
          <a:bodyPr wrap="none" rtlCol="0">
            <a:spAutoFit/>
          </a:bodyPr>
          <a:lstStyle/>
          <a:p>
            <a:r>
              <a:rPr lang="en-US" sz="1836" dirty="0"/>
              <a:t>Forum: </a:t>
            </a:r>
            <a:r>
              <a:rPr lang="en-US" sz="1836" dirty="0">
                <a:hlinkClick r:id="rId6"/>
              </a:rPr>
              <a:t>https://www.scirra.com/forum/</a:t>
            </a:r>
            <a:r>
              <a:rPr lang="en-US" sz="1836" dirty="0"/>
              <a:t> </a:t>
            </a:r>
          </a:p>
        </p:txBody>
      </p:sp>
    </p:spTree>
    <p:extLst>
      <p:ext uri="{BB962C8B-B14F-4D97-AF65-F5344CB8AC3E}">
        <p14:creationId xmlns:p14="http://schemas.microsoft.com/office/powerpoint/2010/main" val="199874624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92608"/>
            <a:ext cx="6994526" cy="1347094"/>
          </a:xfrm>
        </p:spPr>
        <p:txBody>
          <a:bodyPr/>
          <a:lstStyle/>
          <a:p>
            <a:r>
              <a:rPr lang="en-US" dirty="0" smtClean="0"/>
              <a:t>C++, DirectX, </a:t>
            </a:r>
            <a:r>
              <a:rPr lang="en-US" dirty="0" err="1" smtClean="0"/>
              <a:t>etc</a:t>
            </a:r>
            <a:endParaRPr lang="en-US" dirty="0"/>
          </a:p>
        </p:txBody>
      </p:sp>
      <p:pic>
        <p:nvPicPr>
          <p:cNvPr id="4" name="Picture 3"/>
          <p:cNvPicPr>
            <a:picLocks noChangeAspect="1"/>
          </p:cNvPicPr>
          <p:nvPr/>
        </p:nvPicPr>
        <p:blipFill>
          <a:blip r:embed="rId3"/>
          <a:stretch>
            <a:fillRect/>
          </a:stretch>
        </p:blipFill>
        <p:spPr>
          <a:xfrm>
            <a:off x="3172434" y="1304894"/>
            <a:ext cx="4502454" cy="920341"/>
          </a:xfrm>
          <a:prstGeom prst="rect">
            <a:avLst/>
          </a:prstGeom>
        </p:spPr>
      </p:pic>
      <p:pic>
        <p:nvPicPr>
          <p:cNvPr id="5" name="Picture 18" descr="http://stephenbelovarich.com/web-developer-video-pro-creative-coder-consultant-teacher-freelance-for-hire-los-angeles-california/images/badges/c-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6201" y="1157529"/>
            <a:ext cx="1822603" cy="12150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y Phot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1320" y="4036816"/>
            <a:ext cx="876050" cy="876050"/>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p:cNvSpPr>
            <a:spLocks noGrp="1"/>
          </p:cNvSpPr>
          <p:nvPr>
            <p:ph idx="4294967295"/>
          </p:nvPr>
        </p:nvSpPr>
        <p:spPr>
          <a:xfrm>
            <a:off x="423930" y="2301938"/>
            <a:ext cx="6498617" cy="3000821"/>
          </a:xfrm>
          <a:prstGeom prst="rect">
            <a:avLst/>
          </a:prstGeom>
        </p:spPr>
        <p:txBody>
          <a:bodyPr/>
          <a:lstStyle/>
          <a:p>
            <a:r>
              <a:rPr lang="en-US" sz="3200" dirty="0" smtClean="0"/>
              <a:t>DirectX Tool Kit (aka DirectX TK)</a:t>
            </a:r>
          </a:p>
          <a:p>
            <a:r>
              <a:rPr lang="en-US" sz="3200" dirty="0" smtClean="0"/>
              <a:t>DirectX Tex (texture processing library)</a:t>
            </a:r>
          </a:p>
          <a:p>
            <a:r>
              <a:rPr lang="en-US" sz="3200" dirty="0" err="1" smtClean="0"/>
              <a:t>RandomChaos</a:t>
            </a:r>
            <a:r>
              <a:rPr lang="en-US" sz="3200" dirty="0" smtClean="0"/>
              <a:t> game engine</a:t>
            </a:r>
          </a:p>
          <a:p>
            <a:pPr lvl="1"/>
            <a:r>
              <a:rPr lang="en-US" sz="1800" dirty="0" smtClean="0"/>
              <a:t>from former XNA/DirectX MVP </a:t>
            </a:r>
            <a:r>
              <a:rPr lang="en-US" sz="1800" dirty="0"/>
              <a:t>Charles </a:t>
            </a:r>
            <a:r>
              <a:rPr lang="en-US" sz="1800" dirty="0" smtClean="0"/>
              <a:t>Humphrey</a:t>
            </a:r>
          </a:p>
          <a:p>
            <a:r>
              <a:rPr lang="en-US" sz="3200" dirty="0" smtClean="0"/>
              <a:t>Target Windows 8 or Xbox One</a:t>
            </a:r>
            <a:endParaRPr lang="en-US" sz="3200" dirty="0"/>
          </a:p>
        </p:txBody>
      </p:sp>
      <p:pic>
        <p:nvPicPr>
          <p:cNvPr id="1028" name="Picture 4" descr="DirectXTex texture processing libra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1971" y="2603517"/>
            <a:ext cx="922889" cy="9714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http://www.ciol.com/IMG/046/20046/windows-8-logo-370x26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076" y="5335164"/>
            <a:ext cx="1765435" cy="12596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8"/>
          <a:stretch>
            <a:fillRect/>
          </a:stretch>
        </p:blipFill>
        <p:spPr>
          <a:xfrm>
            <a:off x="2206511" y="5508580"/>
            <a:ext cx="4249676" cy="1072243"/>
          </a:xfrm>
          <a:prstGeom prst="rect">
            <a:avLst/>
          </a:prstGeom>
        </p:spPr>
      </p:pic>
      <p:sp>
        <p:nvSpPr>
          <p:cNvPr id="11" name="TextBox 10"/>
          <p:cNvSpPr txBox="1"/>
          <p:nvPr/>
        </p:nvSpPr>
        <p:spPr>
          <a:xfrm>
            <a:off x="7416177" y="1157529"/>
            <a:ext cx="1071447" cy="1403461"/>
          </a:xfrm>
          <a:prstGeom prst="rect">
            <a:avLst/>
          </a:prstGeom>
          <a:noFill/>
        </p:spPr>
        <p:txBody>
          <a:bodyPr wrap="none" lIns="182880" tIns="146304" rIns="182880" bIns="146304" rtlCol="0">
            <a:spAutoFit/>
          </a:bodyPr>
          <a:lstStyle/>
          <a:p>
            <a:pPr>
              <a:lnSpc>
                <a:spcPct val="90000"/>
              </a:lnSpc>
              <a:spcAft>
                <a:spcPts val="600"/>
              </a:spcAft>
            </a:pPr>
            <a:r>
              <a:rPr lang="en-US" sz="8000" dirty="0">
                <a:gradFill>
                  <a:gsLst>
                    <a:gs pos="2917">
                      <a:schemeClr val="tx1"/>
                    </a:gs>
                    <a:gs pos="30000">
                      <a:schemeClr val="tx1"/>
                    </a:gs>
                  </a:gsLst>
                  <a:lin ang="5400000" scaled="0"/>
                </a:gradFill>
              </a:rPr>
              <a:t>+</a:t>
            </a:r>
            <a:endParaRPr lang="en-US" sz="8000" dirty="0"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33998432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C++</a:t>
            </a:r>
            <a:endParaRPr lang="en-US" dirty="0"/>
          </a:p>
        </p:txBody>
      </p:sp>
      <p:sp>
        <p:nvSpPr>
          <p:cNvPr id="3" name="Content Placeholder 2"/>
          <p:cNvSpPr>
            <a:spLocks noGrp="1"/>
          </p:cNvSpPr>
          <p:nvPr>
            <p:ph idx="4294967295"/>
          </p:nvPr>
        </p:nvSpPr>
        <p:spPr>
          <a:xfrm>
            <a:off x="274640" y="3927945"/>
            <a:ext cx="8193534" cy="3139321"/>
          </a:xfrm>
          <a:prstGeom prst="rect">
            <a:avLst/>
          </a:prstGeom>
        </p:spPr>
        <p:txBody>
          <a:bodyPr/>
          <a:lstStyle/>
          <a:p>
            <a:r>
              <a:rPr lang="en-US" sz="3200" dirty="0" smtClean="0"/>
              <a:t>New to C++? Read beginner books</a:t>
            </a:r>
          </a:p>
          <a:p>
            <a:r>
              <a:rPr lang="en-US" sz="3200" dirty="0" smtClean="0"/>
              <a:t>Experienced with C++? Learn game programming</a:t>
            </a:r>
          </a:p>
          <a:p>
            <a:r>
              <a:rPr lang="en-US" sz="3200" dirty="0" smtClean="0"/>
              <a:t>Coming from C#? Learn C++ from a C# coder’s perspective</a:t>
            </a:r>
          </a:p>
          <a:p>
            <a:endParaRPr lang="en-US" sz="3200" dirty="0"/>
          </a:p>
        </p:txBody>
      </p:sp>
      <p:pic>
        <p:nvPicPr>
          <p:cNvPr id="4" name="Picture 4" descr="http://wakeupandcode.com/wp-content/uploads/2013/11/2013gameprogbook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092" y="1295282"/>
            <a:ext cx="6217356" cy="26326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akeupandcode.com/wp-content/uploads/2013/11/cplusplusSuccintl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6717" y="4118997"/>
            <a:ext cx="1602912" cy="21177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76955" y="6330691"/>
            <a:ext cx="5186211" cy="382308"/>
          </a:xfrm>
          <a:prstGeom prst="rect">
            <a:avLst/>
          </a:prstGeom>
          <a:noFill/>
        </p:spPr>
        <p:txBody>
          <a:bodyPr wrap="none" rtlCol="0">
            <a:spAutoFit/>
          </a:bodyPr>
          <a:lstStyle/>
          <a:p>
            <a:r>
              <a:rPr lang="en-US" sz="1836" dirty="0"/>
              <a:t>More info: </a:t>
            </a:r>
            <a:r>
              <a:rPr lang="en-US" sz="1836" dirty="0">
                <a:hlinkClick r:id="rId5"/>
              </a:rPr>
              <a:t>http://tinyurl.com/learn-cpp-directx</a:t>
            </a:r>
            <a:r>
              <a:rPr lang="en-US" sz="1836" dirty="0"/>
              <a:t> </a:t>
            </a:r>
          </a:p>
        </p:txBody>
      </p:sp>
    </p:spTree>
    <p:extLst>
      <p:ext uri="{BB962C8B-B14F-4D97-AF65-F5344CB8AC3E}">
        <p14:creationId xmlns:p14="http://schemas.microsoft.com/office/powerpoint/2010/main" val="49693045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DirectX</a:t>
            </a:r>
            <a:endParaRPr lang="en-US" dirty="0"/>
          </a:p>
        </p:txBody>
      </p:sp>
      <p:pic>
        <p:nvPicPr>
          <p:cNvPr id="4" name="Picture 3"/>
          <p:cNvPicPr>
            <a:picLocks noChangeAspect="1"/>
          </p:cNvPicPr>
          <p:nvPr/>
        </p:nvPicPr>
        <p:blipFill>
          <a:blip r:embed="rId3"/>
          <a:stretch>
            <a:fillRect/>
          </a:stretch>
        </p:blipFill>
        <p:spPr>
          <a:xfrm>
            <a:off x="3162767" y="4585300"/>
            <a:ext cx="4502454" cy="920341"/>
          </a:xfrm>
          <a:prstGeom prst="rect">
            <a:avLst/>
          </a:prstGeom>
        </p:spPr>
      </p:pic>
      <p:pic>
        <p:nvPicPr>
          <p:cNvPr id="3074" name="Picture 2" descr="http://openglbook.com/wp-content/uploads/2011/04/Old-DirectX-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965" y="1813773"/>
            <a:ext cx="1632056" cy="163205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delphigl.de/glcapsviewer/opengl-log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6089" y="1987115"/>
            <a:ext cx="2172836" cy="112118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assets1.gameawards.se/images/55.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9935" y="1609861"/>
            <a:ext cx="2411384" cy="180853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3031842" y="3264111"/>
            <a:ext cx="699453" cy="1010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207917" y="3601264"/>
            <a:ext cx="206076" cy="828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096692" y="3135729"/>
            <a:ext cx="546304" cy="12707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32828" y="6268426"/>
            <a:ext cx="4692924" cy="382308"/>
          </a:xfrm>
          <a:prstGeom prst="rect">
            <a:avLst/>
          </a:prstGeom>
          <a:noFill/>
        </p:spPr>
        <p:txBody>
          <a:bodyPr wrap="none" rtlCol="0">
            <a:spAutoFit/>
          </a:bodyPr>
          <a:lstStyle/>
          <a:p>
            <a:r>
              <a:rPr lang="en-US" sz="1836" dirty="0"/>
              <a:t>MSDN: </a:t>
            </a:r>
            <a:r>
              <a:rPr lang="en-US" sz="1836" dirty="0">
                <a:hlinkClick r:id="rId7"/>
              </a:rPr>
              <a:t>http://msdn.microsoft.com/directx</a:t>
            </a:r>
            <a:r>
              <a:rPr lang="en-US" sz="1836" dirty="0"/>
              <a:t> </a:t>
            </a:r>
          </a:p>
        </p:txBody>
      </p:sp>
      <p:sp>
        <p:nvSpPr>
          <p:cNvPr id="3" name="TextBox 2"/>
          <p:cNvSpPr txBox="1"/>
          <p:nvPr/>
        </p:nvSpPr>
        <p:spPr>
          <a:xfrm>
            <a:off x="7341326" y="4411652"/>
            <a:ext cx="1071447" cy="1403461"/>
          </a:xfrm>
          <a:prstGeom prst="rect">
            <a:avLst/>
          </a:prstGeom>
          <a:noFill/>
        </p:spPr>
        <p:txBody>
          <a:bodyPr wrap="none" lIns="182880" tIns="146304" rIns="182880" bIns="146304" rtlCol="0">
            <a:spAutoFit/>
          </a:bodyPr>
          <a:lstStyle/>
          <a:p>
            <a:pPr>
              <a:lnSpc>
                <a:spcPct val="90000"/>
              </a:lnSpc>
              <a:spcAft>
                <a:spcPts val="600"/>
              </a:spcAft>
            </a:pPr>
            <a:r>
              <a:rPr lang="en-US" sz="8000" dirty="0">
                <a:gradFill>
                  <a:gsLst>
                    <a:gs pos="2917">
                      <a:schemeClr val="tx1"/>
                    </a:gs>
                    <a:gs pos="30000">
                      <a:schemeClr val="tx1"/>
                    </a:gs>
                  </a:gsLst>
                  <a:lin ang="5400000" scaled="0"/>
                </a:gradFill>
              </a:rPr>
              <a:t>+</a:t>
            </a:r>
            <a:endParaRPr lang="en-US" sz="8000" dirty="0"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15364409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Going On</a:t>
            </a:r>
            <a:endParaRPr lang="en-US" dirty="0"/>
          </a:p>
        </p:txBody>
      </p:sp>
      <p:sp>
        <p:nvSpPr>
          <p:cNvPr id="8" name="TextBox 7"/>
          <p:cNvSpPr txBox="1"/>
          <p:nvPr/>
        </p:nvSpPr>
        <p:spPr>
          <a:xfrm>
            <a:off x="274639" y="4503091"/>
            <a:ext cx="5418791" cy="627864"/>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gradFill>
                  <a:gsLst>
                    <a:gs pos="2917">
                      <a:schemeClr val="tx1"/>
                    </a:gs>
                    <a:gs pos="30000">
                      <a:schemeClr val="tx1"/>
                    </a:gs>
                  </a:gsLst>
                  <a:lin ang="5400000" scaled="0"/>
                </a:gradFill>
              </a:rPr>
              <a:t>URL: </a:t>
            </a:r>
            <a:r>
              <a:rPr lang="en-US" sz="2400" dirty="0" smtClean="0">
                <a:gradFill>
                  <a:gsLst>
                    <a:gs pos="2917">
                      <a:schemeClr val="tx1"/>
                    </a:gs>
                    <a:gs pos="30000">
                      <a:schemeClr val="tx1"/>
                    </a:gs>
                  </a:gsLst>
                  <a:lin ang="5400000" scaled="0"/>
                </a:gradFill>
                <a:hlinkClick r:id="rId3"/>
              </a:rPr>
              <a:t>http://tinyurl.com/msdcmeetup</a:t>
            </a:r>
            <a:r>
              <a:rPr lang="en-US" sz="2400" dirty="0" smtClean="0">
                <a:gradFill>
                  <a:gsLst>
                    <a:gs pos="2917">
                      <a:schemeClr val="tx1"/>
                    </a:gs>
                    <a:gs pos="30000">
                      <a:schemeClr val="tx1"/>
                    </a:gs>
                  </a:gsLst>
                  <a:lin ang="5400000" scaled="0"/>
                </a:gradFill>
              </a:rPr>
              <a:t> </a:t>
            </a:r>
            <a:endParaRPr lang="en-US" sz="2400" dirty="0" smtClean="0"/>
          </a:p>
        </p:txBody>
      </p:sp>
      <p:pic>
        <p:nvPicPr>
          <p:cNvPr id="1030" name="Picture 6" descr="http://www.castleinthepie.com/wp-content/uploads/2012/01/meetuplogo-300x22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6287" y="1759921"/>
            <a:ext cx="2204356" cy="16312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icrosoft Azure Resourc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1188" y="1759921"/>
            <a:ext cx="3425275" cy="13274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35383" y="4298419"/>
            <a:ext cx="5236883" cy="1037207"/>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gradFill>
                  <a:gsLst>
                    <a:gs pos="2917">
                      <a:schemeClr val="tx1"/>
                    </a:gs>
                    <a:gs pos="30000">
                      <a:schemeClr val="tx1"/>
                    </a:gs>
                  </a:gsLst>
                  <a:lin ang="5400000" scaled="0"/>
                </a:gradFill>
              </a:rPr>
              <a:t>Azure Events &amp; Resources:</a:t>
            </a:r>
          </a:p>
          <a:p>
            <a:pPr algn="ctr">
              <a:lnSpc>
                <a:spcPct val="90000"/>
              </a:lnSpc>
              <a:spcAft>
                <a:spcPts val="600"/>
              </a:spcAft>
            </a:pPr>
            <a:r>
              <a:rPr lang="en-US" sz="2400" dirty="0" smtClean="0">
                <a:gradFill>
                  <a:gsLst>
                    <a:gs pos="2917">
                      <a:schemeClr val="tx1"/>
                    </a:gs>
                    <a:gs pos="30000">
                      <a:schemeClr val="tx1"/>
                    </a:gs>
                  </a:gsLst>
                  <a:lin ang="5400000" scaled="0"/>
                </a:gradFill>
                <a:hlinkClick r:id="rId6"/>
              </a:rPr>
              <a:t>http://WakeUpAndCode.com/azure</a:t>
            </a:r>
            <a:r>
              <a:rPr lang="en-US" sz="2400" dirty="0" smtClean="0">
                <a:gradFill>
                  <a:gsLst>
                    <a:gs pos="2917">
                      <a:schemeClr val="tx1"/>
                    </a:gs>
                    <a:gs pos="30000">
                      <a:schemeClr val="tx1"/>
                    </a:gs>
                  </a:gsLst>
                  <a:lin ang="5400000" scaled="0"/>
                </a:gradFill>
              </a:rPr>
              <a:t> </a:t>
            </a:r>
            <a:endParaRPr lang="en-US" sz="2400" dirty="0" smtClean="0"/>
          </a:p>
        </p:txBody>
      </p:sp>
      <p:sp>
        <p:nvSpPr>
          <p:cNvPr id="7" name="TextBox 6"/>
          <p:cNvSpPr txBox="1"/>
          <p:nvPr/>
        </p:nvSpPr>
        <p:spPr>
          <a:xfrm>
            <a:off x="5929112" y="5509418"/>
            <a:ext cx="5721567" cy="627864"/>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gradFill>
                  <a:gsLst>
                    <a:gs pos="2917">
                      <a:schemeClr val="tx1"/>
                    </a:gs>
                    <a:gs pos="30000">
                      <a:schemeClr val="tx1"/>
                    </a:gs>
                  </a:gsLst>
                  <a:lin ang="5400000" scaled="0"/>
                </a:gradFill>
              </a:rPr>
              <a:t>Next Event: Nov 18 @ Chevy Chase MD</a:t>
            </a:r>
            <a:endParaRPr lang="en-US" sz="2400" dirty="0" smtClean="0"/>
          </a:p>
        </p:txBody>
      </p:sp>
      <p:sp>
        <p:nvSpPr>
          <p:cNvPr id="9" name="TextBox 8"/>
          <p:cNvSpPr txBox="1"/>
          <p:nvPr/>
        </p:nvSpPr>
        <p:spPr>
          <a:xfrm>
            <a:off x="274999" y="5532436"/>
            <a:ext cx="4804906" cy="627864"/>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gradFill>
                  <a:gsLst>
                    <a:gs pos="2917">
                      <a:schemeClr val="tx1"/>
                    </a:gs>
                    <a:gs pos="30000">
                      <a:schemeClr val="tx1"/>
                    </a:gs>
                  </a:gsLst>
                  <a:lin ang="5400000" scaled="0"/>
                </a:gradFill>
              </a:rPr>
              <a:t>Next Event: Nov 20 @ Reston VA</a:t>
            </a:r>
            <a:endParaRPr lang="en-US" sz="2400" dirty="0" smtClean="0"/>
          </a:p>
        </p:txBody>
      </p:sp>
    </p:spTree>
    <p:extLst>
      <p:ext uri="{BB962C8B-B14F-4D97-AF65-F5344CB8AC3E}">
        <p14:creationId xmlns:p14="http://schemas.microsoft.com/office/powerpoint/2010/main" val="124683159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DirectX on MSDN</a:t>
            </a:r>
            <a:endParaRPr lang="en-US" dirty="0"/>
          </a:p>
        </p:txBody>
      </p:sp>
      <p:sp>
        <p:nvSpPr>
          <p:cNvPr id="14" name="TextBox 13"/>
          <p:cNvSpPr txBox="1"/>
          <p:nvPr/>
        </p:nvSpPr>
        <p:spPr>
          <a:xfrm>
            <a:off x="2021522" y="6450506"/>
            <a:ext cx="6350205" cy="350330"/>
          </a:xfrm>
          <a:prstGeom prst="rect">
            <a:avLst/>
          </a:prstGeom>
          <a:noFill/>
        </p:spPr>
        <p:txBody>
          <a:bodyPr wrap="none" rtlCol="0">
            <a:spAutoFit/>
          </a:bodyPr>
          <a:lstStyle/>
          <a:p>
            <a:r>
              <a:rPr lang="en-US" sz="1632" dirty="0">
                <a:hlinkClick r:id="rId3"/>
              </a:rPr>
              <a:t>http://msdn.microsoft.com/library/windows/apps/hh452744.aspx</a:t>
            </a:r>
            <a:r>
              <a:rPr lang="en-US" sz="1632" dirty="0"/>
              <a:t> </a:t>
            </a:r>
          </a:p>
        </p:txBody>
      </p:sp>
      <p:pic>
        <p:nvPicPr>
          <p:cNvPr id="3" name="Picture 2"/>
          <p:cNvPicPr>
            <a:picLocks noChangeAspect="1"/>
          </p:cNvPicPr>
          <p:nvPr/>
        </p:nvPicPr>
        <p:blipFill>
          <a:blip r:embed="rId4"/>
          <a:stretch>
            <a:fillRect/>
          </a:stretch>
        </p:blipFill>
        <p:spPr>
          <a:xfrm>
            <a:off x="1866089" y="1295283"/>
            <a:ext cx="7841810" cy="4925311"/>
          </a:xfrm>
          <a:prstGeom prst="rect">
            <a:avLst/>
          </a:prstGeom>
        </p:spPr>
      </p:pic>
      <p:sp>
        <p:nvSpPr>
          <p:cNvPr id="5" name="Rounded Rectangle 4"/>
          <p:cNvSpPr/>
          <p:nvPr/>
        </p:nvSpPr>
        <p:spPr>
          <a:xfrm>
            <a:off x="2176955" y="4896167"/>
            <a:ext cx="1476623" cy="3108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3" name="Rounded Rectangle 12"/>
          <p:cNvSpPr/>
          <p:nvPr/>
        </p:nvSpPr>
        <p:spPr>
          <a:xfrm>
            <a:off x="2176954" y="5207035"/>
            <a:ext cx="1476623" cy="3108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 name="Rounded Rectangle 14"/>
          <p:cNvSpPr/>
          <p:nvPr/>
        </p:nvSpPr>
        <p:spPr>
          <a:xfrm>
            <a:off x="7806847" y="4274431"/>
            <a:ext cx="1476623" cy="38858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27133435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DirectX TK and DirectX Tex</a:t>
            </a:r>
            <a:endParaRPr lang="en-US" dirty="0"/>
          </a:p>
        </p:txBody>
      </p:sp>
      <p:sp>
        <p:nvSpPr>
          <p:cNvPr id="3" name="Content Placeholder 2"/>
          <p:cNvSpPr>
            <a:spLocks noGrp="1"/>
          </p:cNvSpPr>
          <p:nvPr>
            <p:ph idx="4294967295"/>
          </p:nvPr>
        </p:nvSpPr>
        <p:spPr>
          <a:xfrm>
            <a:off x="1454424" y="1212849"/>
            <a:ext cx="7919139" cy="4382771"/>
          </a:xfrm>
          <a:prstGeom prst="rect">
            <a:avLst/>
          </a:prstGeom>
        </p:spPr>
        <p:txBody>
          <a:bodyPr>
            <a:normAutofit fontScale="92500" lnSpcReduction="20000"/>
          </a:bodyPr>
          <a:lstStyle/>
          <a:p>
            <a:r>
              <a:rPr lang="en-US" dirty="0" smtClean="0"/>
              <a:t>DirectX Tool Kit</a:t>
            </a:r>
          </a:p>
          <a:p>
            <a:pPr lvl="1"/>
            <a:r>
              <a:rPr lang="en-US" dirty="0"/>
              <a:t>“collection of helper classes for writing DirectX 11.x code in C</a:t>
            </a:r>
            <a:r>
              <a:rPr lang="en-US" dirty="0" smtClean="0"/>
              <a:t>++”</a:t>
            </a:r>
          </a:p>
          <a:p>
            <a:pPr lvl="1"/>
            <a:r>
              <a:rPr lang="en-US" dirty="0" smtClean="0"/>
              <a:t>Features include </a:t>
            </a:r>
            <a:r>
              <a:rPr lang="en-US" b="1" dirty="0" err="1" smtClean="0"/>
              <a:t>SpriteBatch</a:t>
            </a:r>
            <a:r>
              <a:rPr lang="en-US" dirty="0" smtClean="0"/>
              <a:t> for “</a:t>
            </a:r>
            <a:r>
              <a:rPr lang="en-US" dirty="0"/>
              <a:t>simple &amp; efficient 2D sprite rendering</a:t>
            </a:r>
            <a:r>
              <a:rPr lang="en-US" dirty="0" smtClean="0"/>
              <a:t>” and </a:t>
            </a:r>
            <a:r>
              <a:rPr lang="en-US" b="1" dirty="0" err="1" smtClean="0"/>
              <a:t>SpriteFont</a:t>
            </a:r>
            <a:r>
              <a:rPr lang="en-US" dirty="0" smtClean="0"/>
              <a:t> for “bitmap </a:t>
            </a:r>
            <a:r>
              <a:rPr lang="en-US" dirty="0"/>
              <a:t>based text </a:t>
            </a:r>
            <a:r>
              <a:rPr lang="en-US" dirty="0" smtClean="0"/>
              <a:t>rendering”</a:t>
            </a:r>
          </a:p>
          <a:p>
            <a:pPr lvl="1"/>
            <a:r>
              <a:rPr lang="en-US" dirty="0">
                <a:hlinkClick r:id="rId3"/>
              </a:rPr>
              <a:t>https://directxtk.codeplex.com</a:t>
            </a:r>
            <a:r>
              <a:rPr lang="en-US" dirty="0" smtClean="0">
                <a:hlinkClick r:id="rId3"/>
              </a:rPr>
              <a:t>/</a:t>
            </a:r>
            <a:r>
              <a:rPr lang="en-US" dirty="0" smtClean="0"/>
              <a:t> </a:t>
            </a:r>
          </a:p>
          <a:p>
            <a:pPr lvl="1"/>
            <a:endParaRPr lang="en-US" dirty="0" smtClean="0"/>
          </a:p>
          <a:p>
            <a:r>
              <a:rPr lang="en-US" dirty="0" smtClean="0"/>
              <a:t>DirectX Tex</a:t>
            </a:r>
          </a:p>
          <a:p>
            <a:pPr lvl="1"/>
            <a:r>
              <a:rPr lang="en-US" dirty="0" smtClean="0"/>
              <a:t>“</a:t>
            </a:r>
            <a:r>
              <a:rPr lang="en-US" dirty="0"/>
              <a:t>shared source library for reading and writing </a:t>
            </a:r>
            <a:r>
              <a:rPr lang="en-US" dirty="0" smtClean="0"/>
              <a:t>DDS [</a:t>
            </a:r>
            <a:r>
              <a:rPr lang="en-US" dirty="0"/>
              <a:t>DirectDraw </a:t>
            </a:r>
            <a:r>
              <a:rPr lang="en-US" dirty="0" smtClean="0"/>
              <a:t>Surface] </a:t>
            </a:r>
            <a:r>
              <a:rPr lang="en-US" dirty="0"/>
              <a:t>files, and performing various texture content processing operations</a:t>
            </a:r>
            <a:r>
              <a:rPr lang="en-US" dirty="0" smtClean="0"/>
              <a:t>”</a:t>
            </a:r>
          </a:p>
          <a:p>
            <a:pPr lvl="1"/>
            <a:r>
              <a:rPr lang="en-US" dirty="0">
                <a:hlinkClick r:id="rId4"/>
              </a:rPr>
              <a:t>http://directxtex.codeplex.com</a:t>
            </a:r>
            <a:r>
              <a:rPr lang="en-US" dirty="0" smtClean="0">
                <a:hlinkClick r:id="rId4"/>
              </a:rPr>
              <a:t>/</a:t>
            </a:r>
            <a:r>
              <a:rPr lang="en-US" dirty="0" smtClean="0"/>
              <a:t> </a:t>
            </a:r>
            <a:endParaRPr lang="en-US" dirty="0"/>
          </a:p>
        </p:txBody>
      </p:sp>
      <p:pic>
        <p:nvPicPr>
          <p:cNvPr id="4" name="Picture 4" descr="DirectXTex texture processing libra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1566" y="5517902"/>
            <a:ext cx="922889" cy="9714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5413994" y="5791552"/>
            <a:ext cx="1204613" cy="349726"/>
          </a:xfrm>
          <a:prstGeom prst="rect">
            <a:avLst/>
          </a:prstGeom>
        </p:spPr>
      </p:pic>
    </p:spTree>
    <p:extLst>
      <p:ext uri="{BB962C8B-B14F-4D97-AF65-F5344CB8AC3E}">
        <p14:creationId xmlns:p14="http://schemas.microsoft.com/office/powerpoint/2010/main" val="26400966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92608"/>
            <a:ext cx="6474080" cy="1347094"/>
          </a:xfrm>
        </p:spPr>
        <p:txBody>
          <a:bodyPr/>
          <a:lstStyle/>
          <a:p>
            <a:r>
              <a:rPr lang="en-US" dirty="0" smtClean="0"/>
              <a:t>DirectX TK Sample</a:t>
            </a:r>
            <a:endParaRPr lang="en-US" dirty="0"/>
          </a:p>
        </p:txBody>
      </p:sp>
      <p:pic>
        <p:nvPicPr>
          <p:cNvPr id="4" name="Picture 3"/>
          <p:cNvPicPr>
            <a:picLocks noChangeAspect="1"/>
          </p:cNvPicPr>
          <p:nvPr/>
        </p:nvPicPr>
        <p:blipFill>
          <a:blip r:embed="rId3"/>
          <a:stretch>
            <a:fillRect/>
          </a:stretch>
        </p:blipFill>
        <p:spPr>
          <a:xfrm>
            <a:off x="3031843" y="1243471"/>
            <a:ext cx="6372789" cy="5041887"/>
          </a:xfrm>
          <a:prstGeom prst="rect">
            <a:avLst/>
          </a:prstGeom>
        </p:spPr>
      </p:pic>
      <p:sp>
        <p:nvSpPr>
          <p:cNvPr id="3" name="TextBox 2"/>
          <p:cNvSpPr txBox="1"/>
          <p:nvPr/>
        </p:nvSpPr>
        <p:spPr>
          <a:xfrm>
            <a:off x="2021522" y="6372790"/>
            <a:ext cx="6141066" cy="670445"/>
          </a:xfrm>
          <a:prstGeom prst="rect">
            <a:avLst/>
          </a:prstGeom>
          <a:noFill/>
        </p:spPr>
        <p:txBody>
          <a:bodyPr wrap="none" rtlCol="0">
            <a:spAutoFit/>
          </a:bodyPr>
          <a:lstStyle/>
          <a:p>
            <a:r>
              <a:rPr lang="en-US" sz="1836" dirty="0"/>
              <a:t>Source: </a:t>
            </a:r>
            <a:r>
              <a:rPr lang="en-US" sz="1836" dirty="0">
                <a:hlinkClick r:id="rId4" invalidUrl="http:///"/>
              </a:rPr>
              <a:t>http://</a:t>
            </a:r>
            <a:r>
              <a:rPr lang="en-US" sz="1836" dirty="0">
                <a:hlinkClick r:id=""/>
              </a:rPr>
              <a:t>code.msdn.microsoft.com/windowsapps</a:t>
            </a:r>
          </a:p>
          <a:p>
            <a:pPr algn="r"/>
            <a:r>
              <a:rPr lang="en-US" sz="1836" dirty="0">
                <a:hlinkClick r:id=""/>
              </a:rPr>
              <a:t>/DirectXTK-Simple-Sample-608bc274</a:t>
            </a:r>
            <a:r>
              <a:rPr lang="en-US" sz="1836" dirty="0"/>
              <a:t> </a:t>
            </a:r>
          </a:p>
        </p:txBody>
      </p:sp>
    </p:spTree>
    <p:extLst>
      <p:ext uri="{BB962C8B-B14F-4D97-AF65-F5344CB8AC3E}">
        <p14:creationId xmlns:p14="http://schemas.microsoft.com/office/powerpoint/2010/main" val="2864918360"/>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RandomChaos</a:t>
            </a:r>
            <a:endParaRPr lang="en-US" dirty="0"/>
          </a:p>
        </p:txBody>
      </p:sp>
      <p:sp>
        <p:nvSpPr>
          <p:cNvPr id="3" name="Content Placeholder 2"/>
          <p:cNvSpPr>
            <a:spLocks noGrp="1"/>
          </p:cNvSpPr>
          <p:nvPr>
            <p:ph idx="4294967295"/>
          </p:nvPr>
        </p:nvSpPr>
        <p:spPr>
          <a:xfrm>
            <a:off x="274640" y="1212849"/>
            <a:ext cx="11889564" cy="683264"/>
          </a:xfrm>
          <a:prstGeom prst="rect">
            <a:avLst/>
          </a:prstGeom>
        </p:spPr>
        <p:txBody>
          <a:bodyPr/>
          <a:lstStyle/>
          <a:p>
            <a:r>
              <a:rPr lang="en-US" sz="3600" dirty="0" smtClean="0"/>
              <a:t>Charles Humphrey’s </a:t>
            </a:r>
            <a:r>
              <a:rPr lang="en-US" sz="3600" dirty="0"/>
              <a:t>open source C++ engine for DX11</a:t>
            </a:r>
          </a:p>
        </p:txBody>
      </p:sp>
      <p:pic>
        <p:nvPicPr>
          <p:cNvPr id="4" name="Picture 3"/>
          <p:cNvPicPr>
            <a:picLocks noChangeAspect="1"/>
          </p:cNvPicPr>
          <p:nvPr/>
        </p:nvPicPr>
        <p:blipFill>
          <a:blip r:embed="rId3"/>
          <a:stretch>
            <a:fillRect/>
          </a:stretch>
        </p:blipFill>
        <p:spPr>
          <a:xfrm>
            <a:off x="2254673" y="2203483"/>
            <a:ext cx="6450506" cy="3870304"/>
          </a:xfrm>
          <a:prstGeom prst="rect">
            <a:avLst/>
          </a:prstGeom>
        </p:spPr>
      </p:pic>
      <p:sp>
        <p:nvSpPr>
          <p:cNvPr id="5" name="TextBox 4"/>
          <p:cNvSpPr txBox="1"/>
          <p:nvPr/>
        </p:nvSpPr>
        <p:spPr>
          <a:xfrm>
            <a:off x="2254673" y="6161513"/>
            <a:ext cx="6313844" cy="670445"/>
          </a:xfrm>
          <a:prstGeom prst="rect">
            <a:avLst/>
          </a:prstGeom>
          <a:noFill/>
        </p:spPr>
        <p:txBody>
          <a:bodyPr wrap="none" rtlCol="0">
            <a:spAutoFit/>
          </a:bodyPr>
          <a:lstStyle/>
          <a:p>
            <a:r>
              <a:rPr lang="en-US" sz="1836" dirty="0"/>
              <a:t>Source: </a:t>
            </a:r>
            <a:r>
              <a:rPr lang="en-US" sz="1836" dirty="0">
                <a:hlinkClick r:id="rId4"/>
              </a:rPr>
              <a:t>https://randomchaosdx11engine.codeplex.com/</a:t>
            </a:r>
            <a:r>
              <a:rPr lang="en-US" sz="1836" dirty="0"/>
              <a:t> </a:t>
            </a:r>
          </a:p>
          <a:p>
            <a:r>
              <a:rPr lang="en-US" sz="1836" dirty="0"/>
              <a:t>Tutorial: </a:t>
            </a:r>
            <a:r>
              <a:rPr lang="en-US" sz="1836" dirty="0">
                <a:hlinkClick r:id="rId5"/>
              </a:rPr>
              <a:t>http://davevoyles.azurewebsites.net/c-directx-11/</a:t>
            </a:r>
            <a:endParaRPr lang="en-US" sz="1836" dirty="0"/>
          </a:p>
        </p:txBody>
      </p:sp>
    </p:spTree>
    <p:extLst>
      <p:ext uri="{BB962C8B-B14F-4D97-AF65-F5344CB8AC3E}">
        <p14:creationId xmlns:p14="http://schemas.microsoft.com/office/powerpoint/2010/main" val="182508339"/>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92608"/>
            <a:ext cx="10790184" cy="728334"/>
          </a:xfrm>
        </p:spPr>
        <p:txBody>
          <a:bodyPr/>
          <a:lstStyle/>
          <a:p>
            <a:r>
              <a:rPr lang="en-US" dirty="0" smtClean="0"/>
              <a:t>Game Loop: Update-Draw</a:t>
            </a:r>
            <a:endParaRPr lang="en-US" dirty="0"/>
          </a:p>
        </p:txBody>
      </p:sp>
      <p:sp>
        <p:nvSpPr>
          <p:cNvPr id="7" name="Rounded Rectangle 6"/>
          <p:cNvSpPr/>
          <p:nvPr/>
        </p:nvSpPr>
        <p:spPr>
          <a:xfrm>
            <a:off x="3055416" y="3095724"/>
            <a:ext cx="1398906" cy="5440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Startup</a:t>
            </a:r>
          </a:p>
        </p:txBody>
      </p:sp>
      <p:sp>
        <p:nvSpPr>
          <p:cNvPr id="10" name="Rounded Rectangle 9"/>
          <p:cNvSpPr/>
          <p:nvPr/>
        </p:nvSpPr>
        <p:spPr>
          <a:xfrm>
            <a:off x="5153772" y="2707140"/>
            <a:ext cx="1530766" cy="13341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Handle Input and Update</a:t>
            </a:r>
          </a:p>
        </p:txBody>
      </p:sp>
      <p:sp>
        <p:nvSpPr>
          <p:cNvPr id="11" name="Rounded Rectangle 10"/>
          <p:cNvSpPr/>
          <p:nvPr/>
        </p:nvSpPr>
        <p:spPr>
          <a:xfrm>
            <a:off x="7461708" y="3108677"/>
            <a:ext cx="1398906" cy="5440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Shutdown</a:t>
            </a:r>
          </a:p>
        </p:txBody>
      </p:sp>
      <p:sp>
        <p:nvSpPr>
          <p:cNvPr id="12" name="Rounded Rectangle 11"/>
          <p:cNvSpPr/>
          <p:nvPr/>
        </p:nvSpPr>
        <p:spPr>
          <a:xfrm>
            <a:off x="5153771" y="4818450"/>
            <a:ext cx="1730746" cy="5440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Draw/Render</a:t>
            </a:r>
          </a:p>
        </p:txBody>
      </p:sp>
      <p:sp>
        <p:nvSpPr>
          <p:cNvPr id="8" name="TextBox 7"/>
          <p:cNvSpPr txBox="1"/>
          <p:nvPr/>
        </p:nvSpPr>
        <p:spPr>
          <a:xfrm>
            <a:off x="2378238" y="2787832"/>
            <a:ext cx="603611" cy="382308"/>
          </a:xfrm>
          <a:prstGeom prst="rect">
            <a:avLst/>
          </a:prstGeom>
          <a:noFill/>
        </p:spPr>
        <p:txBody>
          <a:bodyPr wrap="none" rtlCol="0">
            <a:spAutoFit/>
          </a:bodyPr>
          <a:lstStyle/>
          <a:p>
            <a:r>
              <a:rPr lang="en-US" sz="1836" dirty="0"/>
              <a:t>Run</a:t>
            </a:r>
          </a:p>
        </p:txBody>
      </p:sp>
      <p:sp>
        <p:nvSpPr>
          <p:cNvPr id="14" name="TextBox 13"/>
          <p:cNvSpPr txBox="1"/>
          <p:nvPr/>
        </p:nvSpPr>
        <p:spPr>
          <a:xfrm>
            <a:off x="6747611" y="2787832"/>
            <a:ext cx="669204" cy="382308"/>
          </a:xfrm>
          <a:prstGeom prst="rect">
            <a:avLst/>
          </a:prstGeom>
          <a:noFill/>
        </p:spPr>
        <p:txBody>
          <a:bodyPr wrap="none" rtlCol="0">
            <a:spAutoFit/>
          </a:bodyPr>
          <a:lstStyle/>
          <a:p>
            <a:r>
              <a:rPr lang="en-US" sz="1836" dirty="0"/>
              <a:t>Stop</a:t>
            </a:r>
          </a:p>
        </p:txBody>
      </p:sp>
      <p:sp>
        <p:nvSpPr>
          <p:cNvPr id="15" name="TextBox 14"/>
          <p:cNvSpPr txBox="1"/>
          <p:nvPr/>
        </p:nvSpPr>
        <p:spPr>
          <a:xfrm>
            <a:off x="5625916" y="4241523"/>
            <a:ext cx="722959" cy="382308"/>
          </a:xfrm>
          <a:prstGeom prst="rect">
            <a:avLst/>
          </a:prstGeom>
          <a:noFill/>
        </p:spPr>
        <p:txBody>
          <a:bodyPr wrap="none" rtlCol="0">
            <a:spAutoFit/>
          </a:bodyPr>
          <a:lstStyle/>
          <a:p>
            <a:r>
              <a:rPr lang="en-US" sz="1836" dirty="0"/>
              <a:t>Loop</a:t>
            </a:r>
          </a:p>
        </p:txBody>
      </p:sp>
      <p:cxnSp>
        <p:nvCxnSpPr>
          <p:cNvPr id="13" name="Straight Arrow Connector 12"/>
          <p:cNvCxnSpPr/>
          <p:nvPr/>
        </p:nvCxnSpPr>
        <p:spPr>
          <a:xfrm>
            <a:off x="6606823" y="4041281"/>
            <a:ext cx="0" cy="777169"/>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5386924" y="4041281"/>
            <a:ext cx="0" cy="777169"/>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V="1">
            <a:off x="4765186" y="2992102"/>
            <a:ext cx="0" cy="777169"/>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V="1">
            <a:off x="7073122" y="2992102"/>
            <a:ext cx="0" cy="777169"/>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flipV="1">
            <a:off x="2666831" y="2992102"/>
            <a:ext cx="0" cy="777169"/>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03478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Unity</a:t>
            </a:r>
            <a:endParaRPr lang="en-US" dirty="0"/>
          </a:p>
        </p:txBody>
      </p:sp>
      <p:pic>
        <p:nvPicPr>
          <p:cNvPr id="5" name="Picture 4" descr="http://forum.unity3d.com/attachment.php?attachmentid=16698&amp;stc=1&amp;d=1295263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3142" y="4818450"/>
            <a:ext cx="3802492" cy="142055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unity3d.com/profiles/unity3d/themes/unity/images/unity/workflow/edit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937" y="1295282"/>
            <a:ext cx="9306604" cy="40704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36638" y="6450506"/>
            <a:ext cx="3173827" cy="382308"/>
          </a:xfrm>
          <a:prstGeom prst="rect">
            <a:avLst/>
          </a:prstGeom>
          <a:noFill/>
        </p:spPr>
        <p:txBody>
          <a:bodyPr wrap="none" rtlCol="0">
            <a:spAutoFit/>
          </a:bodyPr>
          <a:lstStyle/>
          <a:p>
            <a:r>
              <a:rPr lang="en-US" sz="1836" dirty="0"/>
              <a:t>Source: </a:t>
            </a:r>
            <a:r>
              <a:rPr lang="en-US" sz="1836" dirty="0">
                <a:hlinkClick r:id="rId5"/>
              </a:rPr>
              <a:t>http://unity3d.com/</a:t>
            </a:r>
            <a:r>
              <a:rPr lang="en-US" sz="1836" dirty="0"/>
              <a:t> </a:t>
            </a:r>
          </a:p>
        </p:txBody>
      </p:sp>
    </p:spTree>
    <p:extLst>
      <p:ext uri="{BB962C8B-B14F-4D97-AF65-F5344CB8AC3E}">
        <p14:creationId xmlns:p14="http://schemas.microsoft.com/office/powerpoint/2010/main" val="236999289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Unity UI</a:t>
            </a:r>
            <a:endParaRPr lang="en-US" dirty="0"/>
          </a:p>
        </p:txBody>
      </p:sp>
      <p:sp>
        <p:nvSpPr>
          <p:cNvPr id="4" name="TextBox 3"/>
          <p:cNvSpPr txBox="1"/>
          <p:nvPr/>
        </p:nvSpPr>
        <p:spPr>
          <a:xfrm>
            <a:off x="2021523" y="6462406"/>
            <a:ext cx="5246441" cy="382308"/>
          </a:xfrm>
          <a:prstGeom prst="rect">
            <a:avLst/>
          </a:prstGeom>
          <a:noFill/>
        </p:spPr>
        <p:txBody>
          <a:bodyPr wrap="none" rtlCol="0">
            <a:spAutoFit/>
          </a:bodyPr>
          <a:lstStyle/>
          <a:p>
            <a:r>
              <a:rPr lang="en-US" sz="1836" dirty="0"/>
              <a:t>More info: </a:t>
            </a:r>
            <a:r>
              <a:rPr lang="en-US" sz="1836" dirty="0">
                <a:hlinkClick r:id="rId3"/>
              </a:rPr>
              <a:t>http://tinyurl.com/learn-unity-3d-2d</a:t>
            </a:r>
            <a:r>
              <a:rPr lang="en-US" sz="1836" dirty="0"/>
              <a:t> </a:t>
            </a:r>
          </a:p>
        </p:txBody>
      </p:sp>
      <p:pic>
        <p:nvPicPr>
          <p:cNvPr id="5" name="Picture 4"/>
          <p:cNvPicPr>
            <a:picLocks noChangeAspect="1"/>
          </p:cNvPicPr>
          <p:nvPr/>
        </p:nvPicPr>
        <p:blipFill>
          <a:blip r:embed="rId4"/>
          <a:stretch>
            <a:fillRect/>
          </a:stretch>
        </p:blipFill>
        <p:spPr>
          <a:xfrm>
            <a:off x="1866088" y="1321187"/>
            <a:ext cx="8816787" cy="4507583"/>
          </a:xfrm>
          <a:prstGeom prst="rect">
            <a:avLst/>
          </a:prstGeom>
        </p:spPr>
      </p:pic>
      <p:sp>
        <p:nvSpPr>
          <p:cNvPr id="6" name="TextBox 5"/>
          <p:cNvSpPr txBox="1"/>
          <p:nvPr/>
        </p:nvSpPr>
        <p:spPr>
          <a:xfrm>
            <a:off x="4567626" y="854886"/>
            <a:ext cx="1151307" cy="382308"/>
          </a:xfrm>
          <a:prstGeom prst="rect">
            <a:avLst/>
          </a:prstGeom>
          <a:noFill/>
        </p:spPr>
        <p:txBody>
          <a:bodyPr wrap="none" rtlCol="0">
            <a:spAutoFit/>
          </a:bodyPr>
          <a:lstStyle/>
          <a:p>
            <a:r>
              <a:rPr lang="en-US" sz="1836" dirty="0"/>
              <a:t>3D scene</a:t>
            </a:r>
          </a:p>
        </p:txBody>
      </p:sp>
      <p:cxnSp>
        <p:nvCxnSpPr>
          <p:cNvPr id="8" name="Straight Arrow Connector 7"/>
          <p:cNvCxnSpPr/>
          <p:nvPr/>
        </p:nvCxnSpPr>
        <p:spPr>
          <a:xfrm flipH="1">
            <a:off x="4711937" y="1218541"/>
            <a:ext cx="418263" cy="1269377"/>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906537" y="854886"/>
            <a:ext cx="1125149" cy="382308"/>
          </a:xfrm>
          <a:prstGeom prst="rect">
            <a:avLst/>
          </a:prstGeom>
          <a:noFill/>
        </p:spPr>
        <p:txBody>
          <a:bodyPr wrap="square" rtlCol="0">
            <a:spAutoFit/>
          </a:bodyPr>
          <a:lstStyle/>
          <a:p>
            <a:r>
              <a:rPr lang="en-US" sz="1836" dirty="0"/>
              <a:t>C# script</a:t>
            </a:r>
          </a:p>
        </p:txBody>
      </p:sp>
      <p:cxnSp>
        <p:nvCxnSpPr>
          <p:cNvPr id="10" name="Straight Arrow Connector 9"/>
          <p:cNvCxnSpPr/>
          <p:nvPr/>
        </p:nvCxnSpPr>
        <p:spPr>
          <a:xfrm>
            <a:off x="8469112" y="1218541"/>
            <a:ext cx="562573" cy="1112967"/>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41068" y="5887516"/>
            <a:ext cx="855387" cy="382308"/>
          </a:xfrm>
          <a:prstGeom prst="rect">
            <a:avLst/>
          </a:prstGeom>
          <a:noFill/>
        </p:spPr>
        <p:txBody>
          <a:bodyPr wrap="none" rtlCol="0">
            <a:spAutoFit/>
          </a:bodyPr>
          <a:lstStyle/>
          <a:p>
            <a:r>
              <a:rPr lang="en-US" sz="1836" dirty="0"/>
              <a:t>Assets</a:t>
            </a:r>
          </a:p>
        </p:txBody>
      </p:sp>
      <p:cxnSp>
        <p:nvCxnSpPr>
          <p:cNvPr id="13" name="Straight Arrow Connector 12"/>
          <p:cNvCxnSpPr>
            <a:stCxn id="12" idx="3"/>
          </p:cNvCxnSpPr>
          <p:nvPr/>
        </p:nvCxnSpPr>
        <p:spPr>
          <a:xfrm flipV="1">
            <a:off x="6296455" y="5229440"/>
            <a:ext cx="776669" cy="849231"/>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94582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download.blender.org/institute/logos/blender-pla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652" y="4374428"/>
            <a:ext cx="3097785" cy="8619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Unity: Things to Know</a:t>
            </a:r>
            <a:endParaRPr lang="en-US" dirty="0"/>
          </a:p>
        </p:txBody>
      </p:sp>
      <p:pic>
        <p:nvPicPr>
          <p:cNvPr id="4" name="Picture 3" descr="http://forum.unity3d.com/attachment.php?attachmentid=16698&amp;stc=1&amp;d=12952630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5468" y="2325662"/>
            <a:ext cx="3057053" cy="11420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3805" y="1165754"/>
            <a:ext cx="4283044" cy="2658811"/>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6849" y="625216"/>
            <a:ext cx="3032268" cy="4041281"/>
          </a:xfrm>
          <a:prstGeom prst="rect">
            <a:avLst/>
          </a:prstGeom>
        </p:spPr>
      </p:pic>
      <p:sp>
        <p:nvSpPr>
          <p:cNvPr id="16" name="Content Placeholder 2"/>
          <p:cNvSpPr>
            <a:spLocks noGrp="1"/>
          </p:cNvSpPr>
          <p:nvPr>
            <p:ph idx="4294967295"/>
          </p:nvPr>
        </p:nvSpPr>
        <p:spPr>
          <a:xfrm>
            <a:off x="2021522" y="3808129"/>
            <a:ext cx="3574979" cy="1554340"/>
          </a:xfrm>
          <a:prstGeom prst="rect">
            <a:avLst/>
          </a:prstGeom>
        </p:spPr>
        <p:txBody>
          <a:bodyPr>
            <a:normAutofit fontScale="47500" lnSpcReduction="20000"/>
          </a:bodyPr>
          <a:lstStyle/>
          <a:p>
            <a:r>
              <a:rPr lang="en-US" dirty="0" smtClean="0"/>
              <a:t>Learning curve</a:t>
            </a:r>
          </a:p>
          <a:p>
            <a:r>
              <a:rPr lang="en-US" dirty="0" smtClean="0"/>
              <a:t>Create/Import models</a:t>
            </a:r>
          </a:p>
          <a:p>
            <a:r>
              <a:rPr lang="en-US" dirty="0" smtClean="0"/>
              <a:t>Download/purchase models</a:t>
            </a:r>
          </a:p>
          <a:p>
            <a:r>
              <a:rPr lang="en-US" dirty="0" smtClean="0"/>
              <a:t>Publish virtually anywhere!</a:t>
            </a:r>
          </a:p>
          <a:p>
            <a:endParaRPr lang="en-US" dirty="0" smtClean="0"/>
          </a:p>
        </p:txBody>
      </p:sp>
      <p:pic>
        <p:nvPicPr>
          <p:cNvPr id="17" name="Picture 16"/>
          <p:cNvPicPr>
            <a:picLocks noChangeAspect="1"/>
          </p:cNvPicPr>
          <p:nvPr/>
        </p:nvPicPr>
        <p:blipFill>
          <a:blip r:embed="rId7"/>
          <a:stretch>
            <a:fillRect/>
          </a:stretch>
        </p:blipFill>
        <p:spPr>
          <a:xfrm>
            <a:off x="2021522" y="5469572"/>
            <a:ext cx="4292274" cy="1303377"/>
          </a:xfrm>
          <a:prstGeom prst="rect">
            <a:avLst/>
          </a:prstGeom>
        </p:spPr>
      </p:pic>
      <p:pic>
        <p:nvPicPr>
          <p:cNvPr id="18" name="Picture 17"/>
          <p:cNvPicPr>
            <a:picLocks noChangeAspect="1"/>
          </p:cNvPicPr>
          <p:nvPr/>
        </p:nvPicPr>
        <p:blipFill>
          <a:blip r:embed="rId8"/>
          <a:stretch>
            <a:fillRect/>
          </a:stretch>
        </p:blipFill>
        <p:spPr>
          <a:xfrm>
            <a:off x="6422471" y="5469572"/>
            <a:ext cx="2127274" cy="1303377"/>
          </a:xfrm>
          <a:prstGeom prst="rect">
            <a:avLst/>
          </a:prstGeom>
        </p:spPr>
      </p:pic>
      <p:pic>
        <p:nvPicPr>
          <p:cNvPr id="19" name="Picture 18"/>
          <p:cNvPicPr>
            <a:picLocks noChangeAspect="1"/>
          </p:cNvPicPr>
          <p:nvPr/>
        </p:nvPicPr>
        <p:blipFill>
          <a:blip r:embed="rId9"/>
          <a:stretch>
            <a:fillRect/>
          </a:stretch>
        </p:blipFill>
        <p:spPr>
          <a:xfrm>
            <a:off x="8658420" y="5517903"/>
            <a:ext cx="1709773" cy="1165754"/>
          </a:xfrm>
          <a:prstGeom prst="rect">
            <a:avLst/>
          </a:prstGeom>
        </p:spPr>
      </p:pic>
    </p:spTree>
    <p:extLst>
      <p:ext uri="{BB962C8B-B14F-4D97-AF65-F5344CB8AC3E}">
        <p14:creationId xmlns:p14="http://schemas.microsoft.com/office/powerpoint/2010/main" val="100232012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Unity 2D features</a:t>
            </a:r>
            <a:endParaRPr lang="en-US" dirty="0"/>
          </a:p>
        </p:txBody>
      </p:sp>
      <p:sp>
        <p:nvSpPr>
          <p:cNvPr id="3" name="Content Placeholder 2"/>
          <p:cNvSpPr>
            <a:spLocks noGrp="1"/>
          </p:cNvSpPr>
          <p:nvPr>
            <p:ph idx="4294967295"/>
          </p:nvPr>
        </p:nvSpPr>
        <p:spPr>
          <a:xfrm>
            <a:off x="366141" y="1212849"/>
            <a:ext cx="4754828" cy="4616063"/>
          </a:xfrm>
          <a:prstGeom prst="rect">
            <a:avLst/>
          </a:prstGeom>
        </p:spPr>
        <p:txBody>
          <a:bodyPr/>
          <a:lstStyle/>
          <a:p>
            <a:r>
              <a:rPr lang="en-US" dirty="0" smtClean="0"/>
              <a:t>Announced for 4.3</a:t>
            </a:r>
          </a:p>
          <a:p>
            <a:r>
              <a:rPr lang="en-US" dirty="0" smtClean="0"/>
              <a:t>Native 2D support</a:t>
            </a:r>
          </a:p>
          <a:p>
            <a:r>
              <a:rPr lang="en-US" dirty="0"/>
              <a:t>2D </a:t>
            </a:r>
            <a:r>
              <a:rPr lang="en-US" dirty="0" err="1"/>
              <a:t>Platformer</a:t>
            </a:r>
            <a:r>
              <a:rPr lang="en-US" dirty="0"/>
              <a:t> sample </a:t>
            </a:r>
            <a:r>
              <a:rPr lang="en-US" dirty="0" smtClean="0"/>
              <a:t>project available</a:t>
            </a:r>
          </a:p>
          <a:p>
            <a:r>
              <a:rPr lang="en-US" dirty="0" smtClean="0"/>
              <a:t>Walkthrough videos available</a:t>
            </a:r>
            <a:endParaRPr lang="en-US" dirty="0"/>
          </a:p>
          <a:p>
            <a:endParaRPr lang="en-US" dirty="0"/>
          </a:p>
        </p:txBody>
      </p:sp>
      <p:pic>
        <p:nvPicPr>
          <p:cNvPr id="5" name="Picture 4"/>
          <p:cNvPicPr>
            <a:picLocks noChangeAspect="1"/>
          </p:cNvPicPr>
          <p:nvPr/>
        </p:nvPicPr>
        <p:blipFill>
          <a:blip r:embed="rId3"/>
          <a:stretch>
            <a:fillRect/>
          </a:stretch>
        </p:blipFill>
        <p:spPr>
          <a:xfrm>
            <a:off x="5207918" y="1243471"/>
            <a:ext cx="5207035" cy="5271479"/>
          </a:xfrm>
          <a:prstGeom prst="rect">
            <a:avLst/>
          </a:prstGeom>
        </p:spPr>
      </p:pic>
      <p:sp>
        <p:nvSpPr>
          <p:cNvPr id="4" name="TextBox 3"/>
          <p:cNvSpPr txBox="1"/>
          <p:nvPr/>
        </p:nvSpPr>
        <p:spPr>
          <a:xfrm>
            <a:off x="1866088" y="6617840"/>
            <a:ext cx="6566929" cy="350330"/>
          </a:xfrm>
          <a:prstGeom prst="rect">
            <a:avLst/>
          </a:prstGeom>
          <a:noFill/>
        </p:spPr>
        <p:txBody>
          <a:bodyPr wrap="none" rtlCol="0">
            <a:spAutoFit/>
          </a:bodyPr>
          <a:lstStyle/>
          <a:p>
            <a:r>
              <a:rPr lang="en-US" sz="1632" dirty="0"/>
              <a:t>Source: </a:t>
            </a:r>
            <a:r>
              <a:rPr lang="en-US" sz="1632" dirty="0">
                <a:hlinkClick r:id="rId4"/>
              </a:rPr>
              <a:t>http://blogs.unity3d.com/2013/08/28/unity-native-2d-tools</a:t>
            </a:r>
            <a:r>
              <a:rPr lang="en-US" sz="1632" dirty="0"/>
              <a:t> </a:t>
            </a:r>
          </a:p>
        </p:txBody>
      </p:sp>
    </p:spTree>
    <p:extLst>
      <p:ext uri="{BB962C8B-B14F-4D97-AF65-F5344CB8AC3E}">
        <p14:creationId xmlns:p14="http://schemas.microsoft.com/office/powerpoint/2010/main" val="1003299667"/>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Unity 2D Tutorial</a:t>
            </a:r>
            <a:endParaRPr lang="en-US" dirty="0"/>
          </a:p>
        </p:txBody>
      </p:sp>
      <p:sp>
        <p:nvSpPr>
          <p:cNvPr id="3" name="Content Placeholder 2"/>
          <p:cNvSpPr>
            <a:spLocks noGrp="1"/>
          </p:cNvSpPr>
          <p:nvPr>
            <p:ph idx="4294967295"/>
          </p:nvPr>
        </p:nvSpPr>
        <p:spPr>
          <a:xfrm>
            <a:off x="366141" y="1212849"/>
            <a:ext cx="9875412" cy="1292662"/>
          </a:xfrm>
          <a:prstGeom prst="rect">
            <a:avLst/>
          </a:prstGeom>
        </p:spPr>
        <p:txBody>
          <a:bodyPr/>
          <a:lstStyle/>
          <a:p>
            <a:r>
              <a:rPr lang="en-US" dirty="0" smtClean="0"/>
              <a:t>Step-by-step with screenshots</a:t>
            </a:r>
            <a:endParaRPr lang="en-US" dirty="0"/>
          </a:p>
        </p:txBody>
      </p:sp>
      <p:sp>
        <p:nvSpPr>
          <p:cNvPr id="4" name="TextBox 3"/>
          <p:cNvSpPr txBox="1"/>
          <p:nvPr/>
        </p:nvSpPr>
        <p:spPr>
          <a:xfrm>
            <a:off x="1737726" y="5138250"/>
            <a:ext cx="4108561" cy="845809"/>
          </a:xfrm>
          <a:prstGeom prst="rect">
            <a:avLst/>
          </a:prstGeom>
          <a:noFill/>
        </p:spPr>
        <p:txBody>
          <a:bodyPr wrap="none" rtlCol="0">
            <a:spAutoFit/>
          </a:bodyPr>
          <a:lstStyle/>
          <a:p>
            <a:r>
              <a:rPr lang="en-US" sz="1632" dirty="0"/>
              <a:t>Source</a:t>
            </a:r>
            <a:r>
              <a:rPr lang="en-US" sz="1632" dirty="0" smtClean="0"/>
              <a:t>:</a:t>
            </a:r>
          </a:p>
          <a:p>
            <a:r>
              <a:rPr lang="en-US" sz="1632" dirty="0" smtClean="0"/>
              <a:t>Christopher </a:t>
            </a:r>
            <a:r>
              <a:rPr lang="en-US" sz="1632" dirty="0" err="1" smtClean="0"/>
              <a:t>LaPollo</a:t>
            </a:r>
            <a:endParaRPr lang="en-US" sz="1632" dirty="0" smtClean="0"/>
          </a:p>
          <a:p>
            <a:r>
              <a:rPr lang="en-US" sz="1632" dirty="0" smtClean="0">
                <a:hlinkClick r:id="rId3"/>
              </a:rPr>
              <a:t>http://www.raywenderlich.com/u/clapollo</a:t>
            </a:r>
            <a:r>
              <a:rPr lang="en-US" sz="1632" dirty="0" smtClean="0"/>
              <a:t> </a:t>
            </a:r>
            <a:endParaRPr lang="en-US" sz="1632" dirty="0"/>
          </a:p>
        </p:txBody>
      </p:sp>
      <p:pic>
        <p:nvPicPr>
          <p:cNvPr id="1026" name="Picture 2" descr="create_transi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5364" y="2332825"/>
            <a:ext cx="617220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awn_to_wiggle_in_gam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15505" y="2461060"/>
            <a:ext cx="268605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raywenderlich.com/forums/download/file.php?avatar=13252_136586996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611" y="5031559"/>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32854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graphicFrame>
        <p:nvGraphicFramePr>
          <p:cNvPr id="5" name="Content Placeholder 4"/>
          <p:cNvGraphicFramePr>
            <a:graphicFrameLocks noGrp="1"/>
          </p:cNvGraphicFramePr>
          <p:nvPr>
            <p:ph idx="4294967295"/>
            <p:extLst/>
          </p:nvPr>
        </p:nvGraphicFramePr>
        <p:xfrm>
          <a:off x="2176957" y="2203600"/>
          <a:ext cx="6474793" cy="395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9293303"/>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92608"/>
            <a:ext cx="7149960" cy="1347094"/>
          </a:xfrm>
        </p:spPr>
        <p:txBody>
          <a:bodyPr/>
          <a:lstStyle/>
          <a:p>
            <a:r>
              <a:rPr lang="en-US" dirty="0" smtClean="0"/>
              <a:t>Zombie Conga demo</a:t>
            </a:r>
            <a:endParaRPr lang="en-US" dirty="0"/>
          </a:p>
        </p:txBody>
      </p:sp>
      <p:pic>
        <p:nvPicPr>
          <p:cNvPr id="3" name="Picture 2"/>
          <p:cNvPicPr>
            <a:picLocks noChangeAspect="1"/>
          </p:cNvPicPr>
          <p:nvPr/>
        </p:nvPicPr>
        <p:blipFill>
          <a:blip r:embed="rId3"/>
          <a:stretch>
            <a:fillRect/>
          </a:stretch>
        </p:blipFill>
        <p:spPr>
          <a:xfrm>
            <a:off x="274320" y="1394164"/>
            <a:ext cx="10271110" cy="5251105"/>
          </a:xfrm>
          <a:prstGeom prst="rect">
            <a:avLst/>
          </a:prstGeom>
        </p:spPr>
      </p:pic>
    </p:spTree>
    <p:extLst>
      <p:ext uri="{BB962C8B-B14F-4D97-AF65-F5344CB8AC3E}">
        <p14:creationId xmlns:p14="http://schemas.microsoft.com/office/powerpoint/2010/main" val="1931320548"/>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Angry Bots Sample</a:t>
            </a:r>
            <a:endParaRPr lang="en-US" dirty="0"/>
          </a:p>
        </p:txBody>
      </p:sp>
      <p:pic>
        <p:nvPicPr>
          <p:cNvPr id="5" name="Picture 4"/>
          <p:cNvPicPr>
            <a:picLocks noChangeAspect="1"/>
          </p:cNvPicPr>
          <p:nvPr/>
        </p:nvPicPr>
        <p:blipFill>
          <a:blip r:embed="rId3"/>
          <a:stretch>
            <a:fillRect/>
          </a:stretch>
        </p:blipFill>
        <p:spPr>
          <a:xfrm>
            <a:off x="2254673" y="1366589"/>
            <a:ext cx="7693978" cy="4928483"/>
          </a:xfrm>
          <a:prstGeom prst="rect">
            <a:avLst/>
          </a:prstGeom>
        </p:spPr>
      </p:pic>
      <p:sp>
        <p:nvSpPr>
          <p:cNvPr id="3" name="TextBox 2"/>
          <p:cNvSpPr txBox="1"/>
          <p:nvPr/>
        </p:nvSpPr>
        <p:spPr>
          <a:xfrm>
            <a:off x="1943805" y="6450506"/>
            <a:ext cx="6027930" cy="382308"/>
          </a:xfrm>
          <a:prstGeom prst="rect">
            <a:avLst/>
          </a:prstGeom>
          <a:noFill/>
        </p:spPr>
        <p:txBody>
          <a:bodyPr wrap="none" rtlCol="0">
            <a:spAutoFit/>
          </a:bodyPr>
          <a:lstStyle/>
          <a:p>
            <a:r>
              <a:rPr lang="en-US" sz="1836" dirty="0"/>
              <a:t>Unity Asset Store, </a:t>
            </a:r>
            <a:r>
              <a:rPr lang="en-US" sz="1836" dirty="0">
                <a:hlinkClick r:id="rId4"/>
              </a:rPr>
              <a:t>https://www.assetstore.unity3d.com/</a:t>
            </a:r>
            <a:r>
              <a:rPr lang="en-US" sz="1836" dirty="0"/>
              <a:t> </a:t>
            </a:r>
          </a:p>
        </p:txBody>
      </p:sp>
    </p:spTree>
    <p:extLst>
      <p:ext uri="{BB962C8B-B14F-4D97-AF65-F5344CB8AC3E}">
        <p14:creationId xmlns:p14="http://schemas.microsoft.com/office/powerpoint/2010/main" val="31088414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 Unity</a:t>
            </a:r>
            <a:endParaRPr lang="en-US" dirty="0"/>
          </a:p>
        </p:txBody>
      </p:sp>
      <p:sp>
        <p:nvSpPr>
          <p:cNvPr id="3" name="TextBox 2"/>
          <p:cNvSpPr txBox="1"/>
          <p:nvPr/>
        </p:nvSpPr>
        <p:spPr>
          <a:xfrm>
            <a:off x="735348" y="5783237"/>
            <a:ext cx="4419543" cy="374846"/>
          </a:xfrm>
          <a:prstGeom prst="rect">
            <a:avLst/>
          </a:prstGeom>
          <a:noFill/>
        </p:spPr>
        <p:txBody>
          <a:bodyPr wrap="none" rtlCol="0">
            <a:spAutoFit/>
          </a:bodyPr>
          <a:lstStyle/>
          <a:p>
            <a:r>
              <a:rPr lang="en-US" sz="1836" dirty="0" smtClean="0"/>
              <a:t>Unity website: </a:t>
            </a:r>
            <a:r>
              <a:rPr lang="en-US" sz="1836" dirty="0">
                <a:hlinkClick r:id="rId3"/>
              </a:rPr>
              <a:t>https://</a:t>
            </a:r>
            <a:r>
              <a:rPr lang="en-US" sz="1836" dirty="0" smtClean="0">
                <a:hlinkClick r:id="rId3"/>
              </a:rPr>
              <a:t>unity3d.com/learn</a:t>
            </a:r>
            <a:r>
              <a:rPr lang="en-US" sz="1836" dirty="0" smtClean="0"/>
              <a:t> </a:t>
            </a:r>
            <a:endParaRPr lang="en-US" sz="1836" dirty="0"/>
          </a:p>
        </p:txBody>
      </p:sp>
      <p:pic>
        <p:nvPicPr>
          <p:cNvPr id="4" name="Picture 3"/>
          <p:cNvPicPr>
            <a:picLocks noChangeAspect="1"/>
          </p:cNvPicPr>
          <p:nvPr/>
        </p:nvPicPr>
        <p:blipFill>
          <a:blip r:embed="rId4"/>
          <a:stretch>
            <a:fillRect/>
          </a:stretch>
        </p:blipFill>
        <p:spPr>
          <a:xfrm>
            <a:off x="457580" y="1212849"/>
            <a:ext cx="4754828" cy="4385988"/>
          </a:xfrm>
          <a:prstGeom prst="rect">
            <a:avLst/>
          </a:prstGeom>
        </p:spPr>
      </p:pic>
      <p:pic>
        <p:nvPicPr>
          <p:cNvPr id="6" name="Picture 5"/>
          <p:cNvPicPr>
            <a:picLocks noChangeAspect="1"/>
          </p:cNvPicPr>
          <p:nvPr/>
        </p:nvPicPr>
        <p:blipFill>
          <a:blip r:embed="rId5"/>
          <a:stretch>
            <a:fillRect/>
          </a:stretch>
        </p:blipFill>
        <p:spPr>
          <a:xfrm>
            <a:off x="5565619" y="295274"/>
            <a:ext cx="6586039" cy="6135057"/>
          </a:xfrm>
          <a:prstGeom prst="rect">
            <a:avLst/>
          </a:prstGeom>
        </p:spPr>
      </p:pic>
      <p:sp>
        <p:nvSpPr>
          <p:cNvPr id="7" name="TextBox 6"/>
          <p:cNvSpPr txBox="1"/>
          <p:nvPr/>
        </p:nvSpPr>
        <p:spPr>
          <a:xfrm>
            <a:off x="784998" y="6514749"/>
            <a:ext cx="11379205" cy="374846"/>
          </a:xfrm>
          <a:prstGeom prst="rect">
            <a:avLst/>
          </a:prstGeom>
          <a:noFill/>
        </p:spPr>
        <p:txBody>
          <a:bodyPr wrap="none" rtlCol="0">
            <a:spAutoFit/>
          </a:bodyPr>
          <a:lstStyle/>
          <a:p>
            <a:r>
              <a:rPr lang="en-US" sz="1836" dirty="0" err="1" smtClean="0"/>
              <a:t>Pluralsight</a:t>
            </a:r>
            <a:r>
              <a:rPr lang="en-US" sz="1836" dirty="0" smtClean="0"/>
              <a:t>: </a:t>
            </a:r>
            <a:r>
              <a:rPr lang="en-US" sz="1836" dirty="0">
                <a:hlinkClick r:id="rId6"/>
              </a:rPr>
              <a:t>http://</a:t>
            </a:r>
            <a:r>
              <a:rPr lang="en-US" sz="1836" dirty="0" smtClean="0">
                <a:hlinkClick r:id="rId6"/>
              </a:rPr>
              <a:t>pluralsight.com/training/Courses/TableOfContents/introduction-game-development-unity</a:t>
            </a:r>
            <a:r>
              <a:rPr lang="en-US" sz="1836" dirty="0" smtClean="0"/>
              <a:t> </a:t>
            </a:r>
            <a:endParaRPr lang="en-US" sz="1836" dirty="0"/>
          </a:p>
        </p:txBody>
      </p:sp>
    </p:spTree>
    <p:extLst>
      <p:ext uri="{BB962C8B-B14F-4D97-AF65-F5344CB8AC3E}">
        <p14:creationId xmlns:p14="http://schemas.microsoft.com/office/powerpoint/2010/main" val="641256242"/>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92608"/>
            <a:ext cx="4168247" cy="659198"/>
          </a:xfrm>
          <a:prstGeom prst="rect">
            <a:avLst/>
          </a:prstGeom>
        </p:spPr>
        <p:txBody>
          <a:bodyPr vert="horz" lIns="93260" tIns="46630" rIns="93260" bIns="46630" rtlCol="0" anchor="t">
            <a:normAutofit/>
          </a:bodyPr>
          <a:lstStyle/>
          <a:p>
            <a:pPr defTabSz="466298">
              <a:spcBef>
                <a:spcPct val="0"/>
              </a:spcBef>
            </a:pPr>
            <a:r>
              <a:rPr lang="en-US" sz="3672" dirty="0">
                <a:solidFill>
                  <a:schemeClr val="accent1"/>
                </a:solidFill>
                <a:latin typeface="+mj-lt"/>
                <a:ea typeface="+mj-ea"/>
                <a:cs typeface="+mj-cs"/>
              </a:rPr>
              <a:t>Real-world Lessons</a:t>
            </a:r>
          </a:p>
        </p:txBody>
      </p:sp>
      <p:graphicFrame>
        <p:nvGraphicFramePr>
          <p:cNvPr id="2" name="Diagram 1"/>
          <p:cNvGraphicFramePr/>
          <p:nvPr>
            <p:extLst/>
          </p:nvPr>
        </p:nvGraphicFramePr>
        <p:xfrm>
          <a:off x="1555220" y="1047782"/>
          <a:ext cx="8315713" cy="5713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3658665"/>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92608"/>
            <a:ext cx="2694667" cy="659198"/>
          </a:xfrm>
          <a:prstGeom prst="rect">
            <a:avLst/>
          </a:prstGeom>
        </p:spPr>
        <p:txBody>
          <a:bodyPr vert="horz" lIns="93260" tIns="46630" rIns="93260" bIns="46630" rtlCol="0" anchor="t">
            <a:normAutofit/>
          </a:bodyPr>
          <a:lstStyle/>
          <a:p>
            <a:pPr defTabSz="466298">
              <a:spcBef>
                <a:spcPct val="0"/>
              </a:spcBef>
            </a:pPr>
            <a:r>
              <a:rPr lang="en-US" sz="3672" dirty="0">
                <a:solidFill>
                  <a:schemeClr val="accent1"/>
                </a:solidFill>
                <a:latin typeface="+mj-lt"/>
                <a:ea typeface="+mj-ea"/>
                <a:cs typeface="+mj-cs"/>
              </a:rPr>
              <a:t>1. UI Design</a:t>
            </a:r>
          </a:p>
        </p:txBody>
      </p:sp>
      <p:pic>
        <p:nvPicPr>
          <p:cNvPr id="1026" name="Picture 2" descr="Image from Angry Zombie Ninja C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956" y="1554339"/>
            <a:ext cx="8193468" cy="46047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86728" y="1035882"/>
            <a:ext cx="2129771" cy="382308"/>
          </a:xfrm>
          <a:prstGeom prst="rect">
            <a:avLst/>
          </a:prstGeom>
          <a:noFill/>
        </p:spPr>
        <p:txBody>
          <a:bodyPr wrap="none" rtlCol="0">
            <a:spAutoFit/>
          </a:bodyPr>
          <a:lstStyle/>
          <a:p>
            <a:r>
              <a:rPr lang="en-US" sz="1836" dirty="0">
                <a:solidFill>
                  <a:srgbClr val="FF0000"/>
                </a:solidFill>
              </a:rPr>
              <a:t>HUD in “safe area”</a:t>
            </a:r>
          </a:p>
        </p:txBody>
      </p:sp>
      <p:cxnSp>
        <p:nvCxnSpPr>
          <p:cNvPr id="7" name="Straight Connector 6"/>
          <p:cNvCxnSpPr>
            <a:stCxn id="5" idx="2"/>
          </p:cNvCxnSpPr>
          <p:nvPr/>
        </p:nvCxnSpPr>
        <p:spPr>
          <a:xfrm flipH="1">
            <a:off x="4508464" y="1418190"/>
            <a:ext cx="443150" cy="68016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689526" y="6306972"/>
            <a:ext cx="3251977" cy="382308"/>
          </a:xfrm>
          <a:prstGeom prst="rect">
            <a:avLst/>
          </a:prstGeom>
          <a:noFill/>
        </p:spPr>
        <p:txBody>
          <a:bodyPr wrap="none" rtlCol="0">
            <a:spAutoFit/>
          </a:bodyPr>
          <a:lstStyle/>
          <a:p>
            <a:r>
              <a:rPr lang="en-US" sz="1836" dirty="0">
                <a:solidFill>
                  <a:srgbClr val="FF0000"/>
                </a:solidFill>
              </a:rPr>
              <a:t>Focus on primary user action</a:t>
            </a:r>
          </a:p>
        </p:txBody>
      </p:sp>
      <p:cxnSp>
        <p:nvCxnSpPr>
          <p:cNvPr id="10" name="Straight Connector 9"/>
          <p:cNvCxnSpPr/>
          <p:nvPr/>
        </p:nvCxnSpPr>
        <p:spPr>
          <a:xfrm flipH="1">
            <a:off x="5802284" y="5207035"/>
            <a:ext cx="471405" cy="109993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466070" y="760274"/>
            <a:ext cx="1572853" cy="382308"/>
          </a:xfrm>
          <a:prstGeom prst="rect">
            <a:avLst/>
          </a:prstGeom>
          <a:noFill/>
        </p:spPr>
        <p:txBody>
          <a:bodyPr wrap="none" rtlCol="0">
            <a:spAutoFit/>
          </a:bodyPr>
          <a:lstStyle/>
          <a:p>
            <a:r>
              <a:rPr lang="en-US" sz="1836" dirty="0">
                <a:solidFill>
                  <a:srgbClr val="FF0000"/>
                </a:solidFill>
              </a:rPr>
              <a:t>Special items</a:t>
            </a:r>
          </a:p>
        </p:txBody>
      </p:sp>
      <p:cxnSp>
        <p:nvCxnSpPr>
          <p:cNvPr id="13" name="Straight Connector 12"/>
          <p:cNvCxnSpPr>
            <a:stCxn id="12" idx="2"/>
          </p:cNvCxnSpPr>
          <p:nvPr/>
        </p:nvCxnSpPr>
        <p:spPr>
          <a:xfrm>
            <a:off x="8252497" y="1142583"/>
            <a:ext cx="141815" cy="72262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768447"/>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92608"/>
            <a:ext cx="6192795" cy="659198"/>
          </a:xfrm>
          <a:prstGeom prst="rect">
            <a:avLst/>
          </a:prstGeom>
        </p:spPr>
        <p:txBody>
          <a:bodyPr vert="horz" lIns="93260" tIns="46630" rIns="93260" bIns="46630" rtlCol="0" anchor="t">
            <a:noAutofit/>
          </a:bodyPr>
          <a:lstStyle/>
          <a:p>
            <a:pPr defTabSz="466298">
              <a:spcBef>
                <a:spcPct val="0"/>
              </a:spcBef>
            </a:pPr>
            <a:r>
              <a:rPr lang="en-US" sz="3672" dirty="0">
                <a:solidFill>
                  <a:schemeClr val="accent1"/>
                </a:solidFill>
                <a:latin typeface="+mj-lt"/>
                <a:ea typeface="+mj-ea"/>
                <a:cs typeface="+mj-cs"/>
              </a:rPr>
              <a:t>2. Target Multiple Platforms</a:t>
            </a:r>
          </a:p>
        </p:txBody>
      </p:sp>
      <p:pic>
        <p:nvPicPr>
          <p:cNvPr id="1026" name="Picture 2" descr="https://fbcdn-sphotos-a.akamaihd.net/hphotos-ak-ash4/403344_10150520311060044_505765043_9152660_78938813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486" y="2131265"/>
            <a:ext cx="5867630" cy="43521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35106" y="1446050"/>
            <a:ext cx="3084887" cy="382308"/>
          </a:xfrm>
          <a:prstGeom prst="rect">
            <a:avLst/>
          </a:prstGeom>
          <a:noFill/>
        </p:spPr>
        <p:txBody>
          <a:bodyPr wrap="none" rtlCol="0">
            <a:spAutoFit/>
          </a:bodyPr>
          <a:lstStyle/>
          <a:p>
            <a:r>
              <a:rPr lang="en-US" sz="1836" dirty="0">
                <a:solidFill>
                  <a:srgbClr val="FF0000"/>
                </a:solidFill>
              </a:rPr>
              <a:t>HDTV via Xbox 360 console</a:t>
            </a:r>
          </a:p>
        </p:txBody>
      </p:sp>
      <p:cxnSp>
        <p:nvCxnSpPr>
          <p:cNvPr id="7" name="Straight Connector 6"/>
          <p:cNvCxnSpPr>
            <a:endCxn id="6" idx="2"/>
          </p:cNvCxnSpPr>
          <p:nvPr/>
        </p:nvCxnSpPr>
        <p:spPr>
          <a:xfrm flipV="1">
            <a:off x="4478596" y="1828358"/>
            <a:ext cx="298954" cy="86116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970584" y="6515614"/>
            <a:ext cx="1162752" cy="382308"/>
          </a:xfrm>
          <a:prstGeom prst="rect">
            <a:avLst/>
          </a:prstGeom>
          <a:noFill/>
        </p:spPr>
        <p:txBody>
          <a:bodyPr wrap="none" rtlCol="0">
            <a:spAutoFit/>
          </a:bodyPr>
          <a:lstStyle/>
          <a:p>
            <a:r>
              <a:rPr lang="en-US" sz="1836" dirty="0">
                <a:solidFill>
                  <a:srgbClr val="FF0000"/>
                </a:solidFill>
              </a:rPr>
              <a:t>Windows</a:t>
            </a:r>
          </a:p>
        </p:txBody>
      </p:sp>
      <p:cxnSp>
        <p:nvCxnSpPr>
          <p:cNvPr id="11" name="Straight Connector 10"/>
          <p:cNvCxnSpPr>
            <a:endCxn id="10" idx="3"/>
          </p:cNvCxnSpPr>
          <p:nvPr/>
        </p:nvCxnSpPr>
        <p:spPr>
          <a:xfrm flipH="1">
            <a:off x="3133335" y="5051601"/>
            <a:ext cx="908827" cy="165516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2" descr="https://scontent-b-lga.xx.fbcdn.net/hphotos-ash4/t1/1472734_672318792813612_1449750650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8469" y="1822734"/>
            <a:ext cx="4320952" cy="25700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567080" y="917016"/>
            <a:ext cx="1921352" cy="382308"/>
          </a:xfrm>
          <a:prstGeom prst="rect">
            <a:avLst/>
          </a:prstGeom>
          <a:noFill/>
        </p:spPr>
        <p:txBody>
          <a:bodyPr wrap="none" rtlCol="0">
            <a:spAutoFit/>
          </a:bodyPr>
          <a:lstStyle/>
          <a:p>
            <a:r>
              <a:rPr lang="en-US" sz="1836" dirty="0">
                <a:solidFill>
                  <a:srgbClr val="FF0000"/>
                </a:solidFill>
              </a:rPr>
              <a:t>Kinect v2 </a:t>
            </a:r>
            <a:r>
              <a:rPr lang="en-US" sz="1836" dirty="0" err="1">
                <a:solidFill>
                  <a:srgbClr val="FF0000"/>
                </a:solidFill>
              </a:rPr>
              <a:t>dev</a:t>
            </a:r>
            <a:r>
              <a:rPr lang="en-US" sz="1836" dirty="0">
                <a:solidFill>
                  <a:srgbClr val="FF0000"/>
                </a:solidFill>
              </a:rPr>
              <a:t> kit</a:t>
            </a:r>
          </a:p>
        </p:txBody>
      </p:sp>
      <p:cxnSp>
        <p:nvCxnSpPr>
          <p:cNvPr id="13" name="Straight Connector 12"/>
          <p:cNvCxnSpPr/>
          <p:nvPr/>
        </p:nvCxnSpPr>
        <p:spPr>
          <a:xfrm flipV="1">
            <a:off x="7254027" y="1389342"/>
            <a:ext cx="72113" cy="187844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5071989"/>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92608"/>
            <a:ext cx="5595620" cy="932603"/>
          </a:xfrm>
          <a:prstGeom prst="rect">
            <a:avLst/>
          </a:prstGeom>
        </p:spPr>
        <p:txBody>
          <a:bodyPr vert="horz" lIns="93260" tIns="46630" rIns="93260" bIns="46630" rtlCol="0" anchor="t">
            <a:normAutofit/>
          </a:bodyPr>
          <a:lstStyle/>
          <a:p>
            <a:pPr defTabSz="466298">
              <a:spcBef>
                <a:spcPct val="0"/>
              </a:spcBef>
            </a:pPr>
            <a:r>
              <a:rPr lang="en-US" sz="3672" dirty="0">
                <a:solidFill>
                  <a:schemeClr val="accent1"/>
                </a:solidFill>
                <a:latin typeface="+mj-lt"/>
                <a:ea typeface="+mj-ea"/>
                <a:cs typeface="+mj-cs"/>
              </a:rPr>
              <a:t>3. </a:t>
            </a:r>
            <a:r>
              <a:rPr lang="en-US" sz="3978" dirty="0">
                <a:solidFill>
                  <a:schemeClr val="accent1"/>
                </a:solidFill>
                <a:latin typeface="+mj-lt"/>
                <a:ea typeface="+mj-ea"/>
                <a:cs typeface="+mj-cs"/>
              </a:rPr>
              <a:t>Optimization</a:t>
            </a:r>
            <a:r>
              <a:rPr lang="en-US" sz="3672" dirty="0">
                <a:solidFill>
                  <a:schemeClr val="accent1"/>
                </a:solidFill>
                <a:latin typeface="+mj-lt"/>
                <a:ea typeface="+mj-ea"/>
                <a:cs typeface="+mj-cs"/>
              </a:rPr>
              <a:t> &amp; Cleanup</a:t>
            </a:r>
          </a:p>
        </p:txBody>
      </p:sp>
      <p:pic>
        <p:nvPicPr>
          <p:cNvPr id="1028" name="Picture 4" descr="http://www.ezbusinessneeds.com/images/stored/200808090211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487" y="2331508"/>
            <a:ext cx="3098963" cy="22926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0293" y="310867"/>
            <a:ext cx="2650376" cy="643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122726"/>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92608"/>
            <a:ext cx="4567951" cy="659198"/>
          </a:xfrm>
          <a:prstGeom prst="rect">
            <a:avLst/>
          </a:prstGeom>
        </p:spPr>
        <p:txBody>
          <a:bodyPr vert="horz" lIns="93260" tIns="46630" rIns="93260" bIns="46630" rtlCol="0" anchor="t">
            <a:normAutofit/>
          </a:bodyPr>
          <a:lstStyle/>
          <a:p>
            <a:pPr defTabSz="466298">
              <a:spcBef>
                <a:spcPct val="0"/>
              </a:spcBef>
            </a:pPr>
            <a:r>
              <a:rPr lang="en-US" sz="3672" dirty="0">
                <a:solidFill>
                  <a:schemeClr val="accent1"/>
                </a:solidFill>
                <a:latin typeface="+mj-lt"/>
                <a:ea typeface="+mj-ea"/>
                <a:cs typeface="+mj-cs"/>
              </a:rPr>
              <a:t>4. Work-Life Balance</a:t>
            </a:r>
          </a:p>
        </p:txBody>
      </p:sp>
      <p:pic>
        <p:nvPicPr>
          <p:cNvPr id="3078" name="Picture 6" descr="http://www.joshmobley.com/wp-content/uploads/2012/01/key_art_the_offi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119" y="1224224"/>
            <a:ext cx="7940682" cy="308804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cdn.blisstree.com/files/2011/06/Blisstree-friend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088" y="4118998"/>
            <a:ext cx="3840662" cy="26423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heatherandmike.files.wordpress.com/2011/07/brady-bunch-grid-j-67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7689" y="4138427"/>
            <a:ext cx="3497263" cy="2622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536776"/>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92608"/>
            <a:ext cx="6217356" cy="659198"/>
          </a:xfrm>
          <a:prstGeom prst="rect">
            <a:avLst/>
          </a:prstGeom>
        </p:spPr>
        <p:txBody>
          <a:bodyPr vert="horz" lIns="93260" tIns="46630" rIns="93260" bIns="46630" rtlCol="0" anchor="t">
            <a:normAutofit/>
          </a:bodyPr>
          <a:lstStyle/>
          <a:p>
            <a:pPr defTabSz="466298">
              <a:spcBef>
                <a:spcPct val="0"/>
              </a:spcBef>
            </a:pPr>
            <a:r>
              <a:rPr lang="en-US" sz="3672" dirty="0">
                <a:solidFill>
                  <a:schemeClr val="accent1"/>
                </a:solidFill>
                <a:latin typeface="+mj-lt"/>
                <a:ea typeface="+mj-ea"/>
                <a:cs typeface="+mj-cs"/>
              </a:rPr>
              <a:t>5. Feedback &amp; Ratings</a:t>
            </a:r>
          </a:p>
        </p:txBody>
      </p:sp>
      <p:sp>
        <p:nvSpPr>
          <p:cNvPr id="5" name="Rectangle 4"/>
          <p:cNvSpPr/>
          <p:nvPr/>
        </p:nvSpPr>
        <p:spPr>
          <a:xfrm>
            <a:off x="3187276" y="5420756"/>
            <a:ext cx="6854739" cy="382308"/>
          </a:xfrm>
          <a:prstGeom prst="rect">
            <a:avLst/>
          </a:prstGeom>
        </p:spPr>
        <p:txBody>
          <a:bodyPr wrap="none">
            <a:spAutoFit/>
          </a:bodyPr>
          <a:lstStyle/>
          <a:p>
            <a:r>
              <a:rPr lang="en-US" sz="1836" dirty="0"/>
              <a:t>Anonymous ratings from Xbox Marketplace on XboxIndies.com</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088" y="1224223"/>
            <a:ext cx="8682698" cy="4060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977998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 y="292608"/>
            <a:ext cx="4874007" cy="659198"/>
          </a:xfrm>
          <a:prstGeom prst="rect">
            <a:avLst/>
          </a:prstGeom>
        </p:spPr>
        <p:txBody>
          <a:bodyPr vert="horz" lIns="93260" tIns="46630" rIns="93260" bIns="46630" rtlCol="0" anchor="t">
            <a:normAutofit/>
          </a:bodyPr>
          <a:lstStyle/>
          <a:p>
            <a:pPr defTabSz="466298">
              <a:spcBef>
                <a:spcPct val="0"/>
              </a:spcBef>
            </a:pPr>
            <a:r>
              <a:rPr lang="en-US" sz="3672" dirty="0">
                <a:solidFill>
                  <a:schemeClr val="accent1"/>
                </a:solidFill>
                <a:latin typeface="+mj-lt"/>
                <a:ea typeface="+mj-ea"/>
                <a:cs typeface="+mj-cs"/>
              </a:rPr>
              <a:t>* Business Intelligence</a:t>
            </a:r>
          </a:p>
        </p:txBody>
      </p:sp>
      <p:sp>
        <p:nvSpPr>
          <p:cNvPr id="8" name="Content Placeholder 2"/>
          <p:cNvSpPr>
            <a:spLocks noGrp="1"/>
          </p:cNvSpPr>
          <p:nvPr>
            <p:ph idx="4294967295"/>
          </p:nvPr>
        </p:nvSpPr>
        <p:spPr>
          <a:xfrm>
            <a:off x="2231098" y="1476622"/>
            <a:ext cx="6474081" cy="2875527"/>
          </a:xfrm>
          <a:prstGeom prst="rect">
            <a:avLst/>
          </a:prstGeom>
        </p:spPr>
        <p:txBody>
          <a:bodyPr>
            <a:normAutofit/>
          </a:bodyPr>
          <a:lstStyle/>
          <a:p>
            <a:r>
              <a:rPr lang="en-US" sz="2448" dirty="0"/>
              <a:t>Measuring Sales and Performance</a:t>
            </a:r>
          </a:p>
          <a:p>
            <a:r>
              <a:rPr lang="en-US" sz="2448" dirty="0"/>
              <a:t>Spotting Trends</a:t>
            </a:r>
          </a:p>
          <a:p>
            <a:r>
              <a:rPr lang="en-US" sz="2448" dirty="0"/>
              <a:t>Pricing and Competition</a:t>
            </a:r>
          </a:p>
          <a:p>
            <a:r>
              <a:rPr lang="en-US" sz="2448" dirty="0"/>
              <a:t>Making Better Business Decisions</a:t>
            </a:r>
          </a:p>
          <a:p>
            <a:r>
              <a:rPr lang="en-US" sz="2448" dirty="0"/>
              <a:t>Learning From Past Success (and Mistakes)</a:t>
            </a:r>
          </a:p>
          <a:p>
            <a:endParaRPr lang="en-US" sz="2448" dirty="0"/>
          </a:p>
        </p:txBody>
      </p:sp>
      <p:pic>
        <p:nvPicPr>
          <p:cNvPr id="9221" name="Picture 5" descr="http://icons.iconarchive.com/icons/custom-icon-design/pretty-office-8/128/Bar-chart-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956" y="4663017"/>
            <a:ext cx="1243471" cy="1243472"/>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http://icons.iconarchive.com/icons/custom-icon-design/pretty-office-8/128/Line-chart-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3444" y="4663017"/>
            <a:ext cx="1243471" cy="1243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148905"/>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Background</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403816358"/>
              </p:ext>
            </p:extLst>
          </p:nvPr>
        </p:nvGraphicFramePr>
        <p:xfrm>
          <a:off x="2176954" y="1476622"/>
          <a:ext cx="7072243" cy="2896250"/>
        </p:xfrm>
        <a:graphic>
          <a:graphicData uri="http://schemas.openxmlformats.org/drawingml/2006/table">
            <a:tbl>
              <a:tblPr firstRow="1" bandRow="1">
                <a:tableStyleId>{5C22544A-7EE6-4342-B048-85BDC9FD1C3A}</a:tableStyleId>
              </a:tblPr>
              <a:tblGrid>
                <a:gridCol w="1033025"/>
                <a:gridCol w="6039218"/>
              </a:tblGrid>
              <a:tr h="378222">
                <a:tc>
                  <a:txBody>
                    <a:bodyPr/>
                    <a:lstStyle/>
                    <a:p>
                      <a:r>
                        <a:rPr lang="en-US" sz="1800" dirty="0" smtClean="0"/>
                        <a:t>Period</a:t>
                      </a:r>
                      <a:endParaRPr lang="en-US" sz="1800" dirty="0"/>
                    </a:p>
                  </a:txBody>
                  <a:tcPr marL="93260" marR="93260" marT="46630" marB="46630"/>
                </a:tc>
                <a:tc>
                  <a:txBody>
                    <a:bodyPr/>
                    <a:lstStyle/>
                    <a:p>
                      <a:r>
                        <a:rPr lang="en-US" sz="1800" dirty="0" smtClean="0"/>
                        <a:t>Background/Experience</a:t>
                      </a:r>
                      <a:endParaRPr lang="en-US" sz="1800" dirty="0"/>
                    </a:p>
                  </a:txBody>
                  <a:tcPr marL="93260" marR="93260" marT="46630" marB="46630"/>
                </a:tc>
              </a:tr>
              <a:tr h="65282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1997 – present</a:t>
                      </a:r>
                      <a:endParaRPr lang="en-US" sz="1800" dirty="0"/>
                    </a:p>
                  </a:txBody>
                  <a:tcPr marL="93260" marR="93260" marT="46630" marB="46630"/>
                </a:tc>
                <a:tc>
                  <a:txBody>
                    <a:bodyPr/>
                    <a:lstStyle/>
                    <a:p>
                      <a:r>
                        <a:rPr lang="en-US" sz="1800" dirty="0" smtClean="0"/>
                        <a:t>Microsoft web/software</a:t>
                      </a:r>
                      <a:r>
                        <a:rPr lang="en-US" sz="1800" baseline="0" dirty="0" smtClean="0"/>
                        <a:t> development</a:t>
                      </a:r>
                    </a:p>
                  </a:txBody>
                  <a:tcPr marL="93260" marR="93260" marT="46630" marB="46630"/>
                </a:tc>
              </a:tr>
              <a:tr h="93260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2011</a:t>
                      </a:r>
                      <a:endParaRPr lang="en-US" sz="1800" dirty="0"/>
                    </a:p>
                  </a:txBody>
                  <a:tcPr marL="93260" marR="93260" marT="46630" marB="4663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XNA games on</a:t>
                      </a:r>
                      <a:r>
                        <a:rPr lang="en-US" sz="1800" baseline="0" dirty="0" smtClean="0"/>
                        <a:t> XBLIG for Xbox 360</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dirty="0" smtClean="0"/>
                        <a:t>2D Math Panic</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dirty="0" smtClean="0"/>
                        <a:t>Angry Zombie Ninja Cats</a:t>
                      </a:r>
                      <a:endParaRPr lang="en-US" sz="1800" dirty="0" smtClean="0"/>
                    </a:p>
                  </a:txBody>
                  <a:tcPr marL="93260" marR="93260" marT="46630" marB="46630"/>
                </a:tc>
              </a:tr>
              <a:tr h="932603">
                <a:tc>
                  <a:txBody>
                    <a:bodyPr/>
                    <a:lstStyle/>
                    <a:p>
                      <a:r>
                        <a:rPr lang="en-US" sz="1800" dirty="0" smtClean="0"/>
                        <a:t>2012</a:t>
                      </a:r>
                      <a:endParaRPr lang="en-US" sz="1800" dirty="0"/>
                    </a:p>
                  </a:txBody>
                  <a:tcPr marL="93260" marR="93260" marT="46630" marB="46630"/>
                </a:tc>
                <a:tc>
                  <a:txBody>
                    <a:bodyPr/>
                    <a:lstStyle/>
                    <a:p>
                      <a:r>
                        <a:rPr lang="en-US" sz="1800" dirty="0" smtClean="0"/>
                        <a:t>Tools</a:t>
                      </a:r>
                      <a:r>
                        <a:rPr lang="en-US" sz="1800" baseline="0" dirty="0" smtClean="0"/>
                        <a:t> for XNA developers</a:t>
                      </a:r>
                      <a:endParaRPr lang="en-US" sz="1800" dirty="0" smtClean="0"/>
                    </a:p>
                    <a:p>
                      <a:pPr marL="285750" indent="-285750">
                        <a:buFont typeface="Arial" panose="020B0604020202020204" pitchFamily="34" charset="0"/>
                        <a:buChar char="•"/>
                      </a:pPr>
                      <a:r>
                        <a:rPr lang="en-US" sz="1800" dirty="0" smtClean="0"/>
                        <a:t>XBLIG Sales Data Analyzer</a:t>
                      </a:r>
                      <a:r>
                        <a:rPr lang="en-US" sz="1800" baseline="0" dirty="0" smtClean="0"/>
                        <a:t> (OnekSoftLabs.com)</a:t>
                      </a:r>
                    </a:p>
                    <a:p>
                      <a:pPr marL="285750" indent="-285750">
                        <a:buFont typeface="Arial" panose="020B0604020202020204" pitchFamily="34" charset="0"/>
                        <a:buChar char="•"/>
                      </a:pPr>
                      <a:r>
                        <a:rPr lang="en-US" sz="1800" baseline="0" dirty="0" smtClean="0"/>
                        <a:t>XNA Basic Starter Kit (</a:t>
                      </a:r>
                      <a:r>
                        <a:rPr lang="en-US" sz="1800" baseline="0" dirty="0" err="1" smtClean="0"/>
                        <a:t>CodePlex</a:t>
                      </a:r>
                      <a:r>
                        <a:rPr lang="en-US" sz="1800" baseline="0" dirty="0" smtClean="0"/>
                        <a:t>) </a:t>
                      </a:r>
                      <a:endParaRPr lang="en-US" sz="1800" dirty="0"/>
                    </a:p>
                  </a:txBody>
                  <a:tcPr marL="93260" marR="93260" marT="46630" marB="46630"/>
                </a:tc>
              </a:tr>
            </a:tbl>
          </a:graphicData>
        </a:graphic>
      </p:graphicFrame>
      <p:pic>
        <p:nvPicPr>
          <p:cNvPr id="1028" name="Picture 4" descr="2D Math Pan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50610">
            <a:off x="8089608" y="1511267"/>
            <a:ext cx="1375217" cy="18838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gry Zombie Ninja Ca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04418">
            <a:off x="9199338" y="2344509"/>
            <a:ext cx="1372274" cy="18798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scontent-a-iad.xx.fbcdn.net/hphotos-frc1/432289_347984868580341_2142927226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6409" y="4429865"/>
            <a:ext cx="5402043" cy="22635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42110" y="6505030"/>
            <a:ext cx="5047113" cy="382308"/>
          </a:xfrm>
          <a:prstGeom prst="rect">
            <a:avLst/>
          </a:prstGeom>
          <a:noFill/>
        </p:spPr>
        <p:txBody>
          <a:bodyPr wrap="none" rtlCol="0">
            <a:spAutoFit/>
          </a:bodyPr>
          <a:lstStyle/>
          <a:p>
            <a:r>
              <a:rPr lang="en-US" sz="1836" dirty="0"/>
              <a:t>Online: </a:t>
            </a:r>
            <a:r>
              <a:rPr lang="en-US" sz="1836" dirty="0">
                <a:hlinkClick r:id="rId6"/>
              </a:rPr>
              <a:t>http://facebook.com/OnekSoftGames</a:t>
            </a:r>
            <a:r>
              <a:rPr lang="en-US" sz="1836" dirty="0"/>
              <a:t> </a:t>
            </a:r>
          </a:p>
        </p:txBody>
      </p:sp>
    </p:spTree>
    <p:extLst>
      <p:ext uri="{BB962C8B-B14F-4D97-AF65-F5344CB8AC3E}">
        <p14:creationId xmlns:p14="http://schemas.microsoft.com/office/powerpoint/2010/main" val="362921961"/>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4218" y="3875823"/>
            <a:ext cx="5109889" cy="2934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9991" y="1460957"/>
            <a:ext cx="4774316" cy="413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74320" y="292608"/>
            <a:ext cx="2885951" cy="659198"/>
          </a:xfrm>
          <a:prstGeom prst="rect">
            <a:avLst/>
          </a:prstGeom>
        </p:spPr>
        <p:txBody>
          <a:bodyPr vert="horz" lIns="93260" tIns="46630" rIns="93260" bIns="46630" rtlCol="0" anchor="t">
            <a:normAutofit/>
          </a:bodyPr>
          <a:lstStyle/>
          <a:p>
            <a:pPr defTabSz="466298">
              <a:spcBef>
                <a:spcPct val="0"/>
              </a:spcBef>
            </a:pPr>
            <a:r>
              <a:rPr lang="en-US" sz="3672" dirty="0">
                <a:solidFill>
                  <a:schemeClr val="accent1"/>
                </a:solidFill>
                <a:latin typeface="+mj-lt"/>
                <a:ea typeface="+mj-ea"/>
                <a:cs typeface="+mj-cs"/>
              </a:rPr>
              <a:t>* Community</a:t>
            </a:r>
          </a:p>
        </p:txBody>
      </p:sp>
      <p:sp>
        <p:nvSpPr>
          <p:cNvPr id="8" name="Rectangle 7"/>
          <p:cNvSpPr/>
          <p:nvPr/>
        </p:nvSpPr>
        <p:spPr>
          <a:xfrm>
            <a:off x="2061979" y="1084272"/>
            <a:ext cx="3243344" cy="382308"/>
          </a:xfrm>
          <a:prstGeom prst="rect">
            <a:avLst/>
          </a:prstGeom>
        </p:spPr>
        <p:txBody>
          <a:bodyPr wrap="none">
            <a:spAutoFit/>
          </a:bodyPr>
          <a:lstStyle/>
          <a:p>
            <a:pPr marL="291436" indent="-291436">
              <a:buFont typeface="Arial" pitchFamily="34" charset="0"/>
              <a:buChar char="•"/>
            </a:pPr>
            <a:r>
              <a:rPr lang="en-US" sz="1836" dirty="0"/>
              <a:t>XBLIG Sales Data Analyzer</a:t>
            </a:r>
          </a:p>
        </p:txBody>
      </p:sp>
      <p:sp>
        <p:nvSpPr>
          <p:cNvPr id="11" name="Rectangle 10"/>
          <p:cNvSpPr/>
          <p:nvPr/>
        </p:nvSpPr>
        <p:spPr>
          <a:xfrm>
            <a:off x="6865323" y="3467196"/>
            <a:ext cx="2676617" cy="382308"/>
          </a:xfrm>
          <a:prstGeom prst="rect">
            <a:avLst/>
          </a:prstGeom>
        </p:spPr>
        <p:txBody>
          <a:bodyPr wrap="none">
            <a:spAutoFit/>
          </a:bodyPr>
          <a:lstStyle/>
          <a:p>
            <a:pPr marL="291436" indent="-291436">
              <a:buFont typeface="Arial" pitchFamily="34" charset="0"/>
              <a:buChar char="•"/>
            </a:pPr>
            <a:r>
              <a:rPr lang="en-US" sz="1836" dirty="0"/>
              <a:t>XNA Basic Starter Kit</a:t>
            </a:r>
          </a:p>
        </p:txBody>
      </p:sp>
      <p:sp>
        <p:nvSpPr>
          <p:cNvPr id="14" name="Rectangle 13"/>
          <p:cNvSpPr/>
          <p:nvPr/>
        </p:nvSpPr>
        <p:spPr>
          <a:xfrm>
            <a:off x="6796355" y="296912"/>
            <a:ext cx="2892949" cy="382308"/>
          </a:xfrm>
          <a:prstGeom prst="rect">
            <a:avLst/>
          </a:prstGeom>
        </p:spPr>
        <p:txBody>
          <a:bodyPr wrap="none">
            <a:spAutoFit/>
          </a:bodyPr>
          <a:lstStyle/>
          <a:p>
            <a:pPr marL="291436" indent="-291436">
              <a:buFont typeface="Arial" pitchFamily="34" charset="0"/>
              <a:buChar char="•"/>
            </a:pPr>
            <a:r>
              <a:rPr lang="en-US" sz="1836" dirty="0" err="1"/>
              <a:t>Platformer</a:t>
            </a:r>
            <a:r>
              <a:rPr lang="en-US" sz="1836" dirty="0"/>
              <a:t> Level Editor</a:t>
            </a:r>
          </a:p>
        </p:txBody>
      </p:sp>
      <p:pic>
        <p:nvPicPr>
          <p:cNvPr id="1127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5323" y="643530"/>
            <a:ext cx="3735030" cy="2853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748508"/>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92608"/>
            <a:ext cx="10973062" cy="875738"/>
          </a:xfrm>
        </p:spPr>
        <p:txBody>
          <a:bodyPr/>
          <a:lstStyle/>
          <a:p>
            <a:r>
              <a:rPr lang="en-US" dirty="0" smtClean="0"/>
              <a:t>* Xbox One Community </a:t>
            </a:r>
            <a:endParaRPr lang="en-US" dirty="0"/>
          </a:p>
        </p:txBody>
      </p:sp>
      <p:pic>
        <p:nvPicPr>
          <p:cNvPr id="4" name="Picture 3"/>
          <p:cNvPicPr>
            <a:picLocks noChangeAspect="1"/>
          </p:cNvPicPr>
          <p:nvPr/>
        </p:nvPicPr>
        <p:blipFill>
          <a:blip r:embed="rId3"/>
          <a:stretch>
            <a:fillRect/>
          </a:stretch>
        </p:blipFill>
        <p:spPr>
          <a:xfrm>
            <a:off x="1943805" y="1407000"/>
            <a:ext cx="2797810" cy="4826223"/>
          </a:xfrm>
          <a:prstGeom prst="rect">
            <a:avLst/>
          </a:prstGeom>
        </p:spPr>
      </p:pic>
      <p:pic>
        <p:nvPicPr>
          <p:cNvPr id="6" name="Picture 5"/>
          <p:cNvPicPr>
            <a:picLocks noChangeAspect="1"/>
          </p:cNvPicPr>
          <p:nvPr/>
        </p:nvPicPr>
        <p:blipFill>
          <a:blip r:embed="rId4"/>
          <a:stretch>
            <a:fillRect/>
          </a:stretch>
        </p:blipFill>
        <p:spPr>
          <a:xfrm>
            <a:off x="4897050" y="1406999"/>
            <a:ext cx="5705328" cy="4826223"/>
          </a:xfrm>
          <a:prstGeom prst="rect">
            <a:avLst/>
          </a:prstGeom>
        </p:spPr>
      </p:pic>
      <p:sp>
        <p:nvSpPr>
          <p:cNvPr id="3" name="TextBox 2"/>
          <p:cNvSpPr txBox="1"/>
          <p:nvPr/>
        </p:nvSpPr>
        <p:spPr>
          <a:xfrm>
            <a:off x="2104790" y="6372789"/>
            <a:ext cx="6302727" cy="382308"/>
          </a:xfrm>
          <a:prstGeom prst="rect">
            <a:avLst/>
          </a:prstGeom>
          <a:noFill/>
        </p:spPr>
        <p:txBody>
          <a:bodyPr wrap="none" rtlCol="0">
            <a:spAutoFit/>
          </a:bodyPr>
          <a:lstStyle/>
          <a:p>
            <a:r>
              <a:rPr lang="en-US" sz="1836" dirty="0"/>
              <a:t>Xbox One index page: </a:t>
            </a:r>
            <a:r>
              <a:rPr lang="en-US" sz="1836" dirty="0">
                <a:hlinkClick r:id="rId5"/>
              </a:rPr>
              <a:t>http://WakeUpAndCode.com/xb1</a:t>
            </a:r>
            <a:r>
              <a:rPr lang="en-US" sz="1836" dirty="0"/>
              <a:t>   </a:t>
            </a:r>
          </a:p>
        </p:txBody>
      </p:sp>
    </p:spTree>
    <p:extLst>
      <p:ext uri="{BB962C8B-B14F-4D97-AF65-F5344CB8AC3E}">
        <p14:creationId xmlns:p14="http://schemas.microsoft.com/office/powerpoint/2010/main" val="480844566"/>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92608"/>
            <a:ext cx="10973062" cy="875738"/>
          </a:xfrm>
        </p:spPr>
        <p:txBody>
          <a:bodyPr/>
          <a:lstStyle/>
          <a:p>
            <a:r>
              <a:rPr lang="en-US" dirty="0" smtClean="0"/>
              <a:t>* Unity Community </a:t>
            </a:r>
            <a:endParaRPr lang="en-US" dirty="0"/>
          </a:p>
        </p:txBody>
      </p:sp>
      <p:sp>
        <p:nvSpPr>
          <p:cNvPr id="3" name="TextBox 2"/>
          <p:cNvSpPr txBox="1"/>
          <p:nvPr/>
        </p:nvSpPr>
        <p:spPr>
          <a:xfrm>
            <a:off x="2104790" y="6372789"/>
            <a:ext cx="5918095" cy="374846"/>
          </a:xfrm>
          <a:prstGeom prst="rect">
            <a:avLst/>
          </a:prstGeom>
          <a:noFill/>
        </p:spPr>
        <p:txBody>
          <a:bodyPr wrap="none" rtlCol="0">
            <a:spAutoFit/>
          </a:bodyPr>
          <a:lstStyle/>
          <a:p>
            <a:r>
              <a:rPr lang="en-US" sz="1836" dirty="0" smtClean="0"/>
              <a:t>Unity </a:t>
            </a:r>
            <a:r>
              <a:rPr lang="en-US" sz="1836" dirty="0"/>
              <a:t>index page: </a:t>
            </a:r>
            <a:r>
              <a:rPr lang="en-US" sz="1836" dirty="0">
                <a:hlinkClick r:id="rId3"/>
              </a:rPr>
              <a:t>http://</a:t>
            </a:r>
            <a:r>
              <a:rPr lang="en-US" sz="1836" dirty="0" smtClean="0">
                <a:hlinkClick r:id="rId3"/>
              </a:rPr>
              <a:t>WakeUpAndCode.com/unity</a:t>
            </a:r>
            <a:r>
              <a:rPr lang="en-US" sz="1836" dirty="0" smtClean="0"/>
              <a:t>    </a:t>
            </a:r>
            <a:endParaRPr lang="en-US" sz="1836" dirty="0"/>
          </a:p>
        </p:txBody>
      </p:sp>
      <p:pic>
        <p:nvPicPr>
          <p:cNvPr id="4" name="Picture 3"/>
          <p:cNvPicPr>
            <a:picLocks noChangeAspect="1"/>
          </p:cNvPicPr>
          <p:nvPr/>
        </p:nvPicPr>
        <p:blipFill>
          <a:blip r:embed="rId4"/>
          <a:stretch>
            <a:fillRect/>
          </a:stretch>
        </p:blipFill>
        <p:spPr>
          <a:xfrm>
            <a:off x="5023503" y="1231998"/>
            <a:ext cx="5027668" cy="514079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4848" y="1217977"/>
            <a:ext cx="3291804" cy="5200022"/>
          </a:xfrm>
          <a:prstGeom prst="rect">
            <a:avLst/>
          </a:prstGeom>
        </p:spPr>
      </p:pic>
    </p:spTree>
    <p:extLst>
      <p:ext uri="{BB962C8B-B14F-4D97-AF65-F5344CB8AC3E}">
        <p14:creationId xmlns:p14="http://schemas.microsoft.com/office/powerpoint/2010/main" val="1253009595"/>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 info:</a:t>
            </a:r>
            <a:endParaRPr lang="en-US" dirty="0"/>
          </a:p>
        </p:txBody>
      </p:sp>
      <p:sp>
        <p:nvSpPr>
          <p:cNvPr id="3" name="Content Placeholder 2"/>
          <p:cNvSpPr>
            <a:spLocks noGrp="1"/>
          </p:cNvSpPr>
          <p:nvPr>
            <p:ph idx="4294967295"/>
          </p:nvPr>
        </p:nvSpPr>
        <p:spPr>
          <a:xfrm>
            <a:off x="457580" y="1212849"/>
            <a:ext cx="11429875" cy="5207579"/>
          </a:xfrm>
          <a:prstGeom prst="rect">
            <a:avLst/>
          </a:prstGeom>
        </p:spPr>
        <p:txBody>
          <a:bodyPr/>
          <a:lstStyle/>
          <a:p>
            <a:r>
              <a:rPr lang="en-US" dirty="0"/>
              <a:t>Xbox One Indie </a:t>
            </a:r>
            <a:r>
              <a:rPr lang="en-US" dirty="0" err="1" smtClean="0"/>
              <a:t>Devs</a:t>
            </a:r>
            <a:r>
              <a:rPr lang="en-US" dirty="0" smtClean="0"/>
              <a:t>:</a:t>
            </a:r>
          </a:p>
          <a:p>
            <a:pPr lvl="1"/>
            <a:r>
              <a:rPr lang="en-US" dirty="0" smtClean="0">
                <a:hlinkClick r:id="rId3"/>
              </a:rPr>
              <a:t>http</a:t>
            </a:r>
            <a:r>
              <a:rPr lang="en-US" dirty="0">
                <a:hlinkClick r:id="rId3"/>
              </a:rPr>
              <a:t>://</a:t>
            </a:r>
            <a:r>
              <a:rPr lang="en-US" dirty="0" smtClean="0">
                <a:hlinkClick r:id="rId3"/>
              </a:rPr>
              <a:t>facebook.com/groups/XboxOneIndieDevs</a:t>
            </a:r>
            <a:endParaRPr lang="en-US" dirty="0" smtClean="0"/>
          </a:p>
          <a:p>
            <a:pPr lvl="1"/>
            <a:r>
              <a:rPr lang="en-US" dirty="0" smtClean="0">
                <a:hlinkClick r:id="rId4"/>
              </a:rPr>
              <a:t>http://WakeUpAndCode.com/xb1</a:t>
            </a:r>
            <a:endParaRPr lang="en-US" dirty="0" smtClean="0"/>
          </a:p>
          <a:p>
            <a:pPr marL="342900" lvl="1" indent="0">
              <a:buNone/>
            </a:pPr>
            <a:endParaRPr lang="en-US" dirty="0" smtClean="0"/>
          </a:p>
          <a:p>
            <a:r>
              <a:rPr lang="en-US" dirty="0" smtClean="0"/>
              <a:t>Unity Indie </a:t>
            </a:r>
            <a:r>
              <a:rPr lang="en-US" dirty="0" err="1" smtClean="0"/>
              <a:t>Devs</a:t>
            </a:r>
            <a:r>
              <a:rPr lang="en-US" dirty="0" smtClean="0"/>
              <a:t>:</a:t>
            </a:r>
            <a:endParaRPr lang="en-US" dirty="0"/>
          </a:p>
          <a:p>
            <a:pPr lvl="1"/>
            <a:r>
              <a:rPr lang="en-US" dirty="0">
                <a:hlinkClick r:id="rId5"/>
              </a:rPr>
              <a:t>http://</a:t>
            </a:r>
            <a:r>
              <a:rPr lang="en-US" dirty="0" smtClean="0">
                <a:hlinkClick r:id="rId5"/>
              </a:rPr>
              <a:t>facebook.com/groups/UnityIndieDevs</a:t>
            </a:r>
            <a:r>
              <a:rPr lang="en-US" dirty="0" smtClean="0"/>
              <a:t> </a:t>
            </a:r>
            <a:endParaRPr lang="en-US" dirty="0"/>
          </a:p>
          <a:p>
            <a:pPr lvl="1"/>
            <a:r>
              <a:rPr lang="en-US" dirty="0" smtClean="0">
                <a:hlinkClick r:id="rId6"/>
              </a:rPr>
              <a:t>http://WakeUpAndCode.com/unity</a:t>
            </a:r>
            <a:r>
              <a:rPr lang="en-US" dirty="0" smtClean="0"/>
              <a:t> </a:t>
            </a:r>
          </a:p>
          <a:p>
            <a:endParaRPr lang="en-US" dirty="0"/>
          </a:p>
          <a:p>
            <a:r>
              <a:rPr lang="en-US" dirty="0" smtClean="0"/>
              <a:t>Construct 2 </a:t>
            </a:r>
            <a:r>
              <a:rPr lang="en-US" dirty="0" err="1" smtClean="0"/>
              <a:t>Devs</a:t>
            </a:r>
            <a:r>
              <a:rPr lang="en-US" dirty="0"/>
              <a:t>:</a:t>
            </a:r>
          </a:p>
          <a:p>
            <a:pPr lvl="1"/>
            <a:r>
              <a:rPr lang="en-US" dirty="0">
                <a:hlinkClick r:id="rId7"/>
              </a:rPr>
              <a:t>https://</a:t>
            </a:r>
            <a:r>
              <a:rPr lang="en-US" dirty="0" smtClean="0">
                <a:hlinkClick r:id="rId7"/>
              </a:rPr>
              <a:t>www.facebook.com/groups/Construct 2devs</a:t>
            </a:r>
            <a:r>
              <a:rPr lang="en-US" dirty="0" smtClean="0"/>
              <a:t>  </a:t>
            </a:r>
          </a:p>
        </p:txBody>
      </p:sp>
    </p:spTree>
    <p:extLst>
      <p:ext uri="{BB962C8B-B14F-4D97-AF65-F5344CB8AC3E}">
        <p14:creationId xmlns:p14="http://schemas.microsoft.com/office/powerpoint/2010/main" val="3379551616"/>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910" y="1139019"/>
            <a:ext cx="8961022" cy="5307013"/>
          </a:xfrm>
          <a:prstGeom prst="rect">
            <a:avLst/>
          </a:prstGeom>
        </p:spPr>
      </p:pic>
      <p:sp>
        <p:nvSpPr>
          <p:cNvPr id="2" name="Title 1"/>
          <p:cNvSpPr>
            <a:spLocks noGrp="1"/>
          </p:cNvSpPr>
          <p:nvPr>
            <p:ph type="title"/>
          </p:nvPr>
        </p:nvSpPr>
        <p:spPr/>
        <p:txBody>
          <a:bodyPr/>
          <a:lstStyle/>
          <a:p>
            <a:r>
              <a:rPr lang="en-US" dirty="0" smtClean="0"/>
              <a:t>Contact</a:t>
            </a:r>
            <a:endParaRPr lang="en-US" dirty="0"/>
          </a:p>
        </p:txBody>
      </p:sp>
      <p:sp>
        <p:nvSpPr>
          <p:cNvPr id="5" name="TextBox 4"/>
          <p:cNvSpPr txBox="1"/>
          <p:nvPr/>
        </p:nvSpPr>
        <p:spPr>
          <a:xfrm>
            <a:off x="1646287" y="6331871"/>
            <a:ext cx="7816050" cy="469039"/>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r>
              <a:rPr lang="en-US" sz="2448" dirty="0" smtClean="0"/>
              <a:t>Email: </a:t>
            </a:r>
            <a:r>
              <a:rPr lang="en-US" sz="2448" dirty="0" smtClean="0">
                <a:hlinkClick r:id="rId4"/>
              </a:rPr>
              <a:t>shchowd@microsoft.com</a:t>
            </a:r>
            <a:r>
              <a:rPr lang="en-US" sz="2448" dirty="0" smtClean="0"/>
              <a:t> </a:t>
            </a:r>
            <a:r>
              <a:rPr lang="en-US" sz="2448" dirty="0">
                <a:sym typeface="Wingdings" panose="05000000000000000000" pitchFamily="2" charset="2"/>
              </a:rPr>
              <a:t></a:t>
            </a:r>
            <a:r>
              <a:rPr lang="en-US" sz="2448" dirty="0" smtClean="0"/>
              <a:t> Twitter: </a:t>
            </a:r>
            <a:r>
              <a:rPr lang="en-US" sz="2448" dirty="0" smtClean="0">
                <a:hlinkClick r:id="rId5"/>
              </a:rPr>
              <a:t>@shahedC</a:t>
            </a:r>
            <a:r>
              <a:rPr lang="en-US" sz="2448" dirty="0" smtClean="0"/>
              <a:t> </a:t>
            </a:r>
            <a:endParaRPr lang="en-US" sz="2448" dirty="0"/>
          </a:p>
        </p:txBody>
      </p:sp>
    </p:spTree>
    <p:extLst>
      <p:ext uri="{BB962C8B-B14F-4D97-AF65-F5344CB8AC3E}">
        <p14:creationId xmlns:p14="http://schemas.microsoft.com/office/powerpoint/2010/main" val="4025471718"/>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07347" y="3999554"/>
            <a:ext cx="3200365" cy="2491888"/>
          </a:xfrm>
          <a:prstGeom prst="rect">
            <a:avLst/>
          </a:prstGeom>
        </p:spPr>
      </p:pic>
      <p:sp>
        <p:nvSpPr>
          <p:cNvPr id="2" name="Title 1"/>
          <p:cNvSpPr>
            <a:spLocks noGrp="1"/>
          </p:cNvSpPr>
          <p:nvPr>
            <p:ph type="title"/>
          </p:nvPr>
        </p:nvSpPr>
        <p:spPr/>
        <p:txBody>
          <a:bodyPr/>
          <a:lstStyle/>
          <a:p>
            <a:r>
              <a:rPr lang="en-US" dirty="0" smtClean="0"/>
              <a:t>My Background (continued)</a:t>
            </a:r>
            <a:endParaRPr lang="en-US" dirty="0"/>
          </a:p>
        </p:txBody>
      </p:sp>
      <p:graphicFrame>
        <p:nvGraphicFramePr>
          <p:cNvPr id="5" name="Content Placeholder 4"/>
          <p:cNvGraphicFramePr>
            <a:graphicFrameLocks noGrp="1"/>
          </p:cNvGraphicFramePr>
          <p:nvPr>
            <p:ph idx="4294967295"/>
            <p:extLst/>
          </p:nvPr>
        </p:nvGraphicFramePr>
        <p:xfrm>
          <a:off x="457580" y="1119848"/>
          <a:ext cx="9962420" cy="2506826"/>
        </p:xfrm>
        <a:graphic>
          <a:graphicData uri="http://schemas.openxmlformats.org/drawingml/2006/table">
            <a:tbl>
              <a:tblPr firstRow="1" bandRow="1">
                <a:tableStyleId>{5C22544A-7EE6-4342-B048-85BDC9FD1C3A}</a:tableStyleId>
              </a:tblPr>
              <a:tblGrid>
                <a:gridCol w="1455186"/>
                <a:gridCol w="8507234"/>
              </a:tblGrid>
              <a:tr h="378222">
                <a:tc>
                  <a:txBody>
                    <a:bodyPr/>
                    <a:lstStyle/>
                    <a:p>
                      <a:r>
                        <a:rPr lang="en-US" sz="1800" dirty="0" smtClean="0"/>
                        <a:t>Period</a:t>
                      </a:r>
                      <a:endParaRPr lang="en-US" sz="1800" dirty="0"/>
                    </a:p>
                  </a:txBody>
                  <a:tcPr marL="93260" marR="93260" marT="46630" marB="46630"/>
                </a:tc>
                <a:tc>
                  <a:txBody>
                    <a:bodyPr/>
                    <a:lstStyle/>
                    <a:p>
                      <a:r>
                        <a:rPr lang="en-US" sz="1800" dirty="0" smtClean="0"/>
                        <a:t>Background/Experience</a:t>
                      </a:r>
                      <a:endParaRPr lang="en-US" sz="1800" dirty="0"/>
                    </a:p>
                  </a:txBody>
                  <a:tcPr marL="93260" marR="93260" marT="46630" marB="46630"/>
                </a:tc>
              </a:tr>
              <a:tr h="1212384">
                <a:tc>
                  <a:txBody>
                    <a:bodyPr/>
                    <a:lstStyle/>
                    <a:p>
                      <a:r>
                        <a:rPr lang="en-US" sz="1800" dirty="0" smtClean="0"/>
                        <a:t>2013</a:t>
                      </a:r>
                      <a:endParaRPr lang="en-US" sz="1800" dirty="0"/>
                    </a:p>
                  </a:txBody>
                  <a:tcPr marL="93260" marR="93260" marT="46630" marB="46630"/>
                </a:tc>
                <a:tc>
                  <a:txBody>
                    <a:bodyPr/>
                    <a:lstStyle/>
                    <a:p>
                      <a:pPr marL="285750" indent="-285750">
                        <a:buFont typeface="Arial" panose="020B0604020202020204" pitchFamily="34" charset="0"/>
                        <a:buChar char="•"/>
                      </a:pPr>
                      <a:r>
                        <a:rPr lang="en-US" sz="1800" dirty="0" smtClean="0"/>
                        <a:t>Ninja</a:t>
                      </a:r>
                      <a:r>
                        <a:rPr lang="en-US" sz="1800" baseline="0" dirty="0" smtClean="0"/>
                        <a:t> Cat Runner on Win8, WP8, Web (Construct 2)</a:t>
                      </a:r>
                    </a:p>
                    <a:p>
                      <a:pPr marL="285750" indent="-285750">
                        <a:buFont typeface="Arial" panose="020B0604020202020204" pitchFamily="34" charset="0"/>
                        <a:buChar char="•"/>
                      </a:pPr>
                      <a:r>
                        <a:rPr lang="en-US" sz="1800" baseline="0" dirty="0" smtClean="0"/>
                        <a:t>Video Q&amp;A with MS Tech Evangelist Frank La Vigne</a:t>
                      </a:r>
                    </a:p>
                    <a:p>
                      <a:pPr marL="285750" indent="-285750">
                        <a:buFont typeface="Arial" panose="020B0604020202020204" pitchFamily="34" charset="0"/>
                        <a:buChar char="•"/>
                      </a:pPr>
                      <a:r>
                        <a:rPr lang="en-US" sz="1800" dirty="0" smtClean="0"/>
                        <a:t>Founder/Admin</a:t>
                      </a:r>
                      <a:r>
                        <a:rPr lang="en-US" sz="1800" baseline="0" dirty="0" smtClean="0"/>
                        <a:t> of FB groups: Construct2, Xbox One &amp; Unity Indie </a:t>
                      </a:r>
                      <a:r>
                        <a:rPr lang="en-US" sz="1800" baseline="0" dirty="0" err="1" smtClean="0"/>
                        <a:t>Devs</a:t>
                      </a:r>
                      <a:endParaRPr lang="en-US" sz="1800" baseline="0" dirty="0" smtClean="0"/>
                    </a:p>
                    <a:p>
                      <a:pPr marL="285750" indent="-285750">
                        <a:buFont typeface="Arial" panose="020B0604020202020204" pitchFamily="34" charset="0"/>
                        <a:buChar char="•"/>
                      </a:pPr>
                      <a:r>
                        <a:rPr lang="en-US" sz="1800" baseline="0" dirty="0" smtClean="0"/>
                        <a:t>Started Public Speaking in DC area and East Coast</a:t>
                      </a:r>
                      <a:endParaRPr lang="en-US" sz="1800" dirty="0"/>
                    </a:p>
                  </a:txBody>
                  <a:tcPr marL="93260" marR="93260" marT="46630" marB="46630"/>
                </a:tc>
              </a:tr>
              <a:tr h="378222">
                <a:tc>
                  <a:txBody>
                    <a:bodyPr/>
                    <a:lstStyle/>
                    <a:p>
                      <a:r>
                        <a:rPr lang="en-US" sz="1800" dirty="0" smtClean="0"/>
                        <a:t>2014</a:t>
                      </a:r>
                      <a:endParaRPr lang="en-US" sz="1800" dirty="0"/>
                    </a:p>
                  </a:txBody>
                  <a:tcPr marL="93260" marR="93260" marT="46630" marB="46630"/>
                </a:tc>
                <a:tc>
                  <a:txBody>
                    <a:bodyPr/>
                    <a:lstStyle/>
                    <a:p>
                      <a:pPr marL="285750" indent="-285750">
                        <a:buFont typeface="Arial" panose="020B0604020202020204" pitchFamily="34" charset="0"/>
                        <a:buChar char="•"/>
                      </a:pPr>
                      <a:r>
                        <a:rPr lang="en-US" sz="1800" dirty="0" smtClean="0"/>
                        <a:t>Public Speaking</a:t>
                      </a:r>
                      <a:r>
                        <a:rPr lang="en-US" sz="1800" baseline="0" dirty="0" smtClean="0"/>
                        <a:t> on Indie Game Development</a:t>
                      </a:r>
                    </a:p>
                    <a:p>
                      <a:pPr marL="285750" indent="-285750">
                        <a:buFont typeface="Arial" panose="020B0604020202020204" pitchFamily="34" charset="0"/>
                        <a:buChar char="•"/>
                      </a:pPr>
                      <a:r>
                        <a:rPr lang="en-US" sz="1800" baseline="0" dirty="0" smtClean="0"/>
                        <a:t>Joined Microsoft as a Sr. Technical Evangelist</a:t>
                      </a:r>
                    </a:p>
                    <a:p>
                      <a:pPr marL="285750" indent="-285750">
                        <a:buFont typeface="Arial" panose="020B0604020202020204" pitchFamily="34" charset="0"/>
                        <a:buChar char="•"/>
                      </a:pPr>
                      <a:r>
                        <a:rPr lang="en-US" sz="1800" baseline="0" dirty="0" smtClean="0"/>
                        <a:t>Gallant Glider on Win8, WP8, Web (Construct 2 </a:t>
                      </a:r>
                      <a:r>
                        <a:rPr lang="en-US" sz="1800" baseline="0" dirty="0" smtClean="0">
                          <a:sym typeface="Wingdings" panose="05000000000000000000" pitchFamily="2" charset="2"/>
                        </a:rPr>
                        <a:t> Universal App)</a:t>
                      </a:r>
                      <a:endParaRPr lang="en-US" sz="1800" dirty="0"/>
                    </a:p>
                  </a:txBody>
                  <a:tcPr marL="93260" marR="93260" marT="46630" marB="46630"/>
                </a:tc>
              </a:tr>
            </a:tbl>
          </a:graphicData>
        </a:graphic>
      </p:graphicFrame>
      <p:pic>
        <p:nvPicPr>
          <p:cNvPr id="2050" name="Picture 2" descr="Ninja Cat Runn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40960">
            <a:off x="387530" y="3773961"/>
            <a:ext cx="2914385" cy="16320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970" y="6597098"/>
            <a:ext cx="4574329" cy="374846"/>
          </a:xfrm>
          <a:prstGeom prst="rect">
            <a:avLst/>
          </a:prstGeom>
          <a:noFill/>
        </p:spPr>
        <p:txBody>
          <a:bodyPr wrap="none" rtlCol="0">
            <a:spAutoFit/>
          </a:bodyPr>
          <a:lstStyle/>
          <a:p>
            <a:r>
              <a:rPr lang="en-US" sz="1836" dirty="0" smtClean="0"/>
              <a:t>Video Q&amp;A: </a:t>
            </a:r>
            <a:r>
              <a:rPr lang="en-US" sz="1836" dirty="0">
                <a:hlinkClick r:id="rId5"/>
              </a:rPr>
              <a:t>http://youtu.be/lRjrQPvVOpo</a:t>
            </a:r>
            <a:r>
              <a:rPr lang="en-US" sz="1836" dirty="0"/>
              <a:t> </a:t>
            </a:r>
          </a:p>
        </p:txBody>
      </p:sp>
      <p:sp>
        <p:nvSpPr>
          <p:cNvPr id="7" name="TextBox 6"/>
          <p:cNvSpPr txBox="1"/>
          <p:nvPr/>
        </p:nvSpPr>
        <p:spPr>
          <a:xfrm>
            <a:off x="7041188" y="6571834"/>
            <a:ext cx="4565032" cy="400110"/>
          </a:xfrm>
          <a:prstGeom prst="rect">
            <a:avLst/>
          </a:prstGeom>
          <a:noFill/>
        </p:spPr>
        <p:txBody>
          <a:bodyPr wrap="none" rtlCol="0">
            <a:spAutoFit/>
          </a:bodyPr>
          <a:lstStyle/>
          <a:p>
            <a:r>
              <a:rPr lang="en-US" sz="1836" dirty="0" smtClean="0"/>
              <a:t>MVA: </a:t>
            </a:r>
            <a:r>
              <a:rPr lang="en-US" sz="2000" u="sng" dirty="0">
                <a:hlinkClick r:id="rId6"/>
              </a:rPr>
              <a:t>http://</a:t>
            </a:r>
            <a:r>
              <a:rPr lang="en-US" sz="2000" u="sng" dirty="0" smtClean="0">
                <a:hlinkClick r:id="rId6"/>
              </a:rPr>
              <a:t>aka.ms/DevGames-Const2</a:t>
            </a:r>
            <a:r>
              <a:rPr lang="en-US" sz="2000" u="sng" dirty="0" smtClean="0"/>
              <a:t> </a:t>
            </a:r>
            <a:endParaRPr lang="en-US" sz="1836"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6872" y="3703863"/>
            <a:ext cx="4857858" cy="2893236"/>
          </a:xfrm>
          <a:prstGeom prst="rect">
            <a:avLst/>
          </a:prstGeom>
        </p:spPr>
      </p:pic>
    </p:spTree>
    <p:extLst>
      <p:ext uri="{BB962C8B-B14F-4D97-AF65-F5344CB8AC3E}">
        <p14:creationId xmlns:p14="http://schemas.microsoft.com/office/powerpoint/2010/main" val="30585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Official Xbox Magazine</a:t>
            </a:r>
            <a:endParaRPr lang="en-US" dirty="0"/>
          </a:p>
        </p:txBody>
      </p:sp>
      <p:pic>
        <p:nvPicPr>
          <p:cNvPr id="1026" name="Picture 2" descr="https://scontent-a-iad.xx.fbcdn.net/hphotos-frc3/t1/1506632_10151836636145044_165221244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5237" y="1243470"/>
            <a:ext cx="3716699" cy="4955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98692" y="6466980"/>
            <a:ext cx="5782431" cy="382308"/>
          </a:xfrm>
          <a:prstGeom prst="rect">
            <a:avLst/>
          </a:prstGeom>
          <a:noFill/>
        </p:spPr>
        <p:txBody>
          <a:bodyPr wrap="none" rtlCol="0">
            <a:spAutoFit/>
          </a:bodyPr>
          <a:lstStyle/>
          <a:p>
            <a:r>
              <a:rPr lang="en-US" sz="1836" dirty="0"/>
              <a:t>Source: Official Xbox Magazine, March 2014, Page 65</a:t>
            </a:r>
          </a:p>
        </p:txBody>
      </p:sp>
      <p:pic>
        <p:nvPicPr>
          <p:cNvPr id="4" name="Picture 3"/>
          <p:cNvPicPr>
            <a:picLocks noChangeAspect="1"/>
          </p:cNvPicPr>
          <p:nvPr/>
        </p:nvPicPr>
        <p:blipFill>
          <a:blip r:embed="rId4"/>
          <a:stretch>
            <a:fillRect/>
          </a:stretch>
        </p:blipFill>
        <p:spPr>
          <a:xfrm>
            <a:off x="5921231" y="1125037"/>
            <a:ext cx="3827899" cy="5377041"/>
          </a:xfrm>
          <a:prstGeom prst="rect">
            <a:avLst/>
          </a:prstGeom>
        </p:spPr>
      </p:pic>
      <p:pic>
        <p:nvPicPr>
          <p:cNvPr id="6" name="Picture 5"/>
          <p:cNvPicPr>
            <a:picLocks noChangeAspect="1"/>
          </p:cNvPicPr>
          <p:nvPr/>
        </p:nvPicPr>
        <p:blipFill>
          <a:blip r:embed="rId5"/>
          <a:stretch>
            <a:fillRect/>
          </a:stretch>
        </p:blipFill>
        <p:spPr>
          <a:xfrm>
            <a:off x="7658121" y="2797810"/>
            <a:ext cx="1985826" cy="1540337"/>
          </a:xfrm>
          <a:prstGeom prst="rect">
            <a:avLst/>
          </a:prstGeom>
        </p:spPr>
      </p:pic>
      <p:sp>
        <p:nvSpPr>
          <p:cNvPr id="7" name="Oval 6"/>
          <p:cNvSpPr/>
          <p:nvPr/>
        </p:nvSpPr>
        <p:spPr>
          <a:xfrm>
            <a:off x="7383991" y="2564658"/>
            <a:ext cx="2365139" cy="20983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a:t>
            </a:r>
          </a:p>
        </p:txBody>
      </p:sp>
      <p:cxnSp>
        <p:nvCxnSpPr>
          <p:cNvPr id="9" name="Straight Arrow Connector 8"/>
          <p:cNvCxnSpPr/>
          <p:nvPr/>
        </p:nvCxnSpPr>
        <p:spPr>
          <a:xfrm flipV="1">
            <a:off x="6684539" y="4041281"/>
            <a:ext cx="854886" cy="296865"/>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60734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http://blogs.msdn.com/cfs-filesystemfile.ashx/__key/communityserver-blogs-components-weblogfiles/00-00-01-44-28-metablogapi/3124.image_5F00_133293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1000" y="3462269"/>
            <a:ext cx="1332730" cy="132706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visualstudiomagazine.com/articles/2013/09/30/~/media/ECG/visualstudiomagazine/Images/introimages/VisualStudio2013.ash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0531" y="1491387"/>
            <a:ext cx="2536228" cy="176399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p:cNvPicPr>
            <a:picLocks noChangeAspect="1" noChangeArrowheads="1"/>
          </p:cNvPicPr>
          <p:nvPr/>
        </p:nvPicPr>
        <p:blipFill>
          <a:blip r:embed="rId5" cstate="print"/>
          <a:srcRect/>
          <a:stretch>
            <a:fillRect/>
          </a:stretch>
        </p:blipFill>
        <p:spPr bwMode="auto">
          <a:xfrm>
            <a:off x="6208815" y="2386090"/>
            <a:ext cx="2622947" cy="786884"/>
          </a:xfrm>
          <a:prstGeom prst="rect">
            <a:avLst/>
          </a:prstGeom>
          <a:noFill/>
          <a:ln w="9525">
            <a:noFill/>
            <a:miter lim="800000"/>
            <a:headEnd/>
            <a:tailEnd/>
          </a:ln>
        </p:spPr>
      </p:pic>
      <p:pic>
        <p:nvPicPr>
          <p:cNvPr id="1045" name="Picture 21" descr="http://www.getpaint.net/images/Logo3.png"/>
          <p:cNvPicPr>
            <a:picLocks noChangeAspect="1" noChangeArrowheads="1"/>
          </p:cNvPicPr>
          <p:nvPr/>
        </p:nvPicPr>
        <p:blipFill>
          <a:blip r:embed="rId6" cstate="print"/>
          <a:srcRect/>
          <a:stretch>
            <a:fillRect/>
          </a:stretch>
        </p:blipFill>
        <p:spPr bwMode="auto">
          <a:xfrm>
            <a:off x="7210893" y="5953959"/>
            <a:ext cx="2302364" cy="563449"/>
          </a:xfrm>
          <a:prstGeom prst="rect">
            <a:avLst/>
          </a:prstGeom>
          <a:noFill/>
        </p:spPr>
      </p:pic>
      <p:pic>
        <p:nvPicPr>
          <p:cNvPr id="3076" name="Picture 4" descr="http://forum.unity3d.com/attachment.php?attachmentid=16698&amp;stc=1&amp;d=12952630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928" y="4428402"/>
            <a:ext cx="3802492" cy="14205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stretch>
            <a:fillRect/>
          </a:stretch>
        </p:blipFill>
        <p:spPr>
          <a:xfrm>
            <a:off x="775161" y="3346823"/>
            <a:ext cx="4249676" cy="1072243"/>
          </a:xfrm>
          <a:prstGeom prst="rect">
            <a:avLst/>
          </a:prstGeom>
        </p:spPr>
      </p:pic>
      <p:pic>
        <p:nvPicPr>
          <p:cNvPr id="3088" name="Picture 16" descr="http://www.ciol.com/IMG/046/20046/windows-8-logo-370x264.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8168" y="1450944"/>
            <a:ext cx="1765435" cy="12596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0"/>
          <a:stretch>
            <a:fillRect/>
          </a:stretch>
        </p:blipFill>
        <p:spPr>
          <a:xfrm>
            <a:off x="1948167" y="5999303"/>
            <a:ext cx="4502454" cy="920341"/>
          </a:xfrm>
          <a:prstGeom prst="rect">
            <a:avLst/>
          </a:prstGeom>
        </p:spPr>
      </p:pic>
      <p:pic>
        <p:nvPicPr>
          <p:cNvPr id="3090" name="Picture 18" descr="http://stephenbelovarich.com/web-developer-video-pro-creative-coder-consultant-teacher-freelance-for-hire-los-angeles-california/images/badges/c-logo.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86212" y="4786782"/>
            <a:ext cx="1822603" cy="1215069"/>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p:cNvSpPr txBox="1">
            <a:spLocks/>
          </p:cNvSpPr>
          <p:nvPr/>
        </p:nvSpPr>
        <p:spPr>
          <a:xfrm>
            <a:off x="2333794" y="396329"/>
            <a:ext cx="7849412" cy="912480"/>
          </a:xfrm>
          <a:prstGeom prst="rect">
            <a:avLst/>
          </a:prstGeom>
        </p:spPr>
        <p:txBody>
          <a:bodyPr vert="horz" lIns="93260" tIns="46630" rIns="93260" bIns="4663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672" dirty="0"/>
              <a:t>Tools &amp; Technologies</a:t>
            </a:r>
          </a:p>
        </p:txBody>
      </p:sp>
      <p:sp>
        <p:nvSpPr>
          <p:cNvPr id="13" name="TextBox 12"/>
          <p:cNvSpPr txBox="1"/>
          <p:nvPr/>
        </p:nvSpPr>
        <p:spPr>
          <a:xfrm>
            <a:off x="6139446" y="5848956"/>
            <a:ext cx="1071447" cy="1403461"/>
          </a:xfrm>
          <a:prstGeom prst="rect">
            <a:avLst/>
          </a:prstGeom>
          <a:noFill/>
        </p:spPr>
        <p:txBody>
          <a:bodyPr wrap="none" lIns="182880" tIns="146304" rIns="182880" bIns="146304" rtlCol="0">
            <a:spAutoFit/>
          </a:bodyPr>
          <a:lstStyle/>
          <a:p>
            <a:pPr>
              <a:lnSpc>
                <a:spcPct val="90000"/>
              </a:lnSpc>
              <a:spcAft>
                <a:spcPts val="600"/>
              </a:spcAft>
            </a:pPr>
            <a:r>
              <a:rPr lang="en-US" sz="8000" dirty="0">
                <a:gradFill>
                  <a:gsLst>
                    <a:gs pos="2917">
                      <a:schemeClr val="tx1"/>
                    </a:gs>
                    <a:gs pos="30000">
                      <a:schemeClr val="tx1"/>
                    </a:gs>
                  </a:gsLst>
                  <a:lin ang="5400000" scaled="0"/>
                </a:gradFill>
              </a:rPr>
              <a:t>+</a:t>
            </a:r>
            <a:endParaRPr lang="en-US" sz="8000" dirty="0" smtClean="0">
              <a:gradFill>
                <a:gsLst>
                  <a:gs pos="2917">
                    <a:schemeClr val="tx1"/>
                  </a:gs>
                  <a:gs pos="30000">
                    <a:schemeClr val="tx1"/>
                  </a:gs>
                </a:gsLst>
                <a:lin ang="5400000" scaled="0"/>
              </a:gradFill>
            </a:endParaRPr>
          </a:p>
        </p:txBody>
      </p:sp>
      <p:pic>
        <p:nvPicPr>
          <p:cNvPr id="1026" name="Picture 2" descr="html5_css_javascrip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57184" y="3666361"/>
            <a:ext cx="3327924" cy="13363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download.blender.org/institute/logos/blender-plain.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01399" y="5098973"/>
            <a:ext cx="3097785" cy="8619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4"/>
          <a:stretch>
            <a:fillRect/>
          </a:stretch>
        </p:blipFill>
        <p:spPr>
          <a:xfrm>
            <a:off x="6467042" y="1503039"/>
            <a:ext cx="2223963" cy="674363"/>
          </a:xfrm>
          <a:prstGeom prst="rect">
            <a:avLst/>
          </a:prstGeom>
        </p:spPr>
      </p:pic>
    </p:spTree>
    <p:extLst>
      <p:ext uri="{BB962C8B-B14F-4D97-AF65-F5344CB8AC3E}">
        <p14:creationId xmlns:p14="http://schemas.microsoft.com/office/powerpoint/2010/main" val="37543998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tc.ua/wp-content/uploads/2013/05/tamireller_large_verge_medium_landsca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7049" y="1632055"/>
            <a:ext cx="5148319" cy="34348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Why Windows 8?</a:t>
            </a:r>
            <a:endParaRPr lang="en-US" dirty="0"/>
          </a:p>
        </p:txBody>
      </p:sp>
      <p:sp>
        <p:nvSpPr>
          <p:cNvPr id="3" name="Content Placeholder 2"/>
          <p:cNvSpPr>
            <a:spLocks noGrp="1"/>
          </p:cNvSpPr>
          <p:nvPr>
            <p:ph idx="4294967295"/>
          </p:nvPr>
        </p:nvSpPr>
        <p:spPr>
          <a:xfrm>
            <a:off x="2410107" y="6117261"/>
            <a:ext cx="7305393" cy="424676"/>
          </a:xfrm>
          <a:prstGeom prst="rect">
            <a:avLst/>
          </a:prstGeom>
        </p:spPr>
        <p:txBody>
          <a:bodyPr>
            <a:normAutofit fontScale="55000" lnSpcReduction="20000"/>
          </a:bodyPr>
          <a:lstStyle/>
          <a:p>
            <a:pPr marL="0" indent="0">
              <a:buNone/>
            </a:pPr>
            <a:r>
              <a:rPr lang="en-US" dirty="0"/>
              <a:t>Tami </a:t>
            </a:r>
            <a:r>
              <a:rPr lang="en-US" dirty="0" err="1"/>
              <a:t>Reller</a:t>
            </a:r>
            <a:r>
              <a:rPr lang="en-US" dirty="0"/>
              <a:t>, Microsoft's executive vice president of </a:t>
            </a:r>
            <a:r>
              <a:rPr lang="en-US" dirty="0" smtClean="0"/>
              <a:t>marketing</a:t>
            </a:r>
            <a:endParaRPr lang="en-US" dirty="0"/>
          </a:p>
        </p:txBody>
      </p:sp>
      <p:sp>
        <p:nvSpPr>
          <p:cNvPr id="7" name="Content Placeholder 2"/>
          <p:cNvSpPr txBox="1">
            <a:spLocks/>
          </p:cNvSpPr>
          <p:nvPr/>
        </p:nvSpPr>
        <p:spPr>
          <a:xfrm>
            <a:off x="1996199" y="1756305"/>
            <a:ext cx="2900850" cy="3186396"/>
          </a:xfrm>
          <a:prstGeom prst="rect">
            <a:avLst/>
          </a:prstGeom>
        </p:spPr>
        <p:txBody>
          <a:bodyPr vert="horz" lIns="93260" tIns="46630" rIns="93260" bIns="4663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n-US" sz="1836" i="1" dirty="0"/>
          </a:p>
          <a:p>
            <a:pPr marL="0" indent="0">
              <a:buNone/>
            </a:pPr>
            <a:r>
              <a:rPr lang="en-US" sz="2448" b="1" i="1" dirty="0"/>
              <a:t>"We surpassed 200 million licenses now on Windows 8, which is pretty stunning," she said, </a:t>
            </a:r>
            <a:r>
              <a:rPr lang="en-US" sz="1836" i="1" dirty="0"/>
              <a:t>adding that while the platform has received a lot of traction, there is still a lot more work to do.</a:t>
            </a:r>
          </a:p>
          <a:p>
            <a:endParaRPr lang="en-US" sz="1836" i="1" dirty="0"/>
          </a:p>
        </p:txBody>
      </p:sp>
    </p:spTree>
    <p:extLst>
      <p:ext uri="{BB962C8B-B14F-4D97-AF65-F5344CB8AC3E}">
        <p14:creationId xmlns:p14="http://schemas.microsoft.com/office/powerpoint/2010/main" val="165320148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 2</a:t>
            </a:r>
            <a:endParaRPr lang="en-US" dirty="0"/>
          </a:p>
        </p:txBody>
      </p:sp>
      <p:pic>
        <p:nvPicPr>
          <p:cNvPr id="4" name="Picture 3"/>
          <p:cNvPicPr>
            <a:picLocks noChangeAspect="1"/>
          </p:cNvPicPr>
          <p:nvPr/>
        </p:nvPicPr>
        <p:blipFill>
          <a:blip r:embed="rId3"/>
          <a:stretch>
            <a:fillRect/>
          </a:stretch>
        </p:blipFill>
        <p:spPr>
          <a:xfrm>
            <a:off x="2176955" y="1787489"/>
            <a:ext cx="8386409" cy="3612218"/>
          </a:xfrm>
          <a:prstGeom prst="rect">
            <a:avLst/>
          </a:prstGeom>
        </p:spPr>
      </p:pic>
      <p:sp>
        <p:nvSpPr>
          <p:cNvPr id="5" name="TextBox 4"/>
          <p:cNvSpPr txBox="1"/>
          <p:nvPr/>
        </p:nvSpPr>
        <p:spPr>
          <a:xfrm>
            <a:off x="2195241" y="6377120"/>
            <a:ext cx="4710123" cy="382308"/>
          </a:xfrm>
          <a:prstGeom prst="rect">
            <a:avLst/>
          </a:prstGeom>
          <a:noFill/>
        </p:spPr>
        <p:txBody>
          <a:bodyPr wrap="none" rtlCol="0">
            <a:spAutoFit/>
          </a:bodyPr>
          <a:lstStyle/>
          <a:p>
            <a:r>
              <a:rPr lang="en-US" sz="1836" dirty="0"/>
              <a:t>Source: </a:t>
            </a:r>
            <a:r>
              <a:rPr lang="en-US" sz="1836" dirty="0">
                <a:hlinkClick r:id="rId4"/>
              </a:rPr>
              <a:t>https://</a:t>
            </a:r>
            <a:r>
              <a:rPr lang="en-US" sz="1836" dirty="0" smtClean="0">
                <a:hlinkClick r:id="rId4"/>
              </a:rPr>
              <a:t>www.scirra.com/Construct 2</a:t>
            </a:r>
            <a:r>
              <a:rPr lang="en-US" sz="1836" dirty="0" smtClean="0"/>
              <a:t> </a:t>
            </a:r>
            <a:endParaRPr lang="en-US" sz="1836" dirty="0"/>
          </a:p>
        </p:txBody>
      </p:sp>
    </p:spTree>
    <p:extLst>
      <p:ext uri="{BB962C8B-B14F-4D97-AF65-F5344CB8AC3E}">
        <p14:creationId xmlns:p14="http://schemas.microsoft.com/office/powerpoint/2010/main" val="1295754926"/>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BDF7B88FB45242857B3A901B483E78" ma:contentTypeVersion="1" ma:contentTypeDescription="Create a new document." ma:contentTypeScope="" ma:versionID="455b738cbe291035727252965339a9cd">
  <xsd:schema xmlns:xsd="http://www.w3.org/2001/XMLSchema" xmlns:xs="http://www.w3.org/2001/XMLSchema" xmlns:p="http://schemas.microsoft.com/office/2006/metadata/properties" xmlns:ns3="cbf749eb-5fb0-4c75-b7cd-eb7d18649fd5" targetNamespace="http://schemas.microsoft.com/office/2006/metadata/properties" ma:root="true" ma:fieldsID="d774524265fcb095b4c84cada5906d7e" ns3:_="">
    <xsd:import namespace="cbf749eb-5fb0-4c75-b7cd-eb7d18649fd5"/>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f749eb-5fb0-4c75-b7cd-eb7d18649fd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schemas.microsoft.com/office/2006/documentManagement/types"/>
    <ds:schemaRef ds:uri="cbf749eb-5fb0-4c75-b7cd-eb7d18649fd5"/>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1D73293D-82F6-4565-88FA-9CA87C460F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f749eb-5fb0-4c75-b7cd-eb7d18649f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22340</TotalTime>
  <Words>2010</Words>
  <Application>Microsoft Office PowerPoint</Application>
  <PresentationFormat>Custom</PresentationFormat>
  <Paragraphs>483</Paragraphs>
  <Slides>44</Slides>
  <Notes>44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ＭＳ Ｐゴシック</vt:lpstr>
      <vt:lpstr>Arial</vt:lpstr>
      <vt:lpstr>Segoe UI</vt:lpstr>
      <vt:lpstr>Segoe UI Light</vt:lpstr>
      <vt:lpstr>Wingdings</vt:lpstr>
      <vt:lpstr>Wingdings 3</vt:lpstr>
      <vt:lpstr>MSVID_White_16x9_2012-08-18</vt:lpstr>
      <vt:lpstr>Intro to Indie Game Development </vt:lpstr>
      <vt:lpstr>What’s Going On</vt:lpstr>
      <vt:lpstr>Agenda</vt:lpstr>
      <vt:lpstr>My Background</vt:lpstr>
      <vt:lpstr>My Background (continued)</vt:lpstr>
      <vt:lpstr>Official Xbox Magazine</vt:lpstr>
      <vt:lpstr>PowerPoint Presentation</vt:lpstr>
      <vt:lpstr>Why Windows 8?</vt:lpstr>
      <vt:lpstr>Construct 2</vt:lpstr>
      <vt:lpstr>Construct 2 – Getting Started</vt:lpstr>
      <vt:lpstr>Construct 2: Export</vt:lpstr>
      <vt:lpstr>Construct 2 publishing</vt:lpstr>
      <vt:lpstr>Construct 2 - demo</vt:lpstr>
      <vt:lpstr>Flappy Bird clone</vt:lpstr>
      <vt:lpstr>Construct 2 Tutorials</vt:lpstr>
      <vt:lpstr>Construct 2 Forum &amp; FB group</vt:lpstr>
      <vt:lpstr>C++, DirectX, etc</vt:lpstr>
      <vt:lpstr>Learning C++</vt:lpstr>
      <vt:lpstr>Learning DirectX</vt:lpstr>
      <vt:lpstr>DirectX on MSDN</vt:lpstr>
      <vt:lpstr>DirectX TK and DirectX Tex</vt:lpstr>
      <vt:lpstr>DirectX TK Sample</vt:lpstr>
      <vt:lpstr>RandomChaos</vt:lpstr>
      <vt:lpstr>Game Loop: Update-Draw</vt:lpstr>
      <vt:lpstr>Unity</vt:lpstr>
      <vt:lpstr>Unity UI</vt:lpstr>
      <vt:lpstr>Unity: Things to Know</vt:lpstr>
      <vt:lpstr>Unity 2D features</vt:lpstr>
      <vt:lpstr>Unity 2D Tutorial</vt:lpstr>
      <vt:lpstr>Zombie Conga demo</vt:lpstr>
      <vt:lpstr>Angry Bots Sample</vt:lpstr>
      <vt:lpstr>Learn 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Xbox One Community </vt:lpstr>
      <vt:lpstr>* Unity Community </vt:lpstr>
      <vt:lpstr>For more info:</vt:lpstr>
      <vt:lpstr>Contact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Stronger. Together. One Microsoft</dc:title>
  <dc:creator>Dave Voyles</dc:creator>
  <cp:lastModifiedBy>Shahed Chowdhuri</cp:lastModifiedBy>
  <cp:revision>210</cp:revision>
  <dcterms:created xsi:type="dcterms:W3CDTF">2012-05-22T07:38:31Z</dcterms:created>
  <dcterms:modified xsi:type="dcterms:W3CDTF">2014-11-05T00:06:57Z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0x010100F5BDF7B88FB45242857B3A901B483E78</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IsMyDocuments">
    <vt:bool>true</vt:bool>
  </property>
</Properties>
</file>