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39"/>
  </p:notesMasterIdLst>
  <p:handoutMasterIdLst>
    <p:handoutMasterId r:id="rId40"/>
  </p:handoutMasterIdLst>
  <p:sldIdLst>
    <p:sldId id="256" r:id="rId5"/>
    <p:sldId id="298" r:id="rId6"/>
    <p:sldId id="304" r:id="rId7"/>
    <p:sldId id="331" r:id="rId8"/>
    <p:sldId id="322" r:id="rId9"/>
    <p:sldId id="321" r:id="rId10"/>
    <p:sldId id="326" r:id="rId11"/>
    <p:sldId id="327" r:id="rId12"/>
    <p:sldId id="332" r:id="rId13"/>
    <p:sldId id="307" r:id="rId14"/>
    <p:sldId id="328" r:id="rId15"/>
    <p:sldId id="310" r:id="rId16"/>
    <p:sldId id="308" r:id="rId17"/>
    <p:sldId id="309" r:id="rId18"/>
    <p:sldId id="311" r:id="rId19"/>
    <p:sldId id="333" r:id="rId20"/>
    <p:sldId id="338" r:id="rId21"/>
    <p:sldId id="339" r:id="rId22"/>
    <p:sldId id="342" r:id="rId23"/>
    <p:sldId id="340" r:id="rId24"/>
    <p:sldId id="314" r:id="rId25"/>
    <p:sldId id="334" r:id="rId26"/>
    <p:sldId id="336" r:id="rId27"/>
    <p:sldId id="337" r:id="rId28"/>
    <p:sldId id="341" r:id="rId29"/>
    <p:sldId id="318" r:id="rId30"/>
    <p:sldId id="324" r:id="rId31"/>
    <p:sldId id="316" r:id="rId32"/>
    <p:sldId id="317" r:id="rId33"/>
    <p:sldId id="315" r:id="rId34"/>
    <p:sldId id="323" r:id="rId35"/>
    <p:sldId id="325" r:id="rId36"/>
    <p:sldId id="330" r:id="rId37"/>
    <p:sldId id="296" r:id="rId3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hahed Chowdhuri" initials="SC" lastIdx="0" clrIdx="2">
    <p:extLst>
      <p:ext uri="{19B8F6BF-5375-455C-9EA6-DF929625EA0E}">
        <p15:presenceInfo xmlns:p15="http://schemas.microsoft.com/office/powerpoint/2012/main" userId="S-1-5-21-124525095-708259637-1543119021-142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7C10"/>
    <a:srgbClr val="333333"/>
    <a:srgbClr val="FFFFFF"/>
    <a:srgbClr val="442359"/>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45" autoAdjust="0"/>
    <p:restoredTop sz="70291" autoAdjust="0"/>
  </p:normalViewPr>
  <p:slideViewPr>
    <p:cSldViewPr>
      <p:cViewPr varScale="1">
        <p:scale>
          <a:sx n="47" d="100"/>
          <a:sy n="47" d="100"/>
        </p:scale>
        <p:origin x="1620" y="54"/>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Creating a Mobile Service</a:t>
          </a:r>
        </a:p>
        <a:p>
          <a:r>
            <a:rPr lang="en-US" sz="2400" dirty="0" smtClean="0"/>
            <a:t>&gt; Consuming the Service</a:t>
          </a:r>
        </a:p>
        <a:p>
          <a:r>
            <a:rPr lang="en-US" sz="2400" dirty="0" smtClean="0"/>
            <a:t>&gt; Publishing the Service</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Q&amp;A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11/19/2014</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11/19/2014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azure.microsoft.com/en-us/documentation/articles/mobile-services-dotnet-backend-windows-store-dotnet-get-starte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azure.microsoft.com/en-us/documentation/articles/mobile-services-dotnet-backend-how-to-troubleshoot/"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Title Page: </a:t>
            </a:r>
            <a:r>
              <a:rPr lang="en-US" sz="900" b="1" dirty="0" smtClean="0"/>
              <a:t>Mobile</a:t>
            </a:r>
            <a:r>
              <a:rPr lang="en-US" sz="900" b="1" baseline="0" dirty="0" smtClean="0"/>
              <a:t> Apps &amp; the Cloud</a:t>
            </a:r>
            <a:r>
              <a:rPr lang="en-US" sz="900" b="1" dirty="0" smtClean="0"/>
              <a:t/>
            </a:r>
            <a:br>
              <a:rPr lang="en-US" sz="900" b="1" dirty="0" smtClean="0"/>
            </a:br>
            <a:r>
              <a:rPr lang="en-US" sz="900" dirty="0" smtClean="0"/>
              <a:t>Windows </a:t>
            </a:r>
            <a:r>
              <a:rPr lang="en-US" sz="900" dirty="0" smtClean="0">
                <a:sym typeface="Wingdings" panose="05000000000000000000" pitchFamily="2" charset="2"/>
              </a:rPr>
              <a:t></a:t>
            </a:r>
            <a:r>
              <a:rPr lang="en-US" sz="900" dirty="0" smtClean="0"/>
              <a:t> Windows Phone </a:t>
            </a:r>
            <a:r>
              <a:rPr lang="en-US" sz="900" dirty="0" smtClean="0">
                <a:sym typeface="Wingdings" panose="05000000000000000000" pitchFamily="2" charset="2"/>
              </a:rPr>
              <a:t></a:t>
            </a:r>
            <a:r>
              <a:rPr lang="en-US" sz="900" dirty="0" smtClean="0"/>
              <a:t> Azure </a:t>
            </a:r>
            <a:r>
              <a:rPr lang="en-US" sz="900" dirty="0" smtClean="0">
                <a:sym typeface="Wingdings" panose="05000000000000000000" pitchFamily="2" charset="2"/>
              </a:rPr>
              <a:t></a:t>
            </a:r>
            <a:r>
              <a:rPr lang="en-US" sz="900" dirty="0" smtClean="0"/>
              <a:t> … and more!</a:t>
            </a:r>
          </a:p>
          <a:p>
            <a:pPr algn="l"/>
            <a:endParaRPr lang="en-US" sz="900" dirty="0" smtClean="0"/>
          </a:p>
          <a:p>
            <a:endParaRPr lang="en-US" dirty="0" smtClean="0"/>
          </a:p>
          <a:p>
            <a:r>
              <a:rPr lang="en-US" dirty="0" smtClean="0"/>
              <a:t>By Shahed Chowdhuri</a:t>
            </a:r>
          </a:p>
          <a:p>
            <a:r>
              <a:rPr lang="en-US" dirty="0" smtClean="0"/>
              <a:t>Sr. 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11/19/2014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4342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Getting Started</a:t>
            </a:r>
          </a:p>
          <a:p>
            <a:endParaRPr lang="en-US"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smtClean="0"/>
              <a:t>Link: </a:t>
            </a:r>
            <a:r>
              <a:rPr lang="en-US" sz="900" smtClean="0">
                <a:hlinkClick r:id="rId3"/>
              </a:rPr>
              <a:t>http://azure.microsoft.com/en-us/documentation/articles/mobile-services-dotnet-backend-windows-store-dotnet-get-started/</a:t>
            </a:r>
            <a:r>
              <a:rPr lang="en-US" sz="900" smtClean="0"/>
              <a:t>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C200E19-B357-4480-AB20-EA79BC9C6124}" type="datetime1">
              <a:rPr lang="en-US" smtClean="0"/>
              <a:t>11/19/2014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4268820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Create a Mobile Service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A88C3D6-E488-418D-A2D5-2B29451301EC}" type="datetime1">
              <a:rPr lang="en-US" smtClean="0"/>
              <a:t>11/19/2014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855269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Specify Mobile Service Details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93ED2CD-0494-499E-88D6-D308CB666E3C}" type="datetime1">
              <a:rPr lang="en-US" smtClean="0"/>
              <a:t>11/19/2014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569641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Specify Database Settings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583480F-4B5A-4891-8D80-EAA89B1D2742}" type="datetime1">
              <a:rPr lang="en-US" smtClean="0"/>
              <a:t>11/19/2014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758480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Verify Status of Mobile Service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38B686-27AD-4F97-82C1-3FE024FC2D32}" type="datetime1">
              <a:rPr lang="en-US" smtClean="0"/>
              <a:t>11/19/2014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02479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Get Tools &amp; Download Your Solution</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E151101-9A74-457D-A739-DA951EA00DE6}" type="datetime1">
              <a:rPr lang="en-US" smtClean="0"/>
              <a:t>11/19/2014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666715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Consuming the Service</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11/19/2014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930356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Build Your Solution </a:t>
            </a:r>
            <a:r>
              <a:rPr lang="en-US" sz="900" smtClean="0"/>
              <a:t>(update NuGet packages)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17</a:t>
            </a:fld>
            <a:endParaRPr lang="en-US"/>
          </a:p>
        </p:txBody>
      </p:sp>
    </p:spTree>
    <p:extLst>
      <p:ext uri="{BB962C8B-B14F-4D97-AF65-F5344CB8AC3E}">
        <p14:creationId xmlns:p14="http://schemas.microsoft.com/office/powerpoint/2010/main" val="3696257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Run the Service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18</a:t>
            </a:fld>
            <a:endParaRPr lang="en-US"/>
          </a:p>
        </p:txBody>
      </p:sp>
    </p:spTree>
    <p:extLst>
      <p:ext uri="{BB962C8B-B14F-4D97-AF65-F5344CB8AC3E}">
        <p14:creationId xmlns:p14="http://schemas.microsoft.com/office/powerpoint/2010/main" val="2813708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Verify the Service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19</a:t>
            </a:fld>
            <a:endParaRPr lang="en-US"/>
          </a:p>
        </p:txBody>
      </p:sp>
    </p:spTree>
    <p:extLst>
      <p:ext uri="{BB962C8B-B14F-4D97-AF65-F5344CB8AC3E}">
        <p14:creationId xmlns:p14="http://schemas.microsoft.com/office/powerpoint/2010/main" val="157197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Introduction</a:t>
            </a:r>
          </a:p>
          <a:p>
            <a:pPr marL="0" marR="0" lvl="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r>
              <a:rPr lang="en-US" sz="900" dirty="0" smtClean="0"/>
              <a:t>&gt; Creating a Mobile Service</a:t>
            </a:r>
          </a:p>
          <a:p>
            <a:pPr lvl="0"/>
            <a:r>
              <a:rPr lang="en-US" sz="900" dirty="0" smtClean="0"/>
              <a:t>&gt; Consuming the Service</a:t>
            </a:r>
          </a:p>
          <a:p>
            <a:pPr lvl="0"/>
            <a:r>
              <a:rPr lang="en-US" sz="900" dirty="0" smtClean="0"/>
              <a:t>&gt; Publishing the Service</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smtClean="0"/>
              <a:t>Q&amp;A</a:t>
            </a:r>
            <a:endParaRPr lang="en-US" sz="900" dirty="0" smtClean="0"/>
          </a:p>
          <a:p>
            <a:pPr lvl="0"/>
            <a:endParaRPr lang="en-US" sz="900" dirty="0" smtClean="0"/>
          </a:p>
          <a:p>
            <a:endParaRPr lang="en-US" dirty="0" smtClean="0"/>
          </a:p>
          <a:p>
            <a:r>
              <a:rPr lang="en-US" dirty="0" smtClean="0"/>
              <a:t>* Learn about how you can build a mobile</a:t>
            </a:r>
            <a:r>
              <a:rPr lang="en-US" baseline="0" dirty="0" smtClean="0"/>
              <a:t> service in Azure and consume it with a mobile app.</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2766262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Try it out…</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20</a:t>
            </a:fld>
            <a:endParaRPr lang="en-US"/>
          </a:p>
        </p:txBody>
      </p:sp>
    </p:spTree>
    <p:extLst>
      <p:ext uri="{BB962C8B-B14F-4D97-AF65-F5344CB8AC3E}">
        <p14:creationId xmlns:p14="http://schemas.microsoft.com/office/powerpoint/2010/main" val="2738004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Run Windows Phone App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21</a:t>
            </a:fld>
            <a:endParaRPr lang="en-US"/>
          </a:p>
        </p:txBody>
      </p:sp>
    </p:spTree>
    <p:extLst>
      <p:ext uri="{BB962C8B-B14F-4D97-AF65-F5344CB8AC3E}">
        <p14:creationId xmlns:p14="http://schemas.microsoft.com/office/powerpoint/2010/main" val="4210314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Verify Windows Phone App</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22</a:t>
            </a:fld>
            <a:endParaRPr lang="en-US"/>
          </a:p>
        </p:txBody>
      </p:sp>
    </p:spTree>
    <p:extLst>
      <p:ext uri="{BB962C8B-B14F-4D97-AF65-F5344CB8AC3E}">
        <p14:creationId xmlns:p14="http://schemas.microsoft.com/office/powerpoint/2010/main" val="1886550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Run Windows App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23</a:t>
            </a:fld>
            <a:endParaRPr lang="en-US"/>
          </a:p>
        </p:txBody>
      </p:sp>
    </p:spTree>
    <p:extLst>
      <p:ext uri="{BB962C8B-B14F-4D97-AF65-F5344CB8AC3E}">
        <p14:creationId xmlns:p14="http://schemas.microsoft.com/office/powerpoint/2010/main" val="738538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Verify Windows App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24</a:t>
            </a:fld>
            <a:endParaRPr lang="en-US"/>
          </a:p>
        </p:txBody>
      </p:sp>
    </p:spTree>
    <p:extLst>
      <p:ext uri="{BB962C8B-B14F-4D97-AF65-F5344CB8AC3E}">
        <p14:creationId xmlns:p14="http://schemas.microsoft.com/office/powerpoint/2010/main" val="1433744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Publishing the Service</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11/19/2014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2514122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Publish Your Mobile Service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26</a:t>
            </a:fld>
            <a:endParaRPr lang="en-US"/>
          </a:p>
        </p:txBody>
      </p:sp>
    </p:spTree>
    <p:extLst>
      <p:ext uri="{BB962C8B-B14F-4D97-AF65-F5344CB8AC3E}">
        <p14:creationId xmlns:p14="http://schemas.microsoft.com/office/powerpoint/2010/main" val="1002284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Sign In and Select Existing Service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27</a:t>
            </a:fld>
            <a:endParaRPr lang="en-US"/>
          </a:p>
        </p:txBody>
      </p:sp>
    </p:spTree>
    <p:extLst>
      <p:ext uri="{BB962C8B-B14F-4D97-AF65-F5344CB8AC3E}">
        <p14:creationId xmlns:p14="http://schemas.microsoft.com/office/powerpoint/2010/main" val="369675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Complete the Publishing Process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28</a:t>
            </a:fld>
            <a:endParaRPr lang="en-US"/>
          </a:p>
        </p:txBody>
      </p:sp>
    </p:spTree>
    <p:extLst>
      <p:ext uri="{BB962C8B-B14F-4D97-AF65-F5344CB8AC3E}">
        <p14:creationId xmlns:p14="http://schemas.microsoft.com/office/powerpoint/2010/main" val="893029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Verify the Service is </a:t>
            </a:r>
            <a:r>
              <a:rPr lang="en-US" dirty="0" smtClean="0"/>
              <a:t>Running</a:t>
            </a:r>
          </a:p>
          <a:p>
            <a:pPr defTabSz="939363">
              <a:defRPr/>
            </a:pPr>
            <a:endParaRPr lang="en-US" dirty="0" smtClean="0"/>
          </a:p>
          <a:p>
            <a:pPr marL="0" marR="0" indent="0" algn="l" defTabSz="939363" rtl="0" eaLnBrk="1" fontAlgn="auto" latinLnBrk="0" hangingPunct="1">
              <a:lnSpc>
                <a:spcPct val="90000"/>
              </a:lnSpc>
              <a:spcBef>
                <a:spcPts val="0"/>
              </a:spcBef>
              <a:spcAft>
                <a:spcPts val="340"/>
              </a:spcAft>
              <a:buClrTx/>
              <a:buSzTx/>
              <a:buFontTx/>
              <a:buNone/>
              <a:tabLst/>
              <a:defRPr/>
            </a:pPr>
            <a:r>
              <a:rPr lang="en-US" sz="900" smtClean="0"/>
              <a:t>Troubleshoot: </a:t>
            </a:r>
            <a:r>
              <a:rPr lang="en-US" sz="900" smtClean="0">
                <a:hlinkClick r:id="rId3"/>
              </a:rPr>
              <a:t>http://azure.microsoft.com/en-us/documentation/articles/mobile-services-dotnet-backend-how-to-troubleshoot/</a:t>
            </a:r>
            <a:r>
              <a:rPr lang="en-US" sz="900" smtClean="0"/>
              <a:t> </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29</a:t>
            </a:fld>
            <a:endParaRPr lang="en-US"/>
          </a:p>
        </p:txBody>
      </p:sp>
    </p:spTree>
    <p:extLst>
      <p:ext uri="{BB962C8B-B14F-4D97-AF65-F5344CB8AC3E}">
        <p14:creationId xmlns:p14="http://schemas.microsoft.com/office/powerpoint/2010/main" val="2822870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Tools &amp; Technologies</a:t>
            </a:r>
          </a:p>
          <a:p>
            <a:pPr marL="176131" indent="-176131">
              <a:buFont typeface="Arial" panose="020B0604020202020204" pitchFamily="34" charset="0"/>
              <a:buChar char="•"/>
            </a:pPr>
            <a:r>
              <a:rPr lang="en-US" dirty="0" smtClean="0"/>
              <a:t>Visual Studio 2013</a:t>
            </a:r>
          </a:p>
          <a:p>
            <a:pPr marL="176131" indent="-176131">
              <a:buFont typeface="Arial" panose="020B0604020202020204" pitchFamily="34" charset="0"/>
              <a:buChar char="•"/>
            </a:pPr>
            <a:r>
              <a:rPr lang="en-US" dirty="0" smtClean="0"/>
              <a:t>Windows 8</a:t>
            </a:r>
          </a:p>
          <a:p>
            <a:pPr marL="176131" indent="-176131">
              <a:buFont typeface="Arial" panose="020B0604020202020204" pitchFamily="34" charset="0"/>
              <a:buChar char="•"/>
            </a:pPr>
            <a:r>
              <a:rPr lang="en-US" dirty="0" smtClean="0"/>
              <a:t>Microsoft</a:t>
            </a:r>
            <a:r>
              <a:rPr lang="en-US" baseline="0" dirty="0" smtClean="0"/>
              <a:t> .NET</a:t>
            </a:r>
            <a:r>
              <a:rPr lang="en-US" baseline="0" dirty="0"/>
              <a:t> </a:t>
            </a:r>
            <a:r>
              <a:rPr lang="en-US" baseline="0" dirty="0" smtClean="0"/>
              <a:t>and Visual C#</a:t>
            </a:r>
          </a:p>
          <a:p>
            <a:pPr marL="176131" indent="-176131">
              <a:buFont typeface="Arial" panose="020B0604020202020204" pitchFamily="34" charset="0"/>
              <a:buChar char="•"/>
            </a:pPr>
            <a:r>
              <a:rPr lang="en-US" baseline="0" dirty="0" smtClean="0"/>
              <a:t>Windows Phone</a:t>
            </a:r>
          </a:p>
          <a:p>
            <a:pPr marL="176131" indent="-176131" defTabSz="939363">
              <a:buFont typeface="Arial" panose="020B0604020202020204" pitchFamily="34" charset="0"/>
              <a:buChar char="•"/>
              <a:defRPr/>
            </a:pPr>
            <a:r>
              <a:rPr lang="en-US" baseline="0" dirty="0" smtClean="0"/>
              <a:t>JavaScript</a:t>
            </a:r>
          </a:p>
          <a:p>
            <a:pPr marL="176131" indent="-176131">
              <a:buFont typeface="Arial" panose="020B0604020202020204" pitchFamily="34" charset="0"/>
              <a:buChar char="•"/>
            </a:pPr>
            <a:r>
              <a:rPr lang="en-US" baseline="0" dirty="0" smtClean="0"/>
              <a:t>Microsoft Azure</a:t>
            </a:r>
          </a:p>
        </p:txBody>
      </p:sp>
      <p:sp>
        <p:nvSpPr>
          <p:cNvPr id="4" name="Slide Number Placeholder 3"/>
          <p:cNvSpPr>
            <a:spLocks noGrp="1"/>
          </p:cNvSpPr>
          <p:nvPr>
            <p:ph type="sldNum" sz="quarter" idx="10"/>
          </p:nvPr>
        </p:nvSpPr>
        <p:spPr/>
        <p:txBody>
          <a:bodyPr/>
          <a:lstStyle/>
          <a:p>
            <a:fld id="{C93EEC66-7BF3-4CAD-9E14-6F7448A6E41E}" type="slidenum">
              <a:rPr lang="en-US" smtClean="0"/>
              <a:t>3</a:t>
            </a:fld>
            <a:endParaRPr lang="en-US"/>
          </a:p>
        </p:txBody>
      </p:sp>
    </p:spTree>
    <p:extLst>
      <p:ext uri="{BB962C8B-B14F-4D97-AF65-F5344CB8AC3E}">
        <p14:creationId xmlns:p14="http://schemas.microsoft.com/office/powerpoint/2010/main" val="40640775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Update </a:t>
            </a:r>
            <a:r>
              <a:rPr lang="en-US" dirty="0" err="1" smtClean="0"/>
              <a:t>App.Xaml.cs</a:t>
            </a:r>
            <a:r>
              <a:rPr lang="en-US" dirty="0" smtClean="0"/>
              <a:t> </a:t>
            </a:r>
            <a:r>
              <a:rPr lang="en-US" sz="800" dirty="0" smtClean="0"/>
              <a:t>(Shared project)</a:t>
            </a:r>
          </a:p>
          <a:p>
            <a:pPr defTabSz="939363">
              <a:defRPr/>
            </a:pPr>
            <a:endParaRPr lang="en-US" sz="800" dirty="0" smtClean="0"/>
          </a:p>
          <a:p>
            <a:pPr marL="342900" indent="-34290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Comment out local settings</a:t>
            </a:r>
          </a:p>
          <a:p>
            <a:pPr marL="342900" indent="-34290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Uncomment server settings, including key</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30</a:t>
            </a:fld>
            <a:endParaRPr lang="en-US"/>
          </a:p>
        </p:txBody>
      </p:sp>
    </p:spTree>
    <p:extLst>
      <p:ext uri="{BB962C8B-B14F-4D97-AF65-F5344CB8AC3E}">
        <p14:creationId xmlns:p14="http://schemas.microsoft.com/office/powerpoint/2010/main" val="3252752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Run Windows Phone Project</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31</a:t>
            </a:fld>
            <a:endParaRPr lang="en-US"/>
          </a:p>
        </p:txBody>
      </p:sp>
    </p:spTree>
    <p:extLst>
      <p:ext uri="{BB962C8B-B14F-4D97-AF65-F5344CB8AC3E}">
        <p14:creationId xmlns:p14="http://schemas.microsoft.com/office/powerpoint/2010/main" val="296761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Run Windows project</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32</a:t>
            </a:fld>
            <a:endParaRPr lang="en-US"/>
          </a:p>
        </p:txBody>
      </p:sp>
    </p:spTree>
    <p:extLst>
      <p:ext uri="{BB962C8B-B14F-4D97-AF65-F5344CB8AC3E}">
        <p14:creationId xmlns:p14="http://schemas.microsoft.com/office/powerpoint/2010/main" val="2083278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Questions?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33</a:t>
            </a:fld>
            <a:endParaRPr lang="en-US"/>
          </a:p>
        </p:txBody>
      </p:sp>
    </p:spTree>
    <p:extLst>
      <p:ext uri="{BB962C8B-B14F-4D97-AF65-F5344CB8AC3E}">
        <p14:creationId xmlns:p14="http://schemas.microsoft.com/office/powerpoint/2010/main" val="647504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endParaRPr lang="en-US" dirty="0" smtClean="0"/>
          </a:p>
          <a:p>
            <a:r>
              <a:rPr lang="en-US" dirty="0" smtClean="0"/>
              <a:t>Microsoft email:</a:t>
            </a:r>
            <a:r>
              <a:rPr lang="en-US" baseline="0" dirty="0" smtClean="0"/>
              <a:t> shchowd@microsoft.com</a:t>
            </a:r>
          </a:p>
          <a:p>
            <a:r>
              <a:rPr lang="en-US" baseline="0" dirty="0" smtClean="0"/>
              <a:t>Personal Twitter: @shahedC</a:t>
            </a:r>
            <a:endParaRPr lang="en-US" dirty="0" smtClean="0"/>
          </a:p>
          <a:p>
            <a:endParaRPr lang="en-US" dirty="0" smtClean="0"/>
          </a:p>
          <a:p>
            <a:r>
              <a:rPr lang="en-US" dirty="0" smtClean="0"/>
              <a:t>Dev Blog: WakeUpAndCode.com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34</a:t>
            </a:fld>
            <a:endParaRPr lang="en-US"/>
          </a:p>
        </p:txBody>
      </p:sp>
    </p:spTree>
    <p:extLst>
      <p:ext uri="{BB962C8B-B14F-4D97-AF65-F5344CB8AC3E}">
        <p14:creationId xmlns:p14="http://schemas.microsoft.com/office/powerpoint/2010/main" val="1079010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11/19/2014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330047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What is a Mobile Device?</a:t>
            </a:r>
          </a:p>
          <a:p>
            <a:pPr defTabSz="939363">
              <a:defRPr/>
            </a:pPr>
            <a:endParaRPr lang="en-US" dirty="0" smtClean="0"/>
          </a:p>
          <a:p>
            <a:pPr marL="342900" indent="-342900">
              <a:lnSpc>
                <a:spcPct val="200000"/>
              </a:lnSpc>
              <a:buFont typeface="Wingdings" panose="05000000000000000000" pitchFamily="2" charset="2"/>
              <a:buChar char="q"/>
            </a:pPr>
            <a:r>
              <a:rPr lang="en-US" sz="900" dirty="0" smtClean="0"/>
              <a:t> Smartphones</a:t>
            </a:r>
          </a:p>
          <a:p>
            <a:pPr marL="342900" indent="-342900">
              <a:lnSpc>
                <a:spcPct val="200000"/>
              </a:lnSpc>
              <a:buFont typeface="Wingdings" panose="05000000000000000000" pitchFamily="2" charset="2"/>
              <a:buChar char="q"/>
            </a:pPr>
            <a:r>
              <a:rPr lang="en-US" sz="900" dirty="0" smtClean="0"/>
              <a:t> Tablets</a:t>
            </a:r>
          </a:p>
          <a:p>
            <a:pPr marL="342900" indent="-342900">
              <a:lnSpc>
                <a:spcPct val="200000"/>
              </a:lnSpc>
              <a:buFont typeface="Wingdings" panose="05000000000000000000" pitchFamily="2" charset="2"/>
              <a:buChar char="q"/>
            </a:pPr>
            <a:r>
              <a:rPr lang="en-US" sz="900" dirty="0" smtClean="0"/>
              <a:t> Laptops</a:t>
            </a:r>
          </a:p>
          <a:p>
            <a:pPr marL="342900" indent="-342900">
              <a:lnSpc>
                <a:spcPct val="200000"/>
              </a:lnSpc>
              <a:buFont typeface="Wingdings" panose="05000000000000000000" pitchFamily="2" charset="2"/>
              <a:buChar char="q"/>
            </a:pPr>
            <a:r>
              <a:rPr lang="en-US" sz="900" dirty="0" smtClean="0"/>
              <a:t> Netbooks and smaller laptops</a:t>
            </a:r>
          </a:p>
          <a:p>
            <a:pPr marL="342900" indent="-342900">
              <a:lnSpc>
                <a:spcPct val="200000"/>
              </a:lnSpc>
              <a:buFont typeface="Wingdings" panose="05000000000000000000" pitchFamily="2" charset="2"/>
              <a:buChar char="q"/>
            </a:pPr>
            <a:r>
              <a:rPr lang="en-US" sz="900" dirty="0" smtClean="0"/>
              <a:t> Laptop/Tablet hybrids</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a:t>
            </a:fld>
            <a:endParaRPr lang="en-US"/>
          </a:p>
        </p:txBody>
      </p:sp>
    </p:spTree>
    <p:extLst>
      <p:ext uri="{BB962C8B-B14F-4D97-AF65-F5344CB8AC3E}">
        <p14:creationId xmlns:p14="http://schemas.microsoft.com/office/powerpoint/2010/main" val="3024767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What is the Cloud?</a:t>
            </a:r>
          </a:p>
          <a:p>
            <a:pPr defTabSz="939363">
              <a:defRPr/>
            </a:pPr>
            <a:endParaRPr lang="en-US" dirty="0" smtClean="0"/>
          </a:p>
          <a:p>
            <a:pPr defTabSz="939363">
              <a:defRPr/>
            </a:pPr>
            <a:r>
              <a:rPr lang="en-US" dirty="0" smtClean="0"/>
              <a:t>Screen</a:t>
            </a:r>
            <a:r>
              <a:rPr lang="en-US" baseline="0" dirty="0" smtClean="0"/>
              <a:t> Capture: “No one understands the Cloud!!!”</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6</a:t>
            </a:fld>
            <a:endParaRPr lang="en-US"/>
          </a:p>
        </p:txBody>
      </p:sp>
    </p:spTree>
    <p:extLst>
      <p:ext uri="{BB962C8B-B14F-4D97-AF65-F5344CB8AC3E}">
        <p14:creationId xmlns:p14="http://schemas.microsoft.com/office/powerpoint/2010/main" val="4093434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 Services: </a:t>
            </a:r>
            <a:r>
              <a:rPr lang="en-US" dirty="0" err="1" smtClean="0"/>
              <a:t>IaaS</a:t>
            </a:r>
            <a:r>
              <a:rPr lang="en-US" dirty="0" smtClean="0"/>
              <a:t>, </a:t>
            </a:r>
            <a:r>
              <a:rPr lang="en-US" dirty="0" err="1" smtClean="0"/>
              <a:t>PaaS</a:t>
            </a:r>
            <a:r>
              <a:rPr lang="en-US" dirty="0" smtClean="0"/>
              <a:t> and SaaS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CFB845-6236-4F2A-9A9D-ABA2447ADE81}" type="datetime1">
              <a:rPr lang="en-US" smtClean="0"/>
              <a:t>11/19/2014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596325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Line with Microsoft’s Vision</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dirty="0" smtClean="0">
                <a:solidFill>
                  <a:srgbClr val="FFFF00"/>
                </a:solidFill>
              </a:rPr>
              <a:t>“… mobile first, cloud first… ”</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smtClean="0"/>
              <a:t>Microsoft CEO Satya Nadella</a:t>
            </a:r>
          </a:p>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E9F2D4A-7C65-4739-942D-CCB9256C4893}" type="datetime1">
              <a:rPr lang="en-US" smtClean="0"/>
              <a:t>11/19/2014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4020162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Creating a Mobile Service</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11/19/2014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274763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11514" y="-8636"/>
            <a:ext cx="12471570" cy="7011797"/>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37689" y="2452402"/>
            <a:ext cx="7924742" cy="1679076"/>
          </a:xfrm>
        </p:spPr>
        <p:txBody>
          <a:bodyPr anchor="b">
            <a:noAutofit/>
          </a:bodyPr>
          <a:lstStyle>
            <a:lvl1pPr algn="r">
              <a:defRPr sz="5507">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37689" y="4131476"/>
            <a:ext cx="7924742" cy="738664"/>
          </a:xfrm>
        </p:spPr>
        <p:txBody>
          <a:bodyPr anchor="t"/>
          <a:lstStyle>
            <a:lvl1pPr marL="0" indent="0" algn="r">
              <a:buNone/>
              <a:defRPr>
                <a:solidFill>
                  <a:schemeClr val="tx1">
                    <a:lumMod val="50000"/>
                    <a:lumOff val="50000"/>
                  </a:schemeClr>
                </a:solidFill>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51526" y="6161631"/>
            <a:ext cx="930467" cy="372394"/>
          </a:xfrm>
          <a:prstGeom prst="rect">
            <a:avLst/>
          </a:prstGeom>
        </p:spPr>
        <p:txBody>
          <a:bodyPr/>
          <a:lstStyle/>
          <a:p>
            <a:fld id="{C1B1BD68-4315-432D-B5BB-ADA18F2A5D0C}" type="datetimeFigureOut">
              <a:rPr lang="en-US" smtClean="0"/>
              <a:pPr/>
              <a:t>11/19/2014</a:t>
            </a:fld>
            <a:endParaRPr lang="en-US"/>
          </a:p>
        </p:txBody>
      </p:sp>
      <p:sp>
        <p:nvSpPr>
          <p:cNvPr id="5" name="Footer Placeholder 4"/>
          <p:cNvSpPr>
            <a:spLocks noGrp="1"/>
          </p:cNvSpPr>
          <p:nvPr>
            <p:ph type="ftr" sz="quarter" idx="11"/>
          </p:nvPr>
        </p:nvSpPr>
        <p:spPr>
          <a:xfrm>
            <a:off x="829098" y="6161631"/>
            <a:ext cx="6287564"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765207" y="6161631"/>
            <a:ext cx="697223" cy="372394"/>
          </a:xfrm>
          <a:prstGeom prst="rect">
            <a:avLst/>
          </a:prstGeom>
        </p:spPr>
        <p:txBody>
          <a:bodyPr/>
          <a:lstStyle/>
          <a:p>
            <a:fld id="{E12F98C5-8B01-4F0C-978B-2ED6B68CF5F7}" type="slidenum">
              <a:rPr lang="en-US" smtClean="0"/>
              <a:pPr/>
              <a:t>‹#›</a:t>
            </a:fld>
            <a:endParaRPr lang="en-US"/>
          </a:p>
        </p:txBody>
      </p:sp>
    </p:spTree>
    <p:extLst>
      <p:ext uri="{BB962C8B-B14F-4D97-AF65-F5344CB8AC3E}">
        <p14:creationId xmlns:p14="http://schemas.microsoft.com/office/powerpoint/2010/main" val="386144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 id="2147484184" r:id="rId3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hyperlink" Target="http://azure.microsoft.com/en-us/documentation/articles/mobile-services-dotnet-backend-windows-store-dotnet-get-started/"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hyperlink" Target="http://azure.microsoft.com/en-us/documentation/articles/mobile-services-dotnet-backend-how-to-troubleshoo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4.xml"/><Relationship Id="rId1" Type="http://schemas.openxmlformats.org/officeDocument/2006/relationships/slideLayout" Target="../slideLayouts/slideLayout24.xml"/><Relationship Id="rId5" Type="http://schemas.openxmlformats.org/officeDocument/2006/relationships/hyperlink" Target="http://twitter.com/shahedc" TargetMode="External"/><Relationship Id="rId4" Type="http://schemas.openxmlformats.org/officeDocument/2006/relationships/hyperlink" Target="mailto:shchowd@microsoft.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74703" y="2117165"/>
            <a:ext cx="10058336" cy="868750"/>
          </a:xfrm>
        </p:spPr>
        <p:txBody>
          <a:bodyPr/>
          <a:lstStyle/>
          <a:p>
            <a:r>
              <a:rPr lang="en-US" sz="5400" b="1" dirty="0" smtClean="0"/>
              <a:t>Mobile Apps &amp; the Cloud</a:t>
            </a:r>
            <a:endParaRPr lang="en-US" sz="5400" dirty="0"/>
          </a:p>
        </p:txBody>
      </p:sp>
      <p:sp>
        <p:nvSpPr>
          <p:cNvPr id="4" name="Title 1"/>
          <p:cNvSpPr txBox="1">
            <a:spLocks/>
          </p:cNvSpPr>
          <p:nvPr/>
        </p:nvSpPr>
        <p:spPr>
          <a:xfrm>
            <a:off x="366141" y="3035814"/>
            <a:ext cx="9170599" cy="4447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a:t>Windows </a:t>
            </a:r>
            <a:r>
              <a:rPr lang="en-US" sz="2448" dirty="0">
                <a:sym typeface="Wingdings" panose="05000000000000000000" pitchFamily="2" charset="2"/>
              </a:rPr>
              <a:t></a:t>
            </a:r>
            <a:r>
              <a:rPr lang="en-US" sz="2448" dirty="0"/>
              <a:t> </a:t>
            </a:r>
            <a:r>
              <a:rPr lang="en-US" sz="2448" dirty="0" smtClean="0"/>
              <a:t>Windows Phone </a:t>
            </a:r>
            <a:r>
              <a:rPr lang="en-US" sz="2448" dirty="0">
                <a:sym typeface="Wingdings" panose="05000000000000000000" pitchFamily="2" charset="2"/>
              </a:rPr>
              <a:t></a:t>
            </a:r>
            <a:r>
              <a:rPr lang="en-US" sz="2448" dirty="0"/>
              <a:t> </a:t>
            </a:r>
            <a:r>
              <a:rPr lang="en-US" sz="2448" dirty="0" smtClean="0"/>
              <a:t>Azure </a:t>
            </a:r>
            <a:r>
              <a:rPr lang="en-US" sz="2448" dirty="0" smtClean="0">
                <a:sym typeface="Wingdings" panose="05000000000000000000" pitchFamily="2" charset="2"/>
              </a:rPr>
              <a:t></a:t>
            </a:r>
            <a:r>
              <a:rPr lang="en-US" sz="2448" dirty="0" smtClean="0"/>
              <a:t> … and more!</a:t>
            </a:r>
            <a:endParaRPr lang="en-US" sz="2448" dirty="0"/>
          </a:p>
          <a:p>
            <a:pPr algn="l"/>
            <a:endParaRPr lang="en-US" sz="2448" dirty="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t>WakeUpAndCode.com</a:t>
            </a:r>
          </a:p>
        </p:txBody>
      </p:sp>
    </p:spTree>
    <p:extLst>
      <p:ext uri="{BB962C8B-B14F-4D97-AF65-F5344CB8AC3E}">
        <p14:creationId xmlns:p14="http://schemas.microsoft.com/office/powerpoint/2010/main" val="1596206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Getting Started</a:t>
            </a:r>
            <a:endParaRPr lang="en-US" dirty="0"/>
          </a:p>
        </p:txBody>
      </p:sp>
      <p:sp>
        <p:nvSpPr>
          <p:cNvPr id="8" name="Rectangle 7"/>
          <p:cNvSpPr/>
          <p:nvPr/>
        </p:nvSpPr>
        <p:spPr>
          <a:xfrm>
            <a:off x="185631" y="6240432"/>
            <a:ext cx="12250844" cy="338554"/>
          </a:xfrm>
          <a:prstGeom prst="rect">
            <a:avLst/>
          </a:prstGeom>
        </p:spPr>
        <p:txBody>
          <a:bodyPr wrap="square">
            <a:spAutoFit/>
          </a:bodyPr>
          <a:lstStyle/>
          <a:p>
            <a:r>
              <a:rPr lang="en-US" sz="1600" dirty="0" smtClean="0"/>
              <a:t>Link: </a:t>
            </a:r>
            <a:r>
              <a:rPr lang="en-US" sz="1600" dirty="0" smtClean="0">
                <a:hlinkClick r:id="rId3"/>
              </a:rPr>
              <a:t>http</a:t>
            </a:r>
            <a:r>
              <a:rPr lang="en-US" sz="1600" dirty="0">
                <a:hlinkClick r:id="rId3"/>
              </a:rPr>
              <a:t>://azure.microsoft.com/en-us/documentation/articles/mobile-services-dotnet-backend-windows-store-dotnet-get-started</a:t>
            </a:r>
            <a:r>
              <a:rPr lang="en-US" sz="1600" dirty="0" smtClean="0">
                <a:hlinkClick r:id="rId3"/>
              </a:rPr>
              <a:t>/</a:t>
            </a:r>
            <a:r>
              <a:rPr lang="en-US" sz="1600" dirty="0" smtClean="0"/>
              <a:t> </a:t>
            </a:r>
            <a:endParaRPr lang="en-US" sz="1600" dirty="0"/>
          </a:p>
        </p:txBody>
      </p:sp>
      <p:pic>
        <p:nvPicPr>
          <p:cNvPr id="9" name="Picture 8"/>
          <p:cNvPicPr>
            <a:picLocks noChangeAspect="1"/>
          </p:cNvPicPr>
          <p:nvPr/>
        </p:nvPicPr>
        <p:blipFill>
          <a:blip r:embed="rId4"/>
          <a:stretch>
            <a:fillRect/>
          </a:stretch>
        </p:blipFill>
        <p:spPr>
          <a:xfrm>
            <a:off x="549019" y="1594620"/>
            <a:ext cx="7839075" cy="2038350"/>
          </a:xfrm>
          <a:prstGeom prst="rect">
            <a:avLst/>
          </a:prstGeom>
        </p:spPr>
      </p:pic>
      <p:pic>
        <p:nvPicPr>
          <p:cNvPr id="10" name="Picture 9"/>
          <p:cNvPicPr>
            <a:picLocks noChangeAspect="1"/>
          </p:cNvPicPr>
          <p:nvPr/>
        </p:nvPicPr>
        <p:blipFill>
          <a:blip r:embed="rId5"/>
          <a:stretch>
            <a:fillRect/>
          </a:stretch>
        </p:blipFill>
        <p:spPr>
          <a:xfrm>
            <a:off x="564620" y="3831801"/>
            <a:ext cx="2495550" cy="2209800"/>
          </a:xfrm>
          <a:prstGeom prst="rect">
            <a:avLst/>
          </a:prstGeom>
        </p:spPr>
      </p:pic>
      <p:pic>
        <p:nvPicPr>
          <p:cNvPr id="11" name="Picture 10"/>
          <p:cNvPicPr>
            <a:picLocks noChangeAspect="1"/>
          </p:cNvPicPr>
          <p:nvPr/>
        </p:nvPicPr>
        <p:blipFill>
          <a:blip r:embed="rId6"/>
          <a:stretch>
            <a:fillRect/>
          </a:stretch>
        </p:blipFill>
        <p:spPr>
          <a:xfrm>
            <a:off x="4115140" y="4014741"/>
            <a:ext cx="3048000" cy="1162050"/>
          </a:xfrm>
          <a:prstGeom prst="rect">
            <a:avLst/>
          </a:prstGeom>
        </p:spPr>
      </p:pic>
    </p:spTree>
    <p:extLst>
      <p:ext uri="{BB962C8B-B14F-4D97-AF65-F5344CB8AC3E}">
        <p14:creationId xmlns:p14="http://schemas.microsoft.com/office/powerpoint/2010/main" val="3032152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a Mobile Service</a:t>
            </a:r>
            <a:endParaRPr lang="en-US" dirty="0"/>
          </a:p>
        </p:txBody>
      </p:sp>
      <p:pic>
        <p:nvPicPr>
          <p:cNvPr id="5" name="Picture 4"/>
          <p:cNvPicPr>
            <a:picLocks noChangeAspect="1"/>
          </p:cNvPicPr>
          <p:nvPr/>
        </p:nvPicPr>
        <p:blipFill>
          <a:blip r:embed="rId3"/>
          <a:stretch>
            <a:fillRect/>
          </a:stretch>
        </p:blipFill>
        <p:spPr>
          <a:xfrm>
            <a:off x="712787" y="1939924"/>
            <a:ext cx="11010900" cy="3114675"/>
          </a:xfrm>
          <a:prstGeom prst="rect">
            <a:avLst/>
          </a:prstGeom>
        </p:spPr>
      </p:pic>
      <p:pic>
        <p:nvPicPr>
          <p:cNvPr id="6" name="Picture 5"/>
          <p:cNvPicPr>
            <a:picLocks noChangeAspect="1"/>
          </p:cNvPicPr>
          <p:nvPr/>
        </p:nvPicPr>
        <p:blipFill>
          <a:blip r:embed="rId4"/>
          <a:stretch>
            <a:fillRect/>
          </a:stretch>
        </p:blipFill>
        <p:spPr>
          <a:xfrm>
            <a:off x="682648" y="5781674"/>
            <a:ext cx="11087100" cy="657225"/>
          </a:xfrm>
          <a:prstGeom prst="rect">
            <a:avLst/>
          </a:prstGeom>
        </p:spPr>
      </p:pic>
    </p:spTree>
    <p:extLst>
      <p:ext uri="{BB962C8B-B14F-4D97-AF65-F5344CB8AC3E}">
        <p14:creationId xmlns:p14="http://schemas.microsoft.com/office/powerpoint/2010/main" val="1739802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Specify Mobile Service Details</a:t>
            </a:r>
            <a:endParaRPr lang="en-US" dirty="0"/>
          </a:p>
        </p:txBody>
      </p:sp>
      <p:pic>
        <p:nvPicPr>
          <p:cNvPr id="2" name="Picture 1"/>
          <p:cNvPicPr>
            <a:picLocks noChangeAspect="1"/>
          </p:cNvPicPr>
          <p:nvPr/>
        </p:nvPicPr>
        <p:blipFill>
          <a:blip r:embed="rId3"/>
          <a:stretch>
            <a:fillRect/>
          </a:stretch>
        </p:blipFill>
        <p:spPr>
          <a:xfrm>
            <a:off x="1737726" y="1759921"/>
            <a:ext cx="6419850" cy="4772025"/>
          </a:xfrm>
          <a:prstGeom prst="rect">
            <a:avLst/>
          </a:prstGeom>
        </p:spPr>
      </p:pic>
      <p:sp>
        <p:nvSpPr>
          <p:cNvPr id="5" name="TextBox 4"/>
          <p:cNvSpPr txBox="1"/>
          <p:nvPr/>
        </p:nvSpPr>
        <p:spPr>
          <a:xfrm>
            <a:off x="8961407" y="2948628"/>
            <a:ext cx="2886046"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Name for the URL </a:t>
            </a:r>
          </a:p>
          <a:p>
            <a:pPr>
              <a:lnSpc>
                <a:spcPct val="90000"/>
              </a:lnSpc>
              <a:spcAft>
                <a:spcPts val="600"/>
              </a:spcAft>
            </a:pPr>
            <a:r>
              <a:rPr lang="en-US" sz="2400" dirty="0" smtClean="0">
                <a:gradFill>
                  <a:gsLst>
                    <a:gs pos="2917">
                      <a:schemeClr val="tx1"/>
                    </a:gs>
                    <a:gs pos="30000">
                      <a:schemeClr val="tx1"/>
                    </a:gs>
                  </a:gsLst>
                  <a:lin ang="5400000" scaled="0"/>
                </a:gradFill>
              </a:rPr>
              <a:t>(not the full URL)</a:t>
            </a:r>
          </a:p>
        </p:txBody>
      </p:sp>
    </p:spTree>
    <p:extLst>
      <p:ext uri="{BB962C8B-B14F-4D97-AF65-F5344CB8AC3E}">
        <p14:creationId xmlns:p14="http://schemas.microsoft.com/office/powerpoint/2010/main" val="558544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Specify Database Settings</a:t>
            </a:r>
            <a:endParaRPr lang="en-US" dirty="0"/>
          </a:p>
        </p:txBody>
      </p:sp>
      <p:pic>
        <p:nvPicPr>
          <p:cNvPr id="7" name="Picture 6"/>
          <p:cNvPicPr>
            <a:picLocks noChangeAspect="1"/>
          </p:cNvPicPr>
          <p:nvPr/>
        </p:nvPicPr>
        <p:blipFill>
          <a:blip r:embed="rId3"/>
          <a:stretch>
            <a:fillRect/>
          </a:stretch>
        </p:blipFill>
        <p:spPr>
          <a:xfrm>
            <a:off x="1463409" y="1577043"/>
            <a:ext cx="6457950" cy="4933950"/>
          </a:xfrm>
          <a:prstGeom prst="rect">
            <a:avLst/>
          </a:prstGeom>
        </p:spPr>
      </p:pic>
    </p:spTree>
    <p:extLst>
      <p:ext uri="{BB962C8B-B14F-4D97-AF65-F5344CB8AC3E}">
        <p14:creationId xmlns:p14="http://schemas.microsoft.com/office/powerpoint/2010/main" val="3674777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Verify Status of Mobile Service</a:t>
            </a:r>
            <a:endParaRPr lang="en-US" dirty="0"/>
          </a:p>
        </p:txBody>
      </p:sp>
      <p:pic>
        <p:nvPicPr>
          <p:cNvPr id="2" name="Picture 1"/>
          <p:cNvPicPr>
            <a:picLocks noChangeAspect="1"/>
          </p:cNvPicPr>
          <p:nvPr/>
        </p:nvPicPr>
        <p:blipFill>
          <a:blip r:embed="rId3"/>
          <a:stretch>
            <a:fillRect/>
          </a:stretch>
        </p:blipFill>
        <p:spPr>
          <a:xfrm>
            <a:off x="698499" y="1258887"/>
            <a:ext cx="11039475" cy="4476750"/>
          </a:xfrm>
          <a:prstGeom prst="rect">
            <a:avLst/>
          </a:prstGeom>
        </p:spPr>
      </p:pic>
    </p:spTree>
    <p:extLst>
      <p:ext uri="{BB962C8B-B14F-4D97-AF65-F5344CB8AC3E}">
        <p14:creationId xmlns:p14="http://schemas.microsoft.com/office/powerpoint/2010/main" val="254889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 Tools &amp; Download Your Solution</a:t>
            </a:r>
            <a:endParaRPr lang="en-US" dirty="0"/>
          </a:p>
        </p:txBody>
      </p:sp>
      <p:pic>
        <p:nvPicPr>
          <p:cNvPr id="4" name="Picture 3"/>
          <p:cNvPicPr>
            <a:picLocks noChangeAspect="1"/>
          </p:cNvPicPr>
          <p:nvPr/>
        </p:nvPicPr>
        <p:blipFill rotWithShape="1">
          <a:blip r:embed="rId3"/>
          <a:srcRect l="7131" r="7833"/>
          <a:stretch/>
        </p:blipFill>
        <p:spPr>
          <a:xfrm>
            <a:off x="309248" y="1394165"/>
            <a:ext cx="8297999" cy="5486340"/>
          </a:xfrm>
          <a:prstGeom prst="rect">
            <a:avLst/>
          </a:prstGeom>
        </p:spPr>
      </p:pic>
    </p:spTree>
    <p:extLst>
      <p:ext uri="{BB962C8B-B14F-4D97-AF65-F5344CB8AC3E}">
        <p14:creationId xmlns:p14="http://schemas.microsoft.com/office/powerpoint/2010/main" val="1855945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Consuming the Service</a:t>
            </a:r>
            <a:endParaRPr lang="en-US" dirty="0"/>
          </a:p>
        </p:txBody>
      </p:sp>
    </p:spTree>
    <p:extLst>
      <p:ext uri="{BB962C8B-B14F-4D97-AF65-F5344CB8AC3E}">
        <p14:creationId xmlns:p14="http://schemas.microsoft.com/office/powerpoint/2010/main" val="4068759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60792" y="1361866"/>
            <a:ext cx="10473309" cy="5244322"/>
          </a:xfrm>
          <a:prstGeom prst="rect">
            <a:avLst/>
          </a:prstGeom>
        </p:spPr>
      </p:pic>
      <p:sp>
        <p:nvSpPr>
          <p:cNvPr id="2" name="Title 1"/>
          <p:cNvSpPr>
            <a:spLocks noGrp="1"/>
          </p:cNvSpPr>
          <p:nvPr>
            <p:ph type="title"/>
          </p:nvPr>
        </p:nvSpPr>
        <p:spPr/>
        <p:txBody>
          <a:bodyPr/>
          <a:lstStyle/>
          <a:p>
            <a:r>
              <a:rPr lang="en-US" dirty="0" smtClean="0"/>
              <a:t>Build Your Solution </a:t>
            </a:r>
            <a:r>
              <a:rPr lang="en-US" sz="4000" dirty="0" smtClean="0"/>
              <a:t>(update </a:t>
            </a:r>
            <a:r>
              <a:rPr lang="en-US" sz="4000" dirty="0" err="1" smtClean="0"/>
              <a:t>NuGet</a:t>
            </a:r>
            <a:r>
              <a:rPr lang="en-US" sz="4000" dirty="0" smtClean="0"/>
              <a:t> packages)</a:t>
            </a:r>
            <a:endParaRPr lang="en-US" dirty="0"/>
          </a:p>
        </p:txBody>
      </p:sp>
      <p:sp>
        <p:nvSpPr>
          <p:cNvPr id="3" name="TextBox 2"/>
          <p:cNvSpPr txBox="1"/>
          <p:nvPr/>
        </p:nvSpPr>
        <p:spPr>
          <a:xfrm>
            <a:off x="549019" y="1212849"/>
            <a:ext cx="466794" cy="374846"/>
          </a:xfrm>
          <a:prstGeom prst="rect">
            <a:avLst/>
          </a:prstGeom>
          <a:noFill/>
        </p:spPr>
        <p:txBody>
          <a:bodyPr wrap="none" rtlCol="0">
            <a:spAutoFit/>
          </a:bodyPr>
          <a:lstStyle/>
          <a:p>
            <a:r>
              <a:rPr lang="en-US" sz="1836" dirty="0" smtClean="0"/>
              <a:t>. . .</a:t>
            </a:r>
          </a:p>
        </p:txBody>
      </p:sp>
      <p:pic>
        <p:nvPicPr>
          <p:cNvPr id="5" name="Picture 4"/>
          <p:cNvPicPr>
            <a:picLocks noChangeAspect="1"/>
          </p:cNvPicPr>
          <p:nvPr/>
        </p:nvPicPr>
        <p:blipFill>
          <a:blip r:embed="rId4"/>
          <a:stretch>
            <a:fillRect/>
          </a:stretch>
        </p:blipFill>
        <p:spPr>
          <a:xfrm>
            <a:off x="2560677" y="2765750"/>
            <a:ext cx="4486275" cy="1562100"/>
          </a:xfrm>
          <a:prstGeom prst="rect">
            <a:avLst/>
          </a:prstGeom>
        </p:spPr>
      </p:pic>
    </p:spTree>
    <p:extLst>
      <p:ext uri="{BB962C8B-B14F-4D97-AF65-F5344CB8AC3E}">
        <p14:creationId xmlns:p14="http://schemas.microsoft.com/office/powerpoint/2010/main" val="3323702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Service Locally</a:t>
            </a:r>
            <a:endParaRPr lang="en-US" dirty="0"/>
          </a:p>
        </p:txBody>
      </p:sp>
      <p:pic>
        <p:nvPicPr>
          <p:cNvPr id="3" name="Picture 2"/>
          <p:cNvPicPr>
            <a:picLocks noChangeAspect="1"/>
          </p:cNvPicPr>
          <p:nvPr/>
        </p:nvPicPr>
        <p:blipFill>
          <a:blip r:embed="rId3"/>
          <a:stretch>
            <a:fillRect/>
          </a:stretch>
        </p:blipFill>
        <p:spPr>
          <a:xfrm>
            <a:off x="2560677" y="2356438"/>
            <a:ext cx="5429250" cy="4295775"/>
          </a:xfrm>
          <a:prstGeom prst="rect">
            <a:avLst/>
          </a:prstGeom>
        </p:spPr>
      </p:pic>
      <p:pic>
        <p:nvPicPr>
          <p:cNvPr id="5" name="Picture 4"/>
          <p:cNvPicPr>
            <a:picLocks noChangeAspect="1"/>
          </p:cNvPicPr>
          <p:nvPr/>
        </p:nvPicPr>
        <p:blipFill>
          <a:blip r:embed="rId4"/>
          <a:stretch>
            <a:fillRect/>
          </a:stretch>
        </p:blipFill>
        <p:spPr>
          <a:xfrm>
            <a:off x="2377799" y="1379831"/>
            <a:ext cx="6296025" cy="809625"/>
          </a:xfrm>
          <a:prstGeom prst="rect">
            <a:avLst/>
          </a:prstGeom>
        </p:spPr>
      </p:pic>
    </p:spTree>
    <p:extLst>
      <p:ext uri="{BB962C8B-B14F-4D97-AF65-F5344CB8AC3E}">
        <p14:creationId xmlns:p14="http://schemas.microsoft.com/office/powerpoint/2010/main" val="4045914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the Service Locally</a:t>
            </a:r>
            <a:endParaRPr lang="en-US" dirty="0"/>
          </a:p>
        </p:txBody>
      </p:sp>
      <p:pic>
        <p:nvPicPr>
          <p:cNvPr id="4" name="Picture 3"/>
          <p:cNvPicPr>
            <a:picLocks noChangeAspect="1"/>
          </p:cNvPicPr>
          <p:nvPr/>
        </p:nvPicPr>
        <p:blipFill>
          <a:blip r:embed="rId3"/>
          <a:stretch>
            <a:fillRect/>
          </a:stretch>
        </p:blipFill>
        <p:spPr>
          <a:xfrm>
            <a:off x="2286360" y="1302726"/>
            <a:ext cx="7062757" cy="4859052"/>
          </a:xfrm>
          <a:prstGeom prst="rect">
            <a:avLst/>
          </a:prstGeom>
        </p:spPr>
      </p:pic>
    </p:spTree>
    <p:extLst>
      <p:ext uri="{BB962C8B-B14F-4D97-AF65-F5344CB8AC3E}">
        <p14:creationId xmlns:p14="http://schemas.microsoft.com/office/powerpoint/2010/main" val="1830602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798346104"/>
              </p:ext>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29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it out…</a:t>
            </a:r>
            <a:endParaRPr lang="en-US" dirty="0"/>
          </a:p>
        </p:txBody>
      </p:sp>
      <p:pic>
        <p:nvPicPr>
          <p:cNvPr id="3" name="Picture 2"/>
          <p:cNvPicPr>
            <a:picLocks noChangeAspect="1"/>
          </p:cNvPicPr>
          <p:nvPr/>
        </p:nvPicPr>
        <p:blipFill>
          <a:blip r:embed="rId3"/>
          <a:stretch>
            <a:fillRect/>
          </a:stretch>
        </p:blipFill>
        <p:spPr>
          <a:xfrm>
            <a:off x="1737726" y="1302726"/>
            <a:ext cx="7977147" cy="5488136"/>
          </a:xfrm>
          <a:prstGeom prst="rect">
            <a:avLst/>
          </a:prstGeom>
        </p:spPr>
      </p:pic>
    </p:spTree>
    <p:extLst>
      <p:ext uri="{BB962C8B-B14F-4D97-AF65-F5344CB8AC3E}">
        <p14:creationId xmlns:p14="http://schemas.microsoft.com/office/powerpoint/2010/main" val="855571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Windows Phone App Locally</a:t>
            </a:r>
            <a:endParaRPr lang="en-US" dirty="0"/>
          </a:p>
        </p:txBody>
      </p:sp>
      <p:pic>
        <p:nvPicPr>
          <p:cNvPr id="6" name="Picture 5"/>
          <p:cNvPicPr>
            <a:picLocks noChangeAspect="1"/>
          </p:cNvPicPr>
          <p:nvPr/>
        </p:nvPicPr>
        <p:blipFill>
          <a:blip r:embed="rId3"/>
          <a:stretch>
            <a:fillRect/>
          </a:stretch>
        </p:blipFill>
        <p:spPr>
          <a:xfrm>
            <a:off x="1463409" y="2448756"/>
            <a:ext cx="5819775" cy="4181475"/>
          </a:xfrm>
          <a:prstGeom prst="rect">
            <a:avLst/>
          </a:prstGeom>
        </p:spPr>
      </p:pic>
      <p:pic>
        <p:nvPicPr>
          <p:cNvPr id="7" name="Picture 6"/>
          <p:cNvPicPr>
            <a:picLocks noChangeAspect="1"/>
          </p:cNvPicPr>
          <p:nvPr/>
        </p:nvPicPr>
        <p:blipFill>
          <a:blip r:embed="rId4"/>
          <a:stretch>
            <a:fillRect/>
          </a:stretch>
        </p:blipFill>
        <p:spPr>
          <a:xfrm>
            <a:off x="1029069" y="1471461"/>
            <a:ext cx="6505575" cy="704850"/>
          </a:xfrm>
          <a:prstGeom prst="rect">
            <a:avLst/>
          </a:prstGeom>
        </p:spPr>
      </p:pic>
    </p:spTree>
    <p:extLst>
      <p:ext uri="{BB962C8B-B14F-4D97-AF65-F5344CB8AC3E}">
        <p14:creationId xmlns:p14="http://schemas.microsoft.com/office/powerpoint/2010/main" val="2596337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Windows Phone App</a:t>
            </a:r>
            <a:endParaRPr lang="en-US" dirty="0"/>
          </a:p>
        </p:txBody>
      </p:sp>
      <p:pic>
        <p:nvPicPr>
          <p:cNvPr id="4" name="Picture 3"/>
          <p:cNvPicPr>
            <a:picLocks noChangeAspect="1"/>
          </p:cNvPicPr>
          <p:nvPr/>
        </p:nvPicPr>
        <p:blipFill>
          <a:blip r:embed="rId3"/>
          <a:stretch>
            <a:fillRect/>
          </a:stretch>
        </p:blipFill>
        <p:spPr>
          <a:xfrm>
            <a:off x="1737726" y="1577043"/>
            <a:ext cx="2562225" cy="4267200"/>
          </a:xfrm>
          <a:prstGeom prst="rect">
            <a:avLst/>
          </a:prstGeom>
        </p:spPr>
      </p:pic>
      <p:pic>
        <p:nvPicPr>
          <p:cNvPr id="5" name="Picture 4"/>
          <p:cNvPicPr>
            <a:picLocks noChangeAspect="1"/>
          </p:cNvPicPr>
          <p:nvPr/>
        </p:nvPicPr>
        <p:blipFill>
          <a:blip r:embed="rId4"/>
          <a:stretch>
            <a:fillRect/>
          </a:stretch>
        </p:blipFill>
        <p:spPr>
          <a:xfrm>
            <a:off x="5486725" y="1394165"/>
            <a:ext cx="5095875" cy="5029200"/>
          </a:xfrm>
          <a:prstGeom prst="rect">
            <a:avLst/>
          </a:prstGeom>
        </p:spPr>
      </p:pic>
    </p:spTree>
    <p:extLst>
      <p:ext uri="{BB962C8B-B14F-4D97-AF65-F5344CB8AC3E}">
        <p14:creationId xmlns:p14="http://schemas.microsoft.com/office/powerpoint/2010/main" val="333180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Windows App Locally</a:t>
            </a:r>
            <a:endParaRPr lang="en-US" dirty="0"/>
          </a:p>
        </p:txBody>
      </p:sp>
      <p:pic>
        <p:nvPicPr>
          <p:cNvPr id="4" name="Picture 3"/>
          <p:cNvPicPr>
            <a:picLocks noChangeAspect="1"/>
          </p:cNvPicPr>
          <p:nvPr/>
        </p:nvPicPr>
        <p:blipFill>
          <a:blip r:embed="rId3"/>
          <a:stretch>
            <a:fillRect/>
          </a:stretch>
        </p:blipFill>
        <p:spPr>
          <a:xfrm>
            <a:off x="2206354" y="2399994"/>
            <a:ext cx="5657850" cy="4362450"/>
          </a:xfrm>
          <a:prstGeom prst="rect">
            <a:avLst/>
          </a:prstGeom>
        </p:spPr>
      </p:pic>
      <p:pic>
        <p:nvPicPr>
          <p:cNvPr id="5" name="Picture 4"/>
          <p:cNvPicPr>
            <a:picLocks noChangeAspect="1"/>
          </p:cNvPicPr>
          <p:nvPr/>
        </p:nvPicPr>
        <p:blipFill>
          <a:blip r:embed="rId4"/>
          <a:stretch>
            <a:fillRect/>
          </a:stretch>
        </p:blipFill>
        <p:spPr>
          <a:xfrm>
            <a:off x="1920604" y="1465597"/>
            <a:ext cx="6229350" cy="771525"/>
          </a:xfrm>
          <a:prstGeom prst="rect">
            <a:avLst/>
          </a:prstGeom>
        </p:spPr>
      </p:pic>
    </p:spTree>
    <p:extLst>
      <p:ext uri="{BB962C8B-B14F-4D97-AF65-F5344CB8AC3E}">
        <p14:creationId xmlns:p14="http://schemas.microsoft.com/office/powerpoint/2010/main" val="331934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Windows App Locally</a:t>
            </a:r>
            <a:endParaRPr lang="en-US" dirty="0"/>
          </a:p>
        </p:txBody>
      </p:sp>
      <p:pic>
        <p:nvPicPr>
          <p:cNvPr id="3" name="Picture 2"/>
          <p:cNvPicPr>
            <a:picLocks noChangeAspect="1"/>
          </p:cNvPicPr>
          <p:nvPr/>
        </p:nvPicPr>
        <p:blipFill>
          <a:blip r:embed="rId3"/>
          <a:stretch>
            <a:fillRect/>
          </a:stretch>
        </p:blipFill>
        <p:spPr>
          <a:xfrm>
            <a:off x="179387" y="1582737"/>
            <a:ext cx="12077700" cy="3829050"/>
          </a:xfrm>
          <a:prstGeom prst="rect">
            <a:avLst/>
          </a:prstGeom>
        </p:spPr>
      </p:pic>
    </p:spTree>
    <p:extLst>
      <p:ext uri="{BB962C8B-B14F-4D97-AF65-F5344CB8AC3E}">
        <p14:creationId xmlns:p14="http://schemas.microsoft.com/office/powerpoint/2010/main" val="2475479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Publishing the Service</a:t>
            </a:r>
            <a:endParaRPr lang="en-US" dirty="0"/>
          </a:p>
        </p:txBody>
      </p:sp>
    </p:spTree>
    <p:extLst>
      <p:ext uri="{BB962C8B-B14F-4D97-AF65-F5344CB8AC3E}">
        <p14:creationId xmlns:p14="http://schemas.microsoft.com/office/powerpoint/2010/main" val="29197633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 Your Mobile Service</a:t>
            </a:r>
            <a:endParaRPr lang="en-US" dirty="0"/>
          </a:p>
        </p:txBody>
      </p:sp>
      <p:pic>
        <p:nvPicPr>
          <p:cNvPr id="4" name="Picture 3"/>
          <p:cNvPicPr>
            <a:picLocks noChangeAspect="1"/>
          </p:cNvPicPr>
          <p:nvPr/>
        </p:nvPicPr>
        <p:blipFill>
          <a:blip r:embed="rId3"/>
          <a:stretch>
            <a:fillRect/>
          </a:stretch>
        </p:blipFill>
        <p:spPr>
          <a:xfrm>
            <a:off x="3532187" y="1182687"/>
            <a:ext cx="5372100" cy="4629150"/>
          </a:xfrm>
          <a:prstGeom prst="rect">
            <a:avLst/>
          </a:prstGeom>
        </p:spPr>
      </p:pic>
    </p:spTree>
    <p:extLst>
      <p:ext uri="{BB962C8B-B14F-4D97-AF65-F5344CB8AC3E}">
        <p14:creationId xmlns:p14="http://schemas.microsoft.com/office/powerpoint/2010/main" val="3742242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In and Select Existing Service</a:t>
            </a:r>
            <a:endParaRPr lang="en-US" dirty="0"/>
          </a:p>
        </p:txBody>
      </p:sp>
      <p:pic>
        <p:nvPicPr>
          <p:cNvPr id="3" name="Picture 2"/>
          <p:cNvPicPr>
            <a:picLocks noChangeAspect="1"/>
          </p:cNvPicPr>
          <p:nvPr/>
        </p:nvPicPr>
        <p:blipFill>
          <a:blip r:embed="rId3"/>
          <a:stretch>
            <a:fillRect/>
          </a:stretch>
        </p:blipFill>
        <p:spPr>
          <a:xfrm>
            <a:off x="2012043" y="1244116"/>
            <a:ext cx="6896100" cy="5410200"/>
          </a:xfrm>
          <a:prstGeom prst="rect">
            <a:avLst/>
          </a:prstGeom>
        </p:spPr>
      </p:pic>
    </p:spTree>
    <p:extLst>
      <p:ext uri="{BB962C8B-B14F-4D97-AF65-F5344CB8AC3E}">
        <p14:creationId xmlns:p14="http://schemas.microsoft.com/office/powerpoint/2010/main" val="4004985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the Publishing Process</a:t>
            </a:r>
            <a:endParaRPr lang="en-US" dirty="0"/>
          </a:p>
        </p:txBody>
      </p:sp>
      <p:pic>
        <p:nvPicPr>
          <p:cNvPr id="7" name="Picture 6"/>
          <p:cNvPicPr>
            <a:picLocks noChangeAspect="1"/>
          </p:cNvPicPr>
          <p:nvPr/>
        </p:nvPicPr>
        <p:blipFill>
          <a:blip r:embed="rId3"/>
          <a:stretch>
            <a:fillRect/>
          </a:stretch>
        </p:blipFill>
        <p:spPr>
          <a:xfrm>
            <a:off x="2286360" y="1668482"/>
            <a:ext cx="6263609" cy="4915193"/>
          </a:xfrm>
          <a:prstGeom prst="rect">
            <a:avLst/>
          </a:prstGeom>
        </p:spPr>
      </p:pic>
      <p:sp>
        <p:nvSpPr>
          <p:cNvPr id="8" name="Rectangle 7"/>
          <p:cNvSpPr/>
          <p:nvPr/>
        </p:nvSpPr>
        <p:spPr bwMode="auto">
          <a:xfrm>
            <a:off x="4938091" y="3680140"/>
            <a:ext cx="3017487" cy="9143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4938091" y="4034639"/>
            <a:ext cx="3017487" cy="9143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4938090" y="4343418"/>
            <a:ext cx="3017487" cy="9143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89616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the Service is Running</a:t>
            </a:r>
            <a:endParaRPr lang="en-US" dirty="0"/>
          </a:p>
        </p:txBody>
      </p:sp>
      <p:pic>
        <p:nvPicPr>
          <p:cNvPr id="4" name="Picture 3"/>
          <p:cNvPicPr>
            <a:picLocks noChangeAspect="1"/>
          </p:cNvPicPr>
          <p:nvPr/>
        </p:nvPicPr>
        <p:blipFill>
          <a:blip r:embed="rId3"/>
          <a:stretch>
            <a:fillRect/>
          </a:stretch>
        </p:blipFill>
        <p:spPr>
          <a:xfrm>
            <a:off x="1554848" y="1668482"/>
            <a:ext cx="6971318" cy="4565560"/>
          </a:xfrm>
          <a:prstGeom prst="rect">
            <a:avLst/>
          </a:prstGeom>
        </p:spPr>
      </p:pic>
      <p:sp>
        <p:nvSpPr>
          <p:cNvPr id="5" name="Rectangle 4"/>
          <p:cNvSpPr/>
          <p:nvPr/>
        </p:nvSpPr>
        <p:spPr>
          <a:xfrm>
            <a:off x="185631" y="6240432"/>
            <a:ext cx="12250844" cy="338554"/>
          </a:xfrm>
          <a:prstGeom prst="rect">
            <a:avLst/>
          </a:prstGeom>
        </p:spPr>
        <p:txBody>
          <a:bodyPr wrap="square">
            <a:spAutoFit/>
          </a:bodyPr>
          <a:lstStyle/>
          <a:p>
            <a:r>
              <a:rPr lang="en-US" sz="1600" dirty="0" smtClean="0"/>
              <a:t>Troubleshoot</a:t>
            </a:r>
            <a:r>
              <a:rPr lang="en-US" sz="1600" dirty="0" smtClean="0"/>
              <a:t>: </a:t>
            </a:r>
            <a:r>
              <a:rPr lang="en-US" sz="1600" dirty="0">
                <a:hlinkClick r:id="rId4"/>
              </a:rPr>
              <a:t>http://azure.microsoft.com/en-us/documentation/articles/mobile-services-dotnet-backend-how-to-troubleshoot</a:t>
            </a:r>
            <a:r>
              <a:rPr lang="en-US" sz="1600" dirty="0" smtClean="0">
                <a:hlinkClick r:id="rId4"/>
              </a:rPr>
              <a:t>/</a:t>
            </a:r>
            <a:r>
              <a:rPr lang="en-US" sz="1600" dirty="0" smtClean="0"/>
              <a:t> </a:t>
            </a:r>
            <a:endParaRPr lang="en-US" sz="1600" dirty="0"/>
          </a:p>
        </p:txBody>
      </p:sp>
    </p:spTree>
    <p:extLst>
      <p:ext uri="{BB962C8B-B14F-4D97-AF65-F5344CB8AC3E}">
        <p14:creationId xmlns:p14="http://schemas.microsoft.com/office/powerpoint/2010/main" val="3291978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607353" y="123590"/>
            <a:ext cx="11889564" cy="917575"/>
          </a:xfrm>
          <a:prstGeom prst="rect">
            <a:avLst/>
          </a:prstGeom>
        </p:spPr>
        <p:txBody>
          <a:bodyPr vert="horz" wrap="square" lIns="146304" tIns="91440" rIns="146304" bIns="91440" rtlCol="0" anchor="b">
            <a:noAutofit/>
          </a:bodyPr>
          <a:lstStyle>
            <a:lvl1pPr algn="r" defTabSz="932742" rtl="0" eaLnBrk="1" latinLnBrk="0" hangingPunct="1">
              <a:lnSpc>
                <a:spcPct val="90000"/>
              </a:lnSpc>
              <a:spcBef>
                <a:spcPct val="0"/>
              </a:spcBef>
              <a:buNone/>
              <a:defRPr lang="en-US" sz="5507" b="0" kern="1200" cap="none" spc="-102" baseline="0">
                <a:ln w="3175">
                  <a:noFill/>
                </a:ln>
                <a:solidFill>
                  <a:schemeClr val="accent1"/>
                </a:solidFill>
                <a:effectLst/>
                <a:latin typeface="+mj-lt"/>
                <a:ea typeface="+mn-ea"/>
                <a:cs typeface="Segoe UI" pitchFamily="34" charset="0"/>
              </a:defRPr>
            </a:lvl1pPr>
          </a:lstStyle>
          <a:p>
            <a:pPr algn="l"/>
            <a:r>
              <a:rPr lang="en-US" sz="6000" dirty="0"/>
              <a:t>Tools &amp; </a:t>
            </a:r>
            <a:r>
              <a:rPr lang="en-US" sz="6000" dirty="0" smtClean="0"/>
              <a:t>Technologies</a:t>
            </a:r>
            <a:endParaRPr lang="en-US" sz="6000" dirty="0"/>
          </a:p>
        </p:txBody>
      </p:sp>
      <p:pic>
        <p:nvPicPr>
          <p:cNvPr id="3074" name="Picture 2" descr="http://visualstudiomagazine.com/articles/2013/09/30/~/media/ECG/visualstudiomagazine/Images/introimages/VisualStudio2013.ash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7353" y="1411215"/>
            <a:ext cx="2536228" cy="176399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4" cstate="print"/>
          <a:srcRect/>
          <a:stretch>
            <a:fillRect/>
          </a:stretch>
        </p:blipFill>
        <p:spPr bwMode="auto">
          <a:xfrm>
            <a:off x="7215808" y="2586376"/>
            <a:ext cx="2622947" cy="786884"/>
          </a:xfrm>
          <a:prstGeom prst="rect">
            <a:avLst/>
          </a:prstGeom>
          <a:noFill/>
          <a:ln w="9525">
            <a:noFill/>
            <a:miter lim="800000"/>
            <a:headEnd/>
            <a:tailEnd/>
          </a:ln>
        </p:spPr>
      </p:pic>
      <p:pic>
        <p:nvPicPr>
          <p:cNvPr id="1046" name="Picture 22"/>
          <p:cNvPicPr>
            <a:picLocks noChangeAspect="1" noChangeArrowheads="1"/>
          </p:cNvPicPr>
          <p:nvPr/>
        </p:nvPicPr>
        <p:blipFill>
          <a:blip r:embed="rId5" cstate="print"/>
          <a:srcRect/>
          <a:stretch>
            <a:fillRect/>
          </a:stretch>
        </p:blipFill>
        <p:spPr bwMode="auto">
          <a:xfrm>
            <a:off x="7589822" y="1227296"/>
            <a:ext cx="1874921" cy="1020035"/>
          </a:xfrm>
          <a:prstGeom prst="rect">
            <a:avLst/>
          </a:prstGeom>
          <a:noFill/>
          <a:ln w="9525">
            <a:noFill/>
            <a:miter lim="800000"/>
            <a:headEnd/>
            <a:tailEnd/>
          </a:ln>
        </p:spPr>
      </p:pic>
      <p:pic>
        <p:nvPicPr>
          <p:cNvPr id="3088" name="Picture 16" descr="http://www.ciol.com/IMG/046/20046/windows-8-logo-370x26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9166" y="1296725"/>
            <a:ext cx="1765435" cy="12596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ml5_css_javascript"/>
          <p:cNvPicPr>
            <a:picLocks noChangeAspect="1" noChangeArrowheads="1"/>
          </p:cNvPicPr>
          <p:nvPr/>
        </p:nvPicPr>
        <p:blipFill rotWithShape="1">
          <a:blip r:embed="rId7">
            <a:extLst>
              <a:ext uri="{28A0092B-C50C-407E-A947-70E740481C1C}">
                <a14:useLocalDpi xmlns:a14="http://schemas.microsoft.com/office/drawing/2010/main" val="0"/>
              </a:ext>
            </a:extLst>
          </a:blip>
          <a:srcRect l="73423"/>
          <a:stretch/>
        </p:blipFill>
        <p:spPr bwMode="auto">
          <a:xfrm>
            <a:off x="8485946" y="3741445"/>
            <a:ext cx="884467" cy="13363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stretch>
            <a:fillRect/>
          </a:stretch>
        </p:blipFill>
        <p:spPr>
          <a:xfrm>
            <a:off x="4756336" y="2723435"/>
            <a:ext cx="2223963" cy="674363"/>
          </a:xfrm>
          <a:prstGeom prst="rect">
            <a:avLst/>
          </a:prstGeom>
        </p:spPr>
      </p:pic>
      <p:pic>
        <p:nvPicPr>
          <p:cNvPr id="14" name="Picture 13"/>
          <p:cNvPicPr>
            <a:picLocks noChangeAspect="1"/>
          </p:cNvPicPr>
          <p:nvPr/>
        </p:nvPicPr>
        <p:blipFill>
          <a:blip r:embed="rId9"/>
          <a:stretch>
            <a:fillRect/>
          </a:stretch>
        </p:blipFill>
        <p:spPr>
          <a:xfrm>
            <a:off x="5212408" y="3883955"/>
            <a:ext cx="2762250" cy="2343150"/>
          </a:xfrm>
          <a:prstGeom prst="rect">
            <a:avLst/>
          </a:prstGeom>
        </p:spPr>
      </p:pic>
      <p:pic>
        <p:nvPicPr>
          <p:cNvPr id="4" name="Picture 2" descr="http://www.phidiax.com/Images/Cloud-Azur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1988" y="3741445"/>
            <a:ext cx="3988006" cy="1994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611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a:t>
            </a:r>
            <a:r>
              <a:rPr lang="en-US" dirty="0" err="1" smtClean="0"/>
              <a:t>App.Xaml.cs</a:t>
            </a:r>
            <a:r>
              <a:rPr lang="en-US" dirty="0" smtClean="0"/>
              <a:t> </a:t>
            </a:r>
            <a:r>
              <a:rPr lang="en-US" sz="4000" dirty="0" smtClean="0"/>
              <a:t>(Shared project)</a:t>
            </a:r>
            <a:endParaRPr lang="en-US" dirty="0"/>
          </a:p>
        </p:txBody>
      </p:sp>
      <p:pic>
        <p:nvPicPr>
          <p:cNvPr id="9" name="Picture 8"/>
          <p:cNvPicPr>
            <a:picLocks noChangeAspect="1"/>
          </p:cNvPicPr>
          <p:nvPr/>
        </p:nvPicPr>
        <p:blipFill>
          <a:blip r:embed="rId3"/>
          <a:stretch>
            <a:fillRect/>
          </a:stretch>
        </p:blipFill>
        <p:spPr>
          <a:xfrm>
            <a:off x="1695735" y="1102547"/>
            <a:ext cx="7448550" cy="2828925"/>
          </a:xfrm>
          <a:prstGeom prst="rect">
            <a:avLst/>
          </a:prstGeom>
        </p:spPr>
      </p:pic>
      <p:pic>
        <p:nvPicPr>
          <p:cNvPr id="10" name="Picture 9"/>
          <p:cNvPicPr>
            <a:picLocks noChangeAspect="1"/>
          </p:cNvPicPr>
          <p:nvPr/>
        </p:nvPicPr>
        <p:blipFill>
          <a:blip r:embed="rId4"/>
          <a:stretch>
            <a:fillRect/>
          </a:stretch>
        </p:blipFill>
        <p:spPr>
          <a:xfrm>
            <a:off x="4572335" y="3931472"/>
            <a:ext cx="7448550" cy="2828925"/>
          </a:xfrm>
          <a:prstGeom prst="rect">
            <a:avLst/>
          </a:prstGeom>
        </p:spPr>
      </p:pic>
      <p:sp>
        <p:nvSpPr>
          <p:cNvPr id="11" name="TextBox 10"/>
          <p:cNvSpPr txBox="1"/>
          <p:nvPr/>
        </p:nvSpPr>
        <p:spPr>
          <a:xfrm>
            <a:off x="-26616" y="4575998"/>
            <a:ext cx="4598951" cy="1778949"/>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AFTER:</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Comment out local settings</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Uncomment server settings, including key</a:t>
            </a:r>
          </a:p>
        </p:txBody>
      </p:sp>
      <p:sp>
        <p:nvSpPr>
          <p:cNvPr id="12" name="TextBox 11"/>
          <p:cNvSpPr txBox="1"/>
          <p:nvPr/>
        </p:nvSpPr>
        <p:spPr>
          <a:xfrm>
            <a:off x="211326" y="1952627"/>
            <a:ext cx="1617839"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BEFORE:</a:t>
            </a:r>
          </a:p>
        </p:txBody>
      </p:sp>
    </p:spTree>
    <p:extLst>
      <p:ext uri="{BB962C8B-B14F-4D97-AF65-F5344CB8AC3E}">
        <p14:creationId xmlns:p14="http://schemas.microsoft.com/office/powerpoint/2010/main" val="2153997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Windows Phone Project</a:t>
            </a:r>
            <a:endParaRPr lang="en-US" dirty="0"/>
          </a:p>
        </p:txBody>
      </p:sp>
      <p:pic>
        <p:nvPicPr>
          <p:cNvPr id="3" name="Picture 2"/>
          <p:cNvPicPr>
            <a:picLocks noChangeAspect="1"/>
          </p:cNvPicPr>
          <p:nvPr/>
        </p:nvPicPr>
        <p:blipFill>
          <a:blip r:embed="rId3"/>
          <a:stretch>
            <a:fillRect/>
          </a:stretch>
        </p:blipFill>
        <p:spPr>
          <a:xfrm>
            <a:off x="549019" y="1394165"/>
            <a:ext cx="2562225" cy="4267200"/>
          </a:xfrm>
          <a:prstGeom prst="rect">
            <a:avLst/>
          </a:prstGeom>
        </p:spPr>
      </p:pic>
      <p:sp>
        <p:nvSpPr>
          <p:cNvPr id="4" name="TextBox 3"/>
          <p:cNvSpPr txBox="1"/>
          <p:nvPr/>
        </p:nvSpPr>
        <p:spPr>
          <a:xfrm>
            <a:off x="4265020" y="2734982"/>
            <a:ext cx="331879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Enter a value to test it</a:t>
            </a:r>
          </a:p>
        </p:txBody>
      </p:sp>
      <p:cxnSp>
        <p:nvCxnSpPr>
          <p:cNvPr id="7" name="Straight Arrow Connector 6"/>
          <p:cNvCxnSpPr/>
          <p:nvPr/>
        </p:nvCxnSpPr>
        <p:spPr>
          <a:xfrm flipH="1" flipV="1">
            <a:off x="1830131" y="2453380"/>
            <a:ext cx="2376448" cy="495248"/>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495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Windows project</a:t>
            </a:r>
            <a:endParaRPr lang="en-US" dirty="0"/>
          </a:p>
        </p:txBody>
      </p:sp>
      <p:pic>
        <p:nvPicPr>
          <p:cNvPr id="5" name="Picture 4"/>
          <p:cNvPicPr>
            <a:picLocks noChangeAspect="1"/>
          </p:cNvPicPr>
          <p:nvPr/>
        </p:nvPicPr>
        <p:blipFill>
          <a:blip r:embed="rId3"/>
          <a:stretch>
            <a:fillRect/>
          </a:stretch>
        </p:blipFill>
        <p:spPr>
          <a:xfrm>
            <a:off x="255587" y="1558924"/>
            <a:ext cx="11925300" cy="3876675"/>
          </a:xfrm>
          <a:prstGeom prst="rect">
            <a:avLst/>
          </a:prstGeom>
          <a:effectLst>
            <a:glow rad="63500">
              <a:schemeClr val="accent6">
                <a:satMod val="175000"/>
                <a:alpha val="40000"/>
              </a:schemeClr>
            </a:glow>
            <a:outerShdw blurRad="50800" dist="38100" dir="2700000" algn="tl" rotWithShape="0">
              <a:prstClr val="black">
                <a:alpha val="40000"/>
              </a:prstClr>
            </a:outerShdw>
          </a:effectLst>
        </p:spPr>
      </p:pic>
      <p:sp>
        <p:nvSpPr>
          <p:cNvPr id="6" name="TextBox 5"/>
          <p:cNvSpPr txBox="1"/>
          <p:nvPr/>
        </p:nvSpPr>
        <p:spPr>
          <a:xfrm>
            <a:off x="2675569" y="4411652"/>
            <a:ext cx="331879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Enter a value to test it</a:t>
            </a:r>
          </a:p>
        </p:txBody>
      </p:sp>
      <p:cxnSp>
        <p:nvCxnSpPr>
          <p:cNvPr id="7" name="Straight Arrow Connector 6"/>
          <p:cNvCxnSpPr/>
          <p:nvPr/>
        </p:nvCxnSpPr>
        <p:spPr>
          <a:xfrm flipH="1" flipV="1">
            <a:off x="2286360" y="3405824"/>
            <a:ext cx="822951" cy="1005828"/>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692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579" y="4137335"/>
            <a:ext cx="3931940" cy="917575"/>
          </a:xfrm>
        </p:spPr>
        <p:txBody>
          <a:bodyPr/>
          <a:lstStyle/>
          <a:p>
            <a:r>
              <a:rPr lang="en-US" dirty="0" smtClean="0"/>
              <a:t>Questions?</a:t>
            </a:r>
            <a:endParaRPr lang="en-US" dirty="0"/>
          </a:p>
        </p:txBody>
      </p:sp>
      <p:pic>
        <p:nvPicPr>
          <p:cNvPr id="1026" name="Picture 2" descr="FAQ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774" y="1485604"/>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976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6160" r="51034"/>
          <a:stretch/>
        </p:blipFill>
        <p:spPr>
          <a:xfrm>
            <a:off x="1738909" y="1147407"/>
            <a:ext cx="8136887" cy="5298626"/>
          </a:xfrm>
          <a:prstGeom prst="rect">
            <a:avLst/>
          </a:prstGeom>
        </p:spPr>
      </p:pic>
      <p:sp>
        <p:nvSpPr>
          <p:cNvPr id="2" name="Title 1"/>
          <p:cNvSpPr>
            <a:spLocks noGrp="1"/>
          </p:cNvSpPr>
          <p:nvPr>
            <p:ph type="title"/>
          </p:nvPr>
        </p:nvSpPr>
        <p:spPr/>
        <p:txBody>
          <a:bodyPr/>
          <a:lstStyle/>
          <a:p>
            <a:r>
              <a:rPr lang="en-US" dirty="0" smtClean="0"/>
              <a:t>Contact</a:t>
            </a:r>
            <a:endParaRPr lang="en-US" dirty="0"/>
          </a:p>
        </p:txBody>
      </p:sp>
      <p:sp>
        <p:nvSpPr>
          <p:cNvPr id="5" name="TextBox 4"/>
          <p:cNvSpPr txBox="1"/>
          <p:nvPr/>
        </p:nvSpPr>
        <p:spPr>
          <a:xfrm>
            <a:off x="1646287" y="6331871"/>
            <a:ext cx="7816050" cy="46903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sz="2448" dirty="0" smtClean="0"/>
              <a:t>Email: </a:t>
            </a:r>
            <a:r>
              <a:rPr lang="en-US" sz="2448" dirty="0" smtClean="0">
                <a:hlinkClick r:id="rId4"/>
              </a:rPr>
              <a:t>shchowd@microsoft.com</a:t>
            </a:r>
            <a:r>
              <a:rPr lang="en-US" sz="2448" dirty="0" smtClean="0"/>
              <a:t> </a:t>
            </a:r>
            <a:r>
              <a:rPr lang="en-US" sz="2448" dirty="0">
                <a:sym typeface="Wingdings" panose="05000000000000000000" pitchFamily="2" charset="2"/>
              </a:rPr>
              <a:t></a:t>
            </a:r>
            <a:r>
              <a:rPr lang="en-US" sz="2448" dirty="0" smtClean="0"/>
              <a:t> Twitter: </a:t>
            </a:r>
            <a:r>
              <a:rPr lang="en-US" sz="2448" dirty="0" smtClean="0">
                <a:hlinkClick r:id="rId5"/>
              </a:rPr>
              <a:t>@shahedC</a:t>
            </a:r>
            <a:r>
              <a:rPr lang="en-US" sz="2448" dirty="0" smtClean="0"/>
              <a:t> </a:t>
            </a:r>
            <a:endParaRPr lang="en-US" sz="2448" dirty="0"/>
          </a:p>
        </p:txBody>
      </p:sp>
    </p:spTree>
    <p:extLst>
      <p:ext uri="{BB962C8B-B14F-4D97-AF65-F5344CB8AC3E}">
        <p14:creationId xmlns:p14="http://schemas.microsoft.com/office/powerpoint/2010/main" val="4025471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1883055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74639" y="295274"/>
            <a:ext cx="11889564" cy="917575"/>
          </a:xfrm>
        </p:spPr>
        <p:txBody>
          <a:bodyPr/>
          <a:lstStyle/>
          <a:p>
            <a:r>
              <a:rPr lang="en-US" dirty="0" smtClean="0"/>
              <a:t>What is a Mobile Device?</a:t>
            </a:r>
            <a:endParaRPr lang="en-US" dirty="0"/>
          </a:p>
        </p:txBody>
      </p:sp>
      <p:grpSp>
        <p:nvGrpSpPr>
          <p:cNvPr id="2" name="Group 1"/>
          <p:cNvGrpSpPr/>
          <p:nvPr/>
        </p:nvGrpSpPr>
        <p:grpSpPr>
          <a:xfrm>
            <a:off x="274639" y="1668482"/>
            <a:ext cx="11466638" cy="4401205"/>
            <a:chOff x="274639" y="1668482"/>
            <a:chExt cx="11466638" cy="4401205"/>
          </a:xfrm>
        </p:grpSpPr>
        <p:sp>
          <p:nvSpPr>
            <p:cNvPr id="3" name="TextBox 2"/>
            <p:cNvSpPr txBox="1"/>
            <p:nvPr/>
          </p:nvSpPr>
          <p:spPr>
            <a:xfrm>
              <a:off x="274639" y="1668482"/>
              <a:ext cx="5364354" cy="4401205"/>
            </a:xfrm>
            <a:prstGeom prst="rect">
              <a:avLst/>
            </a:prstGeom>
            <a:noFill/>
          </p:spPr>
          <p:txBody>
            <a:bodyPr wrap="none" rtlCol="0">
              <a:spAutoFit/>
            </a:bodyPr>
            <a:lstStyle/>
            <a:p>
              <a:pPr marL="342900" indent="-342900">
                <a:lnSpc>
                  <a:spcPct val="200000"/>
                </a:lnSpc>
                <a:buFont typeface="Wingdings" panose="05000000000000000000" pitchFamily="2" charset="2"/>
                <a:buChar char="q"/>
              </a:pPr>
              <a:r>
                <a:rPr lang="en-US" sz="2800" dirty="0" smtClean="0"/>
                <a:t> Smartphones</a:t>
              </a:r>
              <a:endParaRPr lang="en-US" sz="2800" dirty="0"/>
            </a:p>
            <a:p>
              <a:pPr marL="342900" indent="-342900">
                <a:lnSpc>
                  <a:spcPct val="200000"/>
                </a:lnSpc>
                <a:buFont typeface="Wingdings" panose="05000000000000000000" pitchFamily="2" charset="2"/>
                <a:buChar char="q"/>
              </a:pPr>
              <a:r>
                <a:rPr lang="en-US" sz="2800" dirty="0" smtClean="0"/>
                <a:t> Tablets</a:t>
              </a:r>
              <a:endParaRPr lang="en-US" sz="2800" dirty="0"/>
            </a:p>
            <a:p>
              <a:pPr marL="342900" indent="-342900">
                <a:lnSpc>
                  <a:spcPct val="200000"/>
                </a:lnSpc>
                <a:buFont typeface="Wingdings" panose="05000000000000000000" pitchFamily="2" charset="2"/>
                <a:buChar char="q"/>
              </a:pPr>
              <a:r>
                <a:rPr lang="en-US" sz="2800" dirty="0" smtClean="0"/>
                <a:t> Laptops</a:t>
              </a:r>
              <a:endParaRPr lang="en-US" sz="2800" dirty="0"/>
            </a:p>
            <a:p>
              <a:pPr marL="342900" indent="-342900">
                <a:lnSpc>
                  <a:spcPct val="200000"/>
                </a:lnSpc>
                <a:buFont typeface="Wingdings" panose="05000000000000000000" pitchFamily="2" charset="2"/>
                <a:buChar char="q"/>
              </a:pPr>
              <a:r>
                <a:rPr lang="en-US" sz="2800" dirty="0" smtClean="0"/>
                <a:t> Netbooks and smaller laptops</a:t>
              </a:r>
            </a:p>
            <a:p>
              <a:pPr marL="342900" indent="-342900">
                <a:lnSpc>
                  <a:spcPct val="200000"/>
                </a:lnSpc>
                <a:buFont typeface="Wingdings" panose="05000000000000000000" pitchFamily="2" charset="2"/>
                <a:buChar char="q"/>
              </a:pPr>
              <a:r>
                <a:rPr lang="en-US" sz="2800" dirty="0" smtClean="0"/>
                <a:t> Laptop/Tablet hybrids</a:t>
              </a:r>
              <a:endParaRPr lang="en-US" sz="2800" dirty="0"/>
            </a:p>
          </p:txBody>
        </p:sp>
        <p:pic>
          <p:nvPicPr>
            <p:cNvPr id="4104" name="Picture 8" descr="http://techpinions.com/wp-content/uploads/2012/10/ecolo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421" y="3123416"/>
              <a:ext cx="1679056" cy="14913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ifi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675" y="3203330"/>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ps-Gps-Receiving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275" y="3869084"/>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dn.marketplaceimages.windowsphone.com/v8/images/bfbdd805-81cd-4970-8df9-6e202538948f?imageType=ws_icon_lar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67668" y="4013804"/>
              <a:ext cx="873609" cy="8736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2298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Cloud?</a:t>
            </a:r>
            <a:endParaRPr lang="en-US" dirty="0"/>
          </a:p>
        </p:txBody>
      </p:sp>
      <p:grpSp>
        <p:nvGrpSpPr>
          <p:cNvPr id="3" name="Group 2"/>
          <p:cNvGrpSpPr/>
          <p:nvPr/>
        </p:nvGrpSpPr>
        <p:grpSpPr>
          <a:xfrm>
            <a:off x="274639" y="1212849"/>
            <a:ext cx="9966914" cy="5781676"/>
            <a:chOff x="274639" y="1212849"/>
            <a:chExt cx="9418280" cy="5296398"/>
          </a:xfrm>
        </p:grpSpPr>
        <p:pic>
          <p:nvPicPr>
            <p:cNvPr id="1026" name="Picture 2" descr="http://media.zenfs.com/en-US/video/video.pd2upload.com/video.moviesmanualupload@6c38c0f1-e4b2-3ef4-9f26-bd139097d694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9" y="1212849"/>
              <a:ext cx="9418280" cy="52963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9019" y="3860722"/>
              <a:ext cx="5281692" cy="2585323"/>
            </a:xfrm>
            <a:prstGeom prst="rect">
              <a:avLst/>
            </a:prstGeom>
            <a:noFill/>
          </p:spPr>
          <p:txBody>
            <a:bodyPr wrap="squar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“No one understands</a:t>
              </a:r>
            </a:p>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the Cloud!!!”</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Tree>
    <p:extLst>
      <p:ext uri="{BB962C8B-B14F-4D97-AF65-F5344CB8AC3E}">
        <p14:creationId xmlns:p14="http://schemas.microsoft.com/office/powerpoint/2010/main" val="1963763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Services: </a:t>
            </a:r>
            <a:r>
              <a:rPr lang="en-US" dirty="0" err="1" smtClean="0"/>
              <a:t>IaaS</a:t>
            </a:r>
            <a:r>
              <a:rPr lang="en-US" dirty="0" smtClean="0"/>
              <a:t>, </a:t>
            </a:r>
            <a:r>
              <a:rPr lang="en-US" dirty="0" err="1" smtClean="0"/>
              <a:t>PaaS</a:t>
            </a:r>
            <a:r>
              <a:rPr lang="en-US" dirty="0" smtClean="0"/>
              <a:t> and SaaS</a:t>
            </a:r>
            <a:endParaRPr lang="en-US" dirty="0"/>
          </a:p>
        </p:txBody>
      </p:sp>
      <p:graphicFrame>
        <p:nvGraphicFramePr>
          <p:cNvPr id="4" name="Table 3"/>
          <p:cNvGraphicFramePr>
            <a:graphicFrameLocks noGrp="1"/>
          </p:cNvGraphicFramePr>
          <p:nvPr>
            <p:extLst/>
          </p:nvPr>
        </p:nvGraphicFramePr>
        <p:xfrm>
          <a:off x="1322069" y="1607766"/>
          <a:ext cx="8137440" cy="4233957"/>
        </p:xfrm>
        <a:graphic>
          <a:graphicData uri="http://schemas.openxmlformats.org/drawingml/2006/table">
            <a:tbl>
              <a:tblPr firstRow="1" firstCol="1" bandRow="1">
                <a:tableStyleId>{5C22544A-7EE6-4342-B048-85BDC9FD1C3A}</a:tableStyleId>
              </a:tblPr>
              <a:tblGrid>
                <a:gridCol w="1627488"/>
                <a:gridCol w="1627488"/>
                <a:gridCol w="1627488"/>
                <a:gridCol w="1627488"/>
                <a:gridCol w="1627488"/>
              </a:tblGrid>
              <a:tr h="321788">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Host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Build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Consume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r>
              <a:tr h="999172">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dirty="0">
                          <a:effectLst/>
                        </a:rPr>
                        <a:t>Packaged Software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IaaS: infrastructure as a service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PaaS: Platform as a service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Saas: software as a service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r>
              <a:tr h="321788">
                <a:tc>
                  <a:txBody>
                    <a:bodyPr/>
                    <a:lstStyle/>
                    <a:p>
                      <a:pPr marL="0" marR="0">
                        <a:lnSpc>
                          <a:spcPct val="107000"/>
                        </a:lnSpc>
                        <a:spcBef>
                          <a:spcPts val="0"/>
                        </a:spcBef>
                        <a:spcAft>
                          <a:spcPts val="0"/>
                        </a:spcAft>
                      </a:pPr>
                      <a:r>
                        <a:rPr lang="en-US" sz="1600" dirty="0">
                          <a:effectLst/>
                        </a:rPr>
                        <a:t>Applications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3">
                        <a:lumMod val="75000"/>
                      </a:schemeClr>
                    </a:solidFill>
                  </a:tcPr>
                </a:tc>
                <a:tc rowSpan="9">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smtClean="0">
                          <a:effectLst/>
                        </a:rPr>
                        <a:t>Self-</a:t>
                      </a:r>
                      <a:endParaRPr lang="en-US" sz="1600" dirty="0">
                        <a:effectLst/>
                      </a:endParaRPr>
                    </a:p>
                    <a:p>
                      <a:pPr marL="0" marR="0">
                        <a:lnSpc>
                          <a:spcPct val="107000"/>
                        </a:lnSpc>
                        <a:spcBef>
                          <a:spcPts val="0"/>
                        </a:spcBef>
                        <a:spcAft>
                          <a:spcPts val="0"/>
                        </a:spcAft>
                      </a:pPr>
                      <a:r>
                        <a:rPr lang="en-US" sz="1600" dirty="0" smtClean="0">
                          <a:effectLst/>
                        </a:rPr>
                        <a:t>Managed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rowSpan="5">
                  <a:txBody>
                    <a:bodyPr/>
                    <a:lstStyle/>
                    <a:p>
                      <a:pPr marL="0" marR="0">
                        <a:lnSpc>
                          <a:spcPct val="107000"/>
                        </a:lnSpc>
                        <a:spcBef>
                          <a:spcPts val="0"/>
                        </a:spcBef>
                        <a:spcAft>
                          <a:spcPts val="0"/>
                        </a:spcAft>
                      </a:pPr>
                      <a:r>
                        <a:rPr lang="en-US" sz="1600" dirty="0" smtClean="0">
                          <a:effectLst/>
                        </a:rPr>
                        <a:t> </a:t>
                      </a:r>
                    </a:p>
                    <a:p>
                      <a:pPr marL="0" marR="0">
                        <a:lnSpc>
                          <a:spcPct val="107000"/>
                        </a:lnSpc>
                        <a:spcBef>
                          <a:spcPts val="0"/>
                        </a:spcBef>
                        <a:spcAft>
                          <a:spcPts val="0"/>
                        </a:spcAft>
                      </a:pPr>
                      <a:r>
                        <a:rPr lang="en-US" sz="1600" dirty="0" smtClean="0">
                          <a:effectLst/>
                        </a:rPr>
                        <a:t> </a:t>
                      </a:r>
                    </a:p>
                    <a:p>
                      <a:pPr marL="0" marR="0">
                        <a:lnSpc>
                          <a:spcPct val="107000"/>
                        </a:lnSpc>
                        <a:spcBef>
                          <a:spcPts val="0"/>
                        </a:spcBef>
                        <a:spcAft>
                          <a:spcPts val="0"/>
                        </a:spcAft>
                      </a:pPr>
                      <a:r>
                        <a:rPr lang="en-US" sz="1600" dirty="0" smtClean="0">
                          <a:effectLst/>
                        </a:rPr>
                        <a:t>Self-</a:t>
                      </a:r>
                    </a:p>
                    <a:p>
                      <a:pPr marL="0" marR="0">
                        <a:lnSpc>
                          <a:spcPct val="107000"/>
                        </a:lnSpc>
                        <a:spcBef>
                          <a:spcPts val="0"/>
                        </a:spcBef>
                        <a:spcAft>
                          <a:spcPts val="0"/>
                        </a:spcAft>
                      </a:pPr>
                      <a:r>
                        <a:rPr lang="en-US" sz="1600" dirty="0" smtClean="0">
                          <a:effectLst/>
                        </a:rPr>
                        <a:t>Managed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rowSpan="2">
                  <a:txBody>
                    <a:bodyPr/>
                    <a:lstStyle/>
                    <a:p>
                      <a:pPr marL="0" marR="0">
                        <a:lnSpc>
                          <a:spcPct val="107000"/>
                        </a:lnSpc>
                        <a:spcBef>
                          <a:spcPts val="0"/>
                        </a:spcBef>
                        <a:spcAft>
                          <a:spcPts val="0"/>
                        </a:spcAft>
                      </a:pPr>
                      <a:r>
                        <a:rPr lang="en-US" sz="1600" dirty="0" smtClean="0">
                          <a:effectLst/>
                        </a:rPr>
                        <a:t> Self-</a:t>
                      </a:r>
                    </a:p>
                    <a:p>
                      <a:pPr marL="0" marR="0">
                        <a:lnSpc>
                          <a:spcPct val="107000"/>
                        </a:lnSpc>
                        <a:spcBef>
                          <a:spcPts val="0"/>
                        </a:spcBef>
                        <a:spcAft>
                          <a:spcPts val="0"/>
                        </a:spcAft>
                      </a:pPr>
                      <a:r>
                        <a:rPr lang="en-US" sz="1600" dirty="0" smtClean="0">
                          <a:effectLst/>
                        </a:rPr>
                        <a:t>Managed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rowSpan="9">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Managed</a:t>
                      </a:r>
                    </a:p>
                    <a:p>
                      <a:pPr marL="0" marR="0">
                        <a:lnSpc>
                          <a:spcPct val="107000"/>
                        </a:lnSpc>
                        <a:spcBef>
                          <a:spcPts val="0"/>
                        </a:spcBef>
                        <a:spcAft>
                          <a:spcPts val="0"/>
                        </a:spcAft>
                      </a:pPr>
                      <a:r>
                        <a:rPr lang="en-US" sz="1600">
                          <a:effectLst/>
                        </a:rPr>
                        <a:t>By Vendor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tx2">
                        <a:lumMod val="40000"/>
                        <a:lumOff val="60000"/>
                      </a:schemeClr>
                    </a:solidFill>
                  </a:tcPr>
                </a:tc>
              </a:tr>
              <a:tr h="338693">
                <a:tc>
                  <a:txBody>
                    <a:bodyPr/>
                    <a:lstStyle/>
                    <a:p>
                      <a:pPr marL="0" marR="0">
                        <a:lnSpc>
                          <a:spcPct val="107000"/>
                        </a:lnSpc>
                        <a:spcBef>
                          <a:spcPts val="0"/>
                        </a:spcBef>
                        <a:spcAft>
                          <a:spcPts val="0"/>
                        </a:spcAft>
                      </a:pPr>
                      <a:r>
                        <a:rPr lang="en-US" sz="1600" dirty="0">
                          <a:effectLst/>
                        </a:rPr>
                        <a:t>Data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3">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Runtime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2">
                        <a:lumMod val="75000"/>
                      </a:schemeClr>
                    </a:solidFill>
                  </a:tcPr>
                </a:tc>
                <a:tc vMerge="1">
                  <a:txBody>
                    <a:bodyPr/>
                    <a:lstStyle/>
                    <a:p>
                      <a:endParaRPr lang="en-US"/>
                    </a:p>
                  </a:txBody>
                  <a:tcPr/>
                </a:tc>
                <a:tc vMerge="1">
                  <a:txBody>
                    <a:bodyPr/>
                    <a:lstStyle/>
                    <a:p>
                      <a:endParaRPr lang="en-US"/>
                    </a:p>
                  </a:txBody>
                  <a:tcPr/>
                </a:tc>
                <a:tc rowSpan="7">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Managed</a:t>
                      </a:r>
                    </a:p>
                    <a:p>
                      <a:pPr marL="0" marR="0">
                        <a:lnSpc>
                          <a:spcPct val="107000"/>
                        </a:lnSpc>
                        <a:spcBef>
                          <a:spcPts val="0"/>
                        </a:spcBef>
                        <a:spcAft>
                          <a:spcPts val="0"/>
                        </a:spcAft>
                      </a:pPr>
                      <a:r>
                        <a:rPr lang="en-US" sz="1600" dirty="0">
                          <a:effectLst/>
                        </a:rPr>
                        <a:t>By Vendor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tx2">
                        <a:lumMod val="40000"/>
                        <a:lumOff val="60000"/>
                      </a:schemeClr>
                    </a:solidFill>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Middleware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2">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O/S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2">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Virtualization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1">
                        <a:lumMod val="75000"/>
                      </a:schemeClr>
                    </a:solidFill>
                  </a:tcPr>
                </a:tc>
                <a:tc vMerge="1">
                  <a:txBody>
                    <a:bodyPr/>
                    <a:lstStyle/>
                    <a:p>
                      <a:endParaRPr lang="en-US"/>
                    </a:p>
                  </a:txBody>
                  <a:tcPr/>
                </a:tc>
                <a:tc rowSpan="4">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Managed</a:t>
                      </a:r>
                    </a:p>
                    <a:p>
                      <a:pPr marL="0" marR="0">
                        <a:lnSpc>
                          <a:spcPct val="107000"/>
                        </a:lnSpc>
                        <a:spcBef>
                          <a:spcPts val="0"/>
                        </a:spcBef>
                        <a:spcAft>
                          <a:spcPts val="0"/>
                        </a:spcAft>
                      </a:pPr>
                      <a:r>
                        <a:rPr lang="en-US" sz="1600" dirty="0">
                          <a:effectLst/>
                        </a:rPr>
                        <a:t>By Vendor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tx2">
                        <a:lumMod val="40000"/>
                        <a:lumOff val="60000"/>
                      </a:schemeClr>
                    </a:solidFill>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Servers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1">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Storage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1">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Networking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1">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5" name="TextBox 4"/>
          <p:cNvSpPr txBox="1"/>
          <p:nvPr/>
        </p:nvSpPr>
        <p:spPr>
          <a:xfrm>
            <a:off x="2354058" y="6396401"/>
            <a:ext cx="5403262" cy="382308"/>
          </a:xfrm>
          <a:prstGeom prst="rect">
            <a:avLst/>
          </a:prstGeom>
          <a:noFill/>
        </p:spPr>
        <p:txBody>
          <a:bodyPr wrap="none" rtlCol="0">
            <a:spAutoFit/>
          </a:bodyPr>
          <a:lstStyle/>
          <a:p>
            <a:r>
              <a:rPr lang="en-US" sz="1836" dirty="0"/>
              <a:t>Source: Bret </a:t>
            </a:r>
            <a:r>
              <a:rPr lang="en-US" sz="1836" dirty="0" err="1"/>
              <a:t>Stateham</a:t>
            </a:r>
            <a:r>
              <a:rPr lang="en-US" sz="1836" dirty="0"/>
              <a:t>, Windows Azure evangelist</a:t>
            </a:r>
          </a:p>
        </p:txBody>
      </p:sp>
    </p:spTree>
    <p:extLst>
      <p:ext uri="{BB962C8B-B14F-4D97-AF65-F5344CB8AC3E}">
        <p14:creationId xmlns:p14="http://schemas.microsoft.com/office/powerpoint/2010/main" val="245209404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Line with Microsoft’s Vision</a:t>
            </a:r>
            <a:endParaRPr lang="en-US" dirty="0"/>
          </a:p>
        </p:txBody>
      </p:sp>
      <p:pic>
        <p:nvPicPr>
          <p:cNvPr id="1026" name="Picture 2" descr="http://www.latimes.com/media/photo/2014-01/791093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429" y="1501264"/>
            <a:ext cx="7336276" cy="48908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32559" y="2092671"/>
            <a:ext cx="3616680" cy="1246851"/>
          </a:xfrm>
          <a:prstGeom prst="rect">
            <a:avLst/>
          </a:prstGeom>
          <a:noFill/>
        </p:spPr>
        <p:txBody>
          <a:bodyPr wrap="square" rtlCol="0">
            <a:spAutoFit/>
          </a:bodyPr>
          <a:lstStyle/>
          <a:p>
            <a:r>
              <a:rPr lang="en-US" sz="3672" dirty="0">
                <a:solidFill>
                  <a:srgbClr val="FFFF00"/>
                </a:solidFill>
              </a:rPr>
              <a:t>“… mobile first, cloud first… ”</a:t>
            </a:r>
          </a:p>
        </p:txBody>
      </p:sp>
      <p:sp>
        <p:nvSpPr>
          <p:cNvPr id="3" name="TextBox 2"/>
          <p:cNvSpPr txBox="1"/>
          <p:nvPr/>
        </p:nvSpPr>
        <p:spPr>
          <a:xfrm>
            <a:off x="2264151" y="6516850"/>
            <a:ext cx="3221240" cy="382308"/>
          </a:xfrm>
          <a:prstGeom prst="rect">
            <a:avLst/>
          </a:prstGeom>
          <a:noFill/>
        </p:spPr>
        <p:txBody>
          <a:bodyPr wrap="none" rtlCol="0">
            <a:spAutoFit/>
          </a:bodyPr>
          <a:lstStyle/>
          <a:p>
            <a:r>
              <a:rPr lang="en-US" sz="1836" dirty="0"/>
              <a:t>Microsoft CEO </a:t>
            </a:r>
            <a:r>
              <a:rPr lang="en-US" sz="1836" dirty="0" err="1"/>
              <a:t>Satya</a:t>
            </a:r>
            <a:r>
              <a:rPr lang="en-US" sz="1836" dirty="0"/>
              <a:t> </a:t>
            </a:r>
            <a:r>
              <a:rPr lang="en-US" sz="1836" dirty="0" err="1"/>
              <a:t>Nadella</a:t>
            </a:r>
            <a:endParaRPr lang="en-US" sz="1836" dirty="0"/>
          </a:p>
        </p:txBody>
      </p:sp>
    </p:spTree>
    <p:extLst>
      <p:ext uri="{BB962C8B-B14F-4D97-AF65-F5344CB8AC3E}">
        <p14:creationId xmlns:p14="http://schemas.microsoft.com/office/powerpoint/2010/main" val="129465481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a Mobile Service</a:t>
            </a:r>
            <a:endParaRPr lang="en-US" dirty="0"/>
          </a:p>
        </p:txBody>
      </p:sp>
    </p:spTree>
    <p:extLst>
      <p:ext uri="{BB962C8B-B14F-4D97-AF65-F5344CB8AC3E}">
        <p14:creationId xmlns:p14="http://schemas.microsoft.com/office/powerpoint/2010/main" val="1875884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bf749eb-5fb0-4c75-b7cd-eb7d18649fd5"/>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22955</TotalTime>
  <Words>2142</Words>
  <Application>Microsoft Office PowerPoint</Application>
  <PresentationFormat>Custom</PresentationFormat>
  <Paragraphs>263</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ＭＳ Ｐゴシック</vt:lpstr>
      <vt:lpstr>Arial</vt:lpstr>
      <vt:lpstr>Calibri</vt:lpstr>
      <vt:lpstr>Segoe UI</vt:lpstr>
      <vt:lpstr>Segoe UI Light</vt:lpstr>
      <vt:lpstr>Times New Roman</vt:lpstr>
      <vt:lpstr>Wingdings</vt:lpstr>
      <vt:lpstr>MSVID_White_16x9_2012-08-18</vt:lpstr>
      <vt:lpstr>Mobile Apps &amp; the Cloud</vt:lpstr>
      <vt:lpstr>Agenda</vt:lpstr>
      <vt:lpstr>PowerPoint Presentation</vt:lpstr>
      <vt:lpstr>Introduction</vt:lpstr>
      <vt:lpstr>What is a Mobile Device?</vt:lpstr>
      <vt:lpstr>What is the Cloud?</vt:lpstr>
      <vt:lpstr>Cloud Services: IaaS, PaaS and SaaS</vt:lpstr>
      <vt:lpstr>In Line with Microsoft’s Vision</vt:lpstr>
      <vt:lpstr>Creating a Mobile Service</vt:lpstr>
      <vt:lpstr>Getting Started</vt:lpstr>
      <vt:lpstr>Create a Mobile Service</vt:lpstr>
      <vt:lpstr>Specify Mobile Service Details</vt:lpstr>
      <vt:lpstr>Specify Database Settings</vt:lpstr>
      <vt:lpstr>Verify Status of Mobile Service</vt:lpstr>
      <vt:lpstr>Get Tools &amp; Download Your Solution</vt:lpstr>
      <vt:lpstr>Consuming the Service</vt:lpstr>
      <vt:lpstr>Build Your Solution (update NuGet packages)</vt:lpstr>
      <vt:lpstr>Run the Service Locally</vt:lpstr>
      <vt:lpstr>Verify the Service Locally</vt:lpstr>
      <vt:lpstr>Try it out…</vt:lpstr>
      <vt:lpstr>Run Windows Phone App Locally</vt:lpstr>
      <vt:lpstr>Verify Windows Phone App</vt:lpstr>
      <vt:lpstr>Run Windows App Locally</vt:lpstr>
      <vt:lpstr>Verify Windows App Locally</vt:lpstr>
      <vt:lpstr>Publishing the Service</vt:lpstr>
      <vt:lpstr>Publish Your Mobile Service</vt:lpstr>
      <vt:lpstr>Sign In and Select Existing Service</vt:lpstr>
      <vt:lpstr>Complete the Publishing Process</vt:lpstr>
      <vt:lpstr>Verify the Service is Running</vt:lpstr>
      <vt:lpstr>Update App.Xaml.cs (Shared project)</vt:lpstr>
      <vt:lpstr>Run Windows Phone Project</vt:lpstr>
      <vt:lpstr>Run Windows project</vt:lpstr>
      <vt:lpstr>Questions?</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Chowdhuri</cp:lastModifiedBy>
  <cp:revision>326</cp:revision>
  <dcterms:created xsi:type="dcterms:W3CDTF">2012-05-22T07:38:31Z</dcterms:created>
  <dcterms:modified xsi:type="dcterms:W3CDTF">2014-11-20T04:24:58Z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