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32"/>
  </p:notesMasterIdLst>
  <p:handoutMasterIdLst>
    <p:handoutMasterId r:id="rId33"/>
  </p:handoutMasterIdLst>
  <p:sldIdLst>
    <p:sldId id="256" r:id="rId5"/>
    <p:sldId id="298" r:id="rId6"/>
    <p:sldId id="324" r:id="rId7"/>
    <p:sldId id="259" r:id="rId8"/>
    <p:sldId id="260" r:id="rId9"/>
    <p:sldId id="261" r:id="rId10"/>
    <p:sldId id="304" r:id="rId11"/>
    <p:sldId id="325" r:id="rId12"/>
    <p:sldId id="313" r:id="rId13"/>
    <p:sldId id="316" r:id="rId14"/>
    <p:sldId id="318" r:id="rId15"/>
    <p:sldId id="306" r:id="rId16"/>
    <p:sldId id="317" r:id="rId17"/>
    <p:sldId id="314" r:id="rId18"/>
    <p:sldId id="308" r:id="rId19"/>
    <p:sldId id="319" r:id="rId20"/>
    <p:sldId id="311" r:id="rId21"/>
    <p:sldId id="320" r:id="rId22"/>
    <p:sldId id="315" r:id="rId23"/>
    <p:sldId id="307" r:id="rId24"/>
    <p:sldId id="312" r:id="rId25"/>
    <p:sldId id="321" r:id="rId26"/>
    <p:sldId id="310" r:id="rId27"/>
    <p:sldId id="322" r:id="rId28"/>
    <p:sldId id="305" r:id="rId29"/>
    <p:sldId id="323" r:id="rId30"/>
    <p:sldId id="296" r:id="rId3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pos="173">
          <p15:clr>
            <a:srgbClr val="A4A3A4"/>
          </p15:clr>
        </p15:guide>
        <p15:guide id="10" pos="1325">
          <p15:clr>
            <a:srgbClr val="A4A3A4"/>
          </p15:clr>
        </p15:guide>
        <p15:guide id="11" pos="7661">
          <p15:clr>
            <a:srgbClr val="A4A3A4"/>
          </p15:clr>
        </p15:guide>
        <p15:guide id="12" pos="749">
          <p15:clr>
            <a:srgbClr val="A4A3A4"/>
          </p15:clr>
        </p15:guide>
        <p15:guide id="13" pos="7085">
          <p15:clr>
            <a:srgbClr val="A4A3A4"/>
          </p15:clr>
        </p15:guide>
        <p15:guide id="14" pos="3629">
          <p15:clr>
            <a:srgbClr val="A4A3A4"/>
          </p15:clr>
        </p15:guide>
        <p15:guide id="15" pos="1901">
          <p15:clr>
            <a:srgbClr val="A4A3A4"/>
          </p15:clr>
        </p15:guide>
        <p15:guide id="16" pos="2477">
          <p15:clr>
            <a:srgbClr val="A4A3A4"/>
          </p15:clr>
        </p15:guide>
        <p15:guide id="17" pos="4205">
          <p15:clr>
            <a:srgbClr val="A4A3A4"/>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7C10"/>
    <a:srgbClr val="333333"/>
    <a:srgbClr val="FFFFFF"/>
    <a:srgbClr val="442359"/>
    <a:srgbClr val="505050"/>
    <a:srgbClr val="00FFFF"/>
    <a:srgbClr val="CC00CC"/>
    <a:srgbClr val="5F5F5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06" autoAdjust="0"/>
    <p:restoredTop sz="63689" autoAdjust="0"/>
  </p:normalViewPr>
  <p:slideViewPr>
    <p:cSldViewPr>
      <p:cViewPr varScale="1">
        <p:scale>
          <a:sx n="43" d="100"/>
          <a:sy n="43" d="100"/>
        </p:scale>
        <p:origin x="960" y="42"/>
      </p:cViewPr>
      <p:guideLst>
        <p:guide orient="horz" pos="187"/>
        <p:guide orient="horz" pos="763"/>
        <p:guide orient="horz" pos="1339"/>
        <p:guide orient="horz" pos="2491"/>
        <p:guide orient="horz" pos="4219"/>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268" d="100"/>
          <a:sy n="268" d="100"/>
        </p:scale>
        <p:origin x="480" y="10614"/>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Introduction</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400" dirty="0" smtClean="0"/>
            <a:t>&gt; Visual Tools</a:t>
          </a:r>
        </a:p>
        <a:p>
          <a:r>
            <a:rPr lang="en-US" sz="2400" dirty="0" smtClean="0"/>
            <a:t>&gt; Visual + Programming</a:t>
          </a:r>
        </a:p>
        <a:p>
          <a:r>
            <a:rPr lang="en-US" sz="2400" dirty="0" smtClean="0"/>
            <a:t>&gt; Programming</a:t>
          </a:r>
          <a:endParaRPr lang="en-US" sz="24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Next Steps</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43422707-9229-47AE-9F85-55A4D6F4C292}" type="presOf" srcId="{A85D72A2-E45E-4CBC-A327-92003FC03E48}" destId="{33873E8C-2839-494D-888B-2D6045555E23}"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9CB585F6-67F2-4502-A289-852709E4FE0A}" type="presOf" srcId="{E2E715B1-F839-4A90-97CA-36FB28EBEABE}" destId="{41C0712D-6230-42F5-8134-6AA77C571944}" srcOrd="0" destOrd="0" presId="urn:microsoft.com/office/officeart/2008/layout/VerticalCurvedList"/>
    <dgm:cxn modelId="{07913A54-349F-4AD9-B052-150A7F381A0F}" type="presOf" srcId="{8BF3C4E9-F523-4844-A02F-E2C5E7F72065}" destId="{8A181E3F-A5E6-42EC-B617-38C9DB2D11F2}" srcOrd="0" destOrd="0" presId="urn:microsoft.com/office/officeart/2008/layout/VerticalCurvedList"/>
    <dgm:cxn modelId="{1DDEBA7F-71E5-4D81-8FD7-D14A1780AFE1}"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B8C21F10-2688-4991-87F5-07B59583E397}" type="presOf" srcId="{D8099A2D-DFAF-4615-BA0D-8546DEE309E3}" destId="{F4D9450E-B429-4F4B-8D51-12EDAE993C6E}"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F3A36F00-ABB8-40C5-8809-C269369F87E1}" type="presParOf" srcId="{33873E8C-2839-494D-888B-2D6045555E23}" destId="{D59E550D-D540-47A2-AD11-29F1227ADA12}" srcOrd="0" destOrd="0" presId="urn:microsoft.com/office/officeart/2008/layout/VerticalCurvedList"/>
    <dgm:cxn modelId="{4E476C4F-DC3B-41CE-A332-36825B0F5026}" type="presParOf" srcId="{D59E550D-D540-47A2-AD11-29F1227ADA12}" destId="{2B945AF4-EBAD-4BCF-A053-8CAC79D97DB0}" srcOrd="0" destOrd="0" presId="urn:microsoft.com/office/officeart/2008/layout/VerticalCurvedList"/>
    <dgm:cxn modelId="{70D06BBE-70C4-4FCF-9679-79280BE8A135}" type="presParOf" srcId="{2B945AF4-EBAD-4BCF-A053-8CAC79D97DB0}" destId="{35404107-AD22-4C43-A8C0-048C8CA28C68}" srcOrd="0" destOrd="0" presId="urn:microsoft.com/office/officeart/2008/layout/VerticalCurvedList"/>
    <dgm:cxn modelId="{48B9300F-23F8-471E-A9B4-58CC8F3A11D2}" type="presParOf" srcId="{2B945AF4-EBAD-4BCF-A053-8CAC79D97DB0}" destId="{8A181E3F-A5E6-42EC-B617-38C9DB2D11F2}" srcOrd="1" destOrd="0" presId="urn:microsoft.com/office/officeart/2008/layout/VerticalCurvedList"/>
    <dgm:cxn modelId="{288A9071-2D45-4371-8F3E-C91C50244CB6}" type="presParOf" srcId="{2B945AF4-EBAD-4BCF-A053-8CAC79D97DB0}" destId="{DDB94675-9A40-4FB4-A0BA-6E33CFF76253}" srcOrd="2" destOrd="0" presId="urn:microsoft.com/office/officeart/2008/layout/VerticalCurvedList"/>
    <dgm:cxn modelId="{A9E7BB27-B76E-40DC-A56F-AD5493F248BE}" type="presParOf" srcId="{2B945AF4-EBAD-4BCF-A053-8CAC79D97DB0}" destId="{66352355-C448-46B8-8708-0C0B4FA6D1EF}" srcOrd="3" destOrd="0" presId="urn:microsoft.com/office/officeart/2008/layout/VerticalCurvedList"/>
    <dgm:cxn modelId="{2254F741-DD67-468E-820F-7267918753C5}" type="presParOf" srcId="{D59E550D-D540-47A2-AD11-29F1227ADA12}" destId="{41C0712D-6230-42F5-8134-6AA77C571944}" srcOrd="1" destOrd="0" presId="urn:microsoft.com/office/officeart/2008/layout/VerticalCurvedList"/>
    <dgm:cxn modelId="{59D2973D-3327-47E2-961C-5FA7C648899B}" type="presParOf" srcId="{D59E550D-D540-47A2-AD11-29F1227ADA12}" destId="{D38834FE-0550-4E19-A777-696F868F313F}" srcOrd="2" destOrd="0" presId="urn:microsoft.com/office/officeart/2008/layout/VerticalCurvedList"/>
    <dgm:cxn modelId="{751284FE-2B7A-4272-847A-29F20DE82D93}" type="presParOf" srcId="{D38834FE-0550-4E19-A777-696F868F313F}" destId="{62AF6F62-0EC8-4091-A054-8417D73400FD}" srcOrd="0" destOrd="0" presId="urn:microsoft.com/office/officeart/2008/layout/VerticalCurvedList"/>
    <dgm:cxn modelId="{BD00448B-DE22-463F-AFE9-79E8D9798CB6}" type="presParOf" srcId="{D59E550D-D540-47A2-AD11-29F1227ADA12}" destId="{F4D9450E-B429-4F4B-8D51-12EDAE993C6E}" srcOrd="3" destOrd="0" presId="urn:microsoft.com/office/officeart/2008/layout/VerticalCurvedList"/>
    <dgm:cxn modelId="{A04E3FA0-B83F-4704-B36A-E607CAA6FEDB}" type="presParOf" srcId="{D59E550D-D540-47A2-AD11-29F1227ADA12}" destId="{31740FF1-553D-4F29-96E7-2814DB57E2A1}" srcOrd="4" destOrd="0" presId="urn:microsoft.com/office/officeart/2008/layout/VerticalCurvedList"/>
    <dgm:cxn modelId="{7FA89A1F-40C5-49B7-8F3C-EC5CA5392472}" type="presParOf" srcId="{31740FF1-553D-4F29-96E7-2814DB57E2A1}" destId="{C95EA77B-C461-4AE5-ACC6-E2281CC000F5}" srcOrd="0" destOrd="0" presId="urn:microsoft.com/office/officeart/2008/layout/VerticalCurvedList"/>
    <dgm:cxn modelId="{90FB3558-9BF2-40FB-8DF9-81D96FE5C19B}" type="presParOf" srcId="{D59E550D-D540-47A2-AD11-29F1227ADA12}" destId="{6B747725-816F-497E-AD1A-3B239F472931}" srcOrd="5" destOrd="0" presId="urn:microsoft.com/office/officeart/2008/layout/VerticalCurvedList"/>
    <dgm:cxn modelId="{D24557CB-4298-4105-A0A6-6CAB581F224D}" type="presParOf" srcId="{D59E550D-D540-47A2-AD11-29F1227ADA12}" destId="{0E9D947C-13F2-4239-B168-E36A53AC6625}" srcOrd="6" destOrd="0" presId="urn:microsoft.com/office/officeart/2008/layout/VerticalCurvedList"/>
    <dgm:cxn modelId="{46153DEE-0F65-42FA-AC5E-482F11449A01}"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4475207" y="-686297"/>
          <a:ext cx="5331300" cy="5331300"/>
        </a:xfrm>
        <a:prstGeom prst="blockArc">
          <a:avLst>
            <a:gd name="adj1" fmla="val 18900000"/>
            <a:gd name="adj2" fmla="val 2700000"/>
            <a:gd name="adj3" fmla="val 405"/>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550574" y="395870"/>
          <a:ext cx="5870694" cy="79174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445"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Introduction</a:t>
          </a:r>
          <a:endParaRPr lang="en-US" sz="2400" kern="1200" dirty="0"/>
        </a:p>
      </dsp:txBody>
      <dsp:txXfrm>
        <a:off x="550574" y="395870"/>
        <a:ext cx="5870694" cy="791741"/>
      </dsp:txXfrm>
    </dsp:sp>
    <dsp:sp modelId="{62AF6F62-0EC8-4091-A054-8417D73400FD}">
      <dsp:nvSpPr>
        <dsp:cNvPr id="0" name=""/>
        <dsp:cNvSpPr/>
      </dsp:nvSpPr>
      <dsp:spPr>
        <a:xfrm>
          <a:off x="55736" y="296902"/>
          <a:ext cx="989676" cy="989676"/>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838372" y="1215948"/>
          <a:ext cx="5582896" cy="152680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445"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&gt; Visual Tools</a:t>
          </a:r>
        </a:p>
        <a:p>
          <a:pPr lvl="0" algn="l" defTabSz="1066800">
            <a:lnSpc>
              <a:spcPct val="90000"/>
            </a:lnSpc>
            <a:spcBef>
              <a:spcPct val="0"/>
            </a:spcBef>
            <a:spcAft>
              <a:spcPct val="35000"/>
            </a:spcAft>
          </a:pPr>
          <a:r>
            <a:rPr lang="en-US" sz="2400" kern="1200" dirty="0" smtClean="0"/>
            <a:t>&gt; Visual + Programming</a:t>
          </a:r>
        </a:p>
        <a:p>
          <a:pPr lvl="0" algn="l" defTabSz="1066800">
            <a:lnSpc>
              <a:spcPct val="90000"/>
            </a:lnSpc>
            <a:spcBef>
              <a:spcPct val="0"/>
            </a:spcBef>
            <a:spcAft>
              <a:spcPct val="35000"/>
            </a:spcAft>
          </a:pPr>
          <a:r>
            <a:rPr lang="en-US" sz="2400" kern="1200" dirty="0" smtClean="0"/>
            <a:t>&gt; Programming</a:t>
          </a:r>
          <a:endParaRPr lang="en-US" sz="2400" kern="1200" dirty="0"/>
        </a:p>
      </dsp:txBody>
      <dsp:txXfrm>
        <a:off x="838372" y="1215948"/>
        <a:ext cx="5582896" cy="1526809"/>
      </dsp:txXfrm>
    </dsp:sp>
    <dsp:sp modelId="{C95EA77B-C461-4AE5-ACC6-E2281CC000F5}">
      <dsp:nvSpPr>
        <dsp:cNvPr id="0" name=""/>
        <dsp:cNvSpPr/>
      </dsp:nvSpPr>
      <dsp:spPr>
        <a:xfrm>
          <a:off x="343534" y="1484514"/>
          <a:ext cx="989676" cy="989676"/>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550574" y="2771094"/>
          <a:ext cx="5870694" cy="791741"/>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445"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Next Steps</a:t>
          </a:r>
          <a:endParaRPr lang="en-US" sz="2400" kern="1200" dirty="0"/>
        </a:p>
      </dsp:txBody>
      <dsp:txXfrm>
        <a:off x="550574" y="2771094"/>
        <a:ext cx="5870694" cy="791741"/>
      </dsp:txXfrm>
    </dsp:sp>
    <dsp:sp modelId="{C3CB0320-12E1-4B2A-B8B7-A5C11D3F23D7}">
      <dsp:nvSpPr>
        <dsp:cNvPr id="0" name=""/>
        <dsp:cNvSpPr/>
      </dsp:nvSpPr>
      <dsp:spPr>
        <a:xfrm>
          <a:off x="55736" y="2672126"/>
          <a:ext cx="989676" cy="989676"/>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10/9/2014</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10/9/2014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gamesalad.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jamie-cross.net/?portfolio=gamesalad-endless-runner-overvie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cirra.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yoyogames.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youtube.com/watch?v=9w4wOCNEa1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unity3d.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visualstudio.co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msdn.microsoft.com/directx"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unrealengine.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s.unrealengine.com/latest/INT/Engine/UI/LevelEditor/index.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ocos2d-x.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www.develop-online.net/tools-and-tech/15-essential-mobile-game-development-tools/0184480" TargetMode="External"/><Relationship Id="rId3" Type="http://schemas.openxmlformats.org/officeDocument/2006/relationships/hyperlink" Target="http://wakeupandcode.com/construct2/" TargetMode="External"/><Relationship Id="rId7" Type="http://schemas.openxmlformats.org/officeDocument/2006/relationships/hyperlink" Target="http://wakeupandcode.com/cpp-directx/"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facebook.com/groups/UnityIndieDevs/" TargetMode="External"/><Relationship Id="rId5" Type="http://schemas.openxmlformats.org/officeDocument/2006/relationships/hyperlink" Target="http://wakeupandcode.com/unity/" TargetMode="External"/><Relationship Id="rId4" Type="http://schemas.openxmlformats.org/officeDocument/2006/relationships/hyperlink" Target="https://www.facebook.com/groups/construct2devs/" TargetMode="External"/><Relationship Id="rId9" Type="http://schemas.openxmlformats.org/officeDocument/2006/relationships/hyperlink" Target="http://www.developereconomics.com/top-game-development-tools-pros-con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acebook.com/OnekSoftGam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youtu.be/lRjrQPvVOpo"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aka.ms/DevGames-Const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Title Page: </a:t>
            </a:r>
            <a:r>
              <a:rPr lang="en-US" sz="900" b="1" smtClean="0"/>
              <a:t>Intro</a:t>
            </a:r>
            <a:r>
              <a:rPr lang="en-US" sz="900" b="1" baseline="0" smtClean="0"/>
              <a:t> to M</a:t>
            </a:r>
            <a:r>
              <a:rPr lang="en-US" sz="900" b="1" smtClean="0"/>
              <a:t>obile </a:t>
            </a:r>
            <a:r>
              <a:rPr lang="en-US" sz="900" b="1" dirty="0" smtClean="0"/>
              <a:t>Game Development</a:t>
            </a:r>
            <a:br>
              <a:rPr lang="en-US" sz="900" b="1" dirty="0" smtClean="0"/>
            </a:br>
            <a:r>
              <a:rPr lang="en-US" sz="900" dirty="0" smtClean="0"/>
              <a:t>Windows </a:t>
            </a:r>
            <a:r>
              <a:rPr lang="en-US" sz="900" dirty="0" smtClean="0">
                <a:sym typeface="Wingdings" panose="05000000000000000000" pitchFamily="2" charset="2"/>
              </a:rPr>
              <a:t></a:t>
            </a:r>
            <a:r>
              <a:rPr lang="en-US" sz="900" dirty="0" smtClean="0"/>
              <a:t> iOS </a:t>
            </a:r>
            <a:r>
              <a:rPr lang="en-US" sz="900" dirty="0" smtClean="0">
                <a:sym typeface="Wingdings" panose="05000000000000000000" pitchFamily="2" charset="2"/>
              </a:rPr>
              <a:t></a:t>
            </a:r>
            <a:r>
              <a:rPr lang="en-US" sz="900" dirty="0" smtClean="0"/>
              <a:t> Android </a:t>
            </a:r>
            <a:r>
              <a:rPr lang="en-US" sz="900" dirty="0" smtClean="0">
                <a:sym typeface="Wingdings" panose="05000000000000000000" pitchFamily="2" charset="2"/>
              </a:rPr>
              <a:t></a:t>
            </a:r>
            <a:r>
              <a:rPr lang="en-US" sz="900" dirty="0" smtClean="0"/>
              <a:t> … and more!</a:t>
            </a:r>
          </a:p>
          <a:p>
            <a:pPr algn="l"/>
            <a:endParaRPr lang="en-US" sz="900" dirty="0" smtClean="0"/>
          </a:p>
          <a:p>
            <a:r>
              <a:rPr lang="en-US" dirty="0" smtClean="0"/>
              <a:t>By Shahed Chowdhuri</a:t>
            </a:r>
          </a:p>
          <a:p>
            <a:r>
              <a:rPr lang="en-US" dirty="0" smtClean="0"/>
              <a:t>Sr. Technical Evangelist</a:t>
            </a:r>
          </a:p>
          <a:p>
            <a:endParaRPr lang="en-US"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Blog: </a:t>
            </a:r>
            <a:r>
              <a:rPr lang="en-US" sz="900" dirty="0" smtClean="0"/>
              <a:t>WakeUpAndCode.com</a:t>
            </a:r>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Twitter: </a:t>
            </a:r>
            <a:r>
              <a:rPr lang="en-US" sz="900" dirty="0" smtClean="0"/>
              <a:t>@shahedC</a:t>
            </a:r>
          </a:p>
          <a:p>
            <a:endParaRPr lang="en-US" dirty="0" smtClean="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00FC27B-EF30-4BEC-8634-1F2CC4616093}" type="datetime1">
              <a:rPr lang="en-US" smtClean="0"/>
              <a:t>10/9/2014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424342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Game Salad</a:t>
            </a:r>
          </a:p>
          <a:p>
            <a:pPr defTabSz="939363">
              <a:defRPr/>
            </a:pPr>
            <a:endParaRPr lang="en-US"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Website: </a:t>
            </a:r>
            <a:r>
              <a:rPr lang="en-US" sz="900" dirty="0" smtClean="0">
                <a:hlinkClick r:id="rId3"/>
              </a:rPr>
              <a:t>http://gamesalad.com/</a:t>
            </a:r>
            <a:r>
              <a:rPr lang="en-US" sz="900" dirty="0" smtClean="0"/>
              <a:t> </a:t>
            </a:r>
          </a:p>
          <a:p>
            <a:pPr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10</a:t>
            </a:fld>
            <a:endParaRPr lang="en-US"/>
          </a:p>
        </p:txBody>
      </p:sp>
    </p:spTree>
    <p:extLst>
      <p:ext uri="{BB962C8B-B14F-4D97-AF65-F5344CB8AC3E}">
        <p14:creationId xmlns:p14="http://schemas.microsoft.com/office/powerpoint/2010/main" val="398701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Game Salad UI</a:t>
            </a:r>
          </a:p>
          <a:p>
            <a:pPr defTabSz="939363">
              <a:defRPr/>
            </a:pPr>
            <a:endParaRPr lang="en-US"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Endless runner sample from </a:t>
            </a:r>
            <a:r>
              <a:rPr lang="en-US" sz="900" dirty="0" smtClean="0">
                <a:hlinkClick r:id="rId3"/>
              </a:rPr>
              <a:t>http://www.jamie-cross.net/?portfolio=gamesalad-endless-runner-overview</a:t>
            </a:r>
            <a:r>
              <a:rPr lang="en-US" sz="900" dirty="0" smtClean="0"/>
              <a:t> </a:t>
            </a:r>
          </a:p>
          <a:p>
            <a:pPr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11</a:t>
            </a:fld>
            <a:endParaRPr lang="en-US"/>
          </a:p>
        </p:txBody>
      </p:sp>
    </p:spTree>
    <p:extLst>
      <p:ext uri="{BB962C8B-B14F-4D97-AF65-F5344CB8AC3E}">
        <p14:creationId xmlns:p14="http://schemas.microsoft.com/office/powerpoint/2010/main" val="1504963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Construct 2</a:t>
            </a:r>
          </a:p>
          <a:p>
            <a:pPr defTabSz="939363">
              <a:defRPr/>
            </a:pPr>
            <a:endParaRPr lang="en-US"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Website: </a:t>
            </a:r>
            <a:r>
              <a:rPr lang="en-US" sz="900" dirty="0" smtClean="0">
                <a:hlinkClick r:id="rId3"/>
              </a:rPr>
              <a:t>https://www.scirra.com/</a:t>
            </a:r>
            <a:r>
              <a:rPr lang="en-US" sz="900" dirty="0" smtClean="0"/>
              <a:t> </a:t>
            </a:r>
          </a:p>
          <a:p>
            <a:pPr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12</a:t>
            </a:fld>
            <a:endParaRPr lang="en-US"/>
          </a:p>
        </p:txBody>
      </p:sp>
    </p:spTree>
    <p:extLst>
      <p:ext uri="{BB962C8B-B14F-4D97-AF65-F5344CB8AC3E}">
        <p14:creationId xmlns:p14="http://schemas.microsoft.com/office/powerpoint/2010/main" val="1150570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Construct 2 UI</a:t>
            </a:r>
          </a:p>
          <a:p>
            <a:pPr defTabSz="939363">
              <a:defRPr/>
            </a:pPr>
            <a:endParaRPr lang="en-US"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Flapping Bird template (included with Construct 2)</a:t>
            </a:r>
          </a:p>
          <a:p>
            <a:pPr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13</a:t>
            </a:fld>
            <a:endParaRPr lang="en-US"/>
          </a:p>
        </p:txBody>
      </p:sp>
    </p:spTree>
    <p:extLst>
      <p:ext uri="{BB962C8B-B14F-4D97-AF65-F5344CB8AC3E}">
        <p14:creationId xmlns:p14="http://schemas.microsoft.com/office/powerpoint/2010/main" val="4241812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 + Programming</a:t>
            </a:r>
            <a:endParaRPr lang="en-US" b="1"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C360B1C-2C2B-4D90-AFA9-BFF573BB4670}" type="datetime1">
              <a:rPr lang="en-US" smtClean="0"/>
              <a:t>10/9/2014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2307446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Game Maker</a:t>
            </a:r>
          </a:p>
          <a:p>
            <a:pPr defTabSz="939363">
              <a:defRPr/>
            </a:pPr>
            <a:endParaRPr lang="en-US"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Website: </a:t>
            </a:r>
            <a:r>
              <a:rPr lang="en-US" sz="900" dirty="0" smtClean="0">
                <a:hlinkClick r:id="rId3"/>
              </a:rPr>
              <a:t>http://www.yoyogames.com/</a:t>
            </a:r>
            <a:r>
              <a:rPr lang="en-US" sz="900" dirty="0" smtClean="0"/>
              <a:t> </a:t>
            </a:r>
          </a:p>
          <a:p>
            <a:pPr defTabSz="939363">
              <a:defRPr/>
            </a:pPr>
            <a:endParaRPr lang="en-US" dirty="0" smtClean="0"/>
          </a:p>
          <a:p>
            <a:pPr defTabSz="939363">
              <a:defRPr/>
            </a:pPr>
            <a:endParaRPr lang="en-US"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b="1" dirty="0" smtClean="0"/>
              <a:t>Language</a:t>
            </a:r>
            <a:r>
              <a:rPr lang="en-US" sz="900" dirty="0" smtClean="0"/>
              <a:t>: GML</a:t>
            </a:r>
          </a:p>
          <a:p>
            <a:pPr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15</a:t>
            </a:fld>
            <a:endParaRPr lang="en-US"/>
          </a:p>
        </p:txBody>
      </p:sp>
    </p:spTree>
    <p:extLst>
      <p:ext uri="{BB962C8B-B14F-4D97-AF65-F5344CB8AC3E}">
        <p14:creationId xmlns:p14="http://schemas.microsoft.com/office/powerpoint/2010/main" val="1206701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Game Maker UI</a:t>
            </a:r>
          </a:p>
          <a:p>
            <a:pPr defTabSz="939363">
              <a:defRPr/>
            </a:pPr>
            <a:endParaRPr lang="en-US"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err="1" smtClean="0"/>
              <a:t>Platformer</a:t>
            </a:r>
            <a:r>
              <a:rPr lang="en-US" sz="900" dirty="0" smtClean="0"/>
              <a:t> Tutorial from YouTube video: </a:t>
            </a:r>
            <a:r>
              <a:rPr lang="en-US" sz="900" dirty="0" smtClean="0">
                <a:hlinkClick r:id="rId3"/>
              </a:rPr>
              <a:t>http://www.youtube.com/watch?v=9w4wOCNEa1c</a:t>
            </a:r>
            <a:r>
              <a:rPr lang="en-US" sz="900" dirty="0" smtClean="0"/>
              <a:t> </a:t>
            </a:r>
          </a:p>
          <a:p>
            <a:pPr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16</a:t>
            </a:fld>
            <a:endParaRPr lang="en-US"/>
          </a:p>
        </p:txBody>
      </p:sp>
    </p:spTree>
    <p:extLst>
      <p:ext uri="{BB962C8B-B14F-4D97-AF65-F5344CB8AC3E}">
        <p14:creationId xmlns:p14="http://schemas.microsoft.com/office/powerpoint/2010/main" val="2578474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Unity (3D and 2D)</a:t>
            </a:r>
          </a:p>
          <a:p>
            <a:pPr defTabSz="939363">
              <a:defRPr/>
            </a:pPr>
            <a:endParaRPr lang="en-US"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Website: </a:t>
            </a:r>
            <a:r>
              <a:rPr lang="en-US" sz="900" dirty="0" smtClean="0">
                <a:hlinkClick r:id="rId3"/>
              </a:rPr>
              <a:t>http://unity3d.com/</a:t>
            </a:r>
            <a:r>
              <a:rPr lang="en-US" sz="900" dirty="0" smtClean="0"/>
              <a:t> </a:t>
            </a:r>
          </a:p>
          <a:p>
            <a:pPr defTabSz="939363">
              <a:defRPr/>
            </a:pPr>
            <a:endParaRPr lang="en-US"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b="1" dirty="0" smtClean="0"/>
              <a:t>Languages</a:t>
            </a:r>
            <a:r>
              <a:rPr lang="en-US" sz="900" dirty="0" smtClean="0"/>
              <a:t>: C#, JavaScript, Boo</a:t>
            </a:r>
          </a:p>
          <a:p>
            <a:pPr defTabSz="939363">
              <a:defRPr/>
            </a:pPr>
            <a:endParaRPr lang="en-US" dirty="0" smtClean="0"/>
          </a:p>
        </p:txBody>
      </p:sp>
      <p:sp>
        <p:nvSpPr>
          <p:cNvPr id="4" name="Slide Number Placeholder 3"/>
          <p:cNvSpPr>
            <a:spLocks noGrp="1"/>
          </p:cNvSpPr>
          <p:nvPr>
            <p:ph type="sldNum" sz="quarter" idx="10"/>
          </p:nvPr>
        </p:nvSpPr>
        <p:spPr/>
        <p:txBody>
          <a:bodyPr/>
          <a:lstStyle/>
          <a:p>
            <a:fld id="{C93EEC66-7BF3-4CAD-9E14-6F7448A6E41E}" type="slidenum">
              <a:rPr lang="en-US" smtClean="0"/>
              <a:t>17</a:t>
            </a:fld>
            <a:endParaRPr lang="en-US"/>
          </a:p>
        </p:txBody>
      </p:sp>
    </p:spTree>
    <p:extLst>
      <p:ext uri="{BB962C8B-B14F-4D97-AF65-F5344CB8AC3E}">
        <p14:creationId xmlns:p14="http://schemas.microsoft.com/office/powerpoint/2010/main" val="2833720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Unity UI</a:t>
            </a:r>
          </a:p>
          <a:p>
            <a:pPr defTabSz="939363">
              <a:defRPr/>
            </a:pPr>
            <a:endParaRPr lang="en-US"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Angry Bots sample project (included with Unity, free in Asset Store)</a:t>
            </a:r>
          </a:p>
          <a:p>
            <a:pPr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18</a:t>
            </a:fld>
            <a:endParaRPr lang="en-US"/>
          </a:p>
        </p:txBody>
      </p:sp>
    </p:spTree>
    <p:extLst>
      <p:ext uri="{BB962C8B-B14F-4D97-AF65-F5344CB8AC3E}">
        <p14:creationId xmlns:p14="http://schemas.microsoft.com/office/powerpoint/2010/main" val="3478707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Programming</a:t>
            </a:r>
            <a:endParaRPr lang="en-US" b="1"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C360B1C-2C2B-4D90-AFA9-BFF573BB4670}" type="datetime1">
              <a:rPr lang="en-US" smtClean="0"/>
              <a:t>10/9/2014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3265116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Introduction</a:t>
            </a:r>
          </a:p>
          <a:p>
            <a:pPr lvl="0"/>
            <a:r>
              <a:rPr lang="en-US" sz="900" dirty="0" smtClean="0"/>
              <a:t>&gt; Visual Tools</a:t>
            </a:r>
          </a:p>
          <a:p>
            <a:pPr lvl="0"/>
            <a:r>
              <a:rPr lang="en-US" sz="900" dirty="0" smtClean="0"/>
              <a:t>&gt; Visual + Programming</a:t>
            </a:r>
          </a:p>
          <a:p>
            <a:pPr lvl="0"/>
            <a:r>
              <a:rPr lang="en-US" sz="900" dirty="0" smtClean="0"/>
              <a:t>&gt; Programming</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Next Steps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a:t>
            </a:fld>
            <a:endParaRPr lang="en-US"/>
          </a:p>
        </p:txBody>
      </p:sp>
    </p:spTree>
    <p:extLst>
      <p:ext uri="{BB962C8B-B14F-4D97-AF65-F5344CB8AC3E}">
        <p14:creationId xmlns:p14="http://schemas.microsoft.com/office/powerpoint/2010/main" val="2766262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C++ and DirectX (Visual Studio)</a:t>
            </a:r>
          </a:p>
          <a:p>
            <a:pPr defTabSz="939363">
              <a:defRPr/>
            </a:pPr>
            <a:endParaRPr lang="en-US"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Visual Studio Website: </a:t>
            </a:r>
            <a:r>
              <a:rPr lang="en-US" sz="900" dirty="0" smtClean="0">
                <a:hlinkClick r:id="rId3"/>
              </a:rPr>
              <a:t>http://www.visualstudio.com/</a:t>
            </a:r>
            <a:r>
              <a:rPr lang="en-US" sz="900" dirty="0" smtClean="0"/>
              <a:t> </a:t>
            </a:r>
          </a:p>
          <a:p>
            <a:pPr defTabSz="939363">
              <a:defRPr/>
            </a:pPr>
            <a:endParaRPr lang="en-US"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DirectX Website on MSDN: </a:t>
            </a:r>
            <a:r>
              <a:rPr lang="en-US" sz="900" dirty="0" smtClean="0">
                <a:hlinkClick r:id="rId4"/>
              </a:rPr>
              <a:t>http://msdn.microsoft.com/directx</a:t>
            </a:r>
            <a:r>
              <a:rPr lang="en-US" sz="900" dirty="0" smtClean="0"/>
              <a:t> </a:t>
            </a:r>
          </a:p>
          <a:p>
            <a:pPr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20</a:t>
            </a:fld>
            <a:endParaRPr lang="en-US"/>
          </a:p>
        </p:txBody>
      </p:sp>
    </p:spTree>
    <p:extLst>
      <p:ext uri="{BB962C8B-B14F-4D97-AF65-F5344CB8AC3E}">
        <p14:creationId xmlns:p14="http://schemas.microsoft.com/office/powerpoint/2010/main" val="1726506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Unreal Engine</a:t>
            </a:r>
          </a:p>
          <a:p>
            <a:pPr marL="0" marR="0" indent="0" algn="l" defTabSz="939363" rtl="0" eaLnBrk="1" fontAlgn="auto" latinLnBrk="0" hangingPunct="1">
              <a:lnSpc>
                <a:spcPct val="90000"/>
              </a:lnSpc>
              <a:spcBef>
                <a:spcPts val="0"/>
              </a:spcBef>
              <a:spcAft>
                <a:spcPts val="340"/>
              </a:spcAft>
              <a:buClrTx/>
              <a:buSzTx/>
              <a:buFontTx/>
              <a:buNone/>
              <a:tabLst/>
              <a:defRPr/>
            </a:pPr>
            <a:endParaRPr lang="en-US" sz="900"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Website: </a:t>
            </a:r>
            <a:r>
              <a:rPr lang="en-US" sz="900" dirty="0" smtClean="0">
                <a:hlinkClick r:id="rId3"/>
              </a:rPr>
              <a:t>https://www.unrealengine.com/</a:t>
            </a:r>
            <a:r>
              <a:rPr lang="en-US" sz="900" dirty="0" smtClean="0"/>
              <a:t> </a:t>
            </a:r>
          </a:p>
          <a:p>
            <a:pPr defTabSz="939363">
              <a:defRPr/>
            </a:pPr>
            <a:endParaRPr lang="en-US" dirty="0" smtClean="0"/>
          </a:p>
          <a:p>
            <a:pPr algn="l"/>
            <a:r>
              <a:rPr lang="en-US" sz="900" b="1" dirty="0" smtClean="0"/>
              <a:t>Language</a:t>
            </a:r>
            <a:r>
              <a:rPr lang="en-US" sz="900" dirty="0" smtClean="0"/>
              <a:t>: C++</a:t>
            </a:r>
          </a:p>
          <a:p>
            <a:pPr algn="l"/>
            <a:r>
              <a:rPr lang="en-US" sz="900" dirty="0" smtClean="0"/>
              <a:t>(</a:t>
            </a:r>
            <a:r>
              <a:rPr lang="en-US" sz="900" dirty="0" err="1" smtClean="0"/>
              <a:t>UnrealScript</a:t>
            </a:r>
            <a:r>
              <a:rPr lang="en-US" sz="900" dirty="0" smtClean="0"/>
              <a:t> before v4)</a:t>
            </a:r>
          </a:p>
          <a:p>
            <a:pPr algn="l" defTabSz="939363">
              <a:defRPr/>
            </a:pPr>
            <a:endParaRPr lang="en-US" dirty="0" smtClean="0"/>
          </a:p>
          <a:p>
            <a:pPr algn="l" defTabSz="939363">
              <a:defRPr/>
            </a:pPr>
            <a:endParaRPr lang="en-US" dirty="0" smtClean="0"/>
          </a:p>
          <a:p>
            <a:pPr algn="l"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21</a:t>
            </a:fld>
            <a:endParaRPr lang="en-US"/>
          </a:p>
        </p:txBody>
      </p:sp>
    </p:spTree>
    <p:extLst>
      <p:ext uri="{BB962C8B-B14F-4D97-AF65-F5344CB8AC3E}">
        <p14:creationId xmlns:p14="http://schemas.microsoft.com/office/powerpoint/2010/main" val="2452566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Unreal Engine Editor UI</a:t>
            </a:r>
          </a:p>
          <a:p>
            <a:pPr defTabSz="939363">
              <a:defRPr/>
            </a:pPr>
            <a:endParaRPr lang="en-US"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From Editor Documentation: </a:t>
            </a:r>
            <a:r>
              <a:rPr lang="en-US" sz="900" dirty="0" smtClean="0">
                <a:hlinkClick r:id="rId3"/>
              </a:rPr>
              <a:t>https://docs.unrealengine.com/latest/INT/Engine/UI/LevelEditor/index.html</a:t>
            </a:r>
            <a:r>
              <a:rPr lang="en-US" sz="900" dirty="0" smtClean="0"/>
              <a:t> </a:t>
            </a:r>
          </a:p>
          <a:p>
            <a:pPr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22</a:t>
            </a:fld>
            <a:endParaRPr lang="en-US"/>
          </a:p>
        </p:txBody>
      </p:sp>
    </p:spTree>
    <p:extLst>
      <p:ext uri="{BB962C8B-B14F-4D97-AF65-F5344CB8AC3E}">
        <p14:creationId xmlns:p14="http://schemas.microsoft.com/office/powerpoint/2010/main" val="1349110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Cocos2d-x</a:t>
            </a:r>
          </a:p>
          <a:p>
            <a:pPr defTabSz="939363">
              <a:defRPr/>
            </a:pPr>
            <a:endParaRPr lang="en-US" dirty="0" smtClean="0"/>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Website: </a:t>
            </a:r>
            <a:r>
              <a:rPr lang="en-US" sz="900" dirty="0" smtClean="0">
                <a:hlinkClick r:id="rId3"/>
              </a:rPr>
              <a:t>http://www.cocos2d-x.org/</a:t>
            </a:r>
            <a:r>
              <a:rPr lang="en-US" sz="900" dirty="0" smtClean="0"/>
              <a:t> </a:t>
            </a:r>
          </a:p>
          <a:p>
            <a:pPr defTabSz="939363">
              <a:defRPr/>
            </a:pPr>
            <a:endParaRPr lang="en-US" dirty="0" smtClean="0"/>
          </a:p>
          <a:p>
            <a:r>
              <a:rPr lang="en-US" sz="900" b="1" dirty="0" smtClean="0"/>
              <a:t>Supported Platforms</a:t>
            </a:r>
          </a:p>
          <a:p>
            <a:r>
              <a:rPr lang="en-US" sz="900" b="1" dirty="0" smtClean="0"/>
              <a:t>&amp; Languages:</a:t>
            </a:r>
          </a:p>
          <a:p>
            <a:pPr defTabSz="939363">
              <a:defRPr/>
            </a:pPr>
            <a:r>
              <a:rPr lang="en-US" dirty="0" smtClean="0"/>
              <a:t>iOS, Android, Windows 8, Windows Phone 8, Windows, Linux, Mac OS X	</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23</a:t>
            </a:fld>
            <a:endParaRPr lang="en-US"/>
          </a:p>
        </p:txBody>
      </p:sp>
    </p:spTree>
    <p:extLst>
      <p:ext uri="{BB962C8B-B14F-4D97-AF65-F5344CB8AC3E}">
        <p14:creationId xmlns:p14="http://schemas.microsoft.com/office/powerpoint/2010/main" val="820100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Steps</a:t>
            </a:r>
            <a:endParaRPr lang="en-US" b="1"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C360B1C-2C2B-4D90-AFA9-BFF573BB4670}" type="datetime1">
              <a:rPr lang="en-US" smtClean="0"/>
              <a:t>10/9/2014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2647663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More information:</a:t>
            </a:r>
          </a:p>
          <a:p>
            <a:pPr defTabSz="939363">
              <a:defRPr/>
            </a:pPr>
            <a:endParaRPr lang="en-US" dirty="0" smtClean="0"/>
          </a:p>
          <a:p>
            <a:pPr marL="342900" indent="-342900">
              <a:buFont typeface="Arial" panose="020B0604020202020204" pitchFamily="34" charset="0"/>
              <a:buChar char="•"/>
            </a:pPr>
            <a:r>
              <a:rPr lang="en-US" sz="2000" dirty="0" smtClean="0"/>
              <a:t>Construct 2: </a:t>
            </a:r>
          </a:p>
          <a:p>
            <a:pPr marL="809271" lvl="1" indent="-342900">
              <a:buFont typeface="Arial" panose="020B0604020202020204" pitchFamily="34" charset="0"/>
              <a:buChar char="•"/>
            </a:pPr>
            <a:r>
              <a:rPr lang="en-US" sz="2000" dirty="0" smtClean="0"/>
              <a:t>Index page: </a:t>
            </a:r>
            <a:r>
              <a:rPr lang="en-US" sz="2000" dirty="0" smtClean="0">
                <a:hlinkClick r:id="rId3"/>
              </a:rPr>
              <a:t>http://wakeupandcode.com/construct2/</a:t>
            </a:r>
            <a:r>
              <a:rPr lang="en-US" sz="2000" dirty="0" smtClean="0"/>
              <a:t> </a:t>
            </a:r>
          </a:p>
          <a:p>
            <a:pPr marL="809271" lvl="1" indent="-342900">
              <a:buFont typeface="Arial" panose="020B0604020202020204" pitchFamily="34" charset="0"/>
              <a:buChar char="•"/>
            </a:pPr>
            <a:r>
              <a:rPr lang="en-US" sz="2000" dirty="0" smtClean="0"/>
              <a:t>Facebook group: </a:t>
            </a:r>
            <a:r>
              <a:rPr lang="en-US" sz="2000" dirty="0" smtClean="0">
                <a:hlinkClick r:id="rId4"/>
              </a:rPr>
              <a:t>https://www.facebook.com/groups/construct2devs/</a:t>
            </a:r>
            <a:r>
              <a:rPr lang="en-US" sz="2000" dirty="0" smtClean="0"/>
              <a:t> </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Unity (3d or 2d): </a:t>
            </a:r>
          </a:p>
          <a:p>
            <a:pPr marL="809271" lvl="1" indent="-342900">
              <a:buFont typeface="Arial" panose="020B0604020202020204" pitchFamily="34" charset="0"/>
              <a:buChar char="•"/>
            </a:pPr>
            <a:r>
              <a:rPr lang="en-US" sz="2000" dirty="0" smtClean="0"/>
              <a:t>Index Page: </a:t>
            </a:r>
            <a:r>
              <a:rPr lang="en-US" sz="2000" dirty="0" smtClean="0">
                <a:hlinkClick r:id="rId5"/>
              </a:rPr>
              <a:t>http://wakeupandcode.com/unity/</a:t>
            </a:r>
            <a:r>
              <a:rPr lang="en-US" sz="2000" dirty="0" smtClean="0"/>
              <a:t> </a:t>
            </a:r>
          </a:p>
          <a:p>
            <a:pPr marL="809271" lvl="1" indent="-342900">
              <a:buFont typeface="Arial" panose="020B0604020202020204" pitchFamily="34" charset="0"/>
              <a:buChar char="•"/>
            </a:pPr>
            <a:r>
              <a:rPr lang="en-US" sz="2000" dirty="0" smtClean="0"/>
              <a:t>Facebook group: </a:t>
            </a:r>
            <a:r>
              <a:rPr lang="en-US" sz="2000" dirty="0" smtClean="0">
                <a:hlinkClick r:id="rId6"/>
              </a:rPr>
              <a:t>https://www.facebook.com/groups/UnityIndieDevs/</a:t>
            </a:r>
            <a:r>
              <a:rPr lang="en-US" sz="2000" dirty="0" smtClean="0"/>
              <a:t> </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C++ and DirectX: </a:t>
            </a:r>
          </a:p>
          <a:p>
            <a:pPr marL="809271" lvl="1" indent="-342900">
              <a:buFont typeface="Arial" panose="020B0604020202020204" pitchFamily="34" charset="0"/>
              <a:buChar char="•"/>
            </a:pPr>
            <a:r>
              <a:rPr lang="en-US" sz="2000" dirty="0" smtClean="0"/>
              <a:t>Resource List: </a:t>
            </a:r>
            <a:r>
              <a:rPr lang="en-US" sz="2000" dirty="0" smtClean="0">
                <a:hlinkClick r:id="rId7"/>
              </a:rPr>
              <a:t>http://wakeupandcode.com/cpp-directx/</a:t>
            </a:r>
            <a:r>
              <a:rPr lang="en-US" sz="2000" dirty="0" smtClean="0"/>
              <a:t> </a:t>
            </a:r>
          </a:p>
          <a:p>
            <a:endParaRPr lang="en-US" sz="2000" dirty="0" smtClean="0"/>
          </a:p>
          <a:p>
            <a:pPr marL="342900" indent="-342900">
              <a:buFont typeface="Arial" panose="020B0604020202020204" pitchFamily="34" charset="0"/>
              <a:buChar char="•"/>
            </a:pPr>
            <a:r>
              <a:rPr lang="en-US" sz="2000" dirty="0" smtClean="0"/>
              <a:t>15 Essential Mobile Game Dev Tools:</a:t>
            </a:r>
          </a:p>
          <a:p>
            <a:r>
              <a:rPr lang="en-US" sz="2000" dirty="0" smtClean="0">
                <a:hlinkClick r:id="rId8"/>
              </a:rPr>
              <a:t>http://www.develop-online.net/tools-and-tech/15-essential-mobile-game-development-tools/0184480</a:t>
            </a:r>
            <a:endParaRPr lang="en-US" sz="2000" dirty="0" smtClean="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Top Game Dev Tools: Pros &amp; Cons</a:t>
            </a:r>
          </a:p>
          <a:p>
            <a:r>
              <a:rPr lang="en-US" sz="2000" dirty="0" smtClean="0">
                <a:hlinkClick r:id="rId9"/>
              </a:rPr>
              <a:t>http://www.developereconomics.com/top-game-development-tools-pros-cons/</a:t>
            </a:r>
            <a:r>
              <a:rPr lang="en-US" sz="2000" dirty="0" smtClean="0"/>
              <a:t> </a:t>
            </a:r>
          </a:p>
          <a:p>
            <a:endParaRPr lang="en-US" sz="2000" dirty="0" smtClean="0"/>
          </a:p>
          <a:p>
            <a:pPr defTabSz="939363">
              <a:defRPr/>
            </a:pPr>
            <a:endParaRPr lang="en-US" dirty="0" smtClean="0"/>
          </a:p>
        </p:txBody>
      </p:sp>
      <p:sp>
        <p:nvSpPr>
          <p:cNvPr id="4" name="Slide Number Placeholder 3"/>
          <p:cNvSpPr>
            <a:spLocks noGrp="1"/>
          </p:cNvSpPr>
          <p:nvPr>
            <p:ph type="sldNum" sz="quarter" idx="10"/>
          </p:nvPr>
        </p:nvSpPr>
        <p:spPr/>
        <p:txBody>
          <a:bodyPr/>
          <a:lstStyle/>
          <a:p>
            <a:fld id="{C93EEC66-7BF3-4CAD-9E14-6F7448A6E41E}" type="slidenum">
              <a:rPr lang="en-US" smtClean="0"/>
              <a:t>25</a:t>
            </a:fld>
            <a:endParaRPr lang="en-US"/>
          </a:p>
        </p:txBody>
      </p:sp>
    </p:spTree>
    <p:extLst>
      <p:ext uri="{BB962C8B-B14F-4D97-AF65-F5344CB8AC3E}">
        <p14:creationId xmlns:p14="http://schemas.microsoft.com/office/powerpoint/2010/main" val="276552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Questions?</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26</a:t>
            </a:fld>
            <a:endParaRPr lang="en-US"/>
          </a:p>
        </p:txBody>
      </p:sp>
    </p:spTree>
    <p:extLst>
      <p:ext uri="{BB962C8B-B14F-4D97-AF65-F5344CB8AC3E}">
        <p14:creationId xmlns:p14="http://schemas.microsoft.com/office/powerpoint/2010/main" val="780704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a:t>
            </a:r>
          </a:p>
          <a:p>
            <a:endParaRPr lang="en-US" dirty="0" smtClean="0"/>
          </a:p>
          <a:p>
            <a:r>
              <a:rPr lang="en-US" dirty="0" smtClean="0"/>
              <a:t>Microsoft email:</a:t>
            </a:r>
            <a:r>
              <a:rPr lang="en-US" baseline="0" dirty="0" smtClean="0"/>
              <a:t> shchowd@microsoft.com</a:t>
            </a:r>
          </a:p>
          <a:p>
            <a:r>
              <a:rPr lang="en-US" baseline="0" dirty="0" smtClean="0"/>
              <a:t>Personal Twitter: @shahedC</a:t>
            </a:r>
            <a:endParaRPr lang="en-US" dirty="0" smtClean="0"/>
          </a:p>
          <a:p>
            <a:endParaRPr lang="en-US" dirty="0" smtClean="0"/>
          </a:p>
          <a:p>
            <a:r>
              <a:rPr lang="en-US" dirty="0" smtClean="0"/>
              <a:t>Dev Blog: WakeUpAndCode.com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27</a:t>
            </a:fld>
            <a:endParaRPr lang="en-US"/>
          </a:p>
        </p:txBody>
      </p:sp>
    </p:spTree>
    <p:extLst>
      <p:ext uri="{BB962C8B-B14F-4D97-AF65-F5344CB8AC3E}">
        <p14:creationId xmlns:p14="http://schemas.microsoft.com/office/powerpoint/2010/main" val="107901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a:t>
            </a:r>
            <a:endParaRPr lang="en-US" b="1"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C360B1C-2C2B-4D90-AFA9-BFF573BB4670}" type="datetime1">
              <a:rPr lang="en-US" smtClean="0"/>
              <a:t>10/9/2014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811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Background</a:t>
            </a:r>
          </a:p>
          <a:p>
            <a:pPr marL="176131" indent="-176131">
              <a:buFont typeface="Arial" panose="020B0604020202020204" pitchFamily="34" charset="0"/>
              <a:buChar char="•"/>
            </a:pPr>
            <a:r>
              <a:rPr lang="en-US" dirty="0"/>
              <a:t>1997 – present: Microsoft web/software development</a:t>
            </a:r>
          </a:p>
          <a:p>
            <a:pPr marL="176131" indent="-176131">
              <a:buFont typeface="Arial" panose="020B0604020202020204" pitchFamily="34" charset="0"/>
              <a:buChar char="•"/>
            </a:pPr>
            <a:r>
              <a:rPr lang="en-US" dirty="0"/>
              <a:t>2011: XNA games on XBLIG</a:t>
            </a:r>
          </a:p>
          <a:p>
            <a:pPr marL="645812" lvl="1" indent="-176131">
              <a:buFont typeface="Arial" panose="020B0604020202020204" pitchFamily="34" charset="0"/>
              <a:buChar char="•"/>
            </a:pPr>
            <a:r>
              <a:rPr lang="en-US" dirty="0"/>
              <a:t>2D Math Panic</a:t>
            </a:r>
          </a:p>
          <a:p>
            <a:pPr marL="645812" lvl="1" indent="-176131">
              <a:buFont typeface="Arial" panose="020B0604020202020204" pitchFamily="34" charset="0"/>
              <a:buChar char="•"/>
            </a:pPr>
            <a:r>
              <a:rPr lang="en-US" dirty="0"/>
              <a:t>Angry Zombie Ninja Cats</a:t>
            </a:r>
          </a:p>
          <a:p>
            <a:pPr marL="176131" indent="-176131" fontAlgn="t">
              <a:buFont typeface="Arial" panose="020B0604020202020204" pitchFamily="34" charset="0"/>
              <a:buChar char="•"/>
            </a:pPr>
            <a:r>
              <a:rPr lang="en-US" dirty="0"/>
              <a:t>2012: Tools for XNA developers</a:t>
            </a:r>
          </a:p>
          <a:p>
            <a:pPr marL="645812" lvl="1" indent="-176131" fontAlgn="t">
              <a:buFont typeface="Arial" panose="020B0604020202020204" pitchFamily="34" charset="0"/>
              <a:buChar char="•"/>
            </a:pPr>
            <a:r>
              <a:rPr lang="en-US" dirty="0"/>
              <a:t>XBLIG Sales Data Analyzer (OnekSoftLabs.com)</a:t>
            </a:r>
          </a:p>
          <a:p>
            <a:pPr marL="645812" lvl="1" indent="-176131" fontAlgn="t">
              <a:buFont typeface="Arial" panose="020B0604020202020204" pitchFamily="34" charset="0"/>
              <a:buChar char="•"/>
            </a:pPr>
            <a:r>
              <a:rPr lang="en-US" dirty="0"/>
              <a:t>XNA Basic Starter Kit (</a:t>
            </a:r>
            <a:r>
              <a:rPr lang="en-US" dirty="0" err="1"/>
              <a:t>CodePlex</a:t>
            </a:r>
            <a:r>
              <a:rPr lang="en-US" dirty="0"/>
              <a:t>) </a:t>
            </a:r>
          </a:p>
          <a:p>
            <a:pPr marL="176131" indent="-176131" fontAlgn="t">
              <a:buFont typeface="Arial" panose="020B0604020202020204" pitchFamily="34" charset="0"/>
              <a:buChar char="•"/>
            </a:pPr>
            <a:r>
              <a:rPr lang="en-US" dirty="0" smtClean="0"/>
              <a:t>Online: </a:t>
            </a:r>
            <a:r>
              <a:rPr lang="en-US" dirty="0" smtClean="0">
                <a:hlinkClick r:id="rId3"/>
              </a:rPr>
              <a:t>http://facebook.com/OnekSoftGames</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a:t>
            </a:fld>
            <a:endParaRPr lang="en-US"/>
          </a:p>
        </p:txBody>
      </p:sp>
    </p:spTree>
    <p:extLst>
      <p:ext uri="{BB962C8B-B14F-4D97-AF65-F5344CB8AC3E}">
        <p14:creationId xmlns:p14="http://schemas.microsoft.com/office/powerpoint/2010/main" val="4100169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dirty="0" smtClean="0"/>
              <a:t>My Background (continued)</a:t>
            </a:r>
            <a:br>
              <a:rPr lang="en-US" dirty="0" smtClean="0"/>
            </a:br>
            <a:r>
              <a:rPr lang="en-US" dirty="0"/>
              <a:t>2013</a:t>
            </a:r>
          </a:p>
          <a:p>
            <a:pPr marL="285750" indent="-285750">
              <a:buFont typeface="Arial" panose="020B0604020202020204" pitchFamily="34" charset="0"/>
              <a:buChar char="•"/>
            </a:pPr>
            <a:r>
              <a:rPr lang="en-US" sz="900" dirty="0" smtClean="0"/>
              <a:t>Ninja</a:t>
            </a:r>
            <a:r>
              <a:rPr lang="en-US" sz="900" baseline="0" dirty="0" smtClean="0"/>
              <a:t> Cat Runner on Win8, WP8, Web (Construct 2)</a:t>
            </a:r>
          </a:p>
          <a:p>
            <a:pPr marL="285750" indent="-285750">
              <a:buFont typeface="Arial" panose="020B0604020202020204" pitchFamily="34" charset="0"/>
              <a:buChar char="•"/>
            </a:pPr>
            <a:r>
              <a:rPr lang="en-US" sz="900" baseline="0" dirty="0" smtClean="0"/>
              <a:t>Video Q&amp;A with MS Tech Evangelist Frank La Vigne</a:t>
            </a:r>
          </a:p>
          <a:p>
            <a:pPr marL="285750" indent="-285750">
              <a:buFont typeface="Arial" panose="020B0604020202020204" pitchFamily="34" charset="0"/>
              <a:buChar char="•"/>
            </a:pPr>
            <a:r>
              <a:rPr lang="en-US" sz="900" dirty="0" smtClean="0"/>
              <a:t>Founder/Admin</a:t>
            </a:r>
            <a:r>
              <a:rPr lang="en-US" sz="900" baseline="0" dirty="0" smtClean="0"/>
              <a:t> of FB groups: Construct2, Xbox One &amp; Unity Indie </a:t>
            </a:r>
            <a:r>
              <a:rPr lang="en-US" sz="900" baseline="0" dirty="0" err="1" smtClean="0"/>
              <a:t>Devs</a:t>
            </a:r>
            <a:endParaRPr lang="en-US" sz="900" baseline="0" dirty="0" smtClean="0"/>
          </a:p>
          <a:p>
            <a:pPr marL="285750" indent="-285750">
              <a:buFont typeface="Arial" panose="020B0604020202020204" pitchFamily="34" charset="0"/>
              <a:buChar char="•"/>
            </a:pPr>
            <a:r>
              <a:rPr lang="en-US" sz="900" baseline="0" dirty="0" smtClean="0"/>
              <a:t>Started Public Speaking in DC area and East Coast</a:t>
            </a:r>
            <a:endParaRPr lang="en-US" dirty="0" smtClean="0"/>
          </a:p>
          <a:p>
            <a:pPr rtl="0" eaLnBrk="1" fontAlgn="t" latinLnBrk="0" hangingPunct="1"/>
            <a:r>
              <a:rPr lang="en-US" dirty="0" smtClean="0"/>
              <a:t>2014</a:t>
            </a:r>
          </a:p>
          <a:p>
            <a:pPr marL="285750" indent="-285750">
              <a:buFont typeface="Arial" panose="020B0604020202020204" pitchFamily="34" charset="0"/>
              <a:buChar char="•"/>
            </a:pPr>
            <a:r>
              <a:rPr lang="en-US" sz="900" dirty="0" smtClean="0"/>
              <a:t>Public Speaking</a:t>
            </a:r>
            <a:r>
              <a:rPr lang="en-US" sz="900" baseline="0" dirty="0" smtClean="0"/>
              <a:t> on Indie Game Development</a:t>
            </a:r>
          </a:p>
          <a:p>
            <a:pPr marL="285750" indent="-285750">
              <a:buFont typeface="Arial" panose="020B0604020202020204" pitchFamily="34" charset="0"/>
              <a:buChar char="•"/>
            </a:pPr>
            <a:r>
              <a:rPr lang="en-US" sz="900" baseline="0" dirty="0" smtClean="0"/>
              <a:t>Joined Microsoft as a Sr. Technical Evangelist</a:t>
            </a:r>
          </a:p>
          <a:p>
            <a:pPr marL="285750" indent="-285750">
              <a:buFont typeface="Arial" panose="020B0604020202020204" pitchFamily="34" charset="0"/>
              <a:buChar char="•"/>
            </a:pPr>
            <a:r>
              <a:rPr lang="en-US" sz="900" baseline="0" dirty="0" smtClean="0"/>
              <a:t>Gallant Glider on Win8, WP8, Web (Construct 2 </a:t>
            </a:r>
            <a:r>
              <a:rPr lang="en-US" sz="900" baseline="0" dirty="0" smtClean="0">
                <a:sym typeface="Wingdings" panose="05000000000000000000" pitchFamily="2" charset="2"/>
              </a:rPr>
              <a:t> Universal App)</a:t>
            </a:r>
            <a:endParaRPr lang="en-US" dirty="0"/>
          </a:p>
          <a:p>
            <a:pPr defTabSz="939363">
              <a:defRPr/>
            </a:pPr>
            <a:r>
              <a:rPr lang="en-US" dirty="0" smtClean="0"/>
              <a:t>Video Q&amp;A: </a:t>
            </a:r>
            <a:r>
              <a:rPr lang="en-US" dirty="0" smtClean="0">
                <a:hlinkClick r:id="rId3"/>
              </a:rPr>
              <a:t>http://youtu.be/lRjrQPvVOpo</a:t>
            </a:r>
            <a:r>
              <a:rPr lang="en-US" dirty="0" smtClean="0"/>
              <a:t> </a:t>
            </a:r>
          </a:p>
          <a:p>
            <a:pPr marL="0" marR="0" indent="0" algn="l" defTabSz="939363" rtl="0" eaLnBrk="1" fontAlgn="auto" latinLnBrk="0" hangingPunct="1">
              <a:lnSpc>
                <a:spcPct val="90000"/>
              </a:lnSpc>
              <a:spcBef>
                <a:spcPts val="0"/>
              </a:spcBef>
              <a:spcAft>
                <a:spcPts val="340"/>
              </a:spcAft>
              <a:buClrTx/>
              <a:buSzTx/>
              <a:buFontTx/>
              <a:buNone/>
              <a:tabLst/>
              <a:defRPr/>
            </a:pPr>
            <a:r>
              <a:rPr lang="en-US" sz="900" dirty="0" smtClean="0"/>
              <a:t>MVA: </a:t>
            </a:r>
            <a:r>
              <a:rPr lang="en-US" sz="900" u="sng" dirty="0" smtClean="0">
                <a:hlinkClick r:id="rId4"/>
              </a:rPr>
              <a:t>http://aka.ms/DevGames-Const2</a:t>
            </a:r>
            <a:r>
              <a:rPr lang="en-US" sz="900" u="sng" dirty="0" smtClean="0"/>
              <a:t> </a:t>
            </a:r>
            <a:endParaRPr lang="en-US" sz="900" dirty="0" smtClean="0"/>
          </a:p>
          <a:p>
            <a:pPr defTabSz="93936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a:t>
            </a:fld>
            <a:endParaRPr lang="en-US"/>
          </a:p>
        </p:txBody>
      </p:sp>
    </p:spTree>
    <p:extLst>
      <p:ext uri="{BB962C8B-B14F-4D97-AF65-F5344CB8AC3E}">
        <p14:creationId xmlns:p14="http://schemas.microsoft.com/office/powerpoint/2010/main" val="1984097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Official Xbox Magazine, March 2014, Page 65</a:t>
            </a:r>
          </a:p>
          <a:p>
            <a:r>
              <a:rPr lang="en-US" dirty="0"/>
              <a:t>"Shahed </a:t>
            </a:r>
            <a:r>
              <a:rPr lang="en-US" dirty="0" err="1"/>
              <a:t>Chowdhuri's</a:t>
            </a:r>
            <a:r>
              <a:rPr lang="en-US" dirty="0"/>
              <a:t> got a day job already, </a:t>
            </a:r>
          </a:p>
          <a:p>
            <a:r>
              <a:rPr lang="en-US" dirty="0"/>
              <a:t>but in his spare time he crafts XBLIG games and tools for his fellow developers.”</a:t>
            </a:r>
          </a:p>
          <a:p>
            <a:r>
              <a:rPr lang="en-US" dirty="0"/>
              <a:t>“With a math game and a pair of </a:t>
            </a:r>
            <a:r>
              <a:rPr lang="en-US" dirty="0" err="1"/>
              <a:t>platformers</a:t>
            </a:r>
            <a:r>
              <a:rPr lang="en-US" dirty="0"/>
              <a:t> under his belt, </a:t>
            </a:r>
          </a:p>
          <a:p>
            <a:r>
              <a:rPr lang="en-US" dirty="0"/>
              <a:t>it's his XBLIG Sales Data Analyzer and XNA Basic Starter Kit that has his peers championing him."</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6</a:t>
            </a:fld>
            <a:endParaRPr lang="en-US"/>
          </a:p>
        </p:txBody>
      </p:sp>
    </p:spTree>
    <p:extLst>
      <p:ext uri="{BB962C8B-B14F-4D97-AF65-F5344CB8AC3E}">
        <p14:creationId xmlns:p14="http://schemas.microsoft.com/office/powerpoint/2010/main" val="4065800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Tools &amp; Technologies</a:t>
            </a:r>
          </a:p>
          <a:p>
            <a:pPr marL="176131" indent="-176131">
              <a:buFont typeface="Arial" panose="020B0604020202020204" pitchFamily="34" charset="0"/>
              <a:buChar char="•"/>
            </a:pPr>
            <a:r>
              <a:rPr lang="en-US" dirty="0" smtClean="0"/>
              <a:t>Visual Studio 2013</a:t>
            </a:r>
          </a:p>
          <a:p>
            <a:pPr marL="176131" indent="-176131">
              <a:buFont typeface="Arial" panose="020B0604020202020204" pitchFamily="34" charset="0"/>
              <a:buChar char="•"/>
            </a:pPr>
            <a:r>
              <a:rPr lang="en-US" dirty="0" smtClean="0"/>
              <a:t>Windows 8</a:t>
            </a:r>
          </a:p>
          <a:p>
            <a:pPr marL="176131" indent="-176131">
              <a:buFont typeface="Arial" panose="020B0604020202020204" pitchFamily="34" charset="0"/>
              <a:buChar char="•"/>
            </a:pPr>
            <a:r>
              <a:rPr lang="en-US" dirty="0" smtClean="0"/>
              <a:t>Windows</a:t>
            </a:r>
            <a:r>
              <a:rPr lang="en-US" baseline="0" dirty="0" smtClean="0"/>
              <a:t> Phone </a:t>
            </a:r>
          </a:p>
          <a:p>
            <a:pPr marL="176131" indent="-176131">
              <a:buFont typeface="Arial" panose="020B0604020202020204" pitchFamily="34" charset="0"/>
              <a:buChar char="•"/>
            </a:pPr>
            <a:r>
              <a:rPr lang="en-US" baseline="0" dirty="0" smtClean="0"/>
              <a:t>iOS</a:t>
            </a:r>
          </a:p>
          <a:p>
            <a:pPr marL="176131" indent="-176131">
              <a:buFont typeface="Arial" panose="020B0604020202020204" pitchFamily="34" charset="0"/>
              <a:buChar char="•"/>
            </a:pPr>
            <a:r>
              <a:rPr lang="en-US" baseline="0" dirty="0" smtClean="0"/>
              <a:t>Android</a:t>
            </a:r>
            <a:endParaRPr lang="en-US" dirty="0" smtClean="0"/>
          </a:p>
          <a:p>
            <a:pPr marL="176131" indent="-176131">
              <a:buFont typeface="Arial" panose="020B0604020202020204" pitchFamily="34" charset="0"/>
              <a:buChar char="•"/>
            </a:pPr>
            <a:r>
              <a:rPr lang="en-US" dirty="0" smtClean="0"/>
              <a:t>Microsoft</a:t>
            </a:r>
            <a:r>
              <a:rPr lang="en-US" baseline="0" dirty="0" smtClean="0"/>
              <a:t> .NET</a:t>
            </a:r>
            <a:r>
              <a:rPr lang="en-US" baseline="0" dirty="0"/>
              <a:t> </a:t>
            </a:r>
            <a:r>
              <a:rPr lang="en-US" baseline="0" dirty="0" smtClean="0"/>
              <a:t>and Visual C#</a:t>
            </a:r>
          </a:p>
          <a:p>
            <a:pPr marL="176131" indent="-176131">
              <a:buFont typeface="Arial" panose="020B0604020202020204" pitchFamily="34" charset="0"/>
              <a:buChar char="•"/>
            </a:pPr>
            <a:r>
              <a:rPr lang="en-US" baseline="0" dirty="0" smtClean="0"/>
              <a:t>Xbox One</a:t>
            </a:r>
          </a:p>
          <a:p>
            <a:pPr marL="176131" indent="-176131">
              <a:buFont typeface="Arial" panose="020B0604020202020204" pitchFamily="34" charset="0"/>
              <a:buChar char="•"/>
            </a:pPr>
            <a:r>
              <a:rPr lang="en-US" baseline="0" dirty="0" smtClean="0"/>
              <a:t>Construct2</a:t>
            </a:r>
          </a:p>
          <a:p>
            <a:pPr marL="176131" indent="-176131" defTabSz="939363">
              <a:buFont typeface="Arial" panose="020B0604020202020204" pitchFamily="34" charset="0"/>
              <a:buChar char="•"/>
              <a:defRPr/>
            </a:pPr>
            <a:r>
              <a:rPr lang="en-US" baseline="0" dirty="0" smtClean="0"/>
              <a:t>C++ and DirectX 11.1+</a:t>
            </a:r>
          </a:p>
          <a:p>
            <a:pPr marL="176131" indent="-176131" defTabSz="939363">
              <a:buFont typeface="Arial" panose="020B0604020202020204" pitchFamily="34" charset="0"/>
              <a:buChar char="•"/>
              <a:defRPr/>
            </a:pPr>
            <a:r>
              <a:rPr lang="en-US" baseline="0" dirty="0" smtClean="0"/>
              <a:t>HTML5/CSS/JS</a:t>
            </a:r>
          </a:p>
          <a:p>
            <a:pPr marL="176131" indent="-176131">
              <a:buFont typeface="Arial" panose="020B0604020202020204" pitchFamily="34" charset="0"/>
              <a:buChar char="•"/>
            </a:pPr>
            <a:r>
              <a:rPr lang="en-US" baseline="0" dirty="0" smtClean="0"/>
              <a:t>Unity</a:t>
            </a:r>
          </a:p>
        </p:txBody>
      </p:sp>
      <p:sp>
        <p:nvSpPr>
          <p:cNvPr id="4" name="Slide Number Placeholder 3"/>
          <p:cNvSpPr>
            <a:spLocks noGrp="1"/>
          </p:cNvSpPr>
          <p:nvPr>
            <p:ph type="sldNum" sz="quarter" idx="10"/>
          </p:nvPr>
        </p:nvSpPr>
        <p:spPr/>
        <p:txBody>
          <a:bodyPr/>
          <a:lstStyle/>
          <a:p>
            <a:fld id="{C93EEC66-7BF3-4CAD-9E14-6F7448A6E41E}" type="slidenum">
              <a:rPr lang="en-US" smtClean="0"/>
              <a:t>7</a:t>
            </a:fld>
            <a:endParaRPr lang="en-US"/>
          </a:p>
        </p:txBody>
      </p:sp>
    </p:spTree>
    <p:extLst>
      <p:ext uri="{BB962C8B-B14F-4D97-AF65-F5344CB8AC3E}">
        <p14:creationId xmlns:p14="http://schemas.microsoft.com/office/powerpoint/2010/main" val="4064077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What is a Mobile Device?</a:t>
            </a:r>
          </a:p>
          <a:p>
            <a:pPr defTabSz="939363">
              <a:defRPr/>
            </a:pPr>
            <a:endParaRPr lang="en-US" dirty="0" smtClean="0"/>
          </a:p>
          <a:p>
            <a:pPr marL="342900" indent="-342900">
              <a:lnSpc>
                <a:spcPct val="200000"/>
              </a:lnSpc>
              <a:buFont typeface="Wingdings" panose="05000000000000000000" pitchFamily="2" charset="2"/>
              <a:buChar char="q"/>
            </a:pPr>
            <a:r>
              <a:rPr lang="en-US" sz="900" dirty="0" smtClean="0"/>
              <a:t> Smartphones</a:t>
            </a:r>
          </a:p>
          <a:p>
            <a:pPr marL="342900" indent="-342900">
              <a:lnSpc>
                <a:spcPct val="200000"/>
              </a:lnSpc>
              <a:buFont typeface="Wingdings" panose="05000000000000000000" pitchFamily="2" charset="2"/>
              <a:buChar char="q"/>
            </a:pPr>
            <a:r>
              <a:rPr lang="en-US" sz="900" dirty="0" smtClean="0"/>
              <a:t> Tablets</a:t>
            </a:r>
          </a:p>
          <a:p>
            <a:pPr marL="342900" indent="-342900">
              <a:lnSpc>
                <a:spcPct val="200000"/>
              </a:lnSpc>
              <a:buFont typeface="Wingdings" panose="05000000000000000000" pitchFamily="2" charset="2"/>
              <a:buChar char="q"/>
            </a:pPr>
            <a:r>
              <a:rPr lang="en-US" sz="900" dirty="0" smtClean="0"/>
              <a:t> Laptops</a:t>
            </a:r>
          </a:p>
          <a:p>
            <a:pPr marL="342900" indent="-342900">
              <a:lnSpc>
                <a:spcPct val="200000"/>
              </a:lnSpc>
              <a:buFont typeface="Wingdings" panose="05000000000000000000" pitchFamily="2" charset="2"/>
              <a:buChar char="q"/>
            </a:pPr>
            <a:r>
              <a:rPr lang="en-US" sz="900" dirty="0" smtClean="0"/>
              <a:t> Netbooks and smaller laptops</a:t>
            </a:r>
          </a:p>
          <a:p>
            <a:pPr marL="342900" indent="-342900">
              <a:lnSpc>
                <a:spcPct val="200000"/>
              </a:lnSpc>
              <a:buFont typeface="Wingdings" panose="05000000000000000000" pitchFamily="2" charset="2"/>
              <a:buChar char="q"/>
            </a:pPr>
            <a:r>
              <a:rPr lang="en-US" sz="900" dirty="0" smtClean="0"/>
              <a:t> Laptop/Tablet hybrids</a:t>
            </a:r>
          </a:p>
          <a:p>
            <a:pPr defTabSz="939363">
              <a:defRPr/>
            </a:pP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8</a:t>
            </a:fld>
            <a:endParaRPr lang="en-US"/>
          </a:p>
        </p:txBody>
      </p:sp>
    </p:spTree>
    <p:extLst>
      <p:ext uri="{BB962C8B-B14F-4D97-AF65-F5344CB8AC3E}">
        <p14:creationId xmlns:p14="http://schemas.microsoft.com/office/powerpoint/2010/main" val="1665267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Visual Tools</a:t>
            </a:r>
            <a:endParaRPr lang="en-US" b="1"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C360B1C-2C2B-4D90-AFA9-BFF573BB4670}" type="datetime1">
              <a:rPr lang="en-US" smtClean="0"/>
              <a:t>10/9/2014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2966959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11" y="479775"/>
            <a:ext cx="1552931" cy="332660"/>
          </a:xfrm>
          <a:prstGeom prst="rect">
            <a:avLst/>
          </a:prstGeom>
        </p:spPr>
      </p:pic>
    </p:spTree>
    <p:extLst>
      <p:ext uri="{BB962C8B-B14F-4D97-AF65-F5344CB8AC3E}">
        <p14:creationId xmlns:p14="http://schemas.microsoft.com/office/powerpoint/2010/main" val="3826270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929004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1208764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8" name="Rectangle 17"/>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7316788" cy="2743200"/>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8862"/>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359107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9" name="Rectangle 18"/>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5662"/>
            <a:ext cx="7316788" cy="274319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4608"/>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948888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702" y="2125677"/>
            <a:ext cx="7315200" cy="457198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2125663"/>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48672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930450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74702" y="1211287"/>
            <a:ext cx="7315200" cy="365757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0470"/>
            <a:ext cx="7315200" cy="182959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8" y="30384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4868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2178174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2123084"/>
            <a:ext cx="9143936" cy="1831379"/>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4462"/>
            <a:ext cx="9143936"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5" y="480502"/>
            <a:ext cx="2557752" cy="547907"/>
          </a:xfrm>
          <a:prstGeom prst="rect">
            <a:avLst/>
          </a:prstGeom>
        </p:spPr>
      </p:pic>
    </p:spTree>
    <p:extLst>
      <p:ext uri="{BB962C8B-B14F-4D97-AF65-F5344CB8AC3E}">
        <p14:creationId xmlns:p14="http://schemas.microsoft.com/office/powerpoint/2010/main" val="511994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11514" y="-8636"/>
            <a:ext cx="12471570" cy="7011797"/>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37689" y="2452402"/>
            <a:ext cx="7924742" cy="1679076"/>
          </a:xfrm>
        </p:spPr>
        <p:txBody>
          <a:bodyPr anchor="b">
            <a:noAutofit/>
          </a:bodyPr>
          <a:lstStyle>
            <a:lvl1pPr algn="r">
              <a:defRPr sz="5507">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37689" y="4131476"/>
            <a:ext cx="7924742" cy="738664"/>
          </a:xfrm>
        </p:spPr>
        <p:txBody>
          <a:bodyPr anchor="t"/>
          <a:lstStyle>
            <a:lvl1pPr marL="0" indent="0" algn="r">
              <a:buNone/>
              <a:defRPr>
                <a:solidFill>
                  <a:schemeClr val="tx1">
                    <a:lumMod val="50000"/>
                    <a:lumOff val="50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51526" y="6161631"/>
            <a:ext cx="930467" cy="372394"/>
          </a:xfrm>
          <a:prstGeom prst="rect">
            <a:avLst/>
          </a:prstGeom>
        </p:spPr>
        <p:txBody>
          <a:bodyPr/>
          <a:lstStyle/>
          <a:p>
            <a:fld id="{C1B1BD68-4315-432D-B5BB-ADA18F2A5D0C}" type="datetimeFigureOut">
              <a:rPr lang="en-US" smtClean="0"/>
              <a:pPr/>
              <a:t>10/9/2014</a:t>
            </a:fld>
            <a:endParaRPr lang="en-US"/>
          </a:p>
        </p:txBody>
      </p:sp>
      <p:sp>
        <p:nvSpPr>
          <p:cNvPr id="5" name="Footer Placeholder 4"/>
          <p:cNvSpPr>
            <a:spLocks noGrp="1"/>
          </p:cNvSpPr>
          <p:nvPr>
            <p:ph type="ftr" sz="quarter" idx="11"/>
          </p:nvPr>
        </p:nvSpPr>
        <p:spPr>
          <a:xfrm>
            <a:off x="829098" y="6161631"/>
            <a:ext cx="6287564"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8765207" y="6161631"/>
            <a:ext cx="697223" cy="372394"/>
          </a:xfrm>
          <a:prstGeom prst="rect">
            <a:avLst/>
          </a:prstGeom>
        </p:spPr>
        <p:txBody>
          <a:bodyPr/>
          <a:lstStyle/>
          <a:p>
            <a:fld id="{E12F98C5-8B01-4F0C-978B-2ED6B68CF5F7}" type="slidenum">
              <a:rPr lang="en-US" smtClean="0"/>
              <a:pPr/>
              <a:t>‹#›</a:t>
            </a:fld>
            <a:endParaRPr lang="en-US"/>
          </a:p>
        </p:txBody>
      </p:sp>
    </p:spTree>
    <p:extLst>
      <p:ext uri="{BB962C8B-B14F-4D97-AF65-F5344CB8AC3E}">
        <p14:creationId xmlns:p14="http://schemas.microsoft.com/office/powerpoint/2010/main" val="386144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3084"/>
            <a:ext cx="9144000" cy="3663354"/>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638" y="3954457"/>
            <a:ext cx="9144000"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409969" y="479775"/>
            <a:ext cx="1552931" cy="332660"/>
          </a:xfrm>
          <a:prstGeom prst="rect">
            <a:avLst/>
          </a:prstGeom>
        </p:spPr>
      </p:pic>
    </p:spTree>
    <p:extLst>
      <p:ext uri="{BB962C8B-B14F-4D97-AF65-F5344CB8AC3E}">
        <p14:creationId xmlns:p14="http://schemas.microsoft.com/office/powerpoint/2010/main" val="541411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436476" cy="6994525"/>
          </a:xfrm>
          <a:prstGeom prst="rect">
            <a:avLst/>
          </a:prstGeom>
        </p:spPr>
      </p:pic>
      <p:sp>
        <p:nvSpPr>
          <p:cNvPr id="18" name="Rectangle 17"/>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3957638"/>
            <a:ext cx="7316788" cy="1825625"/>
          </a:xfrm>
        </p:spPr>
        <p:txBody>
          <a:bodyPr tIns="109728" bIns="109728">
            <a:noAutofit/>
          </a:bodyPr>
          <a:lstStyle>
            <a:lvl1pPr marL="0" indent="0">
              <a:spcBef>
                <a:spcPts val="0"/>
              </a:spcBef>
              <a:buNone/>
              <a:defRPr sz="32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291273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436476" cy="6994525"/>
          </a:xfrm>
          <a:prstGeom prst="rect">
            <a:avLst/>
          </a:prstGeom>
        </p:spPr>
      </p:pic>
      <p:sp>
        <p:nvSpPr>
          <p:cNvPr id="20" name="Rectangle 19"/>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4"/>
            <a:ext cx="7316788" cy="1828800"/>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Tree>
    <p:extLst>
      <p:ext uri="{BB962C8B-B14F-4D97-AF65-F5344CB8AC3E}">
        <p14:creationId xmlns:p14="http://schemas.microsoft.com/office/powerpoint/2010/main" val="2414434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4145181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19"/>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12"/>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58360" y="6182089"/>
            <a:ext cx="1552931" cy="332660"/>
          </a:xfrm>
          <a:prstGeom prst="rect">
            <a:avLst/>
          </a:prstGeom>
        </p:spPr>
      </p:pic>
    </p:spTree>
    <p:extLst>
      <p:ext uri="{BB962C8B-B14F-4D97-AF65-F5344CB8AC3E}">
        <p14:creationId xmlns:p14="http://schemas.microsoft.com/office/powerpoint/2010/main" val="1509612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166" r:id="rId2"/>
    <p:sldLayoutId id="2147484103" r:id="rId3"/>
    <p:sldLayoutId id="2147484168" r:id="rId4"/>
    <p:sldLayoutId id="2147484163" r:id="rId5"/>
    <p:sldLayoutId id="2147484161" r:id="rId6"/>
    <p:sldLayoutId id="2147484169" r:id="rId7"/>
    <p:sldLayoutId id="2147484180" r:id="rId8"/>
    <p:sldLayoutId id="2147484170" r:id="rId9"/>
    <p:sldLayoutId id="2147484177" r:id="rId10"/>
    <p:sldLayoutId id="2147484173" r:id="rId11"/>
    <p:sldLayoutId id="2147484179" r:id="rId12"/>
    <p:sldLayoutId id="2147484172" r:id="rId13"/>
    <p:sldLayoutId id="2147484181" r:id="rId14"/>
    <p:sldLayoutId id="2147484162" r:id="rId15"/>
    <p:sldLayoutId id="2147484164" r:id="rId16"/>
    <p:sldLayoutId id="2147484105" r:id="rId17"/>
    <p:sldLayoutId id="2147484182" r:id="rId18"/>
    <p:sldLayoutId id="2147484130" r:id="rId19"/>
    <p:sldLayoutId id="2147484101" r:id="rId20"/>
    <p:sldLayoutId id="2147484102" r:id="rId21"/>
    <p:sldLayoutId id="2147484087" r:id="rId22"/>
    <p:sldLayoutId id="2147484098" r:id="rId23"/>
    <p:sldLayoutId id="2147484086" r:id="rId24"/>
    <p:sldLayoutId id="2147484107" r:id="rId25"/>
    <p:sldLayoutId id="2147484099" r:id="rId26"/>
    <p:sldLayoutId id="2147484100" r:id="rId27"/>
    <p:sldLayoutId id="2147484089" r:id="rId28"/>
    <p:sldLayoutId id="2147484106" r:id="rId29"/>
    <p:sldLayoutId id="2147484092" r:id="rId30"/>
    <p:sldLayoutId id="2147484093" r:id="rId31"/>
    <p:sldLayoutId id="2147484127" r:id="rId32"/>
    <p:sldLayoutId id="2147484128" r:id="rId33"/>
    <p:sldLayoutId id="2147484129" r:id="rId34"/>
    <p:sldLayoutId id="2147484094" r:id="rId35"/>
    <p:sldLayoutId id="2147484096" r:id="rId36"/>
    <p:sldLayoutId id="2147484184" r:id="rId3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hyperlink" Target="http://gamesalad.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jamie-cross.net/?portfolio=gamesalad-endless-runner-overview"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hyperlink" Target="https://www.scirra.com/"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hyperlink" Target="http://www.yoyogames.com/" TargetMode="Externa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9w4wOCNEa1c"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unity3d.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hyperlink" Target="http://msdn.microsoft.com/directx" TargetMode="External"/><Relationship Id="rId5" Type="http://schemas.openxmlformats.org/officeDocument/2006/relationships/image" Target="../media/image54.png"/><Relationship Id="rId4" Type="http://schemas.openxmlformats.org/officeDocument/2006/relationships/hyperlink" Target="http://www.visualstudio.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hyperlink" Target="https://www.unrealengine.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ocs.unrealengine.com/latest/INT/Engine/UI/LevelEditor/index.html"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59.png"/><Relationship Id="rId4" Type="http://schemas.openxmlformats.org/officeDocument/2006/relationships/hyperlink" Target="http://www.cocos2d-x.org/"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8" Type="http://schemas.openxmlformats.org/officeDocument/2006/relationships/hyperlink" Target="http://www.develop-online.net/tools-and-tech/15-essential-mobile-game-development-tools/0184480" TargetMode="External"/><Relationship Id="rId3" Type="http://schemas.openxmlformats.org/officeDocument/2006/relationships/hyperlink" Target="http://wakeupandcode.com/construct2/" TargetMode="External"/><Relationship Id="rId7" Type="http://schemas.openxmlformats.org/officeDocument/2006/relationships/hyperlink" Target="http://wakeupandcode.com/cpp-directx/" TargetMode="Externa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hyperlink" Target="https://www.facebook.com/groups/UnityIndieDevs/" TargetMode="External"/><Relationship Id="rId5" Type="http://schemas.openxmlformats.org/officeDocument/2006/relationships/hyperlink" Target="http://wakeupandcode.com/unity/" TargetMode="External"/><Relationship Id="rId4" Type="http://schemas.openxmlformats.org/officeDocument/2006/relationships/hyperlink" Target="https://www.facebook.com/groups/construct2devs/" TargetMode="External"/><Relationship Id="rId9" Type="http://schemas.openxmlformats.org/officeDocument/2006/relationships/hyperlink" Target="http://www.developereconomics.com/top-game-development-tools-pros-con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hyperlink" Target="http://twitter.com/shahedc" TargetMode="External"/><Relationship Id="rId4" Type="http://schemas.openxmlformats.org/officeDocument/2006/relationships/hyperlink" Target="mailto:shchowd@microsoft.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hyperlink" Target="http://facebook.com/OnekSoftGames"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hyperlink" Target="http://aka.ms/DevGames-Const2" TargetMode="External"/><Relationship Id="rId5" Type="http://schemas.openxmlformats.org/officeDocument/2006/relationships/hyperlink" Target="http://youtu.be/lRjrQPvVOpo" TargetMode="Externa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By Shahed Chowdhuri</a:t>
            </a:r>
          </a:p>
          <a:p>
            <a:r>
              <a:rPr lang="en-US" dirty="0" smtClean="0"/>
              <a:t>Sr. Technical Evangelist</a:t>
            </a:r>
          </a:p>
          <a:p>
            <a:endParaRPr lang="en-US" dirty="0"/>
          </a:p>
        </p:txBody>
      </p:sp>
      <p:sp>
        <p:nvSpPr>
          <p:cNvPr id="3" name="Title 2"/>
          <p:cNvSpPr>
            <a:spLocks noGrp="1"/>
          </p:cNvSpPr>
          <p:nvPr>
            <p:ph type="title"/>
          </p:nvPr>
        </p:nvSpPr>
        <p:spPr>
          <a:xfrm>
            <a:off x="274702" y="2117165"/>
            <a:ext cx="11155557" cy="868750"/>
          </a:xfrm>
        </p:spPr>
        <p:txBody>
          <a:bodyPr/>
          <a:lstStyle/>
          <a:p>
            <a:r>
              <a:rPr lang="en-US" sz="5400" b="1" dirty="0" smtClean="0"/>
              <a:t>Intro to Mobile Game Development</a:t>
            </a:r>
            <a:endParaRPr lang="en-US" sz="5400" dirty="0"/>
          </a:p>
        </p:txBody>
      </p:sp>
      <p:sp>
        <p:nvSpPr>
          <p:cNvPr id="4" name="Title 1"/>
          <p:cNvSpPr txBox="1">
            <a:spLocks/>
          </p:cNvSpPr>
          <p:nvPr/>
        </p:nvSpPr>
        <p:spPr>
          <a:xfrm>
            <a:off x="366141" y="3035814"/>
            <a:ext cx="9170599" cy="444750"/>
          </a:xfrm>
          <a:prstGeom prst="rect">
            <a:avLst/>
          </a:prstGeom>
        </p:spPr>
        <p:txBody>
          <a:bodyPr/>
          <a:lst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2pPr>
            <a:lvl3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3pPr>
            <a:lvl4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4pPr>
            <a:lvl5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5pPr>
            <a:lvl6pPr marL="4572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6pPr>
            <a:lvl7pPr marL="9144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7pPr>
            <a:lvl8pPr marL="13716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8pPr>
            <a:lvl9pPr marL="18288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9pPr>
          </a:lstStyle>
          <a:p>
            <a:pPr algn="l"/>
            <a:r>
              <a:rPr lang="en-US" sz="2448" dirty="0"/>
              <a:t>Windows </a:t>
            </a:r>
            <a:r>
              <a:rPr lang="en-US" sz="2448" dirty="0">
                <a:sym typeface="Wingdings" panose="05000000000000000000" pitchFamily="2" charset="2"/>
              </a:rPr>
              <a:t></a:t>
            </a:r>
            <a:r>
              <a:rPr lang="en-US" sz="2448" dirty="0"/>
              <a:t> </a:t>
            </a:r>
            <a:r>
              <a:rPr lang="en-US" sz="2448" dirty="0" smtClean="0"/>
              <a:t>iOS </a:t>
            </a:r>
            <a:r>
              <a:rPr lang="en-US" sz="2448" dirty="0" smtClean="0">
                <a:sym typeface="Wingdings" panose="05000000000000000000" pitchFamily="2" charset="2"/>
              </a:rPr>
              <a:t></a:t>
            </a:r>
            <a:r>
              <a:rPr lang="en-US" sz="2448" dirty="0" smtClean="0"/>
              <a:t> </a:t>
            </a:r>
            <a:r>
              <a:rPr lang="en-US" sz="2448" dirty="0"/>
              <a:t>Android </a:t>
            </a:r>
            <a:r>
              <a:rPr lang="en-US" sz="2448" dirty="0">
                <a:sym typeface="Wingdings" panose="05000000000000000000" pitchFamily="2" charset="2"/>
              </a:rPr>
              <a:t></a:t>
            </a:r>
            <a:r>
              <a:rPr lang="en-US" sz="2448" dirty="0"/>
              <a:t> </a:t>
            </a:r>
            <a:r>
              <a:rPr lang="en-US" sz="2448" dirty="0" smtClean="0"/>
              <a:t>… and more!</a:t>
            </a:r>
            <a:endParaRPr lang="en-US" sz="2448" dirty="0"/>
          </a:p>
          <a:p>
            <a:pPr algn="l"/>
            <a:endParaRPr lang="en-US" sz="2448" dirty="0"/>
          </a:p>
        </p:txBody>
      </p:sp>
      <p:sp>
        <p:nvSpPr>
          <p:cNvPr id="5" name="TextBox 4"/>
          <p:cNvSpPr txBox="1"/>
          <p:nvPr/>
        </p:nvSpPr>
        <p:spPr>
          <a:xfrm>
            <a:off x="939212" y="6238389"/>
            <a:ext cx="1327878" cy="382308"/>
          </a:xfrm>
          <a:prstGeom prst="rect">
            <a:avLst/>
          </a:prstGeom>
          <a:noFill/>
        </p:spPr>
        <p:txBody>
          <a:bodyPr wrap="none" rtlCol="0">
            <a:spAutoFit/>
          </a:bodyPr>
          <a:lstStyle/>
          <a:p>
            <a:r>
              <a:rPr lang="en-US" sz="1836" dirty="0"/>
              <a:t>@shahedC</a:t>
            </a:r>
          </a:p>
        </p:txBody>
      </p:sp>
      <p:pic>
        <p:nvPicPr>
          <p:cNvPr id="6" name="Picture 10" descr="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76" y="6094760"/>
            <a:ext cx="614484" cy="614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nternet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3" y="5284563"/>
            <a:ext cx="664508" cy="6645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9212" y="5452436"/>
            <a:ext cx="2571394" cy="382308"/>
          </a:xfrm>
          <a:prstGeom prst="rect">
            <a:avLst/>
          </a:prstGeom>
          <a:noFill/>
        </p:spPr>
        <p:txBody>
          <a:bodyPr wrap="none" rtlCol="0">
            <a:spAutoFit/>
          </a:bodyPr>
          <a:lstStyle/>
          <a:p>
            <a:r>
              <a:rPr lang="en-US" sz="1836" dirty="0"/>
              <a:t>WakeUpAndCode.com</a:t>
            </a:r>
          </a:p>
        </p:txBody>
      </p:sp>
    </p:spTree>
    <p:extLst>
      <p:ext uri="{BB962C8B-B14F-4D97-AF65-F5344CB8AC3E}">
        <p14:creationId xmlns:p14="http://schemas.microsoft.com/office/powerpoint/2010/main" val="1596206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Salad</a:t>
            </a:r>
            <a:endParaRPr lang="en-US" dirty="0"/>
          </a:p>
        </p:txBody>
      </p:sp>
      <p:pic>
        <p:nvPicPr>
          <p:cNvPr id="4" name="Picture 3"/>
          <p:cNvPicPr>
            <a:picLocks noChangeAspect="1"/>
          </p:cNvPicPr>
          <p:nvPr/>
        </p:nvPicPr>
        <p:blipFill>
          <a:blip r:embed="rId3"/>
          <a:stretch>
            <a:fillRect/>
          </a:stretch>
        </p:blipFill>
        <p:spPr>
          <a:xfrm>
            <a:off x="457580" y="1212849"/>
            <a:ext cx="7934689" cy="5027583"/>
          </a:xfrm>
          <a:prstGeom prst="rect">
            <a:avLst/>
          </a:prstGeom>
        </p:spPr>
      </p:pic>
      <p:sp>
        <p:nvSpPr>
          <p:cNvPr id="5" name="TextBox 4"/>
          <p:cNvSpPr txBox="1"/>
          <p:nvPr/>
        </p:nvSpPr>
        <p:spPr>
          <a:xfrm>
            <a:off x="457580" y="6240432"/>
            <a:ext cx="3577133" cy="374846"/>
          </a:xfrm>
          <a:prstGeom prst="rect">
            <a:avLst/>
          </a:prstGeom>
          <a:noFill/>
        </p:spPr>
        <p:txBody>
          <a:bodyPr wrap="none" rtlCol="0">
            <a:spAutoFit/>
          </a:bodyPr>
          <a:lstStyle/>
          <a:p>
            <a:r>
              <a:rPr lang="en-US" sz="1836" dirty="0" smtClean="0"/>
              <a:t>Website: </a:t>
            </a:r>
            <a:r>
              <a:rPr lang="en-US" sz="1836" dirty="0">
                <a:hlinkClick r:id="rId4"/>
              </a:rPr>
              <a:t>http://gamesalad.com</a:t>
            </a:r>
            <a:r>
              <a:rPr lang="en-US" sz="1836" dirty="0" smtClean="0">
                <a:hlinkClick r:id="rId4"/>
              </a:rPr>
              <a:t>/</a:t>
            </a:r>
            <a:r>
              <a:rPr lang="en-US" sz="1836" dirty="0" smtClean="0"/>
              <a:t> </a:t>
            </a:r>
          </a:p>
        </p:txBody>
      </p:sp>
      <p:pic>
        <p:nvPicPr>
          <p:cNvPr id="6" name="Picture 5"/>
          <p:cNvPicPr>
            <a:picLocks noChangeAspect="1"/>
          </p:cNvPicPr>
          <p:nvPr/>
        </p:nvPicPr>
        <p:blipFill>
          <a:blip r:embed="rId5"/>
          <a:stretch>
            <a:fillRect/>
          </a:stretch>
        </p:blipFill>
        <p:spPr>
          <a:xfrm>
            <a:off x="8575210" y="3027750"/>
            <a:ext cx="3610931" cy="1397780"/>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878684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Salad UI</a:t>
            </a:r>
            <a:endParaRPr lang="en-US" dirty="0"/>
          </a:p>
        </p:txBody>
      </p:sp>
      <p:sp>
        <p:nvSpPr>
          <p:cNvPr id="5" name="TextBox 4"/>
          <p:cNvSpPr txBox="1"/>
          <p:nvPr/>
        </p:nvSpPr>
        <p:spPr>
          <a:xfrm>
            <a:off x="457580" y="6240432"/>
            <a:ext cx="10974607" cy="374846"/>
          </a:xfrm>
          <a:prstGeom prst="rect">
            <a:avLst/>
          </a:prstGeom>
          <a:noFill/>
        </p:spPr>
        <p:txBody>
          <a:bodyPr wrap="none" rtlCol="0">
            <a:spAutoFit/>
          </a:bodyPr>
          <a:lstStyle/>
          <a:p>
            <a:r>
              <a:rPr lang="en-US" sz="1836" dirty="0" smtClean="0"/>
              <a:t>Endless </a:t>
            </a:r>
            <a:r>
              <a:rPr lang="en-US" sz="1836" dirty="0"/>
              <a:t>runner sample from </a:t>
            </a:r>
            <a:r>
              <a:rPr lang="en-US" sz="1836" dirty="0">
                <a:hlinkClick r:id="rId3"/>
              </a:rPr>
              <a:t>http://www.jamie-cross.net/?</a:t>
            </a:r>
            <a:r>
              <a:rPr lang="en-US" sz="1836" dirty="0" smtClean="0">
                <a:hlinkClick r:id="rId3"/>
              </a:rPr>
              <a:t>portfolio=gamesalad-endless-runner-overview</a:t>
            </a:r>
            <a:r>
              <a:rPr lang="en-US" sz="1836" dirty="0" smtClean="0"/>
              <a:t> </a:t>
            </a:r>
          </a:p>
        </p:txBody>
      </p:sp>
      <p:pic>
        <p:nvPicPr>
          <p:cNvPr id="3" name="Picture 2"/>
          <p:cNvPicPr>
            <a:picLocks noChangeAspect="1"/>
          </p:cNvPicPr>
          <p:nvPr/>
        </p:nvPicPr>
        <p:blipFill>
          <a:blip r:embed="rId4"/>
          <a:stretch>
            <a:fillRect/>
          </a:stretch>
        </p:blipFill>
        <p:spPr>
          <a:xfrm>
            <a:off x="457580" y="1212849"/>
            <a:ext cx="8004776" cy="4882290"/>
          </a:xfrm>
          <a:prstGeom prst="rect">
            <a:avLst/>
          </a:prstGeom>
        </p:spPr>
      </p:pic>
    </p:spTree>
    <p:extLst>
      <p:ext uri="{BB962C8B-B14F-4D97-AF65-F5344CB8AC3E}">
        <p14:creationId xmlns:p14="http://schemas.microsoft.com/office/powerpoint/2010/main" val="2735108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a:t>
            </a:r>
            <a:endParaRPr lang="en-US" dirty="0"/>
          </a:p>
        </p:txBody>
      </p:sp>
      <p:sp>
        <p:nvSpPr>
          <p:cNvPr id="3" name="TextBox 2"/>
          <p:cNvSpPr txBox="1"/>
          <p:nvPr/>
        </p:nvSpPr>
        <p:spPr>
          <a:xfrm>
            <a:off x="457580" y="6240432"/>
            <a:ext cx="3655168" cy="374846"/>
          </a:xfrm>
          <a:prstGeom prst="rect">
            <a:avLst/>
          </a:prstGeom>
          <a:noFill/>
        </p:spPr>
        <p:txBody>
          <a:bodyPr wrap="none" rtlCol="0">
            <a:spAutoFit/>
          </a:bodyPr>
          <a:lstStyle/>
          <a:p>
            <a:r>
              <a:rPr lang="en-US" sz="1836" dirty="0" smtClean="0"/>
              <a:t>Website: </a:t>
            </a:r>
            <a:r>
              <a:rPr lang="en-US" sz="1836" dirty="0">
                <a:hlinkClick r:id="rId3"/>
              </a:rPr>
              <a:t>https://www.scirra.com</a:t>
            </a:r>
            <a:r>
              <a:rPr lang="en-US" sz="1836" dirty="0" smtClean="0">
                <a:hlinkClick r:id="rId3"/>
              </a:rPr>
              <a:t>/</a:t>
            </a:r>
            <a:r>
              <a:rPr lang="en-US" sz="1836" dirty="0" smtClean="0"/>
              <a:t> </a:t>
            </a:r>
          </a:p>
        </p:txBody>
      </p:sp>
      <p:pic>
        <p:nvPicPr>
          <p:cNvPr id="4" name="Picture 3"/>
          <p:cNvPicPr>
            <a:picLocks noChangeAspect="1"/>
          </p:cNvPicPr>
          <p:nvPr/>
        </p:nvPicPr>
        <p:blipFill>
          <a:blip r:embed="rId4"/>
          <a:stretch>
            <a:fillRect/>
          </a:stretch>
        </p:blipFill>
        <p:spPr>
          <a:xfrm>
            <a:off x="457580" y="1212849"/>
            <a:ext cx="7437087" cy="4712292"/>
          </a:xfrm>
          <a:prstGeom prst="rect">
            <a:avLst/>
          </a:prstGeom>
        </p:spPr>
      </p:pic>
      <p:pic>
        <p:nvPicPr>
          <p:cNvPr id="5" name="Picture 4"/>
          <p:cNvPicPr>
            <a:picLocks noChangeAspect="1"/>
          </p:cNvPicPr>
          <p:nvPr/>
        </p:nvPicPr>
        <p:blipFill>
          <a:blip r:embed="rId5"/>
          <a:stretch>
            <a:fillRect/>
          </a:stretch>
        </p:blipFill>
        <p:spPr>
          <a:xfrm>
            <a:off x="5844668" y="2448868"/>
            <a:ext cx="6309783" cy="2555545"/>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227482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UI</a:t>
            </a:r>
            <a:endParaRPr lang="en-US" dirty="0"/>
          </a:p>
        </p:txBody>
      </p:sp>
      <p:sp>
        <p:nvSpPr>
          <p:cNvPr id="3" name="TextBox 2"/>
          <p:cNvSpPr txBox="1"/>
          <p:nvPr/>
        </p:nvSpPr>
        <p:spPr>
          <a:xfrm>
            <a:off x="457580" y="6240432"/>
            <a:ext cx="5421292" cy="374846"/>
          </a:xfrm>
          <a:prstGeom prst="rect">
            <a:avLst/>
          </a:prstGeom>
          <a:noFill/>
        </p:spPr>
        <p:txBody>
          <a:bodyPr wrap="none" rtlCol="0">
            <a:spAutoFit/>
          </a:bodyPr>
          <a:lstStyle/>
          <a:p>
            <a:r>
              <a:rPr lang="en-US" sz="1836" dirty="0" smtClean="0"/>
              <a:t>Flapping Bird template (included with Construct 2)</a:t>
            </a:r>
          </a:p>
        </p:txBody>
      </p:sp>
      <p:pic>
        <p:nvPicPr>
          <p:cNvPr id="5" name="Picture 4"/>
          <p:cNvPicPr>
            <a:picLocks noChangeAspect="1"/>
          </p:cNvPicPr>
          <p:nvPr/>
        </p:nvPicPr>
        <p:blipFill>
          <a:blip r:embed="rId3"/>
          <a:stretch>
            <a:fillRect/>
          </a:stretch>
        </p:blipFill>
        <p:spPr>
          <a:xfrm>
            <a:off x="457580" y="1212849"/>
            <a:ext cx="7132305" cy="4953709"/>
          </a:xfrm>
          <a:prstGeom prst="rect">
            <a:avLst/>
          </a:prstGeom>
        </p:spPr>
      </p:pic>
    </p:spTree>
    <p:extLst>
      <p:ext uri="{BB962C8B-B14F-4D97-AF65-F5344CB8AC3E}">
        <p14:creationId xmlns:p14="http://schemas.microsoft.com/office/powerpoint/2010/main" val="2908856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Visual + Programming</a:t>
            </a:r>
            <a:endParaRPr lang="en-US" dirty="0"/>
          </a:p>
        </p:txBody>
      </p:sp>
    </p:spTree>
    <p:extLst>
      <p:ext uri="{BB962C8B-B14F-4D97-AF65-F5344CB8AC3E}">
        <p14:creationId xmlns:p14="http://schemas.microsoft.com/office/powerpoint/2010/main" val="30683619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466192" y="5138692"/>
            <a:ext cx="1709773" cy="1165754"/>
          </a:xfrm>
          <a:prstGeom prst="rect">
            <a:avLst/>
          </a:prstGeom>
        </p:spPr>
      </p:pic>
      <p:sp>
        <p:nvSpPr>
          <p:cNvPr id="2" name="Title 1"/>
          <p:cNvSpPr>
            <a:spLocks noGrp="1"/>
          </p:cNvSpPr>
          <p:nvPr>
            <p:ph type="title"/>
          </p:nvPr>
        </p:nvSpPr>
        <p:spPr/>
        <p:txBody>
          <a:bodyPr/>
          <a:lstStyle/>
          <a:p>
            <a:r>
              <a:rPr lang="en-US" dirty="0" smtClean="0"/>
              <a:t>Game Maker</a:t>
            </a:r>
            <a:endParaRPr lang="en-US" dirty="0"/>
          </a:p>
        </p:txBody>
      </p:sp>
      <p:pic>
        <p:nvPicPr>
          <p:cNvPr id="4" name="Picture 3"/>
          <p:cNvPicPr>
            <a:picLocks noChangeAspect="1"/>
          </p:cNvPicPr>
          <p:nvPr/>
        </p:nvPicPr>
        <p:blipFill>
          <a:blip r:embed="rId4"/>
          <a:stretch>
            <a:fillRect/>
          </a:stretch>
        </p:blipFill>
        <p:spPr>
          <a:xfrm>
            <a:off x="457580" y="1212849"/>
            <a:ext cx="6217574" cy="4933605"/>
          </a:xfrm>
          <a:prstGeom prst="rect">
            <a:avLst/>
          </a:prstGeom>
        </p:spPr>
      </p:pic>
      <p:sp>
        <p:nvSpPr>
          <p:cNvPr id="6" name="TextBox 5"/>
          <p:cNvSpPr txBox="1"/>
          <p:nvPr/>
        </p:nvSpPr>
        <p:spPr>
          <a:xfrm>
            <a:off x="457580" y="6240432"/>
            <a:ext cx="4191468" cy="374846"/>
          </a:xfrm>
          <a:prstGeom prst="rect">
            <a:avLst/>
          </a:prstGeom>
          <a:noFill/>
        </p:spPr>
        <p:txBody>
          <a:bodyPr wrap="none" rtlCol="0">
            <a:spAutoFit/>
          </a:bodyPr>
          <a:lstStyle/>
          <a:p>
            <a:r>
              <a:rPr lang="en-US" sz="1836" dirty="0" smtClean="0"/>
              <a:t>Website: </a:t>
            </a:r>
            <a:r>
              <a:rPr lang="en-US" sz="1836" dirty="0">
                <a:hlinkClick r:id="rId5"/>
              </a:rPr>
              <a:t>http://www.yoyogames.com</a:t>
            </a:r>
            <a:r>
              <a:rPr lang="en-US" sz="1836" dirty="0" smtClean="0">
                <a:hlinkClick r:id="rId5"/>
              </a:rPr>
              <a:t>/</a:t>
            </a:r>
            <a:r>
              <a:rPr lang="en-US" sz="1836" dirty="0" smtClean="0"/>
              <a:t> </a:t>
            </a:r>
          </a:p>
        </p:txBody>
      </p:sp>
      <p:pic>
        <p:nvPicPr>
          <p:cNvPr id="7" name="Picture 6"/>
          <p:cNvPicPr>
            <a:picLocks noChangeAspect="1"/>
          </p:cNvPicPr>
          <p:nvPr/>
        </p:nvPicPr>
        <p:blipFill>
          <a:blip r:embed="rId6"/>
          <a:stretch>
            <a:fillRect/>
          </a:stretch>
        </p:blipFill>
        <p:spPr>
          <a:xfrm>
            <a:off x="7950092" y="1565598"/>
            <a:ext cx="2741975" cy="3746460"/>
          </a:xfrm>
          <a:prstGeom prst="rect">
            <a:avLst/>
          </a:prstGeom>
        </p:spPr>
      </p:pic>
      <p:sp>
        <p:nvSpPr>
          <p:cNvPr id="8" name="TextBox 7"/>
          <p:cNvSpPr txBox="1"/>
          <p:nvPr/>
        </p:nvSpPr>
        <p:spPr>
          <a:xfrm>
            <a:off x="4813747" y="6195830"/>
            <a:ext cx="1861407" cy="374846"/>
          </a:xfrm>
          <a:prstGeom prst="rect">
            <a:avLst/>
          </a:prstGeom>
          <a:noFill/>
        </p:spPr>
        <p:txBody>
          <a:bodyPr wrap="none" rtlCol="0">
            <a:spAutoFit/>
          </a:bodyPr>
          <a:lstStyle/>
          <a:p>
            <a:r>
              <a:rPr lang="en-US" sz="1836" b="1" dirty="0" smtClean="0"/>
              <a:t>Language</a:t>
            </a:r>
            <a:r>
              <a:rPr lang="en-US" sz="1836" dirty="0" smtClean="0"/>
              <a:t>: GML</a:t>
            </a:r>
          </a:p>
        </p:txBody>
      </p:sp>
      <p:sp>
        <p:nvSpPr>
          <p:cNvPr id="10" name="TextBox 9"/>
          <p:cNvSpPr txBox="1"/>
          <p:nvPr/>
        </p:nvSpPr>
        <p:spPr>
          <a:xfrm>
            <a:off x="7950092" y="1189673"/>
            <a:ext cx="2565318" cy="374846"/>
          </a:xfrm>
          <a:prstGeom prst="rect">
            <a:avLst/>
          </a:prstGeom>
          <a:noFill/>
        </p:spPr>
        <p:txBody>
          <a:bodyPr wrap="none" rtlCol="0">
            <a:spAutoFit/>
          </a:bodyPr>
          <a:lstStyle/>
          <a:p>
            <a:r>
              <a:rPr lang="en-US" sz="1836" b="1" dirty="0" smtClean="0"/>
              <a:t>Platforms Supported:</a:t>
            </a:r>
          </a:p>
        </p:txBody>
      </p:sp>
    </p:spTree>
    <p:extLst>
      <p:ext uri="{BB962C8B-B14F-4D97-AF65-F5344CB8AC3E}">
        <p14:creationId xmlns:p14="http://schemas.microsoft.com/office/powerpoint/2010/main" val="3672209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Maker UI</a:t>
            </a:r>
            <a:endParaRPr lang="en-US" dirty="0"/>
          </a:p>
        </p:txBody>
      </p:sp>
      <p:sp>
        <p:nvSpPr>
          <p:cNvPr id="6" name="TextBox 5"/>
          <p:cNvSpPr txBox="1"/>
          <p:nvPr/>
        </p:nvSpPr>
        <p:spPr>
          <a:xfrm>
            <a:off x="457580" y="6240432"/>
            <a:ext cx="9578648" cy="374846"/>
          </a:xfrm>
          <a:prstGeom prst="rect">
            <a:avLst/>
          </a:prstGeom>
          <a:noFill/>
        </p:spPr>
        <p:txBody>
          <a:bodyPr wrap="none" rtlCol="0">
            <a:spAutoFit/>
          </a:bodyPr>
          <a:lstStyle/>
          <a:p>
            <a:r>
              <a:rPr lang="en-US" sz="1836" dirty="0" err="1" smtClean="0"/>
              <a:t>Platformer</a:t>
            </a:r>
            <a:r>
              <a:rPr lang="en-US" sz="1836" dirty="0" smtClean="0"/>
              <a:t> Tutorial </a:t>
            </a:r>
            <a:r>
              <a:rPr lang="en-US" sz="1836" dirty="0"/>
              <a:t>from YouTube video: </a:t>
            </a:r>
            <a:r>
              <a:rPr lang="en-US" sz="1836" dirty="0">
                <a:hlinkClick r:id="rId3"/>
              </a:rPr>
              <a:t>http://</a:t>
            </a:r>
            <a:r>
              <a:rPr lang="en-US" sz="1836" dirty="0" smtClean="0">
                <a:hlinkClick r:id="rId3"/>
              </a:rPr>
              <a:t>www.youtube.com/watch?v=9w4wOCNEa1c</a:t>
            </a:r>
            <a:r>
              <a:rPr lang="en-US" sz="1836" dirty="0" smtClean="0"/>
              <a:t> </a:t>
            </a:r>
          </a:p>
        </p:txBody>
      </p:sp>
      <p:pic>
        <p:nvPicPr>
          <p:cNvPr id="3" name="Picture 2"/>
          <p:cNvPicPr>
            <a:picLocks noChangeAspect="1"/>
          </p:cNvPicPr>
          <p:nvPr/>
        </p:nvPicPr>
        <p:blipFill>
          <a:blip r:embed="rId4"/>
          <a:stretch>
            <a:fillRect/>
          </a:stretch>
        </p:blipFill>
        <p:spPr>
          <a:xfrm>
            <a:off x="457894" y="1212848"/>
            <a:ext cx="9981555" cy="5027583"/>
          </a:xfrm>
          <a:prstGeom prst="rect">
            <a:avLst/>
          </a:prstGeom>
        </p:spPr>
      </p:pic>
    </p:spTree>
    <p:extLst>
      <p:ext uri="{BB962C8B-B14F-4D97-AF65-F5344CB8AC3E}">
        <p14:creationId xmlns:p14="http://schemas.microsoft.com/office/powerpoint/2010/main" val="218463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(3D and 2D)</a:t>
            </a:r>
            <a:endParaRPr lang="en-US" dirty="0"/>
          </a:p>
        </p:txBody>
      </p:sp>
      <p:pic>
        <p:nvPicPr>
          <p:cNvPr id="4" name="Picture 3"/>
          <p:cNvPicPr>
            <a:picLocks noChangeAspect="1"/>
          </p:cNvPicPr>
          <p:nvPr/>
        </p:nvPicPr>
        <p:blipFill>
          <a:blip r:embed="rId3"/>
          <a:stretch>
            <a:fillRect/>
          </a:stretch>
        </p:blipFill>
        <p:spPr>
          <a:xfrm>
            <a:off x="457580" y="1183356"/>
            <a:ext cx="7223745" cy="5049123"/>
          </a:xfrm>
          <a:prstGeom prst="rect">
            <a:avLst/>
          </a:prstGeom>
        </p:spPr>
      </p:pic>
      <p:sp>
        <p:nvSpPr>
          <p:cNvPr id="5" name="TextBox 4"/>
          <p:cNvSpPr txBox="1"/>
          <p:nvPr/>
        </p:nvSpPr>
        <p:spPr>
          <a:xfrm>
            <a:off x="457580" y="6240432"/>
            <a:ext cx="3238900" cy="374846"/>
          </a:xfrm>
          <a:prstGeom prst="rect">
            <a:avLst/>
          </a:prstGeom>
          <a:noFill/>
        </p:spPr>
        <p:txBody>
          <a:bodyPr wrap="none" rtlCol="0">
            <a:spAutoFit/>
          </a:bodyPr>
          <a:lstStyle/>
          <a:p>
            <a:r>
              <a:rPr lang="en-US" sz="1836" dirty="0" smtClean="0"/>
              <a:t>Website: </a:t>
            </a:r>
            <a:r>
              <a:rPr lang="en-US" sz="1836" dirty="0">
                <a:hlinkClick r:id="rId4"/>
              </a:rPr>
              <a:t>http://unity3d.com</a:t>
            </a:r>
            <a:r>
              <a:rPr lang="en-US" sz="1836" dirty="0" smtClean="0">
                <a:hlinkClick r:id="rId4"/>
              </a:rPr>
              <a:t>/</a:t>
            </a:r>
            <a:r>
              <a:rPr lang="en-US" sz="1836" dirty="0" smtClean="0"/>
              <a:t> </a:t>
            </a:r>
          </a:p>
        </p:txBody>
      </p:sp>
      <p:pic>
        <p:nvPicPr>
          <p:cNvPr id="6" name="Picture 5"/>
          <p:cNvPicPr>
            <a:picLocks noChangeAspect="1"/>
          </p:cNvPicPr>
          <p:nvPr/>
        </p:nvPicPr>
        <p:blipFill>
          <a:blip r:embed="rId5"/>
          <a:stretch>
            <a:fillRect/>
          </a:stretch>
        </p:blipFill>
        <p:spPr>
          <a:xfrm>
            <a:off x="7864266" y="2404540"/>
            <a:ext cx="4292274" cy="1303377"/>
          </a:xfrm>
          <a:prstGeom prst="rect">
            <a:avLst/>
          </a:prstGeom>
        </p:spPr>
      </p:pic>
      <p:pic>
        <p:nvPicPr>
          <p:cNvPr id="7" name="Picture 6"/>
          <p:cNvPicPr>
            <a:picLocks noChangeAspect="1"/>
          </p:cNvPicPr>
          <p:nvPr/>
        </p:nvPicPr>
        <p:blipFill>
          <a:blip r:embed="rId6"/>
          <a:stretch>
            <a:fillRect/>
          </a:stretch>
        </p:blipFill>
        <p:spPr>
          <a:xfrm>
            <a:off x="7928494" y="3922778"/>
            <a:ext cx="2127274" cy="1303377"/>
          </a:xfrm>
          <a:prstGeom prst="rect">
            <a:avLst/>
          </a:prstGeom>
        </p:spPr>
      </p:pic>
      <p:pic>
        <p:nvPicPr>
          <p:cNvPr id="8" name="Picture 7"/>
          <p:cNvPicPr>
            <a:picLocks noChangeAspect="1"/>
          </p:cNvPicPr>
          <p:nvPr/>
        </p:nvPicPr>
        <p:blipFill>
          <a:blip r:embed="rId7"/>
          <a:stretch>
            <a:fillRect/>
          </a:stretch>
        </p:blipFill>
        <p:spPr>
          <a:xfrm>
            <a:off x="10302937" y="4060401"/>
            <a:ext cx="1709773" cy="1165754"/>
          </a:xfrm>
          <a:prstGeom prst="rect">
            <a:avLst/>
          </a:prstGeom>
        </p:spPr>
      </p:pic>
      <p:sp>
        <p:nvSpPr>
          <p:cNvPr id="9" name="TextBox 8"/>
          <p:cNvSpPr txBox="1"/>
          <p:nvPr/>
        </p:nvSpPr>
        <p:spPr>
          <a:xfrm>
            <a:off x="7988283" y="1814833"/>
            <a:ext cx="2565318" cy="374846"/>
          </a:xfrm>
          <a:prstGeom prst="rect">
            <a:avLst/>
          </a:prstGeom>
          <a:noFill/>
        </p:spPr>
        <p:txBody>
          <a:bodyPr wrap="none" rtlCol="0">
            <a:spAutoFit/>
          </a:bodyPr>
          <a:lstStyle/>
          <a:p>
            <a:r>
              <a:rPr lang="en-US" sz="1836" b="1" dirty="0" smtClean="0"/>
              <a:t>Platforms Supported:</a:t>
            </a:r>
          </a:p>
        </p:txBody>
      </p:sp>
      <p:sp>
        <p:nvSpPr>
          <p:cNvPr id="10" name="TextBox 9"/>
          <p:cNvSpPr txBox="1"/>
          <p:nvPr/>
        </p:nvSpPr>
        <p:spPr>
          <a:xfrm>
            <a:off x="4268606" y="6240432"/>
            <a:ext cx="3428246" cy="374846"/>
          </a:xfrm>
          <a:prstGeom prst="rect">
            <a:avLst/>
          </a:prstGeom>
          <a:noFill/>
        </p:spPr>
        <p:txBody>
          <a:bodyPr wrap="none" rtlCol="0">
            <a:spAutoFit/>
          </a:bodyPr>
          <a:lstStyle/>
          <a:p>
            <a:r>
              <a:rPr lang="en-US" sz="1836" b="1" dirty="0" smtClean="0"/>
              <a:t>Languages</a:t>
            </a:r>
            <a:r>
              <a:rPr lang="en-US" sz="1836" dirty="0" smtClean="0"/>
              <a:t>: C#, JavaScript, Boo</a:t>
            </a:r>
          </a:p>
        </p:txBody>
      </p:sp>
    </p:spTree>
    <p:extLst>
      <p:ext uri="{BB962C8B-B14F-4D97-AF65-F5344CB8AC3E}">
        <p14:creationId xmlns:p14="http://schemas.microsoft.com/office/powerpoint/2010/main" val="3501841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UI</a:t>
            </a:r>
            <a:endParaRPr lang="en-US" dirty="0"/>
          </a:p>
        </p:txBody>
      </p:sp>
      <p:sp>
        <p:nvSpPr>
          <p:cNvPr id="5" name="TextBox 4"/>
          <p:cNvSpPr txBox="1"/>
          <p:nvPr/>
        </p:nvSpPr>
        <p:spPr>
          <a:xfrm>
            <a:off x="457580" y="6240432"/>
            <a:ext cx="7111114" cy="374846"/>
          </a:xfrm>
          <a:prstGeom prst="rect">
            <a:avLst/>
          </a:prstGeom>
          <a:noFill/>
        </p:spPr>
        <p:txBody>
          <a:bodyPr wrap="none" rtlCol="0">
            <a:spAutoFit/>
          </a:bodyPr>
          <a:lstStyle/>
          <a:p>
            <a:r>
              <a:rPr lang="en-US" sz="1836" dirty="0" smtClean="0"/>
              <a:t>Angry Bots sample project (included with Unity, free in Asset Store)</a:t>
            </a:r>
          </a:p>
        </p:txBody>
      </p:sp>
      <p:pic>
        <p:nvPicPr>
          <p:cNvPr id="3" name="Picture 2"/>
          <p:cNvPicPr>
            <a:picLocks noChangeAspect="1"/>
          </p:cNvPicPr>
          <p:nvPr/>
        </p:nvPicPr>
        <p:blipFill>
          <a:blip r:embed="rId3"/>
          <a:stretch>
            <a:fillRect/>
          </a:stretch>
        </p:blipFill>
        <p:spPr>
          <a:xfrm>
            <a:off x="457580" y="1212848"/>
            <a:ext cx="8636338" cy="5027583"/>
          </a:xfrm>
          <a:prstGeom prst="rect">
            <a:avLst/>
          </a:prstGeom>
        </p:spPr>
      </p:pic>
    </p:spTree>
    <p:extLst>
      <p:ext uri="{BB962C8B-B14F-4D97-AF65-F5344CB8AC3E}">
        <p14:creationId xmlns:p14="http://schemas.microsoft.com/office/powerpoint/2010/main" val="330964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Programming</a:t>
            </a:r>
            <a:endParaRPr lang="en-US" dirty="0"/>
          </a:p>
        </p:txBody>
      </p:sp>
    </p:spTree>
    <p:extLst>
      <p:ext uri="{BB962C8B-B14F-4D97-AF65-F5344CB8AC3E}">
        <p14:creationId xmlns:p14="http://schemas.microsoft.com/office/powerpoint/2010/main" val="1886407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610964639"/>
              </p:ext>
            </p:extLst>
          </p:nvPr>
        </p:nvGraphicFramePr>
        <p:xfrm>
          <a:off x="2176957" y="2203600"/>
          <a:ext cx="6474793" cy="395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9293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74639" y="1212849"/>
            <a:ext cx="9895788" cy="4972030"/>
          </a:xfrm>
          <a:prstGeom prst="rect">
            <a:avLst/>
          </a:prstGeom>
        </p:spPr>
      </p:pic>
      <p:sp>
        <p:nvSpPr>
          <p:cNvPr id="2" name="Title 1"/>
          <p:cNvSpPr>
            <a:spLocks noGrp="1"/>
          </p:cNvSpPr>
          <p:nvPr>
            <p:ph type="title"/>
          </p:nvPr>
        </p:nvSpPr>
        <p:spPr/>
        <p:txBody>
          <a:bodyPr/>
          <a:lstStyle/>
          <a:p>
            <a:r>
              <a:rPr lang="en-US" dirty="0" smtClean="0"/>
              <a:t>C++ and DirectX (Visual Studio)</a:t>
            </a:r>
            <a:endParaRPr lang="en-US" dirty="0"/>
          </a:p>
        </p:txBody>
      </p:sp>
      <p:sp>
        <p:nvSpPr>
          <p:cNvPr id="5" name="TextBox 4"/>
          <p:cNvSpPr txBox="1"/>
          <p:nvPr/>
        </p:nvSpPr>
        <p:spPr>
          <a:xfrm>
            <a:off x="185863" y="6184879"/>
            <a:ext cx="5638531" cy="374846"/>
          </a:xfrm>
          <a:prstGeom prst="rect">
            <a:avLst/>
          </a:prstGeom>
          <a:noFill/>
        </p:spPr>
        <p:txBody>
          <a:bodyPr wrap="none" rtlCol="0">
            <a:spAutoFit/>
          </a:bodyPr>
          <a:lstStyle/>
          <a:p>
            <a:r>
              <a:rPr lang="en-US" sz="1836" dirty="0" smtClean="0"/>
              <a:t>Visual Studio Website</a:t>
            </a:r>
            <a:r>
              <a:rPr lang="en-US" sz="1836" dirty="0"/>
              <a:t>: </a:t>
            </a:r>
            <a:r>
              <a:rPr lang="en-US" sz="1836" dirty="0">
                <a:hlinkClick r:id="rId4"/>
              </a:rPr>
              <a:t>http://www.visualstudio.com</a:t>
            </a:r>
            <a:r>
              <a:rPr lang="en-US" sz="1836" dirty="0" smtClean="0">
                <a:hlinkClick r:id="rId4"/>
              </a:rPr>
              <a:t>/</a:t>
            </a:r>
            <a:r>
              <a:rPr lang="en-US" sz="1836" dirty="0" smtClean="0"/>
              <a:t> </a:t>
            </a:r>
          </a:p>
        </p:txBody>
      </p:sp>
      <p:pic>
        <p:nvPicPr>
          <p:cNvPr id="6" name="Picture 5"/>
          <p:cNvPicPr>
            <a:picLocks noChangeAspect="1"/>
          </p:cNvPicPr>
          <p:nvPr/>
        </p:nvPicPr>
        <p:blipFill>
          <a:blip r:embed="rId5"/>
          <a:stretch>
            <a:fillRect/>
          </a:stretch>
        </p:blipFill>
        <p:spPr>
          <a:xfrm>
            <a:off x="10259203" y="4960286"/>
            <a:ext cx="1905000" cy="628650"/>
          </a:xfrm>
          <a:prstGeom prst="rect">
            <a:avLst/>
          </a:prstGeom>
        </p:spPr>
      </p:pic>
      <p:sp>
        <p:nvSpPr>
          <p:cNvPr id="7" name="TextBox 6"/>
          <p:cNvSpPr txBox="1"/>
          <p:nvPr/>
        </p:nvSpPr>
        <p:spPr>
          <a:xfrm>
            <a:off x="10472004" y="4137335"/>
            <a:ext cx="1421671" cy="657359"/>
          </a:xfrm>
          <a:prstGeom prst="rect">
            <a:avLst/>
          </a:prstGeom>
          <a:noFill/>
        </p:spPr>
        <p:txBody>
          <a:bodyPr wrap="none" rtlCol="0">
            <a:spAutoFit/>
          </a:bodyPr>
          <a:lstStyle/>
          <a:p>
            <a:r>
              <a:rPr lang="en-US" sz="1836" b="1" dirty="0" smtClean="0"/>
              <a:t>Platforms </a:t>
            </a:r>
          </a:p>
          <a:p>
            <a:r>
              <a:rPr lang="en-US" sz="1836" b="1" dirty="0" smtClean="0"/>
              <a:t>Supported:</a:t>
            </a:r>
          </a:p>
        </p:txBody>
      </p:sp>
      <p:sp>
        <p:nvSpPr>
          <p:cNvPr id="10" name="TextBox 9"/>
          <p:cNvSpPr txBox="1"/>
          <p:nvPr/>
        </p:nvSpPr>
        <p:spPr>
          <a:xfrm>
            <a:off x="185862" y="6536512"/>
            <a:ext cx="6652206" cy="374846"/>
          </a:xfrm>
          <a:prstGeom prst="rect">
            <a:avLst/>
          </a:prstGeom>
          <a:noFill/>
        </p:spPr>
        <p:txBody>
          <a:bodyPr wrap="none" rtlCol="0">
            <a:spAutoFit/>
          </a:bodyPr>
          <a:lstStyle/>
          <a:p>
            <a:r>
              <a:rPr lang="en-US" sz="1836" dirty="0" smtClean="0"/>
              <a:t>DirectX Website on MSDN: </a:t>
            </a:r>
            <a:r>
              <a:rPr lang="en-US" sz="1836" dirty="0" smtClean="0">
                <a:hlinkClick r:id="rId6"/>
              </a:rPr>
              <a:t>http://msdn.microsoft.com/directx</a:t>
            </a:r>
            <a:r>
              <a:rPr lang="en-US" sz="1836" dirty="0" smtClean="0"/>
              <a:t> </a:t>
            </a:r>
          </a:p>
        </p:txBody>
      </p:sp>
    </p:spTree>
    <p:extLst>
      <p:ext uri="{BB962C8B-B14F-4D97-AF65-F5344CB8AC3E}">
        <p14:creationId xmlns:p14="http://schemas.microsoft.com/office/powerpoint/2010/main" val="2061132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Unreal Engine</a:t>
            </a:r>
            <a:endParaRPr lang="en-US" dirty="0"/>
          </a:p>
        </p:txBody>
      </p:sp>
      <p:pic>
        <p:nvPicPr>
          <p:cNvPr id="4" name="Picture 3"/>
          <p:cNvPicPr>
            <a:picLocks noChangeAspect="1"/>
          </p:cNvPicPr>
          <p:nvPr/>
        </p:nvPicPr>
        <p:blipFill>
          <a:blip r:embed="rId3"/>
          <a:stretch>
            <a:fillRect/>
          </a:stretch>
        </p:blipFill>
        <p:spPr>
          <a:xfrm>
            <a:off x="457580" y="1241758"/>
            <a:ext cx="7223681" cy="4969765"/>
          </a:xfrm>
          <a:prstGeom prst="rect">
            <a:avLst/>
          </a:prstGeom>
        </p:spPr>
      </p:pic>
      <p:sp>
        <p:nvSpPr>
          <p:cNvPr id="5" name="TextBox 4"/>
          <p:cNvSpPr txBox="1"/>
          <p:nvPr/>
        </p:nvSpPr>
        <p:spPr>
          <a:xfrm>
            <a:off x="457580" y="6240432"/>
            <a:ext cx="4460003" cy="374846"/>
          </a:xfrm>
          <a:prstGeom prst="rect">
            <a:avLst/>
          </a:prstGeom>
          <a:noFill/>
        </p:spPr>
        <p:txBody>
          <a:bodyPr wrap="none" rtlCol="0">
            <a:spAutoFit/>
          </a:bodyPr>
          <a:lstStyle/>
          <a:p>
            <a:r>
              <a:rPr lang="en-US" sz="1836" dirty="0" smtClean="0"/>
              <a:t>Website: </a:t>
            </a:r>
            <a:r>
              <a:rPr lang="en-US" sz="1836" dirty="0">
                <a:hlinkClick r:id="rId4"/>
              </a:rPr>
              <a:t>https://www.unrealengine.com</a:t>
            </a:r>
            <a:r>
              <a:rPr lang="en-US" sz="1836" dirty="0" smtClean="0">
                <a:hlinkClick r:id="rId4"/>
              </a:rPr>
              <a:t>/</a:t>
            </a:r>
            <a:r>
              <a:rPr lang="en-US" sz="1836" dirty="0" smtClean="0"/>
              <a:t> </a:t>
            </a:r>
          </a:p>
        </p:txBody>
      </p:sp>
      <p:sp>
        <p:nvSpPr>
          <p:cNvPr id="6" name="TextBox 5"/>
          <p:cNvSpPr txBox="1"/>
          <p:nvPr/>
        </p:nvSpPr>
        <p:spPr>
          <a:xfrm>
            <a:off x="8689571" y="2765750"/>
            <a:ext cx="2565318" cy="374846"/>
          </a:xfrm>
          <a:prstGeom prst="rect">
            <a:avLst/>
          </a:prstGeom>
          <a:noFill/>
        </p:spPr>
        <p:txBody>
          <a:bodyPr wrap="none" rtlCol="0">
            <a:spAutoFit/>
          </a:bodyPr>
          <a:lstStyle/>
          <a:p>
            <a:r>
              <a:rPr lang="en-US" sz="1836" b="1" dirty="0" smtClean="0"/>
              <a:t>Platforms Supported:</a:t>
            </a:r>
          </a:p>
        </p:txBody>
      </p:sp>
      <p:pic>
        <p:nvPicPr>
          <p:cNvPr id="7" name="Picture 6"/>
          <p:cNvPicPr>
            <a:picLocks noChangeAspect="1"/>
          </p:cNvPicPr>
          <p:nvPr/>
        </p:nvPicPr>
        <p:blipFill>
          <a:blip r:embed="rId5"/>
          <a:stretch>
            <a:fillRect/>
          </a:stretch>
        </p:blipFill>
        <p:spPr>
          <a:xfrm>
            <a:off x="7825700" y="3314384"/>
            <a:ext cx="4293061" cy="1097268"/>
          </a:xfrm>
          <a:prstGeom prst="rect">
            <a:avLst/>
          </a:prstGeom>
          <a:effectLst>
            <a:glow rad="101600">
              <a:schemeClr val="accent6">
                <a:satMod val="175000"/>
                <a:alpha val="40000"/>
              </a:schemeClr>
            </a:glow>
          </a:effectLst>
        </p:spPr>
      </p:pic>
      <p:sp>
        <p:nvSpPr>
          <p:cNvPr id="8" name="TextBox 7"/>
          <p:cNvSpPr txBox="1"/>
          <p:nvPr/>
        </p:nvSpPr>
        <p:spPr>
          <a:xfrm>
            <a:off x="5046950" y="6211523"/>
            <a:ext cx="2634311" cy="657359"/>
          </a:xfrm>
          <a:prstGeom prst="rect">
            <a:avLst/>
          </a:prstGeom>
          <a:noFill/>
        </p:spPr>
        <p:txBody>
          <a:bodyPr wrap="none" rtlCol="0">
            <a:spAutoFit/>
          </a:bodyPr>
          <a:lstStyle/>
          <a:p>
            <a:pPr algn="r"/>
            <a:r>
              <a:rPr lang="en-US" sz="1836" b="1" dirty="0" smtClean="0"/>
              <a:t>Language</a:t>
            </a:r>
            <a:r>
              <a:rPr lang="en-US" sz="1836" dirty="0" smtClean="0"/>
              <a:t>: C++</a:t>
            </a:r>
          </a:p>
          <a:p>
            <a:pPr algn="r"/>
            <a:r>
              <a:rPr lang="en-US" sz="1836" dirty="0" smtClean="0"/>
              <a:t>(</a:t>
            </a:r>
            <a:r>
              <a:rPr lang="en-US" sz="1836" dirty="0" err="1" smtClean="0"/>
              <a:t>UnrealScript</a:t>
            </a:r>
            <a:r>
              <a:rPr lang="en-US" sz="1836" dirty="0" smtClean="0"/>
              <a:t> before v4)</a:t>
            </a:r>
          </a:p>
        </p:txBody>
      </p:sp>
    </p:spTree>
    <p:extLst>
      <p:ext uri="{BB962C8B-B14F-4D97-AF65-F5344CB8AC3E}">
        <p14:creationId xmlns:p14="http://schemas.microsoft.com/office/powerpoint/2010/main" val="3909904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Unreal Engine Editor UI</a:t>
            </a:r>
            <a:endParaRPr lang="en-US" dirty="0"/>
          </a:p>
        </p:txBody>
      </p:sp>
      <p:sp>
        <p:nvSpPr>
          <p:cNvPr id="5" name="TextBox 4"/>
          <p:cNvSpPr txBox="1"/>
          <p:nvPr/>
        </p:nvSpPr>
        <p:spPr>
          <a:xfrm>
            <a:off x="457580" y="6240432"/>
            <a:ext cx="10967746" cy="374846"/>
          </a:xfrm>
          <a:prstGeom prst="rect">
            <a:avLst/>
          </a:prstGeom>
          <a:noFill/>
        </p:spPr>
        <p:txBody>
          <a:bodyPr wrap="none" rtlCol="0">
            <a:spAutoFit/>
          </a:bodyPr>
          <a:lstStyle/>
          <a:p>
            <a:r>
              <a:rPr lang="en-US" sz="1836" dirty="0" smtClean="0"/>
              <a:t>From </a:t>
            </a:r>
            <a:r>
              <a:rPr lang="en-US" sz="1836" dirty="0"/>
              <a:t>Editor Documentation: </a:t>
            </a:r>
            <a:r>
              <a:rPr lang="en-US" sz="1836" dirty="0">
                <a:hlinkClick r:id="rId3"/>
              </a:rPr>
              <a:t>https://</a:t>
            </a:r>
            <a:r>
              <a:rPr lang="en-US" sz="1836" dirty="0" smtClean="0">
                <a:hlinkClick r:id="rId3"/>
              </a:rPr>
              <a:t>docs.unrealengine.com/latest/INT/Engine/UI/LevelEditor/index.html</a:t>
            </a:r>
            <a:r>
              <a:rPr lang="en-US" sz="1836" dirty="0" smtClean="0"/>
              <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84" y="1174403"/>
            <a:ext cx="8665712" cy="5037120"/>
          </a:xfrm>
          <a:prstGeom prst="rect">
            <a:avLst/>
          </a:prstGeom>
        </p:spPr>
      </p:pic>
    </p:spTree>
    <p:extLst>
      <p:ext uri="{BB962C8B-B14F-4D97-AF65-F5344CB8AC3E}">
        <p14:creationId xmlns:p14="http://schemas.microsoft.com/office/powerpoint/2010/main" val="2935772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Cocos2d-x</a:t>
            </a:r>
            <a:endParaRPr lang="en-US" dirty="0"/>
          </a:p>
        </p:txBody>
      </p:sp>
      <p:pic>
        <p:nvPicPr>
          <p:cNvPr id="4" name="Picture 3"/>
          <p:cNvPicPr>
            <a:picLocks noChangeAspect="1"/>
          </p:cNvPicPr>
          <p:nvPr/>
        </p:nvPicPr>
        <p:blipFill>
          <a:blip r:embed="rId3"/>
          <a:stretch>
            <a:fillRect/>
          </a:stretch>
        </p:blipFill>
        <p:spPr>
          <a:xfrm>
            <a:off x="457580" y="1135640"/>
            <a:ext cx="8149166" cy="5104792"/>
          </a:xfrm>
          <a:prstGeom prst="rect">
            <a:avLst/>
          </a:prstGeom>
        </p:spPr>
      </p:pic>
      <p:sp>
        <p:nvSpPr>
          <p:cNvPr id="5" name="TextBox 4"/>
          <p:cNvSpPr txBox="1"/>
          <p:nvPr/>
        </p:nvSpPr>
        <p:spPr>
          <a:xfrm>
            <a:off x="457580" y="6240432"/>
            <a:ext cx="3969485" cy="374846"/>
          </a:xfrm>
          <a:prstGeom prst="rect">
            <a:avLst/>
          </a:prstGeom>
          <a:noFill/>
        </p:spPr>
        <p:txBody>
          <a:bodyPr wrap="none" rtlCol="0">
            <a:spAutoFit/>
          </a:bodyPr>
          <a:lstStyle/>
          <a:p>
            <a:r>
              <a:rPr lang="en-US" sz="1836" dirty="0"/>
              <a:t>Website: </a:t>
            </a:r>
            <a:r>
              <a:rPr lang="en-US" sz="1836" dirty="0">
                <a:hlinkClick r:id="rId4"/>
              </a:rPr>
              <a:t>http://www.cocos2d-x.org</a:t>
            </a:r>
            <a:r>
              <a:rPr lang="en-US" sz="1836" dirty="0" smtClean="0">
                <a:hlinkClick r:id="rId4"/>
              </a:rPr>
              <a:t>/</a:t>
            </a:r>
            <a:r>
              <a:rPr lang="en-US" sz="1836" dirty="0" smtClean="0"/>
              <a:t> </a:t>
            </a:r>
          </a:p>
        </p:txBody>
      </p:sp>
      <p:pic>
        <p:nvPicPr>
          <p:cNvPr id="6" name="Picture 5"/>
          <p:cNvPicPr>
            <a:picLocks noChangeAspect="1"/>
          </p:cNvPicPr>
          <p:nvPr/>
        </p:nvPicPr>
        <p:blipFill>
          <a:blip r:embed="rId5"/>
          <a:stretch>
            <a:fillRect/>
          </a:stretch>
        </p:blipFill>
        <p:spPr>
          <a:xfrm>
            <a:off x="5177746" y="4847100"/>
            <a:ext cx="6858000" cy="1790700"/>
          </a:xfrm>
          <a:prstGeom prst="rect">
            <a:avLst/>
          </a:prstGeom>
        </p:spPr>
      </p:pic>
      <p:sp>
        <p:nvSpPr>
          <p:cNvPr id="7" name="Rounded Rectangle 6"/>
          <p:cNvSpPr/>
          <p:nvPr/>
        </p:nvSpPr>
        <p:spPr bwMode="auto">
          <a:xfrm>
            <a:off x="5177746" y="5422404"/>
            <a:ext cx="6949364" cy="33908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err="1"/>
          </a:p>
        </p:txBody>
      </p:sp>
      <p:sp>
        <p:nvSpPr>
          <p:cNvPr id="8" name="TextBox 7"/>
          <p:cNvSpPr txBox="1"/>
          <p:nvPr/>
        </p:nvSpPr>
        <p:spPr>
          <a:xfrm>
            <a:off x="9327163" y="3980079"/>
            <a:ext cx="2501198" cy="657359"/>
          </a:xfrm>
          <a:prstGeom prst="rect">
            <a:avLst/>
          </a:prstGeom>
          <a:noFill/>
        </p:spPr>
        <p:txBody>
          <a:bodyPr wrap="none" rtlCol="0">
            <a:spAutoFit/>
          </a:bodyPr>
          <a:lstStyle/>
          <a:p>
            <a:r>
              <a:rPr lang="en-US" sz="1836" b="1" dirty="0" smtClean="0"/>
              <a:t>Supported Platforms</a:t>
            </a:r>
          </a:p>
          <a:p>
            <a:r>
              <a:rPr lang="en-US" sz="1836" b="1" dirty="0" smtClean="0"/>
              <a:t>&amp; Languages:</a:t>
            </a:r>
          </a:p>
        </p:txBody>
      </p:sp>
    </p:spTree>
    <p:extLst>
      <p:ext uri="{BB962C8B-B14F-4D97-AF65-F5344CB8AC3E}">
        <p14:creationId xmlns:p14="http://schemas.microsoft.com/office/powerpoint/2010/main" val="801081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Next Steps</a:t>
            </a:r>
            <a:endParaRPr lang="en-US" dirty="0"/>
          </a:p>
        </p:txBody>
      </p:sp>
    </p:spTree>
    <p:extLst>
      <p:ext uri="{BB962C8B-B14F-4D97-AF65-F5344CB8AC3E}">
        <p14:creationId xmlns:p14="http://schemas.microsoft.com/office/powerpoint/2010/main" val="26215482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3" name="TextBox 2"/>
          <p:cNvSpPr txBox="1"/>
          <p:nvPr/>
        </p:nvSpPr>
        <p:spPr>
          <a:xfrm>
            <a:off x="384297" y="1212849"/>
            <a:ext cx="11779905" cy="5324535"/>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Construct </a:t>
            </a:r>
            <a:r>
              <a:rPr lang="en-US" sz="2000" dirty="0"/>
              <a:t>2: </a:t>
            </a:r>
            <a:endParaRPr lang="en-US" sz="2000" dirty="0" smtClean="0"/>
          </a:p>
          <a:p>
            <a:pPr marL="809271" lvl="1" indent="-342900">
              <a:buFont typeface="Arial" panose="020B0604020202020204" pitchFamily="34" charset="0"/>
              <a:buChar char="•"/>
            </a:pPr>
            <a:r>
              <a:rPr lang="en-US" sz="2000" dirty="0" smtClean="0"/>
              <a:t>Index page: </a:t>
            </a:r>
            <a:r>
              <a:rPr lang="en-US" sz="2000" dirty="0" smtClean="0">
                <a:hlinkClick r:id="rId3"/>
              </a:rPr>
              <a:t>http</a:t>
            </a:r>
            <a:r>
              <a:rPr lang="en-US" sz="2000" dirty="0">
                <a:hlinkClick r:id="rId3"/>
              </a:rPr>
              <a:t>://wakeupandcode.com/construct2</a:t>
            </a:r>
            <a:r>
              <a:rPr lang="en-US" sz="2000" dirty="0" smtClean="0">
                <a:hlinkClick r:id="rId3"/>
              </a:rPr>
              <a:t>/</a:t>
            </a:r>
            <a:r>
              <a:rPr lang="en-US" sz="2000" dirty="0" smtClean="0"/>
              <a:t> </a:t>
            </a:r>
          </a:p>
          <a:p>
            <a:pPr marL="809271" lvl="1" indent="-342900">
              <a:buFont typeface="Arial" panose="020B0604020202020204" pitchFamily="34" charset="0"/>
              <a:buChar char="•"/>
            </a:pPr>
            <a:r>
              <a:rPr lang="en-US" sz="2000" dirty="0" smtClean="0"/>
              <a:t>Facebook group</a:t>
            </a:r>
            <a:r>
              <a:rPr lang="en-US" sz="2000" dirty="0"/>
              <a:t>: </a:t>
            </a:r>
            <a:r>
              <a:rPr lang="en-US" sz="2000" dirty="0">
                <a:hlinkClick r:id="rId4"/>
              </a:rPr>
              <a:t>https://www.facebook.com/groups/construct2devs</a:t>
            </a:r>
            <a:r>
              <a:rPr lang="en-US" sz="2000" dirty="0" smtClean="0">
                <a:hlinkClick r:id="rId4"/>
              </a:rPr>
              <a:t>/</a:t>
            </a:r>
            <a:r>
              <a:rPr lang="en-US" sz="2000" dirty="0" smtClean="0"/>
              <a:t>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Unity (3d or 2d</a:t>
            </a:r>
            <a:r>
              <a:rPr lang="en-US" sz="2000" dirty="0"/>
              <a:t>): </a:t>
            </a:r>
            <a:endParaRPr lang="en-US" sz="2000" dirty="0" smtClean="0"/>
          </a:p>
          <a:p>
            <a:pPr marL="809271" lvl="1" indent="-342900">
              <a:buFont typeface="Arial" panose="020B0604020202020204" pitchFamily="34" charset="0"/>
              <a:buChar char="•"/>
            </a:pPr>
            <a:r>
              <a:rPr lang="en-US" sz="2000" dirty="0" smtClean="0"/>
              <a:t>Index Page: </a:t>
            </a:r>
            <a:r>
              <a:rPr lang="en-US" sz="2000" dirty="0" smtClean="0">
                <a:hlinkClick r:id="rId5"/>
              </a:rPr>
              <a:t>http</a:t>
            </a:r>
            <a:r>
              <a:rPr lang="en-US" sz="2000" dirty="0">
                <a:hlinkClick r:id="rId5"/>
              </a:rPr>
              <a:t>://wakeupandcode.com/unity</a:t>
            </a:r>
            <a:r>
              <a:rPr lang="en-US" sz="2000" dirty="0" smtClean="0">
                <a:hlinkClick r:id="rId5"/>
              </a:rPr>
              <a:t>/</a:t>
            </a:r>
            <a:r>
              <a:rPr lang="en-US" sz="2000" dirty="0" smtClean="0"/>
              <a:t> </a:t>
            </a:r>
          </a:p>
          <a:p>
            <a:pPr marL="809271" lvl="1" indent="-342900">
              <a:buFont typeface="Arial" panose="020B0604020202020204" pitchFamily="34" charset="0"/>
              <a:buChar char="•"/>
            </a:pPr>
            <a:r>
              <a:rPr lang="en-US" sz="2000" dirty="0" smtClean="0"/>
              <a:t>Facebook </a:t>
            </a:r>
            <a:r>
              <a:rPr lang="en-US" sz="2000" dirty="0"/>
              <a:t>group: </a:t>
            </a:r>
            <a:r>
              <a:rPr lang="en-US" sz="2000" dirty="0">
                <a:hlinkClick r:id="rId6"/>
              </a:rPr>
              <a:t>https://www.facebook.com/groups/UnityIndieDevs</a:t>
            </a:r>
            <a:r>
              <a:rPr lang="en-US" sz="2000" dirty="0" smtClean="0">
                <a:hlinkClick r:id="rId6"/>
              </a:rPr>
              <a:t>/</a:t>
            </a:r>
            <a:r>
              <a:rPr lang="en-US" sz="2000" dirty="0" smtClean="0"/>
              <a:t>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C++ and </a:t>
            </a:r>
            <a:r>
              <a:rPr lang="en-US" sz="2000" dirty="0"/>
              <a:t>DirectX: </a:t>
            </a:r>
            <a:endParaRPr lang="en-US" sz="2000" dirty="0" smtClean="0"/>
          </a:p>
          <a:p>
            <a:pPr marL="809271" lvl="1" indent="-342900">
              <a:buFont typeface="Arial" panose="020B0604020202020204" pitchFamily="34" charset="0"/>
              <a:buChar char="•"/>
            </a:pPr>
            <a:r>
              <a:rPr lang="en-US" sz="2000" dirty="0" smtClean="0"/>
              <a:t>Resource List: </a:t>
            </a:r>
            <a:r>
              <a:rPr lang="en-US" sz="2000" dirty="0" smtClean="0">
                <a:hlinkClick r:id="rId7"/>
              </a:rPr>
              <a:t>http</a:t>
            </a:r>
            <a:r>
              <a:rPr lang="en-US" sz="2000" dirty="0">
                <a:hlinkClick r:id="rId7"/>
              </a:rPr>
              <a:t>://wakeupandcode.com/cpp-directx</a:t>
            </a:r>
            <a:r>
              <a:rPr lang="en-US" sz="2000" dirty="0" smtClean="0">
                <a:hlinkClick r:id="rId7"/>
              </a:rPr>
              <a:t>/</a:t>
            </a:r>
            <a:r>
              <a:rPr lang="en-US" sz="2000" dirty="0" smtClean="0"/>
              <a:t> </a:t>
            </a:r>
          </a:p>
          <a:p>
            <a:endParaRPr lang="en-US" sz="2000" dirty="0"/>
          </a:p>
          <a:p>
            <a:pPr marL="342900" indent="-342900">
              <a:buFont typeface="Arial" panose="020B0604020202020204" pitchFamily="34" charset="0"/>
              <a:buChar char="•"/>
            </a:pPr>
            <a:r>
              <a:rPr lang="en-US" sz="2000" dirty="0" smtClean="0"/>
              <a:t>15 Essential Mobile Game Dev Tools:</a:t>
            </a:r>
          </a:p>
          <a:p>
            <a:r>
              <a:rPr lang="en-US" sz="2000" dirty="0" smtClean="0">
                <a:hlinkClick r:id="rId8"/>
              </a:rPr>
              <a:t>http</a:t>
            </a:r>
            <a:r>
              <a:rPr lang="en-US" sz="2000" dirty="0">
                <a:hlinkClick r:id="rId8"/>
              </a:rPr>
              <a:t>://</a:t>
            </a:r>
            <a:r>
              <a:rPr lang="en-US" sz="2000" dirty="0" smtClean="0">
                <a:hlinkClick r:id="rId8"/>
              </a:rPr>
              <a:t>www.develop-online.net/tools-and-tech/15-essential-mobile-game-development-tools/0184480</a:t>
            </a:r>
            <a:endParaRPr lang="en-US" sz="2000" dirty="0" smtClean="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Top Game Dev Tools: Pros &amp; Cons</a:t>
            </a:r>
            <a:endParaRPr lang="en-US" sz="2000" dirty="0"/>
          </a:p>
          <a:p>
            <a:r>
              <a:rPr lang="en-US" sz="2000" dirty="0" smtClean="0">
                <a:hlinkClick r:id="rId9"/>
              </a:rPr>
              <a:t>http</a:t>
            </a:r>
            <a:r>
              <a:rPr lang="en-US" sz="2000" dirty="0">
                <a:hlinkClick r:id="rId9"/>
              </a:rPr>
              <a:t>://www.developereconomics.com/top-game-development-tools-pros-cons</a:t>
            </a:r>
            <a:r>
              <a:rPr lang="en-US" sz="2000" dirty="0" smtClean="0">
                <a:hlinkClick r:id="rId9"/>
              </a:rPr>
              <a:t>/</a:t>
            </a:r>
            <a:r>
              <a:rPr lang="en-US" sz="2000" dirty="0" smtClean="0"/>
              <a:t> </a:t>
            </a:r>
          </a:p>
          <a:p>
            <a:endParaRPr lang="en-US" sz="2000" dirty="0" smtClean="0"/>
          </a:p>
        </p:txBody>
      </p:sp>
    </p:spTree>
    <p:extLst>
      <p:ext uri="{BB962C8B-B14F-4D97-AF65-F5344CB8AC3E}">
        <p14:creationId xmlns:p14="http://schemas.microsoft.com/office/powerpoint/2010/main" val="2320291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579" y="4137335"/>
            <a:ext cx="3931940" cy="917575"/>
          </a:xfrm>
        </p:spPr>
        <p:txBody>
          <a:bodyPr/>
          <a:lstStyle/>
          <a:p>
            <a:r>
              <a:rPr lang="en-US" dirty="0" smtClean="0"/>
              <a:t>Questions?</a:t>
            </a:r>
            <a:endParaRPr lang="en-US" dirty="0"/>
          </a:p>
        </p:txBody>
      </p:sp>
      <p:pic>
        <p:nvPicPr>
          <p:cNvPr id="1026" name="Picture 2" descr="FAQ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774" y="1485604"/>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347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6160" r="51034"/>
          <a:stretch/>
        </p:blipFill>
        <p:spPr>
          <a:xfrm>
            <a:off x="1738909" y="1147407"/>
            <a:ext cx="8136887" cy="5298626"/>
          </a:xfrm>
          <a:prstGeom prst="rect">
            <a:avLst/>
          </a:prstGeom>
        </p:spPr>
      </p:pic>
      <p:sp>
        <p:nvSpPr>
          <p:cNvPr id="2" name="Title 1"/>
          <p:cNvSpPr>
            <a:spLocks noGrp="1"/>
          </p:cNvSpPr>
          <p:nvPr>
            <p:ph type="title"/>
          </p:nvPr>
        </p:nvSpPr>
        <p:spPr/>
        <p:txBody>
          <a:bodyPr/>
          <a:lstStyle/>
          <a:p>
            <a:r>
              <a:rPr lang="en-US" dirty="0" smtClean="0"/>
              <a:t>Contact</a:t>
            </a:r>
            <a:endParaRPr lang="en-US" dirty="0"/>
          </a:p>
        </p:txBody>
      </p:sp>
      <p:sp>
        <p:nvSpPr>
          <p:cNvPr id="5" name="TextBox 4"/>
          <p:cNvSpPr txBox="1"/>
          <p:nvPr/>
        </p:nvSpPr>
        <p:spPr>
          <a:xfrm>
            <a:off x="1646287" y="6331871"/>
            <a:ext cx="7816050" cy="46903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48" dirty="0" smtClean="0"/>
              <a:t>Email: </a:t>
            </a:r>
            <a:r>
              <a:rPr lang="en-US" sz="2448" dirty="0" smtClean="0">
                <a:hlinkClick r:id="rId4"/>
              </a:rPr>
              <a:t>shchowd@microsoft.com</a:t>
            </a:r>
            <a:r>
              <a:rPr lang="en-US" sz="2448" dirty="0" smtClean="0"/>
              <a:t> </a:t>
            </a:r>
            <a:r>
              <a:rPr lang="en-US" sz="2448" dirty="0">
                <a:sym typeface="Wingdings" panose="05000000000000000000" pitchFamily="2" charset="2"/>
              </a:rPr>
              <a:t></a:t>
            </a:r>
            <a:r>
              <a:rPr lang="en-US" sz="2448" dirty="0" smtClean="0"/>
              <a:t> Twitter: </a:t>
            </a:r>
            <a:r>
              <a:rPr lang="en-US" sz="2448" dirty="0" smtClean="0">
                <a:hlinkClick r:id="rId5"/>
              </a:rPr>
              <a:t>@shahedC</a:t>
            </a:r>
            <a:r>
              <a:rPr lang="en-US" sz="2448" dirty="0" smtClean="0"/>
              <a:t> </a:t>
            </a:r>
            <a:endParaRPr lang="en-US" sz="2448" dirty="0"/>
          </a:p>
        </p:txBody>
      </p:sp>
    </p:spTree>
    <p:extLst>
      <p:ext uri="{BB962C8B-B14F-4D97-AF65-F5344CB8AC3E}">
        <p14:creationId xmlns:p14="http://schemas.microsoft.com/office/powerpoint/2010/main" val="4025471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Introduction</a:t>
            </a:r>
            <a:endParaRPr lang="en-US" dirty="0"/>
          </a:p>
        </p:txBody>
      </p:sp>
    </p:spTree>
    <p:extLst>
      <p:ext uri="{BB962C8B-B14F-4D97-AF65-F5344CB8AC3E}">
        <p14:creationId xmlns:p14="http://schemas.microsoft.com/office/powerpoint/2010/main" val="12417449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a:t>
            </a:r>
            <a:endParaRPr lang="en-US" dirty="0"/>
          </a:p>
        </p:txBody>
      </p:sp>
      <p:graphicFrame>
        <p:nvGraphicFramePr>
          <p:cNvPr id="5" name="Content Placeholder 4"/>
          <p:cNvGraphicFramePr>
            <a:graphicFrameLocks noGrp="1"/>
          </p:cNvGraphicFramePr>
          <p:nvPr>
            <p:ph idx="4294967295"/>
            <p:extLst/>
          </p:nvPr>
        </p:nvGraphicFramePr>
        <p:xfrm>
          <a:off x="2176954" y="1476622"/>
          <a:ext cx="7072243" cy="2896250"/>
        </p:xfrm>
        <a:graphic>
          <a:graphicData uri="http://schemas.openxmlformats.org/drawingml/2006/table">
            <a:tbl>
              <a:tblPr firstRow="1" bandRow="1">
                <a:tableStyleId>{5C22544A-7EE6-4342-B048-85BDC9FD1C3A}</a:tableStyleId>
              </a:tblPr>
              <a:tblGrid>
                <a:gridCol w="1033025"/>
                <a:gridCol w="6039218"/>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6528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1997 – present</a:t>
                      </a:r>
                      <a:endParaRPr lang="en-US" sz="1800" dirty="0"/>
                    </a:p>
                  </a:txBody>
                  <a:tcPr marL="93260" marR="93260" marT="46630" marB="46630"/>
                </a:tc>
                <a:tc>
                  <a:txBody>
                    <a:bodyPr/>
                    <a:lstStyle/>
                    <a:p>
                      <a:r>
                        <a:rPr lang="en-US" sz="1800" dirty="0" smtClean="0"/>
                        <a:t>Microsoft web/software</a:t>
                      </a:r>
                      <a:r>
                        <a:rPr lang="en-US" sz="1800" baseline="0" dirty="0" smtClean="0"/>
                        <a:t> development</a:t>
                      </a:r>
                    </a:p>
                  </a:txBody>
                  <a:tcPr marL="93260" marR="93260" marT="46630" marB="46630"/>
                </a:tc>
              </a:tr>
              <a:tr h="9326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2011</a:t>
                      </a:r>
                      <a:endParaRPr lang="en-US" sz="1800" dirty="0"/>
                    </a:p>
                  </a:txBody>
                  <a:tcPr marL="93260" marR="93260" marT="46630" marB="4663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XNA games on</a:t>
                      </a:r>
                      <a:r>
                        <a:rPr lang="en-US" sz="1800" baseline="0" dirty="0" smtClean="0"/>
                        <a:t> XBLIG</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2D Math Panic</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Angry Zombie Ninja Cats</a:t>
                      </a:r>
                      <a:endParaRPr lang="en-US" sz="1800" dirty="0" smtClean="0"/>
                    </a:p>
                  </a:txBody>
                  <a:tcPr marL="93260" marR="93260" marT="46630" marB="46630"/>
                </a:tc>
              </a:tr>
              <a:tr h="932603">
                <a:tc>
                  <a:txBody>
                    <a:bodyPr/>
                    <a:lstStyle/>
                    <a:p>
                      <a:r>
                        <a:rPr lang="en-US" sz="1800" dirty="0" smtClean="0"/>
                        <a:t>2012</a:t>
                      </a:r>
                      <a:endParaRPr lang="en-US" sz="1800" dirty="0"/>
                    </a:p>
                  </a:txBody>
                  <a:tcPr marL="93260" marR="93260" marT="46630" marB="46630"/>
                </a:tc>
                <a:tc>
                  <a:txBody>
                    <a:bodyPr/>
                    <a:lstStyle/>
                    <a:p>
                      <a:r>
                        <a:rPr lang="en-US" sz="1800" dirty="0" smtClean="0"/>
                        <a:t>Tools</a:t>
                      </a:r>
                      <a:r>
                        <a:rPr lang="en-US" sz="1800" baseline="0" dirty="0" smtClean="0"/>
                        <a:t> for XNA developers</a:t>
                      </a:r>
                      <a:endParaRPr lang="en-US" sz="1800" dirty="0" smtClean="0"/>
                    </a:p>
                    <a:p>
                      <a:pPr marL="285750" indent="-285750">
                        <a:buFont typeface="Arial" panose="020B0604020202020204" pitchFamily="34" charset="0"/>
                        <a:buChar char="•"/>
                      </a:pPr>
                      <a:r>
                        <a:rPr lang="en-US" sz="1800" dirty="0" smtClean="0"/>
                        <a:t>XBLIG Sales Data Analyzer</a:t>
                      </a:r>
                      <a:r>
                        <a:rPr lang="en-US" sz="1800" baseline="0" dirty="0" smtClean="0"/>
                        <a:t> (OnekSoftLabs.com)</a:t>
                      </a:r>
                    </a:p>
                    <a:p>
                      <a:pPr marL="285750" indent="-285750">
                        <a:buFont typeface="Arial" panose="020B0604020202020204" pitchFamily="34" charset="0"/>
                        <a:buChar char="•"/>
                      </a:pPr>
                      <a:r>
                        <a:rPr lang="en-US" sz="1800" baseline="0" dirty="0" smtClean="0"/>
                        <a:t>XNA Basic Starter Kit (</a:t>
                      </a:r>
                      <a:r>
                        <a:rPr lang="en-US" sz="1800" baseline="0" dirty="0" err="1" smtClean="0"/>
                        <a:t>CodePlex</a:t>
                      </a:r>
                      <a:r>
                        <a:rPr lang="en-US" sz="1800" baseline="0" dirty="0" smtClean="0"/>
                        <a:t>) </a:t>
                      </a:r>
                      <a:endParaRPr lang="en-US" sz="1800" dirty="0"/>
                    </a:p>
                  </a:txBody>
                  <a:tcPr marL="93260" marR="93260" marT="46630" marB="46630"/>
                </a:tc>
              </a:tr>
            </a:tbl>
          </a:graphicData>
        </a:graphic>
      </p:graphicFrame>
      <p:pic>
        <p:nvPicPr>
          <p:cNvPr id="1028" name="Picture 4" descr="2D Math Pa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0610">
            <a:off x="8089608" y="1511267"/>
            <a:ext cx="1375217" cy="18838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gry Zombie Ninja C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4418">
            <a:off x="9199338" y="2344509"/>
            <a:ext cx="1372274" cy="18798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scontent-a-iad.xx.fbcdn.net/hphotos-frc1/432289_347984868580341_2142927226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6409" y="4429865"/>
            <a:ext cx="5402043" cy="22635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42110" y="6505030"/>
            <a:ext cx="5047113" cy="382308"/>
          </a:xfrm>
          <a:prstGeom prst="rect">
            <a:avLst/>
          </a:prstGeom>
          <a:noFill/>
        </p:spPr>
        <p:txBody>
          <a:bodyPr wrap="none" rtlCol="0">
            <a:spAutoFit/>
          </a:bodyPr>
          <a:lstStyle/>
          <a:p>
            <a:r>
              <a:rPr lang="en-US" sz="1836" dirty="0"/>
              <a:t>Online: </a:t>
            </a:r>
            <a:r>
              <a:rPr lang="en-US" sz="1836" dirty="0">
                <a:hlinkClick r:id="rId6"/>
              </a:rPr>
              <a:t>http://facebook.com/OnekSoftGames</a:t>
            </a:r>
            <a:r>
              <a:rPr lang="en-US" sz="1836" dirty="0"/>
              <a:t> </a:t>
            </a:r>
          </a:p>
        </p:txBody>
      </p:sp>
    </p:spTree>
    <p:extLst>
      <p:ext uri="{BB962C8B-B14F-4D97-AF65-F5344CB8AC3E}">
        <p14:creationId xmlns:p14="http://schemas.microsoft.com/office/powerpoint/2010/main" val="362921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07347" y="3999554"/>
            <a:ext cx="3200365" cy="2491888"/>
          </a:xfrm>
          <a:prstGeom prst="rect">
            <a:avLst/>
          </a:prstGeom>
        </p:spPr>
      </p:pic>
      <p:sp>
        <p:nvSpPr>
          <p:cNvPr id="2" name="Title 1"/>
          <p:cNvSpPr>
            <a:spLocks noGrp="1"/>
          </p:cNvSpPr>
          <p:nvPr>
            <p:ph type="title"/>
          </p:nvPr>
        </p:nvSpPr>
        <p:spPr/>
        <p:txBody>
          <a:bodyPr/>
          <a:lstStyle/>
          <a:p>
            <a:r>
              <a:rPr lang="en-US" dirty="0" smtClean="0"/>
              <a:t>My Background (continued)</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136065626"/>
              </p:ext>
            </p:extLst>
          </p:nvPr>
        </p:nvGraphicFramePr>
        <p:xfrm>
          <a:off x="457580" y="1119848"/>
          <a:ext cx="9962420" cy="2506826"/>
        </p:xfrm>
        <a:graphic>
          <a:graphicData uri="http://schemas.openxmlformats.org/drawingml/2006/table">
            <a:tbl>
              <a:tblPr firstRow="1" bandRow="1">
                <a:tableStyleId>{5C22544A-7EE6-4342-B048-85BDC9FD1C3A}</a:tableStyleId>
              </a:tblPr>
              <a:tblGrid>
                <a:gridCol w="1455186"/>
                <a:gridCol w="8507234"/>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1212384">
                <a:tc>
                  <a:txBody>
                    <a:bodyPr/>
                    <a:lstStyle/>
                    <a:p>
                      <a:r>
                        <a:rPr lang="en-US" sz="1800" dirty="0" smtClean="0"/>
                        <a:t>2013</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Ninja</a:t>
                      </a:r>
                      <a:r>
                        <a:rPr lang="en-US" sz="1800" baseline="0" dirty="0" smtClean="0"/>
                        <a:t> Cat Runner on Win8, WP8, Web (Construct 2)</a:t>
                      </a:r>
                    </a:p>
                    <a:p>
                      <a:pPr marL="285750" indent="-285750">
                        <a:buFont typeface="Arial" panose="020B0604020202020204" pitchFamily="34" charset="0"/>
                        <a:buChar char="•"/>
                      </a:pPr>
                      <a:r>
                        <a:rPr lang="en-US" sz="1800" baseline="0" dirty="0" smtClean="0"/>
                        <a:t>Video Q&amp;A with MS Tech Evangelist Frank La Vigne</a:t>
                      </a:r>
                    </a:p>
                    <a:p>
                      <a:pPr marL="285750" indent="-285750">
                        <a:buFont typeface="Arial" panose="020B0604020202020204" pitchFamily="34" charset="0"/>
                        <a:buChar char="•"/>
                      </a:pPr>
                      <a:r>
                        <a:rPr lang="en-US" sz="1800" dirty="0" smtClean="0"/>
                        <a:t>Founder/Admin</a:t>
                      </a:r>
                      <a:r>
                        <a:rPr lang="en-US" sz="1800" baseline="0" dirty="0" smtClean="0"/>
                        <a:t> of FB groups: Construct2, Xbox One &amp; Unity Indie </a:t>
                      </a:r>
                      <a:r>
                        <a:rPr lang="en-US" sz="1800" baseline="0" dirty="0" err="1" smtClean="0"/>
                        <a:t>Devs</a:t>
                      </a:r>
                      <a:endParaRPr lang="en-US" sz="1800" baseline="0" dirty="0" smtClean="0"/>
                    </a:p>
                    <a:p>
                      <a:pPr marL="285750" indent="-285750">
                        <a:buFont typeface="Arial" panose="020B0604020202020204" pitchFamily="34" charset="0"/>
                        <a:buChar char="•"/>
                      </a:pPr>
                      <a:r>
                        <a:rPr lang="en-US" sz="1800" baseline="0" dirty="0" smtClean="0"/>
                        <a:t>Started Public Speaking in DC area and East Coast</a:t>
                      </a:r>
                      <a:endParaRPr lang="en-US" sz="1800" dirty="0"/>
                    </a:p>
                  </a:txBody>
                  <a:tcPr marL="93260" marR="93260" marT="46630" marB="46630"/>
                </a:tc>
              </a:tr>
              <a:tr h="378222">
                <a:tc>
                  <a:txBody>
                    <a:bodyPr/>
                    <a:lstStyle/>
                    <a:p>
                      <a:r>
                        <a:rPr lang="en-US" sz="1800" dirty="0" smtClean="0"/>
                        <a:t>2014</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Public Speaking</a:t>
                      </a:r>
                      <a:r>
                        <a:rPr lang="en-US" sz="1800" baseline="0" dirty="0" smtClean="0"/>
                        <a:t> on Indie Game Development</a:t>
                      </a:r>
                    </a:p>
                    <a:p>
                      <a:pPr marL="285750" indent="-285750">
                        <a:buFont typeface="Arial" panose="020B0604020202020204" pitchFamily="34" charset="0"/>
                        <a:buChar char="•"/>
                      </a:pPr>
                      <a:r>
                        <a:rPr lang="en-US" sz="1800" baseline="0" dirty="0" smtClean="0"/>
                        <a:t>Joined Microsoft as a Sr. Technical Evangelist</a:t>
                      </a:r>
                    </a:p>
                    <a:p>
                      <a:pPr marL="285750" indent="-285750">
                        <a:buFont typeface="Arial" panose="020B0604020202020204" pitchFamily="34" charset="0"/>
                        <a:buChar char="•"/>
                      </a:pPr>
                      <a:r>
                        <a:rPr lang="en-US" sz="1800" baseline="0" dirty="0" smtClean="0"/>
                        <a:t>Gallant Glider on Win8, WP8, Web (Construct 2 </a:t>
                      </a:r>
                      <a:r>
                        <a:rPr lang="en-US" sz="1800" baseline="0" dirty="0" smtClean="0">
                          <a:sym typeface="Wingdings" panose="05000000000000000000" pitchFamily="2" charset="2"/>
                        </a:rPr>
                        <a:t> Universal App)</a:t>
                      </a:r>
                      <a:endParaRPr lang="en-US" sz="1800" dirty="0"/>
                    </a:p>
                  </a:txBody>
                  <a:tcPr marL="93260" marR="93260" marT="46630" marB="46630"/>
                </a:tc>
              </a:tr>
            </a:tbl>
          </a:graphicData>
        </a:graphic>
      </p:graphicFrame>
      <p:pic>
        <p:nvPicPr>
          <p:cNvPr id="2050" name="Picture 2" descr="Ninja Cat Run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40960">
            <a:off x="387530" y="3773961"/>
            <a:ext cx="2914385" cy="16320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970" y="6597098"/>
            <a:ext cx="4574329" cy="374846"/>
          </a:xfrm>
          <a:prstGeom prst="rect">
            <a:avLst/>
          </a:prstGeom>
          <a:noFill/>
        </p:spPr>
        <p:txBody>
          <a:bodyPr wrap="none" rtlCol="0">
            <a:spAutoFit/>
          </a:bodyPr>
          <a:lstStyle/>
          <a:p>
            <a:r>
              <a:rPr lang="en-US" sz="1836" dirty="0" smtClean="0"/>
              <a:t>Video Q&amp;A: </a:t>
            </a:r>
            <a:r>
              <a:rPr lang="en-US" sz="1836" dirty="0">
                <a:hlinkClick r:id="rId5"/>
              </a:rPr>
              <a:t>http://youtu.be/lRjrQPvVOpo</a:t>
            </a:r>
            <a:r>
              <a:rPr lang="en-US" sz="1836" dirty="0"/>
              <a:t> </a:t>
            </a:r>
          </a:p>
        </p:txBody>
      </p:sp>
      <p:sp>
        <p:nvSpPr>
          <p:cNvPr id="7" name="TextBox 6"/>
          <p:cNvSpPr txBox="1"/>
          <p:nvPr/>
        </p:nvSpPr>
        <p:spPr>
          <a:xfrm>
            <a:off x="7041188" y="6571834"/>
            <a:ext cx="4565032" cy="400110"/>
          </a:xfrm>
          <a:prstGeom prst="rect">
            <a:avLst/>
          </a:prstGeom>
          <a:noFill/>
        </p:spPr>
        <p:txBody>
          <a:bodyPr wrap="none" rtlCol="0">
            <a:spAutoFit/>
          </a:bodyPr>
          <a:lstStyle/>
          <a:p>
            <a:r>
              <a:rPr lang="en-US" sz="1836" dirty="0" smtClean="0"/>
              <a:t>MVA: </a:t>
            </a:r>
            <a:r>
              <a:rPr lang="en-US" sz="2000" u="sng" dirty="0">
                <a:hlinkClick r:id="rId6"/>
              </a:rPr>
              <a:t>http://</a:t>
            </a:r>
            <a:r>
              <a:rPr lang="en-US" sz="2000" u="sng" dirty="0" smtClean="0">
                <a:hlinkClick r:id="rId6"/>
              </a:rPr>
              <a:t>aka.ms/DevGames-Const2</a:t>
            </a:r>
            <a:r>
              <a:rPr lang="en-US" sz="2000" u="sng" dirty="0" smtClean="0"/>
              <a:t> </a:t>
            </a:r>
            <a:endParaRPr lang="en-US" sz="1836"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6872" y="3703863"/>
            <a:ext cx="4857858" cy="2893236"/>
          </a:xfrm>
          <a:prstGeom prst="rect">
            <a:avLst/>
          </a:prstGeom>
        </p:spPr>
      </p:pic>
    </p:spTree>
    <p:extLst>
      <p:ext uri="{BB962C8B-B14F-4D97-AF65-F5344CB8AC3E}">
        <p14:creationId xmlns:p14="http://schemas.microsoft.com/office/powerpoint/2010/main" val="3454745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Official Xbox Magazine</a:t>
            </a:r>
            <a:endParaRPr lang="en-US" dirty="0"/>
          </a:p>
        </p:txBody>
      </p:sp>
      <p:pic>
        <p:nvPicPr>
          <p:cNvPr id="1026" name="Picture 2" descr="https://scontent-a-iad.xx.fbcdn.net/hphotos-frc3/t1/1506632_10151836636145044_165221244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237" y="1243470"/>
            <a:ext cx="3716699" cy="495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8692" y="6466980"/>
            <a:ext cx="5782431" cy="382308"/>
          </a:xfrm>
          <a:prstGeom prst="rect">
            <a:avLst/>
          </a:prstGeom>
          <a:noFill/>
        </p:spPr>
        <p:txBody>
          <a:bodyPr wrap="none" rtlCol="0">
            <a:spAutoFit/>
          </a:bodyPr>
          <a:lstStyle/>
          <a:p>
            <a:r>
              <a:rPr lang="en-US" sz="1836" dirty="0"/>
              <a:t>Source: Official Xbox Magazine, March 2014, Page 65</a:t>
            </a:r>
          </a:p>
        </p:txBody>
      </p:sp>
      <p:pic>
        <p:nvPicPr>
          <p:cNvPr id="4" name="Picture 3"/>
          <p:cNvPicPr>
            <a:picLocks noChangeAspect="1"/>
          </p:cNvPicPr>
          <p:nvPr/>
        </p:nvPicPr>
        <p:blipFill>
          <a:blip r:embed="rId4"/>
          <a:stretch>
            <a:fillRect/>
          </a:stretch>
        </p:blipFill>
        <p:spPr>
          <a:xfrm>
            <a:off x="5921231" y="1125037"/>
            <a:ext cx="3827899" cy="5377041"/>
          </a:xfrm>
          <a:prstGeom prst="rect">
            <a:avLst/>
          </a:prstGeom>
        </p:spPr>
      </p:pic>
      <p:pic>
        <p:nvPicPr>
          <p:cNvPr id="6" name="Picture 5"/>
          <p:cNvPicPr>
            <a:picLocks noChangeAspect="1"/>
          </p:cNvPicPr>
          <p:nvPr/>
        </p:nvPicPr>
        <p:blipFill>
          <a:blip r:embed="rId5"/>
          <a:stretch>
            <a:fillRect/>
          </a:stretch>
        </p:blipFill>
        <p:spPr>
          <a:xfrm>
            <a:off x="7658121" y="2797810"/>
            <a:ext cx="1985826" cy="1540337"/>
          </a:xfrm>
          <a:prstGeom prst="rect">
            <a:avLst/>
          </a:prstGeom>
        </p:spPr>
      </p:pic>
      <p:sp>
        <p:nvSpPr>
          <p:cNvPr id="7" name="Oval 6"/>
          <p:cNvSpPr/>
          <p:nvPr/>
        </p:nvSpPr>
        <p:spPr>
          <a:xfrm>
            <a:off x="7383991" y="2564658"/>
            <a:ext cx="2365139" cy="20983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a:t>
            </a:r>
          </a:p>
        </p:txBody>
      </p:sp>
      <p:cxnSp>
        <p:nvCxnSpPr>
          <p:cNvPr id="9" name="Straight Arrow Connector 8"/>
          <p:cNvCxnSpPr/>
          <p:nvPr/>
        </p:nvCxnSpPr>
        <p:spPr>
          <a:xfrm flipV="1">
            <a:off x="6684539" y="4041281"/>
            <a:ext cx="854886" cy="296865"/>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607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607353" y="123590"/>
            <a:ext cx="11889564" cy="917575"/>
          </a:xfrm>
          <a:prstGeom prst="rect">
            <a:avLst/>
          </a:prstGeom>
        </p:spPr>
        <p:txBody>
          <a:bodyPr vert="horz" wrap="square" lIns="146304" tIns="91440" rIns="146304" bIns="91440" rtlCol="0" anchor="b">
            <a:noAutofit/>
          </a:bodyPr>
          <a:lstStyle>
            <a:lvl1pPr algn="r" defTabSz="932742" rtl="0" eaLnBrk="1" latinLnBrk="0" hangingPunct="1">
              <a:lnSpc>
                <a:spcPct val="90000"/>
              </a:lnSpc>
              <a:spcBef>
                <a:spcPct val="0"/>
              </a:spcBef>
              <a:buNone/>
              <a:defRPr lang="en-US" sz="5507" b="0" kern="1200" cap="none" spc="-102" baseline="0">
                <a:ln w="3175">
                  <a:noFill/>
                </a:ln>
                <a:solidFill>
                  <a:schemeClr val="accent1"/>
                </a:solidFill>
                <a:effectLst/>
                <a:latin typeface="+mj-lt"/>
                <a:ea typeface="+mn-ea"/>
                <a:cs typeface="Segoe UI" pitchFamily="34" charset="0"/>
              </a:defRPr>
            </a:lvl1pPr>
          </a:lstStyle>
          <a:p>
            <a:pPr algn="l"/>
            <a:r>
              <a:rPr lang="en-US" sz="6000" dirty="0"/>
              <a:t>Tools &amp; </a:t>
            </a:r>
            <a:r>
              <a:rPr lang="en-US" sz="6000" dirty="0" smtClean="0"/>
              <a:t>Technologies</a:t>
            </a:r>
            <a:endParaRPr lang="en-US" sz="6000" dirty="0"/>
          </a:p>
        </p:txBody>
      </p:sp>
      <p:pic>
        <p:nvPicPr>
          <p:cNvPr id="3074" name="Picture 2" descr="http://visualstudiomagazine.com/articles/2013/09/30/~/media/ECG/visualstudiomagazine/Images/introimages/VisualStudio2013.ash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638" y="1385445"/>
            <a:ext cx="2536228" cy="17639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4" cstate="print"/>
          <a:srcRect/>
          <a:stretch>
            <a:fillRect/>
          </a:stretch>
        </p:blipFill>
        <p:spPr bwMode="auto">
          <a:xfrm>
            <a:off x="7215808" y="2586376"/>
            <a:ext cx="2622947" cy="786884"/>
          </a:xfrm>
          <a:prstGeom prst="rect">
            <a:avLst/>
          </a:prstGeom>
          <a:noFill/>
          <a:ln w="9525">
            <a:noFill/>
            <a:miter lim="800000"/>
            <a:headEnd/>
            <a:tailEnd/>
          </a:ln>
        </p:spPr>
      </p:pic>
      <p:pic>
        <p:nvPicPr>
          <p:cNvPr id="1046" name="Picture 22"/>
          <p:cNvPicPr>
            <a:picLocks noChangeAspect="1" noChangeArrowheads="1"/>
          </p:cNvPicPr>
          <p:nvPr/>
        </p:nvPicPr>
        <p:blipFill>
          <a:blip r:embed="rId5" cstate="print"/>
          <a:srcRect/>
          <a:stretch>
            <a:fillRect/>
          </a:stretch>
        </p:blipFill>
        <p:spPr bwMode="auto">
          <a:xfrm>
            <a:off x="7968217" y="1222547"/>
            <a:ext cx="1874921" cy="1020035"/>
          </a:xfrm>
          <a:prstGeom prst="rect">
            <a:avLst/>
          </a:prstGeom>
          <a:noFill/>
          <a:ln w="9525">
            <a:noFill/>
            <a:miter lim="800000"/>
            <a:headEnd/>
            <a:tailEnd/>
          </a:ln>
        </p:spPr>
      </p:pic>
      <p:pic>
        <p:nvPicPr>
          <p:cNvPr id="2" name="Picture 1"/>
          <p:cNvPicPr>
            <a:picLocks noChangeAspect="1"/>
          </p:cNvPicPr>
          <p:nvPr/>
        </p:nvPicPr>
        <p:blipFill>
          <a:blip r:embed="rId6"/>
          <a:stretch>
            <a:fillRect/>
          </a:stretch>
        </p:blipFill>
        <p:spPr>
          <a:xfrm>
            <a:off x="1986969" y="3444000"/>
            <a:ext cx="4249676" cy="1072243"/>
          </a:xfrm>
          <a:prstGeom prst="rect">
            <a:avLst/>
          </a:prstGeom>
        </p:spPr>
      </p:pic>
      <p:pic>
        <p:nvPicPr>
          <p:cNvPr id="3088" name="Picture 16" descr="http://www.ciol.com/IMG/046/20046/windows-8-logo-370x26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7114" y="1264563"/>
            <a:ext cx="1765435" cy="12596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4756336" y="2723435"/>
            <a:ext cx="2223963" cy="674363"/>
          </a:xfrm>
          <a:prstGeom prst="rect">
            <a:avLst/>
          </a:prstGeom>
        </p:spPr>
      </p:pic>
      <p:pic>
        <p:nvPicPr>
          <p:cNvPr id="3076" name="Picture 4" descr="http://forum.unity3d.com/attachment.php?attachmentid=16698&amp;stc=1&amp;d=12952630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928" y="4428402"/>
            <a:ext cx="3802492" cy="14205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ml5_css_javascrip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0299" y="3677485"/>
            <a:ext cx="3327924" cy="13363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ttp://blogs.msdn.com/cfs-filesystemfile.ashx/__key/communityserver-blogs-components-weblogfiles/00-00-01-44-28-metablogapi/3124.image_5F00_1332938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11323" y="5204473"/>
            <a:ext cx="1332730" cy="1327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2"/>
          <a:stretch>
            <a:fillRect/>
          </a:stretch>
        </p:blipFill>
        <p:spPr>
          <a:xfrm>
            <a:off x="1948167" y="5999303"/>
            <a:ext cx="4502454" cy="920341"/>
          </a:xfrm>
          <a:prstGeom prst="rect">
            <a:avLst/>
          </a:prstGeom>
        </p:spPr>
      </p:pic>
      <p:pic>
        <p:nvPicPr>
          <p:cNvPr id="18" name="Picture 18" descr="http://stephenbelovarich.com/web-developer-video-pro-creative-coder-consultant-teacher-freelance-for-hire-los-angeles-california/images/badges/c-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86212" y="4786782"/>
            <a:ext cx="1822603" cy="121506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139446" y="5848956"/>
            <a:ext cx="1071447" cy="1403461"/>
          </a:xfrm>
          <a:prstGeom prst="rect">
            <a:avLst/>
          </a:prstGeom>
          <a:noFill/>
        </p:spPr>
        <p:txBody>
          <a:bodyPr wrap="none" lIns="182880" tIns="146304" rIns="182880" bIns="146304" rtlCol="0">
            <a:spAutoFit/>
          </a:bodyPr>
          <a:lstStyle/>
          <a:p>
            <a:pPr>
              <a:lnSpc>
                <a:spcPct val="90000"/>
              </a:lnSpc>
              <a:spcAft>
                <a:spcPts val="600"/>
              </a:spcAft>
            </a:pPr>
            <a:r>
              <a:rPr lang="en-US" sz="8000" dirty="0">
                <a:gradFill>
                  <a:gsLst>
                    <a:gs pos="2917">
                      <a:schemeClr val="tx1"/>
                    </a:gs>
                    <a:gs pos="30000">
                      <a:schemeClr val="tx1"/>
                    </a:gs>
                  </a:gsLst>
                  <a:lin ang="5400000" scaled="0"/>
                </a:gradFill>
              </a:rPr>
              <a:t>+</a:t>
            </a:r>
            <a:endParaRPr lang="en-US" sz="8000" dirty="0" smtClean="0">
              <a:gradFill>
                <a:gsLst>
                  <a:gs pos="2917">
                    <a:schemeClr val="tx1"/>
                  </a:gs>
                  <a:gs pos="30000">
                    <a:schemeClr val="tx1"/>
                  </a:gs>
                </a:gsLst>
                <a:lin ang="5400000" scaled="0"/>
              </a:gradFill>
            </a:endParaRPr>
          </a:p>
        </p:txBody>
      </p:sp>
      <p:pic>
        <p:nvPicPr>
          <p:cNvPr id="20" name="Picture 2" descr="http://www.e-scape.co.uk/assets/Logos/ios-android-logos.jpe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93196" y="1406343"/>
            <a:ext cx="2096640" cy="102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611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74639" y="295274"/>
            <a:ext cx="11889564" cy="917575"/>
          </a:xfrm>
        </p:spPr>
        <p:txBody>
          <a:bodyPr/>
          <a:lstStyle/>
          <a:p>
            <a:r>
              <a:rPr lang="en-US" dirty="0" smtClean="0"/>
              <a:t>What is a Mobile Device?</a:t>
            </a:r>
            <a:endParaRPr lang="en-US" dirty="0"/>
          </a:p>
        </p:txBody>
      </p:sp>
      <p:grpSp>
        <p:nvGrpSpPr>
          <p:cNvPr id="2" name="Group 1"/>
          <p:cNvGrpSpPr/>
          <p:nvPr/>
        </p:nvGrpSpPr>
        <p:grpSpPr>
          <a:xfrm>
            <a:off x="274639" y="1668482"/>
            <a:ext cx="11466638" cy="4401205"/>
            <a:chOff x="274639" y="1668482"/>
            <a:chExt cx="11466638" cy="4401205"/>
          </a:xfrm>
        </p:grpSpPr>
        <p:sp>
          <p:nvSpPr>
            <p:cNvPr id="3" name="TextBox 2"/>
            <p:cNvSpPr txBox="1"/>
            <p:nvPr/>
          </p:nvSpPr>
          <p:spPr>
            <a:xfrm>
              <a:off x="274639" y="1668482"/>
              <a:ext cx="5364354" cy="4401205"/>
            </a:xfrm>
            <a:prstGeom prst="rect">
              <a:avLst/>
            </a:prstGeom>
            <a:noFill/>
          </p:spPr>
          <p:txBody>
            <a:bodyPr wrap="none" rtlCol="0">
              <a:spAutoFit/>
            </a:bodyPr>
            <a:lstStyle/>
            <a:p>
              <a:pPr marL="342900" indent="-342900">
                <a:lnSpc>
                  <a:spcPct val="200000"/>
                </a:lnSpc>
                <a:buFont typeface="Wingdings" panose="05000000000000000000" pitchFamily="2" charset="2"/>
                <a:buChar char="q"/>
              </a:pPr>
              <a:r>
                <a:rPr lang="en-US" sz="2800" dirty="0" smtClean="0"/>
                <a:t> Smartphones</a:t>
              </a:r>
              <a:endParaRPr lang="en-US" sz="2800" dirty="0"/>
            </a:p>
            <a:p>
              <a:pPr marL="342900" indent="-342900">
                <a:lnSpc>
                  <a:spcPct val="200000"/>
                </a:lnSpc>
                <a:buFont typeface="Wingdings" panose="05000000000000000000" pitchFamily="2" charset="2"/>
                <a:buChar char="q"/>
              </a:pPr>
              <a:r>
                <a:rPr lang="en-US" sz="2800" dirty="0" smtClean="0"/>
                <a:t> Tablets</a:t>
              </a:r>
              <a:endParaRPr lang="en-US" sz="2800" dirty="0"/>
            </a:p>
            <a:p>
              <a:pPr marL="342900" indent="-342900">
                <a:lnSpc>
                  <a:spcPct val="200000"/>
                </a:lnSpc>
                <a:buFont typeface="Wingdings" panose="05000000000000000000" pitchFamily="2" charset="2"/>
                <a:buChar char="q"/>
              </a:pPr>
              <a:r>
                <a:rPr lang="en-US" sz="2800" dirty="0" smtClean="0"/>
                <a:t> Laptops</a:t>
              </a:r>
              <a:endParaRPr lang="en-US" sz="2800" dirty="0"/>
            </a:p>
            <a:p>
              <a:pPr marL="342900" indent="-342900">
                <a:lnSpc>
                  <a:spcPct val="200000"/>
                </a:lnSpc>
                <a:buFont typeface="Wingdings" panose="05000000000000000000" pitchFamily="2" charset="2"/>
                <a:buChar char="q"/>
              </a:pPr>
              <a:r>
                <a:rPr lang="en-US" sz="2800" dirty="0" smtClean="0"/>
                <a:t> Netbooks and smaller laptops</a:t>
              </a:r>
            </a:p>
            <a:p>
              <a:pPr marL="342900" indent="-342900">
                <a:lnSpc>
                  <a:spcPct val="200000"/>
                </a:lnSpc>
                <a:buFont typeface="Wingdings" panose="05000000000000000000" pitchFamily="2" charset="2"/>
                <a:buChar char="q"/>
              </a:pPr>
              <a:r>
                <a:rPr lang="en-US" sz="2800" dirty="0" smtClean="0"/>
                <a:t> Laptop/Tablet hybrids</a:t>
              </a:r>
              <a:endParaRPr lang="en-US" sz="2800" dirty="0"/>
            </a:p>
          </p:txBody>
        </p:sp>
        <p:pic>
          <p:nvPicPr>
            <p:cNvPr id="4104" name="Picture 8" descr="http://techpinions.com/wp-content/uploads/2012/10/ecolo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421" y="3123416"/>
              <a:ext cx="1679056" cy="14913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fi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675" y="3203330"/>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ps-Gps-Receiving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275" y="3869084"/>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dn.marketplaceimages.windowsphone.com/v8/images/bfbdd805-81cd-4970-8df9-6e202538948f?imageType=ws_icon_la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67668" y="4013804"/>
              <a:ext cx="873609" cy="8736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4549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Visual Tools</a:t>
            </a:r>
            <a:endParaRPr lang="en-US" dirty="0"/>
          </a:p>
        </p:txBody>
      </p:sp>
    </p:spTree>
    <p:extLst>
      <p:ext uri="{BB962C8B-B14F-4D97-AF65-F5344CB8AC3E}">
        <p14:creationId xmlns:p14="http://schemas.microsoft.com/office/powerpoint/2010/main" val="208401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BDF7B88FB45242857B3A901B483E78" ma:contentTypeVersion="1" ma:contentTypeDescription="Create a new document." ma:contentTypeScope="" ma:versionID="455b738cbe291035727252965339a9cd">
  <xsd:schema xmlns:xsd="http://www.w3.org/2001/XMLSchema" xmlns:xs="http://www.w3.org/2001/XMLSchema" xmlns:p="http://schemas.microsoft.com/office/2006/metadata/properties" xmlns:ns3="cbf749eb-5fb0-4c75-b7cd-eb7d18649fd5" targetNamespace="http://schemas.microsoft.com/office/2006/metadata/properties" ma:root="true" ma:fieldsID="d774524265fcb095b4c84cada5906d7e" ns3:_="">
    <xsd:import namespace="cbf749eb-5fb0-4c75-b7cd-eb7d18649fd5"/>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f749eb-5fb0-4c75-b7cd-eb7d18649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1D73293D-82F6-4565-88FA-9CA87C460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f749eb-5fb0-4c75-b7cd-eb7d18649f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cbf749eb-5fb0-4c75-b7cd-eb7d18649fd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23449</TotalTime>
  <Words>1687</Words>
  <Application>Microsoft Office PowerPoint</Application>
  <PresentationFormat>Custom</PresentationFormat>
  <Paragraphs>297</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ＭＳ Ｐゴシック</vt:lpstr>
      <vt:lpstr>Arial</vt:lpstr>
      <vt:lpstr>Segoe UI</vt:lpstr>
      <vt:lpstr>Segoe UI Light</vt:lpstr>
      <vt:lpstr>Wingdings</vt:lpstr>
      <vt:lpstr>MSVID_White_16x9_2012-08-18</vt:lpstr>
      <vt:lpstr>Intro to Mobile Game Development</vt:lpstr>
      <vt:lpstr>Agenda</vt:lpstr>
      <vt:lpstr>Introduction</vt:lpstr>
      <vt:lpstr>My Background</vt:lpstr>
      <vt:lpstr>My Background (continued)</vt:lpstr>
      <vt:lpstr>Official Xbox Magazine</vt:lpstr>
      <vt:lpstr>PowerPoint Presentation</vt:lpstr>
      <vt:lpstr>What is a Mobile Device?</vt:lpstr>
      <vt:lpstr>Visual Tools</vt:lpstr>
      <vt:lpstr>Game Salad</vt:lpstr>
      <vt:lpstr>Game Salad UI</vt:lpstr>
      <vt:lpstr>Construct 2</vt:lpstr>
      <vt:lpstr>Construct 2 UI</vt:lpstr>
      <vt:lpstr>Visual + Programming</vt:lpstr>
      <vt:lpstr>Game Maker</vt:lpstr>
      <vt:lpstr>Game Maker UI</vt:lpstr>
      <vt:lpstr>Unity (3D and 2D)</vt:lpstr>
      <vt:lpstr>Unity UI</vt:lpstr>
      <vt:lpstr>Programming</vt:lpstr>
      <vt:lpstr>C++ and DirectX (Visual Studio)</vt:lpstr>
      <vt:lpstr>Unreal Engine</vt:lpstr>
      <vt:lpstr>Unreal Engine Editor UI</vt:lpstr>
      <vt:lpstr>Cocos2d-x</vt:lpstr>
      <vt:lpstr>Next Steps</vt:lpstr>
      <vt:lpstr>More information:</vt:lpstr>
      <vt:lpstr>Questions?</vt:lpstr>
      <vt:lpstr>Contact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Stronger. Together. One Microsoft</dc:title>
  <dc:creator>Dave Voyles</dc:creator>
  <cp:lastModifiedBy>Shahed Chowdhuri</cp:lastModifiedBy>
  <cp:revision>314</cp:revision>
  <dcterms:created xsi:type="dcterms:W3CDTF">2012-05-22T07:38:31Z</dcterms:created>
  <dcterms:modified xsi:type="dcterms:W3CDTF">2014-10-09T21:59:33Z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0x010100F5BDF7B88FB45242857B3A901B483E78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