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69"/>
  </p:notesMasterIdLst>
  <p:handoutMasterIdLst>
    <p:handoutMasterId r:id="rId70"/>
  </p:handoutMasterIdLst>
  <p:sldIdLst>
    <p:sldId id="256" r:id="rId5"/>
    <p:sldId id="298" r:id="rId6"/>
    <p:sldId id="304" r:id="rId7"/>
    <p:sldId id="401" r:id="rId8"/>
    <p:sldId id="402" r:id="rId9"/>
    <p:sldId id="403" r:id="rId10"/>
    <p:sldId id="318" r:id="rId11"/>
    <p:sldId id="346" r:id="rId12"/>
    <p:sldId id="347" r:id="rId13"/>
    <p:sldId id="348" r:id="rId14"/>
    <p:sldId id="349" r:id="rId15"/>
    <p:sldId id="350" r:id="rId16"/>
    <p:sldId id="351" r:id="rId17"/>
    <p:sldId id="352" r:id="rId18"/>
    <p:sldId id="396" r:id="rId19"/>
    <p:sldId id="357" r:id="rId20"/>
    <p:sldId id="358" r:id="rId21"/>
    <p:sldId id="359" r:id="rId22"/>
    <p:sldId id="360" r:id="rId23"/>
    <p:sldId id="361" r:id="rId24"/>
    <p:sldId id="362" r:id="rId25"/>
    <p:sldId id="397" r:id="rId26"/>
    <p:sldId id="364" r:id="rId27"/>
    <p:sldId id="365" r:id="rId28"/>
    <p:sldId id="366" r:id="rId29"/>
    <p:sldId id="367" r:id="rId30"/>
    <p:sldId id="368" r:id="rId31"/>
    <p:sldId id="369" r:id="rId32"/>
    <p:sldId id="398" r:id="rId33"/>
    <p:sldId id="371" r:id="rId34"/>
    <p:sldId id="372" r:id="rId35"/>
    <p:sldId id="373" r:id="rId36"/>
    <p:sldId id="374" r:id="rId37"/>
    <p:sldId id="375" r:id="rId38"/>
    <p:sldId id="376" r:id="rId39"/>
    <p:sldId id="377" r:id="rId40"/>
    <p:sldId id="378" r:id="rId41"/>
    <p:sldId id="379" r:id="rId42"/>
    <p:sldId id="380" r:id="rId43"/>
    <p:sldId id="381" r:id="rId44"/>
    <p:sldId id="399" r:id="rId45"/>
    <p:sldId id="383" r:id="rId46"/>
    <p:sldId id="384" r:id="rId47"/>
    <p:sldId id="385" r:id="rId48"/>
    <p:sldId id="400" r:id="rId49"/>
    <p:sldId id="387" r:id="rId50"/>
    <p:sldId id="388" r:id="rId51"/>
    <p:sldId id="389" r:id="rId52"/>
    <p:sldId id="390" r:id="rId53"/>
    <p:sldId id="391" r:id="rId54"/>
    <p:sldId id="392" r:id="rId55"/>
    <p:sldId id="393" r:id="rId56"/>
    <p:sldId id="394" r:id="rId57"/>
    <p:sldId id="319" r:id="rId58"/>
    <p:sldId id="327" r:id="rId59"/>
    <p:sldId id="332" r:id="rId60"/>
    <p:sldId id="333" r:id="rId61"/>
    <p:sldId id="334" r:id="rId62"/>
    <p:sldId id="329" r:id="rId63"/>
    <p:sldId id="330" r:id="rId64"/>
    <p:sldId id="405" r:id="rId65"/>
    <p:sldId id="404" r:id="rId66"/>
    <p:sldId id="311" r:id="rId67"/>
    <p:sldId id="296" r:id="rId6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6" autoAdjust="0"/>
    <p:restoredTop sz="67961" autoAdjust="0"/>
  </p:normalViewPr>
  <p:slideViewPr>
    <p:cSldViewPr>
      <p:cViewPr varScale="1">
        <p:scale>
          <a:sx n="46" d="100"/>
          <a:sy n="46" d="100"/>
        </p:scale>
        <p:origin x="1740" y="42"/>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1734" y="-614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Open Developer Account</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Certificate, Windows Store</a:t>
          </a:r>
        </a:p>
        <a:p>
          <a:r>
            <a:rPr lang="en-US" sz="2400" dirty="0" smtClean="0"/>
            <a:t>&gt; Store Graphics, Package</a:t>
          </a:r>
        </a:p>
        <a:p>
          <a:r>
            <a:rPr lang="en-US" sz="2400" dirty="0" smtClean="0"/>
            <a:t>&gt; Publish!</a:t>
          </a:r>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Windows Phone, Alt Tools</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Open Developer Account</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Certificate, Windows Store</a:t>
          </a:r>
        </a:p>
        <a:p>
          <a:pPr lvl="0" algn="l" defTabSz="1066800">
            <a:lnSpc>
              <a:spcPct val="90000"/>
            </a:lnSpc>
            <a:spcBef>
              <a:spcPct val="0"/>
            </a:spcBef>
            <a:spcAft>
              <a:spcPct val="35000"/>
            </a:spcAft>
          </a:pPr>
          <a:r>
            <a:rPr lang="en-US" sz="2400" kern="1200" dirty="0" smtClean="0"/>
            <a:t>&gt; Store Graphics, Package</a:t>
          </a:r>
        </a:p>
        <a:p>
          <a:pPr lvl="0" algn="l" defTabSz="1066800">
            <a:lnSpc>
              <a:spcPct val="90000"/>
            </a:lnSpc>
            <a:spcBef>
              <a:spcPct val="0"/>
            </a:spcBef>
            <a:spcAft>
              <a:spcPct val="35000"/>
            </a:spcAft>
          </a:pPr>
          <a:r>
            <a:rPr lang="en-US" sz="2400" kern="1200" dirty="0" smtClean="0"/>
            <a:t>&gt; Publish!</a:t>
          </a:r>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Windows Phone, Alt Tools</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2/19/2015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2/19/2015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ppstudio.windows.com/"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cial.technet.microsoft.com/wiki/contents/articles/24933.create-a-universal-application-with-windows-app-studio.aspx"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akeupandcode.com/construct2"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wakeupandcode.com/construct-2-exporting-and-publishing-to-web-windows-8-and-windows-phone-8/"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akeupandcode.com/unity"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blogs.unity3d.com/2014/08/07/introducing-universal-windows-applications-in-unity/"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Title Page: </a:t>
            </a:r>
            <a:r>
              <a:rPr lang="en-US" sz="900" b="1" dirty="0" smtClean="0"/>
              <a:t>Publishing Your App/Game</a:t>
            </a:r>
            <a:br>
              <a:rPr lang="en-US" sz="900" b="1" dirty="0" smtClean="0"/>
            </a:br>
            <a:r>
              <a:rPr lang="en-US" sz="900" dirty="0" smtClean="0"/>
              <a:t>Windows </a:t>
            </a:r>
            <a:r>
              <a:rPr lang="en-US" sz="900" dirty="0" smtClean="0">
                <a:sym typeface="Wingdings" panose="05000000000000000000" pitchFamily="2" charset="2"/>
              </a:rPr>
              <a:t></a:t>
            </a:r>
            <a:r>
              <a:rPr lang="en-US" sz="900" dirty="0" smtClean="0"/>
              <a:t> Windows Phone </a:t>
            </a:r>
            <a:r>
              <a:rPr lang="en-US" sz="900" dirty="0" smtClean="0">
                <a:sym typeface="Wingdings" panose="05000000000000000000" pitchFamily="2" charset="2"/>
              </a:rPr>
              <a:t></a:t>
            </a:r>
            <a:r>
              <a:rPr lang="en-US" sz="900" dirty="0" smtClean="0"/>
              <a:t> … and more!</a:t>
            </a:r>
          </a:p>
          <a:p>
            <a:endParaRPr lang="en-US" dirty="0" smtClean="0"/>
          </a:p>
          <a:p>
            <a:r>
              <a:rPr lang="en-US" dirty="0" smtClean="0"/>
              <a:t>By Shahed Chowdhuri</a:t>
            </a:r>
          </a:p>
          <a:p>
            <a:r>
              <a:rPr lang="en-US" dirty="0" smtClean="0"/>
              <a:t>Sr.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2/19/2015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 Phone 8</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FBBAA72-C5AE-4537-9DA2-CCE08A445307}" type="datetime1">
              <a:rPr lang="en-US" smtClean="0"/>
              <a:t>2/19/2015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2348828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 Tools</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3B0C857-6AD3-4F8B-9B10-8E33D2F1509D}" type="datetime1">
              <a:rPr lang="en-US" smtClean="0"/>
              <a:t>2/19/2015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2566058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App Studio</a:t>
            </a:r>
          </a:p>
          <a:p>
            <a:pPr defTabSz="939363">
              <a:defRPr/>
            </a:pPr>
            <a:endParaRPr lang="en-US" dirty="0" smtClean="0"/>
          </a:p>
          <a:p>
            <a:pPr defTabSz="939363">
              <a:defRPr/>
            </a:pPr>
            <a:r>
              <a:rPr lang="en-US" dirty="0" smtClean="0"/>
              <a:t>(website)</a:t>
            </a:r>
          </a:p>
          <a:p>
            <a:pPr defTabSz="939363">
              <a:defRPr/>
            </a:pPr>
            <a:endParaRPr lang="en-US" dirty="0" smtClean="0"/>
          </a:p>
          <a:p>
            <a:r>
              <a:rPr lang="en-US" sz="900" dirty="0" smtClean="0"/>
              <a:t>App Studio</a:t>
            </a:r>
          </a:p>
          <a:p>
            <a:pPr marL="342900" indent="-342900">
              <a:buFont typeface="Arial" panose="020B0604020202020204" pitchFamily="34" charset="0"/>
              <a:buChar char="•"/>
            </a:pPr>
            <a:r>
              <a:rPr lang="en-US" sz="900" dirty="0" smtClean="0"/>
              <a:t>Link: </a:t>
            </a:r>
            <a:r>
              <a:rPr lang="en-US" sz="900" dirty="0" smtClean="0">
                <a:hlinkClick r:id="rId3"/>
              </a:rPr>
              <a:t>https://appstudio.windows.com/</a:t>
            </a:r>
            <a:r>
              <a:rPr lang="en-US" sz="900" dirty="0" smtClean="0"/>
              <a:t> </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55</a:t>
            </a:fld>
            <a:endParaRPr lang="en-US"/>
          </a:p>
        </p:txBody>
      </p:sp>
    </p:spTree>
    <p:extLst>
      <p:ext uri="{BB962C8B-B14F-4D97-AF65-F5344CB8AC3E}">
        <p14:creationId xmlns:p14="http://schemas.microsoft.com/office/powerpoint/2010/main" val="3500344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App Studio in 4 Steps </a:t>
            </a:r>
            <a:r>
              <a:rPr lang="en-US" sz="900" dirty="0" smtClean="0"/>
              <a:t>(from App Studio website)</a:t>
            </a:r>
          </a:p>
          <a:p>
            <a:pPr defTabSz="939363">
              <a:defRPr/>
            </a:pPr>
            <a:endParaRPr lang="en-US" sz="900" dirty="0" smtClean="0"/>
          </a:p>
          <a:p>
            <a:pPr marL="228600" indent="-228600" defTabSz="939363">
              <a:buAutoNum type="arabicPeriod"/>
              <a:defRPr/>
            </a:pPr>
            <a:r>
              <a:rPr lang="en-US" sz="900" dirty="0" smtClean="0"/>
              <a:t>Have an idea</a:t>
            </a:r>
          </a:p>
          <a:p>
            <a:pPr marL="228600" indent="-228600" defTabSz="939363">
              <a:buAutoNum type="arabicPeriod"/>
              <a:defRPr/>
            </a:pPr>
            <a:r>
              <a:rPr lang="en-US" sz="900" dirty="0" smtClean="0"/>
              <a:t>Add content</a:t>
            </a:r>
          </a:p>
          <a:p>
            <a:pPr marL="228600" indent="-228600" defTabSz="939363">
              <a:buAutoNum type="arabicPeriod"/>
              <a:defRPr/>
            </a:pPr>
            <a:r>
              <a:rPr lang="en-US" sz="900" dirty="0" smtClean="0"/>
              <a:t>Choose style</a:t>
            </a:r>
          </a:p>
          <a:p>
            <a:pPr marL="228600" indent="-228600" defTabSz="939363">
              <a:buAutoNum type="arabicPeriod"/>
              <a:defRPr/>
            </a:pPr>
            <a:r>
              <a:rPr lang="en-US" sz="900" dirty="0" smtClean="0"/>
              <a:t>Use It!</a:t>
            </a:r>
          </a:p>
          <a:p>
            <a:pPr marL="0" indent="0" defTabSz="939363">
              <a:buNone/>
              <a:defRPr/>
            </a:pPr>
            <a:endParaRPr lang="en-US" sz="900" dirty="0"/>
          </a:p>
          <a:p>
            <a:r>
              <a:rPr lang="en-US" sz="900" dirty="0" smtClean="0"/>
              <a:t>App Studio Tutorial</a:t>
            </a:r>
          </a:p>
          <a:p>
            <a:pPr marL="342900" indent="-342900">
              <a:buFont typeface="Arial" panose="020B0604020202020204" pitchFamily="34" charset="0"/>
              <a:buChar char="•"/>
            </a:pPr>
            <a:r>
              <a:rPr lang="en-US" sz="900" dirty="0" smtClean="0"/>
              <a:t>Link: </a:t>
            </a:r>
            <a:r>
              <a:rPr lang="en-US" sz="900" dirty="0" smtClean="0">
                <a:hlinkClick r:id="rId3"/>
              </a:rPr>
              <a:t>http://social.technet.microsoft.com/wiki/contents/articles/24933.create-a-universal-application-with-windows-app-studio.aspx</a:t>
            </a:r>
            <a:r>
              <a:rPr lang="en-US" sz="900" dirty="0" smtClean="0"/>
              <a:t> </a:t>
            </a:r>
          </a:p>
          <a:p>
            <a:pPr marL="0" indent="0" defTabSz="939363">
              <a:buNone/>
              <a:defRPr/>
            </a:pPr>
            <a:endParaRPr lang="en-US" sz="900"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56</a:t>
            </a:fld>
            <a:endParaRPr lang="en-US"/>
          </a:p>
        </p:txBody>
      </p:sp>
    </p:spTree>
    <p:extLst>
      <p:ext uri="{BB962C8B-B14F-4D97-AF65-F5344CB8AC3E}">
        <p14:creationId xmlns:p14="http://schemas.microsoft.com/office/powerpoint/2010/main" val="25635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Build Your App in Your Browser</a:t>
            </a:r>
          </a:p>
          <a:p>
            <a:pPr defTabSz="939363">
              <a:defRPr/>
            </a:pPr>
            <a:endParaRPr lang="en-US" dirty="0" smtClean="0"/>
          </a:p>
          <a:p>
            <a:pPr defTabSz="939363">
              <a:defRPr/>
            </a:pPr>
            <a:r>
              <a:rPr lang="en-US" dirty="0" smtClean="0"/>
              <a:t>(screenshot of App Studio UI)</a:t>
            </a:r>
          </a:p>
          <a:p>
            <a:pPr defTabSz="939363">
              <a:defRPr/>
            </a:pPr>
            <a:endParaRPr lang="en-US" dirty="0" smtClean="0"/>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Click Finish</a:t>
            </a:r>
            <a:r>
              <a:rPr lang="en-US" sz="900" baseline="0" dirty="0" smtClean="0">
                <a:gradFill>
                  <a:gsLst>
                    <a:gs pos="2917">
                      <a:schemeClr val="tx1"/>
                    </a:gs>
                    <a:gs pos="30000">
                      <a:schemeClr val="tx1"/>
                    </a:gs>
                  </a:gsLst>
                  <a:lin ang="5400000" scaled="0"/>
                </a:gradFill>
              </a:rPr>
              <a:t> </a:t>
            </a:r>
            <a:r>
              <a:rPr lang="en-US" sz="900" dirty="0" smtClean="0">
                <a:gradFill>
                  <a:gsLst>
                    <a:gs pos="2917">
                      <a:schemeClr val="tx1"/>
                    </a:gs>
                    <a:gs pos="30000">
                      <a:schemeClr val="tx1"/>
                    </a:gs>
                  </a:gsLst>
                  <a:lin ang="5400000" scaled="0"/>
                </a:gradFill>
              </a:rPr>
              <a:t>When Done</a:t>
            </a:r>
          </a:p>
          <a:p>
            <a:pPr marL="0" indent="0">
              <a:lnSpc>
                <a:spcPct val="90000"/>
              </a:lnSpc>
              <a:spcAft>
                <a:spcPts val="600"/>
              </a:spcAft>
              <a:buFont typeface="Arial" panose="020B0604020202020204" pitchFamily="34" charset="0"/>
              <a:buNone/>
            </a:pPr>
            <a:endParaRPr lang="en-US" sz="900" dirty="0" smtClean="0">
              <a:gradFill>
                <a:gsLst>
                  <a:gs pos="2917">
                    <a:schemeClr val="tx1"/>
                  </a:gs>
                  <a:gs pos="30000">
                    <a:schemeClr val="tx1"/>
                  </a:gs>
                </a:gsLst>
                <a:lin ang="5400000" scaled="0"/>
              </a:gradFill>
            </a:endParaRPr>
          </a:p>
          <a:p>
            <a:pPr defTabSz="939363">
              <a:defRPr/>
            </a:pPr>
            <a:endParaRPr lang="en-US"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57</a:t>
            </a:fld>
            <a:endParaRPr lang="en-US"/>
          </a:p>
        </p:txBody>
      </p:sp>
    </p:spTree>
    <p:extLst>
      <p:ext uri="{BB962C8B-B14F-4D97-AF65-F5344CB8AC3E}">
        <p14:creationId xmlns:p14="http://schemas.microsoft.com/office/powerpoint/2010/main" val="3919083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Generate &amp; Download</a:t>
            </a:r>
          </a:p>
          <a:p>
            <a:pPr defTabSz="939363">
              <a:defRPr/>
            </a:pPr>
            <a:endParaRPr lang="en-US" dirty="0" smtClean="0"/>
          </a:p>
          <a:p>
            <a:pPr defTabSz="939363">
              <a:defRPr/>
            </a:pPr>
            <a:r>
              <a:rPr lang="en-US" dirty="0" smtClean="0"/>
              <a:t>(screenshot of App</a:t>
            </a:r>
            <a:r>
              <a:rPr lang="en-US" baseline="0" dirty="0" smtClean="0"/>
              <a:t> Studio UI)</a:t>
            </a:r>
          </a:p>
          <a:p>
            <a:pPr marL="171450" indent="-171450" defTabSz="939363">
              <a:buFont typeface="Arial" panose="020B0604020202020204" pitchFamily="34" charset="0"/>
              <a:buChar char="•"/>
              <a:defRPr/>
            </a:pPr>
            <a:r>
              <a:rPr lang="en-US" baseline="0" dirty="0" smtClean="0"/>
              <a:t>Download Source Code</a:t>
            </a:r>
          </a:p>
          <a:p>
            <a:pPr marL="0" indent="0" defTabSz="939363">
              <a:buFont typeface="Arial" panose="020B0604020202020204" pitchFamily="34" charset="0"/>
              <a:buNone/>
              <a:defRPr/>
            </a:pPr>
            <a:endParaRPr lang="en-US" baseline="0"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58</a:t>
            </a:fld>
            <a:endParaRPr lang="en-US"/>
          </a:p>
        </p:txBody>
      </p:sp>
    </p:spTree>
    <p:extLst>
      <p:ext uri="{BB962C8B-B14F-4D97-AF65-F5344CB8AC3E}">
        <p14:creationId xmlns:p14="http://schemas.microsoft.com/office/powerpoint/2010/main" val="889180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Construct 2</a:t>
            </a:r>
          </a:p>
          <a:p>
            <a:pPr defTabSz="939363">
              <a:defRPr/>
            </a:pPr>
            <a:endParaRPr lang="en-US" dirty="0" smtClean="0"/>
          </a:p>
          <a:p>
            <a:pPr defTabSz="939363">
              <a:defRPr/>
            </a:pPr>
            <a:r>
              <a:rPr lang="en-US" dirty="0" smtClean="0"/>
              <a:t>(screenshot of Construct</a:t>
            </a:r>
            <a:r>
              <a:rPr lang="en-US" baseline="0" dirty="0" smtClean="0"/>
              <a:t> 2 UI for Exporting to Windows Universal format)</a:t>
            </a:r>
          </a:p>
          <a:p>
            <a:endParaRPr lang="en-US" sz="900" baseline="0" dirty="0" smtClean="0"/>
          </a:p>
          <a:p>
            <a:r>
              <a:rPr lang="en-US" sz="900" dirty="0" smtClean="0"/>
              <a:t>More information:</a:t>
            </a:r>
          </a:p>
          <a:p>
            <a:pPr marL="342900" indent="-342900">
              <a:buFont typeface="Arial" panose="020B0604020202020204" pitchFamily="34" charset="0"/>
              <a:buChar char="•"/>
            </a:pPr>
            <a:r>
              <a:rPr lang="en-US" sz="900" dirty="0" smtClean="0"/>
              <a:t>Index Page: </a:t>
            </a:r>
            <a:r>
              <a:rPr lang="en-US" sz="900" dirty="0" smtClean="0">
                <a:hlinkClick r:id="rId3"/>
              </a:rPr>
              <a:t>http://WakeUpAndCode.com/construct2</a:t>
            </a:r>
            <a:r>
              <a:rPr lang="en-US" sz="900" dirty="0" smtClean="0"/>
              <a:t> </a:t>
            </a:r>
          </a:p>
          <a:p>
            <a:pPr marL="342900" indent="-342900">
              <a:buFont typeface="Arial" panose="020B0604020202020204" pitchFamily="34" charset="0"/>
              <a:buChar char="•"/>
            </a:pPr>
            <a:r>
              <a:rPr lang="en-US" sz="900" dirty="0" smtClean="0"/>
              <a:t>Exporting &amp; Publishing: </a:t>
            </a:r>
            <a:r>
              <a:rPr lang="en-US" sz="900" dirty="0" smtClean="0">
                <a:hlinkClick r:id="rId4"/>
              </a:rPr>
              <a:t>http://wakeupandcode.com/construct-2-exporting-and-publishing-to-web-windows-8-and-windows-phone-8/</a:t>
            </a:r>
            <a:endParaRPr lang="en-US" sz="900" dirty="0" smtClean="0"/>
          </a:p>
          <a:p>
            <a:endParaRPr lang="en-US" sz="900"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59</a:t>
            </a:fld>
            <a:endParaRPr lang="en-US"/>
          </a:p>
        </p:txBody>
      </p:sp>
    </p:spTree>
    <p:extLst>
      <p:ext uri="{BB962C8B-B14F-4D97-AF65-F5344CB8AC3E}">
        <p14:creationId xmlns:p14="http://schemas.microsoft.com/office/powerpoint/2010/main" val="4292853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Unity</a:t>
            </a:r>
          </a:p>
          <a:p>
            <a:pPr defTabSz="939363">
              <a:defRPr/>
            </a:pPr>
            <a:endParaRPr lang="en-US" dirty="0" smtClean="0"/>
          </a:p>
          <a:p>
            <a:pPr defTabSz="939363">
              <a:defRPr/>
            </a:pPr>
            <a:r>
              <a:rPr lang="en-US" dirty="0" smtClean="0"/>
              <a:t>(screenshot of Unity</a:t>
            </a:r>
            <a:r>
              <a:rPr lang="en-US" baseline="0" dirty="0" smtClean="0"/>
              <a:t> for setting Build Settings to Windows Universal format)</a:t>
            </a:r>
          </a:p>
          <a:p>
            <a:endParaRPr lang="en-US" sz="900" baseline="0" dirty="0" smtClean="0"/>
          </a:p>
          <a:p>
            <a:r>
              <a:rPr lang="en-US" sz="900" dirty="0" smtClean="0"/>
              <a:t>More Information</a:t>
            </a:r>
          </a:p>
          <a:p>
            <a:pPr marL="342900" indent="-342900">
              <a:buFont typeface="Arial" panose="020B0604020202020204" pitchFamily="34" charset="0"/>
              <a:buChar char="•"/>
            </a:pPr>
            <a:r>
              <a:rPr lang="en-US" sz="900" dirty="0" smtClean="0"/>
              <a:t>Index Page: </a:t>
            </a:r>
            <a:r>
              <a:rPr lang="en-US" sz="900" dirty="0" smtClean="0">
                <a:hlinkClick r:id="rId3"/>
              </a:rPr>
              <a:t>http://WakeUpAndCode.com/unity</a:t>
            </a:r>
            <a:r>
              <a:rPr lang="en-US" sz="900" dirty="0" smtClean="0"/>
              <a:t> </a:t>
            </a:r>
          </a:p>
          <a:p>
            <a:pPr marL="342900" indent="-342900">
              <a:buFont typeface="Arial" panose="020B0604020202020204" pitchFamily="34" charset="0"/>
              <a:buChar char="•"/>
            </a:pPr>
            <a:r>
              <a:rPr lang="en-US" sz="900" dirty="0" smtClean="0"/>
              <a:t>Universal Apps in Unity: </a:t>
            </a:r>
            <a:r>
              <a:rPr lang="en-US" sz="900" dirty="0" smtClean="0">
                <a:hlinkClick r:id="rId4"/>
              </a:rPr>
              <a:t>http://blogs.unity3d.com/2014/08/07/introducing-universal-windows-applications-in-unity/</a:t>
            </a:r>
            <a:r>
              <a:rPr lang="en-US" sz="900" dirty="0" smtClean="0"/>
              <a:t> </a:t>
            </a:r>
          </a:p>
          <a:p>
            <a:endParaRPr lang="en-US" sz="900" baseline="0"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60</a:t>
            </a:fld>
            <a:endParaRPr lang="en-US"/>
          </a:p>
        </p:txBody>
      </p:sp>
    </p:spTree>
    <p:extLst>
      <p:ext uri="{BB962C8B-B14F-4D97-AF65-F5344CB8AC3E}">
        <p14:creationId xmlns:p14="http://schemas.microsoft.com/office/powerpoint/2010/main" val="1805167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Xbox One?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3B0C857-6AD3-4F8B-9B10-8E33D2F1509D}" type="datetime1">
              <a:rPr lang="en-US" smtClean="0"/>
              <a:t>2/19/2015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61</a:t>
            </a:fld>
            <a:endParaRPr lang="en-US" dirty="0"/>
          </a:p>
        </p:txBody>
      </p:sp>
    </p:spTree>
    <p:extLst>
      <p:ext uri="{BB962C8B-B14F-4D97-AF65-F5344CB8AC3E}">
        <p14:creationId xmlns:p14="http://schemas.microsoft.com/office/powerpoint/2010/main" val="2420481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Questions?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63</a:t>
            </a:fld>
            <a:endParaRPr lang="en-US"/>
          </a:p>
        </p:txBody>
      </p:sp>
    </p:spTree>
    <p:extLst>
      <p:ext uri="{BB962C8B-B14F-4D97-AF65-F5344CB8AC3E}">
        <p14:creationId xmlns:p14="http://schemas.microsoft.com/office/powerpoint/2010/main" val="238500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Open Developer Account</a:t>
            </a:r>
          </a:p>
          <a:p>
            <a:pPr lvl="0"/>
            <a:r>
              <a:rPr lang="en-US" sz="900" dirty="0" smtClean="0"/>
              <a:t>&gt; Certificate, Windows Store</a:t>
            </a:r>
          </a:p>
          <a:p>
            <a:pPr lvl="0"/>
            <a:r>
              <a:rPr lang="en-US" sz="900" dirty="0" smtClean="0"/>
              <a:t>&gt; Store Graphics, Package</a:t>
            </a:r>
          </a:p>
          <a:p>
            <a:pPr lvl="0"/>
            <a:r>
              <a:rPr lang="en-US" sz="900" dirty="0" smtClean="0"/>
              <a:t>&gt; Publish!</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Windows Phone, Alt Tools</a:t>
            </a:r>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64</a:t>
            </a:fld>
            <a:endParaRPr lang="en-US"/>
          </a:p>
        </p:txBody>
      </p:sp>
    </p:spTree>
    <p:extLst>
      <p:ext uri="{BB962C8B-B14F-4D97-AF65-F5344CB8AC3E}">
        <p14:creationId xmlns:p14="http://schemas.microsoft.com/office/powerpoint/2010/main" val="107901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Tools &amp; Technologies</a:t>
            </a:r>
          </a:p>
          <a:p>
            <a:pPr marL="176131" indent="-176131">
              <a:buFont typeface="Arial" panose="020B0604020202020204" pitchFamily="34" charset="0"/>
              <a:buChar char="•"/>
            </a:pPr>
            <a:r>
              <a:rPr lang="en-US" dirty="0" smtClean="0"/>
              <a:t>Visual Studio 2013</a:t>
            </a:r>
          </a:p>
          <a:p>
            <a:pPr marL="176131" indent="-176131">
              <a:buFont typeface="Arial" panose="020B0604020202020204" pitchFamily="34" charset="0"/>
              <a:buChar char="•"/>
            </a:pPr>
            <a:r>
              <a:rPr lang="en-US" dirty="0" smtClean="0"/>
              <a:t>Windows 8</a:t>
            </a:r>
          </a:p>
          <a:p>
            <a:pPr marL="176131" indent="-176131">
              <a:buFont typeface="Arial" panose="020B0604020202020204" pitchFamily="34" charset="0"/>
              <a:buChar char="•"/>
            </a:pPr>
            <a:r>
              <a:rPr lang="en-US" dirty="0" smtClean="0"/>
              <a:t>Microsoft</a:t>
            </a:r>
            <a:r>
              <a:rPr lang="en-US" baseline="0" dirty="0" smtClean="0"/>
              <a:t> .NET</a:t>
            </a:r>
            <a:r>
              <a:rPr lang="en-US" baseline="0" dirty="0"/>
              <a:t> </a:t>
            </a:r>
            <a:r>
              <a:rPr lang="en-US" baseline="0" dirty="0" smtClean="0"/>
              <a:t>and Visual C#</a:t>
            </a:r>
          </a:p>
          <a:p>
            <a:pPr marL="176131" indent="-176131">
              <a:buFont typeface="Arial" panose="020B0604020202020204" pitchFamily="34" charset="0"/>
              <a:buChar char="•"/>
            </a:pPr>
            <a:r>
              <a:rPr lang="en-US" baseline="0" dirty="0" smtClean="0"/>
              <a:t>Windows Phone</a:t>
            </a:r>
          </a:p>
          <a:p>
            <a:pPr marL="176131" marR="0" indent="-176131"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aseline="0" dirty="0" smtClean="0"/>
              <a:t>HTML5/CSS/JS</a:t>
            </a:r>
          </a:p>
          <a:p>
            <a:pPr marL="176131" indent="-176131">
              <a:buFont typeface="Arial" panose="020B0604020202020204" pitchFamily="34" charset="0"/>
              <a:buChar char="•"/>
            </a:pPr>
            <a:r>
              <a:rPr lang="en-US" baseline="0" dirty="0" smtClean="0"/>
              <a:t>Xbox One</a:t>
            </a:r>
          </a:p>
          <a:p>
            <a:pPr marL="176131" indent="-176131">
              <a:buFont typeface="Arial" panose="020B0604020202020204" pitchFamily="34" charset="0"/>
              <a:buChar char="•"/>
            </a:pPr>
            <a:r>
              <a:rPr lang="en-US" baseline="0" dirty="0" smtClean="0"/>
              <a:t>Unity</a:t>
            </a:r>
          </a:p>
          <a:p>
            <a:pPr marL="176131" indent="-176131" defTabSz="939363">
              <a:buFont typeface="Arial" panose="020B0604020202020204" pitchFamily="34" charset="0"/>
              <a:buChar char="•"/>
              <a:defRPr/>
            </a:pPr>
            <a:r>
              <a:rPr lang="en-US" baseline="0" dirty="0" smtClean="0"/>
              <a:t>C++ and DirectX 11.1+</a:t>
            </a:r>
          </a:p>
          <a:p>
            <a:pPr marL="176131" marR="0" indent="-176131"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aseline="0" dirty="0" smtClean="0"/>
              <a:t>XAML</a:t>
            </a:r>
          </a:p>
          <a:p>
            <a:pPr marL="176131" indent="-176131" defTabSz="939363">
              <a:buFont typeface="Arial" panose="020B0604020202020204" pitchFamily="34" charset="0"/>
              <a:buChar char="•"/>
              <a:defRPr/>
            </a:pPr>
            <a:r>
              <a:rPr lang="en-US" baseline="0" dirty="0" smtClean="0"/>
              <a:t>Construct 2</a:t>
            </a:r>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406407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Developer Account</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FBBAA72-C5AE-4537-9DA2-CCE08A445307}" type="datetime1">
              <a:rPr lang="en-US" smtClean="0"/>
              <a:t>2/19/2015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13541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Certificate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FBBAA72-C5AE-4537-9DA2-CCE08A445307}" type="datetime1">
              <a:rPr lang="en-US" smtClean="0"/>
              <a:t>2/19/2015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4032338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Associate with Windows Store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FBBAA72-C5AE-4537-9DA2-CCE08A445307}" type="datetime1">
              <a:rPr lang="en-US" smtClean="0"/>
              <a:t>2/19/2015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905637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Store Graphics</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FBBAA72-C5AE-4537-9DA2-CCE08A445307}" type="datetime1">
              <a:rPr lang="en-US" smtClean="0"/>
              <a:t>2/19/2015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075786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and Certify Package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FBBAA72-C5AE-4537-9DA2-CCE08A445307}" type="datetime1">
              <a:rPr lang="en-US" smtClean="0"/>
              <a:t>2/19/2015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431773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 Package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FBBAA72-C5AE-4537-9DA2-CCE08A445307}" type="datetime1">
              <a:rPr lang="en-US" smtClean="0"/>
              <a:t>2/19/2015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3014873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11514" y="-8636"/>
            <a:ext cx="12471570" cy="701179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37689" y="2452402"/>
            <a:ext cx="7924742" cy="1679076"/>
          </a:xfrm>
        </p:spPr>
        <p:txBody>
          <a:bodyPr anchor="b">
            <a:noAutofit/>
          </a:bodyPr>
          <a:lstStyle>
            <a:lvl1pPr algn="r">
              <a:defRPr sz="5507">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37689" y="4131476"/>
            <a:ext cx="7924742" cy="738664"/>
          </a:xfrm>
        </p:spPr>
        <p:txBody>
          <a:bodyPr anchor="t"/>
          <a:lstStyle>
            <a:lvl1pPr marL="0" indent="0" algn="r">
              <a:buNone/>
              <a:defRPr>
                <a:solidFill>
                  <a:schemeClr val="tx1">
                    <a:lumMod val="50000"/>
                    <a:lumOff val="50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51526" y="6161631"/>
            <a:ext cx="930467" cy="372394"/>
          </a:xfrm>
          <a:prstGeom prst="rect">
            <a:avLst/>
          </a:prstGeom>
        </p:spPr>
        <p:txBody>
          <a:bodyPr/>
          <a:lstStyle/>
          <a:p>
            <a:fld id="{C1B1BD68-4315-432D-B5BB-ADA18F2A5D0C}" type="datetimeFigureOut">
              <a:rPr lang="en-US" smtClean="0"/>
              <a:pPr/>
              <a:t>2/19/2015</a:t>
            </a:fld>
            <a:endParaRPr lang="en-US"/>
          </a:p>
        </p:txBody>
      </p:sp>
      <p:sp>
        <p:nvSpPr>
          <p:cNvPr id="5" name="Footer Placeholder 4"/>
          <p:cNvSpPr>
            <a:spLocks noGrp="1"/>
          </p:cNvSpPr>
          <p:nvPr>
            <p:ph type="ftr" sz="quarter" idx="11"/>
          </p:nvPr>
        </p:nvSpPr>
        <p:spPr>
          <a:xfrm>
            <a:off x="829098" y="6161631"/>
            <a:ext cx="6287564"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65207" y="6161631"/>
            <a:ext cx="697223" cy="372394"/>
          </a:xfrm>
          <a:prstGeom prst="rect">
            <a:avLst/>
          </a:prstGeom>
        </p:spPr>
        <p:txBody>
          <a:bodyPr/>
          <a:lstStyle/>
          <a:p>
            <a:fld id="{E12F98C5-8B01-4F0C-978B-2ED6B68CF5F7}" type="slidenum">
              <a:rPr lang="en-US" smtClean="0"/>
              <a:pPr/>
              <a:t>‹#›</a:t>
            </a:fld>
            <a:endParaRPr lang="en-US"/>
          </a:p>
        </p:txBody>
      </p:sp>
    </p:spTree>
    <p:extLst>
      <p:ext uri="{BB962C8B-B14F-4D97-AF65-F5344CB8AC3E}">
        <p14:creationId xmlns:p14="http://schemas.microsoft.com/office/powerpoint/2010/main" val="386144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 id="2147484184"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dev.windows.com/" TargetMode="External"/><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dev.windowsphone.com/" TargetMode="Externa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3" Type="http://schemas.openxmlformats.org/officeDocument/2006/relationships/hyperlink" Target="https://appstudio.windows.com/"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hyperlink" Target="http://social.technet.microsoft.com/wiki/contents/articles/24933.create-a-universal-application-with-windows-app-studio.aspx" TargetMode="External"/><Relationship Id="rId7"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hyperlink" Target="http://wakeupandcode.com/construct2" TargetMode="External"/><Relationship Id="rId7"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hyperlink" Target="http://wakeupandcode.com/construct-2-exporting-and-publishing-to-web-windows-8-and-windows-phone-8/"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hyperlink" Target="http://wakeupandcode.com/unity"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hyperlink" Target="http://blogs.unity3d.com/2014/08/07/introducing-universal-windows-applications-in-unity/"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3" Type="http://schemas.openxmlformats.org/officeDocument/2006/relationships/hyperlink" Target="http://facebook.com/groups/XboxOneIndieDevs" TargetMode="External"/><Relationship Id="rId2" Type="http://schemas.openxmlformats.org/officeDocument/2006/relationships/hyperlink" Target="http://xbox.com/id" TargetMode="External"/><Relationship Id="rId1" Type="http://schemas.openxmlformats.org/officeDocument/2006/relationships/slideLayout" Target="../slideLayouts/slideLayout24.xml"/><Relationship Id="rId6" Type="http://schemas.openxmlformats.org/officeDocument/2006/relationships/image" Target="../media/image79.png"/><Relationship Id="rId5" Type="http://schemas.openxmlformats.org/officeDocument/2006/relationships/image" Target="../media/image17.png"/><Relationship Id="rId4" Type="http://schemas.openxmlformats.org/officeDocument/2006/relationships/hyperlink" Target="http://tinyurl.com/idxboxfaq"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hyperlink" Target="http://twitter.com/shahedc" TargetMode="External"/><Relationship Id="rId4" Type="http://schemas.openxmlformats.org/officeDocument/2006/relationships/hyperlink" Target="mailto:shchowd@microsoft.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3" y="2117165"/>
            <a:ext cx="10058336" cy="868750"/>
          </a:xfrm>
        </p:spPr>
        <p:txBody>
          <a:bodyPr/>
          <a:lstStyle/>
          <a:p>
            <a:r>
              <a:rPr lang="en-US" sz="5400" b="1" dirty="0" smtClean="0"/>
              <a:t>Publishing Your App/Game</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smtClean="0"/>
              <a:t>Windows 8.1 </a:t>
            </a:r>
            <a:r>
              <a:rPr lang="en-US" sz="2448" dirty="0">
                <a:sym typeface="Wingdings" panose="05000000000000000000" pitchFamily="2" charset="2"/>
              </a:rPr>
              <a:t></a:t>
            </a:r>
            <a:r>
              <a:rPr lang="en-US" sz="2448" dirty="0"/>
              <a:t> </a:t>
            </a:r>
            <a:r>
              <a:rPr lang="en-US" sz="2448" smtClean="0"/>
              <a:t>Windows Phone 8.1 </a:t>
            </a:r>
            <a:r>
              <a:rPr lang="en-US" sz="2448" dirty="0" smtClean="0">
                <a:sym typeface="Wingdings" panose="05000000000000000000" pitchFamily="2" charset="2"/>
              </a:rPr>
              <a:t></a:t>
            </a:r>
            <a:r>
              <a:rPr lang="en-US" sz="2448" dirty="0" smtClean="0"/>
              <a:t> … and more!</a:t>
            </a:r>
            <a:endParaRPr lang="en-US" sz="2448" dirty="0"/>
          </a:p>
          <a:p>
            <a:pPr algn="l"/>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8" y="1424111"/>
            <a:ext cx="9714618" cy="4978742"/>
          </a:xfrm>
          <a:prstGeom prst="rect">
            <a:avLst/>
          </a:prstGeom>
        </p:spPr>
      </p:pic>
      <p:sp>
        <p:nvSpPr>
          <p:cNvPr id="2" name="Title 1"/>
          <p:cNvSpPr>
            <a:spLocks noGrp="1"/>
          </p:cNvSpPr>
          <p:nvPr>
            <p:ph type="title"/>
          </p:nvPr>
        </p:nvSpPr>
        <p:spPr/>
        <p:txBody>
          <a:bodyPr/>
          <a:lstStyle/>
          <a:p>
            <a:r>
              <a:rPr lang="en-US" dirty="0" smtClean="0"/>
              <a:t>Create Certificate: Step </a:t>
            </a:r>
            <a:r>
              <a:rPr lang="en-US" dirty="0"/>
              <a:t>3</a:t>
            </a:r>
          </a:p>
        </p:txBody>
      </p:sp>
      <p:sp>
        <p:nvSpPr>
          <p:cNvPr id="6" name="TextBox 5"/>
          <p:cNvSpPr txBox="1"/>
          <p:nvPr/>
        </p:nvSpPr>
        <p:spPr>
          <a:xfrm>
            <a:off x="3780070" y="3048359"/>
            <a:ext cx="2504428" cy="990628"/>
          </a:xfrm>
          <a:prstGeom prst="rect">
            <a:avLst/>
          </a:prstGeom>
          <a:noFill/>
        </p:spPr>
        <p:txBody>
          <a:bodyPr wrap="none" rtlCol="0">
            <a:spAutoFit/>
          </a:bodyPr>
          <a:lstStyle/>
          <a:p>
            <a:r>
              <a:rPr lang="en-US" sz="2856" dirty="0">
                <a:solidFill>
                  <a:srgbClr val="FF0000"/>
                </a:solidFill>
              </a:rPr>
              <a:t>Click on </a:t>
            </a:r>
          </a:p>
          <a:p>
            <a:r>
              <a:rPr lang="en-US" sz="2856" dirty="0">
                <a:solidFill>
                  <a:srgbClr val="FF0000"/>
                </a:solidFill>
              </a:rPr>
              <a:t>Packaging tab</a:t>
            </a:r>
          </a:p>
        </p:txBody>
      </p:sp>
      <p:cxnSp>
        <p:nvCxnSpPr>
          <p:cNvPr id="7" name="Straight Arrow Connector 6"/>
          <p:cNvCxnSpPr/>
          <p:nvPr/>
        </p:nvCxnSpPr>
        <p:spPr>
          <a:xfrm flipV="1">
            <a:off x="5122799" y="3048359"/>
            <a:ext cx="44410" cy="48655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4640765" y="2776062"/>
            <a:ext cx="1761643" cy="24105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385898172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5768" y="1424111"/>
            <a:ext cx="9714618" cy="4978742"/>
          </a:xfrm>
          <a:prstGeom prst="rect">
            <a:avLst/>
          </a:prstGeom>
        </p:spPr>
      </p:pic>
      <p:sp>
        <p:nvSpPr>
          <p:cNvPr id="2" name="Title 1"/>
          <p:cNvSpPr>
            <a:spLocks noGrp="1"/>
          </p:cNvSpPr>
          <p:nvPr>
            <p:ph type="title"/>
          </p:nvPr>
        </p:nvSpPr>
        <p:spPr/>
        <p:txBody>
          <a:bodyPr/>
          <a:lstStyle/>
          <a:p>
            <a:r>
              <a:rPr lang="en-US" dirty="0" smtClean="0"/>
              <a:t>Create Certificate: Step 4</a:t>
            </a:r>
            <a:endParaRPr lang="en-US" dirty="0"/>
          </a:p>
        </p:txBody>
      </p:sp>
      <p:sp>
        <p:nvSpPr>
          <p:cNvPr id="6" name="TextBox 5"/>
          <p:cNvSpPr txBox="1"/>
          <p:nvPr/>
        </p:nvSpPr>
        <p:spPr>
          <a:xfrm>
            <a:off x="3780070" y="3048359"/>
            <a:ext cx="2827095" cy="990628"/>
          </a:xfrm>
          <a:prstGeom prst="rect">
            <a:avLst/>
          </a:prstGeom>
          <a:noFill/>
        </p:spPr>
        <p:txBody>
          <a:bodyPr wrap="none" rtlCol="0">
            <a:spAutoFit/>
          </a:bodyPr>
          <a:lstStyle/>
          <a:p>
            <a:r>
              <a:rPr lang="en-US" sz="2856" dirty="0">
                <a:solidFill>
                  <a:srgbClr val="FF0000"/>
                </a:solidFill>
              </a:rPr>
              <a:t>Click on Choose</a:t>
            </a:r>
          </a:p>
          <a:p>
            <a:r>
              <a:rPr lang="en-US" sz="2856" dirty="0">
                <a:solidFill>
                  <a:srgbClr val="FF0000"/>
                </a:solidFill>
              </a:rPr>
              <a:t>Certificate</a:t>
            </a:r>
          </a:p>
        </p:txBody>
      </p:sp>
      <p:cxnSp>
        <p:nvCxnSpPr>
          <p:cNvPr id="7" name="Straight Arrow Connector 6"/>
          <p:cNvCxnSpPr/>
          <p:nvPr/>
        </p:nvCxnSpPr>
        <p:spPr>
          <a:xfrm>
            <a:off x="4530670" y="3913481"/>
            <a:ext cx="466491" cy="10797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5122798" y="3900934"/>
            <a:ext cx="1220397" cy="24396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246775600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5768" y="1424111"/>
            <a:ext cx="9714618" cy="4978742"/>
          </a:xfrm>
          <a:prstGeom prst="rect">
            <a:avLst/>
          </a:prstGeom>
        </p:spPr>
      </p:pic>
      <p:sp>
        <p:nvSpPr>
          <p:cNvPr id="2" name="Title 1"/>
          <p:cNvSpPr>
            <a:spLocks noGrp="1"/>
          </p:cNvSpPr>
          <p:nvPr>
            <p:ph type="title"/>
          </p:nvPr>
        </p:nvSpPr>
        <p:spPr/>
        <p:txBody>
          <a:bodyPr/>
          <a:lstStyle/>
          <a:p>
            <a:r>
              <a:rPr lang="en-US" dirty="0" smtClean="0"/>
              <a:t>Create Certificate: Step </a:t>
            </a:r>
            <a:r>
              <a:rPr lang="en-US" dirty="0"/>
              <a:t>5</a:t>
            </a:r>
          </a:p>
        </p:txBody>
      </p:sp>
      <p:pic>
        <p:nvPicPr>
          <p:cNvPr id="3" name="Picture 2"/>
          <p:cNvPicPr>
            <a:picLocks noChangeAspect="1"/>
          </p:cNvPicPr>
          <p:nvPr/>
        </p:nvPicPr>
        <p:blipFill>
          <a:blip r:embed="rId3"/>
          <a:stretch>
            <a:fillRect/>
          </a:stretch>
        </p:blipFill>
        <p:spPr>
          <a:xfrm>
            <a:off x="534487" y="2779357"/>
            <a:ext cx="3885847" cy="2671520"/>
          </a:xfrm>
          <a:prstGeom prst="rect">
            <a:avLst/>
          </a:prstGeom>
        </p:spPr>
      </p:pic>
      <p:sp>
        <p:nvSpPr>
          <p:cNvPr id="6" name="TextBox 5"/>
          <p:cNvSpPr txBox="1"/>
          <p:nvPr/>
        </p:nvSpPr>
        <p:spPr>
          <a:xfrm>
            <a:off x="2524677" y="2924612"/>
            <a:ext cx="2235321" cy="1438856"/>
          </a:xfrm>
          <a:prstGeom prst="rect">
            <a:avLst/>
          </a:prstGeom>
          <a:noFill/>
        </p:spPr>
        <p:txBody>
          <a:bodyPr wrap="none" rtlCol="0">
            <a:spAutoFit/>
          </a:bodyPr>
          <a:lstStyle/>
          <a:p>
            <a:r>
              <a:rPr lang="en-US" sz="2856" dirty="0">
                <a:solidFill>
                  <a:srgbClr val="FF0000"/>
                </a:solidFill>
              </a:rPr>
              <a:t>Select</a:t>
            </a:r>
          </a:p>
          <a:p>
            <a:r>
              <a:rPr lang="en-US" sz="2856" dirty="0">
                <a:solidFill>
                  <a:srgbClr val="FF0000"/>
                </a:solidFill>
              </a:rPr>
              <a:t>“Create test</a:t>
            </a:r>
          </a:p>
          <a:p>
            <a:r>
              <a:rPr lang="en-US" sz="2856" dirty="0">
                <a:solidFill>
                  <a:srgbClr val="FF0000"/>
                </a:solidFill>
              </a:rPr>
              <a:t>Certificate…”</a:t>
            </a:r>
          </a:p>
        </p:txBody>
      </p:sp>
      <p:cxnSp>
        <p:nvCxnSpPr>
          <p:cNvPr id="7" name="Straight Arrow Connector 6"/>
          <p:cNvCxnSpPr/>
          <p:nvPr/>
        </p:nvCxnSpPr>
        <p:spPr>
          <a:xfrm flipH="1">
            <a:off x="2219609" y="4283189"/>
            <a:ext cx="912577" cy="73510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622258" y="4223794"/>
            <a:ext cx="1850762" cy="104615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9" name="TextBox 8"/>
          <p:cNvSpPr txBox="1"/>
          <p:nvPr/>
        </p:nvSpPr>
        <p:spPr>
          <a:xfrm>
            <a:off x="3578516" y="5474089"/>
            <a:ext cx="1841241" cy="542399"/>
          </a:xfrm>
          <a:prstGeom prst="rect">
            <a:avLst/>
          </a:prstGeom>
          <a:noFill/>
        </p:spPr>
        <p:txBody>
          <a:bodyPr wrap="none" rtlCol="0">
            <a:spAutoFit/>
          </a:bodyPr>
          <a:lstStyle/>
          <a:p>
            <a:r>
              <a:rPr lang="en-US" sz="2856" dirty="0">
                <a:solidFill>
                  <a:srgbClr val="FF0000"/>
                </a:solidFill>
              </a:rPr>
              <a:t>Click “OK”</a:t>
            </a:r>
          </a:p>
        </p:txBody>
      </p:sp>
      <p:cxnSp>
        <p:nvCxnSpPr>
          <p:cNvPr id="11" name="Straight Arrow Connector 10"/>
          <p:cNvCxnSpPr>
            <a:stCxn id="9" idx="1"/>
          </p:cNvCxnSpPr>
          <p:nvPr/>
        </p:nvCxnSpPr>
        <p:spPr>
          <a:xfrm flipH="1" flipV="1">
            <a:off x="3319973" y="5181301"/>
            <a:ext cx="258542" cy="56398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27854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5768" y="1424111"/>
            <a:ext cx="9714618" cy="4978742"/>
          </a:xfrm>
          <a:prstGeom prst="rect">
            <a:avLst/>
          </a:prstGeom>
        </p:spPr>
      </p:pic>
      <p:sp>
        <p:nvSpPr>
          <p:cNvPr id="2" name="Title 1"/>
          <p:cNvSpPr>
            <a:spLocks noGrp="1"/>
          </p:cNvSpPr>
          <p:nvPr>
            <p:ph type="title"/>
          </p:nvPr>
        </p:nvSpPr>
        <p:spPr/>
        <p:txBody>
          <a:bodyPr/>
          <a:lstStyle/>
          <a:p>
            <a:r>
              <a:rPr lang="en-US" dirty="0" smtClean="0"/>
              <a:t>Create Certificate: Step 6</a:t>
            </a:r>
            <a:endParaRPr lang="en-US" dirty="0"/>
          </a:p>
        </p:txBody>
      </p:sp>
      <p:sp>
        <p:nvSpPr>
          <p:cNvPr id="9" name="TextBox 8"/>
          <p:cNvSpPr txBox="1"/>
          <p:nvPr/>
        </p:nvSpPr>
        <p:spPr>
          <a:xfrm>
            <a:off x="3425307" y="5310264"/>
            <a:ext cx="1841241" cy="542399"/>
          </a:xfrm>
          <a:prstGeom prst="rect">
            <a:avLst/>
          </a:prstGeom>
          <a:noFill/>
        </p:spPr>
        <p:txBody>
          <a:bodyPr wrap="none" rtlCol="0">
            <a:spAutoFit/>
          </a:bodyPr>
          <a:lstStyle/>
          <a:p>
            <a:r>
              <a:rPr lang="en-US" sz="2856" dirty="0">
                <a:solidFill>
                  <a:srgbClr val="FF0000"/>
                </a:solidFill>
              </a:rPr>
              <a:t>Click “OK”</a:t>
            </a:r>
          </a:p>
        </p:txBody>
      </p:sp>
      <p:pic>
        <p:nvPicPr>
          <p:cNvPr id="12" name="Picture 11"/>
          <p:cNvPicPr>
            <a:picLocks noChangeAspect="1"/>
          </p:cNvPicPr>
          <p:nvPr/>
        </p:nvPicPr>
        <p:blipFill>
          <a:blip r:embed="rId3"/>
          <a:stretch>
            <a:fillRect/>
          </a:stretch>
        </p:blipFill>
        <p:spPr>
          <a:xfrm>
            <a:off x="329235" y="2675050"/>
            <a:ext cx="3885847" cy="2671520"/>
          </a:xfrm>
          <a:prstGeom prst="rect">
            <a:avLst/>
          </a:prstGeom>
        </p:spPr>
      </p:pic>
      <p:cxnSp>
        <p:nvCxnSpPr>
          <p:cNvPr id="11" name="Straight Arrow Connector 10"/>
          <p:cNvCxnSpPr>
            <a:stCxn id="9" idx="1"/>
          </p:cNvCxnSpPr>
          <p:nvPr/>
        </p:nvCxnSpPr>
        <p:spPr>
          <a:xfrm flipH="1" flipV="1">
            <a:off x="3166765" y="5017475"/>
            <a:ext cx="258542" cy="56398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17614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8" y="1424111"/>
            <a:ext cx="9528911" cy="4883567"/>
          </a:xfrm>
          <a:prstGeom prst="rect">
            <a:avLst/>
          </a:prstGeom>
        </p:spPr>
      </p:pic>
      <p:sp>
        <p:nvSpPr>
          <p:cNvPr id="2" name="Title 1"/>
          <p:cNvSpPr>
            <a:spLocks noGrp="1"/>
          </p:cNvSpPr>
          <p:nvPr>
            <p:ph type="title"/>
          </p:nvPr>
        </p:nvSpPr>
        <p:spPr/>
        <p:txBody>
          <a:bodyPr/>
          <a:lstStyle/>
          <a:p>
            <a:r>
              <a:rPr lang="en-US" dirty="0" smtClean="0"/>
              <a:t>Create Certificate: Step </a:t>
            </a:r>
            <a:r>
              <a:rPr lang="en-US" dirty="0"/>
              <a:t>7</a:t>
            </a:r>
          </a:p>
        </p:txBody>
      </p:sp>
      <p:sp>
        <p:nvSpPr>
          <p:cNvPr id="9" name="TextBox 8"/>
          <p:cNvSpPr txBox="1"/>
          <p:nvPr/>
        </p:nvSpPr>
        <p:spPr>
          <a:xfrm>
            <a:off x="2122625" y="2242426"/>
            <a:ext cx="4642503" cy="542399"/>
          </a:xfrm>
          <a:prstGeom prst="rect">
            <a:avLst/>
          </a:prstGeom>
          <a:noFill/>
        </p:spPr>
        <p:txBody>
          <a:bodyPr wrap="none" rtlCol="0">
            <a:spAutoFit/>
          </a:bodyPr>
          <a:lstStyle/>
          <a:p>
            <a:r>
              <a:rPr lang="en-US" sz="2856" dirty="0">
                <a:solidFill>
                  <a:srgbClr val="FF0000"/>
                </a:solidFill>
              </a:rPr>
              <a:t>Click “Play” button to run it</a:t>
            </a:r>
          </a:p>
        </p:txBody>
      </p:sp>
      <p:cxnSp>
        <p:nvCxnSpPr>
          <p:cNvPr id="11" name="Straight Arrow Connector 10"/>
          <p:cNvCxnSpPr/>
          <p:nvPr/>
        </p:nvCxnSpPr>
        <p:spPr>
          <a:xfrm flipH="1" flipV="1">
            <a:off x="2752276" y="1928083"/>
            <a:ext cx="258542" cy="55960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0001" y="6513158"/>
            <a:ext cx="6995211" cy="414353"/>
          </a:xfrm>
          <a:prstGeom prst="rect">
            <a:avLst/>
          </a:prstGeom>
          <a:noFill/>
        </p:spPr>
        <p:txBody>
          <a:bodyPr wrap="none" rtlCol="0">
            <a:spAutoFit/>
          </a:bodyPr>
          <a:lstStyle/>
          <a:p>
            <a:pPr algn="ctr"/>
            <a:r>
              <a:rPr lang="en-US" sz="2040" dirty="0"/>
              <a:t>NOTE: This step assumes that you’re running Windows 8.1</a:t>
            </a:r>
          </a:p>
        </p:txBody>
      </p:sp>
    </p:spTree>
    <p:extLst>
      <p:ext uri="{BB962C8B-B14F-4D97-AF65-F5344CB8AC3E}">
        <p14:creationId xmlns:p14="http://schemas.microsoft.com/office/powerpoint/2010/main" val="392270270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019" y="2452402"/>
            <a:ext cx="8913412" cy="1679076"/>
          </a:xfrm>
        </p:spPr>
        <p:txBody>
          <a:bodyPr/>
          <a:lstStyle/>
          <a:p>
            <a:r>
              <a:rPr lang="en-US" dirty="0" smtClean="0"/>
              <a:t>Associate with Windows Store</a:t>
            </a:r>
            <a:endParaRPr lang="en-US" dirty="0"/>
          </a:p>
        </p:txBody>
      </p:sp>
    </p:spTree>
    <p:extLst>
      <p:ext uri="{BB962C8B-B14F-4D97-AF65-F5344CB8AC3E}">
        <p14:creationId xmlns:p14="http://schemas.microsoft.com/office/powerpoint/2010/main" val="1195400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8" y="1424110"/>
            <a:ext cx="10464718" cy="5363168"/>
          </a:xfrm>
          <a:prstGeom prst="rect">
            <a:avLst/>
          </a:prstGeom>
        </p:spPr>
      </p:pic>
      <p:sp>
        <p:nvSpPr>
          <p:cNvPr id="2" name="Title 1"/>
          <p:cNvSpPr>
            <a:spLocks noGrp="1"/>
          </p:cNvSpPr>
          <p:nvPr>
            <p:ph type="title"/>
          </p:nvPr>
        </p:nvSpPr>
        <p:spPr/>
        <p:txBody>
          <a:bodyPr/>
          <a:lstStyle/>
          <a:p>
            <a:r>
              <a:rPr lang="en-US" dirty="0" smtClean="0"/>
              <a:t>Associate with Windows Store: Step 1</a:t>
            </a:r>
            <a:endParaRPr lang="en-US" dirty="0"/>
          </a:p>
        </p:txBody>
      </p:sp>
      <p:sp>
        <p:nvSpPr>
          <p:cNvPr id="6" name="TextBox 5"/>
          <p:cNvSpPr txBox="1"/>
          <p:nvPr/>
        </p:nvSpPr>
        <p:spPr>
          <a:xfrm>
            <a:off x="7899291" y="4415034"/>
            <a:ext cx="2952787" cy="990628"/>
          </a:xfrm>
          <a:prstGeom prst="rect">
            <a:avLst/>
          </a:prstGeom>
          <a:noFill/>
        </p:spPr>
        <p:txBody>
          <a:bodyPr wrap="none" rtlCol="0">
            <a:spAutoFit/>
          </a:bodyPr>
          <a:lstStyle/>
          <a:p>
            <a:pPr algn="r"/>
            <a:r>
              <a:rPr lang="en-US" sz="2856" dirty="0">
                <a:solidFill>
                  <a:srgbClr val="FF0000"/>
                </a:solidFill>
              </a:rPr>
              <a:t>Log in with your </a:t>
            </a:r>
          </a:p>
          <a:p>
            <a:pPr algn="r"/>
            <a:r>
              <a:rPr lang="en-US" sz="2856" dirty="0" err="1">
                <a:solidFill>
                  <a:srgbClr val="FF0000"/>
                </a:solidFill>
              </a:rPr>
              <a:t>dev</a:t>
            </a:r>
            <a:r>
              <a:rPr lang="en-US" sz="2856" dirty="0">
                <a:solidFill>
                  <a:srgbClr val="FF0000"/>
                </a:solidFill>
              </a:rPr>
              <a:t> account</a:t>
            </a:r>
          </a:p>
        </p:txBody>
      </p:sp>
      <p:cxnSp>
        <p:nvCxnSpPr>
          <p:cNvPr id="7" name="Straight Arrow Connector 6"/>
          <p:cNvCxnSpPr/>
          <p:nvPr/>
        </p:nvCxnSpPr>
        <p:spPr>
          <a:xfrm flipV="1">
            <a:off x="10348338" y="1930815"/>
            <a:ext cx="503740" cy="248421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91077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5768" y="1424109"/>
            <a:ext cx="10464718" cy="5363168"/>
          </a:xfrm>
          <a:prstGeom prst="rect">
            <a:avLst/>
          </a:prstGeom>
        </p:spPr>
      </p:pic>
      <p:sp>
        <p:nvSpPr>
          <p:cNvPr id="2" name="Title 1"/>
          <p:cNvSpPr>
            <a:spLocks noGrp="1"/>
          </p:cNvSpPr>
          <p:nvPr>
            <p:ph type="title"/>
          </p:nvPr>
        </p:nvSpPr>
        <p:spPr/>
        <p:txBody>
          <a:bodyPr/>
          <a:lstStyle/>
          <a:p>
            <a:r>
              <a:rPr lang="en-US" dirty="0" smtClean="0"/>
              <a:t>Associate with Windows Store: Step 2</a:t>
            </a:r>
            <a:endParaRPr lang="en-US" dirty="0"/>
          </a:p>
        </p:txBody>
      </p:sp>
      <p:sp>
        <p:nvSpPr>
          <p:cNvPr id="6" name="TextBox 5"/>
          <p:cNvSpPr txBox="1"/>
          <p:nvPr/>
        </p:nvSpPr>
        <p:spPr>
          <a:xfrm>
            <a:off x="3396318" y="3172924"/>
            <a:ext cx="3296054" cy="990628"/>
          </a:xfrm>
          <a:prstGeom prst="rect">
            <a:avLst/>
          </a:prstGeom>
          <a:noFill/>
        </p:spPr>
        <p:txBody>
          <a:bodyPr wrap="none" rtlCol="0">
            <a:spAutoFit/>
          </a:bodyPr>
          <a:lstStyle/>
          <a:p>
            <a:pPr algn="r"/>
            <a:r>
              <a:rPr lang="en-US" sz="2856" dirty="0">
                <a:solidFill>
                  <a:srgbClr val="FF0000"/>
                </a:solidFill>
              </a:rPr>
              <a:t>Right-click project,</a:t>
            </a:r>
          </a:p>
          <a:p>
            <a:pPr algn="r"/>
            <a:r>
              <a:rPr lang="en-US" sz="2856" dirty="0">
                <a:solidFill>
                  <a:srgbClr val="FF0000"/>
                </a:solidFill>
              </a:rPr>
              <a:t>… then select Store</a:t>
            </a:r>
          </a:p>
        </p:txBody>
      </p:sp>
      <p:cxnSp>
        <p:nvCxnSpPr>
          <p:cNvPr id="7" name="Straight Arrow Connector 6"/>
          <p:cNvCxnSpPr/>
          <p:nvPr/>
        </p:nvCxnSpPr>
        <p:spPr>
          <a:xfrm flipV="1">
            <a:off x="6622854" y="2975450"/>
            <a:ext cx="468774" cy="45889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7284070" y="4302182"/>
            <a:ext cx="631011" cy="18875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12" name="Straight Arrow Connector 11"/>
          <p:cNvCxnSpPr/>
          <p:nvPr/>
        </p:nvCxnSpPr>
        <p:spPr>
          <a:xfrm>
            <a:off x="6622854" y="3911129"/>
            <a:ext cx="661216" cy="39105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69452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8" y="1443203"/>
            <a:ext cx="4651914" cy="5314415"/>
          </a:xfrm>
          <a:prstGeom prst="rect">
            <a:avLst/>
          </a:prstGeom>
        </p:spPr>
      </p:pic>
      <p:sp>
        <p:nvSpPr>
          <p:cNvPr id="2" name="Title 1"/>
          <p:cNvSpPr>
            <a:spLocks noGrp="1"/>
          </p:cNvSpPr>
          <p:nvPr>
            <p:ph type="title"/>
          </p:nvPr>
        </p:nvSpPr>
        <p:spPr/>
        <p:txBody>
          <a:bodyPr/>
          <a:lstStyle/>
          <a:p>
            <a:r>
              <a:rPr lang="en-US" dirty="0" smtClean="0"/>
              <a:t>Associate with Windows Store: Step </a:t>
            </a:r>
            <a:r>
              <a:rPr lang="en-US" dirty="0"/>
              <a:t>3</a:t>
            </a:r>
          </a:p>
        </p:txBody>
      </p:sp>
      <p:sp>
        <p:nvSpPr>
          <p:cNvPr id="6" name="TextBox 5"/>
          <p:cNvSpPr txBox="1"/>
          <p:nvPr/>
        </p:nvSpPr>
        <p:spPr>
          <a:xfrm>
            <a:off x="5334867" y="3226997"/>
            <a:ext cx="5173263" cy="542399"/>
          </a:xfrm>
          <a:prstGeom prst="rect">
            <a:avLst/>
          </a:prstGeom>
          <a:noFill/>
        </p:spPr>
        <p:txBody>
          <a:bodyPr wrap="none" rtlCol="0">
            <a:spAutoFit/>
          </a:bodyPr>
          <a:lstStyle/>
          <a:p>
            <a:pPr algn="r"/>
            <a:r>
              <a:rPr lang="en-US" sz="2856" dirty="0">
                <a:solidFill>
                  <a:srgbClr val="FF0000"/>
                </a:solidFill>
              </a:rPr>
              <a:t>Associate App with the Store…</a:t>
            </a:r>
          </a:p>
        </p:txBody>
      </p:sp>
      <p:cxnSp>
        <p:nvCxnSpPr>
          <p:cNvPr id="7" name="Straight Arrow Connector 6"/>
          <p:cNvCxnSpPr/>
          <p:nvPr/>
        </p:nvCxnSpPr>
        <p:spPr>
          <a:xfrm flipV="1">
            <a:off x="4829624" y="3527617"/>
            <a:ext cx="933068" cy="79723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346894" y="4296624"/>
            <a:ext cx="1608584" cy="18621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115412056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5768" y="1443203"/>
            <a:ext cx="6540819" cy="5314415"/>
          </a:xfrm>
          <a:prstGeom prst="rect">
            <a:avLst/>
          </a:prstGeom>
        </p:spPr>
      </p:pic>
      <p:sp>
        <p:nvSpPr>
          <p:cNvPr id="2" name="Title 1"/>
          <p:cNvSpPr>
            <a:spLocks noGrp="1"/>
          </p:cNvSpPr>
          <p:nvPr>
            <p:ph type="title"/>
          </p:nvPr>
        </p:nvSpPr>
        <p:spPr/>
        <p:txBody>
          <a:bodyPr/>
          <a:lstStyle/>
          <a:p>
            <a:r>
              <a:rPr lang="en-US" dirty="0" smtClean="0"/>
              <a:t>Associate with Windows Store: Step 4</a:t>
            </a:r>
            <a:endParaRPr lang="en-US" dirty="0"/>
          </a:p>
        </p:txBody>
      </p:sp>
      <p:sp>
        <p:nvSpPr>
          <p:cNvPr id="6" name="TextBox 5"/>
          <p:cNvSpPr txBox="1"/>
          <p:nvPr/>
        </p:nvSpPr>
        <p:spPr>
          <a:xfrm>
            <a:off x="1391043" y="4331629"/>
            <a:ext cx="4205459" cy="1438856"/>
          </a:xfrm>
          <a:prstGeom prst="rect">
            <a:avLst/>
          </a:prstGeom>
          <a:noFill/>
        </p:spPr>
        <p:txBody>
          <a:bodyPr wrap="none" rtlCol="0">
            <a:spAutoFit/>
          </a:bodyPr>
          <a:lstStyle/>
          <a:p>
            <a:pPr algn="r"/>
            <a:r>
              <a:rPr lang="en-US" sz="2856" dirty="0">
                <a:solidFill>
                  <a:srgbClr val="FF0000"/>
                </a:solidFill>
              </a:rPr>
              <a:t>Click Next to Log In </a:t>
            </a:r>
          </a:p>
          <a:p>
            <a:pPr algn="r"/>
            <a:r>
              <a:rPr lang="en-US" sz="2856" dirty="0">
                <a:solidFill>
                  <a:srgbClr val="FF0000"/>
                </a:solidFill>
              </a:rPr>
              <a:t>then associate your app </a:t>
            </a:r>
          </a:p>
          <a:p>
            <a:pPr algn="r"/>
            <a:r>
              <a:rPr lang="en-US" sz="2856" dirty="0">
                <a:solidFill>
                  <a:srgbClr val="FF0000"/>
                </a:solidFill>
              </a:rPr>
              <a:t>with the Windows Store</a:t>
            </a:r>
          </a:p>
        </p:txBody>
      </p:sp>
      <p:cxnSp>
        <p:nvCxnSpPr>
          <p:cNvPr id="12" name="Straight Arrow Connector 11"/>
          <p:cNvCxnSpPr/>
          <p:nvPr/>
        </p:nvCxnSpPr>
        <p:spPr>
          <a:xfrm>
            <a:off x="5152404" y="5744196"/>
            <a:ext cx="799375" cy="71001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06162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50578884"/>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8" y="1443203"/>
            <a:ext cx="6540819" cy="5314415"/>
          </a:xfrm>
          <a:prstGeom prst="rect">
            <a:avLst/>
          </a:prstGeom>
        </p:spPr>
      </p:pic>
      <p:sp>
        <p:nvSpPr>
          <p:cNvPr id="2" name="Title 1"/>
          <p:cNvSpPr>
            <a:spLocks noGrp="1"/>
          </p:cNvSpPr>
          <p:nvPr>
            <p:ph type="title"/>
          </p:nvPr>
        </p:nvSpPr>
        <p:spPr/>
        <p:txBody>
          <a:bodyPr/>
          <a:lstStyle/>
          <a:p>
            <a:r>
              <a:rPr lang="en-US" dirty="0" smtClean="0"/>
              <a:t>Associate with Windows Store: Step </a:t>
            </a:r>
            <a:r>
              <a:rPr lang="en-US" dirty="0"/>
              <a:t>5</a:t>
            </a:r>
          </a:p>
        </p:txBody>
      </p:sp>
      <p:sp>
        <p:nvSpPr>
          <p:cNvPr id="6" name="TextBox 5"/>
          <p:cNvSpPr txBox="1"/>
          <p:nvPr/>
        </p:nvSpPr>
        <p:spPr>
          <a:xfrm>
            <a:off x="7446896" y="2515198"/>
            <a:ext cx="3136094" cy="3679996"/>
          </a:xfrm>
          <a:prstGeom prst="rect">
            <a:avLst/>
          </a:prstGeom>
          <a:noFill/>
        </p:spPr>
        <p:txBody>
          <a:bodyPr wrap="none" rtlCol="0">
            <a:spAutoFit/>
          </a:bodyPr>
          <a:lstStyle/>
          <a:p>
            <a:pPr algn="ctr"/>
            <a:r>
              <a:rPr lang="en-US" sz="2856" dirty="0">
                <a:solidFill>
                  <a:srgbClr val="FF0000"/>
                </a:solidFill>
              </a:rPr>
              <a:t>Select an existing </a:t>
            </a:r>
          </a:p>
          <a:p>
            <a:pPr algn="ctr"/>
            <a:r>
              <a:rPr lang="en-US" sz="2856" dirty="0">
                <a:solidFill>
                  <a:srgbClr val="FF0000"/>
                </a:solidFill>
              </a:rPr>
              <a:t>App Name</a:t>
            </a:r>
          </a:p>
          <a:p>
            <a:pPr algn="ctr"/>
            <a:endParaRPr lang="en-US" sz="2856" dirty="0">
              <a:solidFill>
                <a:srgbClr val="FF0000"/>
              </a:solidFill>
            </a:endParaRPr>
          </a:p>
          <a:p>
            <a:pPr algn="ctr"/>
            <a:r>
              <a:rPr lang="en-US" sz="2856" dirty="0">
                <a:solidFill>
                  <a:srgbClr val="FF0000"/>
                </a:solidFill>
              </a:rPr>
              <a:t>- OR - </a:t>
            </a:r>
          </a:p>
          <a:p>
            <a:pPr algn="ctr"/>
            <a:endParaRPr lang="en-US" sz="2856" dirty="0">
              <a:solidFill>
                <a:srgbClr val="FF0000"/>
              </a:solidFill>
            </a:endParaRPr>
          </a:p>
          <a:p>
            <a:pPr algn="ctr"/>
            <a:r>
              <a:rPr lang="en-US" sz="2856" dirty="0">
                <a:solidFill>
                  <a:srgbClr val="FF0000"/>
                </a:solidFill>
              </a:rPr>
              <a:t>Reserve a new </a:t>
            </a:r>
          </a:p>
          <a:p>
            <a:pPr algn="ctr"/>
            <a:r>
              <a:rPr lang="en-US" sz="2856" dirty="0">
                <a:solidFill>
                  <a:srgbClr val="FF0000"/>
                </a:solidFill>
              </a:rPr>
              <a:t>app name, then </a:t>
            </a:r>
          </a:p>
          <a:p>
            <a:pPr algn="ctr"/>
            <a:r>
              <a:rPr lang="en-US" sz="2856" dirty="0">
                <a:solidFill>
                  <a:srgbClr val="FF0000"/>
                </a:solidFill>
              </a:rPr>
              <a:t>select it</a:t>
            </a:r>
          </a:p>
        </p:txBody>
      </p:sp>
      <p:cxnSp>
        <p:nvCxnSpPr>
          <p:cNvPr id="7" name="Straight Arrow Connector 6"/>
          <p:cNvCxnSpPr/>
          <p:nvPr/>
        </p:nvCxnSpPr>
        <p:spPr>
          <a:xfrm flipH="1">
            <a:off x="3376017" y="2916235"/>
            <a:ext cx="4225281" cy="10362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31451" y="4951678"/>
            <a:ext cx="4225281" cy="10362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94673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5768" y="1443203"/>
            <a:ext cx="6540819" cy="5314415"/>
          </a:xfrm>
          <a:prstGeom prst="rect">
            <a:avLst/>
          </a:prstGeom>
        </p:spPr>
      </p:pic>
      <p:sp>
        <p:nvSpPr>
          <p:cNvPr id="2" name="Title 1"/>
          <p:cNvSpPr>
            <a:spLocks noGrp="1"/>
          </p:cNvSpPr>
          <p:nvPr>
            <p:ph type="title"/>
          </p:nvPr>
        </p:nvSpPr>
        <p:spPr/>
        <p:txBody>
          <a:bodyPr/>
          <a:lstStyle/>
          <a:p>
            <a:r>
              <a:rPr lang="en-US" dirty="0" smtClean="0"/>
              <a:t>Associate with Windows Store: Step 6</a:t>
            </a:r>
            <a:endParaRPr lang="en-US" dirty="0"/>
          </a:p>
        </p:txBody>
      </p:sp>
      <p:sp>
        <p:nvSpPr>
          <p:cNvPr id="6" name="TextBox 5"/>
          <p:cNvSpPr txBox="1"/>
          <p:nvPr/>
        </p:nvSpPr>
        <p:spPr>
          <a:xfrm>
            <a:off x="7279658" y="5784518"/>
            <a:ext cx="2952591" cy="542399"/>
          </a:xfrm>
          <a:prstGeom prst="rect">
            <a:avLst/>
          </a:prstGeom>
          <a:noFill/>
        </p:spPr>
        <p:txBody>
          <a:bodyPr wrap="none" rtlCol="0">
            <a:spAutoFit/>
          </a:bodyPr>
          <a:lstStyle/>
          <a:p>
            <a:pPr algn="ctr"/>
            <a:r>
              <a:rPr lang="en-US" sz="2856" dirty="0">
                <a:solidFill>
                  <a:srgbClr val="FF0000"/>
                </a:solidFill>
              </a:rPr>
              <a:t>Click “Associate” </a:t>
            </a:r>
          </a:p>
        </p:txBody>
      </p:sp>
      <p:cxnSp>
        <p:nvCxnSpPr>
          <p:cNvPr id="9" name="Straight Arrow Connector 8"/>
          <p:cNvCxnSpPr/>
          <p:nvPr/>
        </p:nvCxnSpPr>
        <p:spPr>
          <a:xfrm flipH="1">
            <a:off x="6418080" y="6084126"/>
            <a:ext cx="978507" cy="45149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76728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Create Store Graphics</a:t>
            </a:r>
            <a:endParaRPr lang="en-US" dirty="0"/>
          </a:p>
        </p:txBody>
      </p:sp>
    </p:spTree>
    <p:extLst>
      <p:ext uri="{BB962C8B-B14F-4D97-AF65-F5344CB8AC3E}">
        <p14:creationId xmlns:p14="http://schemas.microsoft.com/office/powerpoint/2010/main" val="3155020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8" y="1443203"/>
            <a:ext cx="4651914" cy="5314415"/>
          </a:xfrm>
          <a:prstGeom prst="rect">
            <a:avLst/>
          </a:prstGeom>
        </p:spPr>
      </p:pic>
      <p:sp>
        <p:nvSpPr>
          <p:cNvPr id="2" name="Title 1"/>
          <p:cNvSpPr>
            <a:spLocks noGrp="1"/>
          </p:cNvSpPr>
          <p:nvPr>
            <p:ph type="title"/>
          </p:nvPr>
        </p:nvSpPr>
        <p:spPr/>
        <p:txBody>
          <a:bodyPr/>
          <a:lstStyle/>
          <a:p>
            <a:r>
              <a:rPr lang="en-US" dirty="0" smtClean="0"/>
              <a:t>Create Store Graphics: Step 1</a:t>
            </a:r>
            <a:endParaRPr lang="en-US" dirty="0"/>
          </a:p>
        </p:txBody>
      </p:sp>
      <p:sp>
        <p:nvSpPr>
          <p:cNvPr id="9" name="Rounded Rectangle 8"/>
          <p:cNvSpPr/>
          <p:nvPr/>
        </p:nvSpPr>
        <p:spPr>
          <a:xfrm>
            <a:off x="3369454" y="4440728"/>
            <a:ext cx="1608584" cy="18621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4" name="TextBox 13"/>
          <p:cNvSpPr txBox="1"/>
          <p:nvPr/>
        </p:nvSpPr>
        <p:spPr>
          <a:xfrm>
            <a:off x="5753015" y="4111726"/>
            <a:ext cx="3554631" cy="542399"/>
          </a:xfrm>
          <a:prstGeom prst="rect">
            <a:avLst/>
          </a:prstGeom>
          <a:noFill/>
        </p:spPr>
        <p:txBody>
          <a:bodyPr wrap="none" rtlCol="0">
            <a:spAutoFit/>
          </a:bodyPr>
          <a:lstStyle/>
          <a:p>
            <a:pPr algn="r"/>
            <a:r>
              <a:rPr lang="en-US" sz="2856" dirty="0">
                <a:solidFill>
                  <a:srgbClr val="FF0000"/>
                </a:solidFill>
              </a:rPr>
              <a:t>Capture Screenshots</a:t>
            </a:r>
          </a:p>
        </p:txBody>
      </p:sp>
      <p:cxnSp>
        <p:nvCxnSpPr>
          <p:cNvPr id="15" name="Straight Arrow Connector 14"/>
          <p:cNvCxnSpPr/>
          <p:nvPr/>
        </p:nvCxnSpPr>
        <p:spPr>
          <a:xfrm flipV="1">
            <a:off x="4752699" y="4334135"/>
            <a:ext cx="1304279" cy="22998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83432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55768" y="1443203"/>
            <a:ext cx="10369590" cy="5314415"/>
          </a:xfrm>
          <a:prstGeom prst="rect">
            <a:avLst/>
          </a:prstGeom>
        </p:spPr>
      </p:pic>
      <p:sp>
        <p:nvSpPr>
          <p:cNvPr id="2" name="Title 1"/>
          <p:cNvSpPr>
            <a:spLocks noGrp="1"/>
          </p:cNvSpPr>
          <p:nvPr>
            <p:ph type="title"/>
          </p:nvPr>
        </p:nvSpPr>
        <p:spPr/>
        <p:txBody>
          <a:bodyPr/>
          <a:lstStyle/>
          <a:p>
            <a:r>
              <a:rPr lang="en-US" dirty="0" smtClean="0"/>
              <a:t>Create Store Graphics: Step </a:t>
            </a:r>
            <a:r>
              <a:rPr lang="en-US" dirty="0"/>
              <a:t>2</a:t>
            </a:r>
          </a:p>
        </p:txBody>
      </p:sp>
      <p:pic>
        <p:nvPicPr>
          <p:cNvPr id="4" name="Picture 3"/>
          <p:cNvPicPr>
            <a:picLocks noChangeAspect="1"/>
          </p:cNvPicPr>
          <p:nvPr/>
        </p:nvPicPr>
        <p:blipFill>
          <a:blip r:embed="rId3"/>
          <a:stretch>
            <a:fillRect/>
          </a:stretch>
        </p:blipFill>
        <p:spPr>
          <a:xfrm>
            <a:off x="4008162" y="2671520"/>
            <a:ext cx="4420151" cy="1651485"/>
          </a:xfrm>
          <a:prstGeom prst="rect">
            <a:avLst/>
          </a:prstGeom>
        </p:spPr>
      </p:pic>
      <p:sp>
        <p:nvSpPr>
          <p:cNvPr id="9" name="Rounded Rectangle 8"/>
          <p:cNvSpPr/>
          <p:nvPr/>
        </p:nvSpPr>
        <p:spPr>
          <a:xfrm>
            <a:off x="6455104" y="3833777"/>
            <a:ext cx="917785" cy="32235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4" name="TextBox 13"/>
          <p:cNvSpPr txBox="1"/>
          <p:nvPr/>
        </p:nvSpPr>
        <p:spPr>
          <a:xfrm>
            <a:off x="3850556" y="3497262"/>
            <a:ext cx="1841241" cy="542399"/>
          </a:xfrm>
          <a:prstGeom prst="rect">
            <a:avLst/>
          </a:prstGeom>
          <a:noFill/>
        </p:spPr>
        <p:txBody>
          <a:bodyPr wrap="none" rtlCol="0">
            <a:spAutoFit/>
          </a:bodyPr>
          <a:lstStyle/>
          <a:p>
            <a:pPr algn="r"/>
            <a:r>
              <a:rPr lang="en-US" sz="2856" dirty="0">
                <a:solidFill>
                  <a:srgbClr val="FF0000"/>
                </a:solidFill>
              </a:rPr>
              <a:t>Click “OK”</a:t>
            </a:r>
          </a:p>
        </p:txBody>
      </p:sp>
      <p:cxnSp>
        <p:nvCxnSpPr>
          <p:cNvPr id="15" name="Straight Arrow Connector 14"/>
          <p:cNvCxnSpPr>
            <a:stCxn id="14" idx="3"/>
          </p:cNvCxnSpPr>
          <p:nvPr/>
        </p:nvCxnSpPr>
        <p:spPr>
          <a:xfrm>
            <a:off x="5691796" y="3768462"/>
            <a:ext cx="763307" cy="15768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18479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55768" y="1443203"/>
            <a:ext cx="10369590" cy="5314415"/>
          </a:xfrm>
          <a:prstGeom prst="rect">
            <a:avLst/>
          </a:prstGeom>
        </p:spPr>
      </p:pic>
      <p:sp>
        <p:nvSpPr>
          <p:cNvPr id="2" name="Title 1"/>
          <p:cNvSpPr>
            <a:spLocks noGrp="1"/>
          </p:cNvSpPr>
          <p:nvPr>
            <p:ph type="title"/>
          </p:nvPr>
        </p:nvSpPr>
        <p:spPr/>
        <p:txBody>
          <a:bodyPr/>
          <a:lstStyle/>
          <a:p>
            <a:r>
              <a:rPr lang="en-US" dirty="0" smtClean="0"/>
              <a:t>Create Store Graphics: Step 3</a:t>
            </a:r>
            <a:endParaRPr lang="en-US" dirty="0"/>
          </a:p>
        </p:txBody>
      </p:sp>
      <p:sp>
        <p:nvSpPr>
          <p:cNvPr id="9" name="Rounded Rectangle 8"/>
          <p:cNvSpPr/>
          <p:nvPr/>
        </p:nvSpPr>
        <p:spPr>
          <a:xfrm>
            <a:off x="8372945" y="3914194"/>
            <a:ext cx="361842" cy="23070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4" name="TextBox 13"/>
          <p:cNvSpPr txBox="1"/>
          <p:nvPr/>
        </p:nvSpPr>
        <p:spPr>
          <a:xfrm>
            <a:off x="3958731" y="3974164"/>
            <a:ext cx="3109935" cy="990628"/>
          </a:xfrm>
          <a:prstGeom prst="rect">
            <a:avLst/>
          </a:prstGeom>
          <a:noFill/>
        </p:spPr>
        <p:txBody>
          <a:bodyPr wrap="none" rtlCol="0">
            <a:spAutoFit/>
          </a:bodyPr>
          <a:lstStyle/>
          <a:p>
            <a:pPr algn="r"/>
            <a:r>
              <a:rPr lang="en-US" sz="2856" dirty="0">
                <a:solidFill>
                  <a:srgbClr val="FF0000"/>
                </a:solidFill>
              </a:rPr>
              <a:t>Copy Screenshots</a:t>
            </a:r>
          </a:p>
          <a:p>
            <a:pPr algn="r"/>
            <a:r>
              <a:rPr lang="en-US" sz="2856" dirty="0">
                <a:solidFill>
                  <a:srgbClr val="FF0000"/>
                </a:solidFill>
              </a:rPr>
              <a:t>in the Simulator</a:t>
            </a:r>
          </a:p>
        </p:txBody>
      </p:sp>
      <p:cxnSp>
        <p:nvCxnSpPr>
          <p:cNvPr id="15" name="Straight Arrow Connector 14"/>
          <p:cNvCxnSpPr/>
          <p:nvPr/>
        </p:nvCxnSpPr>
        <p:spPr>
          <a:xfrm flipV="1">
            <a:off x="7068666" y="3985418"/>
            <a:ext cx="1304279" cy="22998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71530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8" y="1759921"/>
            <a:ext cx="8247711" cy="3584694"/>
          </a:xfrm>
          <a:prstGeom prst="rect">
            <a:avLst/>
          </a:prstGeom>
        </p:spPr>
      </p:pic>
      <p:sp>
        <p:nvSpPr>
          <p:cNvPr id="2" name="Title 1"/>
          <p:cNvSpPr>
            <a:spLocks noGrp="1"/>
          </p:cNvSpPr>
          <p:nvPr>
            <p:ph type="title"/>
          </p:nvPr>
        </p:nvSpPr>
        <p:spPr/>
        <p:txBody>
          <a:bodyPr/>
          <a:lstStyle/>
          <a:p>
            <a:r>
              <a:rPr lang="en-US" dirty="0" smtClean="0"/>
              <a:t>Create Store Graphics: Step </a:t>
            </a:r>
            <a:r>
              <a:rPr lang="en-US" dirty="0"/>
              <a:t>4</a:t>
            </a:r>
          </a:p>
        </p:txBody>
      </p:sp>
      <p:sp>
        <p:nvSpPr>
          <p:cNvPr id="9" name="Rounded Rectangle 8"/>
          <p:cNvSpPr/>
          <p:nvPr/>
        </p:nvSpPr>
        <p:spPr>
          <a:xfrm flipV="1">
            <a:off x="4219802" y="3045886"/>
            <a:ext cx="4589000" cy="199507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4" name="TextBox 13"/>
          <p:cNvSpPr txBox="1"/>
          <p:nvPr/>
        </p:nvSpPr>
        <p:spPr>
          <a:xfrm>
            <a:off x="1097653" y="5590653"/>
            <a:ext cx="7774116" cy="971292"/>
          </a:xfrm>
          <a:prstGeom prst="rect">
            <a:avLst/>
          </a:prstGeom>
          <a:noFill/>
        </p:spPr>
        <p:txBody>
          <a:bodyPr wrap="none" rtlCol="0">
            <a:spAutoFit/>
          </a:bodyPr>
          <a:lstStyle/>
          <a:p>
            <a:pPr algn="r"/>
            <a:r>
              <a:rPr lang="en-US" sz="2856" dirty="0">
                <a:solidFill>
                  <a:srgbClr val="FF0000"/>
                </a:solidFill>
              </a:rPr>
              <a:t>Verify the screenshots in your “Pictures” folder, </a:t>
            </a:r>
            <a:endParaRPr lang="en-US" sz="2856" dirty="0" smtClean="0">
              <a:solidFill>
                <a:srgbClr val="FF0000"/>
              </a:solidFill>
            </a:endParaRPr>
          </a:p>
          <a:p>
            <a:pPr algn="r"/>
            <a:r>
              <a:rPr lang="en-US" sz="2856" dirty="0" smtClean="0">
                <a:solidFill>
                  <a:srgbClr val="FF0000"/>
                </a:solidFill>
              </a:rPr>
              <a:t>“</a:t>
            </a:r>
            <a:r>
              <a:rPr lang="en-US" sz="2856" dirty="0">
                <a:solidFill>
                  <a:srgbClr val="FF0000"/>
                </a:solidFill>
              </a:rPr>
              <a:t>Windows Simulator” subfolder</a:t>
            </a:r>
          </a:p>
        </p:txBody>
      </p:sp>
      <p:cxnSp>
        <p:nvCxnSpPr>
          <p:cNvPr id="15" name="Straight Arrow Connector 14"/>
          <p:cNvCxnSpPr/>
          <p:nvPr/>
        </p:nvCxnSpPr>
        <p:spPr>
          <a:xfrm flipV="1">
            <a:off x="3675344" y="4822274"/>
            <a:ext cx="544457" cy="75232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9603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9" y="1443203"/>
            <a:ext cx="10230959" cy="5314415"/>
          </a:xfrm>
          <a:prstGeom prst="rect">
            <a:avLst/>
          </a:prstGeom>
        </p:spPr>
      </p:pic>
      <p:sp>
        <p:nvSpPr>
          <p:cNvPr id="2" name="Title 1"/>
          <p:cNvSpPr>
            <a:spLocks noGrp="1"/>
          </p:cNvSpPr>
          <p:nvPr>
            <p:ph type="title"/>
          </p:nvPr>
        </p:nvSpPr>
        <p:spPr/>
        <p:txBody>
          <a:bodyPr/>
          <a:lstStyle/>
          <a:p>
            <a:r>
              <a:rPr lang="en-US" dirty="0" smtClean="0"/>
              <a:t>Create Store Graphics: Step 5</a:t>
            </a:r>
            <a:endParaRPr lang="en-US" dirty="0"/>
          </a:p>
        </p:txBody>
      </p:sp>
      <p:sp>
        <p:nvSpPr>
          <p:cNvPr id="9" name="Rounded Rectangle 8"/>
          <p:cNvSpPr/>
          <p:nvPr/>
        </p:nvSpPr>
        <p:spPr>
          <a:xfrm>
            <a:off x="3339846" y="2834006"/>
            <a:ext cx="1116807" cy="28947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4" name="TextBox 13"/>
          <p:cNvSpPr txBox="1"/>
          <p:nvPr/>
        </p:nvSpPr>
        <p:spPr>
          <a:xfrm>
            <a:off x="4265367" y="3985419"/>
            <a:ext cx="2222177" cy="1438856"/>
          </a:xfrm>
          <a:prstGeom prst="rect">
            <a:avLst/>
          </a:prstGeom>
          <a:noFill/>
        </p:spPr>
        <p:txBody>
          <a:bodyPr wrap="none" rtlCol="0">
            <a:spAutoFit/>
          </a:bodyPr>
          <a:lstStyle/>
          <a:p>
            <a:pPr algn="r"/>
            <a:r>
              <a:rPr lang="en-US" sz="2856" dirty="0">
                <a:solidFill>
                  <a:srgbClr val="FF0000"/>
                </a:solidFill>
              </a:rPr>
              <a:t>Identify </a:t>
            </a:r>
          </a:p>
          <a:p>
            <a:pPr algn="r"/>
            <a:r>
              <a:rPr lang="en-US" sz="2856" dirty="0">
                <a:solidFill>
                  <a:srgbClr val="FF0000"/>
                </a:solidFill>
              </a:rPr>
              <a:t>placeholder </a:t>
            </a:r>
          </a:p>
          <a:p>
            <a:pPr algn="r"/>
            <a:r>
              <a:rPr lang="en-US" sz="2856" dirty="0">
                <a:solidFill>
                  <a:srgbClr val="FF0000"/>
                </a:solidFill>
              </a:rPr>
              <a:t>images</a:t>
            </a:r>
          </a:p>
        </p:txBody>
      </p:sp>
      <p:cxnSp>
        <p:nvCxnSpPr>
          <p:cNvPr id="15" name="Straight Arrow Connector 14"/>
          <p:cNvCxnSpPr/>
          <p:nvPr/>
        </p:nvCxnSpPr>
        <p:spPr>
          <a:xfrm flipH="1">
            <a:off x="4885948" y="5180449"/>
            <a:ext cx="281261" cy="82966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78731" y="3537159"/>
            <a:ext cx="1435076" cy="165877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1" name="Rounded Rectangle 10"/>
          <p:cNvSpPr/>
          <p:nvPr/>
        </p:nvSpPr>
        <p:spPr>
          <a:xfrm>
            <a:off x="6959235" y="3695945"/>
            <a:ext cx="1198224" cy="16769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45371081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55768" y="1903597"/>
            <a:ext cx="8247711" cy="3584694"/>
          </a:xfrm>
          <a:prstGeom prst="rect">
            <a:avLst/>
          </a:prstGeom>
        </p:spPr>
      </p:pic>
      <p:sp>
        <p:nvSpPr>
          <p:cNvPr id="2" name="Title 1"/>
          <p:cNvSpPr>
            <a:spLocks noGrp="1"/>
          </p:cNvSpPr>
          <p:nvPr>
            <p:ph type="title"/>
          </p:nvPr>
        </p:nvSpPr>
        <p:spPr/>
        <p:txBody>
          <a:bodyPr/>
          <a:lstStyle/>
          <a:p>
            <a:r>
              <a:rPr lang="en-US" dirty="0" smtClean="0"/>
              <a:t>Create Store Graphics: Step </a:t>
            </a:r>
            <a:r>
              <a:rPr lang="en-US" dirty="0"/>
              <a:t>6</a:t>
            </a:r>
          </a:p>
        </p:txBody>
      </p:sp>
      <p:sp>
        <p:nvSpPr>
          <p:cNvPr id="14" name="TextBox 13"/>
          <p:cNvSpPr txBox="1"/>
          <p:nvPr/>
        </p:nvSpPr>
        <p:spPr>
          <a:xfrm>
            <a:off x="2006494" y="6151882"/>
            <a:ext cx="7264057" cy="542399"/>
          </a:xfrm>
          <a:prstGeom prst="rect">
            <a:avLst/>
          </a:prstGeom>
          <a:noFill/>
        </p:spPr>
        <p:txBody>
          <a:bodyPr wrap="none" rtlCol="0">
            <a:spAutoFit/>
          </a:bodyPr>
          <a:lstStyle/>
          <a:p>
            <a:pPr algn="r"/>
            <a:r>
              <a:rPr lang="en-US" sz="2856" dirty="0">
                <a:solidFill>
                  <a:srgbClr val="FF0000"/>
                </a:solidFill>
              </a:rPr>
              <a:t>Edit or replace these images with your own</a:t>
            </a:r>
          </a:p>
        </p:txBody>
      </p:sp>
      <p:cxnSp>
        <p:nvCxnSpPr>
          <p:cNvPr id="15" name="Straight Arrow Connector 14"/>
          <p:cNvCxnSpPr/>
          <p:nvPr/>
        </p:nvCxnSpPr>
        <p:spPr>
          <a:xfrm flipV="1">
            <a:off x="4979623" y="4189313"/>
            <a:ext cx="602076" cy="180599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329544" y="2799537"/>
            <a:ext cx="4508865" cy="118588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2251856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Create and Certify Package</a:t>
            </a:r>
            <a:endParaRPr lang="en-US" dirty="0"/>
          </a:p>
        </p:txBody>
      </p:sp>
    </p:spTree>
    <p:extLst>
      <p:ext uri="{BB962C8B-B14F-4D97-AF65-F5344CB8AC3E}">
        <p14:creationId xmlns:p14="http://schemas.microsoft.com/office/powerpoint/2010/main" val="2537306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607353" y="123590"/>
            <a:ext cx="11889564" cy="917575"/>
          </a:xfrm>
          <a:prstGeom prst="rect">
            <a:avLst/>
          </a:prstGeom>
        </p:spPr>
        <p:txBody>
          <a:bodyPr vert="horz" wrap="square" lIns="146304" tIns="91440" rIns="146304" bIns="91440" rtlCol="0" anchor="b">
            <a:noAutofit/>
          </a:bodyPr>
          <a:lstStyle>
            <a:lvl1pPr algn="r" defTabSz="932742" rtl="0" eaLnBrk="1" latinLnBrk="0" hangingPunct="1">
              <a:lnSpc>
                <a:spcPct val="90000"/>
              </a:lnSpc>
              <a:spcBef>
                <a:spcPct val="0"/>
              </a:spcBef>
              <a:buNone/>
              <a:defRPr lang="en-US" sz="5507" b="0" kern="1200" cap="none" spc="-102" baseline="0">
                <a:ln w="3175">
                  <a:noFill/>
                </a:ln>
                <a:solidFill>
                  <a:schemeClr val="accent1"/>
                </a:solidFill>
                <a:effectLst/>
                <a:latin typeface="+mj-lt"/>
                <a:ea typeface="+mn-ea"/>
                <a:cs typeface="Segoe UI" pitchFamily="34" charset="0"/>
              </a:defRPr>
            </a:lvl1pPr>
          </a:lstStyle>
          <a:p>
            <a:pPr algn="l"/>
            <a:r>
              <a:rPr lang="en-US" sz="6000" dirty="0"/>
              <a:t>Tools &amp; </a:t>
            </a:r>
            <a:r>
              <a:rPr lang="en-US" sz="6000" dirty="0" smtClean="0"/>
              <a:t>Technologies</a:t>
            </a:r>
            <a:endParaRPr lang="en-US" sz="6000" dirty="0"/>
          </a:p>
        </p:txBody>
      </p:sp>
      <p:pic>
        <p:nvPicPr>
          <p:cNvPr id="3074" name="Picture 2" descr="http://visualstudiomagazine.com/articles/2013/09/30/~/media/ECG/visualstudiomagazine/Images/introimages/VisualStudio2013.ash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353" y="1411215"/>
            <a:ext cx="2536228" cy="17639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4" cstate="print"/>
          <a:srcRect/>
          <a:stretch>
            <a:fillRect/>
          </a:stretch>
        </p:blipFill>
        <p:spPr bwMode="auto">
          <a:xfrm>
            <a:off x="7215808" y="2586376"/>
            <a:ext cx="2622947" cy="786884"/>
          </a:xfrm>
          <a:prstGeom prst="rect">
            <a:avLst/>
          </a:prstGeom>
          <a:noFill/>
          <a:ln w="9525">
            <a:noFill/>
            <a:miter lim="800000"/>
            <a:headEnd/>
            <a:tailEnd/>
          </a:ln>
        </p:spPr>
      </p:pic>
      <p:pic>
        <p:nvPicPr>
          <p:cNvPr id="1046" name="Picture 22"/>
          <p:cNvPicPr>
            <a:picLocks noChangeAspect="1" noChangeArrowheads="1"/>
          </p:cNvPicPr>
          <p:nvPr/>
        </p:nvPicPr>
        <p:blipFill>
          <a:blip r:embed="rId5" cstate="print"/>
          <a:srcRect/>
          <a:stretch>
            <a:fillRect/>
          </a:stretch>
        </p:blipFill>
        <p:spPr bwMode="auto">
          <a:xfrm>
            <a:off x="7589822" y="1227296"/>
            <a:ext cx="1874921" cy="1020035"/>
          </a:xfrm>
          <a:prstGeom prst="rect">
            <a:avLst/>
          </a:prstGeom>
          <a:noFill/>
          <a:ln w="9525">
            <a:noFill/>
            <a:miter lim="800000"/>
            <a:headEnd/>
            <a:tailEnd/>
          </a:ln>
        </p:spPr>
      </p:pic>
      <p:pic>
        <p:nvPicPr>
          <p:cNvPr id="2" name="Picture 1"/>
          <p:cNvPicPr>
            <a:picLocks noChangeAspect="1"/>
          </p:cNvPicPr>
          <p:nvPr/>
        </p:nvPicPr>
        <p:blipFill>
          <a:blip r:embed="rId6"/>
          <a:stretch>
            <a:fillRect/>
          </a:stretch>
        </p:blipFill>
        <p:spPr>
          <a:xfrm>
            <a:off x="1986969" y="3444000"/>
            <a:ext cx="4249676" cy="1072243"/>
          </a:xfrm>
          <a:prstGeom prst="rect">
            <a:avLst/>
          </a:prstGeom>
        </p:spPr>
      </p:pic>
      <p:pic>
        <p:nvPicPr>
          <p:cNvPr id="3088" name="Picture 16" descr="http://www.ciol.com/IMG/046/20046/windows-8-logo-370x26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9166" y="1296725"/>
            <a:ext cx="1765435" cy="12596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4756336" y="2723435"/>
            <a:ext cx="2223963" cy="674363"/>
          </a:xfrm>
          <a:prstGeom prst="rect">
            <a:avLst/>
          </a:prstGeom>
        </p:spPr>
      </p:pic>
      <p:pic>
        <p:nvPicPr>
          <p:cNvPr id="3076" name="Picture 4" descr="http://forum.unity3d.com/attachment.php?attachmentid=16698&amp;stc=1&amp;d=12952630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928" y="4428402"/>
            <a:ext cx="3802492" cy="14205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ml5_css_javascrip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0299" y="3677485"/>
            <a:ext cx="3327924" cy="13363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blogs.msdn.com/cfs-filesystemfile.ashx/__key/communityserver-blogs-components-weblogfiles/00-00-01-44-28-metablogapi/3124.image_5F00_1332938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2301" y="5584072"/>
            <a:ext cx="1332730" cy="13270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cdn-static.zdnet.com/i/story/60/05/002235/xaml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25093" y="5085600"/>
            <a:ext cx="1173284" cy="14650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3"/>
          <a:stretch>
            <a:fillRect/>
          </a:stretch>
        </p:blipFill>
        <p:spPr>
          <a:xfrm>
            <a:off x="1948167" y="5999303"/>
            <a:ext cx="4502454" cy="920341"/>
          </a:xfrm>
          <a:prstGeom prst="rect">
            <a:avLst/>
          </a:prstGeom>
        </p:spPr>
      </p:pic>
      <p:pic>
        <p:nvPicPr>
          <p:cNvPr id="17" name="Picture 18" descr="http://stephenbelovarich.com/web-developer-video-pro-creative-coder-consultant-teacher-freelance-for-hire-los-angeles-california/images/badges/c-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86212" y="4786782"/>
            <a:ext cx="1822603" cy="121506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139446" y="5848956"/>
            <a:ext cx="1071447" cy="1403461"/>
          </a:xfrm>
          <a:prstGeom prst="rect">
            <a:avLst/>
          </a:prstGeom>
          <a:noFill/>
        </p:spPr>
        <p:txBody>
          <a:bodyPr wrap="none" lIns="182880" tIns="146304" rIns="182880" bIns="146304" rtlCol="0">
            <a:spAutoFit/>
          </a:bodyPr>
          <a:lstStyle/>
          <a:p>
            <a:pPr>
              <a:lnSpc>
                <a:spcPct val="90000"/>
              </a:lnSpc>
              <a:spcAft>
                <a:spcPts val="600"/>
              </a:spcAft>
            </a:pPr>
            <a:r>
              <a:rPr lang="en-US" sz="8000" dirty="0">
                <a:gradFill>
                  <a:gsLst>
                    <a:gs pos="2917">
                      <a:schemeClr val="tx1"/>
                    </a:gs>
                    <a:gs pos="30000">
                      <a:schemeClr val="tx1"/>
                    </a:gs>
                  </a:gsLst>
                  <a:lin ang="5400000" scaled="0"/>
                </a:gradFill>
              </a:rPr>
              <a:t>+</a:t>
            </a:r>
            <a:endParaRPr lang="en-US" sz="80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415611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8" y="1443203"/>
            <a:ext cx="4651914" cy="5314415"/>
          </a:xfrm>
          <a:prstGeom prst="rect">
            <a:avLst/>
          </a:prstGeom>
        </p:spPr>
      </p:pic>
      <p:sp>
        <p:nvSpPr>
          <p:cNvPr id="2" name="Title 1"/>
          <p:cNvSpPr>
            <a:spLocks noGrp="1"/>
          </p:cNvSpPr>
          <p:nvPr>
            <p:ph type="title"/>
          </p:nvPr>
        </p:nvSpPr>
        <p:spPr/>
        <p:txBody>
          <a:bodyPr/>
          <a:lstStyle/>
          <a:p>
            <a:r>
              <a:rPr lang="en-US" dirty="0" smtClean="0"/>
              <a:t>Create and Certify Package: Step 1</a:t>
            </a:r>
            <a:endParaRPr lang="en-US" dirty="0"/>
          </a:p>
        </p:txBody>
      </p:sp>
      <p:sp>
        <p:nvSpPr>
          <p:cNvPr id="9" name="Rounded Rectangle 8"/>
          <p:cNvSpPr/>
          <p:nvPr/>
        </p:nvSpPr>
        <p:spPr>
          <a:xfrm>
            <a:off x="3369454" y="4608529"/>
            <a:ext cx="1608584" cy="18621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0" name="TextBox 9"/>
          <p:cNvSpPr txBox="1"/>
          <p:nvPr/>
        </p:nvSpPr>
        <p:spPr>
          <a:xfrm>
            <a:off x="5529882" y="4996454"/>
            <a:ext cx="3912416" cy="542399"/>
          </a:xfrm>
          <a:prstGeom prst="rect">
            <a:avLst/>
          </a:prstGeom>
          <a:noFill/>
        </p:spPr>
        <p:txBody>
          <a:bodyPr wrap="none" rtlCol="0">
            <a:spAutoFit/>
          </a:bodyPr>
          <a:lstStyle/>
          <a:p>
            <a:pPr algn="r"/>
            <a:r>
              <a:rPr lang="en-US" sz="2856" dirty="0">
                <a:solidFill>
                  <a:srgbClr val="FF0000"/>
                </a:solidFill>
              </a:rPr>
              <a:t>Create App Packages…</a:t>
            </a:r>
          </a:p>
        </p:txBody>
      </p:sp>
      <p:cxnSp>
        <p:nvCxnSpPr>
          <p:cNvPr id="11" name="Straight Arrow Connector 10"/>
          <p:cNvCxnSpPr>
            <a:endCxn id="10" idx="1"/>
          </p:cNvCxnSpPr>
          <p:nvPr/>
        </p:nvCxnSpPr>
        <p:spPr>
          <a:xfrm>
            <a:off x="4752698" y="4720053"/>
            <a:ext cx="777184" cy="54760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36653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5769" y="1426375"/>
            <a:ext cx="6561530" cy="5331244"/>
          </a:xfrm>
          <a:prstGeom prst="rect">
            <a:avLst/>
          </a:prstGeom>
        </p:spPr>
      </p:pic>
      <p:sp>
        <p:nvSpPr>
          <p:cNvPr id="2" name="Title 1"/>
          <p:cNvSpPr>
            <a:spLocks noGrp="1"/>
          </p:cNvSpPr>
          <p:nvPr>
            <p:ph type="title"/>
          </p:nvPr>
        </p:nvSpPr>
        <p:spPr/>
        <p:txBody>
          <a:bodyPr/>
          <a:lstStyle/>
          <a:p>
            <a:r>
              <a:rPr lang="en-US" dirty="0" smtClean="0"/>
              <a:t>Create and Certify Package: Step </a:t>
            </a:r>
            <a:r>
              <a:rPr lang="en-US" dirty="0"/>
              <a:t>2</a:t>
            </a:r>
          </a:p>
        </p:txBody>
      </p:sp>
      <p:sp>
        <p:nvSpPr>
          <p:cNvPr id="9" name="Rounded Rectangle 8"/>
          <p:cNvSpPr/>
          <p:nvPr/>
        </p:nvSpPr>
        <p:spPr>
          <a:xfrm>
            <a:off x="5808715" y="6380876"/>
            <a:ext cx="927635" cy="24760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0" name="TextBox 9"/>
          <p:cNvSpPr txBox="1"/>
          <p:nvPr/>
        </p:nvSpPr>
        <p:spPr>
          <a:xfrm>
            <a:off x="2380008" y="4878819"/>
            <a:ext cx="3998021" cy="990628"/>
          </a:xfrm>
          <a:prstGeom prst="rect">
            <a:avLst/>
          </a:prstGeom>
          <a:noFill/>
        </p:spPr>
        <p:txBody>
          <a:bodyPr wrap="none" rtlCol="0">
            <a:spAutoFit/>
          </a:bodyPr>
          <a:lstStyle/>
          <a:p>
            <a:pPr algn="r"/>
            <a:r>
              <a:rPr lang="en-US" sz="2856" dirty="0">
                <a:solidFill>
                  <a:srgbClr val="FF0000"/>
                </a:solidFill>
              </a:rPr>
              <a:t>Click “Next” to Proceed</a:t>
            </a:r>
          </a:p>
          <a:p>
            <a:pPr algn="r"/>
            <a:r>
              <a:rPr lang="en-US" sz="2856" dirty="0">
                <a:solidFill>
                  <a:srgbClr val="FF0000"/>
                </a:solidFill>
              </a:rPr>
              <a:t>(log in if necessary)</a:t>
            </a:r>
          </a:p>
        </p:txBody>
      </p:sp>
      <p:cxnSp>
        <p:nvCxnSpPr>
          <p:cNvPr id="11" name="Straight Arrow Connector 10"/>
          <p:cNvCxnSpPr/>
          <p:nvPr/>
        </p:nvCxnSpPr>
        <p:spPr>
          <a:xfrm>
            <a:off x="5073591" y="5793248"/>
            <a:ext cx="1144646" cy="54321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58320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9" y="1426375"/>
            <a:ext cx="6561530" cy="5331244"/>
          </a:xfrm>
          <a:prstGeom prst="rect">
            <a:avLst/>
          </a:prstGeom>
        </p:spPr>
      </p:pic>
      <p:sp>
        <p:nvSpPr>
          <p:cNvPr id="2" name="Title 1"/>
          <p:cNvSpPr>
            <a:spLocks noGrp="1"/>
          </p:cNvSpPr>
          <p:nvPr>
            <p:ph type="title"/>
          </p:nvPr>
        </p:nvSpPr>
        <p:spPr/>
        <p:txBody>
          <a:bodyPr/>
          <a:lstStyle/>
          <a:p>
            <a:r>
              <a:rPr lang="en-US" dirty="0" smtClean="0"/>
              <a:t>Create and Certify Package: Step 3</a:t>
            </a:r>
            <a:endParaRPr lang="en-US" dirty="0"/>
          </a:p>
        </p:txBody>
      </p:sp>
      <p:sp>
        <p:nvSpPr>
          <p:cNvPr id="9" name="Rounded Rectangle 8"/>
          <p:cNvSpPr/>
          <p:nvPr/>
        </p:nvSpPr>
        <p:spPr>
          <a:xfrm>
            <a:off x="5808715" y="6380876"/>
            <a:ext cx="927635" cy="24760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0" name="TextBox 9"/>
          <p:cNvSpPr txBox="1"/>
          <p:nvPr/>
        </p:nvSpPr>
        <p:spPr>
          <a:xfrm>
            <a:off x="7727528" y="5985845"/>
            <a:ext cx="3360078" cy="542399"/>
          </a:xfrm>
          <a:prstGeom prst="rect">
            <a:avLst/>
          </a:prstGeom>
          <a:noFill/>
        </p:spPr>
        <p:txBody>
          <a:bodyPr wrap="none" rtlCol="0">
            <a:spAutoFit/>
          </a:bodyPr>
          <a:lstStyle/>
          <a:p>
            <a:pPr algn="r"/>
            <a:r>
              <a:rPr lang="en-US" sz="2856" dirty="0">
                <a:solidFill>
                  <a:srgbClr val="FF0000"/>
                </a:solidFill>
              </a:rPr>
              <a:t>… then, click “Next”</a:t>
            </a:r>
          </a:p>
        </p:txBody>
      </p:sp>
      <p:cxnSp>
        <p:nvCxnSpPr>
          <p:cNvPr id="11" name="Straight Arrow Connector 10"/>
          <p:cNvCxnSpPr/>
          <p:nvPr/>
        </p:nvCxnSpPr>
        <p:spPr>
          <a:xfrm flipH="1">
            <a:off x="6760144" y="6287046"/>
            <a:ext cx="1204875" cy="9383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46896" y="2515197"/>
            <a:ext cx="3136094" cy="990628"/>
          </a:xfrm>
          <a:prstGeom prst="rect">
            <a:avLst/>
          </a:prstGeom>
          <a:noFill/>
        </p:spPr>
        <p:txBody>
          <a:bodyPr wrap="none" rtlCol="0">
            <a:spAutoFit/>
          </a:bodyPr>
          <a:lstStyle/>
          <a:p>
            <a:pPr algn="ctr"/>
            <a:r>
              <a:rPr lang="en-US" sz="2856" dirty="0">
                <a:solidFill>
                  <a:srgbClr val="FF0000"/>
                </a:solidFill>
              </a:rPr>
              <a:t>Select an existing </a:t>
            </a:r>
          </a:p>
          <a:p>
            <a:pPr algn="ctr"/>
            <a:r>
              <a:rPr lang="en-US" sz="2856" dirty="0">
                <a:solidFill>
                  <a:srgbClr val="FF0000"/>
                </a:solidFill>
              </a:rPr>
              <a:t>App Name</a:t>
            </a:r>
          </a:p>
        </p:txBody>
      </p:sp>
      <p:cxnSp>
        <p:nvCxnSpPr>
          <p:cNvPr id="12" name="Straight Arrow Connector 11"/>
          <p:cNvCxnSpPr/>
          <p:nvPr/>
        </p:nvCxnSpPr>
        <p:spPr>
          <a:xfrm flipH="1">
            <a:off x="3376017" y="2916235"/>
            <a:ext cx="4225281" cy="10362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23930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5769" y="1426375"/>
            <a:ext cx="6561530" cy="5331244"/>
          </a:xfrm>
          <a:prstGeom prst="rect">
            <a:avLst/>
          </a:prstGeom>
        </p:spPr>
      </p:pic>
      <p:sp>
        <p:nvSpPr>
          <p:cNvPr id="2" name="Title 1"/>
          <p:cNvSpPr>
            <a:spLocks noGrp="1"/>
          </p:cNvSpPr>
          <p:nvPr>
            <p:ph type="title"/>
          </p:nvPr>
        </p:nvSpPr>
        <p:spPr/>
        <p:txBody>
          <a:bodyPr/>
          <a:lstStyle/>
          <a:p>
            <a:r>
              <a:rPr lang="en-US" dirty="0" smtClean="0"/>
              <a:t>Create and Certify Package: Step </a:t>
            </a:r>
            <a:r>
              <a:rPr lang="en-US" dirty="0"/>
              <a:t>4</a:t>
            </a:r>
          </a:p>
        </p:txBody>
      </p:sp>
      <p:sp>
        <p:nvSpPr>
          <p:cNvPr id="9" name="Rounded Rectangle 8"/>
          <p:cNvSpPr/>
          <p:nvPr/>
        </p:nvSpPr>
        <p:spPr>
          <a:xfrm>
            <a:off x="5808715" y="6380876"/>
            <a:ext cx="927635" cy="24760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0" name="TextBox 9"/>
          <p:cNvSpPr txBox="1"/>
          <p:nvPr/>
        </p:nvSpPr>
        <p:spPr>
          <a:xfrm>
            <a:off x="7708926" y="6020227"/>
            <a:ext cx="3644879" cy="542399"/>
          </a:xfrm>
          <a:prstGeom prst="rect">
            <a:avLst/>
          </a:prstGeom>
          <a:noFill/>
        </p:spPr>
        <p:txBody>
          <a:bodyPr wrap="none" rtlCol="0">
            <a:spAutoFit/>
          </a:bodyPr>
          <a:lstStyle/>
          <a:p>
            <a:pPr algn="r"/>
            <a:r>
              <a:rPr lang="en-US" sz="2856" dirty="0">
                <a:solidFill>
                  <a:srgbClr val="FF0000"/>
                </a:solidFill>
              </a:rPr>
              <a:t>… then, click “Create”</a:t>
            </a:r>
          </a:p>
        </p:txBody>
      </p:sp>
      <p:cxnSp>
        <p:nvCxnSpPr>
          <p:cNvPr id="11" name="Straight Arrow Connector 10"/>
          <p:cNvCxnSpPr/>
          <p:nvPr/>
        </p:nvCxnSpPr>
        <p:spPr>
          <a:xfrm flipH="1">
            <a:off x="6760144" y="6287046"/>
            <a:ext cx="1204875" cy="9383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04448" y="2326311"/>
            <a:ext cx="2376905" cy="1438856"/>
          </a:xfrm>
          <a:prstGeom prst="rect">
            <a:avLst/>
          </a:prstGeom>
          <a:noFill/>
        </p:spPr>
        <p:txBody>
          <a:bodyPr wrap="none" rtlCol="0">
            <a:spAutoFit/>
          </a:bodyPr>
          <a:lstStyle/>
          <a:p>
            <a:pPr algn="ctr"/>
            <a:r>
              <a:rPr lang="en-US" sz="2856" dirty="0">
                <a:solidFill>
                  <a:srgbClr val="FF0000"/>
                </a:solidFill>
              </a:rPr>
              <a:t>Observe the</a:t>
            </a:r>
          </a:p>
          <a:p>
            <a:pPr algn="ctr"/>
            <a:r>
              <a:rPr lang="en-US" sz="2856" dirty="0" err="1">
                <a:solidFill>
                  <a:srgbClr val="FF0000"/>
                </a:solidFill>
              </a:rPr>
              <a:t>AppPackages</a:t>
            </a:r>
            <a:endParaRPr lang="en-US" sz="2856" dirty="0">
              <a:solidFill>
                <a:srgbClr val="FF0000"/>
              </a:solidFill>
            </a:endParaRPr>
          </a:p>
          <a:p>
            <a:pPr algn="ctr"/>
            <a:r>
              <a:rPr lang="en-US" sz="2856" dirty="0">
                <a:solidFill>
                  <a:srgbClr val="FF0000"/>
                </a:solidFill>
              </a:rPr>
              <a:t>location</a:t>
            </a:r>
          </a:p>
        </p:txBody>
      </p:sp>
      <p:cxnSp>
        <p:nvCxnSpPr>
          <p:cNvPr id="12" name="Straight Arrow Connector 11"/>
          <p:cNvCxnSpPr/>
          <p:nvPr/>
        </p:nvCxnSpPr>
        <p:spPr>
          <a:xfrm flipH="1" flipV="1">
            <a:off x="6632728" y="2778327"/>
            <a:ext cx="968570" cy="13790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54944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9" y="1426375"/>
            <a:ext cx="6561530" cy="5331244"/>
          </a:xfrm>
          <a:prstGeom prst="rect">
            <a:avLst/>
          </a:prstGeom>
        </p:spPr>
      </p:pic>
      <p:sp>
        <p:nvSpPr>
          <p:cNvPr id="2" name="Title 1"/>
          <p:cNvSpPr>
            <a:spLocks noGrp="1"/>
          </p:cNvSpPr>
          <p:nvPr>
            <p:ph type="title"/>
          </p:nvPr>
        </p:nvSpPr>
        <p:spPr/>
        <p:txBody>
          <a:bodyPr/>
          <a:lstStyle/>
          <a:p>
            <a:r>
              <a:rPr lang="en-US" dirty="0" smtClean="0"/>
              <a:t>Create and Certify Package: Step 5</a:t>
            </a:r>
            <a:endParaRPr lang="en-US" dirty="0"/>
          </a:p>
        </p:txBody>
      </p:sp>
      <p:sp>
        <p:nvSpPr>
          <p:cNvPr id="9" name="Rounded Rectangle 8"/>
          <p:cNvSpPr/>
          <p:nvPr/>
        </p:nvSpPr>
        <p:spPr>
          <a:xfrm>
            <a:off x="4560277" y="6380876"/>
            <a:ext cx="2176074" cy="24760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0" name="TextBox 9"/>
          <p:cNvSpPr txBox="1"/>
          <p:nvPr/>
        </p:nvSpPr>
        <p:spPr>
          <a:xfrm>
            <a:off x="7871490" y="5345052"/>
            <a:ext cx="2721805" cy="1438856"/>
          </a:xfrm>
          <a:prstGeom prst="rect">
            <a:avLst/>
          </a:prstGeom>
          <a:noFill/>
        </p:spPr>
        <p:txBody>
          <a:bodyPr wrap="none" rtlCol="0">
            <a:spAutoFit/>
          </a:bodyPr>
          <a:lstStyle/>
          <a:p>
            <a:pPr algn="ctr"/>
            <a:r>
              <a:rPr lang="en-US" sz="2856" dirty="0">
                <a:solidFill>
                  <a:srgbClr val="FF0000"/>
                </a:solidFill>
              </a:rPr>
              <a:t>Launch</a:t>
            </a:r>
          </a:p>
          <a:p>
            <a:pPr algn="ctr"/>
            <a:r>
              <a:rPr lang="en-US" sz="2856" dirty="0">
                <a:solidFill>
                  <a:srgbClr val="FF0000"/>
                </a:solidFill>
              </a:rPr>
              <a:t>Windows App </a:t>
            </a:r>
          </a:p>
          <a:p>
            <a:pPr algn="ctr"/>
            <a:r>
              <a:rPr lang="en-US" sz="2856" dirty="0">
                <a:solidFill>
                  <a:srgbClr val="FF0000"/>
                </a:solidFill>
              </a:rPr>
              <a:t>Certification Kit</a:t>
            </a:r>
          </a:p>
        </p:txBody>
      </p:sp>
      <p:cxnSp>
        <p:nvCxnSpPr>
          <p:cNvPr id="11" name="Straight Arrow Connector 10"/>
          <p:cNvCxnSpPr/>
          <p:nvPr/>
        </p:nvCxnSpPr>
        <p:spPr>
          <a:xfrm flipH="1">
            <a:off x="6760144" y="6287046"/>
            <a:ext cx="1204875" cy="9383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87438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5768" y="1781048"/>
            <a:ext cx="6188212" cy="4449295"/>
          </a:xfrm>
          <a:prstGeom prst="rect">
            <a:avLst/>
          </a:prstGeom>
        </p:spPr>
      </p:pic>
      <p:sp>
        <p:nvSpPr>
          <p:cNvPr id="2" name="Title 1"/>
          <p:cNvSpPr>
            <a:spLocks noGrp="1"/>
          </p:cNvSpPr>
          <p:nvPr>
            <p:ph type="title"/>
          </p:nvPr>
        </p:nvSpPr>
        <p:spPr/>
        <p:txBody>
          <a:bodyPr/>
          <a:lstStyle/>
          <a:p>
            <a:r>
              <a:rPr lang="en-US" dirty="0" smtClean="0"/>
              <a:t>Create and Certify Package: Step </a:t>
            </a:r>
            <a:r>
              <a:rPr lang="en-US" dirty="0"/>
              <a:t>6</a:t>
            </a:r>
          </a:p>
        </p:txBody>
      </p:sp>
      <p:sp>
        <p:nvSpPr>
          <p:cNvPr id="10" name="TextBox 9"/>
          <p:cNvSpPr txBox="1"/>
          <p:nvPr/>
        </p:nvSpPr>
        <p:spPr>
          <a:xfrm>
            <a:off x="7555565" y="2828503"/>
            <a:ext cx="1999828" cy="1438856"/>
          </a:xfrm>
          <a:prstGeom prst="rect">
            <a:avLst/>
          </a:prstGeom>
          <a:noFill/>
        </p:spPr>
        <p:txBody>
          <a:bodyPr wrap="none" rtlCol="0">
            <a:spAutoFit/>
          </a:bodyPr>
          <a:lstStyle/>
          <a:p>
            <a:pPr algn="ctr"/>
            <a:r>
              <a:rPr lang="en-US" sz="2856" dirty="0">
                <a:solidFill>
                  <a:srgbClr val="FF0000"/>
                </a:solidFill>
              </a:rPr>
              <a:t>Allow the </a:t>
            </a:r>
          </a:p>
          <a:p>
            <a:pPr algn="ctr"/>
            <a:r>
              <a:rPr lang="en-US" sz="2856" dirty="0">
                <a:solidFill>
                  <a:srgbClr val="FF0000"/>
                </a:solidFill>
              </a:rPr>
              <a:t>tool to</a:t>
            </a:r>
          </a:p>
          <a:p>
            <a:pPr algn="ctr"/>
            <a:r>
              <a:rPr lang="en-US" sz="2856" dirty="0">
                <a:solidFill>
                  <a:srgbClr val="FF0000"/>
                </a:solidFill>
              </a:rPr>
              <a:t>gather info</a:t>
            </a:r>
          </a:p>
        </p:txBody>
      </p:sp>
    </p:spTree>
    <p:extLst>
      <p:ext uri="{BB962C8B-B14F-4D97-AF65-F5344CB8AC3E}">
        <p14:creationId xmlns:p14="http://schemas.microsoft.com/office/powerpoint/2010/main" val="334912137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7" y="1781048"/>
            <a:ext cx="6188212" cy="4449295"/>
          </a:xfrm>
          <a:prstGeom prst="rect">
            <a:avLst/>
          </a:prstGeom>
        </p:spPr>
      </p:pic>
      <p:sp>
        <p:nvSpPr>
          <p:cNvPr id="2" name="Title 1"/>
          <p:cNvSpPr>
            <a:spLocks noGrp="1"/>
          </p:cNvSpPr>
          <p:nvPr>
            <p:ph type="title"/>
          </p:nvPr>
        </p:nvSpPr>
        <p:spPr/>
        <p:txBody>
          <a:bodyPr/>
          <a:lstStyle/>
          <a:p>
            <a:r>
              <a:rPr lang="en-US" dirty="0" smtClean="0"/>
              <a:t>Create and Certify Package: Step 7</a:t>
            </a:r>
            <a:endParaRPr lang="en-US" dirty="0"/>
          </a:p>
        </p:txBody>
      </p:sp>
      <p:sp>
        <p:nvSpPr>
          <p:cNvPr id="10" name="TextBox 9"/>
          <p:cNvSpPr txBox="1"/>
          <p:nvPr/>
        </p:nvSpPr>
        <p:spPr>
          <a:xfrm>
            <a:off x="7539055" y="2828503"/>
            <a:ext cx="2032853" cy="1438856"/>
          </a:xfrm>
          <a:prstGeom prst="rect">
            <a:avLst/>
          </a:prstGeom>
          <a:noFill/>
        </p:spPr>
        <p:txBody>
          <a:bodyPr wrap="none" rtlCol="0">
            <a:spAutoFit/>
          </a:bodyPr>
          <a:lstStyle/>
          <a:p>
            <a:pPr algn="ctr"/>
            <a:r>
              <a:rPr lang="en-US" sz="2856" dirty="0">
                <a:solidFill>
                  <a:srgbClr val="FF0000"/>
                </a:solidFill>
              </a:rPr>
              <a:t>Verify that</a:t>
            </a:r>
          </a:p>
          <a:p>
            <a:pPr algn="ctr"/>
            <a:r>
              <a:rPr lang="en-US" sz="2856" dirty="0">
                <a:solidFill>
                  <a:srgbClr val="FF0000"/>
                </a:solidFill>
              </a:rPr>
              <a:t>all tests are</a:t>
            </a:r>
          </a:p>
          <a:p>
            <a:pPr algn="ctr"/>
            <a:r>
              <a:rPr lang="en-US" sz="2856" dirty="0">
                <a:solidFill>
                  <a:srgbClr val="FF0000"/>
                </a:solidFill>
              </a:rPr>
              <a:t>selected</a:t>
            </a:r>
          </a:p>
        </p:txBody>
      </p:sp>
    </p:spTree>
    <p:extLst>
      <p:ext uri="{BB962C8B-B14F-4D97-AF65-F5344CB8AC3E}">
        <p14:creationId xmlns:p14="http://schemas.microsoft.com/office/powerpoint/2010/main" val="339077439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7" y="1781048"/>
            <a:ext cx="6188212" cy="4449295"/>
          </a:xfrm>
          <a:prstGeom prst="rect">
            <a:avLst/>
          </a:prstGeom>
        </p:spPr>
      </p:pic>
      <p:sp>
        <p:nvSpPr>
          <p:cNvPr id="2" name="Title 1"/>
          <p:cNvSpPr>
            <a:spLocks noGrp="1"/>
          </p:cNvSpPr>
          <p:nvPr>
            <p:ph type="title"/>
          </p:nvPr>
        </p:nvSpPr>
        <p:spPr/>
        <p:txBody>
          <a:bodyPr/>
          <a:lstStyle/>
          <a:p>
            <a:r>
              <a:rPr lang="en-US" dirty="0" smtClean="0"/>
              <a:t>Create and Certify Package: Step </a:t>
            </a:r>
            <a:r>
              <a:rPr lang="en-US" dirty="0"/>
              <a:t>8</a:t>
            </a:r>
          </a:p>
        </p:txBody>
      </p:sp>
      <p:sp>
        <p:nvSpPr>
          <p:cNvPr id="10" name="TextBox 9"/>
          <p:cNvSpPr txBox="1"/>
          <p:nvPr/>
        </p:nvSpPr>
        <p:spPr>
          <a:xfrm>
            <a:off x="7539055" y="2828503"/>
            <a:ext cx="2032853" cy="1438856"/>
          </a:xfrm>
          <a:prstGeom prst="rect">
            <a:avLst/>
          </a:prstGeom>
          <a:noFill/>
        </p:spPr>
        <p:txBody>
          <a:bodyPr wrap="none" rtlCol="0">
            <a:spAutoFit/>
          </a:bodyPr>
          <a:lstStyle/>
          <a:p>
            <a:pPr algn="ctr"/>
            <a:r>
              <a:rPr lang="en-US" sz="2856" dirty="0">
                <a:solidFill>
                  <a:srgbClr val="FF0000"/>
                </a:solidFill>
              </a:rPr>
              <a:t>Verify that</a:t>
            </a:r>
          </a:p>
          <a:p>
            <a:pPr algn="ctr"/>
            <a:r>
              <a:rPr lang="en-US" sz="2856" dirty="0">
                <a:solidFill>
                  <a:srgbClr val="FF0000"/>
                </a:solidFill>
              </a:rPr>
              <a:t>all tests are</a:t>
            </a:r>
          </a:p>
          <a:p>
            <a:pPr algn="ctr"/>
            <a:r>
              <a:rPr lang="en-US" sz="2856" dirty="0">
                <a:solidFill>
                  <a:srgbClr val="FF0000"/>
                </a:solidFill>
              </a:rPr>
              <a:t>selected</a:t>
            </a:r>
          </a:p>
        </p:txBody>
      </p:sp>
      <p:sp>
        <p:nvSpPr>
          <p:cNvPr id="6" name="Rounded Rectangle 5"/>
          <p:cNvSpPr/>
          <p:nvPr/>
        </p:nvSpPr>
        <p:spPr>
          <a:xfrm>
            <a:off x="5867928" y="5809498"/>
            <a:ext cx="927635" cy="24760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7" name="TextBox 6"/>
          <p:cNvSpPr txBox="1"/>
          <p:nvPr/>
        </p:nvSpPr>
        <p:spPr>
          <a:xfrm>
            <a:off x="8052940" y="5448850"/>
            <a:ext cx="3360078" cy="542399"/>
          </a:xfrm>
          <a:prstGeom prst="rect">
            <a:avLst/>
          </a:prstGeom>
          <a:noFill/>
        </p:spPr>
        <p:txBody>
          <a:bodyPr wrap="none" rtlCol="0">
            <a:spAutoFit/>
          </a:bodyPr>
          <a:lstStyle/>
          <a:p>
            <a:pPr algn="r"/>
            <a:r>
              <a:rPr lang="en-US" sz="2856" dirty="0">
                <a:solidFill>
                  <a:srgbClr val="FF0000"/>
                </a:solidFill>
              </a:rPr>
              <a:t>… then, click “Next”</a:t>
            </a:r>
          </a:p>
        </p:txBody>
      </p:sp>
      <p:cxnSp>
        <p:nvCxnSpPr>
          <p:cNvPr id="8" name="Straight Arrow Connector 7"/>
          <p:cNvCxnSpPr/>
          <p:nvPr/>
        </p:nvCxnSpPr>
        <p:spPr>
          <a:xfrm flipH="1">
            <a:off x="6819357" y="5715668"/>
            <a:ext cx="1204875" cy="9383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29317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8" y="1781048"/>
            <a:ext cx="6188212" cy="4449295"/>
          </a:xfrm>
          <a:prstGeom prst="rect">
            <a:avLst/>
          </a:prstGeom>
        </p:spPr>
      </p:pic>
      <p:sp>
        <p:nvSpPr>
          <p:cNvPr id="2" name="Title 1"/>
          <p:cNvSpPr>
            <a:spLocks noGrp="1"/>
          </p:cNvSpPr>
          <p:nvPr>
            <p:ph type="title"/>
          </p:nvPr>
        </p:nvSpPr>
        <p:spPr/>
        <p:txBody>
          <a:bodyPr/>
          <a:lstStyle/>
          <a:p>
            <a:r>
              <a:rPr lang="en-US" dirty="0" smtClean="0"/>
              <a:t>Create and Certify Package: Step </a:t>
            </a:r>
            <a:r>
              <a:rPr lang="en-US" dirty="0"/>
              <a:t>9</a:t>
            </a:r>
          </a:p>
        </p:txBody>
      </p:sp>
      <p:sp>
        <p:nvSpPr>
          <p:cNvPr id="10" name="TextBox 9"/>
          <p:cNvSpPr txBox="1"/>
          <p:nvPr/>
        </p:nvSpPr>
        <p:spPr>
          <a:xfrm>
            <a:off x="7335769" y="2828503"/>
            <a:ext cx="2439424" cy="1438856"/>
          </a:xfrm>
          <a:prstGeom prst="rect">
            <a:avLst/>
          </a:prstGeom>
          <a:noFill/>
        </p:spPr>
        <p:txBody>
          <a:bodyPr wrap="none" rtlCol="0">
            <a:spAutoFit/>
          </a:bodyPr>
          <a:lstStyle/>
          <a:p>
            <a:pPr algn="ctr"/>
            <a:r>
              <a:rPr lang="en-US" sz="2856" dirty="0">
                <a:solidFill>
                  <a:srgbClr val="FF0000"/>
                </a:solidFill>
              </a:rPr>
              <a:t>Allow the </a:t>
            </a:r>
          </a:p>
          <a:p>
            <a:pPr algn="ctr"/>
            <a:r>
              <a:rPr lang="en-US" sz="2856" dirty="0">
                <a:solidFill>
                  <a:srgbClr val="FF0000"/>
                </a:solidFill>
              </a:rPr>
              <a:t>tool to</a:t>
            </a:r>
          </a:p>
          <a:p>
            <a:pPr algn="ctr"/>
            <a:r>
              <a:rPr lang="en-US" sz="2856" dirty="0">
                <a:solidFill>
                  <a:srgbClr val="FF0000"/>
                </a:solidFill>
              </a:rPr>
              <a:t>run validation</a:t>
            </a:r>
          </a:p>
        </p:txBody>
      </p:sp>
    </p:spTree>
    <p:extLst>
      <p:ext uri="{BB962C8B-B14F-4D97-AF65-F5344CB8AC3E}">
        <p14:creationId xmlns:p14="http://schemas.microsoft.com/office/powerpoint/2010/main" val="85348203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5768" y="1781048"/>
            <a:ext cx="6188212" cy="4449295"/>
          </a:xfrm>
          <a:prstGeom prst="rect">
            <a:avLst/>
          </a:prstGeom>
        </p:spPr>
      </p:pic>
      <p:sp>
        <p:nvSpPr>
          <p:cNvPr id="2" name="Title 1"/>
          <p:cNvSpPr>
            <a:spLocks noGrp="1"/>
          </p:cNvSpPr>
          <p:nvPr>
            <p:ph type="title"/>
          </p:nvPr>
        </p:nvSpPr>
        <p:spPr/>
        <p:txBody>
          <a:bodyPr/>
          <a:lstStyle/>
          <a:p>
            <a:r>
              <a:rPr lang="en-US" dirty="0" smtClean="0"/>
              <a:t>Create and Certify Package: Step 10</a:t>
            </a:r>
            <a:endParaRPr lang="en-US" dirty="0"/>
          </a:p>
        </p:txBody>
      </p:sp>
      <p:sp>
        <p:nvSpPr>
          <p:cNvPr id="10" name="TextBox 9"/>
          <p:cNvSpPr txBox="1"/>
          <p:nvPr/>
        </p:nvSpPr>
        <p:spPr>
          <a:xfrm>
            <a:off x="7135863" y="1984719"/>
            <a:ext cx="2720825" cy="2335312"/>
          </a:xfrm>
          <a:prstGeom prst="rect">
            <a:avLst/>
          </a:prstGeom>
          <a:noFill/>
        </p:spPr>
        <p:txBody>
          <a:bodyPr wrap="none" rtlCol="0">
            <a:spAutoFit/>
          </a:bodyPr>
          <a:lstStyle/>
          <a:p>
            <a:pPr algn="ctr"/>
            <a:r>
              <a:rPr lang="en-US" sz="2856" dirty="0">
                <a:solidFill>
                  <a:srgbClr val="FF0000"/>
                </a:solidFill>
              </a:rPr>
              <a:t>If the </a:t>
            </a:r>
          </a:p>
          <a:p>
            <a:pPr algn="ctr"/>
            <a:r>
              <a:rPr lang="en-US" sz="2856" dirty="0">
                <a:solidFill>
                  <a:srgbClr val="FF0000"/>
                </a:solidFill>
              </a:rPr>
              <a:t>Overall Result</a:t>
            </a:r>
          </a:p>
          <a:p>
            <a:pPr algn="ctr"/>
            <a:r>
              <a:rPr lang="en-US" sz="2856" dirty="0">
                <a:solidFill>
                  <a:srgbClr val="FF0000"/>
                </a:solidFill>
              </a:rPr>
              <a:t>says FAILED,</a:t>
            </a:r>
          </a:p>
          <a:p>
            <a:pPr algn="ctr"/>
            <a:r>
              <a:rPr lang="en-US" sz="2856" dirty="0">
                <a:solidFill>
                  <a:srgbClr val="FF0000"/>
                </a:solidFill>
              </a:rPr>
              <a:t>view the results</a:t>
            </a:r>
          </a:p>
          <a:p>
            <a:pPr algn="ctr"/>
            <a:r>
              <a:rPr lang="en-US" sz="2856" dirty="0">
                <a:solidFill>
                  <a:srgbClr val="FF0000"/>
                </a:solidFill>
              </a:rPr>
              <a:t>to fix issues</a:t>
            </a:r>
          </a:p>
        </p:txBody>
      </p:sp>
      <p:sp>
        <p:nvSpPr>
          <p:cNvPr id="6" name="Rounded Rectangle 5"/>
          <p:cNvSpPr/>
          <p:nvPr/>
        </p:nvSpPr>
        <p:spPr>
          <a:xfrm>
            <a:off x="5867928" y="5809498"/>
            <a:ext cx="927635" cy="24760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7" name="TextBox 6"/>
          <p:cNvSpPr txBox="1"/>
          <p:nvPr/>
        </p:nvSpPr>
        <p:spPr>
          <a:xfrm>
            <a:off x="8016837" y="5399665"/>
            <a:ext cx="2285938" cy="542399"/>
          </a:xfrm>
          <a:prstGeom prst="rect">
            <a:avLst/>
          </a:prstGeom>
          <a:noFill/>
        </p:spPr>
        <p:txBody>
          <a:bodyPr wrap="none" rtlCol="0">
            <a:spAutoFit/>
          </a:bodyPr>
          <a:lstStyle/>
          <a:p>
            <a:pPr algn="r"/>
            <a:r>
              <a:rPr lang="en-US" sz="2856" dirty="0">
                <a:solidFill>
                  <a:srgbClr val="FF0000"/>
                </a:solidFill>
              </a:rPr>
              <a:t>Click “Finish”</a:t>
            </a:r>
          </a:p>
        </p:txBody>
      </p:sp>
      <p:cxnSp>
        <p:nvCxnSpPr>
          <p:cNvPr id="8" name="Straight Arrow Connector 7"/>
          <p:cNvCxnSpPr/>
          <p:nvPr/>
        </p:nvCxnSpPr>
        <p:spPr>
          <a:xfrm flipH="1">
            <a:off x="6819357" y="5715668"/>
            <a:ext cx="1204875" cy="9383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3689" y="6490717"/>
            <a:ext cx="7724383" cy="414353"/>
          </a:xfrm>
          <a:prstGeom prst="rect">
            <a:avLst/>
          </a:prstGeom>
          <a:noFill/>
        </p:spPr>
        <p:txBody>
          <a:bodyPr wrap="none" rtlCol="0">
            <a:spAutoFit/>
          </a:bodyPr>
          <a:lstStyle/>
          <a:p>
            <a:pPr algn="ctr"/>
            <a:r>
              <a:rPr lang="en-US" sz="2040" dirty="0"/>
              <a:t>NOTE: Repeat these steps after fixing issues, to submit your app.</a:t>
            </a:r>
          </a:p>
        </p:txBody>
      </p:sp>
    </p:spTree>
    <p:extLst>
      <p:ext uri="{BB962C8B-B14F-4D97-AF65-F5344CB8AC3E}">
        <p14:creationId xmlns:p14="http://schemas.microsoft.com/office/powerpoint/2010/main" val="309165656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Open Developer Account</a:t>
            </a:r>
            <a:endParaRPr lang="en-US" dirty="0"/>
          </a:p>
        </p:txBody>
      </p:sp>
    </p:spTree>
    <p:extLst>
      <p:ext uri="{BB962C8B-B14F-4D97-AF65-F5344CB8AC3E}">
        <p14:creationId xmlns:p14="http://schemas.microsoft.com/office/powerpoint/2010/main" val="48774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79562" y="1781048"/>
            <a:ext cx="6188212" cy="4449295"/>
          </a:xfrm>
          <a:prstGeom prst="rect">
            <a:avLst/>
          </a:prstGeom>
        </p:spPr>
      </p:pic>
      <p:sp>
        <p:nvSpPr>
          <p:cNvPr id="2" name="Title 1"/>
          <p:cNvSpPr>
            <a:spLocks noGrp="1"/>
          </p:cNvSpPr>
          <p:nvPr>
            <p:ph type="title"/>
          </p:nvPr>
        </p:nvSpPr>
        <p:spPr/>
        <p:txBody>
          <a:bodyPr/>
          <a:lstStyle/>
          <a:p>
            <a:r>
              <a:rPr lang="en-US" dirty="0" smtClean="0"/>
              <a:t>Create and Certify Package: Step 11</a:t>
            </a:r>
            <a:endParaRPr lang="en-US" dirty="0"/>
          </a:p>
        </p:txBody>
      </p:sp>
      <p:sp>
        <p:nvSpPr>
          <p:cNvPr id="10" name="TextBox 9"/>
          <p:cNvSpPr txBox="1"/>
          <p:nvPr/>
        </p:nvSpPr>
        <p:spPr>
          <a:xfrm>
            <a:off x="7034598" y="1984719"/>
            <a:ext cx="2923359" cy="1887084"/>
          </a:xfrm>
          <a:prstGeom prst="rect">
            <a:avLst/>
          </a:prstGeom>
          <a:noFill/>
        </p:spPr>
        <p:txBody>
          <a:bodyPr wrap="none" rtlCol="0">
            <a:spAutoFit/>
          </a:bodyPr>
          <a:lstStyle/>
          <a:p>
            <a:pPr algn="ctr"/>
            <a:r>
              <a:rPr lang="en-US" sz="2856" dirty="0">
                <a:solidFill>
                  <a:srgbClr val="FF0000"/>
                </a:solidFill>
              </a:rPr>
              <a:t>If the </a:t>
            </a:r>
          </a:p>
          <a:p>
            <a:pPr algn="ctr"/>
            <a:r>
              <a:rPr lang="en-US" sz="2856" dirty="0">
                <a:solidFill>
                  <a:srgbClr val="FF0000"/>
                </a:solidFill>
              </a:rPr>
              <a:t>Overall Result</a:t>
            </a:r>
          </a:p>
          <a:p>
            <a:pPr algn="ctr"/>
            <a:r>
              <a:rPr lang="en-US" sz="2856" dirty="0">
                <a:solidFill>
                  <a:srgbClr val="FF0000"/>
                </a:solidFill>
              </a:rPr>
              <a:t>says PASSED,</a:t>
            </a:r>
          </a:p>
          <a:p>
            <a:pPr algn="ctr"/>
            <a:r>
              <a:rPr lang="en-US" sz="2856" dirty="0">
                <a:solidFill>
                  <a:srgbClr val="FF0000"/>
                </a:solidFill>
              </a:rPr>
              <a:t>you can proceed</a:t>
            </a:r>
          </a:p>
        </p:txBody>
      </p:sp>
      <p:sp>
        <p:nvSpPr>
          <p:cNvPr id="6" name="Rounded Rectangle 5"/>
          <p:cNvSpPr/>
          <p:nvPr/>
        </p:nvSpPr>
        <p:spPr>
          <a:xfrm>
            <a:off x="5867928" y="5809498"/>
            <a:ext cx="927635" cy="24760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7" name="TextBox 6"/>
          <p:cNvSpPr txBox="1"/>
          <p:nvPr/>
        </p:nvSpPr>
        <p:spPr>
          <a:xfrm>
            <a:off x="8016837" y="5399665"/>
            <a:ext cx="2285938" cy="542399"/>
          </a:xfrm>
          <a:prstGeom prst="rect">
            <a:avLst/>
          </a:prstGeom>
          <a:noFill/>
        </p:spPr>
        <p:txBody>
          <a:bodyPr wrap="none" rtlCol="0">
            <a:spAutoFit/>
          </a:bodyPr>
          <a:lstStyle/>
          <a:p>
            <a:pPr algn="r"/>
            <a:r>
              <a:rPr lang="en-US" sz="2856" dirty="0">
                <a:solidFill>
                  <a:srgbClr val="FF0000"/>
                </a:solidFill>
              </a:rPr>
              <a:t>Click “Finish”</a:t>
            </a:r>
          </a:p>
        </p:txBody>
      </p:sp>
      <p:cxnSp>
        <p:nvCxnSpPr>
          <p:cNvPr id="8" name="Straight Arrow Connector 7"/>
          <p:cNvCxnSpPr/>
          <p:nvPr/>
        </p:nvCxnSpPr>
        <p:spPr>
          <a:xfrm flipH="1">
            <a:off x="6819357" y="5715668"/>
            <a:ext cx="1204875" cy="9383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07725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Publish Package</a:t>
            </a:r>
            <a:endParaRPr lang="en-US" dirty="0"/>
          </a:p>
        </p:txBody>
      </p:sp>
    </p:spTree>
    <p:extLst>
      <p:ext uri="{BB962C8B-B14F-4D97-AF65-F5344CB8AC3E}">
        <p14:creationId xmlns:p14="http://schemas.microsoft.com/office/powerpoint/2010/main" val="20836496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5768" y="1443203"/>
            <a:ext cx="4930062" cy="5314415"/>
          </a:xfrm>
          <a:prstGeom prst="rect">
            <a:avLst/>
          </a:prstGeom>
        </p:spPr>
      </p:pic>
      <p:sp>
        <p:nvSpPr>
          <p:cNvPr id="2" name="Title 1"/>
          <p:cNvSpPr>
            <a:spLocks noGrp="1"/>
          </p:cNvSpPr>
          <p:nvPr>
            <p:ph type="title"/>
          </p:nvPr>
        </p:nvSpPr>
        <p:spPr/>
        <p:txBody>
          <a:bodyPr/>
          <a:lstStyle/>
          <a:p>
            <a:r>
              <a:rPr lang="en-US" dirty="0" smtClean="0"/>
              <a:t>Publish Package: Step 1</a:t>
            </a:r>
            <a:endParaRPr lang="en-US" dirty="0"/>
          </a:p>
        </p:txBody>
      </p:sp>
      <p:sp>
        <p:nvSpPr>
          <p:cNvPr id="9" name="Rounded Rectangle 8"/>
          <p:cNvSpPr/>
          <p:nvPr/>
        </p:nvSpPr>
        <p:spPr>
          <a:xfrm>
            <a:off x="744253" y="2702046"/>
            <a:ext cx="766557" cy="22899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0" name="TextBox 9"/>
          <p:cNvSpPr txBox="1"/>
          <p:nvPr/>
        </p:nvSpPr>
        <p:spPr>
          <a:xfrm>
            <a:off x="5436350" y="4996454"/>
            <a:ext cx="4479797" cy="542399"/>
          </a:xfrm>
          <a:prstGeom prst="rect">
            <a:avLst/>
          </a:prstGeom>
          <a:noFill/>
        </p:spPr>
        <p:txBody>
          <a:bodyPr wrap="none" rtlCol="0">
            <a:spAutoFit/>
          </a:bodyPr>
          <a:lstStyle/>
          <a:p>
            <a:pPr algn="r"/>
            <a:r>
              <a:rPr lang="en-US" sz="2856" dirty="0">
                <a:solidFill>
                  <a:srgbClr val="FF0000"/>
                </a:solidFill>
              </a:rPr>
              <a:t>… click “Edit” for your App</a:t>
            </a:r>
          </a:p>
        </p:txBody>
      </p:sp>
      <p:cxnSp>
        <p:nvCxnSpPr>
          <p:cNvPr id="11" name="Straight Arrow Connector 10"/>
          <p:cNvCxnSpPr/>
          <p:nvPr/>
        </p:nvCxnSpPr>
        <p:spPr>
          <a:xfrm flipH="1">
            <a:off x="5542067" y="5530091"/>
            <a:ext cx="676170" cy="63756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856341" y="6133721"/>
            <a:ext cx="542756" cy="20036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2" name="TextBox 11"/>
          <p:cNvSpPr txBox="1"/>
          <p:nvPr/>
        </p:nvSpPr>
        <p:spPr>
          <a:xfrm>
            <a:off x="5523017" y="2257981"/>
            <a:ext cx="4092322" cy="990628"/>
          </a:xfrm>
          <a:prstGeom prst="rect">
            <a:avLst/>
          </a:prstGeom>
          <a:noFill/>
        </p:spPr>
        <p:txBody>
          <a:bodyPr wrap="none" rtlCol="0">
            <a:spAutoFit/>
          </a:bodyPr>
          <a:lstStyle/>
          <a:p>
            <a:pPr algn="r"/>
            <a:r>
              <a:rPr lang="en-US" sz="2856" dirty="0">
                <a:solidFill>
                  <a:srgbClr val="FF0000"/>
                </a:solidFill>
              </a:rPr>
              <a:t>In the Dashboard of the</a:t>
            </a:r>
          </a:p>
          <a:p>
            <a:pPr algn="r"/>
            <a:r>
              <a:rPr lang="en-US" sz="2856" dirty="0">
                <a:solidFill>
                  <a:srgbClr val="FF0000"/>
                </a:solidFill>
              </a:rPr>
              <a:t>Windows Dev Center…</a:t>
            </a:r>
          </a:p>
        </p:txBody>
      </p:sp>
    </p:spTree>
    <p:extLst>
      <p:ext uri="{BB962C8B-B14F-4D97-AF65-F5344CB8AC3E}">
        <p14:creationId xmlns:p14="http://schemas.microsoft.com/office/powerpoint/2010/main" val="416052052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8" y="1443203"/>
            <a:ext cx="4930062" cy="5314415"/>
          </a:xfrm>
          <a:prstGeom prst="rect">
            <a:avLst/>
          </a:prstGeom>
        </p:spPr>
      </p:pic>
      <p:sp>
        <p:nvSpPr>
          <p:cNvPr id="2" name="Title 1"/>
          <p:cNvSpPr>
            <a:spLocks noGrp="1"/>
          </p:cNvSpPr>
          <p:nvPr>
            <p:ph type="title"/>
          </p:nvPr>
        </p:nvSpPr>
        <p:spPr/>
        <p:txBody>
          <a:bodyPr/>
          <a:lstStyle/>
          <a:p>
            <a:r>
              <a:rPr lang="en-US" dirty="0" smtClean="0"/>
              <a:t>Publish Package: Step </a:t>
            </a:r>
            <a:r>
              <a:rPr lang="en-US" dirty="0"/>
              <a:t>2</a:t>
            </a:r>
          </a:p>
        </p:txBody>
      </p:sp>
      <p:sp>
        <p:nvSpPr>
          <p:cNvPr id="12" name="TextBox 11"/>
          <p:cNvSpPr txBox="1"/>
          <p:nvPr/>
        </p:nvSpPr>
        <p:spPr>
          <a:xfrm>
            <a:off x="5882667" y="4100411"/>
            <a:ext cx="4752109" cy="1438856"/>
          </a:xfrm>
          <a:prstGeom prst="rect">
            <a:avLst/>
          </a:prstGeom>
          <a:noFill/>
        </p:spPr>
        <p:txBody>
          <a:bodyPr wrap="none" rtlCol="0">
            <a:spAutoFit/>
          </a:bodyPr>
          <a:lstStyle/>
          <a:p>
            <a:pPr algn="r"/>
            <a:r>
              <a:rPr lang="en-US" sz="2856" dirty="0">
                <a:solidFill>
                  <a:srgbClr val="FF0000"/>
                </a:solidFill>
              </a:rPr>
              <a:t>Follow the instructions</a:t>
            </a:r>
          </a:p>
          <a:p>
            <a:pPr algn="r"/>
            <a:r>
              <a:rPr lang="en-US" sz="2856" dirty="0">
                <a:solidFill>
                  <a:srgbClr val="FF0000"/>
                </a:solidFill>
              </a:rPr>
              <a:t>to fill out the remaining</a:t>
            </a:r>
          </a:p>
          <a:p>
            <a:pPr algn="r"/>
            <a:r>
              <a:rPr lang="en-US" sz="2856" dirty="0">
                <a:solidFill>
                  <a:srgbClr val="FF0000"/>
                </a:solidFill>
              </a:rPr>
              <a:t>information about your app</a:t>
            </a:r>
          </a:p>
        </p:txBody>
      </p:sp>
      <p:sp>
        <p:nvSpPr>
          <p:cNvPr id="14" name="Up-Down Arrow 13"/>
          <p:cNvSpPr/>
          <p:nvPr/>
        </p:nvSpPr>
        <p:spPr>
          <a:xfrm>
            <a:off x="5890380" y="3517428"/>
            <a:ext cx="327857" cy="3149773"/>
          </a:xfrm>
          <a:prstGeom prst="upDownArrow">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3"/>
          </a:p>
        </p:txBody>
      </p:sp>
    </p:spTree>
    <p:extLst>
      <p:ext uri="{BB962C8B-B14F-4D97-AF65-F5344CB8AC3E}">
        <p14:creationId xmlns:p14="http://schemas.microsoft.com/office/powerpoint/2010/main" val="407608733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5768" y="1443203"/>
            <a:ext cx="4930062" cy="5314415"/>
          </a:xfrm>
          <a:prstGeom prst="rect">
            <a:avLst/>
          </a:prstGeom>
        </p:spPr>
      </p:pic>
      <p:sp>
        <p:nvSpPr>
          <p:cNvPr id="2" name="Title 1"/>
          <p:cNvSpPr>
            <a:spLocks noGrp="1"/>
          </p:cNvSpPr>
          <p:nvPr>
            <p:ph type="title"/>
          </p:nvPr>
        </p:nvSpPr>
        <p:spPr/>
        <p:txBody>
          <a:bodyPr/>
          <a:lstStyle/>
          <a:p>
            <a:r>
              <a:rPr lang="en-US" dirty="0" smtClean="0"/>
              <a:t>Publish Package: Step 3</a:t>
            </a:r>
            <a:endParaRPr lang="en-US" dirty="0"/>
          </a:p>
        </p:txBody>
      </p:sp>
      <p:sp>
        <p:nvSpPr>
          <p:cNvPr id="12" name="TextBox 11"/>
          <p:cNvSpPr txBox="1"/>
          <p:nvPr/>
        </p:nvSpPr>
        <p:spPr>
          <a:xfrm>
            <a:off x="6218237" y="1724345"/>
            <a:ext cx="2258144" cy="3231768"/>
          </a:xfrm>
          <a:prstGeom prst="rect">
            <a:avLst/>
          </a:prstGeom>
          <a:noFill/>
        </p:spPr>
        <p:txBody>
          <a:bodyPr wrap="none" rtlCol="0">
            <a:spAutoFit/>
          </a:bodyPr>
          <a:lstStyle/>
          <a:p>
            <a:r>
              <a:rPr lang="en-US" sz="2856" dirty="0">
                <a:solidFill>
                  <a:srgbClr val="FF0000"/>
                </a:solidFill>
              </a:rPr>
              <a:t>Once all the </a:t>
            </a:r>
          </a:p>
          <a:p>
            <a:r>
              <a:rPr lang="en-US" sz="2856" dirty="0">
                <a:solidFill>
                  <a:srgbClr val="FF0000"/>
                </a:solidFill>
              </a:rPr>
              <a:t>information</a:t>
            </a:r>
          </a:p>
          <a:p>
            <a:r>
              <a:rPr lang="en-US" sz="2856" dirty="0">
                <a:solidFill>
                  <a:srgbClr val="FF0000"/>
                </a:solidFill>
              </a:rPr>
              <a:t>has been</a:t>
            </a:r>
          </a:p>
          <a:p>
            <a:r>
              <a:rPr lang="en-US" sz="2856" dirty="0">
                <a:solidFill>
                  <a:srgbClr val="FF0000"/>
                </a:solidFill>
              </a:rPr>
              <a:t>entered, and</a:t>
            </a:r>
          </a:p>
          <a:p>
            <a:r>
              <a:rPr lang="en-US" sz="2856" dirty="0">
                <a:solidFill>
                  <a:srgbClr val="FF0000"/>
                </a:solidFill>
              </a:rPr>
              <a:t>the package</a:t>
            </a:r>
          </a:p>
          <a:p>
            <a:r>
              <a:rPr lang="en-US" sz="2856" dirty="0">
                <a:solidFill>
                  <a:srgbClr val="FF0000"/>
                </a:solidFill>
              </a:rPr>
              <a:t>has been</a:t>
            </a:r>
          </a:p>
          <a:p>
            <a:r>
              <a:rPr lang="en-US" sz="2856" dirty="0">
                <a:solidFill>
                  <a:srgbClr val="FF0000"/>
                </a:solidFill>
              </a:rPr>
              <a:t>uploaded... </a:t>
            </a:r>
          </a:p>
        </p:txBody>
      </p:sp>
      <p:sp>
        <p:nvSpPr>
          <p:cNvPr id="6" name="TextBox 5"/>
          <p:cNvSpPr txBox="1"/>
          <p:nvPr/>
        </p:nvSpPr>
        <p:spPr>
          <a:xfrm>
            <a:off x="5023036" y="5161828"/>
            <a:ext cx="6469357" cy="990628"/>
          </a:xfrm>
          <a:prstGeom prst="rect">
            <a:avLst/>
          </a:prstGeom>
          <a:noFill/>
        </p:spPr>
        <p:txBody>
          <a:bodyPr wrap="none" rtlCol="0">
            <a:spAutoFit/>
          </a:bodyPr>
          <a:lstStyle/>
          <a:p>
            <a:pPr algn="r"/>
            <a:r>
              <a:rPr lang="en-US" sz="2856" dirty="0">
                <a:solidFill>
                  <a:srgbClr val="FF0000"/>
                </a:solidFill>
              </a:rPr>
              <a:t>… the “Submit for certification” button</a:t>
            </a:r>
          </a:p>
          <a:p>
            <a:pPr algn="r"/>
            <a:r>
              <a:rPr lang="en-US" sz="2856" dirty="0">
                <a:solidFill>
                  <a:srgbClr val="FF0000"/>
                </a:solidFill>
              </a:rPr>
              <a:t>will be enabled for you to click on</a:t>
            </a:r>
          </a:p>
        </p:txBody>
      </p:sp>
      <p:cxnSp>
        <p:nvCxnSpPr>
          <p:cNvPr id="7" name="Straight Arrow Connector 6"/>
          <p:cNvCxnSpPr/>
          <p:nvPr/>
        </p:nvCxnSpPr>
        <p:spPr>
          <a:xfrm flipH="1" flipV="1">
            <a:off x="4868430" y="5556457"/>
            <a:ext cx="1349807" cy="18384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598067" y="5237677"/>
            <a:ext cx="1154651" cy="23580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10152326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Phone 8</a:t>
            </a:r>
            <a:endParaRPr lang="en-US" dirty="0"/>
          </a:p>
        </p:txBody>
      </p:sp>
    </p:spTree>
    <p:extLst>
      <p:ext uri="{BB962C8B-B14F-4D97-AF65-F5344CB8AC3E}">
        <p14:creationId xmlns:p14="http://schemas.microsoft.com/office/powerpoint/2010/main" val="32044898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6464" y="1443203"/>
            <a:ext cx="10369590" cy="5314415"/>
          </a:xfrm>
          <a:prstGeom prst="rect">
            <a:avLst/>
          </a:prstGeom>
        </p:spPr>
      </p:pic>
      <p:sp>
        <p:nvSpPr>
          <p:cNvPr id="2" name="Title 1"/>
          <p:cNvSpPr>
            <a:spLocks noGrp="1"/>
          </p:cNvSpPr>
          <p:nvPr>
            <p:ph type="title"/>
          </p:nvPr>
        </p:nvSpPr>
        <p:spPr/>
        <p:txBody>
          <a:bodyPr/>
          <a:lstStyle/>
          <a:p>
            <a:r>
              <a:rPr lang="en-US" dirty="0" smtClean="0"/>
              <a:t>Windows Phone 8: Step 1</a:t>
            </a:r>
            <a:endParaRPr lang="en-US" dirty="0"/>
          </a:p>
        </p:txBody>
      </p:sp>
      <p:sp>
        <p:nvSpPr>
          <p:cNvPr id="10" name="TextBox 9"/>
          <p:cNvSpPr txBox="1"/>
          <p:nvPr/>
        </p:nvSpPr>
        <p:spPr>
          <a:xfrm>
            <a:off x="3193171" y="4598252"/>
            <a:ext cx="3363151" cy="1438856"/>
          </a:xfrm>
          <a:prstGeom prst="rect">
            <a:avLst/>
          </a:prstGeom>
          <a:noFill/>
        </p:spPr>
        <p:txBody>
          <a:bodyPr wrap="none" rtlCol="0">
            <a:spAutoFit/>
          </a:bodyPr>
          <a:lstStyle/>
          <a:p>
            <a:pPr algn="r"/>
            <a:r>
              <a:rPr lang="en-US" sz="2856" dirty="0">
                <a:solidFill>
                  <a:srgbClr val="FF0000"/>
                </a:solidFill>
              </a:rPr>
              <a:t>Right-click </a:t>
            </a:r>
          </a:p>
          <a:p>
            <a:pPr algn="r"/>
            <a:r>
              <a:rPr lang="en-US" sz="2856">
                <a:solidFill>
                  <a:srgbClr val="FF0000"/>
                </a:solidFill>
              </a:rPr>
              <a:t>your WP8 package </a:t>
            </a:r>
            <a:endParaRPr lang="en-US" sz="2856" dirty="0">
              <a:solidFill>
                <a:srgbClr val="FF0000"/>
              </a:solidFill>
            </a:endParaRPr>
          </a:p>
          <a:p>
            <a:pPr algn="r"/>
            <a:r>
              <a:rPr lang="en-US" sz="2856" dirty="0">
                <a:solidFill>
                  <a:srgbClr val="FF0000"/>
                </a:solidFill>
              </a:rPr>
              <a:t>file, view code</a:t>
            </a:r>
          </a:p>
        </p:txBody>
      </p:sp>
      <p:cxnSp>
        <p:nvCxnSpPr>
          <p:cNvPr id="11" name="Straight Arrow Connector 10"/>
          <p:cNvCxnSpPr/>
          <p:nvPr/>
        </p:nvCxnSpPr>
        <p:spPr>
          <a:xfrm>
            <a:off x="6442866" y="4935025"/>
            <a:ext cx="643261" cy="9067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8310953" y="5329729"/>
            <a:ext cx="951198" cy="20036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3" name="Rounded Rectangle 12"/>
          <p:cNvSpPr/>
          <p:nvPr/>
        </p:nvSpPr>
        <p:spPr>
          <a:xfrm>
            <a:off x="6730708" y="4332362"/>
            <a:ext cx="2686877" cy="26589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231837051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5768" y="1443203"/>
            <a:ext cx="9966273" cy="5176926"/>
          </a:xfrm>
          <a:prstGeom prst="rect">
            <a:avLst/>
          </a:prstGeom>
        </p:spPr>
      </p:pic>
      <p:sp>
        <p:nvSpPr>
          <p:cNvPr id="2" name="Title 1"/>
          <p:cNvSpPr>
            <a:spLocks noGrp="1"/>
          </p:cNvSpPr>
          <p:nvPr>
            <p:ph type="title"/>
          </p:nvPr>
        </p:nvSpPr>
        <p:spPr/>
        <p:txBody>
          <a:bodyPr/>
          <a:lstStyle/>
          <a:p>
            <a:r>
              <a:rPr lang="en-US" dirty="0" smtClean="0"/>
              <a:t>Windows Phone 8: Step </a:t>
            </a:r>
            <a:r>
              <a:rPr lang="en-US" dirty="0"/>
              <a:t>2</a:t>
            </a:r>
          </a:p>
        </p:txBody>
      </p:sp>
      <p:sp>
        <p:nvSpPr>
          <p:cNvPr id="10" name="TextBox 9"/>
          <p:cNvSpPr txBox="1"/>
          <p:nvPr/>
        </p:nvSpPr>
        <p:spPr>
          <a:xfrm>
            <a:off x="3533146" y="3528815"/>
            <a:ext cx="4424473" cy="2335312"/>
          </a:xfrm>
          <a:prstGeom prst="rect">
            <a:avLst/>
          </a:prstGeom>
          <a:noFill/>
        </p:spPr>
        <p:txBody>
          <a:bodyPr wrap="none" rtlCol="0">
            <a:spAutoFit/>
          </a:bodyPr>
          <a:lstStyle/>
          <a:p>
            <a:pPr algn="r"/>
            <a:r>
              <a:rPr lang="en-US" sz="2856" dirty="0">
                <a:solidFill>
                  <a:srgbClr val="FF0000"/>
                </a:solidFill>
              </a:rPr>
              <a:t>Manually add a </a:t>
            </a:r>
          </a:p>
          <a:p>
            <a:pPr algn="r"/>
            <a:r>
              <a:rPr lang="en-US" sz="2856" dirty="0">
                <a:solidFill>
                  <a:srgbClr val="FF0000"/>
                </a:solidFill>
              </a:rPr>
              <a:t>Publisher value to </a:t>
            </a:r>
          </a:p>
          <a:p>
            <a:pPr algn="r"/>
            <a:r>
              <a:rPr lang="en-US" sz="2856" dirty="0">
                <a:solidFill>
                  <a:srgbClr val="FF0000"/>
                </a:solidFill>
              </a:rPr>
              <a:t>&lt;Identity&gt; section, </a:t>
            </a:r>
          </a:p>
          <a:p>
            <a:pPr algn="r"/>
            <a:r>
              <a:rPr lang="en-US" sz="2856" dirty="0">
                <a:solidFill>
                  <a:srgbClr val="FF0000"/>
                </a:solidFill>
              </a:rPr>
              <a:t>Prefixed by “CN=“</a:t>
            </a:r>
          </a:p>
          <a:p>
            <a:pPr algn="r"/>
            <a:r>
              <a:rPr lang="en-US" sz="2856" dirty="0">
                <a:solidFill>
                  <a:srgbClr val="FF0000"/>
                </a:solidFill>
              </a:rPr>
              <a:t>e.g. “CN=</a:t>
            </a:r>
            <a:r>
              <a:rPr lang="en-US" sz="2856" dirty="0" err="1">
                <a:solidFill>
                  <a:srgbClr val="FF0000"/>
                </a:solidFill>
              </a:rPr>
              <a:t>MyGameStudio</a:t>
            </a:r>
            <a:r>
              <a:rPr lang="en-US" sz="2856" dirty="0">
                <a:solidFill>
                  <a:srgbClr val="FF0000"/>
                </a:solidFill>
              </a:rPr>
              <a:t>”</a:t>
            </a:r>
          </a:p>
        </p:txBody>
      </p:sp>
      <p:cxnSp>
        <p:nvCxnSpPr>
          <p:cNvPr id="11" name="Straight Arrow Connector 10"/>
          <p:cNvCxnSpPr/>
          <p:nvPr/>
        </p:nvCxnSpPr>
        <p:spPr>
          <a:xfrm flipV="1">
            <a:off x="6943596" y="2976545"/>
            <a:ext cx="377391" cy="75951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212597" y="2594076"/>
            <a:ext cx="1979932" cy="27225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4" name="TextBox 13"/>
          <p:cNvSpPr txBox="1"/>
          <p:nvPr/>
        </p:nvSpPr>
        <p:spPr>
          <a:xfrm>
            <a:off x="367354" y="6620129"/>
            <a:ext cx="9217584" cy="414353"/>
          </a:xfrm>
          <a:prstGeom prst="rect">
            <a:avLst/>
          </a:prstGeom>
          <a:noFill/>
        </p:spPr>
        <p:txBody>
          <a:bodyPr wrap="none" rtlCol="0">
            <a:spAutoFit/>
          </a:bodyPr>
          <a:lstStyle/>
          <a:p>
            <a:pPr algn="ctr"/>
            <a:r>
              <a:rPr lang="en-US" sz="2040" dirty="0"/>
              <a:t>NOTE: this is a workaround for a bug that may cause Publisher to be missing.</a:t>
            </a:r>
          </a:p>
        </p:txBody>
      </p:sp>
    </p:spTree>
    <p:extLst>
      <p:ext uri="{BB962C8B-B14F-4D97-AF65-F5344CB8AC3E}">
        <p14:creationId xmlns:p14="http://schemas.microsoft.com/office/powerpoint/2010/main" val="419513170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55768" y="1410270"/>
            <a:ext cx="10724938" cy="5496531"/>
          </a:xfrm>
          <a:prstGeom prst="rect">
            <a:avLst/>
          </a:prstGeom>
        </p:spPr>
      </p:pic>
      <p:sp>
        <p:nvSpPr>
          <p:cNvPr id="2" name="Title 1"/>
          <p:cNvSpPr>
            <a:spLocks noGrp="1"/>
          </p:cNvSpPr>
          <p:nvPr>
            <p:ph type="title"/>
          </p:nvPr>
        </p:nvSpPr>
        <p:spPr/>
        <p:txBody>
          <a:bodyPr/>
          <a:lstStyle/>
          <a:p>
            <a:r>
              <a:rPr lang="en-US" dirty="0" smtClean="0"/>
              <a:t>Windows Phone 8: Step 3</a:t>
            </a:r>
            <a:endParaRPr lang="en-US" dirty="0"/>
          </a:p>
        </p:txBody>
      </p:sp>
      <p:sp>
        <p:nvSpPr>
          <p:cNvPr id="10" name="TextBox 9"/>
          <p:cNvSpPr txBox="1"/>
          <p:nvPr/>
        </p:nvSpPr>
        <p:spPr>
          <a:xfrm>
            <a:off x="1553523" y="5379219"/>
            <a:ext cx="6757429" cy="990628"/>
          </a:xfrm>
          <a:prstGeom prst="rect">
            <a:avLst/>
          </a:prstGeom>
          <a:noFill/>
        </p:spPr>
        <p:txBody>
          <a:bodyPr wrap="none" rtlCol="0">
            <a:spAutoFit/>
          </a:bodyPr>
          <a:lstStyle/>
          <a:p>
            <a:pPr algn="r"/>
            <a:r>
              <a:rPr lang="en-US" sz="2856" dirty="0">
                <a:solidFill>
                  <a:srgbClr val="FF0000"/>
                </a:solidFill>
              </a:rPr>
              <a:t>Right-click the Windows Phone project, </a:t>
            </a:r>
          </a:p>
          <a:p>
            <a:pPr algn="r"/>
            <a:r>
              <a:rPr lang="en-US" sz="2856" dirty="0">
                <a:solidFill>
                  <a:srgbClr val="FF0000"/>
                </a:solidFill>
              </a:rPr>
              <a:t>… then click “Set as </a:t>
            </a:r>
            <a:r>
              <a:rPr lang="en-US" sz="2856" dirty="0" err="1">
                <a:solidFill>
                  <a:srgbClr val="FF0000"/>
                </a:solidFill>
              </a:rPr>
              <a:t>StartUp</a:t>
            </a:r>
            <a:r>
              <a:rPr lang="en-US" sz="2856" dirty="0">
                <a:solidFill>
                  <a:srgbClr val="FF0000"/>
                </a:solidFill>
              </a:rPr>
              <a:t> Project”</a:t>
            </a:r>
          </a:p>
        </p:txBody>
      </p:sp>
      <p:cxnSp>
        <p:nvCxnSpPr>
          <p:cNvPr id="11" name="Straight Arrow Connector 10"/>
          <p:cNvCxnSpPr/>
          <p:nvPr/>
        </p:nvCxnSpPr>
        <p:spPr>
          <a:xfrm flipV="1">
            <a:off x="8021500" y="3172024"/>
            <a:ext cx="1403395" cy="229454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424895" y="4814561"/>
            <a:ext cx="1979932" cy="27225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103152743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8" y="1410269"/>
            <a:ext cx="10581557" cy="5496531"/>
          </a:xfrm>
          <a:prstGeom prst="rect">
            <a:avLst/>
          </a:prstGeom>
        </p:spPr>
      </p:pic>
      <p:sp>
        <p:nvSpPr>
          <p:cNvPr id="2" name="Title 1"/>
          <p:cNvSpPr>
            <a:spLocks noGrp="1"/>
          </p:cNvSpPr>
          <p:nvPr>
            <p:ph type="title"/>
          </p:nvPr>
        </p:nvSpPr>
        <p:spPr/>
        <p:txBody>
          <a:bodyPr/>
          <a:lstStyle/>
          <a:p>
            <a:r>
              <a:rPr lang="en-US" dirty="0" smtClean="0"/>
              <a:t>Windows Phone 8: Step </a:t>
            </a:r>
            <a:r>
              <a:rPr lang="en-US" dirty="0"/>
              <a:t>4</a:t>
            </a:r>
          </a:p>
        </p:txBody>
      </p:sp>
      <p:sp>
        <p:nvSpPr>
          <p:cNvPr id="10" name="TextBox 9"/>
          <p:cNvSpPr txBox="1"/>
          <p:nvPr/>
        </p:nvSpPr>
        <p:spPr>
          <a:xfrm>
            <a:off x="4466704" y="2762220"/>
            <a:ext cx="3859052" cy="1438856"/>
          </a:xfrm>
          <a:prstGeom prst="rect">
            <a:avLst/>
          </a:prstGeom>
          <a:noFill/>
        </p:spPr>
        <p:txBody>
          <a:bodyPr wrap="none" rtlCol="0">
            <a:spAutoFit/>
          </a:bodyPr>
          <a:lstStyle/>
          <a:p>
            <a:pPr algn="r"/>
            <a:r>
              <a:rPr lang="en-US" sz="2856" dirty="0">
                <a:solidFill>
                  <a:srgbClr val="FF0000"/>
                </a:solidFill>
              </a:rPr>
              <a:t>Click the “Play” button</a:t>
            </a:r>
          </a:p>
          <a:p>
            <a:pPr algn="r"/>
            <a:r>
              <a:rPr lang="en-US" sz="2856" dirty="0">
                <a:solidFill>
                  <a:srgbClr val="FF0000"/>
                </a:solidFill>
              </a:rPr>
              <a:t>to run your app </a:t>
            </a:r>
          </a:p>
          <a:p>
            <a:pPr algn="r"/>
            <a:r>
              <a:rPr lang="en-US" sz="2856" dirty="0">
                <a:solidFill>
                  <a:srgbClr val="FF0000"/>
                </a:solidFill>
              </a:rPr>
              <a:t>in the WP8 Emulator</a:t>
            </a:r>
          </a:p>
        </p:txBody>
      </p:sp>
      <p:cxnSp>
        <p:nvCxnSpPr>
          <p:cNvPr id="11" name="Straight Arrow Connector 10"/>
          <p:cNvCxnSpPr/>
          <p:nvPr/>
        </p:nvCxnSpPr>
        <p:spPr>
          <a:xfrm flipH="1" flipV="1">
            <a:off x="3272395" y="1943078"/>
            <a:ext cx="1468979" cy="81914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645017" y="1724345"/>
            <a:ext cx="1979932" cy="27225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260121301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9" y="1398309"/>
            <a:ext cx="5821369" cy="5159509"/>
          </a:xfrm>
          <a:prstGeom prst="rect">
            <a:avLst/>
          </a:prstGeom>
        </p:spPr>
      </p:pic>
      <p:sp>
        <p:nvSpPr>
          <p:cNvPr id="2" name="Title 1"/>
          <p:cNvSpPr>
            <a:spLocks noGrp="1"/>
          </p:cNvSpPr>
          <p:nvPr>
            <p:ph type="title"/>
          </p:nvPr>
        </p:nvSpPr>
        <p:spPr/>
        <p:txBody>
          <a:bodyPr/>
          <a:lstStyle/>
          <a:p>
            <a:r>
              <a:rPr lang="en-US" dirty="0" smtClean="0"/>
              <a:t>Open Developer Account: Step 1</a:t>
            </a:r>
            <a:endParaRPr lang="en-US" dirty="0"/>
          </a:p>
        </p:txBody>
      </p:sp>
      <p:sp>
        <p:nvSpPr>
          <p:cNvPr id="6" name="TextBox 5"/>
          <p:cNvSpPr txBox="1"/>
          <p:nvPr/>
        </p:nvSpPr>
        <p:spPr>
          <a:xfrm>
            <a:off x="7840118" y="1504436"/>
            <a:ext cx="4129467" cy="2783540"/>
          </a:xfrm>
          <a:prstGeom prst="rect">
            <a:avLst/>
          </a:prstGeom>
          <a:noFill/>
        </p:spPr>
        <p:txBody>
          <a:bodyPr wrap="none" rtlCol="0">
            <a:spAutoFit/>
          </a:bodyPr>
          <a:lstStyle/>
          <a:p>
            <a:r>
              <a:rPr lang="en-US" sz="2856" dirty="0"/>
              <a:t>Sign up for a </a:t>
            </a:r>
          </a:p>
          <a:p>
            <a:r>
              <a:rPr lang="en-US" sz="2856" dirty="0"/>
              <a:t>developer account on:</a:t>
            </a:r>
          </a:p>
          <a:p>
            <a:r>
              <a:rPr lang="en-US" sz="2856" dirty="0">
                <a:hlinkClick r:id="rId3"/>
              </a:rPr>
              <a:t>http://dev.windows.com</a:t>
            </a:r>
            <a:endParaRPr lang="en-US" sz="2856" dirty="0"/>
          </a:p>
          <a:p>
            <a:endParaRPr lang="en-US" sz="2856" dirty="0"/>
          </a:p>
          <a:p>
            <a:pPr marL="524586" indent="-524586">
              <a:buAutoNum type="arabicPeriod"/>
            </a:pPr>
            <a:r>
              <a:rPr lang="en-US" sz="2856" dirty="0"/>
              <a:t>Click “Get Started”</a:t>
            </a:r>
          </a:p>
          <a:p>
            <a:pPr marL="524586" indent="-524586">
              <a:buAutoNum type="arabicPeriod"/>
            </a:pPr>
            <a:r>
              <a:rPr lang="en-US" sz="2856" dirty="0"/>
              <a:t>Click “Sign up” </a:t>
            </a:r>
          </a:p>
        </p:txBody>
      </p:sp>
      <p:sp>
        <p:nvSpPr>
          <p:cNvPr id="8" name="Rounded Rectangle 7"/>
          <p:cNvSpPr/>
          <p:nvPr/>
        </p:nvSpPr>
        <p:spPr>
          <a:xfrm>
            <a:off x="1486732" y="2502297"/>
            <a:ext cx="631011" cy="18875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9" name="Rounded Rectangle 8"/>
          <p:cNvSpPr/>
          <p:nvPr/>
        </p:nvSpPr>
        <p:spPr>
          <a:xfrm>
            <a:off x="2236168" y="2721422"/>
            <a:ext cx="458902" cy="23922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3582915103"/>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114629" y="1455128"/>
            <a:ext cx="3862874" cy="4831866"/>
          </a:xfrm>
          <a:prstGeom prst="rect">
            <a:avLst/>
          </a:prstGeom>
        </p:spPr>
      </p:pic>
      <p:sp>
        <p:nvSpPr>
          <p:cNvPr id="2" name="Title 1"/>
          <p:cNvSpPr>
            <a:spLocks noGrp="1"/>
          </p:cNvSpPr>
          <p:nvPr>
            <p:ph type="title"/>
          </p:nvPr>
        </p:nvSpPr>
        <p:spPr/>
        <p:txBody>
          <a:bodyPr/>
          <a:lstStyle/>
          <a:p>
            <a:r>
              <a:rPr lang="en-US" dirty="0" smtClean="0"/>
              <a:t>Windows Phone 8: Step 5…</a:t>
            </a:r>
            <a:endParaRPr lang="en-US" dirty="0"/>
          </a:p>
        </p:txBody>
      </p:sp>
      <p:sp>
        <p:nvSpPr>
          <p:cNvPr id="7" name="TextBox 6"/>
          <p:cNvSpPr txBox="1"/>
          <p:nvPr/>
        </p:nvSpPr>
        <p:spPr>
          <a:xfrm>
            <a:off x="939213" y="1724345"/>
            <a:ext cx="7017707" cy="1054716"/>
          </a:xfrm>
          <a:prstGeom prst="rect">
            <a:avLst/>
          </a:prstGeom>
          <a:noFill/>
        </p:spPr>
        <p:txBody>
          <a:bodyPr wrap="none" rtlCol="0">
            <a:spAutoFit/>
          </a:bodyPr>
          <a:lstStyle/>
          <a:p>
            <a:r>
              <a:rPr lang="en-US" sz="2040" dirty="0"/>
              <a:t>Perform additional steps, similar to Windows 8 publishing:</a:t>
            </a:r>
          </a:p>
          <a:p>
            <a:pPr marL="349724" indent="-349724">
              <a:buFont typeface="Arial" panose="020B0604020202020204" pitchFamily="34" charset="0"/>
              <a:buChar char="•"/>
            </a:pPr>
            <a:r>
              <a:rPr lang="en-US" sz="2040" dirty="0"/>
              <a:t>Associate App with the Store</a:t>
            </a:r>
          </a:p>
          <a:p>
            <a:pPr marL="349724" indent="-349724">
              <a:buFont typeface="Arial" panose="020B0604020202020204" pitchFamily="34" charset="0"/>
              <a:buChar char="•"/>
            </a:pPr>
            <a:r>
              <a:rPr lang="en-US" sz="2040" dirty="0"/>
              <a:t>Create App Packages…</a:t>
            </a:r>
          </a:p>
        </p:txBody>
      </p:sp>
      <p:sp>
        <p:nvSpPr>
          <p:cNvPr id="9" name="Rounded Rectangle 8"/>
          <p:cNvSpPr/>
          <p:nvPr/>
        </p:nvSpPr>
        <p:spPr>
          <a:xfrm>
            <a:off x="10091101" y="4099754"/>
            <a:ext cx="1057948" cy="20834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4" name="TextBox 13"/>
          <p:cNvSpPr txBox="1"/>
          <p:nvPr/>
        </p:nvSpPr>
        <p:spPr>
          <a:xfrm>
            <a:off x="2462083" y="3601359"/>
            <a:ext cx="4900297" cy="1438856"/>
          </a:xfrm>
          <a:prstGeom prst="rect">
            <a:avLst/>
          </a:prstGeom>
          <a:noFill/>
        </p:spPr>
        <p:txBody>
          <a:bodyPr wrap="none" rtlCol="0">
            <a:spAutoFit/>
          </a:bodyPr>
          <a:lstStyle/>
          <a:p>
            <a:pPr algn="r"/>
            <a:r>
              <a:rPr lang="en-US" sz="2856" dirty="0">
                <a:solidFill>
                  <a:srgbClr val="FF0000"/>
                </a:solidFill>
              </a:rPr>
              <a:t>Associate App with the Store</a:t>
            </a:r>
          </a:p>
          <a:p>
            <a:pPr algn="r"/>
            <a:endParaRPr lang="en-US" sz="2856" dirty="0">
              <a:solidFill>
                <a:srgbClr val="FF0000"/>
              </a:solidFill>
            </a:endParaRPr>
          </a:p>
          <a:p>
            <a:pPr algn="r"/>
            <a:r>
              <a:rPr lang="en-US" sz="2856" dirty="0">
                <a:solidFill>
                  <a:srgbClr val="FF0000"/>
                </a:solidFill>
              </a:rPr>
              <a:t>Create App Packages…</a:t>
            </a:r>
          </a:p>
        </p:txBody>
      </p:sp>
      <p:cxnSp>
        <p:nvCxnSpPr>
          <p:cNvPr id="15" name="Straight Arrow Connector 14"/>
          <p:cNvCxnSpPr/>
          <p:nvPr/>
        </p:nvCxnSpPr>
        <p:spPr>
          <a:xfrm flipH="1" flipV="1">
            <a:off x="7541069" y="3871062"/>
            <a:ext cx="1202777" cy="33180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318193" y="4411361"/>
            <a:ext cx="1425653" cy="31086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60302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8: Additional Steps</a:t>
            </a:r>
            <a:endParaRPr lang="en-US" dirty="0"/>
          </a:p>
        </p:txBody>
      </p:sp>
      <p:sp>
        <p:nvSpPr>
          <p:cNvPr id="7" name="TextBox 6"/>
          <p:cNvSpPr txBox="1"/>
          <p:nvPr/>
        </p:nvSpPr>
        <p:spPr>
          <a:xfrm>
            <a:off x="820618" y="1456314"/>
            <a:ext cx="8995692" cy="414353"/>
          </a:xfrm>
          <a:prstGeom prst="rect">
            <a:avLst/>
          </a:prstGeom>
          <a:noFill/>
        </p:spPr>
        <p:txBody>
          <a:bodyPr wrap="none" rtlCol="0">
            <a:spAutoFit/>
          </a:bodyPr>
          <a:lstStyle/>
          <a:p>
            <a:r>
              <a:rPr lang="en-US" sz="2040" dirty="0"/>
              <a:t>Go to the Dashboard on </a:t>
            </a:r>
            <a:r>
              <a:rPr lang="en-US" sz="2040" dirty="0">
                <a:hlinkClick r:id="rId2"/>
              </a:rPr>
              <a:t>http://dev.windowsphone.com</a:t>
            </a:r>
            <a:r>
              <a:rPr lang="en-US" sz="2040" dirty="0"/>
              <a:t> to submit your app</a:t>
            </a:r>
          </a:p>
        </p:txBody>
      </p:sp>
      <p:grpSp>
        <p:nvGrpSpPr>
          <p:cNvPr id="4" name="Group 3"/>
          <p:cNvGrpSpPr>
            <a:grpSpLocks noChangeAspect="1"/>
          </p:cNvGrpSpPr>
          <p:nvPr/>
        </p:nvGrpSpPr>
        <p:grpSpPr>
          <a:xfrm>
            <a:off x="855768" y="1864389"/>
            <a:ext cx="6808090" cy="4882129"/>
            <a:chOff x="2663845" y="3059105"/>
            <a:chExt cx="4958435" cy="3555729"/>
          </a:xfrm>
        </p:grpSpPr>
        <p:pic>
          <p:nvPicPr>
            <p:cNvPr id="3" name="Picture 2"/>
            <p:cNvPicPr>
              <a:picLocks noChangeAspect="1"/>
            </p:cNvPicPr>
            <p:nvPr/>
          </p:nvPicPr>
          <p:blipFill>
            <a:blip r:embed="rId3"/>
            <a:stretch>
              <a:fillRect/>
            </a:stretch>
          </p:blipFill>
          <p:spPr>
            <a:xfrm>
              <a:off x="2707387" y="3059105"/>
              <a:ext cx="4914893" cy="3555729"/>
            </a:xfrm>
            <a:prstGeom prst="rect">
              <a:avLst/>
            </a:prstGeom>
          </p:spPr>
        </p:pic>
        <p:sp>
          <p:nvSpPr>
            <p:cNvPr id="9" name="Rounded Rectangle 8"/>
            <p:cNvSpPr/>
            <p:nvPr/>
          </p:nvSpPr>
          <p:spPr>
            <a:xfrm>
              <a:off x="2663845" y="4570030"/>
              <a:ext cx="1037298" cy="32128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2" name="Rounded Rectangle 11"/>
            <p:cNvSpPr/>
            <p:nvPr/>
          </p:nvSpPr>
          <p:spPr>
            <a:xfrm>
              <a:off x="2663845" y="4121869"/>
              <a:ext cx="630898" cy="20338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spTree>
    <p:extLst>
      <p:ext uri="{BB962C8B-B14F-4D97-AF65-F5344CB8AC3E}">
        <p14:creationId xmlns:p14="http://schemas.microsoft.com/office/powerpoint/2010/main" val="1473348157"/>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8: Final Steps</a:t>
            </a:r>
            <a:endParaRPr lang="en-US" dirty="0"/>
          </a:p>
        </p:txBody>
      </p:sp>
      <p:pic>
        <p:nvPicPr>
          <p:cNvPr id="5" name="Picture 4"/>
          <p:cNvPicPr>
            <a:picLocks noChangeAspect="1"/>
          </p:cNvPicPr>
          <p:nvPr/>
        </p:nvPicPr>
        <p:blipFill>
          <a:blip r:embed="rId2"/>
          <a:stretch>
            <a:fillRect/>
          </a:stretch>
        </p:blipFill>
        <p:spPr>
          <a:xfrm>
            <a:off x="855767" y="1372356"/>
            <a:ext cx="3985769" cy="5374312"/>
          </a:xfrm>
          <a:prstGeom prst="rect">
            <a:avLst/>
          </a:prstGeom>
        </p:spPr>
      </p:pic>
      <p:sp>
        <p:nvSpPr>
          <p:cNvPr id="10" name="TextBox 9"/>
          <p:cNvSpPr txBox="1"/>
          <p:nvPr/>
        </p:nvSpPr>
        <p:spPr>
          <a:xfrm>
            <a:off x="5009277" y="3271430"/>
            <a:ext cx="4752109" cy="1438856"/>
          </a:xfrm>
          <a:prstGeom prst="rect">
            <a:avLst/>
          </a:prstGeom>
          <a:noFill/>
        </p:spPr>
        <p:txBody>
          <a:bodyPr wrap="none" rtlCol="0">
            <a:spAutoFit/>
          </a:bodyPr>
          <a:lstStyle/>
          <a:p>
            <a:pPr algn="r"/>
            <a:r>
              <a:rPr lang="en-US" sz="2856" dirty="0">
                <a:solidFill>
                  <a:srgbClr val="FF0000"/>
                </a:solidFill>
              </a:rPr>
              <a:t>Follow the instructions</a:t>
            </a:r>
          </a:p>
          <a:p>
            <a:pPr algn="r"/>
            <a:r>
              <a:rPr lang="en-US" sz="2856" dirty="0">
                <a:solidFill>
                  <a:srgbClr val="FF0000"/>
                </a:solidFill>
              </a:rPr>
              <a:t>to fill out the remaining</a:t>
            </a:r>
          </a:p>
          <a:p>
            <a:pPr algn="r"/>
            <a:r>
              <a:rPr lang="en-US" sz="2856" dirty="0">
                <a:solidFill>
                  <a:srgbClr val="FF0000"/>
                </a:solidFill>
              </a:rPr>
              <a:t>information about your app</a:t>
            </a:r>
          </a:p>
        </p:txBody>
      </p:sp>
      <p:sp>
        <p:nvSpPr>
          <p:cNvPr id="11" name="Up-Down Arrow 10"/>
          <p:cNvSpPr/>
          <p:nvPr/>
        </p:nvSpPr>
        <p:spPr>
          <a:xfrm>
            <a:off x="5016989" y="2688447"/>
            <a:ext cx="327857" cy="3149773"/>
          </a:xfrm>
          <a:prstGeom prst="upDownArrow">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3"/>
          </a:p>
        </p:txBody>
      </p:sp>
    </p:spTree>
    <p:extLst>
      <p:ext uri="{BB962C8B-B14F-4D97-AF65-F5344CB8AC3E}">
        <p14:creationId xmlns:p14="http://schemas.microsoft.com/office/powerpoint/2010/main" val="2437382410"/>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6" y="1372354"/>
            <a:ext cx="3985770" cy="5374314"/>
          </a:xfrm>
          <a:prstGeom prst="rect">
            <a:avLst/>
          </a:prstGeom>
        </p:spPr>
      </p:pic>
      <p:sp>
        <p:nvSpPr>
          <p:cNvPr id="2" name="Title 1"/>
          <p:cNvSpPr>
            <a:spLocks noGrp="1"/>
          </p:cNvSpPr>
          <p:nvPr>
            <p:ph type="title"/>
          </p:nvPr>
        </p:nvSpPr>
        <p:spPr/>
        <p:txBody>
          <a:bodyPr/>
          <a:lstStyle/>
          <a:p>
            <a:r>
              <a:rPr lang="en-US" dirty="0" smtClean="0"/>
              <a:t>Windows Phone 8: Review &amp; Submit!</a:t>
            </a:r>
            <a:endParaRPr lang="en-US" dirty="0"/>
          </a:p>
        </p:txBody>
      </p:sp>
      <p:sp>
        <p:nvSpPr>
          <p:cNvPr id="8" name="TextBox 7"/>
          <p:cNvSpPr txBox="1"/>
          <p:nvPr/>
        </p:nvSpPr>
        <p:spPr>
          <a:xfrm>
            <a:off x="5979540" y="1728997"/>
            <a:ext cx="2258144" cy="3231768"/>
          </a:xfrm>
          <a:prstGeom prst="rect">
            <a:avLst/>
          </a:prstGeom>
          <a:noFill/>
        </p:spPr>
        <p:txBody>
          <a:bodyPr wrap="none" rtlCol="0">
            <a:spAutoFit/>
          </a:bodyPr>
          <a:lstStyle/>
          <a:p>
            <a:r>
              <a:rPr lang="en-US" sz="2856" dirty="0">
                <a:solidFill>
                  <a:srgbClr val="FF0000"/>
                </a:solidFill>
              </a:rPr>
              <a:t>Once all the </a:t>
            </a:r>
          </a:p>
          <a:p>
            <a:r>
              <a:rPr lang="en-US" sz="2856" dirty="0">
                <a:solidFill>
                  <a:srgbClr val="FF0000"/>
                </a:solidFill>
              </a:rPr>
              <a:t>information</a:t>
            </a:r>
          </a:p>
          <a:p>
            <a:r>
              <a:rPr lang="en-US" sz="2856" dirty="0">
                <a:solidFill>
                  <a:srgbClr val="FF0000"/>
                </a:solidFill>
              </a:rPr>
              <a:t>has been</a:t>
            </a:r>
          </a:p>
          <a:p>
            <a:r>
              <a:rPr lang="en-US" sz="2856" dirty="0">
                <a:solidFill>
                  <a:srgbClr val="FF0000"/>
                </a:solidFill>
              </a:rPr>
              <a:t>entered, and</a:t>
            </a:r>
          </a:p>
          <a:p>
            <a:r>
              <a:rPr lang="en-US" sz="2856" dirty="0">
                <a:solidFill>
                  <a:srgbClr val="FF0000"/>
                </a:solidFill>
              </a:rPr>
              <a:t>the package</a:t>
            </a:r>
          </a:p>
          <a:p>
            <a:r>
              <a:rPr lang="en-US" sz="2856" dirty="0">
                <a:solidFill>
                  <a:srgbClr val="FF0000"/>
                </a:solidFill>
              </a:rPr>
              <a:t>has been</a:t>
            </a:r>
          </a:p>
          <a:p>
            <a:r>
              <a:rPr lang="en-US" sz="2856" dirty="0">
                <a:solidFill>
                  <a:srgbClr val="FF0000"/>
                </a:solidFill>
              </a:rPr>
              <a:t>uploaded…</a:t>
            </a:r>
          </a:p>
        </p:txBody>
      </p:sp>
      <p:sp>
        <p:nvSpPr>
          <p:cNvPr id="9" name="TextBox 8"/>
          <p:cNvSpPr txBox="1"/>
          <p:nvPr/>
        </p:nvSpPr>
        <p:spPr>
          <a:xfrm>
            <a:off x="5514374" y="5526851"/>
            <a:ext cx="5825267" cy="990628"/>
          </a:xfrm>
          <a:prstGeom prst="rect">
            <a:avLst/>
          </a:prstGeom>
          <a:noFill/>
        </p:spPr>
        <p:txBody>
          <a:bodyPr wrap="none" rtlCol="0">
            <a:spAutoFit/>
          </a:bodyPr>
          <a:lstStyle/>
          <a:p>
            <a:pPr algn="r"/>
            <a:r>
              <a:rPr lang="en-US" sz="2856" dirty="0">
                <a:solidFill>
                  <a:srgbClr val="FF0000"/>
                </a:solidFill>
              </a:rPr>
              <a:t>… the “Review and Submit” button</a:t>
            </a:r>
          </a:p>
          <a:p>
            <a:pPr algn="r"/>
            <a:r>
              <a:rPr lang="en-US" sz="2856" dirty="0">
                <a:solidFill>
                  <a:srgbClr val="FF0000"/>
                </a:solidFill>
              </a:rPr>
              <a:t>will be enabled for you to click on</a:t>
            </a:r>
          </a:p>
        </p:txBody>
      </p:sp>
      <p:cxnSp>
        <p:nvCxnSpPr>
          <p:cNvPr id="12" name="Straight Arrow Connector 11"/>
          <p:cNvCxnSpPr/>
          <p:nvPr/>
        </p:nvCxnSpPr>
        <p:spPr>
          <a:xfrm flipH="1">
            <a:off x="2277866" y="5903822"/>
            <a:ext cx="3701674" cy="31878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63093" y="5918625"/>
            <a:ext cx="1154651" cy="23580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163626117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Alternative Tools</a:t>
            </a:r>
            <a:endParaRPr lang="en-US" dirty="0"/>
          </a:p>
        </p:txBody>
      </p:sp>
    </p:spTree>
    <p:extLst>
      <p:ext uri="{BB962C8B-B14F-4D97-AF65-F5344CB8AC3E}">
        <p14:creationId xmlns:p14="http://schemas.microsoft.com/office/powerpoint/2010/main" val="714771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Studio</a:t>
            </a:r>
            <a:endParaRPr lang="en-US" dirty="0"/>
          </a:p>
        </p:txBody>
      </p:sp>
      <p:sp>
        <p:nvSpPr>
          <p:cNvPr id="3" name="TextBox 2"/>
          <p:cNvSpPr txBox="1"/>
          <p:nvPr/>
        </p:nvSpPr>
        <p:spPr>
          <a:xfrm>
            <a:off x="274639" y="6059419"/>
            <a:ext cx="11246997" cy="657359"/>
          </a:xfrm>
          <a:prstGeom prst="rect">
            <a:avLst/>
          </a:prstGeom>
          <a:noFill/>
        </p:spPr>
        <p:txBody>
          <a:bodyPr wrap="square" rtlCol="0">
            <a:spAutoFit/>
          </a:bodyPr>
          <a:lstStyle/>
          <a:p>
            <a:r>
              <a:rPr lang="en-US" sz="1836" dirty="0"/>
              <a:t>App Studio</a:t>
            </a:r>
          </a:p>
          <a:p>
            <a:pPr marL="342900" indent="-342900">
              <a:buFont typeface="Arial" panose="020B0604020202020204" pitchFamily="34" charset="0"/>
              <a:buChar char="•"/>
            </a:pPr>
            <a:r>
              <a:rPr lang="en-US" sz="1836" dirty="0"/>
              <a:t>Link: </a:t>
            </a:r>
            <a:r>
              <a:rPr lang="en-US" sz="1836" dirty="0">
                <a:hlinkClick r:id="rId3"/>
              </a:rPr>
              <a:t>https://appstudio.windows.com/</a:t>
            </a:r>
            <a:r>
              <a:rPr lang="en-US" sz="1836" dirty="0"/>
              <a:t> </a:t>
            </a:r>
          </a:p>
        </p:txBody>
      </p:sp>
      <p:pic>
        <p:nvPicPr>
          <p:cNvPr id="5" name="Picture 4"/>
          <p:cNvPicPr>
            <a:picLocks noChangeAspect="1"/>
          </p:cNvPicPr>
          <p:nvPr/>
        </p:nvPicPr>
        <p:blipFill>
          <a:blip r:embed="rId4"/>
          <a:stretch>
            <a:fillRect/>
          </a:stretch>
        </p:blipFill>
        <p:spPr>
          <a:xfrm>
            <a:off x="274983" y="1212849"/>
            <a:ext cx="8889777" cy="4753266"/>
          </a:xfrm>
          <a:prstGeom prst="rect">
            <a:avLst/>
          </a:prstGeom>
        </p:spPr>
      </p:pic>
    </p:spTree>
    <p:extLst>
      <p:ext uri="{BB962C8B-B14F-4D97-AF65-F5344CB8AC3E}">
        <p14:creationId xmlns:p14="http://schemas.microsoft.com/office/powerpoint/2010/main" val="1001122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Studio in 4 Steps </a:t>
            </a:r>
            <a:r>
              <a:rPr lang="en-US" sz="3600" dirty="0" smtClean="0"/>
              <a:t>(from App Studio website)</a:t>
            </a:r>
            <a:endParaRPr lang="en-US" dirty="0"/>
          </a:p>
        </p:txBody>
      </p:sp>
      <p:sp>
        <p:nvSpPr>
          <p:cNvPr id="3" name="TextBox 2"/>
          <p:cNvSpPr txBox="1"/>
          <p:nvPr/>
        </p:nvSpPr>
        <p:spPr>
          <a:xfrm>
            <a:off x="274639" y="5789560"/>
            <a:ext cx="11246997" cy="939873"/>
          </a:xfrm>
          <a:prstGeom prst="rect">
            <a:avLst/>
          </a:prstGeom>
          <a:noFill/>
        </p:spPr>
        <p:txBody>
          <a:bodyPr wrap="square" rtlCol="0">
            <a:spAutoFit/>
          </a:bodyPr>
          <a:lstStyle/>
          <a:p>
            <a:r>
              <a:rPr lang="en-US" sz="1836" dirty="0" smtClean="0"/>
              <a:t>App Studio Tutorial</a:t>
            </a:r>
            <a:endParaRPr lang="en-US" sz="1836" dirty="0"/>
          </a:p>
          <a:p>
            <a:pPr marL="342900" indent="-342900">
              <a:buFont typeface="Arial" panose="020B0604020202020204" pitchFamily="34" charset="0"/>
              <a:buChar char="•"/>
            </a:pPr>
            <a:r>
              <a:rPr lang="en-US" sz="1836" dirty="0" smtClean="0"/>
              <a:t>Link: </a:t>
            </a:r>
            <a:r>
              <a:rPr lang="en-US" sz="1836" dirty="0">
                <a:hlinkClick r:id="rId3"/>
              </a:rPr>
              <a:t>http://social.technet.microsoft.com/wiki/contents/articles/24933.create-a-universal-application-with-windows-app-studio.aspx</a:t>
            </a:r>
            <a:r>
              <a:rPr lang="en-US" sz="1836" dirty="0"/>
              <a:t> </a:t>
            </a:r>
          </a:p>
        </p:txBody>
      </p:sp>
      <p:pic>
        <p:nvPicPr>
          <p:cNvPr id="4" name="Picture 3"/>
          <p:cNvPicPr>
            <a:picLocks noChangeAspect="1"/>
          </p:cNvPicPr>
          <p:nvPr/>
        </p:nvPicPr>
        <p:blipFill>
          <a:blip r:embed="rId4"/>
          <a:stretch>
            <a:fillRect/>
          </a:stretch>
        </p:blipFill>
        <p:spPr>
          <a:xfrm>
            <a:off x="506987" y="1577043"/>
            <a:ext cx="5391150" cy="1323975"/>
          </a:xfrm>
          <a:prstGeom prst="rect">
            <a:avLst/>
          </a:prstGeom>
          <a:effectLst>
            <a:glow rad="139700">
              <a:schemeClr val="accent6">
                <a:lumMod val="75000"/>
                <a:lumOff val="25000"/>
                <a:alpha val="40000"/>
              </a:schemeClr>
            </a:glow>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6313427" y="1577043"/>
            <a:ext cx="5276850" cy="1571625"/>
          </a:xfrm>
          <a:prstGeom prst="rect">
            <a:avLst/>
          </a:prstGeom>
          <a:effectLst>
            <a:glow rad="139700">
              <a:schemeClr val="accent6">
                <a:lumMod val="75000"/>
                <a:lumOff val="25000"/>
                <a:alpha val="40000"/>
              </a:schemeClr>
            </a:glow>
            <a:outerShdw blurRad="50800" dist="38100" dir="2700000" algn="tl" rotWithShape="0">
              <a:prstClr val="black">
                <a:alpha val="40000"/>
              </a:prstClr>
            </a:outerShdw>
          </a:effectLst>
        </p:spPr>
      </p:pic>
      <p:pic>
        <p:nvPicPr>
          <p:cNvPr id="7" name="Picture 6"/>
          <p:cNvPicPr>
            <a:picLocks noChangeAspect="1"/>
          </p:cNvPicPr>
          <p:nvPr/>
        </p:nvPicPr>
        <p:blipFill>
          <a:blip r:embed="rId6"/>
          <a:stretch>
            <a:fillRect/>
          </a:stretch>
        </p:blipFill>
        <p:spPr>
          <a:xfrm>
            <a:off x="506987" y="3649964"/>
            <a:ext cx="5067300" cy="1390650"/>
          </a:xfrm>
          <a:prstGeom prst="rect">
            <a:avLst/>
          </a:prstGeom>
          <a:effectLst>
            <a:glow rad="139700">
              <a:schemeClr val="accent6">
                <a:lumMod val="75000"/>
                <a:lumOff val="25000"/>
                <a:alpha val="40000"/>
              </a:schemeClr>
            </a:glow>
            <a:outerShdw blurRad="50800" dist="38100" dir="2700000" algn="tl" rotWithShape="0">
              <a:prstClr val="black">
                <a:alpha val="40000"/>
              </a:prstClr>
            </a:outerShdw>
          </a:effectLst>
        </p:spPr>
      </p:pic>
      <p:pic>
        <p:nvPicPr>
          <p:cNvPr id="8" name="Picture 7"/>
          <p:cNvPicPr>
            <a:picLocks noChangeAspect="1"/>
          </p:cNvPicPr>
          <p:nvPr/>
        </p:nvPicPr>
        <p:blipFill>
          <a:blip r:embed="rId7"/>
          <a:stretch>
            <a:fillRect/>
          </a:stretch>
        </p:blipFill>
        <p:spPr>
          <a:xfrm>
            <a:off x="6313427" y="3651550"/>
            <a:ext cx="5391150" cy="1400175"/>
          </a:xfrm>
          <a:prstGeom prst="rect">
            <a:avLst/>
          </a:prstGeom>
          <a:effectLst>
            <a:glow rad="139700">
              <a:schemeClr val="accent6">
                <a:lumMod val="75000"/>
                <a:lumOff val="2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1325328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305443" y="1101199"/>
            <a:ext cx="8562975" cy="565785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Build Your App in Your Browser</a:t>
            </a:r>
            <a:endParaRPr lang="en-US" dirty="0"/>
          </a:p>
        </p:txBody>
      </p:sp>
      <p:sp>
        <p:nvSpPr>
          <p:cNvPr id="11" name="TextBox 10"/>
          <p:cNvSpPr txBox="1"/>
          <p:nvPr/>
        </p:nvSpPr>
        <p:spPr>
          <a:xfrm>
            <a:off x="9784358" y="2452683"/>
            <a:ext cx="2199766"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Click Finish</a:t>
            </a:r>
          </a:p>
          <a:p>
            <a:pPr>
              <a:lnSpc>
                <a:spcPct val="90000"/>
              </a:lnSpc>
              <a:spcAft>
                <a:spcPts val="600"/>
              </a:spcAft>
            </a:pPr>
            <a:r>
              <a:rPr lang="en-US" sz="2400" dirty="0" smtClean="0">
                <a:gradFill>
                  <a:gsLst>
                    <a:gs pos="2917">
                      <a:schemeClr val="tx1"/>
                    </a:gs>
                    <a:gs pos="30000">
                      <a:schemeClr val="tx1"/>
                    </a:gs>
                  </a:gsLst>
                  <a:lin ang="5400000" scaled="0"/>
                </a:gradFill>
              </a:rPr>
              <a:t>When Done</a:t>
            </a:r>
          </a:p>
        </p:txBody>
      </p:sp>
      <p:cxnSp>
        <p:nvCxnSpPr>
          <p:cNvPr id="12" name="Straight Arrow Connector 11"/>
          <p:cNvCxnSpPr/>
          <p:nvPr/>
        </p:nvCxnSpPr>
        <p:spPr>
          <a:xfrm flipH="1" flipV="1">
            <a:off x="8965087" y="2308555"/>
            <a:ext cx="910710" cy="42716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7406944" y="1898481"/>
            <a:ext cx="1475381" cy="68439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36817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 &amp; Download</a:t>
            </a:r>
            <a:endParaRPr lang="en-US" dirty="0"/>
          </a:p>
        </p:txBody>
      </p:sp>
      <p:pic>
        <p:nvPicPr>
          <p:cNvPr id="5" name="Picture 4"/>
          <p:cNvPicPr>
            <a:picLocks noChangeAspect="1"/>
          </p:cNvPicPr>
          <p:nvPr/>
        </p:nvPicPr>
        <p:blipFill>
          <a:blip r:embed="rId3"/>
          <a:stretch>
            <a:fillRect/>
          </a:stretch>
        </p:blipFill>
        <p:spPr>
          <a:xfrm>
            <a:off x="274639" y="1212849"/>
            <a:ext cx="6492232" cy="5546200"/>
          </a:xfrm>
          <a:prstGeom prst="rect">
            <a:avLst/>
          </a:prstGeom>
          <a:effectLst>
            <a:outerShdw blurRad="50800" dist="38100" algn="l" rotWithShape="0">
              <a:prstClr val="black">
                <a:alpha val="40000"/>
              </a:prstClr>
            </a:outerShdw>
          </a:effectLst>
        </p:spPr>
      </p:pic>
      <p:sp>
        <p:nvSpPr>
          <p:cNvPr id="11" name="TextBox 10"/>
          <p:cNvSpPr txBox="1"/>
          <p:nvPr/>
        </p:nvSpPr>
        <p:spPr>
          <a:xfrm>
            <a:off x="7556357" y="5060548"/>
            <a:ext cx="372746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Download Source Code</a:t>
            </a:r>
          </a:p>
        </p:txBody>
      </p:sp>
      <p:cxnSp>
        <p:nvCxnSpPr>
          <p:cNvPr id="12" name="Straight Arrow Connector 11"/>
          <p:cNvCxnSpPr>
            <a:stCxn id="11" idx="1"/>
          </p:cNvCxnSpPr>
          <p:nvPr/>
        </p:nvCxnSpPr>
        <p:spPr>
          <a:xfrm flipH="1">
            <a:off x="5212408" y="5374480"/>
            <a:ext cx="2343949" cy="68307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596053" y="5688412"/>
            <a:ext cx="4524916" cy="71555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04325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 2</a:t>
            </a:r>
            <a:endParaRPr lang="en-US" dirty="0"/>
          </a:p>
        </p:txBody>
      </p:sp>
      <p:sp>
        <p:nvSpPr>
          <p:cNvPr id="3" name="TextBox 2"/>
          <p:cNvSpPr txBox="1"/>
          <p:nvPr/>
        </p:nvSpPr>
        <p:spPr>
          <a:xfrm>
            <a:off x="274639" y="5522582"/>
            <a:ext cx="11246997" cy="1222386"/>
          </a:xfrm>
          <a:prstGeom prst="rect">
            <a:avLst/>
          </a:prstGeom>
          <a:noFill/>
        </p:spPr>
        <p:txBody>
          <a:bodyPr wrap="square" rtlCol="0">
            <a:spAutoFit/>
          </a:bodyPr>
          <a:lstStyle/>
          <a:p>
            <a:r>
              <a:rPr lang="en-US" sz="1836" dirty="0" smtClean="0"/>
              <a:t>More information:</a:t>
            </a:r>
          </a:p>
          <a:p>
            <a:pPr marL="342900" indent="-342900">
              <a:buFont typeface="Arial" panose="020B0604020202020204" pitchFamily="34" charset="0"/>
              <a:buChar char="•"/>
            </a:pPr>
            <a:r>
              <a:rPr lang="en-US" sz="1836" dirty="0" smtClean="0"/>
              <a:t>Index Page: </a:t>
            </a:r>
            <a:r>
              <a:rPr lang="en-US" sz="1836" dirty="0" smtClean="0">
                <a:hlinkClick r:id="rId3"/>
              </a:rPr>
              <a:t>http://WakeUpAndCode.com/construct2</a:t>
            </a:r>
            <a:r>
              <a:rPr lang="en-US" sz="1836" dirty="0" smtClean="0"/>
              <a:t> </a:t>
            </a:r>
          </a:p>
          <a:p>
            <a:pPr marL="342900" indent="-342900">
              <a:buFont typeface="Arial" panose="020B0604020202020204" pitchFamily="34" charset="0"/>
              <a:buChar char="•"/>
            </a:pPr>
            <a:r>
              <a:rPr lang="en-US" sz="1836" dirty="0" smtClean="0"/>
              <a:t>Exporting &amp; Publishing: </a:t>
            </a:r>
            <a:r>
              <a:rPr lang="en-US" sz="1836" dirty="0" smtClean="0">
                <a:hlinkClick r:id="rId4"/>
              </a:rPr>
              <a:t>http://wakeupandcode.com/construct-2-exporting-and-publishing-to-web-windows-8-and-windows-phone-8/</a:t>
            </a:r>
            <a:endParaRPr lang="en-US" sz="1836" dirty="0" smtClean="0"/>
          </a:p>
        </p:txBody>
      </p:sp>
      <p:pic>
        <p:nvPicPr>
          <p:cNvPr id="4" name="Picture 3"/>
          <p:cNvPicPr>
            <a:picLocks noChangeAspect="1"/>
          </p:cNvPicPr>
          <p:nvPr/>
        </p:nvPicPr>
        <p:blipFill>
          <a:blip r:embed="rId5"/>
          <a:stretch>
            <a:fillRect/>
          </a:stretch>
        </p:blipFill>
        <p:spPr>
          <a:xfrm>
            <a:off x="645110" y="1250630"/>
            <a:ext cx="7400655" cy="3919037"/>
          </a:xfrm>
          <a:prstGeom prst="rect">
            <a:avLst/>
          </a:prstGeom>
        </p:spPr>
      </p:pic>
      <p:pic>
        <p:nvPicPr>
          <p:cNvPr id="5" name="Picture 4"/>
          <p:cNvPicPr>
            <a:picLocks noChangeAspect="1"/>
          </p:cNvPicPr>
          <p:nvPr/>
        </p:nvPicPr>
        <p:blipFill>
          <a:blip r:embed="rId6"/>
          <a:stretch>
            <a:fillRect/>
          </a:stretch>
        </p:blipFill>
        <p:spPr>
          <a:xfrm>
            <a:off x="4635742" y="2564964"/>
            <a:ext cx="2988803" cy="2786074"/>
          </a:xfrm>
          <a:prstGeom prst="rect">
            <a:avLst/>
          </a:prstGeom>
        </p:spPr>
      </p:pic>
      <p:pic>
        <p:nvPicPr>
          <p:cNvPr id="6" name="Picture 5"/>
          <p:cNvPicPr>
            <a:picLocks noChangeAspect="1"/>
          </p:cNvPicPr>
          <p:nvPr/>
        </p:nvPicPr>
        <p:blipFill>
          <a:blip r:embed="rId7"/>
          <a:stretch>
            <a:fillRect/>
          </a:stretch>
        </p:blipFill>
        <p:spPr>
          <a:xfrm>
            <a:off x="6858310" y="3414438"/>
            <a:ext cx="3699969" cy="1472437"/>
          </a:xfrm>
          <a:prstGeom prst="rect">
            <a:avLst/>
          </a:prstGeom>
        </p:spPr>
      </p:pic>
      <p:sp>
        <p:nvSpPr>
          <p:cNvPr id="7" name="Rounded Rectangle 6"/>
          <p:cNvSpPr/>
          <p:nvPr/>
        </p:nvSpPr>
        <p:spPr bwMode="auto">
          <a:xfrm>
            <a:off x="4755213" y="1480156"/>
            <a:ext cx="457195" cy="55566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4634397" y="3588701"/>
            <a:ext cx="760889" cy="73151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75931" y="4150656"/>
            <a:ext cx="1816988" cy="77400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4491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5768" y="1398309"/>
            <a:ext cx="6079027" cy="5387871"/>
          </a:xfrm>
          <a:prstGeom prst="rect">
            <a:avLst/>
          </a:prstGeom>
        </p:spPr>
      </p:pic>
      <p:sp>
        <p:nvSpPr>
          <p:cNvPr id="2" name="Title 1"/>
          <p:cNvSpPr>
            <a:spLocks noGrp="1"/>
          </p:cNvSpPr>
          <p:nvPr>
            <p:ph type="title"/>
          </p:nvPr>
        </p:nvSpPr>
        <p:spPr/>
        <p:txBody>
          <a:bodyPr/>
          <a:lstStyle/>
          <a:p>
            <a:r>
              <a:rPr lang="en-US" dirty="0" smtClean="0"/>
              <a:t>Open Developer Account: Step 2</a:t>
            </a:r>
            <a:endParaRPr lang="en-US" dirty="0"/>
          </a:p>
        </p:txBody>
      </p:sp>
      <p:sp>
        <p:nvSpPr>
          <p:cNvPr id="6" name="TextBox 5"/>
          <p:cNvSpPr txBox="1"/>
          <p:nvPr/>
        </p:nvSpPr>
        <p:spPr>
          <a:xfrm>
            <a:off x="7661845" y="3166228"/>
            <a:ext cx="3482695" cy="1887084"/>
          </a:xfrm>
          <a:prstGeom prst="rect">
            <a:avLst/>
          </a:prstGeom>
          <a:noFill/>
        </p:spPr>
        <p:txBody>
          <a:bodyPr wrap="none" rtlCol="0">
            <a:spAutoFit/>
          </a:bodyPr>
          <a:lstStyle/>
          <a:p>
            <a:r>
              <a:rPr lang="en-US" sz="2856" dirty="0"/>
              <a:t>Follow the onscreen</a:t>
            </a:r>
          </a:p>
          <a:p>
            <a:r>
              <a:rPr lang="en-US" sz="2856" dirty="0"/>
              <a:t>instructions to </a:t>
            </a:r>
          </a:p>
          <a:p>
            <a:r>
              <a:rPr lang="en-US" sz="2856" dirty="0"/>
              <a:t>set up your</a:t>
            </a:r>
          </a:p>
          <a:p>
            <a:r>
              <a:rPr lang="en-US" sz="2856" dirty="0"/>
              <a:t>developer account</a:t>
            </a:r>
          </a:p>
        </p:txBody>
      </p:sp>
    </p:spTree>
    <p:extLst>
      <p:ext uri="{BB962C8B-B14F-4D97-AF65-F5344CB8AC3E}">
        <p14:creationId xmlns:p14="http://schemas.microsoft.com/office/powerpoint/2010/main" val="568940055"/>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a:t>
            </a:r>
            <a:endParaRPr lang="en-US" dirty="0"/>
          </a:p>
        </p:txBody>
      </p:sp>
      <p:sp>
        <p:nvSpPr>
          <p:cNvPr id="3" name="TextBox 2"/>
          <p:cNvSpPr txBox="1"/>
          <p:nvPr/>
        </p:nvSpPr>
        <p:spPr>
          <a:xfrm>
            <a:off x="274639" y="5143164"/>
            <a:ext cx="11246997" cy="1504899"/>
          </a:xfrm>
          <a:prstGeom prst="rect">
            <a:avLst/>
          </a:prstGeom>
          <a:noFill/>
        </p:spPr>
        <p:txBody>
          <a:bodyPr wrap="square" rtlCol="0">
            <a:spAutoFit/>
          </a:bodyPr>
          <a:lstStyle/>
          <a:p>
            <a:endParaRPr lang="en-US" sz="1836" dirty="0" smtClean="0"/>
          </a:p>
          <a:p>
            <a:r>
              <a:rPr lang="en-US" sz="1836" dirty="0" smtClean="0"/>
              <a:t>More Information</a:t>
            </a:r>
          </a:p>
          <a:p>
            <a:pPr marL="342900" indent="-342900">
              <a:buFont typeface="Arial" panose="020B0604020202020204" pitchFamily="34" charset="0"/>
              <a:buChar char="•"/>
            </a:pPr>
            <a:r>
              <a:rPr lang="en-US" sz="1836" dirty="0" smtClean="0"/>
              <a:t>Index Page: </a:t>
            </a:r>
            <a:r>
              <a:rPr lang="en-US" sz="1836" dirty="0" smtClean="0">
                <a:hlinkClick r:id="rId3"/>
              </a:rPr>
              <a:t>http://WakeUpAndCode.com/unity</a:t>
            </a:r>
            <a:r>
              <a:rPr lang="en-US" sz="1836" dirty="0" smtClean="0"/>
              <a:t> </a:t>
            </a:r>
          </a:p>
          <a:p>
            <a:pPr marL="342900" indent="-342900">
              <a:buFont typeface="Arial" panose="020B0604020202020204" pitchFamily="34" charset="0"/>
              <a:buChar char="•"/>
            </a:pPr>
            <a:r>
              <a:rPr lang="en-US" sz="1836" dirty="0" smtClean="0"/>
              <a:t>Universal Apps in Unity: </a:t>
            </a:r>
            <a:r>
              <a:rPr lang="en-US" sz="1836" dirty="0" smtClean="0">
                <a:hlinkClick r:id="rId4"/>
              </a:rPr>
              <a:t>http://blogs.unity3d.com/2014/08/07/introducing-universal-windows-applications-in-unity/</a:t>
            </a:r>
            <a:r>
              <a:rPr lang="en-US" sz="1836" dirty="0" smtClean="0"/>
              <a:t> </a:t>
            </a:r>
            <a:endParaRPr lang="en-US" sz="1836" dirty="0"/>
          </a:p>
        </p:txBody>
      </p:sp>
      <p:pic>
        <p:nvPicPr>
          <p:cNvPr id="4" name="Picture 3"/>
          <p:cNvPicPr>
            <a:picLocks noChangeAspect="1"/>
          </p:cNvPicPr>
          <p:nvPr/>
        </p:nvPicPr>
        <p:blipFill>
          <a:blip r:embed="rId5"/>
          <a:stretch>
            <a:fillRect/>
          </a:stretch>
        </p:blipFill>
        <p:spPr>
          <a:xfrm>
            <a:off x="274639" y="1212849"/>
            <a:ext cx="2286000" cy="2847975"/>
          </a:xfrm>
          <a:prstGeom prst="rect">
            <a:avLst/>
          </a:prstGeom>
        </p:spPr>
      </p:pic>
      <p:pic>
        <p:nvPicPr>
          <p:cNvPr id="5" name="Picture 4"/>
          <p:cNvPicPr>
            <a:picLocks noChangeAspect="1"/>
          </p:cNvPicPr>
          <p:nvPr/>
        </p:nvPicPr>
        <p:blipFill>
          <a:blip r:embed="rId6"/>
          <a:stretch>
            <a:fillRect/>
          </a:stretch>
        </p:blipFill>
        <p:spPr>
          <a:xfrm>
            <a:off x="3749384" y="1212849"/>
            <a:ext cx="3890026" cy="4243035"/>
          </a:xfrm>
          <a:prstGeom prst="rect">
            <a:avLst/>
          </a:prstGeom>
        </p:spPr>
      </p:pic>
      <p:sp>
        <p:nvSpPr>
          <p:cNvPr id="6" name="Rounded Rectangle 5"/>
          <p:cNvSpPr/>
          <p:nvPr/>
        </p:nvSpPr>
        <p:spPr bwMode="auto">
          <a:xfrm>
            <a:off x="259745" y="3235427"/>
            <a:ext cx="2300894" cy="26183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597243" y="4594530"/>
            <a:ext cx="2163799" cy="40682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6527261" y="4422541"/>
            <a:ext cx="1112149" cy="17198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5479309" y="3829048"/>
            <a:ext cx="2160101" cy="21684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35179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About Xbox One?</a:t>
            </a:r>
            <a:endParaRPr lang="en-US" dirty="0"/>
          </a:p>
        </p:txBody>
      </p:sp>
    </p:spTree>
    <p:extLst>
      <p:ext uri="{BB962C8B-B14F-4D97-AF65-F5344CB8AC3E}">
        <p14:creationId xmlns:p14="http://schemas.microsoft.com/office/powerpoint/2010/main" val="41920816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478423"/>
          </a:xfrm>
        </p:spPr>
        <p:txBody>
          <a:bodyPr/>
          <a:lstStyle/>
          <a:p>
            <a:r>
              <a:rPr lang="en-US" dirty="0" smtClean="0"/>
              <a:t>Apply: </a:t>
            </a:r>
          </a:p>
          <a:p>
            <a:pPr lvl="1"/>
            <a:r>
              <a:rPr lang="en-US" sz="3600" dirty="0" smtClean="0">
                <a:hlinkClick r:id="rId2"/>
              </a:rPr>
              <a:t>http://xbox.com/id</a:t>
            </a:r>
            <a:r>
              <a:rPr lang="en-US" sz="3600" dirty="0" smtClean="0"/>
              <a:t> </a:t>
            </a:r>
          </a:p>
          <a:p>
            <a:endParaRPr lang="en-US" dirty="0" smtClean="0"/>
          </a:p>
          <a:p>
            <a:r>
              <a:rPr lang="en-US" dirty="0" smtClean="0"/>
              <a:t>Discuss: </a:t>
            </a:r>
          </a:p>
          <a:p>
            <a:pPr lvl="1"/>
            <a:r>
              <a:rPr lang="en-US" sz="3600" dirty="0" smtClean="0">
                <a:hlinkClick r:id="rId3"/>
              </a:rPr>
              <a:t>http://facebook.com/groups/XboxOneIndieDevs</a:t>
            </a:r>
            <a:r>
              <a:rPr lang="en-US" sz="3600" dirty="0" smtClean="0"/>
              <a:t>  </a:t>
            </a:r>
          </a:p>
          <a:p>
            <a:endParaRPr lang="en-US" sz="5200" dirty="0" smtClean="0"/>
          </a:p>
          <a:p>
            <a:r>
              <a:rPr lang="en-US" dirty="0" smtClean="0"/>
              <a:t>FAQ: </a:t>
            </a:r>
            <a:endParaRPr lang="en-US" dirty="0"/>
          </a:p>
          <a:p>
            <a:pPr lvl="1"/>
            <a:r>
              <a:rPr lang="en-US" sz="3600" dirty="0">
                <a:hlinkClick r:id="rId4"/>
              </a:rPr>
              <a:t>http</a:t>
            </a:r>
            <a:r>
              <a:rPr lang="en-US" sz="3600" dirty="0" smtClean="0">
                <a:hlinkClick r:id="rId4"/>
              </a:rPr>
              <a:t>://tinyurl.com/idxboxfaq</a:t>
            </a:r>
            <a:r>
              <a:rPr lang="en-US" sz="3600" dirty="0" smtClean="0"/>
              <a:t> </a:t>
            </a:r>
            <a:endParaRPr lang="en-US" sz="5200" dirty="0"/>
          </a:p>
        </p:txBody>
      </p:sp>
      <p:sp>
        <p:nvSpPr>
          <p:cNvPr id="3" name="Title 2"/>
          <p:cNvSpPr>
            <a:spLocks noGrp="1"/>
          </p:cNvSpPr>
          <p:nvPr>
            <p:ph type="title"/>
          </p:nvPr>
        </p:nvSpPr>
        <p:spPr/>
        <p:txBody>
          <a:bodyPr/>
          <a:lstStyle/>
          <a:p>
            <a:r>
              <a:rPr lang="en-US" dirty="0" smtClean="0"/>
              <a:t>Xbox One!</a:t>
            </a:r>
            <a:endParaRPr lang="en-US" dirty="0"/>
          </a:p>
        </p:txBody>
      </p:sp>
      <p:pic>
        <p:nvPicPr>
          <p:cNvPr id="4" name="Picture 3"/>
          <p:cNvPicPr>
            <a:picLocks noChangeAspect="1"/>
          </p:cNvPicPr>
          <p:nvPr/>
        </p:nvPicPr>
        <p:blipFill>
          <a:blip r:embed="rId5"/>
          <a:stretch>
            <a:fillRect/>
          </a:stretch>
        </p:blipFill>
        <p:spPr>
          <a:xfrm>
            <a:off x="6218238" y="4785545"/>
            <a:ext cx="4249676" cy="1072243"/>
          </a:xfrm>
          <a:prstGeom prst="rect">
            <a:avLst/>
          </a:prstGeom>
        </p:spPr>
      </p:pic>
      <p:pic>
        <p:nvPicPr>
          <p:cNvPr id="1026" name="Picture 2" descr="Xbox One + Kinect with Forza Motorspor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286" y="645387"/>
            <a:ext cx="5577779" cy="314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692221"/>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579" y="4137335"/>
            <a:ext cx="3931940" cy="917575"/>
          </a:xfrm>
        </p:spPr>
        <p:txBody>
          <a:bodyPr/>
          <a:lstStyle/>
          <a:p>
            <a:r>
              <a:rPr lang="en-US" dirty="0" smtClean="0"/>
              <a:t>Questions?</a:t>
            </a:r>
            <a:endParaRPr lang="en-US" dirty="0"/>
          </a:p>
        </p:txBody>
      </p:sp>
      <p:pic>
        <p:nvPicPr>
          <p:cNvPr id="1026" name="Picture 2" descr="FAQ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774" y="148560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325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6160" r="51034"/>
          <a:stretch/>
        </p:blipFill>
        <p:spPr>
          <a:xfrm>
            <a:off x="1738909" y="1147407"/>
            <a:ext cx="8136887" cy="5298626"/>
          </a:xfrm>
          <a:prstGeom prst="rect">
            <a:avLst/>
          </a:prstGeom>
        </p:spPr>
      </p:pic>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4"/>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5"/>
              </a:rPr>
              <a:t>@shahedC</a:t>
            </a:r>
            <a:r>
              <a:rPr lang="en-US" sz="2448" dirty="0" smtClean="0"/>
              <a:t> </a:t>
            </a:r>
            <a:endParaRPr lang="en-US" sz="2448" dirty="0"/>
          </a:p>
        </p:txBody>
      </p:sp>
    </p:spTree>
    <p:extLst>
      <p:ext uri="{BB962C8B-B14F-4D97-AF65-F5344CB8AC3E}">
        <p14:creationId xmlns:p14="http://schemas.microsoft.com/office/powerpoint/2010/main" val="402547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Create Certificate</a:t>
            </a:r>
            <a:endParaRPr lang="en-US" dirty="0"/>
          </a:p>
        </p:txBody>
      </p:sp>
    </p:spTree>
    <p:extLst>
      <p:ext uri="{BB962C8B-B14F-4D97-AF65-F5344CB8AC3E}">
        <p14:creationId xmlns:p14="http://schemas.microsoft.com/office/powerpoint/2010/main" val="4037077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768" y="1424112"/>
            <a:ext cx="9714618" cy="4978741"/>
          </a:xfrm>
          <a:prstGeom prst="rect">
            <a:avLst/>
          </a:prstGeom>
        </p:spPr>
      </p:pic>
      <p:sp>
        <p:nvSpPr>
          <p:cNvPr id="2" name="Title 1"/>
          <p:cNvSpPr>
            <a:spLocks noGrp="1"/>
          </p:cNvSpPr>
          <p:nvPr>
            <p:ph type="title"/>
          </p:nvPr>
        </p:nvSpPr>
        <p:spPr/>
        <p:txBody>
          <a:bodyPr/>
          <a:lstStyle/>
          <a:p>
            <a:r>
              <a:rPr lang="en-US" dirty="0" smtClean="0"/>
              <a:t>Create Certificate: Step 1</a:t>
            </a:r>
            <a:endParaRPr lang="en-US" dirty="0"/>
          </a:p>
        </p:txBody>
      </p:sp>
      <p:sp>
        <p:nvSpPr>
          <p:cNvPr id="6" name="TextBox 5"/>
          <p:cNvSpPr txBox="1"/>
          <p:nvPr/>
        </p:nvSpPr>
        <p:spPr>
          <a:xfrm>
            <a:off x="383047" y="2968017"/>
            <a:ext cx="3398494" cy="971292"/>
          </a:xfrm>
          <a:prstGeom prst="rect">
            <a:avLst/>
          </a:prstGeom>
          <a:solidFill>
            <a:schemeClr val="accent3">
              <a:lumMod val="40000"/>
              <a:lumOff val="60000"/>
            </a:schemeClr>
          </a:solidFill>
        </p:spPr>
        <p:txBody>
          <a:bodyPr wrap="none" rtlCol="0">
            <a:spAutoFit/>
          </a:bodyPr>
          <a:lstStyle/>
          <a:p>
            <a:pPr algn="r"/>
            <a:r>
              <a:rPr lang="en-US" sz="2856" dirty="0">
                <a:solidFill>
                  <a:srgbClr val="FF0000"/>
                </a:solidFill>
              </a:rPr>
              <a:t>Open your solution </a:t>
            </a:r>
          </a:p>
          <a:p>
            <a:pPr algn="r"/>
            <a:r>
              <a:rPr lang="en-US" sz="2856" dirty="0">
                <a:solidFill>
                  <a:srgbClr val="FF0000"/>
                </a:solidFill>
              </a:rPr>
              <a:t>in Visual </a:t>
            </a:r>
            <a:r>
              <a:rPr lang="en-US" sz="2856" dirty="0" smtClean="0">
                <a:solidFill>
                  <a:srgbClr val="FF0000"/>
                </a:solidFill>
              </a:rPr>
              <a:t>Studio</a:t>
            </a:r>
            <a:endParaRPr lang="en-US" sz="2856" dirty="0">
              <a:solidFill>
                <a:srgbClr val="FF0000"/>
              </a:solidFill>
            </a:endParaRPr>
          </a:p>
        </p:txBody>
      </p:sp>
      <p:sp>
        <p:nvSpPr>
          <p:cNvPr id="9" name="TextBox 8"/>
          <p:cNvSpPr txBox="1"/>
          <p:nvPr/>
        </p:nvSpPr>
        <p:spPr>
          <a:xfrm>
            <a:off x="176863" y="6556844"/>
            <a:ext cx="11072427" cy="414353"/>
          </a:xfrm>
          <a:prstGeom prst="rect">
            <a:avLst/>
          </a:prstGeom>
          <a:noFill/>
        </p:spPr>
        <p:txBody>
          <a:bodyPr wrap="none" rtlCol="0">
            <a:spAutoFit/>
          </a:bodyPr>
          <a:lstStyle/>
          <a:p>
            <a:pPr algn="ctr"/>
            <a:r>
              <a:rPr lang="en-US" sz="2040" dirty="0"/>
              <a:t>NOTE: This example shows Visual Studio Express 2013 for Windows, running on Windows 8.1</a:t>
            </a:r>
          </a:p>
        </p:txBody>
      </p:sp>
    </p:spTree>
    <p:extLst>
      <p:ext uri="{BB962C8B-B14F-4D97-AF65-F5344CB8AC3E}">
        <p14:creationId xmlns:p14="http://schemas.microsoft.com/office/powerpoint/2010/main" val="52003760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5768" y="1424112"/>
            <a:ext cx="9714618" cy="4978742"/>
          </a:xfrm>
          <a:prstGeom prst="rect">
            <a:avLst/>
          </a:prstGeom>
        </p:spPr>
      </p:pic>
      <p:sp>
        <p:nvSpPr>
          <p:cNvPr id="2" name="Title 1"/>
          <p:cNvSpPr>
            <a:spLocks noGrp="1"/>
          </p:cNvSpPr>
          <p:nvPr>
            <p:ph type="title"/>
          </p:nvPr>
        </p:nvSpPr>
        <p:spPr/>
        <p:txBody>
          <a:bodyPr/>
          <a:lstStyle/>
          <a:p>
            <a:r>
              <a:rPr lang="en-US" dirty="0" smtClean="0"/>
              <a:t>Create Certificate: Step 2</a:t>
            </a:r>
            <a:endParaRPr lang="en-US" dirty="0"/>
          </a:p>
        </p:txBody>
      </p:sp>
      <p:sp>
        <p:nvSpPr>
          <p:cNvPr id="6" name="TextBox 5"/>
          <p:cNvSpPr txBox="1"/>
          <p:nvPr/>
        </p:nvSpPr>
        <p:spPr>
          <a:xfrm>
            <a:off x="8026757" y="3913482"/>
            <a:ext cx="4123909" cy="990628"/>
          </a:xfrm>
          <a:prstGeom prst="rect">
            <a:avLst/>
          </a:prstGeom>
          <a:noFill/>
        </p:spPr>
        <p:txBody>
          <a:bodyPr wrap="none" rtlCol="0">
            <a:spAutoFit/>
          </a:bodyPr>
          <a:lstStyle/>
          <a:p>
            <a:r>
              <a:rPr lang="en-US" sz="2856" dirty="0">
                <a:solidFill>
                  <a:srgbClr val="FF0000"/>
                </a:solidFill>
              </a:rPr>
              <a:t>Open the file</a:t>
            </a:r>
          </a:p>
          <a:p>
            <a:r>
              <a:rPr lang="en-US" sz="2856" dirty="0">
                <a:solidFill>
                  <a:srgbClr val="FF0000"/>
                </a:solidFill>
              </a:rPr>
              <a:t>“</a:t>
            </a:r>
            <a:r>
              <a:rPr lang="en-US" sz="2856" dirty="0" err="1">
                <a:solidFill>
                  <a:srgbClr val="FF0000"/>
                </a:solidFill>
              </a:rPr>
              <a:t>package.appxmanifest</a:t>
            </a:r>
            <a:r>
              <a:rPr lang="en-US" sz="2856" dirty="0">
                <a:solidFill>
                  <a:srgbClr val="FF0000"/>
                </a:solidFill>
              </a:rPr>
              <a:t>”</a:t>
            </a:r>
          </a:p>
        </p:txBody>
      </p:sp>
      <p:cxnSp>
        <p:nvCxnSpPr>
          <p:cNvPr id="7" name="Straight Arrow Connector 6"/>
          <p:cNvCxnSpPr/>
          <p:nvPr/>
        </p:nvCxnSpPr>
        <p:spPr>
          <a:xfrm flipH="1" flipV="1">
            <a:off x="8026757" y="3567413"/>
            <a:ext cx="530392" cy="45906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6431955" y="3267630"/>
            <a:ext cx="1761643" cy="24105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252821474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cbf749eb-5fb0-4c75-b7cd-eb7d18649fd5"/>
    <ds:schemaRef ds:uri="http://purl.org/dc/terms/"/>
    <ds:schemaRef ds:uri="http://schemas.openxmlformats.org/package/2006/metadata/core-properties"/>
    <ds:schemaRef ds:uri="http://purl.org/dc/dcmitype/"/>
    <ds:schemaRef ds:uri="http://purl.org/dc/elements/1.1/"/>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23355</TotalTime>
  <Words>2421</Words>
  <Application>Microsoft Office PowerPoint</Application>
  <PresentationFormat>Custom</PresentationFormat>
  <Paragraphs>367</Paragraphs>
  <Slides>64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ＭＳ Ｐゴシック</vt:lpstr>
      <vt:lpstr>Arial</vt:lpstr>
      <vt:lpstr>Segoe UI</vt:lpstr>
      <vt:lpstr>Segoe UI Light</vt:lpstr>
      <vt:lpstr>Wingdings</vt:lpstr>
      <vt:lpstr>MSVID_White_16x9_2012-08-18</vt:lpstr>
      <vt:lpstr>Publishing Your App/Game</vt:lpstr>
      <vt:lpstr>Agenda</vt:lpstr>
      <vt:lpstr>PowerPoint Presentation</vt:lpstr>
      <vt:lpstr>Open Developer Account</vt:lpstr>
      <vt:lpstr>Open Developer Account: Step 1</vt:lpstr>
      <vt:lpstr>Open Developer Account: Step 2</vt:lpstr>
      <vt:lpstr>Create Certificate</vt:lpstr>
      <vt:lpstr>Create Certificate: Step 1</vt:lpstr>
      <vt:lpstr>Create Certificate: Step 2</vt:lpstr>
      <vt:lpstr>Create Certificate: Step 3</vt:lpstr>
      <vt:lpstr>Create Certificate: Step 4</vt:lpstr>
      <vt:lpstr>Create Certificate: Step 5</vt:lpstr>
      <vt:lpstr>Create Certificate: Step 6</vt:lpstr>
      <vt:lpstr>Create Certificate: Step 7</vt:lpstr>
      <vt:lpstr>Associate with Windows Store</vt:lpstr>
      <vt:lpstr>Associate with Windows Store: Step 1</vt:lpstr>
      <vt:lpstr>Associate with Windows Store: Step 2</vt:lpstr>
      <vt:lpstr>Associate with Windows Store: Step 3</vt:lpstr>
      <vt:lpstr>Associate with Windows Store: Step 4</vt:lpstr>
      <vt:lpstr>Associate with Windows Store: Step 5</vt:lpstr>
      <vt:lpstr>Associate with Windows Store: Step 6</vt:lpstr>
      <vt:lpstr>Create Store Graphics</vt:lpstr>
      <vt:lpstr>Create Store Graphics: Step 1</vt:lpstr>
      <vt:lpstr>Create Store Graphics: Step 2</vt:lpstr>
      <vt:lpstr>Create Store Graphics: Step 3</vt:lpstr>
      <vt:lpstr>Create Store Graphics: Step 4</vt:lpstr>
      <vt:lpstr>Create Store Graphics: Step 5</vt:lpstr>
      <vt:lpstr>Create Store Graphics: Step 6</vt:lpstr>
      <vt:lpstr>Create and Certify Package</vt:lpstr>
      <vt:lpstr>Create and Certify Package: Step 1</vt:lpstr>
      <vt:lpstr>Create and Certify Package: Step 2</vt:lpstr>
      <vt:lpstr>Create and Certify Package: Step 3</vt:lpstr>
      <vt:lpstr>Create and Certify Package: Step 4</vt:lpstr>
      <vt:lpstr>Create and Certify Package: Step 5</vt:lpstr>
      <vt:lpstr>Create and Certify Package: Step 6</vt:lpstr>
      <vt:lpstr>Create and Certify Package: Step 7</vt:lpstr>
      <vt:lpstr>Create and Certify Package: Step 8</vt:lpstr>
      <vt:lpstr>Create and Certify Package: Step 9</vt:lpstr>
      <vt:lpstr>Create and Certify Package: Step 10</vt:lpstr>
      <vt:lpstr>Create and Certify Package: Step 11</vt:lpstr>
      <vt:lpstr>Publish Package</vt:lpstr>
      <vt:lpstr>Publish Package: Step 1</vt:lpstr>
      <vt:lpstr>Publish Package: Step 2</vt:lpstr>
      <vt:lpstr>Publish Package: Step 3</vt:lpstr>
      <vt:lpstr>Windows Phone 8</vt:lpstr>
      <vt:lpstr>Windows Phone 8: Step 1</vt:lpstr>
      <vt:lpstr>Windows Phone 8: Step 2</vt:lpstr>
      <vt:lpstr>Windows Phone 8: Step 3</vt:lpstr>
      <vt:lpstr>Windows Phone 8: Step 4</vt:lpstr>
      <vt:lpstr>Windows Phone 8: Step 5…</vt:lpstr>
      <vt:lpstr>Windows Phone 8: Additional Steps</vt:lpstr>
      <vt:lpstr>Windows Phone 8: Final Steps</vt:lpstr>
      <vt:lpstr>Windows Phone 8: Review &amp; Submit!</vt:lpstr>
      <vt:lpstr>Alternative Tools</vt:lpstr>
      <vt:lpstr>App Studio</vt:lpstr>
      <vt:lpstr>App Studio in 4 Steps (from App Studio website)</vt:lpstr>
      <vt:lpstr>Build Your App in Your Browser</vt:lpstr>
      <vt:lpstr>Generate &amp; Download</vt:lpstr>
      <vt:lpstr>Construct 2</vt:lpstr>
      <vt:lpstr>Unity</vt:lpstr>
      <vt:lpstr>What About Xbox One?</vt:lpstr>
      <vt:lpstr>Xbox One!</vt:lpstr>
      <vt:lpstr>Questions?</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364</cp:revision>
  <dcterms:created xsi:type="dcterms:W3CDTF">2012-05-22T07:38:31Z</dcterms:created>
  <dcterms:modified xsi:type="dcterms:W3CDTF">2015-02-19T23:04:45Z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