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0"/>
  </p:notesMasterIdLst>
  <p:handoutMasterIdLst>
    <p:handoutMasterId r:id="rId41"/>
  </p:handoutMasterIdLst>
  <p:sldIdLst>
    <p:sldId id="256" r:id="rId5"/>
    <p:sldId id="298" r:id="rId6"/>
    <p:sldId id="304" r:id="rId7"/>
    <p:sldId id="331" r:id="rId8"/>
    <p:sldId id="377" r:id="rId9"/>
    <p:sldId id="378" r:id="rId10"/>
    <p:sldId id="362" r:id="rId11"/>
    <p:sldId id="363" r:id="rId12"/>
    <p:sldId id="364" r:id="rId13"/>
    <p:sldId id="379" r:id="rId14"/>
    <p:sldId id="380" r:id="rId15"/>
    <p:sldId id="382" r:id="rId16"/>
    <p:sldId id="381" r:id="rId17"/>
    <p:sldId id="365" r:id="rId18"/>
    <p:sldId id="366" r:id="rId19"/>
    <p:sldId id="383" r:id="rId20"/>
    <p:sldId id="384" r:id="rId21"/>
    <p:sldId id="385" r:id="rId22"/>
    <p:sldId id="386" r:id="rId23"/>
    <p:sldId id="367" r:id="rId24"/>
    <p:sldId id="368" r:id="rId25"/>
    <p:sldId id="387" r:id="rId26"/>
    <p:sldId id="388" r:id="rId27"/>
    <p:sldId id="369" r:id="rId28"/>
    <p:sldId id="370" r:id="rId29"/>
    <p:sldId id="389" r:id="rId30"/>
    <p:sldId id="390" r:id="rId31"/>
    <p:sldId id="373" r:id="rId32"/>
    <p:sldId id="374" r:id="rId33"/>
    <p:sldId id="375" r:id="rId34"/>
    <p:sldId id="376" r:id="rId35"/>
    <p:sldId id="391" r:id="rId36"/>
    <p:sldId id="359" r:id="rId37"/>
    <p:sldId id="361" r:id="rId38"/>
    <p:sldId id="296"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1"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9" autoAdjust="0"/>
    <p:restoredTop sz="86408" autoAdjust="0"/>
  </p:normalViewPr>
  <p:slideViewPr>
    <p:cSldViewPr>
      <p:cViewPr varScale="1">
        <p:scale>
          <a:sx n="58" d="100"/>
          <a:sy n="58" d="100"/>
        </p:scale>
        <p:origin x="600" y="7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Theory</a:t>
          </a:r>
        </a:p>
        <a:p>
          <a:r>
            <a:rPr lang="en-US" sz="2400" dirty="0" smtClean="0"/>
            <a:t>&gt; Code</a:t>
          </a:r>
        </a:p>
        <a:p>
          <a:r>
            <a:rPr lang="en-US" sz="2400" dirty="0" smtClean="0"/>
            <a:t>&gt; Demo</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Next Steps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Theory</a:t>
          </a:r>
        </a:p>
        <a:p>
          <a:pPr lvl="0" algn="l" defTabSz="1066800">
            <a:lnSpc>
              <a:spcPct val="90000"/>
            </a:lnSpc>
            <a:spcBef>
              <a:spcPct val="0"/>
            </a:spcBef>
            <a:spcAft>
              <a:spcPct val="35000"/>
            </a:spcAft>
          </a:pPr>
          <a:r>
            <a:rPr lang="en-US" sz="2400" kern="1200" dirty="0" smtClean="0"/>
            <a:t>&gt; Code</a:t>
          </a:r>
        </a:p>
        <a:p>
          <a:pPr lvl="0" algn="l" defTabSz="1066800">
            <a:lnSpc>
              <a:spcPct val="90000"/>
            </a:lnSpc>
            <a:spcBef>
              <a:spcPct val="0"/>
            </a:spcBef>
            <a:spcAft>
              <a:spcPct val="35000"/>
            </a:spcAft>
          </a:pPr>
          <a:r>
            <a:rPr lang="en-US" sz="2400" kern="1200" dirty="0" smtClean="0"/>
            <a:t>&gt; Demo</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Next Steps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3/18/2015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3/18/2015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icrosoft.com/en-us/kinectforwindows/purchase/"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www.microsoft.com/en-us/kinectforwindows/develop/" TargetMode="External"/><Relationship Id="rId4" Type="http://schemas.openxmlformats.org/officeDocument/2006/relationships/hyperlink" Target="http://aka.ms/vs2013c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ithub.com/KinectingForWindows/G2KBasicOverview"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aka.ms/kinectv2mva" TargetMode="External"/><Relationship Id="rId4" Type="http://schemas.openxmlformats.org/officeDocument/2006/relationships/hyperlink" Target="https://github.com/shahedc/SpeechBubblesForKinec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Title Page: </a:t>
            </a:r>
            <a:r>
              <a:rPr lang="en-US" sz="900" b="1" dirty="0" smtClean="0"/>
              <a:t>Capturing Your Audience with Kinect</a:t>
            </a:r>
            <a:br>
              <a:rPr lang="en-US" sz="900" b="1" dirty="0" smtClean="0"/>
            </a:br>
            <a:r>
              <a:rPr lang="en-US" sz="900" dirty="0" smtClean="0"/>
              <a:t>Featuring: Speech Bubbles for Kinect v2</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75153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Resources/Links:</a:t>
            </a:r>
          </a:p>
          <a:p>
            <a:pPr defTabSz="939363">
              <a:defRPr/>
            </a:pPr>
            <a:endParaRPr lang="en-US" dirty="0" smtClean="0"/>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Kinect v2 for Windows (requires USB3 port and Windows 8.1): </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http://www.microsoft.com/en-us/kinectforwindows/purchase/</a:t>
            </a:r>
            <a:endParaRPr lang="en-US" sz="2800" dirty="0" smtClean="0">
              <a:gradFill>
                <a:gsLst>
                  <a:gs pos="2917">
                    <a:schemeClr val="tx1"/>
                  </a:gs>
                  <a:gs pos="30000">
                    <a:schemeClr val="tx1"/>
                  </a:gs>
                </a:gsLst>
                <a:lin ang="5400000" scaled="0"/>
              </a:gradFill>
            </a:endParaRPr>
          </a:p>
          <a:p>
            <a:pPr marL="109306" lvl="1" indent="0">
              <a:lnSpc>
                <a:spcPct val="90000"/>
              </a:lnSpc>
              <a:spcAft>
                <a:spcPts val="600"/>
              </a:spcAft>
              <a:buNone/>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Visual Studio 2013 Community Edition:</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http://aka.ms/vs2013ce</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free Kinect for Windows SDK:</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5"/>
              </a:rPr>
              <a:t>http://www.microsoft.com/en-us/kinectforwindows/develop/</a:t>
            </a:r>
            <a:endParaRPr lang="en-US" sz="2800" dirty="0" smtClean="0">
              <a:gradFill>
                <a:gsLst>
                  <a:gs pos="2917">
                    <a:schemeClr val="tx1"/>
                  </a:gs>
                  <a:gs pos="30000">
                    <a:schemeClr val="tx1"/>
                  </a:gs>
                </a:gsLst>
                <a:lin ang="5400000" scaled="0"/>
              </a:gradFill>
            </a:endParaRPr>
          </a:p>
          <a:p>
            <a:pPr defTabSz="939363">
              <a:defRPr/>
            </a:pPr>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31642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Resources/Links: </a:t>
            </a:r>
            <a:r>
              <a:rPr lang="en-US" sz="800" dirty="0" smtClean="0"/>
              <a:t>(continued)</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sample code from Kinect MVP Tom </a:t>
            </a:r>
            <a:r>
              <a:rPr lang="en-US" sz="2800" dirty="0" err="1" smtClean="0">
                <a:gradFill>
                  <a:gsLst>
                    <a:gs pos="2917">
                      <a:schemeClr val="tx1"/>
                    </a:gs>
                    <a:gs pos="30000">
                      <a:schemeClr val="tx1"/>
                    </a:gs>
                  </a:gsLst>
                  <a:lin ang="5400000" scaled="0"/>
                </a:gradFill>
              </a:rPr>
              <a:t>Kerkhove</a:t>
            </a:r>
            <a:r>
              <a:rPr lang="en-US" sz="2800" dirty="0" smtClean="0">
                <a:gradFill>
                  <a:gsLst>
                    <a:gs pos="2917">
                      <a:schemeClr val="tx1"/>
                    </a:gs>
                    <a:gs pos="30000">
                      <a:schemeClr val="tx1"/>
                    </a:gs>
                  </a:gsLst>
                  <a:lin ang="5400000" scaled="0"/>
                </a:gradFill>
              </a:rPr>
              <a:t>:</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https://github.com/KinectingForWindows/G2KBasicOverview</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the code for Speech Bubbles:</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https://github.com/shahedc/SpeechBubblesForKinect</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Watch MVA Video Tutorial, by Ben Lower and Rob Relyea:</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5"/>
              </a:rPr>
              <a:t>http://aka.ms/kinectv2mva</a:t>
            </a:r>
            <a:r>
              <a:rPr lang="en-US" sz="28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endParaRPr lang="en-US" sz="2800" dirty="0" smtClean="0">
              <a:gradFill>
                <a:gsLst>
                  <a:gs pos="2917">
                    <a:schemeClr val="tx1"/>
                  </a:gs>
                  <a:gs pos="30000">
                    <a:schemeClr val="tx1"/>
                  </a:gs>
                </a:gsLst>
                <a:lin ang="5400000" scaled="0"/>
              </a:gradFill>
            </a:endParaRPr>
          </a:p>
          <a:p>
            <a:pPr defTabSz="939363">
              <a:defRPr/>
            </a:pPr>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482622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Theory</a:t>
            </a:r>
          </a:p>
          <a:p>
            <a:pPr lvl="0"/>
            <a:r>
              <a:rPr lang="en-US" sz="900" dirty="0" smtClean="0"/>
              <a:t>&gt; Code</a:t>
            </a:r>
          </a:p>
          <a:p>
            <a:pPr lvl="0"/>
            <a:r>
              <a:rPr lang="en-US" sz="900" dirty="0" smtClean="0"/>
              <a:t>&gt; Demo</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Next Steps</a:t>
            </a:r>
          </a:p>
          <a:p>
            <a:pPr lvl="0"/>
            <a:endParaRPr lang="en-US" sz="900"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Kinect v2</a:t>
            </a:r>
          </a:p>
          <a:p>
            <a:pPr marL="176131" indent="-176131" defTabSz="939363">
              <a:buFont typeface="Arial" panose="020B0604020202020204" pitchFamily="34" charset="0"/>
              <a:buChar char="•"/>
              <a:defRPr/>
            </a:pPr>
            <a:r>
              <a:rPr lang="en-US" baseline="0" dirty="0" smtClean="0"/>
              <a:t>JavaScript</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04456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69061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3764343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855508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988886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3/18/2015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github.com/KinectingForWindows/G2KExpressions" TargetMode="External"/><Relationship Id="rId2" Type="http://schemas.openxmlformats.org/officeDocument/2006/relationships/image" Target="../media/image49.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en-us/kinectforwindows/purchase/"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hyperlink" Target="http://www.microsoft.com/en-us/kinectforwindows/develop/" TargetMode="External"/><Relationship Id="rId4" Type="http://schemas.openxmlformats.org/officeDocument/2006/relationships/hyperlink" Target="http://aka.ms/vs2013ce"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github.com/KinectingForWindows/G2KBasicOverview"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hyperlink" Target="http://aka.ms/kinectv2mva" TargetMode="External"/><Relationship Id="rId5" Type="http://schemas.openxmlformats.org/officeDocument/2006/relationships/hyperlink" Target="https://github.com/shahedc/SpeechBubblesForKinect" TargetMode="External"/><Relationship Id="rId4" Type="http://schemas.openxmlformats.org/officeDocument/2006/relationships/hyperlink" Target="https://github.com/KinectingForWindows/G2KExpression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shchowd@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54.jpg"/><Relationship Id="rId4" Type="http://schemas.openxmlformats.org/officeDocument/2006/relationships/hyperlink" Target="http://twitter.com/shahedc"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 Id="rId5" Type="http://schemas.openxmlformats.org/officeDocument/2006/relationships/hyperlink" Target="http://wakeupandcode.com/hackumbc" TargetMode="Externa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4.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1246996" cy="868750"/>
          </a:xfrm>
        </p:spPr>
        <p:txBody>
          <a:bodyPr/>
          <a:lstStyle/>
          <a:p>
            <a:r>
              <a:rPr lang="en-US" sz="5400" b="1" dirty="0" smtClean="0"/>
              <a:t>Capturing Your Audience with Kinect</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Featuring: Speech Bubbles for </a:t>
            </a:r>
            <a:r>
              <a:rPr lang="en-US" sz="2448" smtClean="0"/>
              <a:t>Kinect v2 </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431278"/>
            <a:ext cx="6899256" cy="3268439"/>
          </a:xfrm>
          <a:prstGeom prst="rect">
            <a:avLst/>
          </a:prstGeom>
        </p:spPr>
      </p:pic>
      <p:sp>
        <p:nvSpPr>
          <p:cNvPr id="13" name="TextBox 12"/>
          <p:cNvSpPr txBox="1"/>
          <p:nvPr/>
        </p:nvSpPr>
        <p:spPr>
          <a:xfrm>
            <a:off x="7498383" y="1446546"/>
            <a:ext cx="2911695"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1080p @ 30 fps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1920 x 1080</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3x depth fidelity</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Wider view</a:t>
            </a:r>
          </a:p>
        </p:txBody>
      </p:sp>
      <p:sp>
        <p:nvSpPr>
          <p:cNvPr id="2" name="Title 1"/>
          <p:cNvSpPr>
            <a:spLocks noGrp="1"/>
          </p:cNvSpPr>
          <p:nvPr>
            <p:ph type="title"/>
          </p:nvPr>
        </p:nvSpPr>
        <p:spPr/>
        <p:txBody>
          <a:bodyPr/>
          <a:lstStyle/>
          <a:p>
            <a:r>
              <a:rPr lang="en-US" dirty="0" smtClean="0"/>
              <a:t>Color Camera: What’s New</a:t>
            </a:r>
            <a:endParaRPr lang="en-US" dirty="0"/>
          </a:p>
        </p:txBody>
      </p:sp>
    </p:spTree>
    <p:extLst>
      <p:ext uri="{BB962C8B-B14F-4D97-AF65-F5344CB8AC3E}">
        <p14:creationId xmlns:p14="http://schemas.microsoft.com/office/powerpoint/2010/main" val="3724467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Depth Sensor: What’s New</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233801"/>
            <a:ext cx="4767563" cy="3131634"/>
          </a:xfrm>
          <a:prstGeom prst="rect">
            <a:avLst/>
          </a:prstGeom>
        </p:spPr>
      </p:pic>
      <p:sp>
        <p:nvSpPr>
          <p:cNvPr id="13" name="TextBox 12"/>
          <p:cNvSpPr txBox="1"/>
          <p:nvPr/>
        </p:nvSpPr>
        <p:spPr>
          <a:xfrm>
            <a:off x="5486725" y="1233801"/>
            <a:ext cx="4450577"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Lighting-independent</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0.5 to 8 meters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No more short range mode</a:t>
            </a:r>
          </a:p>
        </p:txBody>
      </p:sp>
    </p:spTree>
    <p:extLst>
      <p:ext uri="{BB962C8B-B14F-4D97-AF65-F5344CB8AC3E}">
        <p14:creationId xmlns:p14="http://schemas.microsoft.com/office/powerpoint/2010/main" val="2239974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InfraRed</a:t>
            </a:r>
            <a:r>
              <a:rPr lang="en-US" dirty="0" smtClean="0"/>
              <a:t>: What’s New?</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79" y="1212848"/>
            <a:ext cx="5577779" cy="3667813"/>
          </a:xfrm>
          <a:prstGeom prst="rect">
            <a:avLst/>
          </a:prstGeom>
        </p:spPr>
      </p:pic>
      <p:sp>
        <p:nvSpPr>
          <p:cNvPr id="13" name="TextBox 12"/>
          <p:cNvSpPr txBox="1"/>
          <p:nvPr/>
        </p:nvSpPr>
        <p:spPr>
          <a:xfrm>
            <a:off x="6185231" y="1212848"/>
            <a:ext cx="3851632" cy="1446550"/>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Better infrared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Ambient light removed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512x424 @ 30fps</a:t>
            </a:r>
          </a:p>
        </p:txBody>
      </p:sp>
    </p:spTree>
    <p:extLst>
      <p:ext uri="{BB962C8B-B14F-4D97-AF65-F5344CB8AC3E}">
        <p14:creationId xmlns:p14="http://schemas.microsoft.com/office/powerpoint/2010/main" val="3409035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Body Tracking</a:t>
            </a:r>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617" y="1203471"/>
            <a:ext cx="4702987" cy="4031131"/>
          </a:xfrm>
          <a:prstGeom prst="rect">
            <a:avLst/>
          </a:prstGeom>
        </p:spPr>
      </p:pic>
      <p:sp>
        <p:nvSpPr>
          <p:cNvPr id="13" name="TextBox 12"/>
          <p:cNvSpPr txBox="1"/>
          <p:nvPr/>
        </p:nvSpPr>
        <p:spPr>
          <a:xfrm>
            <a:off x="5307907" y="1203471"/>
            <a:ext cx="4000903" cy="2265236"/>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25 skeletal joints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Up to 6 people</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Hand states on 2 bodies</a:t>
            </a:r>
          </a:p>
          <a:p>
            <a:pPr marL="809271" lvl="1"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open/closed, lasso</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Joint rotation</a:t>
            </a:r>
          </a:p>
        </p:txBody>
      </p:sp>
    </p:spTree>
    <p:extLst>
      <p:ext uri="{BB962C8B-B14F-4D97-AF65-F5344CB8AC3E}">
        <p14:creationId xmlns:p14="http://schemas.microsoft.com/office/powerpoint/2010/main" val="67502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336" y="2452402"/>
            <a:ext cx="8639095" cy="1679076"/>
          </a:xfrm>
        </p:spPr>
        <p:txBody>
          <a:bodyPr/>
          <a:lstStyle/>
          <a:p>
            <a:r>
              <a:rPr lang="en-US" dirty="0"/>
              <a:t>Reading Stream/Frame Data</a:t>
            </a:r>
          </a:p>
        </p:txBody>
      </p:sp>
    </p:spTree>
    <p:extLst>
      <p:ext uri="{BB962C8B-B14F-4D97-AF65-F5344CB8AC3E}">
        <p14:creationId xmlns:p14="http://schemas.microsoft.com/office/powerpoint/2010/main" val="3967379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57124" y="3155146"/>
            <a:ext cx="731576" cy="738664"/>
          </a:xfrm>
        </p:spPr>
        <p:txBody>
          <a:bodyPr/>
          <a:lstStyle/>
          <a:p>
            <a:pPr marL="0" indent="0">
              <a:buNone/>
            </a:pPr>
            <a:r>
              <a:rPr lang="en-US" dirty="0" smtClean="0">
                <a:sym typeface="Wingdings" panose="05000000000000000000" pitchFamily="2" charset="2"/>
              </a:rPr>
              <a:t></a:t>
            </a:r>
            <a:endParaRPr lang="en-US" dirty="0"/>
          </a:p>
        </p:txBody>
      </p:sp>
      <p:sp>
        <p:nvSpPr>
          <p:cNvPr id="3" name="Title 2"/>
          <p:cNvSpPr>
            <a:spLocks noGrp="1"/>
          </p:cNvSpPr>
          <p:nvPr>
            <p:ph type="title"/>
          </p:nvPr>
        </p:nvSpPr>
        <p:spPr/>
        <p:txBody>
          <a:bodyPr/>
          <a:lstStyle/>
          <a:p>
            <a:r>
              <a:rPr lang="en-US" dirty="0" smtClean="0"/>
              <a:t>How Do You Get the Data?</a:t>
            </a:r>
            <a:endParaRPr lang="en-US" dirty="0"/>
          </a:p>
        </p:txBody>
      </p:sp>
      <p:sp>
        <p:nvSpPr>
          <p:cNvPr id="4" name="Rounded Rectangle 3"/>
          <p:cNvSpPr/>
          <p:nvPr/>
        </p:nvSpPr>
        <p:spPr bwMode="auto">
          <a:xfrm>
            <a:off x="526938" y="3076406"/>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Sensor</a:t>
            </a:r>
          </a:p>
        </p:txBody>
      </p:sp>
      <p:sp>
        <p:nvSpPr>
          <p:cNvPr id="5" name="Rounded Rectangle 4"/>
          <p:cNvSpPr/>
          <p:nvPr/>
        </p:nvSpPr>
        <p:spPr bwMode="auto">
          <a:xfrm>
            <a:off x="3488700" y="3070234"/>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Source</a:t>
            </a:r>
          </a:p>
        </p:txBody>
      </p:sp>
      <p:sp>
        <p:nvSpPr>
          <p:cNvPr id="6" name="Rounded Rectangle 5"/>
          <p:cNvSpPr/>
          <p:nvPr/>
        </p:nvSpPr>
        <p:spPr bwMode="auto">
          <a:xfrm>
            <a:off x="9411634" y="3078362"/>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Data</a:t>
            </a:r>
          </a:p>
        </p:txBody>
      </p:sp>
      <p:sp>
        <p:nvSpPr>
          <p:cNvPr id="7" name="Rounded Rectangle 6"/>
          <p:cNvSpPr/>
          <p:nvPr/>
        </p:nvSpPr>
        <p:spPr bwMode="auto">
          <a:xfrm>
            <a:off x="6450167" y="3058302"/>
            <a:ext cx="2230481" cy="822951"/>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dirty="0" smtClean="0">
                <a:gradFill>
                  <a:gsLst>
                    <a:gs pos="0">
                      <a:srgbClr val="FFFFFF"/>
                    </a:gs>
                    <a:gs pos="100000">
                      <a:srgbClr val="FFFFFF"/>
                    </a:gs>
                  </a:gsLst>
                  <a:lin ang="5400000" scaled="0"/>
                </a:gradFill>
                <a:ea typeface="Segoe UI" pitchFamily="34" charset="0"/>
                <a:cs typeface="Segoe UI" pitchFamily="34" charset="0"/>
              </a:rPr>
              <a:t>Frame</a:t>
            </a:r>
          </a:p>
        </p:txBody>
      </p:sp>
      <p:sp>
        <p:nvSpPr>
          <p:cNvPr id="8" name="Text Placeholder 1"/>
          <p:cNvSpPr txBox="1">
            <a:spLocks/>
          </p:cNvSpPr>
          <p:nvPr/>
        </p:nvSpPr>
        <p:spPr>
          <a:xfrm>
            <a:off x="5718886" y="3076406"/>
            <a:ext cx="731576"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sym typeface="Wingdings" panose="05000000000000000000" pitchFamily="2" charset="2"/>
              </a:rPr>
              <a:t></a:t>
            </a:r>
            <a:endParaRPr lang="en-US" dirty="0"/>
          </a:p>
        </p:txBody>
      </p:sp>
      <p:sp>
        <p:nvSpPr>
          <p:cNvPr id="9" name="Text Placeholder 1"/>
          <p:cNvSpPr txBox="1">
            <a:spLocks/>
          </p:cNvSpPr>
          <p:nvPr/>
        </p:nvSpPr>
        <p:spPr>
          <a:xfrm>
            <a:off x="8680058" y="3120505"/>
            <a:ext cx="731576"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mtClean="0">
                <a:sym typeface="Wingdings" panose="05000000000000000000" pitchFamily="2" charset="2"/>
              </a:rPr>
              <a:t></a:t>
            </a:r>
            <a:endParaRPr lang="en-US" dirty="0"/>
          </a:p>
        </p:txBody>
      </p:sp>
    </p:spTree>
    <p:extLst>
      <p:ext uri="{BB962C8B-B14F-4D97-AF65-F5344CB8AC3E}">
        <p14:creationId xmlns:p14="http://schemas.microsoft.com/office/powerpoint/2010/main" val="185296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09821" y="2640720"/>
            <a:ext cx="7396506" cy="3822257"/>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Detect the Sensor</a:t>
            </a:r>
            <a:endParaRPr lang="en-US" dirty="0"/>
          </a:p>
        </p:txBody>
      </p:sp>
      <p:pic>
        <p:nvPicPr>
          <p:cNvPr id="6" name="Picture 5"/>
          <p:cNvPicPr>
            <a:picLocks noChangeAspect="1"/>
          </p:cNvPicPr>
          <p:nvPr/>
        </p:nvPicPr>
        <p:blipFill>
          <a:blip r:embed="rId3"/>
          <a:stretch>
            <a:fillRect/>
          </a:stretch>
        </p:blipFill>
        <p:spPr>
          <a:xfrm>
            <a:off x="309820" y="1902840"/>
            <a:ext cx="7554319" cy="647513"/>
          </a:xfrm>
          <a:prstGeom prst="rect">
            <a:avLst/>
          </a:prstGeom>
          <a:effectLst>
            <a:outerShdw blurRad="63500" sx="102000" sy="102000" algn="ctr" rotWithShape="0">
              <a:prstClr val="black">
                <a:alpha val="40000"/>
              </a:prstClr>
            </a:outerShdw>
          </a:effectLst>
        </p:spPr>
      </p:pic>
      <p:sp>
        <p:nvSpPr>
          <p:cNvPr id="9" name="TextBox 8"/>
          <p:cNvSpPr txBox="1"/>
          <p:nvPr/>
        </p:nvSpPr>
        <p:spPr>
          <a:xfrm>
            <a:off x="8138456" y="2926412"/>
            <a:ext cx="274735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Detect the sensor</a:t>
            </a:r>
          </a:p>
        </p:txBody>
      </p:sp>
      <p:cxnSp>
        <p:nvCxnSpPr>
          <p:cNvPr id="10" name="Straight Arrow Connector 9"/>
          <p:cNvCxnSpPr/>
          <p:nvPr/>
        </p:nvCxnSpPr>
        <p:spPr>
          <a:xfrm flipH="1">
            <a:off x="6847343" y="3312266"/>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13144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Capture the Source</a:t>
            </a:r>
            <a:endParaRPr lang="en-US" dirty="0"/>
          </a:p>
        </p:txBody>
      </p:sp>
      <p:pic>
        <p:nvPicPr>
          <p:cNvPr id="2" name="Picture 1"/>
          <p:cNvPicPr>
            <a:picLocks noChangeAspect="1"/>
          </p:cNvPicPr>
          <p:nvPr/>
        </p:nvPicPr>
        <p:blipFill>
          <a:blip r:embed="rId2"/>
          <a:stretch>
            <a:fillRect/>
          </a:stretch>
        </p:blipFill>
        <p:spPr>
          <a:xfrm>
            <a:off x="457580" y="1485604"/>
            <a:ext cx="10628854" cy="320036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663774" y="5389576"/>
            <a:ext cx="56471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Open a “Reader” to capture the Source</a:t>
            </a:r>
          </a:p>
        </p:txBody>
      </p:sp>
      <p:cxnSp>
        <p:nvCxnSpPr>
          <p:cNvPr id="9" name="Straight Arrow Connector 8"/>
          <p:cNvCxnSpPr/>
          <p:nvPr/>
        </p:nvCxnSpPr>
        <p:spPr>
          <a:xfrm flipV="1">
            <a:off x="7326473" y="4594530"/>
            <a:ext cx="537666" cy="65856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0102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485603"/>
            <a:ext cx="11708652" cy="320036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Acquire a Frame</a:t>
            </a:r>
            <a:endParaRPr lang="en-US" dirty="0"/>
          </a:p>
        </p:txBody>
      </p:sp>
      <p:sp>
        <p:nvSpPr>
          <p:cNvPr id="6" name="TextBox 5"/>
          <p:cNvSpPr txBox="1"/>
          <p:nvPr/>
        </p:nvSpPr>
        <p:spPr>
          <a:xfrm>
            <a:off x="3383628" y="5308298"/>
            <a:ext cx="339336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a Color Frame</a:t>
            </a:r>
          </a:p>
        </p:txBody>
      </p:sp>
      <p:cxnSp>
        <p:nvCxnSpPr>
          <p:cNvPr id="7" name="Straight Arrow Connector 6"/>
          <p:cNvCxnSpPr/>
          <p:nvPr/>
        </p:nvCxnSpPr>
        <p:spPr>
          <a:xfrm flipV="1">
            <a:off x="5314815" y="4685968"/>
            <a:ext cx="537666" cy="756774"/>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5945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579" y="1485603"/>
            <a:ext cx="11592239" cy="448051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Process the Data</a:t>
            </a:r>
            <a:endParaRPr lang="en-US" dirty="0"/>
          </a:p>
        </p:txBody>
      </p:sp>
      <p:sp>
        <p:nvSpPr>
          <p:cNvPr id="5" name="TextBox 4"/>
          <p:cNvSpPr txBox="1"/>
          <p:nvPr/>
        </p:nvSpPr>
        <p:spPr>
          <a:xfrm>
            <a:off x="8412773" y="5234603"/>
            <a:ext cx="25004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Draw Pixel Data</a:t>
            </a:r>
          </a:p>
        </p:txBody>
      </p:sp>
      <p:cxnSp>
        <p:nvCxnSpPr>
          <p:cNvPr id="6" name="Straight Arrow Connector 5"/>
          <p:cNvCxnSpPr>
            <a:stCxn id="5" idx="1"/>
          </p:cNvCxnSpPr>
          <p:nvPr/>
        </p:nvCxnSpPr>
        <p:spPr>
          <a:xfrm flipH="1" flipV="1">
            <a:off x="6949751" y="5234603"/>
            <a:ext cx="1463022" cy="313932"/>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8601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24815627"/>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Mapping Coordinates</a:t>
            </a:r>
            <a:endParaRPr lang="en-US" dirty="0"/>
          </a:p>
        </p:txBody>
      </p:sp>
    </p:spTree>
    <p:extLst>
      <p:ext uri="{BB962C8B-B14F-4D97-AF65-F5344CB8AC3E}">
        <p14:creationId xmlns:p14="http://schemas.microsoft.com/office/powerpoint/2010/main" val="3349990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Acquiring Body Frames to Draw Joints</a:t>
            </a:r>
            <a:endParaRPr lang="en-US" dirty="0"/>
          </a:p>
        </p:txBody>
      </p:sp>
      <p:pic>
        <p:nvPicPr>
          <p:cNvPr id="6" name="Picture 5"/>
          <p:cNvPicPr>
            <a:picLocks noChangeAspect="1"/>
          </p:cNvPicPr>
          <p:nvPr/>
        </p:nvPicPr>
        <p:blipFill>
          <a:blip r:embed="rId2"/>
          <a:stretch>
            <a:fillRect/>
          </a:stretch>
        </p:blipFill>
        <p:spPr>
          <a:xfrm>
            <a:off x="274639" y="1252812"/>
            <a:ext cx="10972744" cy="3011881"/>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3"/>
          <a:stretch>
            <a:fillRect/>
          </a:stretch>
        </p:blipFill>
        <p:spPr>
          <a:xfrm>
            <a:off x="1006214" y="4320213"/>
            <a:ext cx="4297633" cy="531301"/>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1189092" y="4960286"/>
            <a:ext cx="6766486" cy="389839"/>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5"/>
          <a:stretch>
            <a:fillRect/>
          </a:stretch>
        </p:blipFill>
        <p:spPr>
          <a:xfrm>
            <a:off x="640458" y="6240432"/>
            <a:ext cx="11064120" cy="367958"/>
          </a:xfrm>
          <a:prstGeom prst="rect">
            <a:avLst/>
          </a:prstGeom>
          <a:effectLst>
            <a:outerShdw blurRad="63500" sx="102000" sy="102000" algn="ctr" rotWithShape="0">
              <a:prstClr val="black">
                <a:alpha val="40000"/>
              </a:prstClr>
            </a:outerShdw>
          </a:effectLst>
        </p:spPr>
      </p:pic>
      <p:pic>
        <p:nvPicPr>
          <p:cNvPr id="10" name="Picture 9"/>
          <p:cNvPicPr>
            <a:picLocks noChangeAspect="1"/>
          </p:cNvPicPr>
          <p:nvPr/>
        </p:nvPicPr>
        <p:blipFill>
          <a:blip r:embed="rId6"/>
          <a:stretch>
            <a:fillRect/>
          </a:stretch>
        </p:blipFill>
        <p:spPr>
          <a:xfrm>
            <a:off x="274639" y="5508920"/>
            <a:ext cx="7760625" cy="605353"/>
          </a:xfrm>
          <a:prstGeom prst="rect">
            <a:avLst/>
          </a:prstGeom>
          <a:effectLst>
            <a:outerShdw blurRad="63500" sx="102000" sy="102000" algn="ctr" rotWithShape="0">
              <a:prstClr val="black">
                <a:alpha val="40000"/>
              </a:prstClr>
            </a:outerShdw>
          </a:effectLst>
        </p:spPr>
      </p:pic>
      <p:sp>
        <p:nvSpPr>
          <p:cNvPr id="11" name="TextBox 10"/>
          <p:cNvSpPr txBox="1"/>
          <p:nvPr/>
        </p:nvSpPr>
        <p:spPr>
          <a:xfrm>
            <a:off x="7955578" y="3220248"/>
            <a:ext cx="310322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Body Frame</a:t>
            </a:r>
          </a:p>
        </p:txBody>
      </p:sp>
      <p:cxnSp>
        <p:nvCxnSpPr>
          <p:cNvPr id="12" name="Straight Arrow Connector 11"/>
          <p:cNvCxnSpPr/>
          <p:nvPr/>
        </p:nvCxnSpPr>
        <p:spPr>
          <a:xfrm flipH="1">
            <a:off x="6664465" y="3606102"/>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960397" y="5036193"/>
            <a:ext cx="19338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Draw Joints</a:t>
            </a:r>
          </a:p>
        </p:txBody>
      </p:sp>
      <p:cxnSp>
        <p:nvCxnSpPr>
          <p:cNvPr id="14" name="Straight Arrow Connector 13"/>
          <p:cNvCxnSpPr/>
          <p:nvPr/>
        </p:nvCxnSpPr>
        <p:spPr>
          <a:xfrm flipH="1">
            <a:off x="7589822" y="5422047"/>
            <a:ext cx="1370576" cy="62367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915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Using the Coordinate Mapper</a:t>
            </a:r>
            <a:endParaRPr lang="en-US" dirty="0"/>
          </a:p>
        </p:txBody>
      </p:sp>
      <p:pic>
        <p:nvPicPr>
          <p:cNvPr id="2" name="Picture 1"/>
          <p:cNvPicPr>
            <a:picLocks noChangeAspect="1"/>
          </p:cNvPicPr>
          <p:nvPr/>
        </p:nvPicPr>
        <p:blipFill>
          <a:blip r:embed="rId2"/>
          <a:stretch>
            <a:fillRect/>
          </a:stretch>
        </p:blipFill>
        <p:spPr>
          <a:xfrm>
            <a:off x="274639" y="1225228"/>
            <a:ext cx="11863537" cy="1997717"/>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3"/>
          <a:stretch>
            <a:fillRect/>
          </a:stretch>
        </p:blipFill>
        <p:spPr>
          <a:xfrm>
            <a:off x="6680073" y="3848961"/>
            <a:ext cx="5481699" cy="562691"/>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4"/>
          <a:stretch>
            <a:fillRect/>
          </a:stretch>
        </p:blipFill>
        <p:spPr>
          <a:xfrm>
            <a:off x="6005243" y="4550516"/>
            <a:ext cx="6189600" cy="453783"/>
          </a:xfrm>
          <a:prstGeom prst="rect">
            <a:avLst/>
          </a:prstGeom>
          <a:effectLst>
            <a:outerShdw blurRad="63500" sx="102000" sy="102000" algn="ctr" rotWithShape="0">
              <a:prstClr val="black">
                <a:alpha val="40000"/>
              </a:prstClr>
            </a:outerShdw>
          </a:effectLst>
        </p:spPr>
      </p:pic>
      <p:pic>
        <p:nvPicPr>
          <p:cNvPr id="12" name="Picture 11"/>
          <p:cNvPicPr>
            <a:picLocks noChangeAspect="1"/>
          </p:cNvPicPr>
          <p:nvPr/>
        </p:nvPicPr>
        <p:blipFill>
          <a:blip r:embed="rId5"/>
          <a:stretch>
            <a:fillRect/>
          </a:stretch>
        </p:blipFill>
        <p:spPr>
          <a:xfrm>
            <a:off x="3790781" y="5120039"/>
            <a:ext cx="8404062" cy="962020"/>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55112" y="3479921"/>
            <a:ext cx="5522922"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Get 2D point</a:t>
            </a:r>
          </a:p>
          <a:p>
            <a:pPr>
              <a:lnSpc>
                <a:spcPct val="90000"/>
              </a:lnSpc>
              <a:spcAft>
                <a:spcPts val="600"/>
              </a:spcAft>
            </a:pPr>
            <a:endParaRPr lang="en-US" sz="2400" dirty="0">
              <a:solidFill>
                <a:srgbClr val="FF0000"/>
              </a:solidFill>
            </a:endParaRPr>
          </a:p>
          <a:p>
            <a:pPr>
              <a:lnSpc>
                <a:spcPct val="90000"/>
              </a:lnSpc>
              <a:spcAft>
                <a:spcPts val="600"/>
              </a:spcAft>
            </a:pPr>
            <a:r>
              <a:rPr lang="en-US" sz="2400" dirty="0" smtClean="0">
                <a:solidFill>
                  <a:srgbClr val="FF0000"/>
                </a:solidFill>
              </a:rPr>
              <a:t>Draw Comic Bubble in 2D coordinates</a:t>
            </a:r>
          </a:p>
        </p:txBody>
      </p:sp>
      <p:cxnSp>
        <p:nvCxnSpPr>
          <p:cNvPr id="15" name="Straight Arrow Connector 14"/>
          <p:cNvCxnSpPr/>
          <p:nvPr/>
        </p:nvCxnSpPr>
        <p:spPr>
          <a:xfrm flipV="1">
            <a:off x="2469238" y="3235324"/>
            <a:ext cx="548634" cy="428998"/>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09328" y="4926471"/>
            <a:ext cx="865739" cy="399571"/>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7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80" y="1431279"/>
            <a:ext cx="5905156" cy="2797496"/>
          </a:xfrm>
          <a:prstGeom prst="rect">
            <a:avLst/>
          </a:prstGeom>
        </p:spPr>
      </p:pic>
      <p:sp>
        <p:nvSpPr>
          <p:cNvPr id="2" name="Title 1"/>
          <p:cNvSpPr>
            <a:spLocks noGrp="1"/>
          </p:cNvSpPr>
          <p:nvPr>
            <p:ph type="title"/>
          </p:nvPr>
        </p:nvSpPr>
        <p:spPr/>
        <p:txBody>
          <a:bodyPr/>
          <a:lstStyle/>
          <a:p>
            <a:r>
              <a:rPr lang="en-US" dirty="0" smtClean="0"/>
              <a:t>Start Drawing!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0896" y="3131506"/>
            <a:ext cx="7074644" cy="3474682"/>
          </a:xfrm>
          <a:prstGeom prst="rect">
            <a:avLst/>
          </a:prstGeom>
        </p:spPr>
      </p:pic>
      <p:sp>
        <p:nvSpPr>
          <p:cNvPr id="5" name="TextBox 4"/>
          <p:cNvSpPr txBox="1"/>
          <p:nvPr/>
        </p:nvSpPr>
        <p:spPr>
          <a:xfrm>
            <a:off x="6960716" y="1212849"/>
            <a:ext cx="2592697"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o</a:t>
            </a:r>
            <a:r>
              <a:rPr lang="en-US" sz="2400" dirty="0" smtClean="0">
                <a:solidFill>
                  <a:srgbClr val="FF0000"/>
                </a:solidFill>
              </a:rPr>
              <a:t>ffset from joint</a:t>
            </a:r>
          </a:p>
        </p:txBody>
      </p:sp>
      <p:cxnSp>
        <p:nvCxnSpPr>
          <p:cNvPr id="6" name="Straight Arrow Connector 5"/>
          <p:cNvCxnSpPr/>
          <p:nvPr/>
        </p:nvCxnSpPr>
        <p:spPr>
          <a:xfrm flipH="1">
            <a:off x="5669603" y="1598703"/>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189092" y="5417481"/>
            <a:ext cx="2074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on the joints</a:t>
            </a:r>
          </a:p>
        </p:txBody>
      </p:sp>
      <p:cxnSp>
        <p:nvCxnSpPr>
          <p:cNvPr id="10" name="Straight Arrow Connector 9"/>
          <p:cNvCxnSpPr/>
          <p:nvPr/>
        </p:nvCxnSpPr>
        <p:spPr>
          <a:xfrm flipV="1">
            <a:off x="3401827" y="5237994"/>
            <a:ext cx="2817594" cy="448376"/>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9170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689" y="3222944"/>
            <a:ext cx="7924742" cy="908533"/>
          </a:xfrm>
        </p:spPr>
        <p:txBody>
          <a:bodyPr/>
          <a:lstStyle/>
          <a:p>
            <a:pPr algn="ctr"/>
            <a:r>
              <a:rPr lang="en-US" dirty="0" smtClean="0"/>
              <a:t>Facial Expressions</a:t>
            </a:r>
            <a:endParaRPr lang="en-US" dirty="0"/>
          </a:p>
        </p:txBody>
      </p:sp>
    </p:spTree>
    <p:extLst>
      <p:ext uri="{BB962C8B-B14F-4D97-AF65-F5344CB8AC3E}">
        <p14:creationId xmlns:p14="http://schemas.microsoft.com/office/powerpoint/2010/main" val="86714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Possible Facial Expressions</a:t>
            </a:r>
            <a:endParaRPr lang="en-US" dirty="0"/>
          </a:p>
        </p:txBody>
      </p:sp>
      <p:pic>
        <p:nvPicPr>
          <p:cNvPr id="4" name="Picture 3"/>
          <p:cNvPicPr>
            <a:picLocks noChangeAspect="1"/>
          </p:cNvPicPr>
          <p:nvPr/>
        </p:nvPicPr>
        <p:blipFill>
          <a:blip r:embed="rId2"/>
          <a:stretch>
            <a:fillRect/>
          </a:stretch>
        </p:blipFill>
        <p:spPr>
          <a:xfrm>
            <a:off x="549019" y="1394164"/>
            <a:ext cx="11442027" cy="411475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36455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Capturing Frame Results</a:t>
            </a:r>
            <a:endParaRPr lang="en-US" dirty="0"/>
          </a:p>
        </p:txBody>
      </p:sp>
      <p:pic>
        <p:nvPicPr>
          <p:cNvPr id="2" name="Picture 1"/>
          <p:cNvPicPr>
            <a:picLocks noChangeAspect="1"/>
          </p:cNvPicPr>
          <p:nvPr/>
        </p:nvPicPr>
        <p:blipFill>
          <a:blip r:embed="rId2"/>
          <a:stretch>
            <a:fillRect/>
          </a:stretch>
        </p:blipFill>
        <p:spPr>
          <a:xfrm>
            <a:off x="457579" y="1239752"/>
            <a:ext cx="11008197" cy="4817802"/>
          </a:xfrm>
          <a:prstGeom prst="rect">
            <a:avLst/>
          </a:prstGeom>
          <a:effectLst>
            <a:outerShdw blurRad="63500" sx="102000" sy="102000" algn="ctr" rotWithShape="0">
              <a:prstClr val="black">
                <a:alpha val="40000"/>
              </a:prstClr>
            </a:outerShdw>
          </a:effectLst>
        </p:spPr>
      </p:pic>
      <p:sp>
        <p:nvSpPr>
          <p:cNvPr id="5" name="TextBox 4"/>
          <p:cNvSpPr txBox="1"/>
          <p:nvPr/>
        </p:nvSpPr>
        <p:spPr>
          <a:xfrm>
            <a:off x="8149423" y="3202847"/>
            <a:ext cx="22343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acquire frame</a:t>
            </a:r>
          </a:p>
        </p:txBody>
      </p:sp>
      <p:cxnSp>
        <p:nvCxnSpPr>
          <p:cNvPr id="6" name="Straight Arrow Connector 5"/>
          <p:cNvCxnSpPr/>
          <p:nvPr/>
        </p:nvCxnSpPr>
        <p:spPr>
          <a:xfrm flipH="1">
            <a:off x="6858310" y="3588701"/>
            <a:ext cx="1291113" cy="358975"/>
          </a:xfrm>
          <a:prstGeom prst="straightConnector1">
            <a:avLst/>
          </a:prstGeom>
          <a:ln w="381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80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577043"/>
            <a:ext cx="9907482" cy="3493780"/>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Determine Results</a:t>
            </a:r>
            <a:endParaRPr lang="en-US" dirty="0"/>
          </a:p>
        </p:txBody>
      </p:sp>
      <p:sp>
        <p:nvSpPr>
          <p:cNvPr id="7" name="Smiley Face 6"/>
          <p:cNvSpPr/>
          <p:nvPr/>
        </p:nvSpPr>
        <p:spPr bwMode="auto">
          <a:xfrm>
            <a:off x="10881626" y="1577043"/>
            <a:ext cx="914400" cy="914400"/>
          </a:xfrm>
          <a:prstGeom prst="smileyFace">
            <a:avLst/>
          </a:prstGeom>
          <a:solidFill>
            <a:srgbClr val="FFFF00"/>
          </a:solidFill>
          <a:ln>
            <a:solidFill>
              <a:schemeClr val="bg2">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a:off x="283721" y="5691798"/>
            <a:ext cx="840435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Reference: Tom </a:t>
            </a:r>
            <a:r>
              <a:rPr lang="en-US" sz="2400" dirty="0" err="1" smtClean="0">
                <a:gradFill>
                  <a:gsLst>
                    <a:gs pos="2917">
                      <a:schemeClr val="tx1"/>
                    </a:gs>
                    <a:gs pos="30000">
                      <a:schemeClr val="tx1"/>
                    </a:gs>
                  </a:gsLst>
                  <a:lin ang="5400000" scaled="0"/>
                </a:gradFill>
              </a:rPr>
              <a:t>Kerkhove’s</a:t>
            </a:r>
            <a:r>
              <a:rPr lang="en-US" sz="2400" dirty="0" smtClean="0">
                <a:gradFill>
                  <a:gsLst>
                    <a:gs pos="2917">
                      <a:schemeClr val="tx1"/>
                    </a:gs>
                    <a:gs pos="30000">
                      <a:schemeClr val="tx1"/>
                    </a:gs>
                  </a:gsLst>
                  <a:lin ang="5400000" scaled="0"/>
                </a:gradFill>
              </a:rPr>
              <a:t> “First Look at Expressions”:</a:t>
            </a:r>
          </a:p>
          <a:p>
            <a:pPr>
              <a:lnSpc>
                <a:spcPct val="90000"/>
              </a:lnSpc>
              <a:spcAft>
                <a:spcPts val="600"/>
              </a:spcAft>
            </a:pPr>
            <a:r>
              <a:rPr lang="en-US" sz="2400" dirty="0" smtClean="0">
                <a:gradFill>
                  <a:gsLst>
                    <a:gs pos="2917">
                      <a:schemeClr val="tx1"/>
                    </a:gs>
                    <a:gs pos="30000">
                      <a:schemeClr val="tx1"/>
                    </a:gs>
                  </a:gsLst>
                  <a:lin ang="5400000" scaled="0"/>
                </a:gradFill>
                <a:hlinkClick r:id="rId3"/>
              </a:rPr>
              <a:t>https</a:t>
            </a:r>
            <a:r>
              <a:rPr lang="en-US" sz="2400" dirty="0">
                <a:gradFill>
                  <a:gsLst>
                    <a:gs pos="2917">
                      <a:schemeClr val="tx1"/>
                    </a:gs>
                    <a:gs pos="30000">
                      <a:schemeClr val="tx1"/>
                    </a:gs>
                  </a:gsLst>
                  <a:lin ang="5400000" scaled="0"/>
                </a:gradFill>
                <a:hlinkClick r:id="rId3"/>
              </a:rPr>
              <a:t>://</a:t>
            </a:r>
            <a:r>
              <a:rPr lang="en-US" sz="2400" dirty="0" smtClean="0">
                <a:gradFill>
                  <a:gsLst>
                    <a:gs pos="2917">
                      <a:schemeClr val="tx1"/>
                    </a:gs>
                    <a:gs pos="30000">
                      <a:schemeClr val="tx1"/>
                    </a:gs>
                  </a:gsLst>
                  <a:lin ang="5400000" scaled="0"/>
                </a:gradFill>
                <a:hlinkClick r:id="rId3"/>
              </a:rPr>
              <a:t>github.com/KinectingForWindows/G2KExpressions</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2963267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Use Case: Speech Bubbles!</a:t>
            </a:r>
          </a:p>
        </p:txBody>
      </p:sp>
    </p:spTree>
    <p:extLst>
      <p:ext uri="{BB962C8B-B14F-4D97-AF65-F5344CB8AC3E}">
        <p14:creationId xmlns:p14="http://schemas.microsoft.com/office/powerpoint/2010/main" val="1795615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smtClean="0"/>
              <a:t>Demo</a:t>
            </a:r>
            <a:endParaRPr lang="en-US" dirty="0"/>
          </a:p>
        </p:txBody>
      </p:sp>
      <p:sp>
        <p:nvSpPr>
          <p:cNvPr id="3" name="Title 2"/>
          <p:cNvSpPr>
            <a:spLocks noGrp="1"/>
          </p:cNvSpPr>
          <p:nvPr>
            <p:ph type="title"/>
          </p:nvPr>
        </p:nvSpPr>
        <p:spPr/>
        <p:txBody>
          <a:bodyPr/>
          <a:lstStyle/>
          <a:p>
            <a:r>
              <a:rPr lang="en-US" dirty="0" smtClean="0"/>
              <a:t>Speech Bubbles for Kinect v2 </a:t>
            </a:r>
            <a:endParaRPr lang="en-US" dirty="0"/>
          </a:p>
        </p:txBody>
      </p:sp>
    </p:spTree>
    <p:extLst>
      <p:ext uri="{BB962C8B-B14F-4D97-AF65-F5344CB8AC3E}">
        <p14:creationId xmlns:p14="http://schemas.microsoft.com/office/powerpoint/2010/main" val="301321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8231402"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8"/>
          <a:stretch>
            <a:fillRect/>
          </a:stretch>
        </p:blipFill>
        <p:spPr>
          <a:xfrm>
            <a:off x="1353456" y="3741445"/>
            <a:ext cx="5391150" cy="1895475"/>
          </a:xfrm>
          <a:prstGeom prst="rect">
            <a:avLst/>
          </a:prstGeom>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Next?</a:t>
            </a:r>
          </a:p>
        </p:txBody>
      </p:sp>
    </p:spTree>
    <p:extLst>
      <p:ext uri="{BB962C8B-B14F-4D97-AF65-F5344CB8AC3E}">
        <p14:creationId xmlns:p14="http://schemas.microsoft.com/office/powerpoint/2010/main" val="419429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r>
              <a:rPr lang="en-US" dirty="0"/>
              <a:t>Windows Store App, Unity Pro plugin, Xbox One</a:t>
            </a:r>
          </a:p>
        </p:txBody>
      </p:sp>
      <p:sp>
        <p:nvSpPr>
          <p:cNvPr id="3" name="Title 2"/>
          <p:cNvSpPr>
            <a:spLocks noGrp="1"/>
          </p:cNvSpPr>
          <p:nvPr>
            <p:ph type="title"/>
          </p:nvPr>
        </p:nvSpPr>
        <p:spPr/>
        <p:txBody>
          <a:bodyPr/>
          <a:lstStyle/>
          <a:p>
            <a:r>
              <a:rPr lang="en-US" dirty="0"/>
              <a:t>What’s Next?</a:t>
            </a:r>
          </a:p>
        </p:txBody>
      </p:sp>
      <p:pic>
        <p:nvPicPr>
          <p:cNvPr id="6" name="Picture 5"/>
          <p:cNvPicPr>
            <a:picLocks noChangeAspect="1"/>
          </p:cNvPicPr>
          <p:nvPr/>
        </p:nvPicPr>
        <p:blipFill>
          <a:blip r:embed="rId2"/>
          <a:stretch>
            <a:fillRect/>
          </a:stretch>
        </p:blipFill>
        <p:spPr>
          <a:xfrm>
            <a:off x="914775" y="2582872"/>
            <a:ext cx="2343477" cy="2333951"/>
          </a:xfrm>
          <a:prstGeom prst="rect">
            <a:avLst/>
          </a:prstGeom>
        </p:spPr>
      </p:pic>
      <p:pic>
        <p:nvPicPr>
          <p:cNvPr id="4100" name="Picture 4" descr="http://upload.wikimedia.org/wikipedia/en/4/4a/Unity_3D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262" y="3040067"/>
            <a:ext cx="31146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ecx.images-amazon.com/images/I/61ynjr9W-eL._SL15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154" y="2217117"/>
            <a:ext cx="4510048" cy="310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41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Technology Choices</a:t>
            </a:r>
            <a:endParaRPr lang="en-US" dirty="0"/>
          </a:p>
        </p:txBody>
      </p:sp>
      <p:pic>
        <p:nvPicPr>
          <p:cNvPr id="6" name="Picture 5"/>
          <p:cNvPicPr>
            <a:picLocks noChangeAspect="1"/>
          </p:cNvPicPr>
          <p:nvPr/>
        </p:nvPicPr>
        <p:blipFill>
          <a:blip r:embed="rId2"/>
          <a:stretch>
            <a:fillRect/>
          </a:stretch>
        </p:blipFill>
        <p:spPr>
          <a:xfrm>
            <a:off x="366142" y="1212849"/>
            <a:ext cx="8046632" cy="4088113"/>
          </a:xfrm>
          <a:prstGeom prst="rect">
            <a:avLst/>
          </a:prstGeom>
        </p:spPr>
      </p:pic>
      <p:sp>
        <p:nvSpPr>
          <p:cNvPr id="7" name="Text Placeholder 1"/>
          <p:cNvSpPr>
            <a:spLocks noGrp="1"/>
          </p:cNvSpPr>
          <p:nvPr>
            <p:ph type="body" sz="quarter" idx="10"/>
          </p:nvPr>
        </p:nvSpPr>
        <p:spPr>
          <a:xfrm>
            <a:off x="8367054" y="895543"/>
            <a:ext cx="3842869" cy="4419671"/>
          </a:xfrm>
        </p:spPr>
        <p:txBody>
          <a:bodyPr/>
          <a:lstStyle/>
          <a:p>
            <a:pPr marL="0" indent="0">
              <a:buNone/>
            </a:pPr>
            <a:r>
              <a:rPr lang="en-US" sz="3200" dirty="0" smtClean="0"/>
              <a:t>Windows</a:t>
            </a:r>
          </a:p>
          <a:p>
            <a:r>
              <a:rPr lang="en-US" sz="3200" dirty="0" smtClean="0"/>
              <a:t>C# &amp; XAML/WPF</a:t>
            </a:r>
          </a:p>
          <a:p>
            <a:r>
              <a:rPr lang="en-US" sz="3200" dirty="0" smtClean="0"/>
              <a:t>C++ &amp; DirectX</a:t>
            </a:r>
          </a:p>
          <a:p>
            <a:r>
              <a:rPr lang="en-US" sz="3200" dirty="0" smtClean="0"/>
              <a:t>HTML5/JS </a:t>
            </a:r>
            <a:r>
              <a:rPr lang="en-US" sz="2000" dirty="0" smtClean="0"/>
              <a:t>(store only)</a:t>
            </a:r>
          </a:p>
          <a:p>
            <a:endParaRPr lang="en-US" sz="3200" dirty="0"/>
          </a:p>
          <a:p>
            <a:pPr marL="0" indent="0">
              <a:buNone/>
            </a:pPr>
            <a:r>
              <a:rPr lang="en-US" sz="3200" dirty="0" smtClean="0"/>
              <a:t>Unity</a:t>
            </a:r>
          </a:p>
          <a:p>
            <a:r>
              <a:rPr lang="en-US" sz="3200" dirty="0" smtClean="0"/>
              <a:t>C#</a:t>
            </a:r>
          </a:p>
          <a:p>
            <a:r>
              <a:rPr lang="en-US" sz="3200" dirty="0" smtClean="0"/>
              <a:t>JavaScript</a:t>
            </a:r>
            <a:endParaRPr lang="en-US" sz="3200" dirty="0"/>
          </a:p>
        </p:txBody>
      </p:sp>
    </p:spTree>
    <p:extLst>
      <p:ext uri="{BB962C8B-B14F-4D97-AF65-F5344CB8AC3E}">
        <p14:creationId xmlns:p14="http://schemas.microsoft.com/office/powerpoint/2010/main" val="300662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a:t>
            </a:r>
            <a:endParaRPr lang="en-US" dirty="0"/>
          </a:p>
        </p:txBody>
      </p:sp>
      <p:sp>
        <p:nvSpPr>
          <p:cNvPr id="3" name="TextBox 2"/>
          <p:cNvSpPr txBox="1"/>
          <p:nvPr/>
        </p:nvSpPr>
        <p:spPr>
          <a:xfrm>
            <a:off x="285159" y="1225248"/>
            <a:ext cx="11246997" cy="3936462"/>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a:t>
            </a:r>
            <a:r>
              <a:rPr lang="en-US" sz="2800" dirty="0">
                <a:gradFill>
                  <a:gsLst>
                    <a:gs pos="2917">
                      <a:schemeClr val="tx1"/>
                    </a:gs>
                    <a:gs pos="30000">
                      <a:schemeClr val="tx1"/>
                    </a:gs>
                  </a:gsLst>
                  <a:lin ang="5400000" scaled="0"/>
                </a:gradFill>
              </a:rPr>
              <a:t>Kinect </a:t>
            </a:r>
            <a:r>
              <a:rPr lang="en-US" sz="2800" dirty="0" smtClean="0">
                <a:gradFill>
                  <a:gsLst>
                    <a:gs pos="2917">
                      <a:schemeClr val="tx1"/>
                    </a:gs>
                    <a:gs pos="30000">
                      <a:schemeClr val="tx1"/>
                    </a:gs>
                  </a:gsLst>
                  <a:lin ang="5400000" scaled="0"/>
                </a:gradFill>
              </a:rPr>
              <a:t>v2 for Windows (requires USB3 port and Windows 8.1): </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3"/>
              </a:rPr>
              <a:t>http</a:t>
            </a:r>
            <a:r>
              <a:rPr lang="en-US" sz="2800" dirty="0">
                <a:gradFill>
                  <a:gsLst>
                    <a:gs pos="2917">
                      <a:schemeClr val="tx1"/>
                    </a:gs>
                    <a:gs pos="30000">
                      <a:schemeClr val="tx1"/>
                    </a:gs>
                  </a:gsLst>
                  <a:lin ang="5400000" scaled="0"/>
                </a:gradFill>
                <a:hlinkClick r:id="rId3"/>
              </a:rPr>
              <a:t>://www.microsoft.com/en-us/kinectforwindows/purchase</a:t>
            </a:r>
            <a:r>
              <a:rPr lang="en-US" sz="2800" dirty="0" smtClean="0">
                <a:gradFill>
                  <a:gsLst>
                    <a:gs pos="2917">
                      <a:schemeClr val="tx1"/>
                    </a:gs>
                    <a:gs pos="30000">
                      <a:schemeClr val="tx1"/>
                    </a:gs>
                  </a:gsLst>
                  <a:lin ang="5400000" scaled="0"/>
                </a:gradFill>
                <a:hlinkClick r:id="rId3"/>
              </a:rPr>
              <a:t>/</a:t>
            </a:r>
            <a:endParaRPr lang="en-US" sz="2800" dirty="0" smtClean="0">
              <a:gradFill>
                <a:gsLst>
                  <a:gs pos="2917">
                    <a:schemeClr val="tx1"/>
                  </a:gs>
                  <a:gs pos="30000">
                    <a:schemeClr val="tx1"/>
                  </a:gs>
                </a:gsLst>
                <a:lin ang="5400000" scaled="0"/>
              </a:gradFill>
            </a:endParaRPr>
          </a:p>
          <a:p>
            <a:pPr lvl="1">
              <a:lnSpc>
                <a:spcPct val="90000"/>
              </a:lnSpc>
              <a:spcAft>
                <a:spcPts val="600"/>
              </a:spcAft>
            </a:pPr>
            <a:r>
              <a:rPr lang="en-US" sz="2800" dirty="0" smtClean="0">
                <a:gradFill>
                  <a:gsLst>
                    <a:gs pos="2917">
                      <a:schemeClr val="tx1"/>
                    </a:gs>
                    <a:gs pos="30000">
                      <a:schemeClr val="tx1"/>
                    </a:gs>
                  </a:gsLst>
                  <a:lin ang="5400000" scaled="0"/>
                </a:gradFill>
              </a:rPr>
              <a:t> </a:t>
            </a: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Visual Studio 2013 Community Edition:</a:t>
            </a:r>
          </a:p>
          <a:p>
            <a:pPr marL="809271" lvl="1"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hlinkClick r:id="rId4"/>
              </a:rPr>
              <a:t>http://aka.ms/vs2013ce</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Download free Kinect for Windows SDK:</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5"/>
              </a:rPr>
              <a:t>http://www.microsoft.com/en-us/kinectforwindows/develop</a:t>
            </a:r>
            <a:r>
              <a:rPr lang="en-US" sz="2800" dirty="0" smtClean="0">
                <a:gradFill>
                  <a:gsLst>
                    <a:gs pos="2917">
                      <a:schemeClr val="tx1"/>
                    </a:gs>
                    <a:gs pos="30000">
                      <a:schemeClr val="tx1"/>
                    </a:gs>
                  </a:gsLst>
                  <a:lin ang="5400000" scaled="0"/>
                </a:gradFill>
                <a:hlinkClick r:id="rId5"/>
              </a:rPr>
              <a:t>/</a:t>
            </a: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1577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Resources/Links: </a:t>
            </a:r>
            <a:r>
              <a:rPr lang="en-US" sz="4000" dirty="0" smtClean="0"/>
              <a:t>(continued)</a:t>
            </a:r>
            <a:endParaRPr lang="en-US" dirty="0"/>
          </a:p>
        </p:txBody>
      </p:sp>
      <p:sp>
        <p:nvSpPr>
          <p:cNvPr id="3" name="TextBox 2"/>
          <p:cNvSpPr txBox="1"/>
          <p:nvPr/>
        </p:nvSpPr>
        <p:spPr>
          <a:xfrm>
            <a:off x="285159" y="1225248"/>
            <a:ext cx="11246997" cy="4865947"/>
          </a:xfrm>
          <a:prstGeom prst="rect">
            <a:avLst/>
          </a:prstGeom>
          <a:noFill/>
        </p:spPr>
        <p:txBody>
          <a:bodyPr wrap="squar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sample code from Kinect MVP Tom </a:t>
            </a:r>
            <a:r>
              <a:rPr lang="en-US" sz="2800" dirty="0" err="1" smtClean="0">
                <a:gradFill>
                  <a:gsLst>
                    <a:gs pos="2917">
                      <a:schemeClr val="tx1"/>
                    </a:gs>
                    <a:gs pos="30000">
                      <a:schemeClr val="tx1"/>
                    </a:gs>
                  </a:gsLst>
                  <a:lin ang="5400000" scaled="0"/>
                </a:gradFill>
              </a:rPr>
              <a:t>Kerkhove</a:t>
            </a:r>
            <a:r>
              <a:rPr lang="en-US" sz="2800" dirty="0" smtClean="0">
                <a:gradFill>
                  <a:gsLst>
                    <a:gs pos="2917">
                      <a:schemeClr val="tx1"/>
                    </a:gs>
                    <a:gs pos="30000">
                      <a:schemeClr val="tx1"/>
                    </a:gs>
                  </a:gsLst>
                  <a:lin ang="5400000" scaled="0"/>
                </a:gradFill>
              </a:rPr>
              <a:t>:</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3"/>
              </a:rPr>
              <a:t>https://</a:t>
            </a:r>
            <a:r>
              <a:rPr lang="en-US" sz="2800" dirty="0" smtClean="0">
                <a:gradFill>
                  <a:gsLst>
                    <a:gs pos="2917">
                      <a:schemeClr val="tx1"/>
                    </a:gs>
                    <a:gs pos="30000">
                      <a:schemeClr val="tx1"/>
                    </a:gs>
                  </a:gsLst>
                  <a:lin ang="5400000" scaled="0"/>
                </a:gradFill>
                <a:hlinkClick r:id="rId3"/>
              </a:rPr>
              <a:t>github.com/KinectingForWindows/G2KBasicOverview</a:t>
            </a:r>
            <a:r>
              <a:rPr lang="en-US" sz="2800" dirty="0" smtClean="0">
                <a:gradFill>
                  <a:gsLst>
                    <a:gs pos="2917">
                      <a:schemeClr val="tx1"/>
                    </a:gs>
                    <a:gs pos="30000">
                      <a:schemeClr val="tx1"/>
                    </a:gs>
                  </a:gsLst>
                  <a:lin ang="5400000" scaled="0"/>
                </a:gradFill>
              </a:rPr>
              <a:t> </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4"/>
              </a:rPr>
              <a:t>https://</a:t>
            </a:r>
            <a:r>
              <a:rPr lang="en-US" sz="2800" dirty="0" smtClean="0">
                <a:gradFill>
                  <a:gsLst>
                    <a:gs pos="2917">
                      <a:schemeClr val="tx1"/>
                    </a:gs>
                    <a:gs pos="30000">
                      <a:schemeClr val="tx1"/>
                    </a:gs>
                  </a:gsLst>
                  <a:lin ang="5400000" scaled="0"/>
                </a:gradFill>
                <a:hlinkClick r:id="rId4"/>
              </a:rPr>
              <a:t>github.com/KinectingForWindows/G2KExpressions</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smtClean="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Get the code for Speech Bubbles:</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5"/>
              </a:rPr>
              <a:t>https://</a:t>
            </a:r>
            <a:r>
              <a:rPr lang="en-US" sz="2800" dirty="0" smtClean="0">
                <a:gradFill>
                  <a:gsLst>
                    <a:gs pos="2917">
                      <a:schemeClr val="tx1"/>
                    </a:gs>
                    <a:gs pos="30000">
                      <a:schemeClr val="tx1"/>
                    </a:gs>
                  </a:gsLst>
                  <a:lin ang="5400000" scaled="0"/>
                </a:gradFill>
                <a:hlinkClick r:id="rId5"/>
              </a:rPr>
              <a:t>github.com/shahedc/SpeechBubblesForKinect</a:t>
            </a:r>
            <a:r>
              <a:rPr lang="en-US" sz="2800" dirty="0" smtClean="0">
                <a:gradFill>
                  <a:gsLst>
                    <a:gs pos="2917">
                      <a:schemeClr val="tx1"/>
                    </a:gs>
                    <a:gs pos="30000">
                      <a:schemeClr val="tx1"/>
                    </a:gs>
                  </a:gsLst>
                  <a:lin ang="5400000" scaled="0"/>
                </a:gradFill>
              </a:rPr>
              <a:t> </a:t>
            </a:r>
          </a:p>
          <a:p>
            <a:pPr lvl="1">
              <a:lnSpc>
                <a:spcPct val="90000"/>
              </a:lnSpc>
              <a:spcAft>
                <a:spcPts val="600"/>
              </a:spcAft>
            </a:pPr>
            <a:endParaRPr lang="en-US" sz="28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2800" dirty="0" smtClean="0">
                <a:gradFill>
                  <a:gsLst>
                    <a:gs pos="2917">
                      <a:schemeClr val="tx1"/>
                    </a:gs>
                    <a:gs pos="30000">
                      <a:schemeClr val="tx1"/>
                    </a:gs>
                  </a:gsLst>
                  <a:lin ang="5400000" scaled="0"/>
                </a:gradFill>
              </a:rPr>
              <a:t>Watch MVA Video Tutorial, by Ben Lower and Rob Relyea:</a:t>
            </a:r>
          </a:p>
          <a:p>
            <a:pPr marL="809271" lvl="1" indent="-3429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hlinkClick r:id="rId6"/>
              </a:rPr>
              <a:t>http://</a:t>
            </a:r>
            <a:r>
              <a:rPr lang="en-US" sz="2800" dirty="0" smtClean="0">
                <a:gradFill>
                  <a:gsLst>
                    <a:gs pos="2917">
                      <a:schemeClr val="tx1"/>
                    </a:gs>
                    <a:gs pos="30000">
                      <a:schemeClr val="tx1"/>
                    </a:gs>
                  </a:gsLst>
                  <a:lin ang="5400000" scaled="0"/>
                </a:gradFill>
                <a:hlinkClick r:id="rId6"/>
              </a:rPr>
              <a:t>aka.ms/kinectv2mva</a:t>
            </a:r>
            <a:r>
              <a:rPr lang="en-US" sz="2800" dirty="0" smtClean="0">
                <a:gradFill>
                  <a:gsLst>
                    <a:gs pos="2917">
                      <a:schemeClr val="tx1"/>
                    </a:gs>
                    <a:gs pos="30000">
                      <a:schemeClr val="tx1"/>
                    </a:gs>
                  </a:gsLst>
                  <a:lin ang="5400000" scaled="0"/>
                </a:gradFill>
              </a:rPr>
              <a:t>  </a:t>
            </a:r>
            <a:endParaRPr lang="en-US" sz="28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endParaRPr lang="en-US"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17386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3"/>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4"/>
              </a:rPr>
              <a:t>@shahedC</a:t>
            </a:r>
            <a:r>
              <a:rPr lang="en-US" sz="2448" dirty="0" smtClean="0"/>
              <a:t> </a:t>
            </a:r>
            <a:endParaRPr lang="en-US" sz="2448"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9165" y="1179173"/>
            <a:ext cx="8778144" cy="463617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Introduction</a:t>
            </a:r>
            <a:endParaRPr lang="en-US" dirty="0"/>
          </a:p>
        </p:txBody>
      </p:sp>
    </p:spTree>
    <p:extLst>
      <p:ext uri="{BB962C8B-B14F-4D97-AF65-F5344CB8AC3E}">
        <p14:creationId xmlns:p14="http://schemas.microsoft.com/office/powerpoint/2010/main" val="188305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02" y="1238298"/>
            <a:ext cx="11064119" cy="5393758"/>
          </a:xfrm>
          <a:prstGeom prst="rect">
            <a:avLst/>
          </a:prstGeom>
        </p:spPr>
      </p:pic>
      <p:sp>
        <p:nvSpPr>
          <p:cNvPr id="3" name="Title 2"/>
          <p:cNvSpPr>
            <a:spLocks noGrp="1"/>
          </p:cNvSpPr>
          <p:nvPr>
            <p:ph type="title"/>
          </p:nvPr>
        </p:nvSpPr>
        <p:spPr>
          <a:xfrm>
            <a:off x="158759" y="320723"/>
            <a:ext cx="11889564" cy="917575"/>
          </a:xfrm>
        </p:spPr>
        <p:txBody>
          <a:bodyPr/>
          <a:lstStyle/>
          <a:p>
            <a:r>
              <a:rPr lang="en-US" dirty="0" smtClean="0"/>
              <a:t>Capturing Your Audience… </a:t>
            </a:r>
            <a:endParaRPr lang="en-US" dirty="0"/>
          </a:p>
        </p:txBody>
      </p:sp>
      <p:pic>
        <p:nvPicPr>
          <p:cNvPr id="1026" name="Picture 2" descr="http://compass.surface.com/assets/92/7d/927da720-8b81-436d-a2ca-28449bca8f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286" y="1610237"/>
            <a:ext cx="3200365" cy="18002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i-cdn.phonearena.com/images/articles/148943-image/Microsoft-Band---official-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2773" y="1610237"/>
            <a:ext cx="2702288" cy="180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126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Capturing Your Audience… with </a:t>
            </a:r>
            <a:r>
              <a:rPr lang="en-US" dirty="0" smtClean="0"/>
              <a:t>Kinect!</a:t>
            </a:r>
            <a:endParaRPr lang="en-US" dirty="0"/>
          </a:p>
        </p:txBody>
      </p:sp>
      <p:pic>
        <p:nvPicPr>
          <p:cNvPr id="2052" name="Picture 4" descr="Twitter contest runner-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40" y="1212849"/>
            <a:ext cx="4548836" cy="32524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inect-damien-jackie-xiaoyu-alb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944" y="3405823"/>
            <a:ext cx="4540420" cy="32918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inect-gal-shif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019" y="3196034"/>
            <a:ext cx="4548836" cy="32478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646287" y="6437434"/>
            <a:ext cx="5311198"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000000"/>
                </a:solidFill>
              </a:rPr>
              <a:t>Source: </a:t>
            </a:r>
            <a:r>
              <a:rPr lang="en-US" dirty="0" smtClean="0">
                <a:solidFill>
                  <a:schemeClr val="bg1">
                    <a:lumMod val="75000"/>
                  </a:schemeClr>
                </a:solidFill>
                <a:hlinkClick r:id="rId5"/>
              </a:rPr>
              <a:t>http://WakeUpAndCode.com/hackumbc</a:t>
            </a:r>
            <a:r>
              <a:rPr lang="en-US" dirty="0" smtClean="0">
                <a:solidFill>
                  <a:schemeClr val="bg1">
                    <a:lumMod val="75000"/>
                  </a:schemeClr>
                </a:solidFill>
              </a:rPr>
              <a:t> </a:t>
            </a:r>
          </a:p>
        </p:txBody>
      </p:sp>
    </p:spTree>
    <p:extLst>
      <p:ext uri="{BB962C8B-B14F-4D97-AF65-F5344CB8AC3E}">
        <p14:creationId xmlns:p14="http://schemas.microsoft.com/office/powerpoint/2010/main" val="12080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Kinect?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8295" y="1859699"/>
            <a:ext cx="6219444" cy="1859778"/>
          </a:xfrm>
          <a:prstGeom prst="rect">
            <a:avLst/>
          </a:prstGeom>
        </p:spPr>
      </p:pic>
      <p:grpSp>
        <p:nvGrpSpPr>
          <p:cNvPr id="5" name="Group 4"/>
          <p:cNvGrpSpPr/>
          <p:nvPr/>
        </p:nvGrpSpPr>
        <p:grpSpPr>
          <a:xfrm>
            <a:off x="8550295" y="2508800"/>
            <a:ext cx="2422770" cy="338554"/>
            <a:chOff x="5962650" y="1792873"/>
            <a:chExt cx="2422770" cy="338554"/>
          </a:xfrm>
        </p:grpSpPr>
        <p:cxnSp>
          <p:nvCxnSpPr>
            <p:cNvPr id="6" name="Straight Arrow Connector 5"/>
            <p:cNvCxnSpPr/>
            <p:nvPr/>
          </p:nvCxnSpPr>
          <p:spPr>
            <a:xfrm flipH="1">
              <a:off x="5962650" y="1962150"/>
              <a:ext cx="914400" cy="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7" name="TextBox 6"/>
            <p:cNvSpPr txBox="1"/>
            <p:nvPr/>
          </p:nvSpPr>
          <p:spPr>
            <a:xfrm>
              <a:off x="6912220" y="1792873"/>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Power Light</a:t>
              </a:r>
              <a:endParaRPr lang="en-US" sz="1600" dirty="0">
                <a:latin typeface="Segoe UI Light" panose="020B0502040204020203" pitchFamily="34" charset="0"/>
                <a:cs typeface="Segoe UI Light" panose="020B0502040204020203" pitchFamily="34" charset="0"/>
              </a:endParaRPr>
            </a:p>
          </p:txBody>
        </p:sp>
      </p:grpSp>
      <p:sp>
        <p:nvSpPr>
          <p:cNvPr id="9" name="TextBox 8"/>
          <p:cNvSpPr txBox="1"/>
          <p:nvPr/>
        </p:nvSpPr>
        <p:spPr>
          <a:xfrm>
            <a:off x="2681654" y="4045896"/>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RGB Camera</a:t>
            </a:r>
            <a:endParaRPr lang="en-US" sz="1600" dirty="0">
              <a:latin typeface="Segoe UI Light" panose="020B0502040204020203" pitchFamily="34" charset="0"/>
              <a:cs typeface="Segoe UI Light" panose="020B0502040204020203" pitchFamily="34" charset="0"/>
            </a:endParaRPr>
          </a:p>
        </p:txBody>
      </p:sp>
      <p:cxnSp>
        <p:nvCxnSpPr>
          <p:cNvPr id="10" name="Straight Arrow Connector 9"/>
          <p:cNvCxnSpPr>
            <a:stCxn id="9" idx="0"/>
          </p:cNvCxnSpPr>
          <p:nvPr/>
        </p:nvCxnSpPr>
        <p:spPr>
          <a:xfrm flipV="1">
            <a:off x="3418254" y="2678077"/>
            <a:ext cx="56813" cy="13678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5232966" y="4020528"/>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IR Emitters</a:t>
            </a:r>
            <a:endParaRPr lang="en-US" sz="1600" dirty="0">
              <a:latin typeface="Segoe UI Light" panose="020B0502040204020203" pitchFamily="34" charset="0"/>
              <a:cs typeface="Segoe UI Light" panose="020B0502040204020203" pitchFamily="34" charset="0"/>
            </a:endParaRPr>
          </a:p>
        </p:txBody>
      </p:sp>
      <p:cxnSp>
        <p:nvCxnSpPr>
          <p:cNvPr id="17" name="Straight Arrow Connector 16"/>
          <p:cNvCxnSpPr/>
          <p:nvPr/>
        </p:nvCxnSpPr>
        <p:spPr>
          <a:xfrm flipH="1" flipV="1">
            <a:off x="5803831" y="2678078"/>
            <a:ext cx="14186" cy="127637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nvGrpSpPr>
          <p:cNvPr id="19" name="Group 18"/>
          <p:cNvGrpSpPr/>
          <p:nvPr/>
        </p:nvGrpSpPr>
        <p:grpSpPr>
          <a:xfrm>
            <a:off x="3945641" y="1214446"/>
            <a:ext cx="1473200" cy="1523180"/>
            <a:chOff x="1357996" y="777919"/>
            <a:chExt cx="1473200" cy="1523180"/>
          </a:xfrm>
        </p:grpSpPr>
        <p:cxnSp>
          <p:nvCxnSpPr>
            <p:cNvPr id="23" name="Straight Arrow Connector 22"/>
            <p:cNvCxnSpPr>
              <a:stCxn id="24" idx="2"/>
            </p:cNvCxnSpPr>
            <p:nvPr/>
          </p:nvCxnSpPr>
          <p:spPr>
            <a:xfrm flipH="1">
              <a:off x="2065841" y="1116473"/>
              <a:ext cx="0" cy="11846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4" name="TextBox 23"/>
            <p:cNvSpPr txBox="1"/>
            <p:nvPr/>
          </p:nvSpPr>
          <p:spPr>
            <a:xfrm>
              <a:off x="1357996" y="777919"/>
              <a:ext cx="1473200" cy="338554"/>
            </a:xfrm>
            <a:prstGeom prst="rect">
              <a:avLst/>
            </a:prstGeom>
            <a:noFill/>
          </p:spPr>
          <p:txBody>
            <a:bodyPr wrap="square" rtlCol="0">
              <a:spAutoFit/>
            </a:bodyPr>
            <a:lstStyle/>
            <a:p>
              <a:r>
                <a:rPr lang="en-US" sz="1600" dirty="0" smtClean="0">
                  <a:latin typeface="Segoe UI Light" panose="020B0502040204020203" pitchFamily="34" charset="0"/>
                  <a:cs typeface="Segoe UI Light" panose="020B0502040204020203" pitchFamily="34" charset="0"/>
                </a:rPr>
                <a:t>Depth Sensor</a:t>
              </a:r>
              <a:endParaRPr lang="en-US" sz="1600" dirty="0">
                <a:latin typeface="Segoe UI Light" panose="020B0502040204020203" pitchFamily="34" charset="0"/>
                <a:cs typeface="Segoe UI Light" panose="020B0502040204020203" pitchFamily="34" charset="0"/>
              </a:endParaRPr>
            </a:p>
          </p:txBody>
        </p:sp>
      </p:grpSp>
      <p:grpSp>
        <p:nvGrpSpPr>
          <p:cNvPr id="25" name="Group 24"/>
          <p:cNvGrpSpPr/>
          <p:nvPr/>
        </p:nvGrpSpPr>
        <p:grpSpPr>
          <a:xfrm>
            <a:off x="3565769" y="3685891"/>
            <a:ext cx="4686702" cy="3011736"/>
            <a:chOff x="978124" y="3249364"/>
            <a:chExt cx="4686702" cy="3011736"/>
          </a:xfrm>
        </p:grpSpPr>
        <p:cxnSp>
          <p:nvCxnSpPr>
            <p:cNvPr id="26" name="Straight Arrow Connector 25"/>
            <p:cNvCxnSpPr>
              <a:stCxn id="27" idx="0"/>
            </p:cNvCxnSpPr>
            <p:nvPr/>
          </p:nvCxnSpPr>
          <p:spPr>
            <a:xfrm flipH="1" flipV="1">
              <a:off x="2180356" y="3249366"/>
              <a:ext cx="1050016" cy="267318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27" name="TextBox 26"/>
            <p:cNvSpPr txBox="1"/>
            <p:nvPr/>
          </p:nvSpPr>
          <p:spPr>
            <a:xfrm>
              <a:off x="2346257" y="5922546"/>
              <a:ext cx="1768230" cy="338554"/>
            </a:xfrm>
            <a:prstGeom prst="rect">
              <a:avLst/>
            </a:prstGeom>
            <a:noFill/>
          </p:spPr>
          <p:txBody>
            <a:bodyPr wrap="square" rtlCol="0">
              <a:spAutoFit/>
            </a:bodyPr>
            <a:lstStyle/>
            <a:p>
              <a:pPr algn="ctr"/>
              <a:r>
                <a:rPr lang="en-US" sz="1600" dirty="0" smtClean="0">
                  <a:latin typeface="Segoe UI Light" panose="020B0502040204020203" pitchFamily="34" charset="0"/>
                  <a:cs typeface="Segoe UI Light" panose="020B0502040204020203" pitchFamily="34" charset="0"/>
                </a:rPr>
                <a:t>Microphone Array</a:t>
              </a:r>
              <a:endParaRPr lang="en-US" sz="1600" dirty="0">
                <a:latin typeface="Segoe UI Light" panose="020B0502040204020203" pitchFamily="34" charset="0"/>
                <a:cs typeface="Segoe UI Light" panose="020B0502040204020203" pitchFamily="34" charset="0"/>
              </a:endParaRPr>
            </a:p>
          </p:txBody>
        </p:sp>
        <p:cxnSp>
          <p:nvCxnSpPr>
            <p:cNvPr id="28" name="Straight Arrow Connector 27"/>
            <p:cNvCxnSpPr>
              <a:stCxn id="27" idx="0"/>
            </p:cNvCxnSpPr>
            <p:nvPr/>
          </p:nvCxnSpPr>
          <p:spPr>
            <a:xfrm flipH="1" flipV="1">
              <a:off x="978124" y="3282950"/>
              <a:ext cx="2252248" cy="26395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29" name="Straight Arrow Connector 28"/>
            <p:cNvCxnSpPr>
              <a:stCxn id="27" idx="0"/>
            </p:cNvCxnSpPr>
            <p:nvPr/>
          </p:nvCxnSpPr>
          <p:spPr>
            <a:xfrm flipV="1">
              <a:off x="3230372" y="3282950"/>
              <a:ext cx="2434454" cy="263959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a:stCxn id="27" idx="0"/>
            </p:cNvCxnSpPr>
            <p:nvPr/>
          </p:nvCxnSpPr>
          <p:spPr>
            <a:xfrm flipV="1">
              <a:off x="3230372" y="3249364"/>
              <a:ext cx="1123334" cy="267318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grpSp>
      <p:pic>
        <p:nvPicPr>
          <p:cNvPr id="1026" name="Picture 2" descr="http://pisces.bbystatic.com/image2/BestBuy_US/images/products/6483/6483101_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737" y="4960286"/>
            <a:ext cx="2403399" cy="133148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www.ciol.com/IMG/046/20046/windows-8-logo-370x26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865" y="4777408"/>
            <a:ext cx="1765435" cy="125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428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New in v2?</a:t>
            </a:r>
          </a:p>
        </p:txBody>
      </p:sp>
    </p:spTree>
    <p:extLst>
      <p:ext uri="{BB962C8B-B14F-4D97-AF65-F5344CB8AC3E}">
        <p14:creationId xmlns:p14="http://schemas.microsoft.com/office/powerpoint/2010/main" val="3656794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What’s New in v2?</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531" y="1668482"/>
            <a:ext cx="6899256" cy="326843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19" y="4190495"/>
            <a:ext cx="3660000" cy="240411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815" y="3316271"/>
            <a:ext cx="4506388" cy="296329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2675" y="367082"/>
            <a:ext cx="3756667" cy="3220000"/>
          </a:xfrm>
          <a:prstGeom prst="rect">
            <a:avLst/>
          </a:prstGeom>
        </p:spPr>
      </p:pic>
      <p:sp>
        <p:nvSpPr>
          <p:cNvPr id="13" name="TextBox 12"/>
          <p:cNvSpPr txBox="1"/>
          <p:nvPr/>
        </p:nvSpPr>
        <p:spPr>
          <a:xfrm>
            <a:off x="4196284" y="4936921"/>
            <a:ext cx="3410229" cy="1855893"/>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1080p color camera</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Improved depth</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Better infrared</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More joints</a:t>
            </a:r>
          </a:p>
        </p:txBody>
      </p:sp>
    </p:spTree>
    <p:extLst>
      <p:ext uri="{BB962C8B-B14F-4D97-AF65-F5344CB8AC3E}">
        <p14:creationId xmlns:p14="http://schemas.microsoft.com/office/powerpoint/2010/main" val="1506703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http://schemas.microsoft.com/office/2006/documentManagement/types"/>
    <ds:schemaRef ds:uri="cbf749eb-5fb0-4c75-b7cd-eb7d18649fd5"/>
    <ds:schemaRef ds:uri="http://purl.org/dc/elements/1.1/"/>
    <ds:schemaRef ds:uri="http://www.w3.org/XML/1998/namespace"/>
    <ds:schemaRef ds:uri="http://schemas.microsoft.com/office/infopath/2007/PartnerControls"/>
    <ds:schemaRef ds:uri="http://purl.org/dc/term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23597</TotalTime>
  <Words>1490</Words>
  <Application>Microsoft Office PowerPoint</Application>
  <PresentationFormat>Custom</PresentationFormat>
  <Paragraphs>204</Paragraphs>
  <Slides>35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ＭＳ Ｐゴシック</vt:lpstr>
      <vt:lpstr>Arial</vt:lpstr>
      <vt:lpstr>Segoe UI</vt:lpstr>
      <vt:lpstr>Segoe UI Light</vt:lpstr>
      <vt:lpstr>Wingdings</vt:lpstr>
      <vt:lpstr>MSVID_White_16x9_2012-08-18</vt:lpstr>
      <vt:lpstr>Capturing Your Audience with Kinect</vt:lpstr>
      <vt:lpstr>Agenda</vt:lpstr>
      <vt:lpstr>PowerPoint Presentation</vt:lpstr>
      <vt:lpstr>Introduction</vt:lpstr>
      <vt:lpstr>Capturing Your Audience… </vt:lpstr>
      <vt:lpstr>Capturing Your Audience… with Kinect!</vt:lpstr>
      <vt:lpstr>What is Kinect?</vt:lpstr>
      <vt:lpstr>What’s New in v2?</vt:lpstr>
      <vt:lpstr>What’s New in v2?</vt:lpstr>
      <vt:lpstr>Color Camera: What’s New</vt:lpstr>
      <vt:lpstr>Depth Sensor: What’s New</vt:lpstr>
      <vt:lpstr>InfraRed: What’s New?</vt:lpstr>
      <vt:lpstr>Body Tracking</vt:lpstr>
      <vt:lpstr>Reading Stream/Frame Data</vt:lpstr>
      <vt:lpstr>How Do You Get the Data?</vt:lpstr>
      <vt:lpstr>Detect the Sensor</vt:lpstr>
      <vt:lpstr>Capture the Source</vt:lpstr>
      <vt:lpstr>Acquire a Frame</vt:lpstr>
      <vt:lpstr>Process the Data</vt:lpstr>
      <vt:lpstr>Mapping Coordinates</vt:lpstr>
      <vt:lpstr>Acquiring Body Frames to Draw Joints</vt:lpstr>
      <vt:lpstr>Using the Coordinate Mapper</vt:lpstr>
      <vt:lpstr>Start Drawing!</vt:lpstr>
      <vt:lpstr>Facial Expressions</vt:lpstr>
      <vt:lpstr>Possible Facial Expressions</vt:lpstr>
      <vt:lpstr>Capturing Frame Results</vt:lpstr>
      <vt:lpstr>Determine Results</vt:lpstr>
      <vt:lpstr>Use Case: Speech Bubbles!</vt:lpstr>
      <vt:lpstr>Speech Bubbles for Kinect v2 </vt:lpstr>
      <vt:lpstr>What’s Next?</vt:lpstr>
      <vt:lpstr>What’s Next?</vt:lpstr>
      <vt:lpstr>Technology Choices</vt:lpstr>
      <vt:lpstr>Resources/Links:</vt:lpstr>
      <vt:lpstr>Resources/Links: (continued)</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394</cp:revision>
  <dcterms:created xsi:type="dcterms:W3CDTF">2012-05-22T07:38:31Z</dcterms:created>
  <dcterms:modified xsi:type="dcterms:W3CDTF">2015-03-18T20:31:43Z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