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7"/>
  </p:notesMasterIdLst>
  <p:handoutMasterIdLst>
    <p:handoutMasterId r:id="rId28"/>
  </p:handoutMasterIdLst>
  <p:sldIdLst>
    <p:sldId id="256" r:id="rId5"/>
    <p:sldId id="298" r:id="rId6"/>
    <p:sldId id="318" r:id="rId7"/>
    <p:sldId id="319" r:id="rId8"/>
    <p:sldId id="304" r:id="rId9"/>
    <p:sldId id="320" r:id="rId10"/>
    <p:sldId id="305" r:id="rId11"/>
    <p:sldId id="306" r:id="rId12"/>
    <p:sldId id="307" r:id="rId13"/>
    <p:sldId id="308" r:id="rId14"/>
    <p:sldId id="321" r:id="rId15"/>
    <p:sldId id="309" r:id="rId16"/>
    <p:sldId id="327" r:id="rId17"/>
    <p:sldId id="310" r:id="rId18"/>
    <p:sldId id="322" r:id="rId19"/>
    <p:sldId id="311" r:id="rId20"/>
    <p:sldId id="324" r:id="rId21"/>
    <p:sldId id="325" r:id="rId22"/>
    <p:sldId id="312" r:id="rId23"/>
    <p:sldId id="313" r:id="rId24"/>
    <p:sldId id="326" r:id="rId25"/>
    <p:sldId id="296"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0"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4" autoAdjust="0"/>
    <p:restoredTop sz="80777" autoAdjust="0"/>
  </p:normalViewPr>
  <p:slideViewPr>
    <p:cSldViewPr>
      <p:cViewPr varScale="1">
        <p:scale>
          <a:sx n="54" d="100"/>
          <a:sy n="54" d="100"/>
        </p:scale>
        <p:origin x="1440"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Mobile UI</a:t>
          </a:r>
        </a:p>
        <a:p>
          <a:r>
            <a:rPr lang="en-US" sz="2400" dirty="0" smtClean="0"/>
            <a:t>&gt; Mobile UX</a:t>
          </a:r>
        </a:p>
        <a:p>
          <a:r>
            <a:rPr lang="en-US" sz="2400" dirty="0" smtClean="0"/>
            <a:t>&gt; Mobile Users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What Next?</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Mobile UI</a:t>
          </a:r>
        </a:p>
        <a:p>
          <a:pPr lvl="0" algn="l" defTabSz="1066800">
            <a:lnSpc>
              <a:spcPct val="90000"/>
            </a:lnSpc>
            <a:spcBef>
              <a:spcPct val="0"/>
            </a:spcBef>
            <a:spcAft>
              <a:spcPct val="35000"/>
            </a:spcAft>
          </a:pPr>
          <a:r>
            <a:rPr lang="en-US" sz="2400" kern="1200" dirty="0" smtClean="0"/>
            <a:t>&gt; Mobile UX</a:t>
          </a:r>
        </a:p>
        <a:p>
          <a:pPr lvl="0" algn="l" defTabSz="1066800">
            <a:lnSpc>
              <a:spcPct val="90000"/>
            </a:lnSpc>
            <a:spcBef>
              <a:spcPct val="0"/>
            </a:spcBef>
            <a:spcAft>
              <a:spcPct val="35000"/>
            </a:spcAft>
          </a:pPr>
          <a:r>
            <a:rPr lang="en-US" sz="2400" kern="1200" dirty="0" smtClean="0"/>
            <a:t>&gt; Mobile Users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What Next?</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5/18/2014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5/18/2014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elerik.com/appbuild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ss-tricks.com/css-media-queri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akeupandcode.com/" TargetMode="External"/><Relationship Id="rId4" Type="http://schemas.openxmlformats.org/officeDocument/2006/relationships/hyperlink" Target="http://twitter.com/shahedc"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mscore.com/Insights/Blog/2013_Digital_Future_in_Focus_Seri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mscore.com/Insights/Blog/2013_Digital_Future_in_Focus_Ser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Mobile UX Design in the Real World</a:t>
            </a:r>
            <a:br>
              <a:rPr lang="en-US" sz="900" b="1" dirty="0" smtClean="0"/>
            </a:br>
            <a:r>
              <a:rPr lang="en-US" sz="900" dirty="0" smtClean="0"/>
              <a:t>UX Design Best Practices for Apps/Games &amp; Mobile Websites with Responsive UI</a:t>
            </a:r>
          </a:p>
          <a:p>
            <a:endParaRPr lang="en-US" dirty="0" smtClean="0"/>
          </a:p>
          <a:p>
            <a:r>
              <a:rPr lang="en-US" dirty="0" smtClean="0"/>
              <a:t>By Shahed Chowdhuri</a:t>
            </a:r>
          </a:p>
          <a:p>
            <a:r>
              <a:rPr lang="en-US" dirty="0" smtClean="0"/>
              <a:t>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a Responsive UI</a:t>
            </a:r>
          </a:p>
          <a:p>
            <a:endParaRPr lang="en-US" sz="900" dirty="0" smtClean="0"/>
          </a:p>
          <a:p>
            <a:pPr marL="171450" indent="-171450">
              <a:buFont typeface="Arial" panose="020B0604020202020204" pitchFamily="34" charset="0"/>
              <a:buChar char="•"/>
            </a:pPr>
            <a:r>
              <a:rPr lang="en-US" sz="900" dirty="0" smtClean="0"/>
              <a:t>Test on various devices and screen sizes</a:t>
            </a:r>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r>
              <a:rPr lang="en-US" sz="900" dirty="0" smtClean="0"/>
              <a:t>Tip: Try </a:t>
            </a:r>
            <a:r>
              <a:rPr lang="en-US" sz="900" dirty="0" err="1" smtClean="0"/>
              <a:t>Telerik’s</a:t>
            </a:r>
            <a:r>
              <a:rPr lang="en-US" sz="900" dirty="0" smtClean="0"/>
              <a:t> App Builder</a:t>
            </a:r>
          </a:p>
          <a:p>
            <a:pPr marL="171450" indent="-171450">
              <a:buFont typeface="Arial" panose="020B0604020202020204" pitchFamily="34" charset="0"/>
              <a:buChar char="•"/>
            </a:pPr>
            <a:r>
              <a:rPr lang="en-US" sz="900" dirty="0" smtClean="0">
                <a:gradFill>
                  <a:gsLst>
                    <a:gs pos="2917">
                      <a:schemeClr val="tx1"/>
                    </a:gs>
                    <a:gs pos="30000">
                      <a:schemeClr val="tx1"/>
                    </a:gs>
                  </a:gsLst>
                  <a:lin ang="5400000" scaled="0"/>
                </a:gradFill>
                <a:hlinkClick r:id="rId3"/>
              </a:rPr>
              <a:t>http://www.telerik.com/appbuilder</a:t>
            </a:r>
            <a:endParaRPr lang="en-US" sz="900" dirty="0" smtClean="0"/>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r>
              <a:rPr lang="en-US" sz="900" dirty="0" smtClean="0"/>
              <a:t>Responsive UI (to avoid duplicate efforts)</a:t>
            </a:r>
          </a:p>
          <a:p>
            <a:pPr marL="171450" indent="-171450">
              <a:buFont typeface="Arial" panose="020B0604020202020204" pitchFamily="34" charset="0"/>
              <a:buChar char="•"/>
            </a:pPr>
            <a:r>
              <a:rPr lang="en-US" sz="900" dirty="0" smtClean="0"/>
              <a:t>CSS media queries</a:t>
            </a:r>
          </a:p>
          <a:p>
            <a:pPr marL="171450" indent="-171450">
              <a:buFont typeface="Arial" panose="020B0604020202020204" pitchFamily="34" charset="0"/>
              <a:buChar char="•"/>
            </a:pPr>
            <a:r>
              <a:rPr lang="en-US" sz="900" dirty="0" smtClean="0"/>
              <a:t>Info: </a:t>
            </a:r>
            <a:r>
              <a:rPr lang="en-US" sz="900" dirty="0" smtClean="0">
                <a:hlinkClick r:id="rId4"/>
              </a:rPr>
              <a:t>http://css-tricks.com/css-media-queries/</a:t>
            </a:r>
            <a:r>
              <a:rPr lang="en-US" sz="900" dirty="0" smtClean="0"/>
              <a:t> </a:t>
            </a:r>
          </a:p>
          <a:p>
            <a:endParaRPr lang="en-US" sz="900"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 WakeUpAndCode.com on iOS7 and WP8</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1AEC3C-9FBB-4088-BC0B-F987A12FA003}"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50209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Mobile UX</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Image courtesy of </a:t>
            </a:r>
            <a:r>
              <a:rPr lang="en-US" sz="900" i="1" dirty="0" err="1" smtClean="0">
                <a:solidFill>
                  <a:schemeClr val="bg1">
                    <a:lumMod val="85000"/>
                  </a:schemeClr>
                </a:solidFill>
              </a:rPr>
              <a:t>twobee</a:t>
            </a:r>
            <a:r>
              <a:rPr lang="en-US" sz="900" i="1" dirty="0" smtClean="0">
                <a:solidFill>
                  <a:schemeClr val="bg1">
                    <a:lumMod val="85000"/>
                  </a:schemeClr>
                </a:solidFill>
              </a:rPr>
              <a:t> / FreeDigitalPhotos.net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99201-30E2-456E-86DF-ECE9559A8C3E}"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68643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Guest vs Login</a:t>
            </a:r>
          </a:p>
          <a:p>
            <a:endParaRPr lang="en-US" sz="900" dirty="0" smtClean="0">
              <a:gradFill>
                <a:gsLst>
                  <a:gs pos="2917">
                    <a:schemeClr val="tx1"/>
                  </a:gs>
                  <a:gs pos="30000">
                    <a:schemeClr val="tx1"/>
                  </a:gs>
                </a:gsLst>
                <a:lin ang="5400000" scaled="0"/>
              </a:gradFill>
            </a:endParaRPr>
          </a:p>
          <a:p>
            <a:r>
              <a:rPr lang="en-US" sz="900" dirty="0" smtClean="0">
                <a:gradFill>
                  <a:gsLst>
                    <a:gs pos="2917">
                      <a:schemeClr val="tx1"/>
                    </a:gs>
                    <a:gs pos="30000">
                      <a:schemeClr val="tx1"/>
                    </a:gs>
                  </a:gsLst>
                  <a:lin ang="5400000" scaled="0"/>
                </a:gradFill>
              </a:rPr>
              <a:t>Should you require a login?</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Sources: StackOverflow.com, Experts-Exchange.com</a:t>
            </a:r>
          </a:p>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456C1A-85AC-42C1-81F9-620F713B2815}"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86581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Logins to Improve the Experience</a:t>
            </a:r>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gradFill>
                  <a:gsLst>
                    <a:gs pos="2917">
                      <a:schemeClr val="tx1"/>
                    </a:gs>
                    <a:gs pos="30000">
                      <a:schemeClr val="tx1"/>
                    </a:gs>
                  </a:gsLst>
                  <a:lin ang="5400000" scaled="0"/>
                </a:gradFill>
              </a:rPr>
              <a:t>Social connections, leaderboards, collaboration, </a:t>
            </a:r>
            <a:r>
              <a:rPr lang="en-US" sz="900" dirty="0" err="1" smtClean="0">
                <a:gradFill>
                  <a:gsLst>
                    <a:gs pos="2917">
                      <a:schemeClr val="tx1"/>
                    </a:gs>
                    <a:gs pos="30000">
                      <a:schemeClr val="tx1"/>
                    </a:gs>
                  </a:gsLst>
                  <a:lin ang="5400000" scaled="0"/>
                </a:gradFill>
              </a:rPr>
              <a:t>etc</a:t>
            </a:r>
            <a:endParaRPr lang="en-US" sz="900" dirty="0" smtClean="0">
              <a:gradFill>
                <a:gsLst>
                  <a:gs pos="2917">
                    <a:schemeClr val="tx1"/>
                  </a:gs>
                  <a:gs pos="30000">
                    <a:schemeClr val="tx1"/>
                  </a:gs>
                </a:gsLst>
                <a:lin ang="5400000" scaled="0"/>
              </a:gradFill>
            </a:endParaRP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i="1" dirty="0" smtClean="0">
              <a:solidFill>
                <a:schemeClr val="bg1">
                  <a:lumMod val="85000"/>
                </a:schemeClr>
              </a:solidFill>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Sources: </a:t>
            </a:r>
            <a:r>
              <a:rPr lang="en-US" sz="900" i="1" dirty="0" err="1" smtClean="0">
                <a:solidFill>
                  <a:schemeClr val="bg1">
                    <a:lumMod val="85000"/>
                  </a:schemeClr>
                </a:solidFill>
              </a:rPr>
              <a:t>DrawSomething</a:t>
            </a:r>
            <a:r>
              <a:rPr lang="en-US" sz="900" i="1" dirty="0" smtClean="0">
                <a:solidFill>
                  <a:schemeClr val="bg1">
                    <a:lumMod val="85000"/>
                  </a:schemeClr>
                </a:solidFill>
              </a:rPr>
              <a:t> by </a:t>
            </a:r>
            <a:r>
              <a:rPr lang="en-US" sz="900" i="1" dirty="0" err="1" smtClean="0">
                <a:solidFill>
                  <a:schemeClr val="bg1">
                    <a:lumMod val="85000"/>
                  </a:schemeClr>
                </a:solidFill>
              </a:rPr>
              <a:t>OMGPop</a:t>
            </a:r>
            <a:r>
              <a:rPr lang="en-US" sz="900" i="1" dirty="0" smtClean="0">
                <a:solidFill>
                  <a:schemeClr val="bg1">
                    <a:lumMod val="85000"/>
                  </a:schemeClr>
                </a:solidFill>
              </a:rPr>
              <a:t>/Zynga, Words with Friends by Zynga</a:t>
            </a:r>
          </a:p>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456C1A-85AC-42C1-81F9-620F713B2815}"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695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Design for Tablets/Smartphones</a:t>
            </a:r>
          </a:p>
          <a:p>
            <a:endParaRPr lang="en-US" dirty="0" smtClean="0"/>
          </a:p>
          <a:p>
            <a:r>
              <a:rPr lang="en-US" dirty="0" smtClean="0"/>
              <a:t>Cater to mobile devices</a:t>
            </a:r>
          </a:p>
          <a:p>
            <a:pPr lvl="1"/>
            <a:r>
              <a:rPr lang="en-US" dirty="0" smtClean="0"/>
              <a:t>Touch/swipe</a:t>
            </a:r>
          </a:p>
          <a:p>
            <a:endParaRPr lang="en-US" dirty="0" smtClean="0"/>
          </a:p>
          <a:p>
            <a:r>
              <a:rPr lang="en-US" dirty="0" smtClean="0"/>
              <a:t>Hide some ads, </a:t>
            </a:r>
            <a:r>
              <a:rPr lang="en-US" dirty="0" err="1" smtClean="0"/>
              <a:t>etc</a:t>
            </a:r>
            <a:endParaRPr lang="en-US" dirty="0" smtClean="0"/>
          </a:p>
          <a:p>
            <a:pPr lvl="1"/>
            <a:r>
              <a:rPr lang="en-US" dirty="0" smtClean="0"/>
              <a:t>e.g. side-swipe on Facebook</a:t>
            </a:r>
          </a:p>
          <a:p>
            <a:pPr lvl="1"/>
            <a:endParaRPr lang="en-US" dirty="0" smtClean="0"/>
          </a:p>
          <a:p>
            <a:pPr marL="342900" lvl="1" indent="-342900"/>
            <a:r>
              <a:rPr lang="en-US" sz="4000" kern="1200" dirty="0" smtClean="0">
                <a:solidFill>
                  <a:schemeClr val="tx1"/>
                </a:solidFill>
                <a:latin typeface="Segoe UI Light" pitchFamily="34" charset="0"/>
                <a:ea typeface="+mn-ea"/>
                <a:cs typeface="+mn-cs"/>
              </a:rPr>
              <a:t>Lightweight tech: </a:t>
            </a:r>
          </a:p>
          <a:p>
            <a:pPr marL="558800" lvl="2" indent="-342900"/>
            <a:r>
              <a:rPr lang="en-US" sz="2400" kern="1200" dirty="0" smtClean="0">
                <a:solidFill>
                  <a:schemeClr val="tx1"/>
                </a:solidFill>
                <a:latin typeface="Segoe UI Light" pitchFamily="34" charset="0"/>
                <a:ea typeface="+mn-ea"/>
                <a:cs typeface="+mn-cs"/>
              </a:rPr>
              <a:t>e.g. ASP.NET MVC instead of Web Forms with </a:t>
            </a:r>
            <a:r>
              <a:rPr lang="en-US" sz="2400" kern="1200" dirty="0" err="1" smtClean="0">
                <a:solidFill>
                  <a:schemeClr val="tx1"/>
                </a:solidFill>
                <a:latin typeface="Segoe UI Light" pitchFamily="34" charset="0"/>
                <a:ea typeface="+mn-ea"/>
                <a:cs typeface="+mn-cs"/>
              </a:rPr>
              <a:t>ViewState</a:t>
            </a:r>
            <a:endParaRPr lang="en-US" sz="2400" kern="1200" dirty="0" smtClean="0">
              <a:solidFill>
                <a:schemeClr val="tx1"/>
              </a:solidFill>
              <a:latin typeface="Segoe UI Light" pitchFamily="34" charset="0"/>
              <a:ea typeface="+mn-ea"/>
              <a:cs typeface="+mn-cs"/>
            </a:endParaRPr>
          </a:p>
          <a:p>
            <a:pPr lvl="1"/>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 Facebook news feed</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709F80A-5BBB-4FD3-931D-84A6D37AFB82}"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564307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Mobile Users</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Image courtesy of </a:t>
            </a:r>
            <a:r>
              <a:rPr lang="en-US" sz="900" i="1" dirty="0" err="1" smtClean="0">
                <a:solidFill>
                  <a:schemeClr val="bg1">
                    <a:lumMod val="85000"/>
                  </a:schemeClr>
                </a:solidFill>
              </a:rPr>
              <a:t>Ambro</a:t>
            </a:r>
            <a:r>
              <a:rPr lang="en-US" sz="900" i="1" dirty="0" smtClean="0">
                <a:solidFill>
                  <a:schemeClr val="bg1">
                    <a:lumMod val="85000"/>
                  </a:schemeClr>
                </a:solidFill>
              </a:rPr>
              <a:t>/ FreeDigitalPhotos.net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6AE0C2E-A63B-4BB5-95D6-44A71D31A48D}"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0904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 Intrusive</a:t>
            </a:r>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t>Don’t do </a:t>
            </a:r>
            <a:r>
              <a:rPr lang="en-US" sz="800" dirty="0" smtClean="0"/>
              <a:t>popups</a:t>
            </a:r>
            <a:r>
              <a:rPr lang="en-US" sz="900" dirty="0" smtClean="0"/>
              <a:t>, </a:t>
            </a:r>
            <a:r>
              <a:rPr lang="en-US" sz="900" dirty="0" err="1" smtClean="0"/>
              <a:t>popunders</a:t>
            </a:r>
            <a:r>
              <a:rPr lang="en-US" sz="900" dirty="0" smtClean="0"/>
              <a:t>, floating popups that are hard to click, </a:t>
            </a:r>
            <a:r>
              <a:rPr lang="en-US" sz="900" dirty="0" err="1" smtClean="0"/>
              <a:t>etc</a:t>
            </a:r>
            <a:endParaRPr lang="en-US" sz="900" dirty="0" smtClean="0"/>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i="1" dirty="0" smtClean="0">
              <a:solidFill>
                <a:schemeClr val="bg1">
                  <a:lumMod val="85000"/>
                </a:schemeClr>
              </a:solidFill>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 http://mattkorostoff.com/article/popup-ads-are-back</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63E71C0-1BF0-4C6B-918F-7CBF7A36AEF1}"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90988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 but…</a:t>
            </a:r>
          </a:p>
          <a:p>
            <a:pPr marL="171450" indent="-171450">
              <a:buFont typeface="Arial" panose="020B0604020202020204" pitchFamily="34" charset="0"/>
              <a:buChar char="•"/>
            </a:pPr>
            <a:r>
              <a:rPr lang="en-US" dirty="0" smtClean="0"/>
              <a:t>Personalize by location if possible (but ask permission)</a:t>
            </a:r>
          </a:p>
          <a:p>
            <a:pPr marL="171450" indent="-171450">
              <a:buFont typeface="Arial" panose="020B0604020202020204" pitchFamily="34" charset="0"/>
              <a:buChar char="•"/>
            </a:pPr>
            <a:r>
              <a:rPr lang="en-US" dirty="0" smtClean="0"/>
              <a:t>Privacy and Security are both very important</a:t>
            </a: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i="1" dirty="0" smtClean="0">
              <a:solidFill>
                <a:schemeClr val="bg1">
                  <a:lumMod val="85000"/>
                </a:schemeClr>
              </a:solidFill>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i="1" dirty="0" smtClean="0">
                <a:solidFill>
                  <a:schemeClr val="bg1">
                    <a:lumMod val="85000"/>
                  </a:schemeClr>
                </a:solidFill>
              </a:rPr>
              <a:t>Source: composite screenshot from news.google.com</a:t>
            </a:r>
          </a:p>
          <a:p>
            <a:pPr marL="171450" indent="-171450">
              <a:buFont typeface="Arial" panose="020B0604020202020204" pitchFamily="34" charset="0"/>
              <a:buChar cha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3D9B7A8-1DC0-406B-837F-E12AD58723AA}"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8836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NEXT?</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i="1" dirty="0" smtClean="0">
              <a:solidFill>
                <a:schemeClr val="bg1">
                  <a:lumMod val="85000"/>
                </a:schemeClr>
              </a:solidFill>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Image courtesy of Salvatore </a:t>
            </a:r>
            <a:r>
              <a:rPr lang="en-US" sz="900" i="1" dirty="0" err="1" smtClean="0">
                <a:solidFill>
                  <a:schemeClr val="bg1">
                    <a:lumMod val="85000"/>
                  </a:schemeClr>
                </a:solidFill>
              </a:rPr>
              <a:t>Vuono</a:t>
            </a:r>
            <a:r>
              <a:rPr lang="en-US" sz="900" i="1" dirty="0" smtClean="0">
                <a:solidFill>
                  <a:schemeClr val="bg1">
                    <a:lumMod val="85000"/>
                  </a:schemeClr>
                </a:solidFill>
              </a:rPr>
              <a:t> / FreeDigitalPhotos.net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DD45611-5649-4C47-AA7E-ADB5264C693F}"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78971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Deliver Form &amp; Function</a:t>
            </a:r>
          </a:p>
          <a:p>
            <a:endParaRPr lang="en-US" dirty="0" smtClean="0"/>
          </a:p>
          <a:p>
            <a:pPr marL="171450" indent="-171450">
              <a:buFont typeface="Arial" panose="020B0604020202020204" pitchFamily="34" charset="0"/>
              <a:buChar char="•"/>
            </a:pPr>
            <a:r>
              <a:rPr lang="en-US" dirty="0" smtClean="0"/>
              <a:t>Focus on delivering functionality but with viable design</a:t>
            </a:r>
          </a:p>
          <a:p>
            <a:pPr marL="171450" indent="-171450">
              <a:buFont typeface="Arial" panose="020B0604020202020204" pitchFamily="34" charset="0"/>
              <a:buChar char="•"/>
            </a:pPr>
            <a:r>
              <a:rPr lang="en-US" dirty="0" smtClean="0"/>
              <a:t>Doesn’t always have to be fancy, has to be usable.</a:t>
            </a: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i="1" dirty="0" smtClean="0">
              <a:solidFill>
                <a:schemeClr val="bg1">
                  <a:lumMod val="85000"/>
                </a:schemeClr>
              </a:solidFill>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i="1" dirty="0" smtClean="0">
                <a:solidFill>
                  <a:schemeClr val="bg1">
                    <a:lumMod val="85000"/>
                  </a:schemeClr>
                </a:solidFill>
              </a:rPr>
              <a:t>Source: washingtondc.craigslist.org/</a:t>
            </a:r>
            <a:r>
              <a:rPr lang="en-US" sz="900" i="1" dirty="0" err="1" smtClean="0">
                <a:solidFill>
                  <a:schemeClr val="bg1">
                    <a:lumMod val="85000"/>
                  </a:schemeClr>
                </a:solidFill>
              </a:rPr>
              <a:t>nva</a:t>
            </a:r>
            <a:r>
              <a:rPr lang="en-US" sz="900" i="1" dirty="0" smtClean="0">
                <a:solidFill>
                  <a:schemeClr val="bg1">
                    <a:lumMod val="85000"/>
                  </a:schemeClr>
                </a:solidFill>
              </a:rPr>
              <a:t> on WP8</a:t>
            </a:r>
          </a:p>
          <a:p>
            <a:pPr marL="171450" indent="-171450">
              <a:buFont typeface="Arial" panose="020B0604020202020204" pitchFamily="34" charset="0"/>
              <a:buChar cha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CFB06FD-8465-423C-A983-F989B46CA050}"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69510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a:t>
            </a:r>
          </a:p>
          <a:p>
            <a:pPr lvl="0"/>
            <a:r>
              <a:rPr lang="en-US" sz="900" dirty="0" smtClean="0"/>
              <a:t>&gt; Mobile UI</a:t>
            </a:r>
          </a:p>
          <a:p>
            <a:pPr lvl="0"/>
            <a:r>
              <a:rPr lang="en-US" sz="900" dirty="0" smtClean="0"/>
              <a:t>&gt; Mobile UX</a:t>
            </a:r>
          </a:p>
          <a:p>
            <a:pPr lvl="0"/>
            <a:r>
              <a:rPr lang="en-US" sz="900" dirty="0" smtClean="0"/>
              <a:t>&gt; Mobile Users</a:t>
            </a:r>
          </a:p>
          <a:p>
            <a:pPr marL="171450" lvl="0" indent="-171450">
              <a:buFont typeface="Arial" panose="020B0604020202020204" pitchFamily="34" charset="0"/>
              <a:buChar char="•"/>
            </a:pPr>
            <a:r>
              <a:rPr lang="en-US" sz="900" dirty="0" smtClean="0"/>
              <a:t>What Next?</a:t>
            </a:r>
            <a:endParaRPr lang="en-US" sz="900"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Your Users</a:t>
            </a:r>
          </a:p>
          <a:p>
            <a:endParaRPr lang="en-US" dirty="0" smtClean="0"/>
          </a:p>
          <a:p>
            <a:r>
              <a:rPr lang="en-US" dirty="0" smtClean="0"/>
              <a:t>Focus on user stories</a:t>
            </a:r>
          </a:p>
          <a:p>
            <a:pPr lvl="1"/>
            <a:r>
              <a:rPr lang="en-US" dirty="0" smtClean="0"/>
              <a:t>Create Agile/Scrum work items</a:t>
            </a:r>
          </a:p>
          <a:p>
            <a:r>
              <a:rPr lang="en-US" dirty="0" smtClean="0"/>
              <a:t>Get feedback from users </a:t>
            </a:r>
          </a:p>
          <a:p>
            <a:pPr lvl="1"/>
            <a:r>
              <a:rPr lang="en-US" dirty="0" smtClean="0"/>
              <a:t>Business/Home users</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Left Image, courtesy of </a:t>
            </a:r>
            <a:r>
              <a:rPr lang="en-US" sz="900" i="1" dirty="0" err="1" smtClean="0">
                <a:solidFill>
                  <a:schemeClr val="bg1">
                    <a:lumMod val="85000"/>
                  </a:schemeClr>
                </a:solidFill>
              </a:rPr>
              <a:t>Ambro</a:t>
            </a:r>
            <a:r>
              <a:rPr lang="en-US" sz="900" i="1" baseline="0" dirty="0" smtClean="0">
                <a:solidFill>
                  <a:schemeClr val="bg1">
                    <a:lumMod val="85000"/>
                  </a:schemeClr>
                </a:solidFill>
              </a:rPr>
              <a:t> </a:t>
            </a:r>
            <a:r>
              <a:rPr lang="en-US" sz="900" i="1" dirty="0" smtClean="0">
                <a:solidFill>
                  <a:schemeClr val="bg1">
                    <a:lumMod val="85000"/>
                  </a:schemeClr>
                </a:solidFill>
              </a:rPr>
              <a:t>/ FreeDigitalPhotos.net</a:t>
            </a: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Right Image, courtesy of Michal </a:t>
            </a:r>
            <a:r>
              <a:rPr lang="en-US" sz="900" i="1" dirty="0" err="1" smtClean="0">
                <a:solidFill>
                  <a:schemeClr val="bg1">
                    <a:lumMod val="85000"/>
                  </a:schemeClr>
                </a:solidFill>
              </a:rPr>
              <a:t>Marcol</a:t>
            </a:r>
            <a:r>
              <a:rPr lang="en-US" sz="900" i="1" dirty="0" smtClean="0">
                <a:solidFill>
                  <a:schemeClr val="bg1">
                    <a:lumMod val="85000"/>
                  </a:schemeClr>
                </a:solidFill>
              </a:rPr>
              <a:t> / FreeDigitalPhotos.net</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i="1" dirty="0" smtClean="0">
              <a:solidFill>
                <a:schemeClr val="bg1">
                  <a:lumMod val="85000"/>
                </a:schemeClr>
              </a:solidFill>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27E01A-EA57-481B-9D11-20A79135B325}"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045359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 User Behavior</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Be consistent, be recognizable, so that users will know what to do</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Sources: </a:t>
            </a: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Angry Birds, by </a:t>
            </a:r>
            <a:r>
              <a:rPr lang="en-US" sz="900" i="1" dirty="0" err="1" smtClean="0">
                <a:solidFill>
                  <a:schemeClr val="bg1">
                    <a:lumMod val="85000"/>
                  </a:schemeClr>
                </a:solidFill>
              </a:rPr>
              <a:t>Rovio</a:t>
            </a:r>
            <a:endParaRPr lang="en-US" sz="900" i="1" dirty="0" smtClean="0">
              <a:solidFill>
                <a:schemeClr val="bg1">
                  <a:lumMod val="85000"/>
                </a:schemeClr>
              </a:solidFill>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Twitter app on WP8</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4B4B736-731D-49E3-BF66-194A18C47B04}"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119568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pPr marL="0" indent="0">
              <a:buNone/>
            </a:pPr>
            <a:endParaRPr lang="en-US" dirty="0" smtClean="0"/>
          </a:p>
          <a:p>
            <a:pPr marL="0" indent="0">
              <a:buNone/>
            </a:pPr>
            <a:r>
              <a:rPr lang="en-US" dirty="0" smtClean="0"/>
              <a:t>Shahed Chowdhuri</a:t>
            </a:r>
          </a:p>
          <a:p>
            <a:pPr marL="0" indent="0">
              <a:buNone/>
            </a:pPr>
            <a:r>
              <a:rPr lang="en-US" dirty="0" smtClean="0"/>
              <a:t>Technical Evangelist</a:t>
            </a:r>
          </a:p>
          <a:p>
            <a:pPr marL="0" indent="0">
              <a:buNone/>
            </a:pPr>
            <a:endParaRPr lang="en-US" dirty="0" smtClean="0"/>
          </a:p>
          <a:p>
            <a:pPr marL="342900" indent="-342900">
              <a:buFont typeface="Arial" panose="020B0604020202020204" pitchFamily="34" charset="0"/>
              <a:buChar char="•"/>
            </a:pPr>
            <a:r>
              <a:rPr lang="en-US" sz="900" dirty="0" smtClean="0"/>
              <a:t>Email: </a:t>
            </a:r>
            <a:r>
              <a:rPr lang="en-US" sz="900" dirty="0" smtClean="0">
                <a:hlinkClick r:id="rId3"/>
              </a:rPr>
              <a:t>shchowd@microsoft.com</a:t>
            </a:r>
            <a:endParaRPr lang="en-US" sz="900" dirty="0" smtClean="0"/>
          </a:p>
          <a:p>
            <a:pPr marL="342900" indent="-342900">
              <a:buFont typeface="Arial" panose="020B0604020202020204" pitchFamily="34" charset="0"/>
              <a:buChar char="•"/>
            </a:pPr>
            <a:r>
              <a:rPr lang="en-US" sz="900" dirty="0" smtClean="0"/>
              <a:t>Twitter: </a:t>
            </a:r>
            <a:r>
              <a:rPr lang="en-US" sz="900" dirty="0" smtClean="0">
                <a:hlinkClick r:id="rId4"/>
              </a:rPr>
              <a:t>@</a:t>
            </a:r>
            <a:r>
              <a:rPr lang="en-US" sz="900" dirty="0" err="1" smtClean="0">
                <a:hlinkClick r:id="rId4"/>
              </a:rPr>
              <a:t>shahedC</a:t>
            </a:r>
            <a:r>
              <a:rPr lang="en-US" sz="900" dirty="0" smtClean="0"/>
              <a:t> </a:t>
            </a:r>
          </a:p>
          <a:p>
            <a:pPr marL="342900" indent="-342900">
              <a:buFont typeface="Arial" panose="020B0604020202020204" pitchFamily="34" charset="0"/>
              <a:buChar char="•"/>
            </a:pPr>
            <a:r>
              <a:rPr lang="en-US" sz="900" dirty="0" smtClean="0"/>
              <a:t>Blog: </a:t>
            </a:r>
            <a:r>
              <a:rPr lang="en-US" sz="900" dirty="0" smtClean="0">
                <a:hlinkClick r:id="rId5"/>
              </a:rPr>
              <a:t>WakeUpAndCode.com</a:t>
            </a:r>
            <a:endParaRPr lang="en-US" sz="9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Device</a:t>
            </a:r>
            <a:r>
              <a:rPr lang="en-US" baseline="0" dirty="0" smtClean="0"/>
              <a:t> Usage Chart</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Source: </a:t>
            </a:r>
            <a:r>
              <a:rPr lang="en-US" dirty="0" smtClean="0">
                <a:hlinkClick r:id="rId3"/>
              </a:rPr>
              <a:t>http://www.comscore.com/Insights/Blog/2013_Digital_Future_in_Focus_Series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325463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vs Desktop stats</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Source: </a:t>
            </a:r>
            <a:r>
              <a:rPr lang="en-US" dirty="0" smtClean="0">
                <a:hlinkClick r:id="rId3"/>
              </a:rPr>
              <a:t>http://www.comscore.com/Insights/Blog/2013_Digital_Future_in_Focus_Series</a:t>
            </a:r>
            <a:r>
              <a:rPr lang="en-US" dirty="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94D1413-2CB7-4616-A616-DD91B64D3B59}"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49143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Spike in Mobile Users</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Not just apps, mobile websites too!</a:t>
            </a: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Image courtesy of KROMKRATHOG / FreeDigitalPhotos.net</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33FBFCE-3832-4360-8CC0-EC028E482C6A}"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66200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Mobile UI</a:t>
            </a: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Image courtesy of franky242 / FreeDigitalPhotos.net</a:t>
            </a:r>
          </a:p>
          <a:p>
            <a:pPr marL="228600" indent="-228600">
              <a:buAutoNum type="arabicPeriod"/>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D065251-F8D6-432E-A0A5-0F02D9662AEC}"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8449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a Clean UI</a:t>
            </a:r>
          </a:p>
          <a:p>
            <a:pPr marL="809271" lvl="1" indent="-342900"/>
            <a:r>
              <a:rPr lang="en-US" dirty="0" smtClean="0"/>
              <a:t>Choose important fields over a cluttered UI</a:t>
            </a:r>
          </a:p>
          <a:p>
            <a:pPr marL="809271" lvl="1" indent="-342900"/>
            <a:r>
              <a:rPr lang="en-US" dirty="0" smtClean="0"/>
              <a:t>Minimal fields first, then more as necessary</a:t>
            </a:r>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Sources: Netflix.com, Hulu.com, Healthcare.gov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2545381-7BD3-40BB-BE8E-4DE2CEA4B9E6}"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66284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 Up Into Sections</a:t>
            </a:r>
          </a:p>
          <a:p>
            <a:r>
              <a:rPr lang="en-US" sz="2400" dirty="0" smtClean="0"/>
              <a:t>Split up in the same page, or in a “wizard” UI, with progress indicator</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 WindowsAzure.com</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E736990-A7FB-483C-A967-EDD6CD1690D1}"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92533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 Page Refreshes</a:t>
            </a:r>
          </a:p>
          <a:p>
            <a:endParaRPr lang="en-US" dirty="0" smtClean="0"/>
          </a:p>
          <a:p>
            <a:r>
              <a:rPr lang="en-US" dirty="0" smtClean="0"/>
              <a:t>Use AJAX for partial refreshes:</a:t>
            </a:r>
          </a:p>
          <a:p>
            <a:pPr lvl="1">
              <a:buFont typeface="Wingdings" panose="05000000000000000000" pitchFamily="2" charset="2"/>
              <a:buChar char="§"/>
            </a:pPr>
            <a:r>
              <a:rPr lang="en-US" dirty="0" smtClean="0"/>
              <a:t>Avoid a full page refresh</a:t>
            </a:r>
          </a:p>
          <a:p>
            <a:pPr lvl="1">
              <a:buFont typeface="Wingdings" panose="05000000000000000000" pitchFamily="2" charset="2"/>
              <a:buChar char="§"/>
            </a:pPr>
            <a:r>
              <a:rPr lang="en-US" dirty="0" smtClean="0"/>
              <a:t>Minimize session timeouts</a:t>
            </a:r>
          </a:p>
          <a:p>
            <a:pPr marL="342900" lvl="1" indent="0">
              <a:buNone/>
            </a:pPr>
            <a:endParaRPr lang="en-US" sz="900" kern="1200" dirty="0" smtClean="0">
              <a:solidFill>
                <a:schemeClr val="tx1"/>
              </a:solidFill>
              <a:latin typeface="Segoe UI Light" pitchFamily="34" charset="0"/>
              <a:ea typeface="+mn-ea"/>
              <a:cs typeface="+mn-cs"/>
            </a:endParaRPr>
          </a:p>
          <a:p>
            <a:r>
              <a:rPr lang="en-US" dirty="0" smtClean="0"/>
              <a:t>First offered on desktop browsers</a:t>
            </a:r>
          </a:p>
          <a:p>
            <a:pPr lvl="1">
              <a:buFont typeface="Wingdings" panose="05000000000000000000" pitchFamily="2" charset="2"/>
              <a:buChar char="§"/>
            </a:pPr>
            <a:r>
              <a:rPr lang="en-US" dirty="0" smtClean="0"/>
              <a:t>Works well on tablets/mobile</a:t>
            </a:r>
          </a:p>
          <a:p>
            <a:pPr lvl="1">
              <a:buFont typeface="Wingdings" panose="05000000000000000000" pitchFamily="2" charset="2"/>
              <a:buChar char="§"/>
            </a:pPr>
            <a:r>
              <a:rPr lang="en-US" dirty="0" smtClean="0"/>
              <a:t>e.g. click/touch Like on Facebook</a:t>
            </a:r>
          </a:p>
          <a:p>
            <a:pPr lvl="1">
              <a:buFont typeface="Wingdings" panose="05000000000000000000" pitchFamily="2" charset="2"/>
              <a:buChar char="§"/>
            </a:pPr>
            <a:endParaRPr lang="en-US" dirty="0" smtClean="0"/>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i="1" dirty="0" smtClean="0">
                <a:solidFill>
                  <a:schemeClr val="bg1">
                    <a:lumMod val="85000"/>
                  </a:schemeClr>
                </a:solidFill>
              </a:rPr>
              <a:t>Source: facebook.com/groups/</a:t>
            </a:r>
            <a:r>
              <a:rPr lang="en-US" sz="900" i="1" dirty="0" err="1" smtClean="0">
                <a:solidFill>
                  <a:schemeClr val="bg1">
                    <a:lumMod val="85000"/>
                  </a:schemeClr>
                </a:solidFill>
              </a:rPr>
              <a:t>XboxOneIndieDevs</a:t>
            </a:r>
            <a:r>
              <a:rPr lang="en-US" sz="900" i="1" dirty="0" smtClean="0">
                <a:solidFill>
                  <a:schemeClr val="bg1">
                    <a:lumMod val="85000"/>
                  </a:schemeClr>
                </a:solidFill>
              </a:rPr>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698995D-9793-47EC-AD5F-12CF66533F79}" type="datetime1">
              <a:rPr lang="en-US" smtClean="0"/>
              <a:t>5/18/2014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464356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www.telerik.com/appbuilder"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hyperlink" Target="http://css-tricks.com/css-media-quer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hyperlink" Target="http://wakeupandcode.com/" TargetMode="Externa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omscore.com/Insights/Blog/2013_Digital_Future_in_Focus_Series"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http://www.comscore.com/Insights/Blog/2013_Digital_Future_in_Focus_Ser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Technical Evangelist</a:t>
            </a:r>
          </a:p>
          <a:p>
            <a:endParaRPr lang="en-US" dirty="0"/>
          </a:p>
        </p:txBody>
      </p:sp>
      <p:sp>
        <p:nvSpPr>
          <p:cNvPr id="3" name="Title 2"/>
          <p:cNvSpPr>
            <a:spLocks noGrp="1"/>
          </p:cNvSpPr>
          <p:nvPr>
            <p:ph type="title"/>
          </p:nvPr>
        </p:nvSpPr>
        <p:spPr>
          <a:xfrm>
            <a:off x="274703" y="2117165"/>
            <a:ext cx="11429874" cy="1837298"/>
          </a:xfrm>
        </p:spPr>
        <p:txBody>
          <a:bodyPr/>
          <a:lstStyle/>
          <a:p>
            <a:r>
              <a:rPr lang="en-US" sz="5400" b="1" dirty="0"/>
              <a:t>Mobile UX Design in the Real World</a:t>
            </a:r>
            <a:endParaRPr lang="en-US" sz="5400" dirty="0"/>
          </a:p>
        </p:txBody>
      </p:sp>
      <p:sp>
        <p:nvSpPr>
          <p:cNvPr id="4" name="Title 1"/>
          <p:cNvSpPr txBox="1">
            <a:spLocks/>
          </p:cNvSpPr>
          <p:nvPr/>
        </p:nvSpPr>
        <p:spPr>
          <a:xfrm>
            <a:off x="366141" y="3035813"/>
            <a:ext cx="11155558" cy="465099"/>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UX </a:t>
            </a:r>
            <a:r>
              <a:rPr lang="en-US" sz="2448" dirty="0" smtClean="0"/>
              <a:t>Design Best Practices </a:t>
            </a:r>
            <a:r>
              <a:rPr lang="en-US" sz="2448" dirty="0"/>
              <a:t>for </a:t>
            </a:r>
            <a:r>
              <a:rPr lang="en-US" sz="2448" dirty="0" smtClean="0"/>
              <a:t>Apps/Games &amp; Mobile Websites with Responsive </a:t>
            </a:r>
            <a:r>
              <a:rPr lang="en-US" sz="2448" dirty="0"/>
              <a:t>UI</a:t>
            </a:r>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6766550" cy="4579715"/>
          </a:xfrm>
        </p:spPr>
        <p:txBody>
          <a:bodyPr/>
          <a:lstStyle/>
          <a:p>
            <a:pPr marL="0" indent="0">
              <a:buNone/>
            </a:pPr>
            <a:endParaRPr lang="en-US" sz="2400" dirty="0"/>
          </a:p>
          <a:p>
            <a:r>
              <a:rPr lang="en-US" sz="2400" dirty="0" smtClean="0"/>
              <a:t>Test </a:t>
            </a:r>
            <a:r>
              <a:rPr lang="en-US" sz="2400" dirty="0"/>
              <a:t>on various devices and screen </a:t>
            </a:r>
            <a:r>
              <a:rPr lang="en-US" sz="2400" dirty="0" smtClean="0"/>
              <a:t>sizes</a:t>
            </a:r>
          </a:p>
          <a:p>
            <a:endParaRPr lang="en-US" sz="2400" dirty="0" smtClean="0"/>
          </a:p>
          <a:p>
            <a:r>
              <a:rPr lang="en-US" sz="2400" dirty="0" smtClean="0"/>
              <a:t>Tip: Try </a:t>
            </a:r>
            <a:r>
              <a:rPr lang="en-US" sz="2400" dirty="0" err="1" smtClean="0"/>
              <a:t>Telerik’s</a:t>
            </a:r>
            <a:r>
              <a:rPr lang="en-US" sz="2400" dirty="0" smtClean="0"/>
              <a:t> App Builder</a:t>
            </a:r>
            <a:endParaRPr lang="en-US" sz="2400" dirty="0"/>
          </a:p>
          <a:p>
            <a:r>
              <a:rPr lang="en-US" sz="2400" dirty="0" smtClean="0">
                <a:gradFill>
                  <a:gsLst>
                    <a:gs pos="2917">
                      <a:schemeClr val="tx1"/>
                    </a:gs>
                    <a:gs pos="30000">
                      <a:schemeClr val="tx1"/>
                    </a:gs>
                  </a:gsLst>
                  <a:lin ang="5400000" scaled="0"/>
                </a:gradFill>
                <a:hlinkClick r:id="rId3"/>
              </a:rPr>
              <a:t>http</a:t>
            </a:r>
            <a:r>
              <a:rPr lang="en-US" sz="2400" dirty="0">
                <a:gradFill>
                  <a:gsLst>
                    <a:gs pos="2917">
                      <a:schemeClr val="tx1"/>
                    </a:gs>
                    <a:gs pos="30000">
                      <a:schemeClr val="tx1"/>
                    </a:gs>
                  </a:gsLst>
                  <a:lin ang="5400000" scaled="0"/>
                </a:gradFill>
                <a:hlinkClick r:id="rId3"/>
              </a:rPr>
              <a:t>://www.telerik.com/appbuilder</a:t>
            </a:r>
            <a:endParaRPr lang="en-US" sz="2400" dirty="0"/>
          </a:p>
          <a:p>
            <a:pPr marL="0" indent="0">
              <a:buNone/>
            </a:pPr>
            <a:endParaRPr lang="en-US" sz="2400" dirty="0"/>
          </a:p>
          <a:p>
            <a:endParaRPr lang="en-US" sz="2400" dirty="0"/>
          </a:p>
          <a:p>
            <a:r>
              <a:rPr lang="en-US" sz="2400" dirty="0" smtClean="0"/>
              <a:t>Responsive </a:t>
            </a:r>
            <a:r>
              <a:rPr lang="en-US" sz="2400" dirty="0"/>
              <a:t>UI (to avoid duplicate efforts</a:t>
            </a:r>
            <a:r>
              <a:rPr lang="en-US" sz="2400" dirty="0" smtClean="0"/>
              <a:t>)</a:t>
            </a:r>
          </a:p>
          <a:p>
            <a:r>
              <a:rPr lang="en-US" sz="2400" dirty="0" smtClean="0"/>
              <a:t>CSS media queries</a:t>
            </a:r>
          </a:p>
          <a:p>
            <a:r>
              <a:rPr lang="en-US" sz="2400" dirty="0" smtClean="0"/>
              <a:t>Info: </a:t>
            </a:r>
            <a:r>
              <a:rPr lang="en-US" sz="2400" dirty="0">
                <a:hlinkClick r:id="rId4"/>
              </a:rPr>
              <a:t>http://css-tricks.com/css-media-queries</a:t>
            </a:r>
            <a:r>
              <a:rPr lang="en-US" sz="2400" dirty="0" smtClean="0">
                <a:hlinkClick r:id="rId4"/>
              </a:rPr>
              <a:t>/</a:t>
            </a:r>
            <a:r>
              <a:rPr lang="en-US" sz="2400" dirty="0" smtClean="0"/>
              <a:t> </a:t>
            </a:r>
          </a:p>
          <a:p>
            <a:endParaRPr lang="en-US" sz="2400" dirty="0"/>
          </a:p>
        </p:txBody>
      </p:sp>
      <p:sp>
        <p:nvSpPr>
          <p:cNvPr id="3" name="Title 2"/>
          <p:cNvSpPr>
            <a:spLocks noGrp="1"/>
          </p:cNvSpPr>
          <p:nvPr>
            <p:ph type="title"/>
          </p:nvPr>
        </p:nvSpPr>
        <p:spPr/>
        <p:txBody>
          <a:bodyPr/>
          <a:lstStyle/>
          <a:p>
            <a:r>
              <a:rPr lang="en-US" dirty="0" smtClean="0"/>
              <a:t>Build a Responsive </a:t>
            </a:r>
            <a:r>
              <a:rPr lang="en-US" dirty="0"/>
              <a:t>UI</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3993" y="1212849"/>
            <a:ext cx="2531128" cy="4492752"/>
          </a:xfrm>
          <a:prstGeom prst="rect">
            <a:avLst/>
          </a:prstGeom>
          <a:ln>
            <a:solidFill>
              <a:schemeClr val="accent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2849" y="1212849"/>
            <a:ext cx="2695651" cy="4492752"/>
          </a:xfrm>
          <a:prstGeom prst="rect">
            <a:avLst/>
          </a:prstGeom>
          <a:ln>
            <a:solidFill>
              <a:schemeClr val="accent1"/>
            </a:solidFill>
          </a:ln>
        </p:spPr>
      </p:pic>
      <p:sp>
        <p:nvSpPr>
          <p:cNvPr id="6" name="TextBox 5"/>
          <p:cNvSpPr txBox="1"/>
          <p:nvPr/>
        </p:nvSpPr>
        <p:spPr>
          <a:xfrm>
            <a:off x="731897" y="6391283"/>
            <a:ext cx="5735673"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 WakeUpAndCode.com on iOS7 and WP8</a:t>
            </a:r>
          </a:p>
        </p:txBody>
      </p:sp>
    </p:spTree>
    <p:extLst>
      <p:ext uri="{BB962C8B-B14F-4D97-AF65-F5344CB8AC3E}">
        <p14:creationId xmlns:p14="http://schemas.microsoft.com/office/powerpoint/2010/main" val="34415929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2. Mobile UX</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250" y="1577043"/>
            <a:ext cx="6714341" cy="4465037"/>
          </a:xfrm>
          <a:prstGeom prst="rect">
            <a:avLst/>
          </a:prstGeom>
        </p:spPr>
      </p:pic>
      <p:sp>
        <p:nvSpPr>
          <p:cNvPr id="4" name="TextBox 3"/>
          <p:cNvSpPr txBox="1"/>
          <p:nvPr/>
        </p:nvSpPr>
        <p:spPr>
          <a:xfrm>
            <a:off x="5339083" y="6362116"/>
            <a:ext cx="5804346"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Image </a:t>
            </a:r>
            <a:r>
              <a:rPr lang="en-US" sz="2000" i="1" dirty="0">
                <a:solidFill>
                  <a:schemeClr val="bg1">
                    <a:lumMod val="85000"/>
                  </a:schemeClr>
                </a:solidFill>
              </a:rPr>
              <a:t>courtesy of </a:t>
            </a:r>
            <a:r>
              <a:rPr lang="en-US" sz="2000" i="1" dirty="0" err="1" smtClean="0">
                <a:solidFill>
                  <a:schemeClr val="bg1">
                    <a:lumMod val="85000"/>
                  </a:schemeClr>
                </a:solidFill>
              </a:rPr>
              <a:t>twobee</a:t>
            </a:r>
            <a:r>
              <a:rPr lang="en-US" sz="2000" i="1" dirty="0" smtClean="0">
                <a:solidFill>
                  <a:schemeClr val="bg1">
                    <a:lumMod val="85000"/>
                  </a:schemeClr>
                </a:solidFill>
              </a:rPr>
              <a:t> / FreeDigitalPhotos.net</a:t>
            </a:r>
          </a:p>
        </p:txBody>
      </p:sp>
    </p:spTree>
    <p:extLst>
      <p:ext uri="{BB962C8B-B14F-4D97-AF65-F5344CB8AC3E}">
        <p14:creationId xmlns:p14="http://schemas.microsoft.com/office/powerpoint/2010/main" val="36652906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Think About Guest vs Login</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263" y="1942488"/>
            <a:ext cx="3090315" cy="445198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5270" y="1942488"/>
            <a:ext cx="2646142" cy="4407480"/>
          </a:xfrm>
          <a:prstGeom prst="rect">
            <a:avLst/>
          </a:prstGeom>
        </p:spPr>
      </p:pic>
      <p:pic>
        <p:nvPicPr>
          <p:cNvPr id="13" name="Picture 12"/>
          <p:cNvPicPr>
            <a:picLocks noChangeAspect="1"/>
          </p:cNvPicPr>
          <p:nvPr/>
        </p:nvPicPr>
        <p:blipFill>
          <a:blip r:embed="rId5"/>
          <a:stretch>
            <a:fillRect/>
          </a:stretch>
        </p:blipFill>
        <p:spPr>
          <a:xfrm>
            <a:off x="457580" y="1944096"/>
            <a:ext cx="3045991" cy="4407169"/>
          </a:xfrm>
          <a:prstGeom prst="rect">
            <a:avLst/>
          </a:prstGeom>
        </p:spPr>
      </p:pic>
      <p:sp>
        <p:nvSpPr>
          <p:cNvPr id="14" name="TextBox 13"/>
          <p:cNvSpPr txBox="1"/>
          <p:nvPr/>
        </p:nvSpPr>
        <p:spPr>
          <a:xfrm>
            <a:off x="731897" y="6391283"/>
            <a:ext cx="6018699"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Sources: StackOverflow.com, Experts-Exchange.com</a:t>
            </a:r>
          </a:p>
        </p:txBody>
      </p:sp>
      <p:sp>
        <p:nvSpPr>
          <p:cNvPr id="15" name="TextBox 14"/>
          <p:cNvSpPr txBox="1"/>
          <p:nvPr/>
        </p:nvSpPr>
        <p:spPr>
          <a:xfrm>
            <a:off x="274639" y="1200538"/>
            <a:ext cx="41043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Should you require a login?</a:t>
            </a:r>
          </a:p>
        </p:txBody>
      </p:sp>
    </p:spTree>
    <p:extLst>
      <p:ext uri="{BB962C8B-B14F-4D97-AF65-F5344CB8AC3E}">
        <p14:creationId xmlns:p14="http://schemas.microsoft.com/office/powerpoint/2010/main" val="38583229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Use Logins to Improve the Experience</a:t>
            </a:r>
            <a:endParaRPr lang="en-US" dirty="0"/>
          </a:p>
        </p:txBody>
      </p:sp>
      <p:sp>
        <p:nvSpPr>
          <p:cNvPr id="14" name="TextBox 13"/>
          <p:cNvSpPr txBox="1"/>
          <p:nvPr/>
        </p:nvSpPr>
        <p:spPr>
          <a:xfrm>
            <a:off x="731897" y="6391283"/>
            <a:ext cx="8645124"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Sources: </a:t>
            </a:r>
            <a:r>
              <a:rPr lang="en-US" sz="2000" i="1" dirty="0" err="1" smtClean="0">
                <a:solidFill>
                  <a:schemeClr val="bg1">
                    <a:lumMod val="85000"/>
                  </a:schemeClr>
                </a:solidFill>
              </a:rPr>
              <a:t>DrawSomething</a:t>
            </a:r>
            <a:r>
              <a:rPr lang="en-US" sz="2000" i="1" dirty="0" smtClean="0">
                <a:solidFill>
                  <a:schemeClr val="bg1">
                    <a:lumMod val="85000"/>
                  </a:schemeClr>
                </a:solidFill>
              </a:rPr>
              <a:t> by </a:t>
            </a:r>
            <a:r>
              <a:rPr lang="en-US" sz="2000" i="1" dirty="0" err="1" smtClean="0">
                <a:solidFill>
                  <a:schemeClr val="bg1">
                    <a:lumMod val="85000"/>
                  </a:schemeClr>
                </a:solidFill>
              </a:rPr>
              <a:t>OMGPop</a:t>
            </a:r>
            <a:r>
              <a:rPr lang="en-US" sz="2000" i="1" dirty="0" smtClean="0">
                <a:solidFill>
                  <a:schemeClr val="bg1">
                    <a:lumMod val="85000"/>
                  </a:schemeClr>
                </a:solidFill>
              </a:rPr>
              <a:t>/Zynga, Words with Friends by Zynga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029" y="1178224"/>
            <a:ext cx="2572965" cy="45670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384" y="1212849"/>
            <a:ext cx="2888230" cy="4567013"/>
          </a:xfrm>
          <a:prstGeom prst="rect">
            <a:avLst/>
          </a:prstGeom>
        </p:spPr>
      </p:pic>
      <p:sp>
        <p:nvSpPr>
          <p:cNvPr id="10" name="TextBox 9"/>
          <p:cNvSpPr txBox="1"/>
          <p:nvPr/>
        </p:nvSpPr>
        <p:spPr>
          <a:xfrm>
            <a:off x="2561496" y="5868202"/>
            <a:ext cx="7315849"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Social connections, leaderboards, collaboration, </a:t>
            </a:r>
            <a:r>
              <a:rPr lang="en-US" sz="2400" dirty="0" err="1" smtClean="0">
                <a:gradFill>
                  <a:gsLst>
                    <a:gs pos="2917">
                      <a:schemeClr val="tx1"/>
                    </a:gs>
                    <a:gs pos="30000">
                      <a:schemeClr val="tx1"/>
                    </a:gs>
                  </a:gsLst>
                  <a:lin ang="5400000" scaled="0"/>
                </a:gradFill>
              </a:rPr>
              <a:t>etc</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694950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836496" cy="5133713"/>
          </a:xfrm>
        </p:spPr>
        <p:txBody>
          <a:bodyPr/>
          <a:lstStyle/>
          <a:p>
            <a:r>
              <a:rPr lang="en-US" dirty="0" smtClean="0"/>
              <a:t>Cater </a:t>
            </a:r>
            <a:r>
              <a:rPr lang="en-US" dirty="0"/>
              <a:t>to </a:t>
            </a:r>
            <a:r>
              <a:rPr lang="en-US" dirty="0" smtClean="0"/>
              <a:t>mobile devices</a:t>
            </a:r>
          </a:p>
          <a:p>
            <a:pPr lvl="1"/>
            <a:r>
              <a:rPr lang="en-US" dirty="0" smtClean="0"/>
              <a:t>Touch/swipe</a:t>
            </a:r>
          </a:p>
          <a:p>
            <a:endParaRPr lang="en-US" dirty="0" smtClean="0"/>
          </a:p>
          <a:p>
            <a:r>
              <a:rPr lang="en-US" dirty="0" smtClean="0"/>
              <a:t>Hide some ads, </a:t>
            </a:r>
            <a:r>
              <a:rPr lang="en-US" dirty="0" err="1" smtClean="0"/>
              <a:t>etc</a:t>
            </a:r>
            <a:endParaRPr lang="en-US" dirty="0" smtClean="0"/>
          </a:p>
          <a:p>
            <a:pPr lvl="1"/>
            <a:r>
              <a:rPr lang="en-US" dirty="0" smtClean="0"/>
              <a:t>e.g. side-swipe on Facebook</a:t>
            </a:r>
          </a:p>
          <a:p>
            <a:pPr lvl="1"/>
            <a:endParaRPr lang="en-US" dirty="0"/>
          </a:p>
          <a:p>
            <a:pPr marL="342900" lvl="1" indent="-342900"/>
            <a:r>
              <a:rPr lang="en-US" sz="4000" dirty="0" smtClean="0">
                <a:latin typeface="+mj-lt"/>
              </a:rPr>
              <a:t>Lightweight tech: </a:t>
            </a:r>
          </a:p>
          <a:p>
            <a:pPr marL="558800" lvl="2" indent="-342900"/>
            <a:r>
              <a:rPr lang="en-US" sz="2400" dirty="0" smtClean="0">
                <a:latin typeface="+mj-lt"/>
              </a:rPr>
              <a:t>e.g</a:t>
            </a:r>
            <a:r>
              <a:rPr lang="en-US" sz="2400" dirty="0">
                <a:latin typeface="+mj-lt"/>
              </a:rPr>
              <a:t>. ASP.NET MVC </a:t>
            </a:r>
            <a:r>
              <a:rPr lang="en-US" sz="2400" dirty="0" smtClean="0">
                <a:latin typeface="+mj-lt"/>
              </a:rPr>
              <a:t>instead of Web </a:t>
            </a:r>
            <a:r>
              <a:rPr lang="en-US" sz="2400" dirty="0">
                <a:latin typeface="+mj-lt"/>
              </a:rPr>
              <a:t>Forms </a:t>
            </a:r>
            <a:r>
              <a:rPr lang="en-US" sz="2400" dirty="0" smtClean="0">
                <a:latin typeface="+mj-lt"/>
              </a:rPr>
              <a:t>with </a:t>
            </a:r>
            <a:r>
              <a:rPr lang="en-US" sz="2400" dirty="0" err="1" smtClean="0">
                <a:latin typeface="+mj-lt"/>
              </a:rPr>
              <a:t>ViewState</a:t>
            </a:r>
            <a:endParaRPr lang="en-US" sz="2400" dirty="0">
              <a:latin typeface="+mj-lt"/>
            </a:endParaRPr>
          </a:p>
          <a:p>
            <a:pPr lvl="1"/>
            <a:endParaRPr lang="en-US" dirty="0"/>
          </a:p>
        </p:txBody>
      </p:sp>
      <p:sp>
        <p:nvSpPr>
          <p:cNvPr id="3" name="Title 2"/>
          <p:cNvSpPr>
            <a:spLocks noGrp="1"/>
          </p:cNvSpPr>
          <p:nvPr>
            <p:ph type="title"/>
          </p:nvPr>
        </p:nvSpPr>
        <p:spPr/>
        <p:txBody>
          <a:bodyPr/>
          <a:lstStyle/>
          <a:p>
            <a:r>
              <a:rPr lang="en-US" dirty="0" smtClean="0"/>
              <a:t>Design for </a:t>
            </a:r>
            <a:r>
              <a:rPr lang="en-US" dirty="0" smtClean="0"/>
              <a:t>Tablets/Smartphones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133" y="1212849"/>
            <a:ext cx="3720159" cy="5417482"/>
          </a:xfrm>
          <a:prstGeom prst="rect">
            <a:avLst/>
          </a:prstGeom>
        </p:spPr>
      </p:pic>
      <p:sp>
        <p:nvSpPr>
          <p:cNvPr id="5" name="Up-Down Arrow 4"/>
          <p:cNvSpPr/>
          <p:nvPr/>
        </p:nvSpPr>
        <p:spPr bwMode="auto">
          <a:xfrm>
            <a:off x="10150113" y="1212849"/>
            <a:ext cx="457195" cy="914390"/>
          </a:xfrm>
          <a:prstGeom prst="up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Left-Right Arrow 5"/>
          <p:cNvSpPr/>
          <p:nvPr/>
        </p:nvSpPr>
        <p:spPr bwMode="auto">
          <a:xfrm>
            <a:off x="10119896" y="4344025"/>
            <a:ext cx="1737341" cy="548634"/>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Up-Down Arrow 6"/>
          <p:cNvSpPr/>
          <p:nvPr/>
        </p:nvSpPr>
        <p:spPr bwMode="auto">
          <a:xfrm>
            <a:off x="10150112" y="5715941"/>
            <a:ext cx="457195" cy="914390"/>
          </a:xfrm>
          <a:prstGeom prst="up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74638" y="6391283"/>
            <a:ext cx="3430619"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 Facebook news feed</a:t>
            </a:r>
          </a:p>
        </p:txBody>
      </p:sp>
    </p:spTree>
    <p:extLst>
      <p:ext uri="{BB962C8B-B14F-4D97-AF65-F5344CB8AC3E}">
        <p14:creationId xmlns:p14="http://schemas.microsoft.com/office/powerpoint/2010/main" val="11179526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3. Mobile Users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397" y="1485604"/>
            <a:ext cx="6430047" cy="4275981"/>
          </a:xfrm>
          <a:prstGeom prst="rect">
            <a:avLst/>
          </a:prstGeom>
        </p:spPr>
      </p:pic>
      <p:sp>
        <p:nvSpPr>
          <p:cNvPr id="5" name="TextBox 4"/>
          <p:cNvSpPr txBox="1"/>
          <p:nvPr/>
        </p:nvSpPr>
        <p:spPr>
          <a:xfrm>
            <a:off x="5339083" y="6362116"/>
            <a:ext cx="5687904"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Image </a:t>
            </a:r>
            <a:r>
              <a:rPr lang="en-US" sz="2000" i="1" dirty="0">
                <a:solidFill>
                  <a:schemeClr val="bg1">
                    <a:lumMod val="85000"/>
                  </a:schemeClr>
                </a:solidFill>
              </a:rPr>
              <a:t>courtesy of </a:t>
            </a:r>
            <a:r>
              <a:rPr lang="en-US" sz="2000" i="1" dirty="0" err="1" smtClean="0">
                <a:solidFill>
                  <a:schemeClr val="bg1">
                    <a:lumMod val="85000"/>
                  </a:schemeClr>
                </a:solidFill>
              </a:rPr>
              <a:t>Ambro</a:t>
            </a:r>
            <a:r>
              <a:rPr lang="en-US" sz="2000" i="1" dirty="0" smtClean="0">
                <a:solidFill>
                  <a:schemeClr val="bg1">
                    <a:lumMod val="85000"/>
                  </a:schemeClr>
                </a:solidFill>
              </a:rPr>
              <a:t>/ FreeDigitalPhotos.net</a:t>
            </a:r>
          </a:p>
        </p:txBody>
      </p:sp>
    </p:spTree>
    <p:extLst>
      <p:ext uri="{BB962C8B-B14F-4D97-AF65-F5344CB8AC3E}">
        <p14:creationId xmlns:p14="http://schemas.microsoft.com/office/powerpoint/2010/main" val="8987854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Don’t Be Intrusive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056" y="1258250"/>
            <a:ext cx="6400730" cy="3817476"/>
          </a:xfrm>
          <a:prstGeom prst="rect">
            <a:avLst/>
          </a:prstGeom>
        </p:spPr>
      </p:pic>
      <p:sp>
        <p:nvSpPr>
          <p:cNvPr id="5" name="TextBox 4"/>
          <p:cNvSpPr txBox="1"/>
          <p:nvPr/>
        </p:nvSpPr>
        <p:spPr>
          <a:xfrm>
            <a:off x="731897" y="6391283"/>
            <a:ext cx="7084568" cy="603242"/>
          </a:xfrm>
          <a:prstGeom prst="rect">
            <a:avLst/>
          </a:prstGeom>
          <a:noFill/>
        </p:spPr>
        <p:txBody>
          <a:bodyPr wrap="none" lIns="182880" tIns="146304" rIns="182880" bIns="146304" rtlCol="0">
            <a:spAutoFit/>
          </a:bodyPr>
          <a:lstStyle/>
          <a:p>
            <a:r>
              <a:rPr lang="en-US" sz="2000" i="1" dirty="0">
                <a:solidFill>
                  <a:schemeClr val="bg1">
                    <a:lumMod val="85000"/>
                  </a:schemeClr>
                </a:solidFill>
              </a:rPr>
              <a:t>Source: http://mattkorostoff.com/article/popup-ads-are-back</a:t>
            </a:r>
            <a:endParaRPr lang="en-US" sz="2000" i="1" dirty="0" smtClean="0">
              <a:solidFill>
                <a:schemeClr val="bg1">
                  <a:lumMod val="85000"/>
                </a:schemeClr>
              </a:solidFill>
            </a:endParaRPr>
          </a:p>
        </p:txBody>
      </p:sp>
      <p:sp>
        <p:nvSpPr>
          <p:cNvPr id="7" name="Text Placeholder 1"/>
          <p:cNvSpPr>
            <a:spLocks noGrp="1"/>
          </p:cNvSpPr>
          <p:nvPr>
            <p:ph type="body" sz="quarter" idx="10"/>
          </p:nvPr>
        </p:nvSpPr>
        <p:spPr>
          <a:xfrm>
            <a:off x="740993" y="5326042"/>
            <a:ext cx="10956855" cy="572464"/>
          </a:xfrm>
        </p:spPr>
        <p:txBody>
          <a:bodyPr/>
          <a:lstStyle/>
          <a:p>
            <a:pPr marL="0" indent="0">
              <a:buNone/>
            </a:pPr>
            <a:r>
              <a:rPr lang="en-US" sz="2800" dirty="0"/>
              <a:t>Don’t do </a:t>
            </a:r>
            <a:r>
              <a:rPr lang="en-US" sz="2400" dirty="0"/>
              <a:t>popups</a:t>
            </a:r>
            <a:r>
              <a:rPr lang="en-US" sz="2800" dirty="0"/>
              <a:t>, </a:t>
            </a:r>
            <a:r>
              <a:rPr lang="en-US" sz="2800" dirty="0" err="1"/>
              <a:t>popunders</a:t>
            </a:r>
            <a:r>
              <a:rPr lang="en-US" sz="2800" dirty="0"/>
              <a:t>, floating popups that are hard to click, </a:t>
            </a:r>
            <a:r>
              <a:rPr lang="en-US" sz="2800" dirty="0" err="1" smtClean="0"/>
              <a:t>etc</a:t>
            </a:r>
            <a:endParaRPr lang="en-US" sz="2800" dirty="0"/>
          </a:p>
        </p:txBody>
      </p:sp>
    </p:spTree>
    <p:extLst>
      <p:ext uri="{BB962C8B-B14F-4D97-AF65-F5344CB8AC3E}">
        <p14:creationId xmlns:p14="http://schemas.microsoft.com/office/powerpoint/2010/main" val="27374992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49"/>
            <a:ext cx="5760721" cy="4308872"/>
          </a:xfrm>
        </p:spPr>
        <p:txBody>
          <a:bodyPr/>
          <a:lstStyle/>
          <a:p>
            <a:r>
              <a:rPr lang="en-US" dirty="0" smtClean="0"/>
              <a:t>Personalize </a:t>
            </a:r>
            <a:r>
              <a:rPr lang="en-US" dirty="0"/>
              <a:t>by location if possible (but ask permission)</a:t>
            </a:r>
          </a:p>
          <a:p>
            <a:endParaRPr lang="en-US" dirty="0" smtClean="0"/>
          </a:p>
          <a:p>
            <a:r>
              <a:rPr lang="en-US" dirty="0" smtClean="0"/>
              <a:t>Privacy and Security are both very </a:t>
            </a:r>
            <a:r>
              <a:rPr lang="en-US" dirty="0"/>
              <a:t>important</a:t>
            </a:r>
          </a:p>
        </p:txBody>
      </p:sp>
      <p:sp>
        <p:nvSpPr>
          <p:cNvPr id="3" name="Title 2"/>
          <p:cNvSpPr>
            <a:spLocks noGrp="1"/>
          </p:cNvSpPr>
          <p:nvPr>
            <p:ph type="title"/>
          </p:nvPr>
        </p:nvSpPr>
        <p:spPr/>
        <p:txBody>
          <a:bodyPr/>
          <a:lstStyle/>
          <a:p>
            <a:r>
              <a:rPr lang="en-US" dirty="0" smtClean="0"/>
              <a:t>Personalize, but…</a:t>
            </a:r>
            <a:endParaRPr lang="en-US" dirty="0"/>
          </a:p>
        </p:txBody>
      </p:sp>
      <p:sp>
        <p:nvSpPr>
          <p:cNvPr id="4" name="TextBox 3"/>
          <p:cNvSpPr txBox="1"/>
          <p:nvPr/>
        </p:nvSpPr>
        <p:spPr>
          <a:xfrm>
            <a:off x="274638" y="6391283"/>
            <a:ext cx="6225294"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 composite screenshot from news.google.com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932" y="295274"/>
            <a:ext cx="4204441" cy="6148994"/>
          </a:xfrm>
          <a:prstGeom prst="rect">
            <a:avLst/>
          </a:prstGeom>
        </p:spPr>
      </p:pic>
    </p:spTree>
    <p:extLst>
      <p:ext uri="{BB962C8B-B14F-4D97-AF65-F5344CB8AC3E}">
        <p14:creationId xmlns:p14="http://schemas.microsoft.com/office/powerpoint/2010/main" val="3126743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WHAT NEXT?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820" y="1254424"/>
            <a:ext cx="4013824" cy="5351764"/>
          </a:xfrm>
          <a:prstGeom prst="rect">
            <a:avLst/>
          </a:prstGeom>
        </p:spPr>
      </p:pic>
      <p:sp>
        <p:nvSpPr>
          <p:cNvPr id="5" name="TextBox 4"/>
          <p:cNvSpPr txBox="1"/>
          <p:nvPr/>
        </p:nvSpPr>
        <p:spPr>
          <a:xfrm>
            <a:off x="5339083" y="6362116"/>
            <a:ext cx="6824753"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Image </a:t>
            </a:r>
            <a:r>
              <a:rPr lang="en-US" sz="2000" i="1" dirty="0">
                <a:solidFill>
                  <a:schemeClr val="bg1">
                    <a:lumMod val="85000"/>
                  </a:schemeClr>
                </a:solidFill>
              </a:rPr>
              <a:t>courtesy of Salvatore </a:t>
            </a:r>
            <a:r>
              <a:rPr lang="en-US" sz="2000" i="1" dirty="0" err="1" smtClean="0">
                <a:solidFill>
                  <a:schemeClr val="bg1">
                    <a:lumMod val="85000"/>
                  </a:schemeClr>
                </a:solidFill>
              </a:rPr>
              <a:t>Vuono</a:t>
            </a:r>
            <a:r>
              <a:rPr lang="en-US" sz="2000" i="1" dirty="0" smtClean="0">
                <a:solidFill>
                  <a:schemeClr val="bg1">
                    <a:lumMod val="85000"/>
                  </a:schemeClr>
                </a:solidFill>
              </a:rPr>
              <a:t> / FreeDigitalPhotos.net</a:t>
            </a:r>
          </a:p>
        </p:txBody>
      </p:sp>
    </p:spTree>
    <p:extLst>
      <p:ext uri="{BB962C8B-B14F-4D97-AF65-F5344CB8AC3E}">
        <p14:creationId xmlns:p14="http://schemas.microsoft.com/office/powerpoint/2010/main" val="38802684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49"/>
            <a:ext cx="6492233" cy="3754874"/>
          </a:xfrm>
        </p:spPr>
        <p:txBody>
          <a:bodyPr/>
          <a:lstStyle/>
          <a:p>
            <a:r>
              <a:rPr lang="en-US" dirty="0" smtClean="0"/>
              <a:t>Focus </a:t>
            </a:r>
            <a:r>
              <a:rPr lang="en-US" dirty="0"/>
              <a:t>on delivering functionality but with viable design</a:t>
            </a:r>
          </a:p>
          <a:p>
            <a:endParaRPr lang="en-US" dirty="0"/>
          </a:p>
          <a:p>
            <a:r>
              <a:rPr lang="en-US" dirty="0"/>
              <a:t>Doesn’t </a:t>
            </a:r>
            <a:r>
              <a:rPr lang="en-US" dirty="0" smtClean="0"/>
              <a:t>always have </a:t>
            </a:r>
            <a:r>
              <a:rPr lang="en-US" dirty="0"/>
              <a:t>to be fancy, has to be usable.</a:t>
            </a:r>
          </a:p>
        </p:txBody>
      </p:sp>
      <p:sp>
        <p:nvSpPr>
          <p:cNvPr id="3" name="Title 2"/>
          <p:cNvSpPr>
            <a:spLocks noGrp="1"/>
          </p:cNvSpPr>
          <p:nvPr>
            <p:ph type="title"/>
          </p:nvPr>
        </p:nvSpPr>
        <p:spPr/>
        <p:txBody>
          <a:bodyPr/>
          <a:lstStyle/>
          <a:p>
            <a:r>
              <a:rPr lang="en-US" dirty="0" smtClean="0"/>
              <a:t>Deliver Form &amp; Function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659" y="526646"/>
            <a:ext cx="3699755" cy="6166258"/>
          </a:xfrm>
          <a:prstGeom prst="rect">
            <a:avLst/>
          </a:prstGeom>
        </p:spPr>
      </p:pic>
      <p:sp>
        <p:nvSpPr>
          <p:cNvPr id="5" name="TextBox 4"/>
          <p:cNvSpPr txBox="1"/>
          <p:nvPr/>
        </p:nvSpPr>
        <p:spPr>
          <a:xfrm>
            <a:off x="274638" y="6391283"/>
            <a:ext cx="5657254"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 washingtondc.craigslist.org/</a:t>
            </a:r>
            <a:r>
              <a:rPr lang="en-US" sz="2000" i="1" dirty="0" err="1" smtClean="0">
                <a:solidFill>
                  <a:schemeClr val="bg1">
                    <a:lumMod val="85000"/>
                  </a:schemeClr>
                </a:solidFill>
              </a:rPr>
              <a:t>nva</a:t>
            </a:r>
            <a:r>
              <a:rPr lang="en-US" sz="2000" i="1" dirty="0" smtClean="0">
                <a:solidFill>
                  <a:schemeClr val="bg1">
                    <a:lumMod val="85000"/>
                  </a:schemeClr>
                </a:solidFill>
              </a:rPr>
              <a:t> on WP8</a:t>
            </a:r>
          </a:p>
        </p:txBody>
      </p:sp>
    </p:spTree>
    <p:extLst>
      <p:ext uri="{BB962C8B-B14F-4D97-AF65-F5344CB8AC3E}">
        <p14:creationId xmlns:p14="http://schemas.microsoft.com/office/powerpoint/2010/main" val="32980384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895541410"/>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7863818" cy="2228302"/>
          </a:xfrm>
        </p:spPr>
        <p:txBody>
          <a:bodyPr/>
          <a:lstStyle/>
          <a:p>
            <a:r>
              <a:rPr lang="en-US" dirty="0"/>
              <a:t>Focus on user </a:t>
            </a:r>
            <a:r>
              <a:rPr lang="en-US" dirty="0" smtClean="0"/>
              <a:t>stories</a:t>
            </a:r>
          </a:p>
          <a:p>
            <a:pPr lvl="1"/>
            <a:r>
              <a:rPr lang="en-US" dirty="0" smtClean="0"/>
              <a:t>Create Agile/Scrum work items</a:t>
            </a:r>
            <a:endParaRPr lang="en-US" dirty="0"/>
          </a:p>
          <a:p>
            <a:r>
              <a:rPr lang="en-US" dirty="0" smtClean="0"/>
              <a:t>Get feedback from users </a:t>
            </a:r>
          </a:p>
          <a:p>
            <a:pPr lvl="1"/>
            <a:r>
              <a:rPr lang="en-US" dirty="0" smtClean="0"/>
              <a:t>Business/Home users</a:t>
            </a:r>
            <a:endParaRPr lang="en-US" dirty="0"/>
          </a:p>
        </p:txBody>
      </p:sp>
      <p:sp>
        <p:nvSpPr>
          <p:cNvPr id="3" name="Title 2"/>
          <p:cNvSpPr>
            <a:spLocks noGrp="1"/>
          </p:cNvSpPr>
          <p:nvPr>
            <p:ph type="title"/>
          </p:nvPr>
        </p:nvSpPr>
        <p:spPr/>
        <p:txBody>
          <a:bodyPr/>
          <a:lstStyle/>
          <a:p>
            <a:r>
              <a:rPr lang="en-US" dirty="0" smtClean="0"/>
              <a:t>Include Your Users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7" y="3500091"/>
            <a:ext cx="3810000" cy="2533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976" y="3476279"/>
            <a:ext cx="3810000" cy="2581275"/>
          </a:xfrm>
          <a:prstGeom prst="rect">
            <a:avLst/>
          </a:prstGeom>
        </p:spPr>
      </p:pic>
      <p:sp>
        <p:nvSpPr>
          <p:cNvPr id="8" name="TextBox 7"/>
          <p:cNvSpPr txBox="1"/>
          <p:nvPr/>
        </p:nvSpPr>
        <p:spPr>
          <a:xfrm>
            <a:off x="4562009" y="6379504"/>
            <a:ext cx="7813934"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Images, </a:t>
            </a:r>
            <a:r>
              <a:rPr lang="en-US" sz="2000" i="1" dirty="0">
                <a:solidFill>
                  <a:schemeClr val="bg1">
                    <a:lumMod val="85000"/>
                  </a:schemeClr>
                </a:solidFill>
              </a:rPr>
              <a:t>courtesy of </a:t>
            </a:r>
            <a:r>
              <a:rPr lang="en-US" sz="2000" i="1" dirty="0" err="1" smtClean="0">
                <a:solidFill>
                  <a:schemeClr val="bg1">
                    <a:lumMod val="85000"/>
                  </a:schemeClr>
                </a:solidFill>
              </a:rPr>
              <a:t>Ambro</a:t>
            </a:r>
            <a:r>
              <a:rPr lang="en-US" sz="2000" i="1" dirty="0">
                <a:solidFill>
                  <a:schemeClr val="bg1">
                    <a:lumMod val="85000"/>
                  </a:schemeClr>
                </a:solidFill>
              </a:rPr>
              <a:t> &amp; Michal </a:t>
            </a:r>
            <a:r>
              <a:rPr lang="en-US" sz="2000" i="1" dirty="0" err="1">
                <a:solidFill>
                  <a:schemeClr val="bg1">
                    <a:lumMod val="85000"/>
                  </a:schemeClr>
                </a:solidFill>
              </a:rPr>
              <a:t>Marcol</a:t>
            </a:r>
            <a:r>
              <a:rPr lang="en-US" sz="2000" i="1" dirty="0">
                <a:solidFill>
                  <a:schemeClr val="bg1">
                    <a:lumMod val="85000"/>
                  </a:schemeClr>
                </a:solidFill>
              </a:rPr>
              <a:t> </a:t>
            </a:r>
            <a:r>
              <a:rPr lang="en-US" sz="2000" i="1" dirty="0" smtClean="0">
                <a:solidFill>
                  <a:schemeClr val="bg1">
                    <a:lumMod val="85000"/>
                  </a:schemeClr>
                </a:solidFill>
              </a:rPr>
              <a:t>/ FreeDigitalPhotos.net</a:t>
            </a:r>
          </a:p>
        </p:txBody>
      </p:sp>
    </p:spTree>
    <p:extLst>
      <p:ext uri="{BB962C8B-B14F-4D97-AF65-F5344CB8AC3E}">
        <p14:creationId xmlns:p14="http://schemas.microsoft.com/office/powerpoint/2010/main" val="91509502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7863818" cy="1292662"/>
          </a:xfrm>
        </p:spPr>
        <p:txBody>
          <a:bodyPr/>
          <a:lstStyle/>
          <a:p>
            <a:r>
              <a:rPr lang="en-US" dirty="0" smtClean="0"/>
              <a:t>Be </a:t>
            </a:r>
            <a:r>
              <a:rPr lang="en-US" dirty="0"/>
              <a:t>consistent, be recognizable, so that users will know what to do</a:t>
            </a:r>
          </a:p>
        </p:txBody>
      </p:sp>
      <p:sp>
        <p:nvSpPr>
          <p:cNvPr id="3" name="Title 2"/>
          <p:cNvSpPr>
            <a:spLocks noGrp="1"/>
          </p:cNvSpPr>
          <p:nvPr>
            <p:ph type="title"/>
          </p:nvPr>
        </p:nvSpPr>
        <p:spPr/>
        <p:txBody>
          <a:bodyPr/>
          <a:lstStyle/>
          <a:p>
            <a:r>
              <a:rPr lang="en-US" dirty="0" smtClean="0"/>
              <a:t>Predict User Behavior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456" y="295273"/>
            <a:ext cx="3652821" cy="6088035"/>
          </a:xfrm>
          <a:prstGeom prst="rect">
            <a:avLst/>
          </a:prstGeom>
        </p:spPr>
      </p:pic>
      <p:sp>
        <p:nvSpPr>
          <p:cNvPr id="5" name="TextBox 4"/>
          <p:cNvSpPr txBox="1"/>
          <p:nvPr/>
        </p:nvSpPr>
        <p:spPr>
          <a:xfrm>
            <a:off x="1006214" y="6383308"/>
            <a:ext cx="3569310"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 Angry Birds, by </a:t>
            </a:r>
            <a:r>
              <a:rPr lang="en-US" sz="2000" i="1" dirty="0" err="1" smtClean="0">
                <a:solidFill>
                  <a:schemeClr val="bg1">
                    <a:lumMod val="85000"/>
                  </a:schemeClr>
                </a:solidFill>
              </a:rPr>
              <a:t>Rovio</a:t>
            </a:r>
            <a:endParaRPr lang="en-US" sz="2000" i="1" dirty="0" smtClean="0">
              <a:solidFill>
                <a:schemeClr val="bg1">
                  <a:lumMod val="8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269" y="2657979"/>
            <a:ext cx="6042555" cy="3625533"/>
          </a:xfrm>
          <a:prstGeom prst="rect">
            <a:avLst/>
          </a:prstGeom>
        </p:spPr>
      </p:pic>
      <p:sp>
        <p:nvSpPr>
          <p:cNvPr id="7" name="TextBox 6"/>
          <p:cNvSpPr txBox="1"/>
          <p:nvPr/>
        </p:nvSpPr>
        <p:spPr>
          <a:xfrm>
            <a:off x="8595651" y="6383308"/>
            <a:ext cx="3420552"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 Twitter app on WP8</a:t>
            </a:r>
          </a:p>
        </p:txBody>
      </p:sp>
    </p:spTree>
    <p:extLst>
      <p:ext uri="{BB962C8B-B14F-4D97-AF65-F5344CB8AC3E}">
        <p14:creationId xmlns:p14="http://schemas.microsoft.com/office/powerpoint/2010/main" val="258817674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6200671" y="1794279"/>
            <a:ext cx="4387888" cy="2857331"/>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313098" y="3717648"/>
            <a:ext cx="5001690" cy="1222451"/>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342900" indent="-342900">
              <a:buFont typeface="Arial" panose="020B0604020202020204" pitchFamily="34" charset="0"/>
              <a:buChar char="•"/>
            </a:pPr>
            <a:r>
              <a:rPr lang="en-US" sz="2448" dirty="0" smtClean="0"/>
              <a:t>Email: </a:t>
            </a:r>
            <a:r>
              <a:rPr lang="en-US" sz="2448" dirty="0" smtClean="0">
                <a:hlinkClick r:id="rId4"/>
              </a:rPr>
              <a:t>shchowd@microsoft.com</a:t>
            </a:r>
            <a:endParaRPr lang="en-US" sz="2448" dirty="0" smtClean="0"/>
          </a:p>
          <a:p>
            <a:pPr marL="342900" indent="-342900">
              <a:buFont typeface="Arial" panose="020B0604020202020204" pitchFamily="34" charset="0"/>
              <a:buChar char="•"/>
            </a:pPr>
            <a:r>
              <a:rPr lang="en-US" sz="2448" dirty="0" smtClean="0"/>
              <a:t>Twitter: </a:t>
            </a:r>
            <a:r>
              <a:rPr lang="en-US" sz="2448" dirty="0" smtClean="0">
                <a:hlinkClick r:id="rId5"/>
              </a:rPr>
              <a:t>@</a:t>
            </a:r>
            <a:r>
              <a:rPr lang="en-US" sz="2448" dirty="0" err="1" smtClean="0">
                <a:hlinkClick r:id="rId5"/>
              </a:rPr>
              <a:t>shahedC</a:t>
            </a:r>
            <a:r>
              <a:rPr lang="en-US" sz="2448" dirty="0" smtClean="0"/>
              <a:t> </a:t>
            </a:r>
          </a:p>
          <a:p>
            <a:pPr marL="342900" indent="-342900">
              <a:buFont typeface="Arial" panose="020B0604020202020204" pitchFamily="34" charset="0"/>
              <a:buChar char="•"/>
            </a:pPr>
            <a:r>
              <a:rPr lang="en-US" sz="2448" dirty="0" smtClean="0"/>
              <a:t>Blog: </a:t>
            </a:r>
            <a:r>
              <a:rPr lang="en-US" sz="2448" dirty="0" smtClean="0">
                <a:hlinkClick r:id="rId6"/>
              </a:rPr>
              <a:t>WakeUpAndCode.com</a:t>
            </a:r>
            <a:endParaRPr lang="en-US" sz="2448" dirty="0"/>
          </a:p>
        </p:txBody>
      </p:sp>
      <p:sp>
        <p:nvSpPr>
          <p:cNvPr id="7" name="Text Placeholder 1"/>
          <p:cNvSpPr>
            <a:spLocks noGrp="1"/>
          </p:cNvSpPr>
          <p:nvPr>
            <p:ph type="body" sz="quarter" idx="10"/>
          </p:nvPr>
        </p:nvSpPr>
        <p:spPr>
          <a:xfrm>
            <a:off x="274638" y="1212849"/>
            <a:ext cx="5760721" cy="2092881"/>
          </a:xfrm>
        </p:spPr>
        <p:txBody>
          <a:bodyPr/>
          <a:lstStyle/>
          <a:p>
            <a:pPr marL="0" indent="0">
              <a:buNone/>
            </a:pPr>
            <a:endParaRPr lang="en-US" dirty="0" smtClean="0"/>
          </a:p>
          <a:p>
            <a:pPr marL="0" indent="0">
              <a:buNone/>
            </a:pPr>
            <a:r>
              <a:rPr lang="en-US" dirty="0" smtClean="0"/>
              <a:t>Shahed Chowdhuri</a:t>
            </a:r>
          </a:p>
          <a:p>
            <a:pPr marL="0" indent="0">
              <a:buNone/>
            </a:pPr>
            <a:r>
              <a:rPr lang="en-US" dirty="0" smtClean="0"/>
              <a:t>Technical Evangelist</a:t>
            </a:r>
            <a:endParaRPr lang="en-US" dirty="0"/>
          </a:p>
        </p:txBody>
      </p:sp>
    </p:spTree>
    <p:extLst>
      <p:ext uri="{BB962C8B-B14F-4D97-AF65-F5344CB8AC3E}">
        <p14:creationId xmlns:p14="http://schemas.microsoft.com/office/powerpoint/2010/main" val="40254717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2651794" cy="2653354"/>
          </a:xfrm>
        </p:spPr>
        <p:txBody>
          <a:bodyPr/>
          <a:lstStyle/>
          <a:p>
            <a:r>
              <a:rPr lang="en-US" dirty="0" smtClean="0"/>
              <a:t>Device</a:t>
            </a:r>
            <a:br>
              <a:rPr lang="en-US" dirty="0" smtClean="0"/>
            </a:br>
            <a:r>
              <a:rPr lang="en-US" dirty="0" smtClean="0"/>
              <a:t>Usage</a:t>
            </a:r>
            <a:endParaRPr lang="en-US" dirty="0"/>
          </a:p>
        </p:txBody>
      </p:sp>
      <p:sp>
        <p:nvSpPr>
          <p:cNvPr id="3" name="Content Placeholder 2"/>
          <p:cNvSpPr>
            <a:spLocks noGrp="1"/>
          </p:cNvSpPr>
          <p:nvPr>
            <p:ph idx="4294967295"/>
          </p:nvPr>
        </p:nvSpPr>
        <p:spPr>
          <a:xfrm>
            <a:off x="274639" y="5966115"/>
            <a:ext cx="11889564" cy="575822"/>
          </a:xfrm>
          <a:prstGeom prst="rect">
            <a:avLst/>
          </a:prstGeom>
        </p:spPr>
        <p:txBody>
          <a:bodyPr>
            <a:normAutofit fontScale="62500" lnSpcReduction="20000"/>
          </a:bodyPr>
          <a:lstStyle/>
          <a:p>
            <a:pPr marL="0" indent="0">
              <a:buNone/>
            </a:pPr>
            <a:r>
              <a:rPr lang="en-US" dirty="0"/>
              <a:t>Source: </a:t>
            </a:r>
            <a:r>
              <a:rPr lang="en-US" dirty="0">
                <a:hlinkClick r:id="rId3"/>
              </a:rPr>
              <a:t>http://</a:t>
            </a:r>
            <a:r>
              <a:rPr lang="en-US" dirty="0" smtClean="0">
                <a:hlinkClick r:id="rId3"/>
              </a:rPr>
              <a:t>www.comscore.com/Insights/Blog/2013_Digital_Future_in_Focus_Series</a:t>
            </a:r>
            <a:r>
              <a:rPr lang="en-US" dirty="0" smtClean="0"/>
              <a:t> </a:t>
            </a:r>
            <a:endParaRPr lang="en-US" dirty="0"/>
          </a:p>
        </p:txBody>
      </p:sp>
      <p:pic>
        <p:nvPicPr>
          <p:cNvPr id="1030" name="Picture 6" descr="http://www.smartinsights.com/wp-content/uploads/2013/02/UK-Mobile-Device-Preferences-Statis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19" y="295274"/>
            <a:ext cx="7357324" cy="548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842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3474745" cy="3110549"/>
          </a:xfrm>
        </p:spPr>
        <p:txBody>
          <a:bodyPr/>
          <a:lstStyle/>
          <a:p>
            <a:r>
              <a:rPr lang="en-US" dirty="0" smtClean="0"/>
              <a:t>Mobile vs Desktop</a:t>
            </a:r>
            <a:endParaRPr lang="en-US" dirty="0"/>
          </a:p>
        </p:txBody>
      </p:sp>
      <p:pic>
        <p:nvPicPr>
          <p:cNvPr id="4" name="Picture 3"/>
          <p:cNvPicPr>
            <a:picLocks noChangeAspect="1"/>
          </p:cNvPicPr>
          <p:nvPr/>
        </p:nvPicPr>
        <p:blipFill>
          <a:blip r:embed="rId3"/>
          <a:stretch>
            <a:fillRect/>
          </a:stretch>
        </p:blipFill>
        <p:spPr>
          <a:xfrm>
            <a:off x="4023701" y="479775"/>
            <a:ext cx="4752975" cy="5076825"/>
          </a:xfrm>
          <a:prstGeom prst="rect">
            <a:avLst/>
          </a:prstGeom>
        </p:spPr>
      </p:pic>
      <p:sp>
        <p:nvSpPr>
          <p:cNvPr id="5" name="Content Placeholder 2"/>
          <p:cNvSpPr txBox="1">
            <a:spLocks/>
          </p:cNvSpPr>
          <p:nvPr/>
        </p:nvSpPr>
        <p:spPr>
          <a:xfrm>
            <a:off x="274639" y="5966115"/>
            <a:ext cx="11889564" cy="575822"/>
          </a:xfrm>
          <a:prstGeom prst="rect">
            <a:avLst/>
          </a:prstGeom>
        </p:spPr>
        <p:txBody>
          <a:bodyPr vert="horz" wrap="square" lIns="146304" tIns="91440" rIns="146304" bIns="91440" rtlCol="0">
            <a:normAutofit fontScale="625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Source: </a:t>
            </a:r>
            <a:r>
              <a:rPr lang="en-US" dirty="0" smtClean="0">
                <a:hlinkClick r:id="rId4"/>
              </a:rPr>
              <a:t>http://www.comscore.com/Insights/Blog/2013_Digital_Future_in_Focus_Series</a:t>
            </a:r>
            <a:r>
              <a:rPr lang="en-US" dirty="0" smtClean="0"/>
              <a:t> </a:t>
            </a:r>
            <a:endParaRPr lang="en-US" dirty="0"/>
          </a:p>
        </p:txBody>
      </p:sp>
    </p:spTree>
    <p:extLst>
      <p:ext uri="{BB962C8B-B14F-4D97-AF65-F5344CB8AC3E}">
        <p14:creationId xmlns:p14="http://schemas.microsoft.com/office/powerpoint/2010/main" val="32083106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9169" y="5623452"/>
            <a:ext cx="8366702" cy="738664"/>
          </a:xfrm>
        </p:spPr>
        <p:txBody>
          <a:bodyPr/>
          <a:lstStyle/>
          <a:p>
            <a:pPr marL="0" indent="0" algn="ctr">
              <a:buNone/>
            </a:pPr>
            <a:r>
              <a:rPr lang="en-US" dirty="0" smtClean="0"/>
              <a:t>Not just apps, mobile websites too!</a:t>
            </a:r>
            <a:endParaRPr lang="en-US" dirty="0"/>
          </a:p>
        </p:txBody>
      </p:sp>
      <p:sp>
        <p:nvSpPr>
          <p:cNvPr id="3" name="Title 2"/>
          <p:cNvSpPr>
            <a:spLocks noGrp="1"/>
          </p:cNvSpPr>
          <p:nvPr>
            <p:ph type="title"/>
          </p:nvPr>
        </p:nvSpPr>
        <p:spPr/>
        <p:txBody>
          <a:bodyPr/>
          <a:lstStyle/>
          <a:p>
            <a:pPr algn="ctr"/>
            <a:r>
              <a:rPr lang="en-US" dirty="0" smtClean="0"/>
              <a:t>Spike in Mobile </a:t>
            </a:r>
            <a:r>
              <a:rPr lang="en-US" dirty="0"/>
              <a:t>Users</a:t>
            </a:r>
          </a:p>
        </p:txBody>
      </p:sp>
      <p:sp>
        <p:nvSpPr>
          <p:cNvPr id="4" name="TextBox 3"/>
          <p:cNvSpPr txBox="1"/>
          <p:nvPr/>
        </p:nvSpPr>
        <p:spPr>
          <a:xfrm>
            <a:off x="5339083" y="6362116"/>
            <a:ext cx="7097392"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Image </a:t>
            </a:r>
            <a:r>
              <a:rPr lang="en-US" sz="2000" i="1" dirty="0">
                <a:solidFill>
                  <a:schemeClr val="bg1">
                    <a:lumMod val="85000"/>
                  </a:schemeClr>
                </a:solidFill>
              </a:rPr>
              <a:t>courtesy of </a:t>
            </a:r>
            <a:r>
              <a:rPr lang="en-US" sz="2000" i="1" dirty="0" smtClean="0">
                <a:solidFill>
                  <a:schemeClr val="bg1">
                    <a:lumMod val="85000"/>
                  </a:schemeClr>
                </a:solidFill>
              </a:rPr>
              <a:t>KROMKRATHOG </a:t>
            </a:r>
            <a:r>
              <a:rPr lang="en-US" sz="2000" i="1" dirty="0">
                <a:solidFill>
                  <a:schemeClr val="bg1">
                    <a:lumMod val="85000"/>
                  </a:schemeClr>
                </a:solidFill>
              </a:rPr>
              <a:t>/ </a:t>
            </a:r>
            <a:r>
              <a:rPr lang="en-US" sz="2000" i="1" dirty="0" smtClean="0">
                <a:solidFill>
                  <a:schemeClr val="bg1">
                    <a:lumMod val="85000"/>
                  </a:schemeClr>
                </a:solidFill>
              </a:rPr>
              <a:t>FreeDigitalPhotos.net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700" y="1416424"/>
            <a:ext cx="2693830" cy="36037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482" y="1416424"/>
            <a:ext cx="5058538" cy="3566270"/>
          </a:xfrm>
          <a:prstGeom prst="rect">
            <a:avLst/>
          </a:prstGeom>
        </p:spPr>
      </p:pic>
    </p:spTree>
    <p:extLst>
      <p:ext uri="{BB962C8B-B14F-4D97-AF65-F5344CB8AC3E}">
        <p14:creationId xmlns:p14="http://schemas.microsoft.com/office/powerpoint/2010/main" val="11259098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1. Mobile UI</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092" y="1485604"/>
            <a:ext cx="6988658" cy="4629986"/>
          </a:xfrm>
          <a:prstGeom prst="rect">
            <a:avLst/>
          </a:prstGeom>
        </p:spPr>
      </p:pic>
      <p:sp>
        <p:nvSpPr>
          <p:cNvPr id="5" name="TextBox 4"/>
          <p:cNvSpPr txBox="1"/>
          <p:nvPr/>
        </p:nvSpPr>
        <p:spPr>
          <a:xfrm>
            <a:off x="5339083" y="6362116"/>
            <a:ext cx="6119496"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Image </a:t>
            </a:r>
            <a:r>
              <a:rPr lang="en-US" sz="2000" i="1" dirty="0">
                <a:solidFill>
                  <a:schemeClr val="bg1">
                    <a:lumMod val="85000"/>
                  </a:schemeClr>
                </a:solidFill>
              </a:rPr>
              <a:t>courtesy of franky242 </a:t>
            </a:r>
            <a:r>
              <a:rPr lang="en-US" sz="2000" i="1" dirty="0" smtClean="0">
                <a:solidFill>
                  <a:schemeClr val="bg1">
                    <a:lumMod val="85000"/>
                  </a:schemeClr>
                </a:solidFill>
              </a:rPr>
              <a:t>/ FreeDigitalPhotos.net</a:t>
            </a:r>
          </a:p>
        </p:txBody>
      </p:sp>
    </p:spTree>
    <p:extLst>
      <p:ext uri="{BB962C8B-B14F-4D97-AF65-F5344CB8AC3E}">
        <p14:creationId xmlns:p14="http://schemas.microsoft.com/office/powerpoint/2010/main" val="6035253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923330"/>
          </a:xfrm>
        </p:spPr>
        <p:txBody>
          <a:bodyPr/>
          <a:lstStyle/>
          <a:p>
            <a:pPr marL="809271" lvl="1" indent="-342900"/>
            <a:r>
              <a:rPr lang="en-US" dirty="0" smtClean="0"/>
              <a:t>Choose important fields over a cluttered UI</a:t>
            </a:r>
            <a:endParaRPr lang="en-US" dirty="0"/>
          </a:p>
          <a:p>
            <a:pPr marL="809271" lvl="1" indent="-342900"/>
            <a:r>
              <a:rPr lang="en-US" dirty="0"/>
              <a:t>Minimal fields first, then more </a:t>
            </a:r>
            <a:r>
              <a:rPr lang="en-US" dirty="0" smtClean="0"/>
              <a:t>as necessary</a:t>
            </a:r>
            <a:endParaRPr lang="en-US" dirty="0"/>
          </a:p>
        </p:txBody>
      </p:sp>
      <p:sp>
        <p:nvSpPr>
          <p:cNvPr id="3" name="Title 2"/>
          <p:cNvSpPr>
            <a:spLocks noGrp="1"/>
          </p:cNvSpPr>
          <p:nvPr>
            <p:ph type="title"/>
          </p:nvPr>
        </p:nvSpPr>
        <p:spPr/>
        <p:txBody>
          <a:bodyPr/>
          <a:lstStyle/>
          <a:p>
            <a:r>
              <a:rPr lang="en-US" dirty="0" smtClean="0"/>
              <a:t>Build a Clean UI</a:t>
            </a:r>
            <a:endParaRPr lang="en-US" dirty="0"/>
          </a:p>
        </p:txBody>
      </p:sp>
      <p:pic>
        <p:nvPicPr>
          <p:cNvPr id="5" name="Picture 4"/>
          <p:cNvPicPr>
            <a:picLocks noChangeAspect="1"/>
          </p:cNvPicPr>
          <p:nvPr/>
        </p:nvPicPr>
        <p:blipFill>
          <a:blip r:embed="rId3"/>
          <a:stretch>
            <a:fillRect/>
          </a:stretch>
        </p:blipFill>
        <p:spPr>
          <a:xfrm>
            <a:off x="8400043" y="516911"/>
            <a:ext cx="3490291" cy="618020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9858" b="7647"/>
          <a:stretch/>
        </p:blipFill>
        <p:spPr>
          <a:xfrm>
            <a:off x="3932262" y="2582872"/>
            <a:ext cx="2560292" cy="374899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9760" b="7745"/>
          <a:stretch/>
        </p:blipFill>
        <p:spPr>
          <a:xfrm>
            <a:off x="731897" y="2582872"/>
            <a:ext cx="2560292" cy="3748999"/>
          </a:xfrm>
          <a:prstGeom prst="rect">
            <a:avLst/>
          </a:prstGeom>
        </p:spPr>
      </p:pic>
      <p:sp>
        <p:nvSpPr>
          <p:cNvPr id="9" name="TextBox 8"/>
          <p:cNvSpPr txBox="1"/>
          <p:nvPr/>
        </p:nvSpPr>
        <p:spPr>
          <a:xfrm>
            <a:off x="731897" y="6391283"/>
            <a:ext cx="5615063"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Sources: Netflix.com, Hulu.com, Healthcare.gov </a:t>
            </a:r>
          </a:p>
        </p:txBody>
      </p:sp>
    </p:spTree>
    <p:extLst>
      <p:ext uri="{BB962C8B-B14F-4D97-AF65-F5344CB8AC3E}">
        <p14:creationId xmlns:p14="http://schemas.microsoft.com/office/powerpoint/2010/main" val="22092911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Split Up Into Sections</a:t>
            </a:r>
            <a:endParaRPr lang="en-US" dirty="0"/>
          </a:p>
        </p:txBody>
      </p:sp>
      <p:pic>
        <p:nvPicPr>
          <p:cNvPr id="4" name="Picture 3"/>
          <p:cNvPicPr>
            <a:picLocks noChangeAspect="1"/>
          </p:cNvPicPr>
          <p:nvPr/>
        </p:nvPicPr>
        <p:blipFill>
          <a:blip r:embed="rId3"/>
          <a:stretch>
            <a:fillRect/>
          </a:stretch>
        </p:blipFill>
        <p:spPr>
          <a:xfrm>
            <a:off x="6583993" y="1830391"/>
            <a:ext cx="5312187" cy="2887058"/>
          </a:xfrm>
          <a:prstGeom prst="rect">
            <a:avLst/>
          </a:prstGeom>
        </p:spPr>
      </p:pic>
      <p:pic>
        <p:nvPicPr>
          <p:cNvPr id="5" name="Picture 4"/>
          <p:cNvPicPr>
            <a:picLocks noChangeAspect="1"/>
          </p:cNvPicPr>
          <p:nvPr/>
        </p:nvPicPr>
        <p:blipFill>
          <a:blip r:embed="rId4"/>
          <a:stretch>
            <a:fillRect/>
          </a:stretch>
        </p:blipFill>
        <p:spPr>
          <a:xfrm>
            <a:off x="499549" y="1211287"/>
            <a:ext cx="5718689" cy="4125266"/>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731897" y="6391283"/>
            <a:ext cx="3399777"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 WindowsAzure.com</a:t>
            </a:r>
          </a:p>
        </p:txBody>
      </p:sp>
      <p:sp>
        <p:nvSpPr>
          <p:cNvPr id="8" name="Text Placeholder 1"/>
          <p:cNvSpPr>
            <a:spLocks noGrp="1"/>
          </p:cNvSpPr>
          <p:nvPr>
            <p:ph type="body" sz="quarter" idx="10"/>
          </p:nvPr>
        </p:nvSpPr>
        <p:spPr>
          <a:xfrm>
            <a:off x="255904" y="5413380"/>
            <a:ext cx="11887200" cy="923330"/>
          </a:xfrm>
        </p:spPr>
        <p:txBody>
          <a:bodyPr/>
          <a:lstStyle/>
          <a:p>
            <a:pPr marL="0" indent="0" algn="ctr">
              <a:buNone/>
            </a:pPr>
            <a:r>
              <a:rPr lang="en-US" sz="2400" dirty="0" smtClean="0"/>
              <a:t>Split up in the same page, or in a “wizard” UI, with </a:t>
            </a:r>
            <a:r>
              <a:rPr lang="en-US" sz="2400" dirty="0"/>
              <a:t>progress indicator</a:t>
            </a:r>
          </a:p>
          <a:p>
            <a:pPr marL="809271" lvl="1" indent="-342900" algn="ctr"/>
            <a:endParaRPr lang="en-US" dirty="0"/>
          </a:p>
        </p:txBody>
      </p:sp>
    </p:spTree>
    <p:extLst>
      <p:ext uri="{BB962C8B-B14F-4D97-AF65-F5344CB8AC3E}">
        <p14:creationId xmlns:p14="http://schemas.microsoft.com/office/powerpoint/2010/main" val="33661668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943599" cy="4555093"/>
          </a:xfrm>
        </p:spPr>
        <p:txBody>
          <a:bodyPr/>
          <a:lstStyle/>
          <a:p>
            <a:r>
              <a:rPr lang="en-US" dirty="0" smtClean="0"/>
              <a:t>Use AJAX </a:t>
            </a:r>
            <a:r>
              <a:rPr lang="en-US" dirty="0"/>
              <a:t>for partial </a:t>
            </a:r>
            <a:r>
              <a:rPr lang="en-US" dirty="0" smtClean="0"/>
              <a:t>refreshes</a:t>
            </a:r>
            <a:r>
              <a:rPr lang="en-US" dirty="0"/>
              <a:t>:</a:t>
            </a:r>
            <a:endParaRPr lang="en-US" dirty="0" smtClean="0"/>
          </a:p>
          <a:p>
            <a:pPr lvl="1">
              <a:buFont typeface="Wingdings" panose="05000000000000000000" pitchFamily="2" charset="2"/>
              <a:buChar char="§"/>
            </a:pPr>
            <a:r>
              <a:rPr lang="en-US" dirty="0" smtClean="0"/>
              <a:t>Avoid a full page refresh</a:t>
            </a:r>
          </a:p>
          <a:p>
            <a:pPr lvl="1">
              <a:buFont typeface="Wingdings" panose="05000000000000000000" pitchFamily="2" charset="2"/>
              <a:buChar char="§"/>
            </a:pPr>
            <a:r>
              <a:rPr lang="en-US" dirty="0" smtClean="0"/>
              <a:t>Minimize session timeouts</a:t>
            </a:r>
          </a:p>
          <a:p>
            <a:pPr marL="342900" lvl="1" indent="0">
              <a:buNone/>
            </a:pPr>
            <a:endParaRPr lang="en-US" dirty="0" smtClean="0">
              <a:latin typeface="+mj-lt"/>
            </a:endParaRPr>
          </a:p>
          <a:p>
            <a:r>
              <a:rPr lang="en-US" dirty="0" smtClean="0"/>
              <a:t>First offered on desktop browsers</a:t>
            </a:r>
          </a:p>
          <a:p>
            <a:pPr lvl="1">
              <a:buFont typeface="Wingdings" panose="05000000000000000000" pitchFamily="2" charset="2"/>
              <a:buChar char="§"/>
            </a:pPr>
            <a:r>
              <a:rPr lang="en-US" dirty="0" smtClean="0"/>
              <a:t>Works well on tablets/mobile</a:t>
            </a:r>
          </a:p>
          <a:p>
            <a:pPr lvl="1">
              <a:buFont typeface="Wingdings" panose="05000000000000000000" pitchFamily="2" charset="2"/>
              <a:buChar char="§"/>
            </a:pPr>
            <a:r>
              <a:rPr lang="en-US" dirty="0" smtClean="0"/>
              <a:t>e.g. click/touch Like on Facebook</a:t>
            </a:r>
            <a:endParaRPr lang="en-US" dirty="0"/>
          </a:p>
        </p:txBody>
      </p:sp>
      <p:sp>
        <p:nvSpPr>
          <p:cNvPr id="3" name="Title 2"/>
          <p:cNvSpPr>
            <a:spLocks noGrp="1"/>
          </p:cNvSpPr>
          <p:nvPr>
            <p:ph type="title"/>
          </p:nvPr>
        </p:nvSpPr>
        <p:spPr/>
        <p:txBody>
          <a:bodyPr/>
          <a:lstStyle/>
          <a:p>
            <a:r>
              <a:rPr lang="en-US" dirty="0" smtClean="0"/>
              <a:t>Avoid Page Refreshes</a:t>
            </a:r>
            <a:endParaRPr lang="en-US" dirty="0"/>
          </a:p>
        </p:txBody>
      </p:sp>
      <p:pic>
        <p:nvPicPr>
          <p:cNvPr id="4" name="Picture 3"/>
          <p:cNvPicPr>
            <a:picLocks noChangeAspect="1"/>
          </p:cNvPicPr>
          <p:nvPr/>
        </p:nvPicPr>
        <p:blipFill>
          <a:blip r:embed="rId4"/>
          <a:stretch>
            <a:fillRect/>
          </a:stretch>
        </p:blipFill>
        <p:spPr>
          <a:xfrm>
            <a:off x="6766871" y="295274"/>
            <a:ext cx="5206339" cy="6687604"/>
          </a:xfrm>
          <a:prstGeom prst="rect">
            <a:avLst/>
          </a:prstGeom>
        </p:spPr>
      </p:pic>
      <p:sp>
        <p:nvSpPr>
          <p:cNvPr id="5" name="TextBox 4"/>
          <p:cNvSpPr txBox="1"/>
          <p:nvPr/>
        </p:nvSpPr>
        <p:spPr>
          <a:xfrm>
            <a:off x="112265" y="6391283"/>
            <a:ext cx="5849102" cy="603242"/>
          </a:xfrm>
          <a:prstGeom prst="rect">
            <a:avLst/>
          </a:prstGeom>
          <a:noFill/>
        </p:spPr>
        <p:txBody>
          <a:bodyPr wrap="none" lIns="182880" tIns="146304" rIns="182880" bIns="146304" rtlCol="0">
            <a:spAutoFit/>
          </a:bodyPr>
          <a:lstStyle/>
          <a:p>
            <a:r>
              <a:rPr lang="en-US" sz="2000" i="1" dirty="0" smtClean="0">
                <a:solidFill>
                  <a:schemeClr val="bg1">
                    <a:lumMod val="85000"/>
                  </a:schemeClr>
                </a:solidFill>
              </a:rPr>
              <a:t>Source: facebook.com/groups/</a:t>
            </a:r>
            <a:r>
              <a:rPr lang="en-US" sz="2000" i="1" dirty="0" err="1" smtClean="0">
                <a:solidFill>
                  <a:schemeClr val="bg1">
                    <a:lumMod val="85000"/>
                  </a:schemeClr>
                </a:solidFill>
              </a:rPr>
              <a:t>XboxOneIndieDevs</a:t>
            </a:r>
            <a:r>
              <a:rPr lang="en-US" sz="2000" i="1" dirty="0" smtClean="0">
                <a:solidFill>
                  <a:schemeClr val="bg1">
                    <a:lumMod val="85000"/>
                  </a:schemeClr>
                </a:solidFill>
              </a:rPr>
              <a:t> </a:t>
            </a:r>
          </a:p>
        </p:txBody>
      </p:sp>
    </p:spTree>
    <p:extLst>
      <p:ext uri="{BB962C8B-B14F-4D97-AF65-F5344CB8AC3E}">
        <p14:creationId xmlns:p14="http://schemas.microsoft.com/office/powerpoint/2010/main" val="20231154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cbf749eb-5fb0-4c75-b7cd-eb7d18649fd5"/>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22852</TotalTime>
  <Words>3195</Words>
  <Application>Microsoft Office PowerPoint</Application>
  <PresentationFormat>Custom</PresentationFormat>
  <Paragraphs>304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Segoe UI</vt:lpstr>
      <vt:lpstr>Segoe UI Light</vt:lpstr>
      <vt:lpstr>Wingdings</vt:lpstr>
      <vt:lpstr>MSVID_White_16x9_2012-08-18</vt:lpstr>
      <vt:lpstr>Mobile UX Design in the Real World</vt:lpstr>
      <vt:lpstr>Agenda</vt:lpstr>
      <vt:lpstr>Device Usage</vt:lpstr>
      <vt:lpstr>Mobile vs Desktop</vt:lpstr>
      <vt:lpstr>Spike in Mobile Users</vt:lpstr>
      <vt:lpstr>1. Mobile UI</vt:lpstr>
      <vt:lpstr>Build a Clean UI</vt:lpstr>
      <vt:lpstr>Split Up Into Sections</vt:lpstr>
      <vt:lpstr>Avoid Page Refreshes</vt:lpstr>
      <vt:lpstr>Build a Responsive UI</vt:lpstr>
      <vt:lpstr>2. Mobile UX</vt:lpstr>
      <vt:lpstr>Think About Guest vs Login</vt:lpstr>
      <vt:lpstr>Use Logins to Improve the Experience</vt:lpstr>
      <vt:lpstr>Design for Tablets/Smartphones</vt:lpstr>
      <vt:lpstr>3. Mobile Users</vt:lpstr>
      <vt:lpstr>Don’t Be Intrusive</vt:lpstr>
      <vt:lpstr>Personalize, but…</vt:lpstr>
      <vt:lpstr>WHAT NEXT?</vt:lpstr>
      <vt:lpstr>Deliver Form &amp; Function</vt:lpstr>
      <vt:lpstr>Include Your Users</vt:lpstr>
      <vt:lpstr>Predict User Behavior</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369</cp:revision>
  <dcterms:created xsi:type="dcterms:W3CDTF">2012-05-22T07:38:31Z</dcterms:created>
  <dcterms:modified xsi:type="dcterms:W3CDTF">2014-05-19T03:06:52Z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