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51"/>
  </p:notesMasterIdLst>
  <p:handoutMasterIdLst>
    <p:handoutMasterId r:id="rId52"/>
  </p:handoutMasterIdLst>
  <p:sldIdLst>
    <p:sldId id="256" r:id="rId5"/>
    <p:sldId id="345" r:id="rId6"/>
    <p:sldId id="346" r:id="rId7"/>
    <p:sldId id="343" r:id="rId8"/>
    <p:sldId id="298" r:id="rId9"/>
    <p:sldId id="259" r:id="rId10"/>
    <p:sldId id="260" r:id="rId11"/>
    <p:sldId id="261" r:id="rId12"/>
    <p:sldId id="304" r:id="rId13"/>
    <p:sldId id="315" r:id="rId14"/>
    <p:sldId id="306" r:id="rId15"/>
    <p:sldId id="314" r:id="rId16"/>
    <p:sldId id="316" r:id="rId17"/>
    <p:sldId id="317" r:id="rId18"/>
    <p:sldId id="318" r:id="rId19"/>
    <p:sldId id="308" r:id="rId20"/>
    <p:sldId id="312" r:id="rId21"/>
    <p:sldId id="321" r:id="rId22"/>
    <p:sldId id="322" r:id="rId23"/>
    <p:sldId id="323" r:id="rId24"/>
    <p:sldId id="324" r:id="rId25"/>
    <p:sldId id="313" r:id="rId26"/>
    <p:sldId id="325" r:id="rId27"/>
    <p:sldId id="326" r:id="rId28"/>
    <p:sldId id="331" r:id="rId29"/>
    <p:sldId id="319" r:id="rId30"/>
    <p:sldId id="327" r:id="rId31"/>
    <p:sldId id="332" r:id="rId32"/>
    <p:sldId id="333" r:id="rId33"/>
    <p:sldId id="334" r:id="rId34"/>
    <p:sldId id="335" r:id="rId35"/>
    <p:sldId id="328" r:id="rId36"/>
    <p:sldId id="329" r:id="rId37"/>
    <p:sldId id="330" r:id="rId38"/>
    <p:sldId id="320" r:id="rId39"/>
    <p:sldId id="336" r:id="rId40"/>
    <p:sldId id="337" r:id="rId41"/>
    <p:sldId id="338" r:id="rId42"/>
    <p:sldId id="339" r:id="rId43"/>
    <p:sldId id="340" r:id="rId44"/>
    <p:sldId id="341" r:id="rId45"/>
    <p:sldId id="342" r:id="rId46"/>
    <p:sldId id="311" r:id="rId47"/>
    <p:sldId id="295" r:id="rId48"/>
    <p:sldId id="344" r:id="rId49"/>
    <p:sldId id="296" r:id="rId50"/>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7">
          <p15:clr>
            <a:srgbClr val="A4A3A4"/>
          </p15:clr>
        </p15:guide>
        <p15:guide id="2" orient="horz" pos="763">
          <p15:clr>
            <a:srgbClr val="A4A3A4"/>
          </p15:clr>
        </p15:guide>
        <p15:guide id="3" orient="horz" pos="1339">
          <p15:clr>
            <a:srgbClr val="A4A3A4"/>
          </p15:clr>
        </p15:guide>
        <p15:guide id="4" orient="horz" pos="2491">
          <p15:clr>
            <a:srgbClr val="A4A3A4"/>
          </p15:clr>
        </p15:guide>
        <p15:guide id="5" orient="horz" pos="4219">
          <p15:clr>
            <a:srgbClr val="A4A3A4"/>
          </p15:clr>
        </p15:guide>
        <p15:guide id="6" orient="horz" pos="3643">
          <p15:clr>
            <a:srgbClr val="A4A3A4"/>
          </p15:clr>
        </p15:guide>
        <p15:guide id="7" orient="horz" pos="3067">
          <p15:clr>
            <a:srgbClr val="A4A3A4"/>
          </p15:clr>
        </p15:guide>
        <p15:guide id="8" orient="horz" pos="1915">
          <p15:clr>
            <a:srgbClr val="A4A3A4"/>
          </p15:clr>
        </p15:guide>
        <p15:guide id="9" pos="173">
          <p15:clr>
            <a:srgbClr val="A4A3A4"/>
          </p15:clr>
        </p15:guide>
        <p15:guide id="10" pos="1325">
          <p15:clr>
            <a:srgbClr val="A4A3A4"/>
          </p15:clr>
        </p15:guide>
        <p15:guide id="11" pos="7661">
          <p15:clr>
            <a:srgbClr val="A4A3A4"/>
          </p15:clr>
        </p15:guide>
        <p15:guide id="12" pos="749">
          <p15:clr>
            <a:srgbClr val="A4A3A4"/>
          </p15:clr>
        </p15:guide>
        <p15:guide id="13" pos="7085">
          <p15:clr>
            <a:srgbClr val="A4A3A4"/>
          </p15:clr>
        </p15:guide>
        <p15:guide id="14" pos="3629">
          <p15:clr>
            <a:srgbClr val="A4A3A4"/>
          </p15:clr>
        </p15:guide>
        <p15:guide id="15" pos="1901">
          <p15:clr>
            <a:srgbClr val="A4A3A4"/>
          </p15:clr>
        </p15:guide>
        <p15:guide id="16" pos="2477">
          <p15:clr>
            <a:srgbClr val="A4A3A4"/>
          </p15:clr>
        </p15:guide>
        <p15:guide id="17" pos="4205">
          <p15:clr>
            <a:srgbClr val="A4A3A4"/>
          </p15:clr>
        </p15:guide>
        <p15:guide id="18" pos="4781">
          <p15:clr>
            <a:srgbClr val="A4A3A4"/>
          </p15:clr>
        </p15:guide>
        <p15:guide id="19" pos="5357">
          <p15:clr>
            <a:srgbClr val="A4A3A4"/>
          </p15:clr>
        </p15:guide>
        <p15:guide id="20" pos="5933">
          <p15:clr>
            <a:srgbClr val="A4A3A4"/>
          </p15:clr>
        </p15:guide>
        <p15:guide id="21" pos="6509">
          <p15:clr>
            <a:srgbClr val="A4A3A4"/>
          </p15:clr>
        </p15:guide>
        <p15:guide id="22" pos="305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07C10"/>
    <a:srgbClr val="333333"/>
    <a:srgbClr val="FFFFFF"/>
    <a:srgbClr val="442359"/>
    <a:srgbClr val="505050"/>
    <a:srgbClr val="00FFFF"/>
    <a:srgbClr val="CC00CC"/>
    <a:srgbClr val="5F5F5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06" autoAdjust="0"/>
    <p:restoredTop sz="67961" autoAdjust="0"/>
  </p:normalViewPr>
  <p:slideViewPr>
    <p:cSldViewPr>
      <p:cViewPr varScale="1">
        <p:scale>
          <a:sx n="46" d="100"/>
          <a:sy n="46" d="100"/>
        </p:scale>
        <p:origin x="1740" y="42"/>
      </p:cViewPr>
      <p:guideLst>
        <p:guide orient="horz" pos="187"/>
        <p:guide orient="horz" pos="763"/>
        <p:guide orient="horz" pos="1339"/>
        <p:guide orient="horz" pos="2491"/>
        <p:guide orient="horz" pos="4219"/>
        <p:guide orient="horz" pos="3643"/>
        <p:guide orient="horz" pos="3067"/>
        <p:guide orient="horz" pos="1915"/>
        <p:guide pos="173"/>
        <p:guide pos="1325"/>
        <p:guide pos="7661"/>
        <p:guide pos="749"/>
        <p:guide pos="7085"/>
        <p:guide pos="3629"/>
        <p:guide pos="1901"/>
        <p:guide pos="2477"/>
        <p:guide pos="4205"/>
        <p:guide pos="4781"/>
        <p:guide pos="5357"/>
        <p:guide pos="5933"/>
        <p:guide pos="6509"/>
        <p:guide pos="3053"/>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p:scale>
          <a:sx n="268" d="100"/>
          <a:sy n="268" d="100"/>
        </p:scale>
        <p:origin x="-1734" y="-6144"/>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D72A2-E45E-4CBC-A327-92003FC03E4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2E715B1-F839-4A90-97CA-36FB28EBEABE}">
      <dgm:prSet phldrT="[Text]" custT="1"/>
      <dgm:spPr/>
      <dgm:t>
        <a:bodyPr/>
        <a:lstStyle/>
        <a:p>
          <a:r>
            <a:rPr lang="en-US" sz="2400" dirty="0" smtClean="0"/>
            <a:t>Introduction</a:t>
          </a:r>
          <a:endParaRPr lang="en-US" sz="2400" dirty="0"/>
        </a:p>
      </dgm:t>
    </dgm:pt>
    <dgm:pt modelId="{91F2E64C-688A-424B-AAE7-5FB23B23AFD9}" type="parTrans" cxnId="{22A85389-9B13-4F9F-8479-93B1E267843D}">
      <dgm:prSet/>
      <dgm:spPr/>
      <dgm:t>
        <a:bodyPr/>
        <a:lstStyle/>
        <a:p>
          <a:endParaRPr lang="en-US" sz="2400"/>
        </a:p>
      </dgm:t>
    </dgm:pt>
    <dgm:pt modelId="{8BF3C4E9-F523-4844-A02F-E2C5E7F72065}" type="sibTrans" cxnId="{22A85389-9B13-4F9F-8479-93B1E267843D}">
      <dgm:prSet/>
      <dgm:spPr/>
      <dgm:t>
        <a:bodyPr/>
        <a:lstStyle/>
        <a:p>
          <a:endParaRPr lang="en-US" sz="2400"/>
        </a:p>
      </dgm:t>
    </dgm:pt>
    <dgm:pt modelId="{D8099A2D-DFAF-4615-BA0D-8546DEE309E3}">
      <dgm:prSet phldrT="[Text]" custT="1"/>
      <dgm:spPr/>
      <dgm:t>
        <a:bodyPr/>
        <a:lstStyle/>
        <a:p>
          <a:r>
            <a:rPr lang="en-US" sz="2800" dirty="0" smtClean="0"/>
            <a:t>&gt; Visual Studio</a:t>
          </a:r>
        </a:p>
        <a:p>
          <a:r>
            <a:rPr lang="en-US" sz="2800" dirty="0" smtClean="0"/>
            <a:t>&gt; Alternative Tools</a:t>
          </a:r>
        </a:p>
      </dgm:t>
    </dgm:pt>
    <dgm:pt modelId="{30386CE3-AE7E-4C5A-9BB5-66A3E7C60BAC}" type="parTrans" cxnId="{0758E472-2A50-4F28-8359-BB1A3FFD253D}">
      <dgm:prSet/>
      <dgm:spPr/>
      <dgm:t>
        <a:bodyPr/>
        <a:lstStyle/>
        <a:p>
          <a:endParaRPr lang="en-US" sz="2400"/>
        </a:p>
      </dgm:t>
    </dgm:pt>
    <dgm:pt modelId="{DC94E327-0C06-4351-8B48-39AA96510069}" type="sibTrans" cxnId="{0758E472-2A50-4F28-8359-BB1A3FFD253D}">
      <dgm:prSet/>
      <dgm:spPr/>
      <dgm:t>
        <a:bodyPr/>
        <a:lstStyle/>
        <a:p>
          <a:endParaRPr lang="en-US" sz="2400"/>
        </a:p>
      </dgm:t>
    </dgm:pt>
    <dgm:pt modelId="{96238AB0-3E60-4345-A8BB-5DC959EB425D}">
      <dgm:prSet phldrT="[Text]" custT="1"/>
      <dgm:spPr/>
      <dgm:t>
        <a:bodyPr/>
        <a:lstStyle/>
        <a:p>
          <a:r>
            <a:rPr lang="en-US" sz="2400" dirty="0" smtClean="0"/>
            <a:t>Publishing</a:t>
          </a:r>
          <a:endParaRPr lang="en-US" sz="2400" dirty="0"/>
        </a:p>
      </dgm:t>
    </dgm:pt>
    <dgm:pt modelId="{CEDA0CA6-DF7D-4AF7-AB8F-B61ECB5E31E4}" type="parTrans" cxnId="{64236E48-E02A-49F5-A481-952B03534C6E}">
      <dgm:prSet/>
      <dgm:spPr/>
      <dgm:t>
        <a:bodyPr/>
        <a:lstStyle/>
        <a:p>
          <a:endParaRPr lang="en-US" sz="2400"/>
        </a:p>
      </dgm:t>
    </dgm:pt>
    <dgm:pt modelId="{3D85558E-AF47-42E9-8ADA-599D71F08C07}" type="sibTrans" cxnId="{64236E48-E02A-49F5-A481-952B03534C6E}">
      <dgm:prSet/>
      <dgm:spPr/>
      <dgm:t>
        <a:bodyPr/>
        <a:lstStyle/>
        <a:p>
          <a:endParaRPr lang="en-US" sz="2400"/>
        </a:p>
      </dgm:t>
    </dgm:pt>
    <dgm:pt modelId="{33873E8C-2839-494D-888B-2D6045555E23}" type="pres">
      <dgm:prSet presAssocID="{A85D72A2-E45E-4CBC-A327-92003FC03E48}" presName="Name0" presStyleCnt="0">
        <dgm:presLayoutVars>
          <dgm:chMax val="7"/>
          <dgm:chPref val="7"/>
          <dgm:dir/>
        </dgm:presLayoutVars>
      </dgm:prSet>
      <dgm:spPr/>
      <dgm:t>
        <a:bodyPr/>
        <a:lstStyle/>
        <a:p>
          <a:endParaRPr lang="en-US"/>
        </a:p>
      </dgm:t>
    </dgm:pt>
    <dgm:pt modelId="{D59E550D-D540-47A2-AD11-29F1227ADA12}" type="pres">
      <dgm:prSet presAssocID="{A85D72A2-E45E-4CBC-A327-92003FC03E48}" presName="Name1" presStyleCnt="0"/>
      <dgm:spPr/>
    </dgm:pt>
    <dgm:pt modelId="{2B945AF4-EBAD-4BCF-A053-8CAC79D97DB0}" type="pres">
      <dgm:prSet presAssocID="{A85D72A2-E45E-4CBC-A327-92003FC03E48}" presName="cycle" presStyleCnt="0"/>
      <dgm:spPr/>
    </dgm:pt>
    <dgm:pt modelId="{35404107-AD22-4C43-A8C0-048C8CA28C68}" type="pres">
      <dgm:prSet presAssocID="{A85D72A2-E45E-4CBC-A327-92003FC03E48}" presName="srcNode" presStyleLbl="node1" presStyleIdx="0" presStyleCnt="3"/>
      <dgm:spPr/>
    </dgm:pt>
    <dgm:pt modelId="{8A181E3F-A5E6-42EC-B617-38C9DB2D11F2}" type="pres">
      <dgm:prSet presAssocID="{A85D72A2-E45E-4CBC-A327-92003FC03E48}" presName="conn" presStyleLbl="parChTrans1D2" presStyleIdx="0" presStyleCnt="1"/>
      <dgm:spPr/>
      <dgm:t>
        <a:bodyPr/>
        <a:lstStyle/>
        <a:p>
          <a:endParaRPr lang="en-US"/>
        </a:p>
      </dgm:t>
    </dgm:pt>
    <dgm:pt modelId="{DDB94675-9A40-4FB4-A0BA-6E33CFF76253}" type="pres">
      <dgm:prSet presAssocID="{A85D72A2-E45E-4CBC-A327-92003FC03E48}" presName="extraNode" presStyleLbl="node1" presStyleIdx="0" presStyleCnt="3"/>
      <dgm:spPr/>
    </dgm:pt>
    <dgm:pt modelId="{66352355-C448-46B8-8708-0C0B4FA6D1EF}" type="pres">
      <dgm:prSet presAssocID="{A85D72A2-E45E-4CBC-A327-92003FC03E48}" presName="dstNode" presStyleLbl="node1" presStyleIdx="0" presStyleCnt="3"/>
      <dgm:spPr/>
    </dgm:pt>
    <dgm:pt modelId="{41C0712D-6230-42F5-8134-6AA77C571944}" type="pres">
      <dgm:prSet presAssocID="{E2E715B1-F839-4A90-97CA-36FB28EBEABE}" presName="text_1" presStyleLbl="node1" presStyleIdx="0" presStyleCnt="3">
        <dgm:presLayoutVars>
          <dgm:bulletEnabled val="1"/>
        </dgm:presLayoutVars>
      </dgm:prSet>
      <dgm:spPr/>
      <dgm:t>
        <a:bodyPr/>
        <a:lstStyle/>
        <a:p>
          <a:endParaRPr lang="en-US"/>
        </a:p>
      </dgm:t>
    </dgm:pt>
    <dgm:pt modelId="{D38834FE-0550-4E19-A777-696F868F313F}" type="pres">
      <dgm:prSet presAssocID="{E2E715B1-F839-4A90-97CA-36FB28EBEABE}" presName="accent_1" presStyleCnt="0"/>
      <dgm:spPr/>
    </dgm:pt>
    <dgm:pt modelId="{62AF6F62-0EC8-4091-A054-8417D73400FD}" type="pres">
      <dgm:prSet presAssocID="{E2E715B1-F839-4A90-97CA-36FB28EBEABE}" presName="accentRepeatNode" presStyleLbl="solidFgAcc1" presStyleIdx="0" presStyleCnt="3"/>
      <dgm:spPr/>
    </dgm:pt>
    <dgm:pt modelId="{F4D9450E-B429-4F4B-8D51-12EDAE993C6E}" type="pres">
      <dgm:prSet presAssocID="{D8099A2D-DFAF-4615-BA0D-8546DEE309E3}" presName="text_2" presStyleLbl="node1" presStyleIdx="1" presStyleCnt="3" custScaleY="192842">
        <dgm:presLayoutVars>
          <dgm:bulletEnabled val="1"/>
        </dgm:presLayoutVars>
      </dgm:prSet>
      <dgm:spPr/>
      <dgm:t>
        <a:bodyPr/>
        <a:lstStyle/>
        <a:p>
          <a:endParaRPr lang="en-US"/>
        </a:p>
      </dgm:t>
    </dgm:pt>
    <dgm:pt modelId="{31740FF1-553D-4F29-96E7-2814DB57E2A1}" type="pres">
      <dgm:prSet presAssocID="{D8099A2D-DFAF-4615-BA0D-8546DEE309E3}" presName="accent_2" presStyleCnt="0"/>
      <dgm:spPr/>
    </dgm:pt>
    <dgm:pt modelId="{C95EA77B-C461-4AE5-ACC6-E2281CC000F5}" type="pres">
      <dgm:prSet presAssocID="{D8099A2D-DFAF-4615-BA0D-8546DEE309E3}" presName="accentRepeatNode" presStyleLbl="solidFgAcc1" presStyleIdx="1" presStyleCnt="3"/>
      <dgm:spPr/>
    </dgm:pt>
    <dgm:pt modelId="{6B747725-816F-497E-AD1A-3B239F472931}" type="pres">
      <dgm:prSet presAssocID="{96238AB0-3E60-4345-A8BB-5DC959EB425D}" presName="text_3" presStyleLbl="node1" presStyleIdx="2" presStyleCnt="3">
        <dgm:presLayoutVars>
          <dgm:bulletEnabled val="1"/>
        </dgm:presLayoutVars>
      </dgm:prSet>
      <dgm:spPr/>
      <dgm:t>
        <a:bodyPr/>
        <a:lstStyle/>
        <a:p>
          <a:endParaRPr lang="en-US"/>
        </a:p>
      </dgm:t>
    </dgm:pt>
    <dgm:pt modelId="{0E9D947C-13F2-4239-B168-E36A53AC6625}" type="pres">
      <dgm:prSet presAssocID="{96238AB0-3E60-4345-A8BB-5DC959EB425D}" presName="accent_3" presStyleCnt="0"/>
      <dgm:spPr/>
    </dgm:pt>
    <dgm:pt modelId="{C3CB0320-12E1-4B2A-B8B7-A5C11D3F23D7}" type="pres">
      <dgm:prSet presAssocID="{96238AB0-3E60-4345-A8BB-5DC959EB425D}" presName="accentRepeatNode" presStyleLbl="solidFgAcc1" presStyleIdx="2" presStyleCnt="3"/>
      <dgm:spPr/>
    </dgm:pt>
  </dgm:ptLst>
  <dgm:cxnLst>
    <dgm:cxn modelId="{43422707-9229-47AE-9F85-55A4D6F4C292}" type="presOf" srcId="{A85D72A2-E45E-4CBC-A327-92003FC03E48}" destId="{33873E8C-2839-494D-888B-2D6045555E23}" srcOrd="0" destOrd="0" presId="urn:microsoft.com/office/officeart/2008/layout/VerticalCurvedList"/>
    <dgm:cxn modelId="{64236E48-E02A-49F5-A481-952B03534C6E}" srcId="{A85D72A2-E45E-4CBC-A327-92003FC03E48}" destId="{96238AB0-3E60-4345-A8BB-5DC959EB425D}" srcOrd="2" destOrd="0" parTransId="{CEDA0CA6-DF7D-4AF7-AB8F-B61ECB5E31E4}" sibTransId="{3D85558E-AF47-42E9-8ADA-599D71F08C07}"/>
    <dgm:cxn modelId="{9CB585F6-67F2-4502-A289-852709E4FE0A}" type="presOf" srcId="{E2E715B1-F839-4A90-97CA-36FB28EBEABE}" destId="{41C0712D-6230-42F5-8134-6AA77C571944}" srcOrd="0" destOrd="0" presId="urn:microsoft.com/office/officeart/2008/layout/VerticalCurvedList"/>
    <dgm:cxn modelId="{07913A54-349F-4AD9-B052-150A7F381A0F}" type="presOf" srcId="{8BF3C4E9-F523-4844-A02F-E2C5E7F72065}" destId="{8A181E3F-A5E6-42EC-B617-38C9DB2D11F2}" srcOrd="0" destOrd="0" presId="urn:microsoft.com/office/officeart/2008/layout/VerticalCurvedList"/>
    <dgm:cxn modelId="{1DDEBA7F-71E5-4D81-8FD7-D14A1780AFE1}" type="presOf" srcId="{96238AB0-3E60-4345-A8BB-5DC959EB425D}" destId="{6B747725-816F-497E-AD1A-3B239F472931}" srcOrd="0" destOrd="0" presId="urn:microsoft.com/office/officeart/2008/layout/VerticalCurvedList"/>
    <dgm:cxn modelId="{22A85389-9B13-4F9F-8479-93B1E267843D}" srcId="{A85D72A2-E45E-4CBC-A327-92003FC03E48}" destId="{E2E715B1-F839-4A90-97CA-36FB28EBEABE}" srcOrd="0" destOrd="0" parTransId="{91F2E64C-688A-424B-AAE7-5FB23B23AFD9}" sibTransId="{8BF3C4E9-F523-4844-A02F-E2C5E7F72065}"/>
    <dgm:cxn modelId="{B8C21F10-2688-4991-87F5-07B59583E397}" type="presOf" srcId="{D8099A2D-DFAF-4615-BA0D-8546DEE309E3}" destId="{F4D9450E-B429-4F4B-8D51-12EDAE993C6E}" srcOrd="0" destOrd="0" presId="urn:microsoft.com/office/officeart/2008/layout/VerticalCurvedList"/>
    <dgm:cxn modelId="{0758E472-2A50-4F28-8359-BB1A3FFD253D}" srcId="{A85D72A2-E45E-4CBC-A327-92003FC03E48}" destId="{D8099A2D-DFAF-4615-BA0D-8546DEE309E3}" srcOrd="1" destOrd="0" parTransId="{30386CE3-AE7E-4C5A-9BB5-66A3E7C60BAC}" sibTransId="{DC94E327-0C06-4351-8B48-39AA96510069}"/>
    <dgm:cxn modelId="{F3A36F00-ABB8-40C5-8809-C269369F87E1}" type="presParOf" srcId="{33873E8C-2839-494D-888B-2D6045555E23}" destId="{D59E550D-D540-47A2-AD11-29F1227ADA12}" srcOrd="0" destOrd="0" presId="urn:microsoft.com/office/officeart/2008/layout/VerticalCurvedList"/>
    <dgm:cxn modelId="{4E476C4F-DC3B-41CE-A332-36825B0F5026}" type="presParOf" srcId="{D59E550D-D540-47A2-AD11-29F1227ADA12}" destId="{2B945AF4-EBAD-4BCF-A053-8CAC79D97DB0}" srcOrd="0" destOrd="0" presId="urn:microsoft.com/office/officeart/2008/layout/VerticalCurvedList"/>
    <dgm:cxn modelId="{70D06BBE-70C4-4FCF-9679-79280BE8A135}" type="presParOf" srcId="{2B945AF4-EBAD-4BCF-A053-8CAC79D97DB0}" destId="{35404107-AD22-4C43-A8C0-048C8CA28C68}" srcOrd="0" destOrd="0" presId="urn:microsoft.com/office/officeart/2008/layout/VerticalCurvedList"/>
    <dgm:cxn modelId="{48B9300F-23F8-471E-A9B4-58CC8F3A11D2}" type="presParOf" srcId="{2B945AF4-EBAD-4BCF-A053-8CAC79D97DB0}" destId="{8A181E3F-A5E6-42EC-B617-38C9DB2D11F2}" srcOrd="1" destOrd="0" presId="urn:microsoft.com/office/officeart/2008/layout/VerticalCurvedList"/>
    <dgm:cxn modelId="{288A9071-2D45-4371-8F3E-C91C50244CB6}" type="presParOf" srcId="{2B945AF4-EBAD-4BCF-A053-8CAC79D97DB0}" destId="{DDB94675-9A40-4FB4-A0BA-6E33CFF76253}" srcOrd="2" destOrd="0" presId="urn:microsoft.com/office/officeart/2008/layout/VerticalCurvedList"/>
    <dgm:cxn modelId="{A9E7BB27-B76E-40DC-A56F-AD5493F248BE}" type="presParOf" srcId="{2B945AF4-EBAD-4BCF-A053-8CAC79D97DB0}" destId="{66352355-C448-46B8-8708-0C0B4FA6D1EF}" srcOrd="3" destOrd="0" presId="urn:microsoft.com/office/officeart/2008/layout/VerticalCurvedList"/>
    <dgm:cxn modelId="{2254F741-DD67-468E-820F-7267918753C5}" type="presParOf" srcId="{D59E550D-D540-47A2-AD11-29F1227ADA12}" destId="{41C0712D-6230-42F5-8134-6AA77C571944}" srcOrd="1" destOrd="0" presId="urn:microsoft.com/office/officeart/2008/layout/VerticalCurvedList"/>
    <dgm:cxn modelId="{59D2973D-3327-47E2-961C-5FA7C648899B}" type="presParOf" srcId="{D59E550D-D540-47A2-AD11-29F1227ADA12}" destId="{D38834FE-0550-4E19-A777-696F868F313F}" srcOrd="2" destOrd="0" presId="urn:microsoft.com/office/officeart/2008/layout/VerticalCurvedList"/>
    <dgm:cxn modelId="{751284FE-2B7A-4272-847A-29F20DE82D93}" type="presParOf" srcId="{D38834FE-0550-4E19-A777-696F868F313F}" destId="{62AF6F62-0EC8-4091-A054-8417D73400FD}" srcOrd="0" destOrd="0" presId="urn:microsoft.com/office/officeart/2008/layout/VerticalCurvedList"/>
    <dgm:cxn modelId="{BD00448B-DE22-463F-AFE9-79E8D9798CB6}" type="presParOf" srcId="{D59E550D-D540-47A2-AD11-29F1227ADA12}" destId="{F4D9450E-B429-4F4B-8D51-12EDAE993C6E}" srcOrd="3" destOrd="0" presId="urn:microsoft.com/office/officeart/2008/layout/VerticalCurvedList"/>
    <dgm:cxn modelId="{A04E3FA0-B83F-4704-B36A-E607CAA6FEDB}" type="presParOf" srcId="{D59E550D-D540-47A2-AD11-29F1227ADA12}" destId="{31740FF1-553D-4F29-96E7-2814DB57E2A1}" srcOrd="4" destOrd="0" presId="urn:microsoft.com/office/officeart/2008/layout/VerticalCurvedList"/>
    <dgm:cxn modelId="{7FA89A1F-40C5-49B7-8F3C-EC5CA5392472}" type="presParOf" srcId="{31740FF1-553D-4F29-96E7-2814DB57E2A1}" destId="{C95EA77B-C461-4AE5-ACC6-E2281CC000F5}" srcOrd="0" destOrd="0" presId="urn:microsoft.com/office/officeart/2008/layout/VerticalCurvedList"/>
    <dgm:cxn modelId="{90FB3558-9BF2-40FB-8DF9-81D96FE5C19B}" type="presParOf" srcId="{D59E550D-D540-47A2-AD11-29F1227ADA12}" destId="{6B747725-816F-497E-AD1A-3B239F472931}" srcOrd="5" destOrd="0" presId="urn:microsoft.com/office/officeart/2008/layout/VerticalCurvedList"/>
    <dgm:cxn modelId="{D24557CB-4298-4105-A0A6-6CAB581F224D}" type="presParOf" srcId="{D59E550D-D540-47A2-AD11-29F1227ADA12}" destId="{0E9D947C-13F2-4239-B168-E36A53AC6625}" srcOrd="6" destOrd="0" presId="urn:microsoft.com/office/officeart/2008/layout/VerticalCurvedList"/>
    <dgm:cxn modelId="{46153DEE-0F65-42FA-AC5E-482F11449A01}" type="presParOf" srcId="{0E9D947C-13F2-4239-B168-E36A53AC6625}" destId="{C3CB0320-12E1-4B2A-B8B7-A5C11D3F23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219B1A-AE41-483B-A766-69B9363DDA6A}" type="datetimeFigureOut">
              <a:rPr lang="en-US" smtClean="0">
                <a:latin typeface="Segoe UI" pitchFamily="34" charset="0"/>
              </a:rPr>
              <a:t>10/6/2014</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part </a:t>
            </a:r>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of Microsoft, and Microsoft cannot guarantee the accuracy of any information provided after the date of this presentation.  MICROSOFT MAKES NO WARRANTIES, EXPRESS, IMPLIED OR STATUTORY, AS TO THE INFORMATION IN THIS PRESENTATION</a:t>
            </a:r>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D51B1278-D92B-4AF3-A9C1-71DD298190CE}" type="datetimeFigureOut">
              <a:rPr lang="en-US" smtClean="0"/>
              <a:pPr/>
              <a:t>10/6/2014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blogs.msdn.com/b/visualstudio/archive/2014/04/14/using-visual-studio-to-build-universal-xaml-apps.asp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tinyurl.com/msdcmeetu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visualstudiogallery.msdn.microsoft.com/315c13a7-2787-4f57-bdf7-adae6ed54450"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appstudio.windows.com/"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ocial.technet.microsoft.com/wiki/contents/articles/24933.create-a-universal-application-with-windows-app-studio.aspx"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xamarin.com/download" TargetMode="External"/><Relationship Id="rId2" Type="http://schemas.openxmlformats.org/officeDocument/2006/relationships/slide" Target="../slides/slide32.xml"/><Relationship Id="rId1" Type="http://schemas.openxmlformats.org/officeDocument/2006/relationships/notesMaster" Target="../notesMasters/notesMaster1.xml"/><Relationship Id="rId5" Type="http://schemas.openxmlformats.org/officeDocument/2006/relationships/hyperlink" Target="http://blog.falafel.com/porting-a-windows-app-studio-universal-app-to-android-using-xamarin/" TargetMode="External"/><Relationship Id="rId4" Type="http://schemas.openxmlformats.org/officeDocument/2006/relationships/hyperlink" Target="http://vincenth.net/blog/archive/2014/04/09/how-to-build-xamarin-ios-and-android-apps-with-the-new-universal-windows-app-template-from-visual-studio-2013-update-2.aspx"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akeupandcode.com/construct2"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akeupandcode.com/construct-2-exporting-and-publishing-to-web-windows-8-and-windows-phone-8/"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akeupandcode.com/unity" TargetMode="External"/><Relationship Id="rId2" Type="http://schemas.openxmlformats.org/officeDocument/2006/relationships/slide" Target="../slides/slide34.xml"/><Relationship Id="rId1" Type="http://schemas.openxmlformats.org/officeDocument/2006/relationships/notesMaster" Target="../notesMasters/notesMaster1.xml"/><Relationship Id="rId4" Type="http://schemas.openxmlformats.org/officeDocument/2006/relationships/hyperlink" Target="http://blogs.unity3d.com/2014/08/07/introducing-universal-windows-applications-in-unity/"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dev.windows.com/"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facebook.com/OnekSoftGame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7" Type="http://schemas.openxmlformats.org/officeDocument/2006/relationships/hyperlink" Target="http://www.wintellect.com/blogs/jprosise/building-universal-apps-with-visual-studio-2013-update-2"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twitter.com/jerrynixon" TargetMode="External"/><Relationship Id="rId5" Type="http://schemas.openxmlformats.org/officeDocument/2006/relationships/hyperlink" Target="http://blog.jerrynixon.com/" TargetMode="External"/><Relationship Id="rId4" Type="http://schemas.openxmlformats.org/officeDocument/2006/relationships/hyperlink" Target="http://www.microsoftvirtualacademy.com/liveevents/developing-universal-windows-apps-c-xaml-jump-start"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youtu.be/lRjrQPvVOp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aka.ms/DevGames-Const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Title Page: </a:t>
            </a:r>
            <a:r>
              <a:rPr lang="en-US" sz="900" b="1" dirty="0" smtClean="0"/>
              <a:t>Universal Apps</a:t>
            </a:r>
            <a:br>
              <a:rPr lang="en-US" sz="900" b="1" dirty="0" smtClean="0"/>
            </a:br>
            <a:r>
              <a:rPr lang="en-US" sz="900" dirty="0" smtClean="0"/>
              <a:t>Windows </a:t>
            </a:r>
            <a:r>
              <a:rPr lang="en-US" sz="900" dirty="0" smtClean="0">
                <a:sym typeface="Wingdings" panose="05000000000000000000" pitchFamily="2" charset="2"/>
              </a:rPr>
              <a:t></a:t>
            </a:r>
            <a:r>
              <a:rPr lang="en-US" sz="900" dirty="0" smtClean="0"/>
              <a:t> Windows Phone </a:t>
            </a:r>
            <a:r>
              <a:rPr lang="en-US" sz="900" dirty="0" smtClean="0">
                <a:sym typeface="Wingdings" panose="05000000000000000000" pitchFamily="2" charset="2"/>
              </a:rPr>
              <a:t></a:t>
            </a:r>
            <a:r>
              <a:rPr lang="en-US" sz="900" dirty="0" smtClean="0"/>
              <a:t> … and more!</a:t>
            </a:r>
          </a:p>
          <a:p>
            <a:endParaRPr lang="en-US" dirty="0" smtClean="0"/>
          </a:p>
          <a:p>
            <a:r>
              <a:rPr lang="en-US" dirty="0" smtClean="0"/>
              <a:t>By Shahed Chowdhuri</a:t>
            </a:r>
          </a:p>
          <a:p>
            <a:r>
              <a:rPr lang="en-US" dirty="0" smtClean="0"/>
              <a:t>Sr. Technical Evangelist</a:t>
            </a:r>
          </a:p>
          <a:p>
            <a:endParaRPr lang="en-US"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Blog: </a:t>
            </a:r>
            <a:r>
              <a:rPr lang="en-US" sz="900" dirty="0" smtClean="0"/>
              <a:t>WakeUpAndCode.com</a:t>
            </a:r>
          </a:p>
          <a:p>
            <a:pPr marL="0" marR="0" indent="0" algn="l" defTabSz="932742" rtl="0" eaLnBrk="1" fontAlgn="auto" latinLnBrk="0" hangingPunct="1">
              <a:lnSpc>
                <a:spcPct val="90000"/>
              </a:lnSpc>
              <a:spcBef>
                <a:spcPts val="0"/>
              </a:spcBef>
              <a:spcAft>
                <a:spcPts val="340"/>
              </a:spcAft>
              <a:buClrTx/>
              <a:buSzTx/>
              <a:buFontTx/>
              <a:buNone/>
              <a:tabLst/>
              <a:defRPr/>
            </a:pPr>
            <a:r>
              <a:rPr lang="en-US" dirty="0" smtClean="0"/>
              <a:t>Twitter: </a:t>
            </a:r>
            <a:r>
              <a:rPr lang="en-US" sz="900" dirty="0" smtClean="0"/>
              <a:t>@shahedC</a:t>
            </a:r>
          </a:p>
          <a:p>
            <a:endParaRPr lang="en-US" dirty="0" smtClean="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00FC27B-EF30-4BEC-8634-1F2CC4616093}" type="datetime1">
              <a:rPr lang="en-US" smtClean="0"/>
              <a:t>10/6/2014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424342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Universal Apps for Windows</a:t>
            </a:r>
          </a:p>
          <a:p>
            <a:pPr defTabSz="939363">
              <a:defRPr/>
            </a:pPr>
            <a:endParaRPr lang="en-US" dirty="0" smtClean="0"/>
          </a:p>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smtClean="0"/>
          </a:p>
          <a:p>
            <a:r>
              <a:rPr lang="en-US" sz="2400" dirty="0" smtClean="0"/>
              <a:t>Ref: </a:t>
            </a:r>
            <a:r>
              <a:rPr lang="en-US" sz="2400" dirty="0" smtClean="0">
                <a:hlinkClick r:id="rId3"/>
              </a:rPr>
              <a:t>http://dev.windows.com/en-us/develop/Building-universal-Windows-apps</a:t>
            </a:r>
            <a:r>
              <a:rPr lang="en-US" sz="24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12</a:t>
            </a:fld>
            <a:endParaRPr lang="en-US"/>
          </a:p>
        </p:txBody>
      </p:sp>
    </p:spTree>
    <p:extLst>
      <p:ext uri="{BB962C8B-B14F-4D97-AF65-F5344CB8AC3E}">
        <p14:creationId xmlns:p14="http://schemas.microsoft.com/office/powerpoint/2010/main" val="1778402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Benefits of Universal Apps</a:t>
            </a:r>
          </a:p>
          <a:p>
            <a:pPr marL="342900" indent="-342900">
              <a:lnSpc>
                <a:spcPct val="200000"/>
              </a:lnSpc>
              <a:buFont typeface="Arial" panose="020B0604020202020204" pitchFamily="34" charset="0"/>
              <a:buChar char="•"/>
            </a:pPr>
            <a:r>
              <a:rPr lang="en-US" sz="900" dirty="0" smtClean="0"/>
              <a:t>Pricing structure – Match Windows Phone pricing on Windows 8</a:t>
            </a:r>
          </a:p>
          <a:p>
            <a:pPr marL="342900" indent="-342900">
              <a:lnSpc>
                <a:spcPct val="200000"/>
              </a:lnSpc>
              <a:buFont typeface="Arial" panose="020B0604020202020204" pitchFamily="34" charset="0"/>
              <a:buChar char="•"/>
            </a:pPr>
            <a:r>
              <a:rPr lang="en-US" sz="900" dirty="0" smtClean="0"/>
              <a:t>Shared in-app purchases – Buy IAPs only once, on either platform.</a:t>
            </a:r>
          </a:p>
          <a:p>
            <a:pPr marL="342900" indent="-342900">
              <a:lnSpc>
                <a:spcPct val="200000"/>
              </a:lnSpc>
              <a:buFont typeface="Arial" panose="020B0604020202020204" pitchFamily="34" charset="0"/>
              <a:buChar char="•"/>
            </a:pPr>
            <a:r>
              <a:rPr lang="en-US" sz="900" dirty="0" smtClean="0"/>
              <a:t>Install across devices – Buy app only once, own across platforms</a:t>
            </a:r>
          </a:p>
          <a:p>
            <a:pPr marL="342900" indent="-342900">
              <a:lnSpc>
                <a:spcPct val="200000"/>
              </a:lnSpc>
              <a:buFont typeface="Arial" panose="020B0604020202020204" pitchFamily="34" charset="0"/>
              <a:buChar char="•"/>
            </a:pPr>
            <a:r>
              <a:rPr lang="en-US" sz="900" dirty="0" smtClean="0"/>
              <a:t>Shared revenue model – Keep 70% of revenue </a:t>
            </a:r>
          </a:p>
          <a:p>
            <a:pPr marL="342900" indent="-342900">
              <a:lnSpc>
                <a:spcPct val="200000"/>
              </a:lnSpc>
              <a:buFont typeface="Arial" panose="020B0604020202020204" pitchFamily="34" charset="0"/>
              <a:buChar char="•"/>
            </a:pPr>
            <a:r>
              <a:rPr lang="en-US" sz="900" dirty="0" smtClean="0"/>
              <a:t>Unified ad-units for Windows Phone and Windows apps</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r>
              <a:rPr lang="en-US" sz="900" dirty="0" smtClean="0"/>
              <a:t>Ref: </a:t>
            </a:r>
            <a:r>
              <a:rPr lang="en-US" sz="900" dirty="0" smtClean="0">
                <a:hlinkClick r:id="rId3"/>
              </a:rPr>
              <a:t>http://www.wpcentral.com/what-is-a-universal-windows-app</a:t>
            </a:r>
            <a:r>
              <a:rPr lang="en-US" sz="900" dirty="0" smtClean="0"/>
              <a:t> </a:t>
            </a:r>
          </a:p>
          <a:p>
            <a:pPr marL="342900" indent="-342900">
              <a:lnSpc>
                <a:spcPct val="200000"/>
              </a:lnSpc>
              <a:buFont typeface="Arial" panose="020B0604020202020204" pitchFamily="34" charset="0"/>
              <a:buChar char="•"/>
            </a:pPr>
            <a:endParaRPr lang="en-US" sz="900" dirty="0" smtClean="0"/>
          </a:p>
          <a:p>
            <a:pPr marL="342900" indent="-342900">
              <a:buFont typeface="Arial" panose="020B0604020202020204" pitchFamily="34" charset="0"/>
              <a:buChar char="•"/>
            </a:pP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13</a:t>
            </a:fld>
            <a:endParaRPr lang="en-US"/>
          </a:p>
        </p:txBody>
      </p:sp>
    </p:spTree>
    <p:extLst>
      <p:ext uri="{BB962C8B-B14F-4D97-AF65-F5344CB8AC3E}">
        <p14:creationId xmlns:p14="http://schemas.microsoft.com/office/powerpoint/2010/main" val="3133710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Streamlined Development</a:t>
            </a:r>
          </a:p>
          <a:p>
            <a:pPr defTabSz="939363">
              <a:defRPr/>
            </a:pPr>
            <a:endParaRPr lang="en-US" dirty="0" smtClean="0"/>
          </a:p>
          <a:p>
            <a:pPr defTabSz="939363">
              <a:defRPr/>
            </a:pPr>
            <a:r>
              <a:rPr lang="en-US" dirty="0" smtClean="0"/>
              <a:t>(graphic)</a:t>
            </a:r>
          </a:p>
          <a:p>
            <a:pPr defTabSz="939363">
              <a:defRPr/>
            </a:pPr>
            <a:r>
              <a:rPr lang="en-US" dirty="0" smtClean="0"/>
              <a:t>UI</a:t>
            </a:r>
            <a:r>
              <a:rPr lang="en-US" baseline="0" dirty="0" smtClean="0"/>
              <a:t> </a:t>
            </a:r>
            <a:r>
              <a:rPr lang="en-US" baseline="0" dirty="0" smtClean="0">
                <a:sym typeface="Wingdings" panose="05000000000000000000" pitchFamily="2" charset="2"/>
              </a:rPr>
              <a:t> App Model  APIs  Tools  Store</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14</a:t>
            </a:fld>
            <a:endParaRPr lang="en-US"/>
          </a:p>
        </p:txBody>
      </p:sp>
    </p:spTree>
    <p:extLst>
      <p:ext uri="{BB962C8B-B14F-4D97-AF65-F5344CB8AC3E}">
        <p14:creationId xmlns:p14="http://schemas.microsoft.com/office/powerpoint/2010/main" val="3116240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Visual Studio</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FBBAA72-C5AE-4537-9DA2-CCE08A445307}" type="datetime1">
              <a:rPr lang="en-US" smtClean="0"/>
              <a:t>10/6/2014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Tree>
    <p:extLst>
      <p:ext uri="{BB962C8B-B14F-4D97-AF65-F5344CB8AC3E}">
        <p14:creationId xmlns:p14="http://schemas.microsoft.com/office/powerpoint/2010/main" val="4032338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VS 2013 Update 2+</a:t>
            </a:r>
          </a:p>
          <a:p>
            <a:pPr defTabSz="939363">
              <a:defRPr/>
            </a:pPr>
            <a:endParaRPr lang="en-US" dirty="0" smtClean="0"/>
          </a:p>
          <a:p>
            <a:pPr marL="342900" indent="-342900">
              <a:buFont typeface="Arial" panose="020B0604020202020204" pitchFamily="34" charset="0"/>
              <a:buChar char="•"/>
            </a:pPr>
            <a:r>
              <a:rPr lang="en-US" sz="900" dirty="0" smtClean="0"/>
              <a:t>C# and XAML</a:t>
            </a:r>
          </a:p>
          <a:p>
            <a:pPr marL="342900" indent="-342900">
              <a:buFont typeface="Arial" panose="020B0604020202020204" pitchFamily="34" charset="0"/>
              <a:buChar char="•"/>
            </a:pPr>
            <a:r>
              <a:rPr lang="en-US" sz="900" dirty="0" smtClean="0"/>
              <a:t>HTML5 &amp; JavaScript</a:t>
            </a:r>
          </a:p>
          <a:p>
            <a:pPr marL="342900" indent="-342900">
              <a:buFont typeface="Arial" panose="020B0604020202020204" pitchFamily="34" charset="0"/>
              <a:buChar char="•"/>
            </a:pPr>
            <a:r>
              <a:rPr lang="en-US" sz="900" dirty="0" smtClean="0"/>
              <a:t>C++ and DirectX</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16</a:t>
            </a:fld>
            <a:endParaRPr lang="en-US"/>
          </a:p>
        </p:txBody>
      </p:sp>
    </p:spTree>
    <p:extLst>
      <p:ext uri="{BB962C8B-B14F-4D97-AF65-F5344CB8AC3E}">
        <p14:creationId xmlns:p14="http://schemas.microsoft.com/office/powerpoint/2010/main" val="2138102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Creating a Universal Project</a:t>
            </a:r>
          </a:p>
          <a:p>
            <a:pPr defTabSz="939363">
              <a:defRPr/>
            </a:pPr>
            <a:endParaRPr lang="en-US" dirty="0" smtClean="0"/>
          </a:p>
          <a:p>
            <a:pPr marL="171450" indent="-171450" defTabSz="939363">
              <a:buFont typeface="Arial" panose="020B0604020202020204" pitchFamily="34" charset="0"/>
              <a:buChar char="•"/>
              <a:defRPr/>
            </a:pPr>
            <a:r>
              <a:rPr lang="en-US" dirty="0" smtClean="0"/>
              <a:t>Look under Store Apps for specific language</a:t>
            </a:r>
          </a:p>
          <a:p>
            <a:pPr marL="171450" indent="-171450" defTabSz="939363">
              <a:buFont typeface="Arial" panose="020B0604020202020204" pitchFamily="34" charset="0"/>
              <a:buChar char="•"/>
              <a:defRPr/>
            </a:pPr>
            <a:r>
              <a:rPr lang="en-US" dirty="0" smtClean="0"/>
              <a:t>C++, C#, JavaScript</a:t>
            </a:r>
          </a:p>
          <a:p>
            <a:pPr marL="0" indent="0" defTabSz="939363">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17</a:t>
            </a:fld>
            <a:endParaRPr lang="en-US"/>
          </a:p>
        </p:txBody>
      </p:sp>
    </p:spTree>
    <p:extLst>
      <p:ext uri="{BB962C8B-B14F-4D97-AF65-F5344CB8AC3E}">
        <p14:creationId xmlns:p14="http://schemas.microsoft.com/office/powerpoint/2010/main" val="2128547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New Project</a:t>
            </a:r>
          </a:p>
          <a:p>
            <a:pPr defTabSz="939363">
              <a:defRPr/>
            </a:pPr>
            <a:endParaRPr lang="en-US" dirty="0" smtClean="0"/>
          </a:p>
          <a:p>
            <a:pPr defTabSz="939363">
              <a:defRPr/>
            </a:pPr>
            <a:r>
              <a:rPr lang="en-US" dirty="0" smtClean="0"/>
              <a:t>Solution Explorer</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Windows Phone 8.1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a:t>
            </a:r>
          </a:p>
          <a:p>
            <a:pPr marL="171450" marR="0" indent="-171450"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18</a:t>
            </a:fld>
            <a:endParaRPr lang="en-US"/>
          </a:p>
        </p:txBody>
      </p:sp>
    </p:spTree>
    <p:extLst>
      <p:ext uri="{BB962C8B-B14F-4D97-AF65-F5344CB8AC3E}">
        <p14:creationId xmlns:p14="http://schemas.microsoft.com/office/powerpoint/2010/main" val="32414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Existing Project</a:t>
            </a:r>
          </a:p>
          <a:p>
            <a:pPr defTabSz="939363">
              <a:defRPr/>
            </a:pPr>
            <a:endParaRPr lang="en-US" dirty="0" smtClean="0"/>
          </a:p>
          <a:p>
            <a:pPr>
              <a:lnSpc>
                <a:spcPct val="90000"/>
              </a:lnSpc>
              <a:spcAft>
                <a:spcPts val="600"/>
              </a:spcAft>
            </a:pPr>
            <a:r>
              <a:rPr lang="en-US" sz="900" dirty="0" smtClean="0">
                <a:gradFill>
                  <a:gsLst>
                    <a:gs pos="2917">
                      <a:schemeClr val="tx1"/>
                    </a:gs>
                    <a:gs pos="30000">
                      <a:schemeClr val="tx1"/>
                    </a:gs>
                  </a:gsLst>
                  <a:lin ang="5400000" scaled="0"/>
                </a:gradFill>
              </a:rPr>
              <a:t>Windows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Phone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900" dirty="0" smtClean="0">
                <a:gradFill>
                  <a:gsLst>
                    <a:gs pos="2917">
                      <a:schemeClr val="tx1"/>
                    </a:gs>
                    <a:gs pos="30000">
                      <a:schemeClr val="tx1"/>
                    </a:gs>
                  </a:gsLst>
                  <a:lin ang="5400000" scaled="0"/>
                </a:gradFill>
              </a:rPr>
              <a:t>Windows </a:t>
            </a:r>
            <a:r>
              <a:rPr lang="en-US" sz="900" i="1" dirty="0" smtClean="0">
                <a:gradFill>
                  <a:gsLst>
                    <a:gs pos="2917">
                      <a:schemeClr val="tx1"/>
                    </a:gs>
                    <a:gs pos="30000">
                      <a:schemeClr val="tx1"/>
                    </a:gs>
                  </a:gsLst>
                  <a:lin ang="5400000" scaled="0"/>
                </a:gradFill>
              </a:rPr>
              <a:t>Phone</a:t>
            </a:r>
            <a:r>
              <a:rPr lang="en-US" sz="900" dirty="0" smtClean="0">
                <a:gradFill>
                  <a:gsLst>
                    <a:gs pos="2917">
                      <a:schemeClr val="tx1"/>
                    </a:gs>
                    <a:gs pos="30000">
                      <a:schemeClr val="tx1"/>
                    </a:gs>
                  </a:gsLst>
                  <a:lin ang="5400000" scaled="0"/>
                </a:gradFill>
              </a:rPr>
              <a:t> 8.1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sym typeface="Wingdings" panose="05000000000000000000" pitchFamily="2" charset="2"/>
              </a:rPr>
              <a:t>Right-click  Add Windows 8.1…</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19</a:t>
            </a:fld>
            <a:endParaRPr lang="en-US"/>
          </a:p>
        </p:txBody>
      </p:sp>
    </p:spTree>
    <p:extLst>
      <p:ext uri="{BB962C8B-B14F-4D97-AF65-F5344CB8AC3E}">
        <p14:creationId xmlns:p14="http://schemas.microsoft.com/office/powerpoint/2010/main" val="393119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Platform-Specific Code </a:t>
            </a:r>
            <a:r>
              <a:rPr lang="en-US" sz="900" dirty="0" smtClean="0"/>
              <a:t>(with conditional compilation)</a:t>
            </a:r>
          </a:p>
          <a:p>
            <a:pPr defTabSz="939363">
              <a:defRPr/>
            </a:pPr>
            <a:endParaRPr lang="en-US" sz="900" dirty="0" smtClean="0"/>
          </a:p>
          <a:p>
            <a:pPr defTabSz="939363">
              <a:defRPr/>
            </a:pPr>
            <a:r>
              <a:rPr lang="en-US" sz="900" dirty="0" smtClean="0"/>
              <a:t>C#</a:t>
            </a:r>
          </a:p>
          <a:p>
            <a:pPr marL="171450" indent="-171450" defTabSz="939363">
              <a:buFont typeface="Arial" panose="020B0604020202020204" pitchFamily="34" charset="0"/>
              <a:buChar char="•"/>
              <a:defRPr/>
            </a:pPr>
            <a:r>
              <a:rPr lang="en-US" sz="900" dirty="0" smtClean="0"/>
              <a:t>WINDOWS_APP</a:t>
            </a:r>
          </a:p>
          <a:p>
            <a:pPr marL="171450" indent="-171450" defTabSz="939363">
              <a:buFont typeface="Arial" panose="020B0604020202020204" pitchFamily="34" charset="0"/>
              <a:buChar char="•"/>
              <a:defRPr/>
            </a:pPr>
            <a:r>
              <a:rPr lang="en-US" sz="900" dirty="0" smtClean="0"/>
              <a:t>WINDOWS_PHONE_APP</a:t>
            </a:r>
          </a:p>
          <a:p>
            <a:pPr marL="171450" indent="-171450" defTabSz="939363">
              <a:buFont typeface="Arial" panose="020B0604020202020204" pitchFamily="34" charset="0"/>
              <a:buChar char="•"/>
              <a:defRPr/>
            </a:pPr>
            <a:endParaRPr lang="en-US" sz="900" dirty="0" smtClean="0"/>
          </a:p>
          <a:p>
            <a:pPr marL="0" indent="0" defTabSz="939363">
              <a:buFont typeface="Arial" panose="020B0604020202020204" pitchFamily="34" charset="0"/>
              <a:buNone/>
              <a:defRPr/>
            </a:pPr>
            <a:r>
              <a:rPr lang="en-US" sz="900" dirty="0" smtClean="0"/>
              <a:t>C++</a:t>
            </a:r>
          </a:p>
          <a:p>
            <a:pPr marL="171450" indent="-171450" defTabSz="939363">
              <a:buFont typeface="Arial" panose="020B0604020202020204" pitchFamily="34" charset="0"/>
              <a:buChar char="•"/>
              <a:defRPr/>
            </a:pPr>
            <a:r>
              <a:rPr lang="en-US" sz="900" baseline="0" dirty="0" smtClean="0"/>
              <a:t>WINAPI_FAMILY_PC_APP</a:t>
            </a:r>
          </a:p>
          <a:p>
            <a:pPr marL="171450" indent="-171450" defTabSz="939363">
              <a:buFont typeface="Arial" panose="020B0604020202020204" pitchFamily="34" charset="0"/>
              <a:buChar char="•"/>
              <a:defRPr/>
            </a:pPr>
            <a:r>
              <a:rPr lang="en-US" sz="900" baseline="0" dirty="0" smtClean="0"/>
              <a:t>WINAPI_FAMILY_PHONE_APP</a:t>
            </a:r>
            <a:endParaRPr lang="en-US" sz="900" dirty="0" smtClean="0"/>
          </a:p>
          <a:p>
            <a:pPr defTabSz="939363">
              <a:defRPr/>
            </a:pPr>
            <a:endParaRPr lang="en-US" sz="900" dirty="0" smtClean="0"/>
          </a:p>
          <a:p>
            <a:r>
              <a:rPr lang="en-US" sz="900" dirty="0" smtClean="0"/>
              <a:t>Reference:</a:t>
            </a:r>
          </a:p>
          <a:p>
            <a:pPr marL="342900" indent="-342900">
              <a:buFont typeface="Arial" panose="020B0604020202020204" pitchFamily="34" charset="0"/>
              <a:buChar char="•"/>
            </a:pPr>
            <a:r>
              <a:rPr lang="en-US" sz="900" dirty="0" smtClean="0">
                <a:hlinkClick r:id="rId3"/>
              </a:rPr>
              <a:t>http://blogs.msdn.com/b/visualstudio/archive/2014/04/14/using-visual-studio-to-build-universal-xaml-apps.aspx</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20</a:t>
            </a:fld>
            <a:endParaRPr lang="en-US"/>
          </a:p>
        </p:txBody>
      </p:sp>
    </p:spTree>
    <p:extLst>
      <p:ext uri="{BB962C8B-B14F-4D97-AF65-F5344CB8AC3E}">
        <p14:creationId xmlns:p14="http://schemas.microsoft.com/office/powerpoint/2010/main" val="3024523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Context Chooser</a:t>
            </a:r>
          </a:p>
          <a:p>
            <a:pPr defTabSz="939363">
              <a:defRPr/>
            </a:pPr>
            <a:endParaRPr lang="en-US" dirty="0" smtClean="0"/>
          </a:p>
          <a:p>
            <a:pPr defTabSz="939363">
              <a:defRPr/>
            </a:pPr>
            <a:r>
              <a:rPr lang="en-US" dirty="0" smtClean="0"/>
              <a:t>(top-left dropdown to choose Windows or Windows</a:t>
            </a:r>
            <a:r>
              <a:rPr lang="en-US" baseline="0" dirty="0" smtClean="0"/>
              <a:t> Phone)</a:t>
            </a:r>
            <a:endParaRPr lang="en-US" dirty="0" smtClean="0"/>
          </a:p>
          <a:p>
            <a:pPr defTabSz="939363">
              <a:defRPr/>
            </a:pPr>
            <a:endParaRPr lang="en-US" dirty="0" smtClean="0"/>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http://msdn.microsoft.com/en-us/library/windows/apps/dn609832.aspx</a:t>
            </a:r>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21</a:t>
            </a:fld>
            <a:endParaRPr lang="en-US"/>
          </a:p>
        </p:txBody>
      </p:sp>
    </p:spTree>
    <p:extLst>
      <p:ext uri="{BB962C8B-B14F-4D97-AF65-F5344CB8AC3E}">
        <p14:creationId xmlns:p14="http://schemas.microsoft.com/office/powerpoint/2010/main" val="165947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Coming</a:t>
            </a:r>
            <a:r>
              <a:rPr lang="en-US" baseline="0" dirty="0" smtClean="0"/>
              <a:t> Up…</a:t>
            </a:r>
          </a:p>
          <a:p>
            <a:endParaRPr lang="en-US" baseline="0" dirty="0" smtClean="0"/>
          </a:p>
          <a:p>
            <a:r>
              <a:rPr lang="en-US" baseline="0" dirty="0" err="1" smtClean="0"/>
              <a:t>Meetup</a:t>
            </a:r>
            <a:endParaRPr lang="en-US" baseline="0" dirty="0" smtClean="0"/>
          </a:p>
          <a:p>
            <a:pPr marL="0" marR="0" indent="0" algn="l" defTabSz="932742" rtl="0" eaLnBrk="1" fontAlgn="auto" latinLnBrk="0" hangingPunct="1">
              <a:lnSpc>
                <a:spcPct val="90000"/>
              </a:lnSpc>
              <a:spcBef>
                <a:spcPts val="0"/>
              </a:spcBef>
              <a:spcAft>
                <a:spcPts val="340"/>
              </a:spcAft>
              <a:buClrTx/>
              <a:buSzTx/>
              <a:buFontTx/>
              <a:buNone/>
              <a:tabLst/>
              <a:defRPr/>
            </a:pPr>
            <a:r>
              <a:rPr lang="en-US" sz="900" dirty="0" smtClean="0">
                <a:gradFill>
                  <a:gsLst>
                    <a:gs pos="2917">
                      <a:schemeClr val="tx1"/>
                    </a:gs>
                    <a:gs pos="30000">
                      <a:schemeClr val="tx1"/>
                    </a:gs>
                  </a:gsLst>
                  <a:lin ang="5400000" scaled="0"/>
                </a:gradFill>
              </a:rPr>
              <a:t>URL: </a:t>
            </a:r>
            <a:r>
              <a:rPr lang="en-US" sz="900" dirty="0" smtClean="0">
                <a:gradFill>
                  <a:gsLst>
                    <a:gs pos="2917">
                      <a:schemeClr val="tx1"/>
                    </a:gs>
                    <a:gs pos="30000">
                      <a:schemeClr val="tx1"/>
                    </a:gs>
                  </a:gsLst>
                  <a:lin ang="5400000" scaled="0"/>
                </a:gradFill>
                <a:hlinkClick r:id="rId3"/>
              </a:rPr>
              <a:t>http://tinyurl.com/msdcmeetup</a:t>
            </a:r>
            <a:r>
              <a:rPr lang="en-US" sz="900" dirty="0" smtClean="0">
                <a:gradFill>
                  <a:gsLst>
                    <a:gs pos="2917">
                      <a:schemeClr val="tx1"/>
                    </a:gs>
                    <a:gs pos="30000">
                      <a:schemeClr val="tx1"/>
                    </a:gs>
                  </a:gsLst>
                  <a:lin ang="5400000" scaled="0"/>
                </a:gradFill>
              </a:rPr>
              <a:t> </a:t>
            </a:r>
            <a:endParaRPr lang="en-US" sz="900" dirty="0" smtClean="0"/>
          </a:p>
          <a:p>
            <a:endParaRPr lang="en-US" baseline="0" dirty="0" smtClean="0"/>
          </a:p>
          <a:p>
            <a:pPr>
              <a:lnSpc>
                <a:spcPct val="90000"/>
              </a:lnSpc>
              <a:spcAft>
                <a:spcPts val="600"/>
              </a:spcAft>
            </a:pPr>
            <a:r>
              <a:rPr lang="en-US" sz="900" b="1" dirty="0" smtClean="0">
                <a:gradFill>
                  <a:gsLst>
                    <a:gs pos="2917">
                      <a:schemeClr val="tx1"/>
                    </a:gs>
                    <a:gs pos="30000">
                      <a:schemeClr val="tx1"/>
                    </a:gs>
                  </a:gsLst>
                  <a:lin ang="5400000" scaled="0"/>
                </a:gradFill>
              </a:rPr>
              <a:t>Hands-On Workshop</a:t>
            </a:r>
          </a:p>
          <a:p>
            <a:pPr>
              <a:lnSpc>
                <a:spcPct val="90000"/>
              </a:lnSpc>
              <a:spcAft>
                <a:spcPts val="600"/>
              </a:spcAft>
            </a:pPr>
            <a:r>
              <a:rPr lang="en-US" sz="900" b="1" dirty="0" smtClean="0">
                <a:gradFill>
                  <a:gsLst>
                    <a:gs pos="2917">
                      <a:schemeClr val="tx1"/>
                    </a:gs>
                    <a:gs pos="30000">
                      <a:schemeClr val="tx1"/>
                    </a:gs>
                  </a:gsLst>
                  <a:lin ang="5400000" scaled="0"/>
                </a:gradFill>
              </a:rPr>
              <a:t>Date</a:t>
            </a:r>
            <a:r>
              <a:rPr lang="en-US" sz="900" dirty="0" smtClean="0">
                <a:gradFill>
                  <a:gsLst>
                    <a:gs pos="2917">
                      <a:schemeClr val="tx1"/>
                    </a:gs>
                    <a:gs pos="30000">
                      <a:schemeClr val="tx1"/>
                    </a:gs>
                  </a:gsLst>
                  <a:lin ang="5400000" scaled="0"/>
                </a:gradFill>
              </a:rPr>
              <a:t>: Thu Oct 16, 2014</a:t>
            </a:r>
          </a:p>
          <a:p>
            <a:pPr>
              <a:lnSpc>
                <a:spcPct val="90000"/>
              </a:lnSpc>
              <a:spcAft>
                <a:spcPts val="600"/>
              </a:spcAft>
            </a:pPr>
            <a:r>
              <a:rPr lang="en-US" sz="900" b="1" dirty="0" smtClean="0">
                <a:gradFill>
                  <a:gsLst>
                    <a:gs pos="2917">
                      <a:schemeClr val="tx1"/>
                    </a:gs>
                    <a:gs pos="30000">
                      <a:schemeClr val="tx1"/>
                    </a:gs>
                  </a:gsLst>
                  <a:lin ang="5400000" scaled="0"/>
                </a:gradFill>
              </a:rPr>
              <a:t>Time</a:t>
            </a:r>
            <a:r>
              <a:rPr lang="en-US" sz="900" dirty="0" smtClean="0">
                <a:gradFill>
                  <a:gsLst>
                    <a:gs pos="2917">
                      <a:schemeClr val="tx1"/>
                    </a:gs>
                    <a:gs pos="30000">
                      <a:schemeClr val="tx1"/>
                    </a:gs>
                  </a:gsLst>
                  <a:lin ang="5400000" scaled="0"/>
                </a:gradFill>
              </a:rPr>
              <a:t>: 6:30pm – 8:30pm</a:t>
            </a:r>
          </a:p>
          <a:p>
            <a:pPr>
              <a:lnSpc>
                <a:spcPct val="90000"/>
              </a:lnSpc>
              <a:spcAft>
                <a:spcPts val="600"/>
              </a:spcAft>
            </a:pPr>
            <a:r>
              <a:rPr lang="en-US" sz="900" b="1" dirty="0" smtClean="0">
                <a:gradFill>
                  <a:gsLst>
                    <a:gs pos="2917">
                      <a:schemeClr val="tx1"/>
                    </a:gs>
                    <a:gs pos="30000">
                      <a:schemeClr val="tx1"/>
                    </a:gs>
                  </a:gsLst>
                  <a:lin ang="5400000" scaled="0"/>
                </a:gradFill>
              </a:rPr>
              <a:t>Venue</a:t>
            </a:r>
            <a:r>
              <a:rPr lang="en-US" sz="900" dirty="0" smtClean="0">
                <a:gradFill>
                  <a:gsLst>
                    <a:gs pos="2917">
                      <a:schemeClr val="tx1"/>
                    </a:gs>
                    <a:gs pos="30000">
                      <a:schemeClr val="tx1"/>
                    </a:gs>
                  </a:gsLst>
                  <a:lin ang="5400000" scaled="0"/>
                </a:gradFill>
              </a:rPr>
              <a:t>: Microsoft – Reston</a:t>
            </a:r>
          </a:p>
          <a:p>
            <a:pPr>
              <a:lnSpc>
                <a:spcPct val="90000"/>
              </a:lnSpc>
              <a:spcAft>
                <a:spcPts val="600"/>
              </a:spcAft>
            </a:pPr>
            <a:r>
              <a:rPr lang="en-US" sz="900" b="1" dirty="0" smtClean="0">
                <a:gradFill>
                  <a:gsLst>
                    <a:gs pos="2917">
                      <a:schemeClr val="tx1"/>
                    </a:gs>
                    <a:gs pos="30000">
                      <a:schemeClr val="tx1"/>
                    </a:gs>
                  </a:gsLst>
                  <a:lin ang="5400000" scaled="0"/>
                </a:gradFill>
              </a:rPr>
              <a:t>Address</a:t>
            </a:r>
            <a:r>
              <a:rPr lang="en-US" sz="900" dirty="0" smtClean="0">
                <a:gradFill>
                  <a:gsLst>
                    <a:gs pos="2917">
                      <a:schemeClr val="tx1"/>
                    </a:gs>
                    <a:gs pos="30000">
                      <a:schemeClr val="tx1"/>
                    </a:gs>
                  </a:gsLst>
                  <a:lin ang="5400000" scaled="0"/>
                </a:gradFill>
              </a:rPr>
              <a:t>: 12012 Sunset Hills Rd, Reston VA</a:t>
            </a:r>
          </a:p>
          <a:p>
            <a:pPr>
              <a:lnSpc>
                <a:spcPct val="90000"/>
              </a:lnSpc>
              <a:spcAft>
                <a:spcPts val="600"/>
              </a:spcAft>
            </a:pPr>
            <a:r>
              <a:rPr lang="en-US" sz="900" b="1" dirty="0" smtClean="0">
                <a:gradFill>
                  <a:gsLst>
                    <a:gs pos="2917">
                      <a:schemeClr val="tx1"/>
                    </a:gs>
                    <a:gs pos="30000">
                      <a:schemeClr val="tx1"/>
                    </a:gs>
                  </a:gsLst>
                  <a:lin ang="5400000" scaled="0"/>
                </a:gradFill>
              </a:rPr>
              <a:t>Instructions</a:t>
            </a:r>
            <a:r>
              <a:rPr lang="en-US" sz="900" dirty="0" smtClean="0">
                <a:gradFill>
                  <a:gsLst>
                    <a:gs pos="2917">
                      <a:schemeClr val="tx1"/>
                    </a:gs>
                    <a:gs pos="30000">
                      <a:schemeClr val="tx1"/>
                    </a:gs>
                  </a:gsLst>
                  <a:lin ang="5400000" scaled="0"/>
                </a:gradFill>
              </a:rPr>
              <a:t>: Come up to Room 3062</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a:t>
            </a:fld>
            <a:endParaRPr lang="en-US"/>
          </a:p>
        </p:txBody>
      </p:sp>
    </p:spTree>
    <p:extLst>
      <p:ext uri="{BB962C8B-B14F-4D97-AF65-F5344CB8AC3E}">
        <p14:creationId xmlns:p14="http://schemas.microsoft.com/office/powerpoint/2010/main" val="20635296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Sharing Code Across Universal Apps</a:t>
            </a:r>
          </a:p>
          <a:p>
            <a:pPr defTabSz="939363">
              <a:defRPr/>
            </a:pPr>
            <a:endParaRPr lang="en-US" dirty="0" smtClean="0"/>
          </a:p>
          <a:p>
            <a:pPr marL="0" marR="0" indent="0" algn="l" defTabSz="939363" rtl="0" eaLnBrk="1" fontAlgn="auto" latinLnBrk="0" hangingPunct="1">
              <a:lnSpc>
                <a:spcPct val="90000"/>
              </a:lnSpc>
              <a:spcBef>
                <a:spcPts val="0"/>
              </a:spcBef>
              <a:spcAft>
                <a:spcPts val="340"/>
              </a:spcAft>
              <a:buClrTx/>
              <a:buSzTx/>
              <a:buFontTx/>
              <a:buNone/>
              <a:tabLst/>
              <a:defRPr/>
            </a:pPr>
            <a:r>
              <a:rPr lang="en-US" sz="900" b="1" dirty="0" smtClean="0"/>
              <a:t>How about using a Portable Class Library (PCL)?</a:t>
            </a:r>
          </a:p>
          <a:p>
            <a:pPr defTabSz="939363">
              <a:defRPr/>
            </a:pPr>
            <a:endParaRPr lang="en-US" dirty="0" smtClean="0"/>
          </a:p>
          <a:p>
            <a:r>
              <a:rPr lang="en-US" sz="900" i="1" dirty="0" smtClean="0"/>
              <a:t>“This type of project has been improved in Visual Studio 2013 Update 2 and now, if we target Windows 8.1 and Windows Phone 8.1, we’ll be able to use all the common APIs. </a:t>
            </a:r>
          </a:p>
          <a:p>
            <a:endParaRPr lang="en-US" sz="900" i="1" dirty="0" smtClean="0"/>
          </a:p>
          <a:p>
            <a:r>
              <a:rPr lang="en-US" sz="900" i="1" dirty="0" smtClean="0"/>
              <a:t>However, PCL produces a single binary that works as is in all the supported projects. Handling divergent APIs requires using higher-level abstractions, such as dependency injection or </a:t>
            </a:r>
            <a:r>
              <a:rPr lang="en-US" sz="900" i="1" dirty="0" err="1" smtClean="0"/>
              <a:t>IoC</a:t>
            </a:r>
            <a:r>
              <a:rPr lang="en-US" sz="900" i="1" dirty="0" smtClean="0"/>
              <a:t> containers. We can’t simply use conditional if to define platform specific code.”</a:t>
            </a:r>
          </a:p>
          <a:p>
            <a:pPr defTabSz="939363">
              <a:defRPr/>
            </a:pPr>
            <a:endParaRPr lang="en-US" dirty="0" smtClean="0"/>
          </a:p>
          <a:p>
            <a:r>
              <a:rPr lang="en-US" sz="900" dirty="0" smtClean="0"/>
              <a:t>Reference:</a:t>
            </a:r>
          </a:p>
          <a:p>
            <a:pPr marL="342900" indent="-342900">
              <a:buFont typeface="Arial" panose="020B0604020202020204" pitchFamily="34" charset="0"/>
              <a:buChar char="•"/>
            </a:pPr>
            <a:r>
              <a:rPr lang="en-US" sz="900" dirty="0" smtClean="0">
                <a:hlinkClick r:id="rId3"/>
              </a:rPr>
              <a:t>http://marcominerva.wordpress.com/2014/04/22/how-to-share-code-among-different-universal-windows-apps/</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22</a:t>
            </a:fld>
            <a:endParaRPr lang="en-US"/>
          </a:p>
        </p:txBody>
      </p:sp>
    </p:spTree>
    <p:extLst>
      <p:ext uri="{BB962C8B-B14F-4D97-AF65-F5344CB8AC3E}">
        <p14:creationId xmlns:p14="http://schemas.microsoft.com/office/powerpoint/2010/main" val="38436426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 Project</a:t>
            </a:r>
          </a:p>
          <a:p>
            <a:pPr defTabSz="939363">
              <a:defRPr/>
            </a:pPr>
            <a:endParaRPr lang="en-US" dirty="0" smtClean="0"/>
          </a:p>
          <a:p>
            <a:pPr marL="457200" indent="-457200">
              <a:buFont typeface="+mj-lt"/>
              <a:buAutoNum type="arabicPeriod"/>
            </a:pPr>
            <a:r>
              <a:rPr lang="en-US" sz="900" dirty="0" smtClean="0"/>
              <a:t>Download &amp; Install “Shared Project Reference Manager” from MSDN:</a:t>
            </a:r>
          </a:p>
          <a:p>
            <a:pPr marL="342900" indent="-342900">
              <a:buFont typeface="Arial" panose="020B0604020202020204" pitchFamily="34" charset="0"/>
              <a:buChar char="•"/>
            </a:pPr>
            <a:r>
              <a:rPr lang="en-US" sz="900" dirty="0" smtClean="0">
                <a:hlinkClick r:id="rId3"/>
              </a:rPr>
              <a:t>http://visualstudiogallery.msdn.microsoft.com/315c13a7-2787-4f57-bdf7-adae6ed54450</a:t>
            </a:r>
            <a:endParaRPr lang="en-US" sz="900" dirty="0" smtClean="0"/>
          </a:p>
          <a:p>
            <a:pPr defTabSz="939363">
              <a:defRPr/>
            </a:pPr>
            <a:endParaRPr lang="en-US" dirty="0" smtClean="0"/>
          </a:p>
          <a:p>
            <a:pPr marL="457200" indent="-457200">
              <a:buFont typeface="+mj-lt"/>
              <a:buAutoNum type="arabicPeriod" startAt="2"/>
            </a:pPr>
            <a:r>
              <a:rPr lang="en-US" sz="900" dirty="0" smtClean="0"/>
              <a:t>Add Project to Solution:</a:t>
            </a:r>
          </a:p>
          <a:p>
            <a:pPr defTabSz="939363">
              <a:defRPr/>
            </a:pPr>
            <a:endParaRPr lang="en-US" dirty="0" smtClean="0"/>
          </a:p>
          <a:p>
            <a:pPr marL="457200" indent="-457200">
              <a:buFont typeface="+mj-lt"/>
              <a:buAutoNum type="arabicPeriod" startAt="3"/>
            </a:pPr>
            <a:r>
              <a:rPr lang="en-US" sz="900" dirty="0" smtClean="0"/>
              <a:t>Add Class Library for each platform (Win 8.1 &amp; WP 8.1)</a:t>
            </a:r>
          </a:p>
          <a:p>
            <a:pPr marL="457200" indent="-457200">
              <a:buFont typeface="+mj-lt"/>
              <a:buAutoNum type="arabicPeriod" startAt="3"/>
            </a:pPr>
            <a:r>
              <a:rPr lang="en-US" sz="900" dirty="0" smtClean="0"/>
              <a:t>Add Shared Project Reference to each Class Library.</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23</a:t>
            </a:fld>
            <a:endParaRPr lang="en-US"/>
          </a:p>
        </p:txBody>
      </p:sp>
    </p:spTree>
    <p:extLst>
      <p:ext uri="{BB962C8B-B14F-4D97-AF65-F5344CB8AC3E}">
        <p14:creationId xmlns:p14="http://schemas.microsoft.com/office/powerpoint/2010/main" val="42577584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Shared References in Solution Explorer</a:t>
            </a:r>
          </a:p>
          <a:p>
            <a:pPr defTabSz="939363">
              <a:defRPr/>
            </a:pPr>
            <a:endParaRPr lang="en-US" dirty="0" smtClean="0"/>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Class Library for Windows Phone 8.1</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with reference to Shared project</a:t>
            </a:r>
          </a:p>
          <a:p>
            <a:pPr marL="171450" marR="0" indent="-171450" algn="l" defTabSz="932742"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sz="900" dirty="0" smtClean="0">
                <a:gradFill>
                  <a:gsLst>
                    <a:gs pos="2917">
                      <a:schemeClr val="tx1"/>
                    </a:gs>
                    <a:gs pos="30000">
                      <a:schemeClr val="tx1"/>
                    </a:gs>
                  </a:gsLst>
                  <a:lin ang="5400000" scaled="0"/>
                </a:gradFill>
              </a:rPr>
              <a:t>Shared project for Class Libraries</a:t>
            </a:r>
          </a:p>
          <a:p>
            <a:pPr marL="171450" indent="-171450">
              <a:lnSpc>
                <a:spcPct val="90000"/>
              </a:lnSpc>
              <a:spcAft>
                <a:spcPts val="600"/>
              </a:spcAft>
              <a:buFont typeface="Arial" panose="020B0604020202020204" pitchFamily="34" charset="0"/>
              <a:buChar char="•"/>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24</a:t>
            </a:fld>
            <a:endParaRPr lang="en-US"/>
          </a:p>
        </p:txBody>
      </p:sp>
    </p:spTree>
    <p:extLst>
      <p:ext uri="{BB962C8B-B14F-4D97-AF65-F5344CB8AC3E}">
        <p14:creationId xmlns:p14="http://schemas.microsoft.com/office/powerpoint/2010/main" val="2541223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Demo</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25</a:t>
            </a:fld>
            <a:endParaRPr lang="en-US"/>
          </a:p>
        </p:txBody>
      </p:sp>
    </p:spTree>
    <p:extLst>
      <p:ext uri="{BB962C8B-B14F-4D97-AF65-F5344CB8AC3E}">
        <p14:creationId xmlns:p14="http://schemas.microsoft.com/office/powerpoint/2010/main" val="12636512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Alternative Tools</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3B0C857-6AD3-4F8B-9B10-8E33D2F1509D}" type="datetime1">
              <a:rPr lang="en-US" smtClean="0"/>
              <a:t>10/6/2014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26</a:t>
            </a:fld>
            <a:endParaRPr lang="en-US" dirty="0"/>
          </a:p>
        </p:txBody>
      </p:sp>
    </p:spTree>
    <p:extLst>
      <p:ext uri="{BB962C8B-B14F-4D97-AF65-F5344CB8AC3E}">
        <p14:creationId xmlns:p14="http://schemas.microsoft.com/office/powerpoint/2010/main" val="25660583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App Studio</a:t>
            </a:r>
          </a:p>
          <a:p>
            <a:pPr defTabSz="939363">
              <a:defRPr/>
            </a:pPr>
            <a:endParaRPr lang="en-US" dirty="0" smtClean="0"/>
          </a:p>
          <a:p>
            <a:pPr defTabSz="939363">
              <a:defRPr/>
            </a:pPr>
            <a:r>
              <a:rPr lang="en-US" dirty="0" smtClean="0"/>
              <a:t>(website)</a:t>
            </a:r>
          </a:p>
          <a:p>
            <a:pPr defTabSz="939363">
              <a:defRPr/>
            </a:pPr>
            <a:endParaRPr lang="en-US" dirty="0" smtClean="0"/>
          </a:p>
          <a:p>
            <a:r>
              <a:rPr lang="en-US" sz="900" dirty="0" smtClean="0"/>
              <a:t>App Studio</a:t>
            </a:r>
          </a:p>
          <a:p>
            <a:pPr marL="342900" indent="-342900">
              <a:buFont typeface="Arial" panose="020B0604020202020204" pitchFamily="34" charset="0"/>
              <a:buChar char="•"/>
            </a:pPr>
            <a:r>
              <a:rPr lang="en-US" sz="900" dirty="0" smtClean="0"/>
              <a:t>Link: </a:t>
            </a:r>
            <a:r>
              <a:rPr lang="en-US" sz="900" dirty="0" smtClean="0">
                <a:hlinkClick r:id="rId3"/>
              </a:rPr>
              <a:t>https://appstudio.windows.com/</a:t>
            </a:r>
            <a:r>
              <a:rPr lang="en-US" sz="900" dirty="0" smtClean="0"/>
              <a:t> </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27</a:t>
            </a:fld>
            <a:endParaRPr lang="en-US"/>
          </a:p>
        </p:txBody>
      </p:sp>
    </p:spTree>
    <p:extLst>
      <p:ext uri="{BB962C8B-B14F-4D97-AF65-F5344CB8AC3E}">
        <p14:creationId xmlns:p14="http://schemas.microsoft.com/office/powerpoint/2010/main" val="3500344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App Studio in 4 Steps </a:t>
            </a:r>
            <a:r>
              <a:rPr lang="en-US" sz="900" dirty="0" smtClean="0"/>
              <a:t>(from App Studio website)</a:t>
            </a:r>
          </a:p>
          <a:p>
            <a:pPr defTabSz="939363">
              <a:defRPr/>
            </a:pPr>
            <a:endParaRPr lang="en-US" sz="900" dirty="0" smtClean="0"/>
          </a:p>
          <a:p>
            <a:pPr marL="228600" indent="-228600" defTabSz="939363">
              <a:buAutoNum type="arabicPeriod"/>
              <a:defRPr/>
            </a:pPr>
            <a:r>
              <a:rPr lang="en-US" sz="900" dirty="0" smtClean="0"/>
              <a:t>Have an idea</a:t>
            </a:r>
          </a:p>
          <a:p>
            <a:pPr marL="228600" indent="-228600" defTabSz="939363">
              <a:buAutoNum type="arabicPeriod"/>
              <a:defRPr/>
            </a:pPr>
            <a:r>
              <a:rPr lang="en-US" sz="900" dirty="0" smtClean="0"/>
              <a:t>Add content</a:t>
            </a:r>
          </a:p>
          <a:p>
            <a:pPr marL="228600" indent="-228600" defTabSz="939363">
              <a:buAutoNum type="arabicPeriod"/>
              <a:defRPr/>
            </a:pPr>
            <a:r>
              <a:rPr lang="en-US" sz="900" dirty="0" smtClean="0"/>
              <a:t>Choose style</a:t>
            </a:r>
          </a:p>
          <a:p>
            <a:pPr marL="228600" indent="-228600" defTabSz="939363">
              <a:buAutoNum type="arabicPeriod"/>
              <a:defRPr/>
            </a:pPr>
            <a:r>
              <a:rPr lang="en-US" sz="900" dirty="0" smtClean="0"/>
              <a:t>Use It!</a:t>
            </a:r>
          </a:p>
          <a:p>
            <a:pPr marL="0" indent="0" defTabSz="939363">
              <a:buNone/>
              <a:defRPr/>
            </a:pPr>
            <a:endParaRPr lang="en-US" sz="900" dirty="0"/>
          </a:p>
          <a:p>
            <a:r>
              <a:rPr lang="en-US" sz="900" dirty="0" smtClean="0"/>
              <a:t>App Studio Tutorial</a:t>
            </a:r>
          </a:p>
          <a:p>
            <a:pPr marL="342900" indent="-342900">
              <a:buFont typeface="Arial" panose="020B0604020202020204" pitchFamily="34" charset="0"/>
              <a:buChar char="•"/>
            </a:pPr>
            <a:r>
              <a:rPr lang="en-US" sz="900" dirty="0" smtClean="0"/>
              <a:t>Link: </a:t>
            </a:r>
            <a:r>
              <a:rPr lang="en-US" sz="900" dirty="0" smtClean="0">
                <a:hlinkClick r:id="rId3"/>
              </a:rPr>
              <a:t>http://social.technet.microsoft.com/wiki/contents/articles/24933.create-a-universal-application-with-windows-app-studio.aspx</a:t>
            </a:r>
            <a:r>
              <a:rPr lang="en-US" sz="900" dirty="0" smtClean="0"/>
              <a:t> </a:t>
            </a:r>
          </a:p>
          <a:p>
            <a:pPr marL="0" indent="0" defTabSz="939363">
              <a:buNone/>
              <a:defRPr/>
            </a:pPr>
            <a:endParaRPr lang="en-US" sz="90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28</a:t>
            </a:fld>
            <a:endParaRPr lang="en-US"/>
          </a:p>
        </p:txBody>
      </p:sp>
    </p:spTree>
    <p:extLst>
      <p:ext uri="{BB962C8B-B14F-4D97-AF65-F5344CB8AC3E}">
        <p14:creationId xmlns:p14="http://schemas.microsoft.com/office/powerpoint/2010/main" val="256356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Build Your App in Your Browser</a:t>
            </a:r>
          </a:p>
          <a:p>
            <a:pPr defTabSz="939363">
              <a:defRPr/>
            </a:pPr>
            <a:endParaRPr lang="en-US" dirty="0" smtClean="0"/>
          </a:p>
          <a:p>
            <a:pPr defTabSz="939363">
              <a:defRPr/>
            </a:pPr>
            <a:r>
              <a:rPr lang="en-US" dirty="0" smtClean="0"/>
              <a:t>(screenshot of App Studio UI)</a:t>
            </a:r>
          </a:p>
          <a:p>
            <a:pPr defTabSz="939363">
              <a:defRPr/>
            </a:pPr>
            <a:endParaRPr lang="en-US" dirty="0" smtClean="0"/>
          </a:p>
          <a:p>
            <a:pPr marL="171450" indent="-171450">
              <a:lnSpc>
                <a:spcPct val="90000"/>
              </a:lnSpc>
              <a:spcAft>
                <a:spcPts val="600"/>
              </a:spcAft>
              <a:buFont typeface="Arial" panose="020B0604020202020204" pitchFamily="34" charset="0"/>
              <a:buChar char="•"/>
            </a:pPr>
            <a:r>
              <a:rPr lang="en-US" sz="900" dirty="0" smtClean="0">
                <a:gradFill>
                  <a:gsLst>
                    <a:gs pos="2917">
                      <a:schemeClr val="tx1"/>
                    </a:gs>
                    <a:gs pos="30000">
                      <a:schemeClr val="tx1"/>
                    </a:gs>
                  </a:gsLst>
                  <a:lin ang="5400000" scaled="0"/>
                </a:gradFill>
              </a:rPr>
              <a:t>Click Finish</a:t>
            </a:r>
            <a:r>
              <a:rPr lang="en-US" sz="900" baseline="0" dirty="0" smtClean="0">
                <a:gradFill>
                  <a:gsLst>
                    <a:gs pos="2917">
                      <a:schemeClr val="tx1"/>
                    </a:gs>
                    <a:gs pos="30000">
                      <a:schemeClr val="tx1"/>
                    </a:gs>
                  </a:gsLst>
                  <a:lin ang="5400000" scaled="0"/>
                </a:gradFill>
              </a:rPr>
              <a:t> </a:t>
            </a:r>
            <a:r>
              <a:rPr lang="en-US" sz="900" dirty="0" smtClean="0">
                <a:gradFill>
                  <a:gsLst>
                    <a:gs pos="2917">
                      <a:schemeClr val="tx1"/>
                    </a:gs>
                    <a:gs pos="30000">
                      <a:schemeClr val="tx1"/>
                    </a:gs>
                  </a:gsLst>
                  <a:lin ang="5400000" scaled="0"/>
                </a:gradFill>
              </a:rPr>
              <a:t>When Done</a:t>
            </a:r>
          </a:p>
          <a:p>
            <a:pPr marL="0" indent="0">
              <a:lnSpc>
                <a:spcPct val="90000"/>
              </a:lnSpc>
              <a:spcAft>
                <a:spcPts val="600"/>
              </a:spcAft>
              <a:buFont typeface="Arial" panose="020B0604020202020204" pitchFamily="34" charset="0"/>
              <a:buNone/>
            </a:pPr>
            <a:endParaRPr lang="en-US" sz="900" dirty="0" smtClean="0">
              <a:gradFill>
                <a:gsLst>
                  <a:gs pos="2917">
                    <a:schemeClr val="tx1"/>
                  </a:gs>
                  <a:gs pos="30000">
                    <a:schemeClr val="tx1"/>
                  </a:gs>
                </a:gsLst>
                <a:lin ang="5400000" scaled="0"/>
              </a:gradFill>
            </a:endParaRPr>
          </a:p>
          <a:p>
            <a:pPr defTabSz="939363">
              <a:defRPr/>
            </a:pPr>
            <a:endParaRPr lang="en-US"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29</a:t>
            </a:fld>
            <a:endParaRPr lang="en-US"/>
          </a:p>
        </p:txBody>
      </p:sp>
    </p:spTree>
    <p:extLst>
      <p:ext uri="{BB962C8B-B14F-4D97-AF65-F5344CB8AC3E}">
        <p14:creationId xmlns:p14="http://schemas.microsoft.com/office/powerpoint/2010/main" val="3919083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Generate &amp; Download</a:t>
            </a:r>
          </a:p>
          <a:p>
            <a:pPr defTabSz="939363">
              <a:defRPr/>
            </a:pPr>
            <a:endParaRPr lang="en-US" dirty="0" smtClean="0"/>
          </a:p>
          <a:p>
            <a:pPr defTabSz="939363">
              <a:defRPr/>
            </a:pPr>
            <a:r>
              <a:rPr lang="en-US" dirty="0" smtClean="0"/>
              <a:t>(screenshot of App</a:t>
            </a:r>
            <a:r>
              <a:rPr lang="en-US" baseline="0" dirty="0" smtClean="0"/>
              <a:t> Studio UI)</a:t>
            </a:r>
          </a:p>
          <a:p>
            <a:pPr marL="171450" indent="-171450" defTabSz="939363">
              <a:buFont typeface="Arial" panose="020B0604020202020204" pitchFamily="34" charset="0"/>
              <a:buChar char="•"/>
              <a:defRPr/>
            </a:pPr>
            <a:r>
              <a:rPr lang="en-US" baseline="0" dirty="0" smtClean="0"/>
              <a:t>Download Source Code</a:t>
            </a:r>
          </a:p>
          <a:p>
            <a:pPr marL="0" indent="0" defTabSz="939363">
              <a:buFont typeface="Arial" panose="020B0604020202020204" pitchFamily="34" charset="0"/>
              <a:buNone/>
              <a:defRPr/>
            </a:pPr>
            <a:endParaRPr lang="en-US"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30</a:t>
            </a:fld>
            <a:endParaRPr lang="en-US"/>
          </a:p>
        </p:txBody>
      </p:sp>
    </p:spTree>
    <p:extLst>
      <p:ext uri="{BB962C8B-B14F-4D97-AF65-F5344CB8AC3E}">
        <p14:creationId xmlns:p14="http://schemas.microsoft.com/office/powerpoint/2010/main" val="8891803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Demo</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31</a:t>
            </a:fld>
            <a:endParaRPr lang="en-US"/>
          </a:p>
        </p:txBody>
      </p:sp>
    </p:spTree>
    <p:extLst>
      <p:ext uri="{BB962C8B-B14F-4D97-AF65-F5344CB8AC3E}">
        <p14:creationId xmlns:p14="http://schemas.microsoft.com/office/powerpoint/2010/main" val="397051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Agenda</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Introduction</a:t>
            </a:r>
          </a:p>
          <a:p>
            <a:pPr lvl="0"/>
            <a:r>
              <a:rPr lang="en-US" sz="900" dirty="0" smtClean="0"/>
              <a:t>&gt; Visual Studio</a:t>
            </a:r>
          </a:p>
          <a:p>
            <a:pPr lvl="0"/>
            <a:r>
              <a:rPr lang="en-US" sz="900" dirty="0" smtClean="0"/>
              <a:t>&gt; Alternative Tools</a:t>
            </a:r>
          </a:p>
          <a:p>
            <a:pPr marL="171450" marR="0" lvl="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sz="900" dirty="0" smtClean="0"/>
              <a:t>Publishing</a:t>
            </a:r>
            <a:endParaRPr lang="en-US" dirty="0" smtClean="0"/>
          </a:p>
          <a:p>
            <a:endParaRPr lang="en-US" dirty="0" smtClean="0"/>
          </a:p>
          <a:p>
            <a:r>
              <a:rPr lang="en-US" dirty="0" smtClean="0"/>
              <a:t>* Learn about how you can build Universal Apps for Windows. </a:t>
            </a:r>
          </a:p>
          <a:p>
            <a:r>
              <a:rPr lang="en-US" dirty="0" smtClean="0"/>
              <a:t>* Use Visual Studio or alternatives</a:t>
            </a:r>
            <a:r>
              <a:rPr lang="en-US" baseline="0" dirty="0" smtClean="0"/>
              <a:t> like App Studio, Construct 2, Unity.</a:t>
            </a:r>
            <a:endParaRPr lang="en-US" dirty="0" smtClean="0"/>
          </a:p>
          <a:p>
            <a:r>
              <a:rPr lang="en-US" dirty="0" smtClean="0"/>
              <a:t>* Not a deep dive into each topic, but enough info for you to get started and pick a direction.</a:t>
            </a:r>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5</a:t>
            </a:fld>
            <a:endParaRPr lang="en-US"/>
          </a:p>
        </p:txBody>
      </p:sp>
    </p:spTree>
    <p:extLst>
      <p:ext uri="{BB962C8B-B14F-4D97-AF65-F5344CB8AC3E}">
        <p14:creationId xmlns:p14="http://schemas.microsoft.com/office/powerpoint/2010/main" val="27662623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smtClean="0"/>
              <a:t>Download:</a:t>
            </a:r>
          </a:p>
          <a:p>
            <a:endParaRPr lang="en-US" sz="900" dirty="0" smtClean="0"/>
          </a:p>
          <a:p>
            <a:pPr marL="342900" indent="-342900">
              <a:buFont typeface="Arial" panose="020B0604020202020204" pitchFamily="34" charset="0"/>
              <a:buChar char="•"/>
            </a:pPr>
            <a:r>
              <a:rPr lang="en-US" sz="900" dirty="0" smtClean="0">
                <a:hlinkClick r:id="rId3"/>
              </a:rPr>
              <a:t>http://xamarin.com/download</a:t>
            </a:r>
            <a:r>
              <a:rPr lang="en-US" sz="900" dirty="0" smtClean="0"/>
              <a:t> </a:t>
            </a:r>
          </a:p>
          <a:p>
            <a:pPr marL="342900" indent="-342900">
              <a:buFont typeface="Arial" panose="020B0604020202020204" pitchFamily="34" charset="0"/>
              <a:buChar char="•"/>
            </a:pPr>
            <a:endParaRPr lang="en-US" sz="900" dirty="0" smtClean="0"/>
          </a:p>
          <a:p>
            <a:r>
              <a:rPr lang="en-US" sz="900" dirty="0" smtClean="0"/>
              <a:t>Universal App Tutorials using </a:t>
            </a:r>
            <a:r>
              <a:rPr lang="en-US" sz="900" dirty="0" err="1" smtClean="0"/>
              <a:t>Xamarin</a:t>
            </a:r>
            <a:r>
              <a:rPr lang="en-US" sz="900" dirty="0" smtClean="0"/>
              <a:t>:</a:t>
            </a:r>
          </a:p>
          <a:p>
            <a:pPr marL="342900" indent="-342900">
              <a:buFont typeface="Arial" panose="020B0604020202020204" pitchFamily="34" charset="0"/>
              <a:buChar char="•"/>
            </a:pPr>
            <a:r>
              <a:rPr lang="en-US" sz="900" dirty="0" smtClean="0"/>
              <a:t>Link 1: </a:t>
            </a:r>
            <a:r>
              <a:rPr lang="en-US" sz="900" dirty="0" smtClean="0">
                <a:hlinkClick r:id="rId4"/>
              </a:rPr>
              <a:t>http://vincenth.net/blog/archive/2014/04/09/how-to-build-xamarin-ios-and-android-apps-with-the-new-universal-windows-app-template-from-visual-studio-2013-update-2.aspx</a:t>
            </a:r>
            <a:endParaRPr lang="en-US" sz="900" dirty="0" smtClean="0"/>
          </a:p>
          <a:p>
            <a:pPr marL="342900" indent="-342900">
              <a:buFont typeface="Arial" panose="020B0604020202020204" pitchFamily="34" charset="0"/>
              <a:buChar char="•"/>
            </a:pPr>
            <a:r>
              <a:rPr lang="en-US" sz="900" dirty="0" smtClean="0"/>
              <a:t>Link 2: </a:t>
            </a:r>
            <a:r>
              <a:rPr lang="en-US" sz="900" dirty="0" smtClean="0">
                <a:hlinkClick r:id="rId5"/>
              </a:rPr>
              <a:t>http://blog.falafel.com/porting-a-windows-app-studio-universal-app-to-android-using-xamarin/</a:t>
            </a:r>
            <a:r>
              <a:rPr lang="en-US" sz="900" dirty="0" smtClean="0"/>
              <a:t> </a:t>
            </a:r>
          </a:p>
          <a:p>
            <a:pPr marL="0" indent="0">
              <a:buFont typeface="Arial" panose="020B0604020202020204" pitchFamily="34" charset="0"/>
              <a:buNone/>
            </a:pPr>
            <a:endParaRPr lang="en-US" sz="90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32</a:t>
            </a:fld>
            <a:endParaRPr lang="en-US"/>
          </a:p>
        </p:txBody>
      </p:sp>
    </p:spTree>
    <p:extLst>
      <p:ext uri="{BB962C8B-B14F-4D97-AF65-F5344CB8AC3E}">
        <p14:creationId xmlns:p14="http://schemas.microsoft.com/office/powerpoint/2010/main" val="892166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Construct 2</a:t>
            </a:r>
          </a:p>
          <a:p>
            <a:pPr defTabSz="939363">
              <a:defRPr/>
            </a:pPr>
            <a:endParaRPr lang="en-US" dirty="0" smtClean="0"/>
          </a:p>
          <a:p>
            <a:pPr defTabSz="939363">
              <a:defRPr/>
            </a:pPr>
            <a:r>
              <a:rPr lang="en-US" dirty="0" smtClean="0"/>
              <a:t>(screenshot of Construct</a:t>
            </a:r>
            <a:r>
              <a:rPr lang="en-US" baseline="0" dirty="0" smtClean="0"/>
              <a:t> 2 UI for Exporting to Windows Universal format)</a:t>
            </a:r>
          </a:p>
          <a:p>
            <a:endParaRPr lang="en-US" sz="900" baseline="0" dirty="0" smtClean="0"/>
          </a:p>
          <a:p>
            <a:r>
              <a:rPr lang="en-US" sz="900" dirty="0" smtClean="0"/>
              <a:t>More information:</a:t>
            </a:r>
          </a:p>
          <a:p>
            <a:pPr marL="342900" indent="-342900">
              <a:buFont typeface="Arial" panose="020B0604020202020204" pitchFamily="34" charset="0"/>
              <a:buChar char="•"/>
            </a:pPr>
            <a:r>
              <a:rPr lang="en-US" sz="900" dirty="0" smtClean="0"/>
              <a:t>Index Page: </a:t>
            </a:r>
            <a:r>
              <a:rPr lang="en-US" sz="900" dirty="0" smtClean="0">
                <a:hlinkClick r:id="rId3"/>
              </a:rPr>
              <a:t>http://WakeUpAndCode.com/construct2</a:t>
            </a:r>
            <a:r>
              <a:rPr lang="en-US" sz="900" dirty="0" smtClean="0"/>
              <a:t> </a:t>
            </a:r>
          </a:p>
          <a:p>
            <a:pPr marL="342900" indent="-342900">
              <a:buFont typeface="Arial" panose="020B0604020202020204" pitchFamily="34" charset="0"/>
              <a:buChar char="•"/>
            </a:pPr>
            <a:r>
              <a:rPr lang="en-US" sz="900" dirty="0" smtClean="0"/>
              <a:t>Exporting &amp; Publishing: </a:t>
            </a:r>
            <a:r>
              <a:rPr lang="en-US" sz="900" dirty="0" smtClean="0">
                <a:hlinkClick r:id="rId4"/>
              </a:rPr>
              <a:t>http://wakeupandcode.com/construct-2-exporting-and-publishing-to-web-windows-8-and-windows-phone-8/</a:t>
            </a:r>
            <a:endParaRPr lang="en-US" sz="900" dirty="0" smtClean="0"/>
          </a:p>
          <a:p>
            <a:endParaRPr lang="en-US" sz="900" dirty="0" smtClean="0"/>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33</a:t>
            </a:fld>
            <a:endParaRPr lang="en-US"/>
          </a:p>
        </p:txBody>
      </p:sp>
    </p:spTree>
    <p:extLst>
      <p:ext uri="{BB962C8B-B14F-4D97-AF65-F5344CB8AC3E}">
        <p14:creationId xmlns:p14="http://schemas.microsoft.com/office/powerpoint/2010/main" val="4292853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Unity</a:t>
            </a:r>
          </a:p>
          <a:p>
            <a:pPr defTabSz="939363">
              <a:defRPr/>
            </a:pPr>
            <a:endParaRPr lang="en-US" dirty="0" smtClean="0"/>
          </a:p>
          <a:p>
            <a:pPr defTabSz="939363">
              <a:defRPr/>
            </a:pPr>
            <a:r>
              <a:rPr lang="en-US" dirty="0" smtClean="0"/>
              <a:t>(screenshot of Unity</a:t>
            </a:r>
            <a:r>
              <a:rPr lang="en-US" baseline="0" dirty="0" smtClean="0"/>
              <a:t> for setting Build Settings to Windows Universal format)</a:t>
            </a:r>
          </a:p>
          <a:p>
            <a:endParaRPr lang="en-US" sz="900" baseline="0" dirty="0" smtClean="0"/>
          </a:p>
          <a:p>
            <a:r>
              <a:rPr lang="en-US" sz="900" dirty="0" smtClean="0"/>
              <a:t>More Information</a:t>
            </a:r>
          </a:p>
          <a:p>
            <a:pPr marL="342900" indent="-342900">
              <a:buFont typeface="Arial" panose="020B0604020202020204" pitchFamily="34" charset="0"/>
              <a:buChar char="•"/>
            </a:pPr>
            <a:r>
              <a:rPr lang="en-US" sz="900" dirty="0" smtClean="0"/>
              <a:t>Index Page: </a:t>
            </a:r>
            <a:r>
              <a:rPr lang="en-US" sz="900" dirty="0" smtClean="0">
                <a:hlinkClick r:id="rId3"/>
              </a:rPr>
              <a:t>http://WakeUpAndCode.com/unity</a:t>
            </a:r>
            <a:r>
              <a:rPr lang="en-US" sz="900" dirty="0" smtClean="0"/>
              <a:t> </a:t>
            </a:r>
          </a:p>
          <a:p>
            <a:pPr marL="342900" indent="-342900">
              <a:buFont typeface="Arial" panose="020B0604020202020204" pitchFamily="34" charset="0"/>
              <a:buChar char="•"/>
            </a:pPr>
            <a:r>
              <a:rPr lang="en-US" sz="900" dirty="0" smtClean="0"/>
              <a:t>Universal Apps in Unity: </a:t>
            </a:r>
            <a:r>
              <a:rPr lang="en-US" sz="900" dirty="0" smtClean="0">
                <a:hlinkClick r:id="rId4"/>
              </a:rPr>
              <a:t>http://blogs.unity3d.com/2014/08/07/introducing-universal-windows-applications-in-unity/</a:t>
            </a:r>
            <a:r>
              <a:rPr lang="en-US" sz="900" dirty="0" smtClean="0"/>
              <a:t> </a:t>
            </a:r>
          </a:p>
          <a:p>
            <a:endParaRPr lang="en-US" sz="900" baseline="0"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34</a:t>
            </a:fld>
            <a:endParaRPr lang="en-US"/>
          </a:p>
        </p:txBody>
      </p:sp>
    </p:spTree>
    <p:extLst>
      <p:ext uri="{BB962C8B-B14F-4D97-AF65-F5344CB8AC3E}">
        <p14:creationId xmlns:p14="http://schemas.microsoft.com/office/powerpoint/2010/main" val="18051671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Publishing</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8A39496-BCDC-42B6-B495-7ABD4CAC421A}" type="datetime1">
              <a:rPr lang="en-US" smtClean="0"/>
              <a:t>10/6/2014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35</a:t>
            </a:fld>
            <a:endParaRPr lang="en-US" dirty="0"/>
          </a:p>
        </p:txBody>
      </p:sp>
    </p:spTree>
    <p:extLst>
      <p:ext uri="{BB962C8B-B14F-4D97-AF65-F5344CB8AC3E}">
        <p14:creationId xmlns:p14="http://schemas.microsoft.com/office/powerpoint/2010/main" val="34812796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Open Developer Account</a:t>
            </a:r>
          </a:p>
          <a:p>
            <a:endParaRPr lang="en-US" dirty="0" smtClean="0">
              <a:solidFill>
                <a:schemeClr val="tx2"/>
              </a:solidFill>
              <a:latin typeface="Segoe" pitchFamily="34" charset="0"/>
            </a:endParaRPr>
          </a:p>
          <a:p>
            <a:r>
              <a:rPr lang="en-US" sz="900" dirty="0" smtClean="0"/>
              <a:t>Sign up for a </a:t>
            </a:r>
          </a:p>
          <a:p>
            <a:r>
              <a:rPr lang="en-US" sz="900" dirty="0" smtClean="0"/>
              <a:t>developer account on:</a:t>
            </a:r>
          </a:p>
          <a:p>
            <a:r>
              <a:rPr lang="en-US" sz="900" dirty="0" smtClean="0">
                <a:hlinkClick r:id="rId3"/>
              </a:rPr>
              <a:t>http://dev.windows.com</a:t>
            </a:r>
            <a:endParaRPr lang="en-US" sz="900" dirty="0" smtClean="0"/>
          </a:p>
          <a:p>
            <a:endParaRPr lang="en-US" sz="900" dirty="0" smtClean="0"/>
          </a:p>
          <a:p>
            <a:pPr marL="524586" indent="-524586">
              <a:buAutoNum type="arabicPeriod"/>
            </a:pPr>
            <a:r>
              <a:rPr lang="en-US" sz="900" dirty="0" smtClean="0"/>
              <a:t>Click “Get Started”</a:t>
            </a:r>
          </a:p>
          <a:p>
            <a:pPr marL="524586" indent="-524586">
              <a:buAutoNum type="arabicPeriod"/>
            </a:pPr>
            <a:r>
              <a:rPr lang="en-US" sz="900" dirty="0" smtClean="0"/>
              <a:t>Click “Sign up” </a:t>
            </a:r>
          </a:p>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36</a:t>
            </a:fld>
            <a:endParaRPr lang="en-US" dirty="0"/>
          </a:p>
        </p:txBody>
      </p:sp>
    </p:spTree>
    <p:extLst>
      <p:ext uri="{BB962C8B-B14F-4D97-AF65-F5344CB8AC3E}">
        <p14:creationId xmlns:p14="http://schemas.microsoft.com/office/powerpoint/2010/main" val="13199562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algn="l"/>
            <a:r>
              <a:rPr lang="en-US" dirty="0" smtClean="0"/>
              <a:t>Associate App with the Store</a:t>
            </a:r>
          </a:p>
          <a:p>
            <a:pPr marL="171450" indent="-171450" algn="l">
              <a:buFont typeface="Arial" panose="020B0604020202020204" pitchFamily="34" charset="0"/>
              <a:buChar char="•"/>
            </a:pPr>
            <a:r>
              <a:rPr lang="en-US" sz="900" dirty="0" smtClean="0">
                <a:solidFill>
                  <a:srgbClr val="FF0000"/>
                </a:solidFill>
              </a:rPr>
              <a:t>Right-click project… then select Store</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dirty="0" smtClean="0"/>
              <a:t>Then</a:t>
            </a:r>
            <a:r>
              <a:rPr lang="en-US" baseline="0" dirty="0" smtClean="0"/>
              <a:t> click </a:t>
            </a:r>
            <a:r>
              <a:rPr lang="en-US" dirty="0" smtClean="0"/>
              <a:t>Associate App with the Store</a:t>
            </a:r>
          </a:p>
          <a:p>
            <a:pPr marL="0" indent="0" algn="l">
              <a:buFont typeface="Arial" panose="020B0604020202020204" pitchFamily="34" charset="0"/>
              <a:buNone/>
            </a:pPr>
            <a:endParaRPr lang="en-US" sz="900" dirty="0" smtClean="0">
              <a:solidFill>
                <a:srgbClr val="FF0000"/>
              </a:solidFill>
            </a:endParaRPr>
          </a:p>
          <a:p>
            <a:pPr marL="171450" indent="-171450" algn="l">
              <a:buFont typeface="Arial" panose="020B0604020202020204" pitchFamily="34" charset="0"/>
              <a:buChar char="•"/>
            </a:pPr>
            <a:endParaRPr lang="en-US" sz="900" dirty="0" smtClean="0">
              <a:solidFill>
                <a:srgbClr val="FF0000"/>
              </a:solidFill>
            </a:endParaRPr>
          </a:p>
          <a:p>
            <a:pPr algn="l"/>
            <a:endParaRPr lang="en-GB" dirty="0" smtClean="0">
              <a:solidFill>
                <a:schemeClr val="tx2"/>
              </a:solidFill>
              <a:latin typeface="Segoe" pitchFamily="34" charset="0"/>
            </a:endParaRPr>
          </a:p>
          <a:p>
            <a:pPr algn="l"/>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37</a:t>
            </a:fld>
            <a:endParaRPr lang="en-US" dirty="0"/>
          </a:p>
        </p:txBody>
      </p:sp>
    </p:spTree>
    <p:extLst>
      <p:ext uri="{BB962C8B-B14F-4D97-AF65-F5344CB8AC3E}">
        <p14:creationId xmlns:p14="http://schemas.microsoft.com/office/powerpoint/2010/main" val="3034652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Create Store Graphics</a:t>
            </a:r>
          </a:p>
          <a:p>
            <a:pPr marL="171450" indent="-171450" algn="l">
              <a:buFont typeface="Arial" panose="020B0604020202020204" pitchFamily="34" charset="0"/>
              <a:buChar char="•"/>
            </a:pPr>
            <a:r>
              <a:rPr lang="en-US" sz="900" dirty="0" smtClean="0">
                <a:solidFill>
                  <a:srgbClr val="FF0000"/>
                </a:solidFill>
              </a:rPr>
              <a:t>Right-click project… then select Store</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dirty="0" smtClean="0"/>
              <a:t>Then</a:t>
            </a:r>
            <a:r>
              <a:rPr lang="en-US" baseline="0" dirty="0" smtClean="0"/>
              <a:t> Capture Screenshots…</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solidFill>
                  <a:schemeClr val="tx2"/>
                </a:solidFill>
                <a:latin typeface="Segoe" pitchFamily="34" charset="0"/>
              </a:rPr>
              <a:t>Go to “Pictures/Windows Simulator” to see screenshots</a:t>
            </a:r>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38</a:t>
            </a:fld>
            <a:endParaRPr lang="en-US" dirty="0"/>
          </a:p>
        </p:txBody>
      </p:sp>
    </p:spTree>
    <p:extLst>
      <p:ext uri="{BB962C8B-B14F-4D97-AF65-F5344CB8AC3E}">
        <p14:creationId xmlns:p14="http://schemas.microsoft.com/office/powerpoint/2010/main" val="24209471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Create App Package</a:t>
            </a:r>
          </a:p>
          <a:p>
            <a:pPr marL="171450" indent="-171450" algn="l">
              <a:buFont typeface="Arial" panose="020B0604020202020204" pitchFamily="34" charset="0"/>
              <a:buChar char="•"/>
            </a:pPr>
            <a:r>
              <a:rPr lang="en-US" sz="900" dirty="0" smtClean="0">
                <a:solidFill>
                  <a:srgbClr val="FF0000"/>
                </a:solidFill>
              </a:rPr>
              <a:t>Right-click project… then select Store</a:t>
            </a:r>
          </a:p>
          <a:p>
            <a:pPr marL="171450" marR="0" indent="-171450"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dirty="0" smtClean="0"/>
              <a:t>Then</a:t>
            </a:r>
            <a:r>
              <a:rPr lang="en-US" baseline="0" dirty="0" smtClean="0"/>
              <a:t> Create App Packages…</a:t>
            </a:r>
          </a:p>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39</a:t>
            </a:fld>
            <a:endParaRPr lang="en-US" dirty="0"/>
          </a:p>
        </p:txBody>
      </p:sp>
    </p:spTree>
    <p:extLst>
      <p:ext uri="{BB962C8B-B14F-4D97-AF65-F5344CB8AC3E}">
        <p14:creationId xmlns:p14="http://schemas.microsoft.com/office/powerpoint/2010/main" val="3196914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Create Logo/Splash Graphics</a:t>
            </a:r>
          </a:p>
          <a:p>
            <a:endParaRPr lang="en-US" dirty="0" smtClean="0">
              <a:solidFill>
                <a:schemeClr val="tx2"/>
              </a:solidFill>
              <a:latin typeface="Segoe" pitchFamily="34" charset="0"/>
            </a:endParaRPr>
          </a:p>
          <a:p>
            <a:r>
              <a:rPr lang="en-US" dirty="0" smtClean="0">
                <a:solidFill>
                  <a:schemeClr val="tx2"/>
                </a:solidFill>
                <a:latin typeface="Segoe" pitchFamily="34" charset="0"/>
              </a:rPr>
              <a:t>*</a:t>
            </a:r>
            <a:r>
              <a:rPr lang="en-US" baseline="0" dirty="0" smtClean="0">
                <a:solidFill>
                  <a:schemeClr val="tx2"/>
                </a:solidFill>
                <a:latin typeface="Segoe" pitchFamily="34" charset="0"/>
              </a:rPr>
              <a:t> Replace placeholder graphics in “images” inside .Windows subfolder</a:t>
            </a:r>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40</a:t>
            </a:fld>
            <a:endParaRPr lang="en-US" dirty="0"/>
          </a:p>
        </p:txBody>
      </p:sp>
    </p:spTree>
    <p:extLst>
      <p:ext uri="{BB962C8B-B14F-4D97-AF65-F5344CB8AC3E}">
        <p14:creationId xmlns:p14="http://schemas.microsoft.com/office/powerpoint/2010/main" val="3196017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Publish App Package</a:t>
            </a:r>
          </a:p>
          <a:p>
            <a:endParaRPr lang="en-US" dirty="0" smtClean="0">
              <a:solidFill>
                <a:schemeClr val="tx2"/>
              </a:solidFill>
              <a:latin typeface="Segoe" pitchFamily="34" charset="0"/>
            </a:endParaRPr>
          </a:p>
          <a:p>
            <a:pPr marL="171450" lvl="0" indent="-171450">
              <a:buFont typeface="Arial" panose="020B0604020202020204" pitchFamily="34" charset="0"/>
              <a:buChar char="•"/>
            </a:pPr>
            <a:r>
              <a:rPr lang="en-US" dirty="0" smtClean="0"/>
              <a:t>Submitting to the Windows Store</a:t>
            </a:r>
          </a:p>
          <a:p>
            <a:pPr marL="171450" lvl="0" indent="-171450">
              <a:buFont typeface="Arial" panose="020B0604020202020204" pitchFamily="34" charset="0"/>
              <a:buChar char="•"/>
            </a:pPr>
            <a:r>
              <a:rPr lang="en-US" dirty="0" smtClean="0"/>
              <a:t>Fill out info via the Web UI</a:t>
            </a:r>
          </a:p>
          <a:p>
            <a:endParaRPr lang="en-GB" dirty="0" smtClean="0"/>
          </a:p>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41</a:t>
            </a:fld>
            <a:endParaRPr lang="en-US" dirty="0"/>
          </a:p>
        </p:txBody>
      </p:sp>
    </p:spTree>
    <p:extLst>
      <p:ext uri="{BB962C8B-B14F-4D97-AF65-F5344CB8AC3E}">
        <p14:creationId xmlns:p14="http://schemas.microsoft.com/office/powerpoint/2010/main" val="458529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Background</a:t>
            </a:r>
          </a:p>
          <a:p>
            <a:pPr marL="176131" indent="-176131">
              <a:buFont typeface="Arial" panose="020B0604020202020204" pitchFamily="34" charset="0"/>
              <a:buChar char="•"/>
            </a:pPr>
            <a:r>
              <a:rPr lang="en-US" dirty="0"/>
              <a:t>1997 – present: Microsoft web/software development</a:t>
            </a:r>
          </a:p>
          <a:p>
            <a:pPr marL="176131" indent="-176131">
              <a:buFont typeface="Arial" panose="020B0604020202020204" pitchFamily="34" charset="0"/>
              <a:buChar char="•"/>
            </a:pPr>
            <a:r>
              <a:rPr lang="en-US" dirty="0"/>
              <a:t>2011: XNA games on XBLIG</a:t>
            </a:r>
          </a:p>
          <a:p>
            <a:pPr marL="645812" lvl="1" indent="-176131">
              <a:buFont typeface="Arial" panose="020B0604020202020204" pitchFamily="34" charset="0"/>
              <a:buChar char="•"/>
            </a:pPr>
            <a:r>
              <a:rPr lang="en-US" dirty="0"/>
              <a:t>2D Math Panic</a:t>
            </a:r>
          </a:p>
          <a:p>
            <a:pPr marL="645812" lvl="1" indent="-176131">
              <a:buFont typeface="Arial" panose="020B0604020202020204" pitchFamily="34" charset="0"/>
              <a:buChar char="•"/>
            </a:pPr>
            <a:r>
              <a:rPr lang="en-US" dirty="0"/>
              <a:t>Angry Zombie Ninja Cats</a:t>
            </a:r>
          </a:p>
          <a:p>
            <a:pPr marL="176131" indent="-176131" fontAlgn="t">
              <a:buFont typeface="Arial" panose="020B0604020202020204" pitchFamily="34" charset="0"/>
              <a:buChar char="•"/>
            </a:pPr>
            <a:r>
              <a:rPr lang="en-US" dirty="0"/>
              <a:t>2012: Tools for XNA developers</a:t>
            </a:r>
          </a:p>
          <a:p>
            <a:pPr marL="645812" lvl="1" indent="-176131" fontAlgn="t">
              <a:buFont typeface="Arial" panose="020B0604020202020204" pitchFamily="34" charset="0"/>
              <a:buChar char="•"/>
            </a:pPr>
            <a:r>
              <a:rPr lang="en-US" dirty="0"/>
              <a:t>XBLIG Sales Data Analyzer (OnekSoftLabs.com)</a:t>
            </a:r>
          </a:p>
          <a:p>
            <a:pPr marL="645812" lvl="1" indent="-176131" fontAlgn="t">
              <a:buFont typeface="Arial" panose="020B0604020202020204" pitchFamily="34" charset="0"/>
              <a:buChar char="•"/>
            </a:pPr>
            <a:r>
              <a:rPr lang="en-US" dirty="0"/>
              <a:t>XNA Basic Starter Kit (</a:t>
            </a:r>
            <a:r>
              <a:rPr lang="en-US" dirty="0" err="1"/>
              <a:t>CodePlex</a:t>
            </a:r>
            <a:r>
              <a:rPr lang="en-US" dirty="0"/>
              <a:t>) </a:t>
            </a:r>
          </a:p>
          <a:p>
            <a:pPr marL="176131" indent="-176131" fontAlgn="t">
              <a:buFont typeface="Arial" panose="020B0604020202020204" pitchFamily="34" charset="0"/>
              <a:buChar char="•"/>
            </a:pPr>
            <a:r>
              <a:rPr lang="en-US" dirty="0" smtClean="0"/>
              <a:t>Online: </a:t>
            </a:r>
            <a:r>
              <a:rPr lang="en-US" dirty="0" smtClean="0">
                <a:hlinkClick r:id="rId3"/>
              </a:rPr>
              <a:t>http://facebook.com/OnekSoftGames</a:t>
            </a:r>
            <a:r>
              <a:rPr lang="en-US"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6</a:t>
            </a:fld>
            <a:endParaRPr lang="en-US"/>
          </a:p>
        </p:txBody>
      </p:sp>
    </p:spTree>
    <p:extLst>
      <p:ext uri="{BB962C8B-B14F-4D97-AF65-F5344CB8AC3E}">
        <p14:creationId xmlns:p14="http://schemas.microsoft.com/office/powerpoint/2010/main" val="4100169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t>Publish on Windows Phone</a:t>
            </a:r>
          </a:p>
          <a:p>
            <a:endParaRPr lang="en-US" dirty="0" smtClean="0">
              <a:solidFill>
                <a:schemeClr val="tx2"/>
              </a:solidFill>
              <a:latin typeface="Segoe" pitchFamily="34" charset="0"/>
            </a:endParaRPr>
          </a:p>
          <a:p>
            <a:pPr marL="171450" lvl="0" indent="-171450">
              <a:buFont typeface="Arial" panose="020B0604020202020204" pitchFamily="34" charset="0"/>
              <a:buChar char="•"/>
            </a:pPr>
            <a:r>
              <a:rPr lang="en-US" dirty="0" smtClean="0"/>
              <a:t>Submitting to the Windows Phone Store</a:t>
            </a:r>
          </a:p>
          <a:p>
            <a:pPr marL="171450" lvl="0" indent="-171450">
              <a:buFont typeface="Arial" panose="020B0604020202020204" pitchFamily="34" charset="0"/>
              <a:buChar char="•"/>
            </a:pPr>
            <a:r>
              <a:rPr lang="en-US" dirty="0" smtClean="0"/>
              <a:t>Fill out info via the Web UI</a:t>
            </a:r>
          </a:p>
          <a:p>
            <a:pPr lvl="0"/>
            <a:endParaRPr lang="en-US" dirty="0" smtClean="0"/>
          </a:p>
          <a:p>
            <a:endParaRPr lang="en-GB" dirty="0" smtClean="0"/>
          </a:p>
          <a:p>
            <a:endParaRPr lang="en-GB" dirty="0">
              <a:solidFill>
                <a:schemeClr val="tx2"/>
              </a:solidFill>
              <a:latin typeface="Segoe" pitchFamily="34" charset="0"/>
            </a:endParaRPr>
          </a:p>
        </p:txBody>
      </p:sp>
      <p:sp>
        <p:nvSpPr>
          <p:cNvPr id="4" name="Slide Number Placeholder 3"/>
          <p:cNvSpPr>
            <a:spLocks noGrp="1"/>
          </p:cNvSpPr>
          <p:nvPr>
            <p:ph type="sldNum" sz="quarter" idx="10"/>
          </p:nvPr>
        </p:nvSpPr>
        <p:spPr/>
        <p:txBody>
          <a:bodyPr/>
          <a:lstStyle/>
          <a:p>
            <a:fld id="{13F0F35F-DD44-4607-AEC1-49D7A4BC4066}" type="slidenum">
              <a:rPr lang="en-US" smtClean="0"/>
              <a:pPr/>
              <a:t>42</a:t>
            </a:fld>
            <a:endParaRPr lang="en-US" dirty="0"/>
          </a:p>
        </p:txBody>
      </p:sp>
    </p:spTree>
    <p:extLst>
      <p:ext uri="{BB962C8B-B14F-4D97-AF65-F5344CB8AC3E}">
        <p14:creationId xmlns:p14="http://schemas.microsoft.com/office/powerpoint/2010/main" val="9758530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Questions?</a:t>
            </a: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43</a:t>
            </a:fld>
            <a:endParaRPr lang="en-US"/>
          </a:p>
        </p:txBody>
      </p:sp>
    </p:spTree>
    <p:extLst>
      <p:ext uri="{BB962C8B-B14F-4D97-AF65-F5344CB8AC3E}">
        <p14:creationId xmlns:p14="http://schemas.microsoft.com/office/powerpoint/2010/main" val="23850009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more info:</a:t>
            </a:r>
          </a:p>
          <a:p>
            <a:endParaRPr lang="en-US" dirty="0" smtClean="0"/>
          </a:p>
          <a:p>
            <a:r>
              <a:rPr lang="en-US" dirty="0" smtClean="0"/>
              <a:t>Samples on MSDN:</a:t>
            </a:r>
          </a:p>
          <a:p>
            <a:pPr lvl="1"/>
            <a:r>
              <a:rPr lang="en-US" dirty="0" smtClean="0">
                <a:hlinkClick r:id="rId3"/>
              </a:rPr>
              <a:t>http://code.msdn.microsoft.com/windowsapps/Universal-Windows-app-cb3248c3</a:t>
            </a:r>
            <a:endParaRPr lang="en-US" dirty="0" smtClean="0"/>
          </a:p>
          <a:p>
            <a:r>
              <a:rPr lang="en-US" dirty="0" smtClean="0"/>
              <a:t>MVA:</a:t>
            </a:r>
          </a:p>
          <a:p>
            <a:pPr lvl="1"/>
            <a:r>
              <a:rPr lang="en-US" dirty="0" smtClean="0"/>
              <a:t>Live event: </a:t>
            </a:r>
            <a:r>
              <a:rPr lang="en-US" dirty="0" smtClean="0">
                <a:hlinkClick r:id="rId4"/>
              </a:rPr>
              <a:t>http://www.microsoftvirtualacademy.com/liveevents/developing-universal-windows-apps-c-xaml-jump-start</a:t>
            </a:r>
            <a:r>
              <a:rPr lang="en-US" dirty="0" smtClean="0"/>
              <a:t> (just missed it!)</a:t>
            </a:r>
          </a:p>
          <a:p>
            <a:pPr lvl="1"/>
            <a:r>
              <a:rPr lang="en-US" dirty="0" smtClean="0"/>
              <a:t>But stay tuned for archived video!</a:t>
            </a:r>
          </a:p>
          <a:p>
            <a:pPr lvl="2"/>
            <a:r>
              <a:rPr lang="en-US" dirty="0" smtClean="0"/>
              <a:t>Blog: </a:t>
            </a:r>
            <a:r>
              <a:rPr lang="en-US" dirty="0" smtClean="0">
                <a:hlinkClick r:id="rId5"/>
              </a:rPr>
              <a:t>http://blog.jerrynixon.com/</a:t>
            </a:r>
            <a:r>
              <a:rPr lang="en-US" dirty="0" smtClean="0"/>
              <a:t> </a:t>
            </a:r>
          </a:p>
          <a:p>
            <a:pPr lvl="2"/>
            <a:r>
              <a:rPr lang="en-US" dirty="0" smtClean="0"/>
              <a:t>Twitter: </a:t>
            </a:r>
            <a:r>
              <a:rPr lang="en-US" dirty="0" smtClean="0">
                <a:hlinkClick r:id="rId6"/>
              </a:rPr>
              <a:t>https://twitter.com/jerrynixon</a:t>
            </a:r>
            <a:r>
              <a:rPr lang="en-US" dirty="0" smtClean="0"/>
              <a:t> </a:t>
            </a:r>
          </a:p>
          <a:p>
            <a:r>
              <a:rPr lang="en-US" dirty="0" err="1" smtClean="0"/>
              <a:t>Wintellect</a:t>
            </a:r>
            <a:endParaRPr lang="en-US" dirty="0" smtClean="0"/>
          </a:p>
          <a:p>
            <a:pPr lvl="1"/>
            <a:r>
              <a:rPr lang="en-US" dirty="0" smtClean="0"/>
              <a:t>Blog Post: </a:t>
            </a:r>
            <a:r>
              <a:rPr lang="en-US" dirty="0" smtClean="0">
                <a:hlinkClick r:id="rId7"/>
              </a:rPr>
              <a:t>http://www.wintellect.com/blogs/jprosise/building-universal-apps-with-visual-studio-2013-update-2</a:t>
            </a:r>
            <a:r>
              <a:rPr lang="en-US" dirty="0" smtClean="0"/>
              <a:t> </a:t>
            </a:r>
          </a:p>
          <a:p>
            <a:pPr lvl="1"/>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93EEC66-7BF3-4CAD-9E14-6F7448A6E41E}" type="slidenum">
              <a:rPr lang="en-US" smtClean="0"/>
              <a:t>44</a:t>
            </a:fld>
            <a:endParaRPr lang="en-US"/>
          </a:p>
        </p:txBody>
      </p:sp>
    </p:spTree>
    <p:extLst>
      <p:ext uri="{BB962C8B-B14F-4D97-AF65-F5344CB8AC3E}">
        <p14:creationId xmlns:p14="http://schemas.microsoft.com/office/powerpoint/2010/main" val="40210831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Contact</a:t>
            </a:r>
          </a:p>
          <a:p>
            <a:endParaRPr lang="en-US" dirty="0" smtClean="0"/>
          </a:p>
          <a:p>
            <a:r>
              <a:rPr lang="en-US" dirty="0" smtClean="0"/>
              <a:t>Microsoft email:</a:t>
            </a:r>
            <a:r>
              <a:rPr lang="en-US" baseline="0" dirty="0" smtClean="0"/>
              <a:t> shchowd@microsoft.com</a:t>
            </a:r>
          </a:p>
          <a:p>
            <a:r>
              <a:rPr lang="en-US" baseline="0" dirty="0" smtClean="0"/>
              <a:t>Personal Twitter: @shahedC</a:t>
            </a:r>
            <a:endParaRPr lang="en-US" dirty="0" smtClean="0"/>
          </a:p>
          <a:p>
            <a:endParaRPr lang="en-US" dirty="0" smtClean="0"/>
          </a:p>
          <a:p>
            <a:r>
              <a:rPr lang="en-US" dirty="0" smtClean="0"/>
              <a:t>Dev Blog: WakeUpAndCode.com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46</a:t>
            </a:fld>
            <a:endParaRPr lang="en-US"/>
          </a:p>
        </p:txBody>
      </p:sp>
    </p:spTree>
    <p:extLst>
      <p:ext uri="{BB962C8B-B14F-4D97-AF65-F5344CB8AC3E}">
        <p14:creationId xmlns:p14="http://schemas.microsoft.com/office/powerpoint/2010/main" val="1079010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dirty="0" smtClean="0"/>
              <a:t>My Background (continued)</a:t>
            </a:r>
            <a:br>
              <a:rPr lang="en-US" dirty="0" smtClean="0"/>
            </a:br>
            <a:r>
              <a:rPr lang="en-US" dirty="0"/>
              <a:t>2013</a:t>
            </a:r>
          </a:p>
          <a:p>
            <a:pPr marL="285750" indent="-285750">
              <a:buFont typeface="Arial" panose="020B0604020202020204" pitchFamily="34" charset="0"/>
              <a:buChar char="•"/>
            </a:pPr>
            <a:r>
              <a:rPr lang="en-US" sz="900" dirty="0" smtClean="0"/>
              <a:t>Ninja</a:t>
            </a:r>
            <a:r>
              <a:rPr lang="en-US" sz="900" baseline="0" dirty="0" smtClean="0"/>
              <a:t> Cat Runner on Win8, WP8, Web (Construct 2)</a:t>
            </a:r>
          </a:p>
          <a:p>
            <a:pPr marL="285750" indent="-285750">
              <a:buFont typeface="Arial" panose="020B0604020202020204" pitchFamily="34" charset="0"/>
              <a:buChar char="•"/>
            </a:pPr>
            <a:r>
              <a:rPr lang="en-US" sz="900" baseline="0" dirty="0" smtClean="0"/>
              <a:t>Video Q&amp;A with MS Tech Evangelist Frank La Vigne</a:t>
            </a:r>
          </a:p>
          <a:p>
            <a:pPr marL="285750" indent="-285750">
              <a:buFont typeface="Arial" panose="020B0604020202020204" pitchFamily="34" charset="0"/>
              <a:buChar char="•"/>
            </a:pPr>
            <a:r>
              <a:rPr lang="en-US" sz="900" dirty="0" smtClean="0"/>
              <a:t>Founder/Admin</a:t>
            </a:r>
            <a:r>
              <a:rPr lang="en-US" sz="900" baseline="0" dirty="0" smtClean="0"/>
              <a:t> of FB groups: Construct2, Xbox One &amp; Unity Indie </a:t>
            </a:r>
            <a:r>
              <a:rPr lang="en-US" sz="900" baseline="0" dirty="0" err="1" smtClean="0"/>
              <a:t>Devs</a:t>
            </a:r>
            <a:endParaRPr lang="en-US" sz="900" baseline="0" dirty="0" smtClean="0"/>
          </a:p>
          <a:p>
            <a:pPr marL="285750" indent="-285750">
              <a:buFont typeface="Arial" panose="020B0604020202020204" pitchFamily="34" charset="0"/>
              <a:buChar char="•"/>
            </a:pPr>
            <a:r>
              <a:rPr lang="en-US" sz="900" baseline="0" dirty="0" smtClean="0"/>
              <a:t>Started Public Speaking in DC area and East Coast</a:t>
            </a:r>
            <a:endParaRPr lang="en-US" sz="900" dirty="0" smtClean="0"/>
          </a:p>
          <a:p>
            <a:pPr rtl="0" eaLnBrk="1" fontAlgn="t" latinLnBrk="0" hangingPunct="1"/>
            <a:r>
              <a:rPr lang="en-US" dirty="0" smtClean="0"/>
              <a:t>2014</a:t>
            </a:r>
            <a:endParaRPr lang="en-US" dirty="0"/>
          </a:p>
          <a:p>
            <a:pPr marL="285750" indent="-285750">
              <a:buFont typeface="Arial" panose="020B0604020202020204" pitchFamily="34" charset="0"/>
              <a:buChar char="•"/>
            </a:pPr>
            <a:r>
              <a:rPr lang="en-US" sz="900" dirty="0" smtClean="0"/>
              <a:t>Started</a:t>
            </a:r>
            <a:r>
              <a:rPr lang="en-US" sz="900" baseline="0" dirty="0" smtClean="0"/>
              <a:t> </a:t>
            </a:r>
            <a:r>
              <a:rPr lang="en-US" sz="900" dirty="0" smtClean="0"/>
              <a:t>Public Speaking</a:t>
            </a:r>
            <a:r>
              <a:rPr lang="en-US" sz="900" baseline="0" dirty="0" smtClean="0"/>
              <a:t> on Indie Game Development</a:t>
            </a:r>
          </a:p>
          <a:p>
            <a:pPr marL="285750" indent="-285750">
              <a:buFont typeface="Arial" panose="020B0604020202020204" pitchFamily="34" charset="0"/>
              <a:buChar char="•"/>
            </a:pPr>
            <a:r>
              <a:rPr lang="en-US" sz="900" baseline="0" dirty="0" smtClean="0"/>
              <a:t>Joined Microsoft as a Sr. Technical Evangelist</a:t>
            </a:r>
          </a:p>
          <a:p>
            <a:pPr marL="285750" indent="-285750">
              <a:buFont typeface="Arial" panose="020B0604020202020204" pitchFamily="34" charset="0"/>
              <a:buChar char="•"/>
            </a:pPr>
            <a:r>
              <a:rPr lang="en-US" sz="900" baseline="0" dirty="0" smtClean="0"/>
              <a:t>Gallant Glider on Win8, WP8, Web (Construct 2 </a:t>
            </a:r>
            <a:r>
              <a:rPr lang="en-US" sz="900" baseline="0" dirty="0" smtClean="0">
                <a:sym typeface="Wingdings" panose="05000000000000000000" pitchFamily="2" charset="2"/>
              </a:rPr>
              <a:t> Universal App)</a:t>
            </a:r>
            <a:endParaRPr lang="en-US" sz="900" dirty="0" smtClean="0"/>
          </a:p>
          <a:p>
            <a:pPr defTabSz="939363">
              <a:defRPr/>
            </a:pPr>
            <a:r>
              <a:rPr lang="en-US" dirty="0" smtClean="0"/>
              <a:t>Video: </a:t>
            </a:r>
            <a:r>
              <a:rPr lang="en-US" dirty="0" smtClean="0">
                <a:hlinkClick r:id="rId3"/>
              </a:rPr>
              <a:t>http://youtu.be/lRjrQPvVOpo</a:t>
            </a:r>
            <a:r>
              <a:rPr lang="en-US" dirty="0" smtClean="0"/>
              <a:t> </a:t>
            </a:r>
          </a:p>
          <a:p>
            <a:pPr defTabSz="939363">
              <a:defRPr/>
            </a:pPr>
            <a:r>
              <a:rPr lang="en-US" dirty="0" smtClean="0"/>
              <a:t>MVA:</a:t>
            </a:r>
            <a:r>
              <a:rPr lang="en-US" baseline="0" dirty="0" smtClean="0"/>
              <a:t> </a:t>
            </a:r>
            <a:r>
              <a:rPr lang="en-US" dirty="0" smtClean="0">
                <a:hlinkClick r:id="rId4"/>
              </a:rPr>
              <a:t>http://aka.ms/DevGames-Const2</a:t>
            </a:r>
            <a:endParaRPr lang="en-US" dirty="0" smtClean="0"/>
          </a:p>
          <a:p>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7</a:t>
            </a:fld>
            <a:endParaRPr lang="en-US"/>
          </a:p>
        </p:txBody>
      </p:sp>
    </p:spTree>
    <p:extLst>
      <p:ext uri="{BB962C8B-B14F-4D97-AF65-F5344CB8AC3E}">
        <p14:creationId xmlns:p14="http://schemas.microsoft.com/office/powerpoint/2010/main" val="1984097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Official Xbox Magazine, March 2014, Page 65</a:t>
            </a:r>
          </a:p>
          <a:p>
            <a:r>
              <a:rPr lang="en-US" dirty="0"/>
              <a:t>"Shahed </a:t>
            </a:r>
            <a:r>
              <a:rPr lang="en-US" dirty="0" err="1"/>
              <a:t>Chowdhuri's</a:t>
            </a:r>
            <a:r>
              <a:rPr lang="en-US" dirty="0"/>
              <a:t> got a day job already, </a:t>
            </a:r>
          </a:p>
          <a:p>
            <a:r>
              <a:rPr lang="en-US" dirty="0"/>
              <a:t>but in his spare time he crafts XBLIG games and tools for his fellow developers.”</a:t>
            </a:r>
          </a:p>
          <a:p>
            <a:r>
              <a:rPr lang="en-US" dirty="0"/>
              <a:t>“With a math game and a pair of </a:t>
            </a:r>
            <a:r>
              <a:rPr lang="en-US" dirty="0" err="1"/>
              <a:t>platformers</a:t>
            </a:r>
            <a:r>
              <a:rPr lang="en-US" dirty="0"/>
              <a:t> under his belt, </a:t>
            </a:r>
          </a:p>
          <a:p>
            <a:r>
              <a:rPr lang="en-US" dirty="0"/>
              <a:t>it's his XBLIG Sales Data Analyzer and XNA Basic Starter Kit that has his peers championing him."</a:t>
            </a:r>
          </a:p>
          <a:p>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8</a:t>
            </a:fld>
            <a:endParaRPr lang="en-US"/>
          </a:p>
        </p:txBody>
      </p:sp>
    </p:spTree>
    <p:extLst>
      <p:ext uri="{BB962C8B-B14F-4D97-AF65-F5344CB8AC3E}">
        <p14:creationId xmlns:p14="http://schemas.microsoft.com/office/powerpoint/2010/main" val="4065800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a:t>Tools &amp; Technologies</a:t>
            </a:r>
          </a:p>
          <a:p>
            <a:pPr marL="176131" indent="-176131">
              <a:buFont typeface="Arial" panose="020B0604020202020204" pitchFamily="34" charset="0"/>
              <a:buChar char="•"/>
            </a:pPr>
            <a:r>
              <a:rPr lang="en-US" dirty="0" smtClean="0"/>
              <a:t>Visual Studio 2013</a:t>
            </a:r>
          </a:p>
          <a:p>
            <a:pPr marL="176131" indent="-176131">
              <a:buFont typeface="Arial" panose="020B0604020202020204" pitchFamily="34" charset="0"/>
              <a:buChar char="•"/>
            </a:pPr>
            <a:r>
              <a:rPr lang="en-US" dirty="0" smtClean="0"/>
              <a:t>Windows 8</a:t>
            </a:r>
          </a:p>
          <a:p>
            <a:pPr marL="176131" indent="-176131">
              <a:buFont typeface="Arial" panose="020B0604020202020204" pitchFamily="34" charset="0"/>
              <a:buChar char="•"/>
            </a:pPr>
            <a:r>
              <a:rPr lang="en-US" dirty="0" smtClean="0"/>
              <a:t>Microsoft</a:t>
            </a:r>
            <a:r>
              <a:rPr lang="en-US" baseline="0" dirty="0" smtClean="0"/>
              <a:t> .NET</a:t>
            </a:r>
            <a:r>
              <a:rPr lang="en-US" baseline="0" dirty="0"/>
              <a:t> </a:t>
            </a:r>
            <a:r>
              <a:rPr lang="en-US" baseline="0" dirty="0" smtClean="0"/>
              <a:t>and Visual C#</a:t>
            </a:r>
          </a:p>
          <a:p>
            <a:pPr marL="176131" indent="-176131">
              <a:buFont typeface="Arial" panose="020B0604020202020204" pitchFamily="34" charset="0"/>
              <a:buChar char="•"/>
            </a:pPr>
            <a:r>
              <a:rPr lang="en-US" baseline="0" dirty="0" smtClean="0"/>
              <a:t>Windows Phone</a:t>
            </a:r>
          </a:p>
          <a:p>
            <a:pPr marL="176131" marR="0" indent="-176131" algn="l" defTabSz="932742"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HTML5/CSS/JS</a:t>
            </a:r>
          </a:p>
          <a:p>
            <a:pPr marL="176131" indent="-176131">
              <a:buFont typeface="Arial" panose="020B0604020202020204" pitchFamily="34" charset="0"/>
              <a:buChar char="•"/>
            </a:pPr>
            <a:r>
              <a:rPr lang="en-US" baseline="0" dirty="0" smtClean="0"/>
              <a:t>Xbox One</a:t>
            </a:r>
          </a:p>
          <a:p>
            <a:pPr marL="176131" indent="-176131">
              <a:buFont typeface="Arial" panose="020B0604020202020204" pitchFamily="34" charset="0"/>
              <a:buChar char="•"/>
            </a:pPr>
            <a:r>
              <a:rPr lang="en-US" baseline="0" dirty="0" smtClean="0"/>
              <a:t>Unity</a:t>
            </a:r>
          </a:p>
          <a:p>
            <a:pPr marL="176131" indent="-176131" defTabSz="939363">
              <a:buFont typeface="Arial" panose="020B0604020202020204" pitchFamily="34" charset="0"/>
              <a:buChar char="•"/>
              <a:defRPr/>
            </a:pPr>
            <a:r>
              <a:rPr lang="en-US" baseline="0" dirty="0" smtClean="0"/>
              <a:t>C++ and DirectX 11.1+</a:t>
            </a:r>
          </a:p>
          <a:p>
            <a:pPr marL="176131" marR="0" indent="-176131" algn="l" defTabSz="939363" rtl="0" eaLnBrk="1" fontAlgn="auto" latinLnBrk="0" hangingPunct="1">
              <a:lnSpc>
                <a:spcPct val="90000"/>
              </a:lnSpc>
              <a:spcBef>
                <a:spcPts val="0"/>
              </a:spcBef>
              <a:spcAft>
                <a:spcPts val="340"/>
              </a:spcAft>
              <a:buClrTx/>
              <a:buSzTx/>
              <a:buFont typeface="Arial" panose="020B0604020202020204" pitchFamily="34" charset="0"/>
              <a:buChar char="•"/>
              <a:tabLst/>
              <a:defRPr/>
            </a:pPr>
            <a:r>
              <a:rPr lang="en-US" baseline="0" dirty="0" smtClean="0"/>
              <a:t>XAML</a:t>
            </a:r>
          </a:p>
          <a:p>
            <a:pPr marL="176131" indent="-176131" defTabSz="939363">
              <a:buFont typeface="Arial" panose="020B0604020202020204" pitchFamily="34" charset="0"/>
              <a:buChar char="•"/>
              <a:defRPr/>
            </a:pPr>
            <a:r>
              <a:rPr lang="en-US" baseline="0" dirty="0" smtClean="0"/>
              <a:t>Construct 2</a:t>
            </a:r>
          </a:p>
        </p:txBody>
      </p:sp>
      <p:sp>
        <p:nvSpPr>
          <p:cNvPr id="4" name="Slide Number Placeholder 3"/>
          <p:cNvSpPr>
            <a:spLocks noGrp="1"/>
          </p:cNvSpPr>
          <p:nvPr>
            <p:ph type="sldNum" sz="quarter" idx="10"/>
          </p:nvPr>
        </p:nvSpPr>
        <p:spPr/>
        <p:txBody>
          <a:bodyPr/>
          <a:lstStyle/>
          <a:p>
            <a:fld id="{C93EEC66-7BF3-4CAD-9E14-6F7448A6E41E}" type="slidenum">
              <a:rPr lang="en-US" smtClean="0"/>
              <a:t>9</a:t>
            </a:fld>
            <a:endParaRPr lang="en-US"/>
          </a:p>
        </p:txBody>
      </p:sp>
    </p:spTree>
    <p:extLst>
      <p:ext uri="{BB962C8B-B14F-4D97-AF65-F5344CB8AC3E}">
        <p14:creationId xmlns:p14="http://schemas.microsoft.com/office/powerpoint/2010/main" val="4064077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Introduction</a:t>
            </a:r>
            <a:endParaRPr lang="en-US" b="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C360B1C-2C2B-4D90-AFA9-BFF573BB4670}" type="datetime1">
              <a:rPr lang="en-US" smtClean="0"/>
              <a:t>10/6/2014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Tree>
    <p:extLst>
      <p:ext uri="{BB962C8B-B14F-4D97-AF65-F5344CB8AC3E}">
        <p14:creationId xmlns:p14="http://schemas.microsoft.com/office/powerpoint/2010/main" val="3602840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9363">
              <a:defRPr/>
            </a:pPr>
            <a:r>
              <a:rPr lang="en-US" dirty="0" smtClean="0"/>
              <a:t>What is a Universal App?</a:t>
            </a:r>
          </a:p>
          <a:p>
            <a:pPr defTabSz="939363">
              <a:defRPr/>
            </a:pPr>
            <a:endParaRPr lang="en-US" dirty="0" smtClean="0"/>
          </a:p>
          <a:p>
            <a:pPr marL="342900" indent="-342900">
              <a:lnSpc>
                <a:spcPct val="200000"/>
              </a:lnSpc>
              <a:buFont typeface="Wingdings" panose="05000000000000000000" pitchFamily="2" charset="2"/>
              <a:buChar char="q"/>
            </a:pPr>
            <a:r>
              <a:rPr lang="en-US" sz="900" dirty="0" smtClean="0"/>
              <a:t>"Apps that are tailored to people with disabilities"</a:t>
            </a:r>
          </a:p>
          <a:p>
            <a:pPr marL="342900" indent="-342900">
              <a:lnSpc>
                <a:spcPct val="200000"/>
              </a:lnSpc>
              <a:buFont typeface="Wingdings" panose="05000000000000000000" pitchFamily="2" charset="2"/>
              <a:buChar char="q"/>
            </a:pPr>
            <a:r>
              <a:rPr lang="en-US" sz="900" dirty="0" smtClean="0"/>
              <a:t>"Apps that are automatically multi-lingual and culture adherent"</a:t>
            </a:r>
          </a:p>
          <a:p>
            <a:pPr marL="342900" indent="-342900">
              <a:lnSpc>
                <a:spcPct val="200000"/>
              </a:lnSpc>
              <a:buFont typeface="Wingdings" panose="05000000000000000000" pitchFamily="2" charset="2"/>
              <a:buChar char="q"/>
            </a:pPr>
            <a:r>
              <a:rPr lang="en-US" sz="900" dirty="0" smtClean="0"/>
              <a:t>"Apps that can run on all platforms (iOS, Android, Windows)"</a:t>
            </a:r>
          </a:p>
          <a:p>
            <a:pPr marL="342900" indent="-342900">
              <a:lnSpc>
                <a:spcPct val="200000"/>
              </a:lnSpc>
              <a:buFont typeface="Wingdings" panose="05000000000000000000" pitchFamily="2" charset="2"/>
              <a:buChar char="q"/>
            </a:pPr>
            <a:r>
              <a:rPr lang="en-US" sz="900" dirty="0" smtClean="0"/>
              <a:t>"A single app package that will work across Microsoft devices“</a:t>
            </a:r>
          </a:p>
          <a:p>
            <a:pPr marL="342900" indent="-342900">
              <a:lnSpc>
                <a:spcPct val="200000"/>
              </a:lnSpc>
              <a:buFont typeface="Wingdings" panose="05000000000000000000" pitchFamily="2" charset="2"/>
              <a:buChar char="q"/>
            </a:pPr>
            <a:r>
              <a:rPr lang="en-US" sz="900" dirty="0" smtClean="0"/>
              <a:t> None of the Above?</a:t>
            </a:r>
          </a:p>
          <a:p>
            <a:pPr defTabSz="939363">
              <a:defRPr/>
            </a:pPr>
            <a:endParaRPr lang="en-US" dirty="0"/>
          </a:p>
        </p:txBody>
      </p:sp>
      <p:sp>
        <p:nvSpPr>
          <p:cNvPr id="4" name="Slide Number Placeholder 3"/>
          <p:cNvSpPr>
            <a:spLocks noGrp="1"/>
          </p:cNvSpPr>
          <p:nvPr>
            <p:ph type="sldNum" sz="quarter" idx="10"/>
          </p:nvPr>
        </p:nvSpPr>
        <p:spPr/>
        <p:txBody>
          <a:bodyPr/>
          <a:lstStyle/>
          <a:p>
            <a:fld id="{C93EEC66-7BF3-4CAD-9E14-6F7448A6E41E}" type="slidenum">
              <a:rPr lang="en-US" smtClean="0"/>
              <a:t>11</a:t>
            </a:fld>
            <a:endParaRPr lang="en-US"/>
          </a:p>
        </p:txBody>
      </p:sp>
    </p:spTree>
    <p:extLst>
      <p:ext uri="{BB962C8B-B14F-4D97-AF65-F5344CB8AC3E}">
        <p14:creationId xmlns:p14="http://schemas.microsoft.com/office/powerpoint/2010/main" val="568708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10058336" cy="1837298"/>
          </a:xfrm>
          <a:noFill/>
        </p:spPr>
        <p:txBody>
          <a:bodyPr lIns="146304" tIns="91440" rIns="146304" bIns="91440" anchor="t" anchorCtr="0"/>
          <a:lstStyle>
            <a:lvl1pPr>
              <a:defRPr sz="6000" spc="-100" baseline="0">
                <a:gradFill>
                  <a:gsLst>
                    <a:gs pos="3333">
                      <a:schemeClr val="tx2"/>
                    </a:gs>
                    <a:gs pos="39000">
                      <a:schemeClr val="tx2"/>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6 for internal audiences">
    <p:spTree>
      <p:nvGrpSpPr>
        <p:cNvPr id="1" name=""/>
        <p:cNvGrpSpPr/>
        <p:nvPr/>
      </p:nvGrpSpPr>
      <p:grpSpPr>
        <a:xfrm>
          <a:off x="0" y="0"/>
          <a:ext cx="0" cy="0"/>
          <a:chOff x="0" y="0"/>
          <a:chExt cx="0" cy="0"/>
        </a:xfrm>
      </p:grpSpPr>
      <p:pic>
        <p:nvPicPr>
          <p:cNvPr id="8"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1"/>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11" y="479775"/>
            <a:ext cx="1552931" cy="332660"/>
          </a:xfrm>
          <a:prstGeom prst="rect">
            <a:avLst/>
          </a:prstGeom>
        </p:spPr>
      </p:pic>
    </p:spTree>
    <p:extLst>
      <p:ext uri="{BB962C8B-B14F-4D97-AF65-F5344CB8AC3E}">
        <p14:creationId xmlns:p14="http://schemas.microsoft.com/office/powerpoint/2010/main" val="38262705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929004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7 for internal audiences">
    <p:spTree>
      <p:nvGrpSpPr>
        <p:cNvPr id="1" name=""/>
        <p:cNvGrpSpPr/>
        <p:nvPr/>
      </p:nvGrpSpPr>
      <p:grpSpPr>
        <a:xfrm>
          <a:off x="0" y="0"/>
          <a:ext cx="0" cy="0"/>
          <a:chOff x="0" y="0"/>
          <a:chExt cx="0" cy="0"/>
        </a:xfrm>
      </p:grpSpPr>
      <p:pic>
        <p:nvPicPr>
          <p:cNvPr id="4098" name="Picture 2"/>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a:off x="317" y="1"/>
            <a:ext cx="12435840" cy="69926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638" y="2125663"/>
            <a:ext cx="5486400" cy="4572000"/>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2" descr="D:\Documents\Projects\2012 Projects\_Template-Templates\MS Visual ID\Artwork\MSFT_cornerstone_tiles\CornerStoneTile-Blank\screen\CS_Tile_Lime382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3925"/>
            <a:ext cx="5487988" cy="2744938"/>
          </a:xfrm>
          <a:noFill/>
        </p:spPr>
        <p:txBody>
          <a:bodyPr lIns="146304" tIns="91440" rIns="146304" bIns="91440" anchor="t" anchorCtr="0"/>
          <a:lstStyle>
            <a:lvl1pPr>
              <a:defRPr sz="54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4868863"/>
            <a:ext cx="5487988" cy="1828800"/>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120876474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8" name="Rectangle 17"/>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2"/>
            <a:ext cx="7316788" cy="2743200"/>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8862"/>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3591074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8 for internal audiences">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flipH="1">
            <a:off x="889" y="3"/>
            <a:ext cx="12434704" cy="6994521"/>
          </a:xfrm>
          <a:prstGeom prst="rect">
            <a:avLst/>
          </a:prstGeom>
        </p:spPr>
      </p:pic>
      <p:sp>
        <p:nvSpPr>
          <p:cNvPr id="19" name="Rectangle 18"/>
          <p:cNvSpPr/>
          <p:nvPr userDrawn="1"/>
        </p:nvSpPr>
        <p:spPr bwMode="gray">
          <a:xfrm>
            <a:off x="274638" y="2125663"/>
            <a:ext cx="7315200" cy="2743200"/>
          </a:xfrm>
          <a:prstGeom prst="rect">
            <a:avLst/>
          </a:pr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2050" name="Picture 2" descr="D:\Documents\Projects\2012 Projects\_Template-Templates\MS Visual ID\Artwork\MSFT_cornerstone_tiles\CornerStoneTile-Blank\screen\CS_Tile_Red185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6862"/>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hasCustomPrompt="1"/>
          </p:nvPr>
        </p:nvSpPr>
        <p:spPr bwMode="ltGray">
          <a:xfrm>
            <a:off x="273050" y="2125662"/>
            <a:ext cx="7316788" cy="274319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864608"/>
            <a:ext cx="5487988" cy="1828800"/>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948888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9 ">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4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userDrawn="1"/>
        </p:nvSpPr>
        <p:spPr bwMode="gray">
          <a:xfrm>
            <a:off x="274702" y="2125677"/>
            <a:ext cx="7315200" cy="457198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2125663"/>
            <a:ext cx="7315200" cy="2743200"/>
          </a:xfrm>
          <a:noFill/>
        </p:spPr>
        <p:txBody>
          <a:bodyPr lIns="146304" tIns="91440" rIns="146304" bIns="91440" anchor="t" anchorCtr="0"/>
          <a:lstStyle>
            <a:lvl1pPr>
              <a:defRPr sz="66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9" y="48672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29304508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9 for internal audiences">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2405" y="7938"/>
            <a:ext cx="12431664" cy="6978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userDrawn="1"/>
        </p:nvSpPr>
        <p:spPr bwMode="gray">
          <a:xfrm>
            <a:off x="274702" y="1211287"/>
            <a:ext cx="7315200" cy="3657576"/>
          </a:xfrm>
          <a:prstGeom prst="rect">
            <a:avLst/>
          </a:pr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638" y="1210470"/>
            <a:ext cx="7315200" cy="1829594"/>
          </a:xfrm>
          <a:noFill/>
        </p:spPr>
        <p:txBody>
          <a:bodyPr lIns="146304" tIns="91440" rIns="146304" bIns="91440" anchor="t" anchorCtr="0"/>
          <a:lstStyle>
            <a:lvl1pPr>
              <a:defRPr sz="6000" spc="-100" baseline="0">
                <a:gradFill>
                  <a:gsLst>
                    <a:gs pos="0">
                      <a:srgbClr val="FFFFFF"/>
                    </a:gs>
                    <a:gs pos="100000">
                      <a:srgbClr val="FFFFFF"/>
                    </a:gs>
                  </a:gsLst>
                  <a:lin ang="5400000" scaled="0"/>
                </a:gradFill>
              </a:defRPr>
            </a:lvl1pPr>
          </a:lstStyle>
          <a:p>
            <a:r>
              <a:rPr lang="en-US" dirty="0" smtClean="0"/>
              <a:t>Presentation title</a:t>
            </a:r>
            <a:endParaRPr lang="en-US" dirty="0"/>
          </a:p>
        </p:txBody>
      </p:sp>
      <p:sp>
        <p:nvSpPr>
          <p:cNvPr id="7" name="Text Placeholder 4"/>
          <p:cNvSpPr>
            <a:spLocks noGrp="1"/>
          </p:cNvSpPr>
          <p:nvPr>
            <p:ph type="body" sz="quarter" idx="12" hasCustomPrompt="1"/>
          </p:nvPr>
        </p:nvSpPr>
        <p:spPr bwMode="ltGray">
          <a:xfrm>
            <a:off x="274638" y="3038475"/>
            <a:ext cx="7315200" cy="1830388"/>
          </a:xfrm>
          <a:noFill/>
        </p:spPr>
        <p:txBody>
          <a:bodyPr lIns="146304" tIns="109728" rIns="146304" bIns="109728">
            <a:noAutofit/>
          </a:bodyPr>
          <a:lstStyle>
            <a:lvl1pPr marL="0" indent="0">
              <a:spcBef>
                <a:spcPts val="0"/>
              </a:spcBef>
              <a:buNone/>
              <a:defRPr sz="3200" spc="0" baseline="0">
                <a:gradFill>
                  <a:gsLst>
                    <a:gs pos="1250">
                      <a:srgbClr val="FFFFFF"/>
                    </a:gs>
                    <a:gs pos="99000">
                      <a:srgbClr val="FFFFFF"/>
                    </a:gs>
                  </a:gsLst>
                  <a:lin ang="5400000" scaled="0"/>
                </a:gradFill>
                <a:latin typeface="+mj-lt"/>
              </a:defRPr>
            </a:lvl1pPr>
          </a:lstStyle>
          <a:p>
            <a:pPr lvl="0"/>
            <a:r>
              <a:rPr lang="en-US" dirty="0" smtClean="0"/>
              <a:t>Speaker Name</a:t>
            </a:r>
          </a:p>
        </p:txBody>
      </p:sp>
      <p:pic>
        <p:nvPicPr>
          <p:cNvPr id="10"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4868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5183" y="6182089"/>
            <a:ext cx="1552931" cy="332660"/>
          </a:xfrm>
          <a:prstGeom prst="rect">
            <a:avLst/>
          </a:prstGeom>
        </p:spPr>
      </p:pic>
    </p:spTree>
    <p:extLst>
      <p:ext uri="{BB962C8B-B14F-4D97-AF65-F5344CB8AC3E}">
        <p14:creationId xmlns:p14="http://schemas.microsoft.com/office/powerpoint/2010/main" val="21781747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10058401" cy="1829593"/>
          </a:xfrm>
          <a:noFill/>
        </p:spPr>
        <p:txBody>
          <a:bodyPr lIns="182880" tIns="146304" rIns="182880" bIns="146304">
            <a:noAutofit/>
          </a:bodyPr>
          <a:lstStyle>
            <a:lvl1pPr marL="0" indent="0">
              <a:spcBef>
                <a:spcPts val="0"/>
              </a:spcBef>
              <a:buNone/>
              <a:defRPr sz="3600" spc="0" baseline="0">
                <a:gradFill>
                  <a:gsLst>
                    <a:gs pos="0">
                      <a:schemeClr val="tx1">
                        <a:lumMod val="75000"/>
                        <a:lumOff val="25000"/>
                      </a:schemeClr>
                    </a:gs>
                    <a:gs pos="100000">
                      <a:schemeClr val="tx1">
                        <a:lumMod val="75000"/>
                        <a:lumOff val="25000"/>
                      </a:schemeClr>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91440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6" y="480502"/>
            <a:ext cx="2557752" cy="547906"/>
          </a:xfrm>
          <a:prstGeom prst="rect">
            <a:avLst/>
          </a:prstGeom>
        </p:spPr>
      </p:pic>
      <p:sp>
        <p:nvSpPr>
          <p:cNvPr id="5" name="Text Placeholder 4"/>
          <p:cNvSpPr>
            <a:spLocks noGrp="1"/>
          </p:cNvSpPr>
          <p:nvPr>
            <p:ph type="body" sz="quarter" idx="12" hasCustomPrompt="1"/>
          </p:nvPr>
        </p:nvSpPr>
        <p:spPr>
          <a:xfrm>
            <a:off x="274701" y="3955786"/>
            <a:ext cx="91439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spAutoFit/>
          </a:bodyPr>
          <a:lstStyle>
            <a:lvl1pPr>
              <a:defRPr>
                <a:gradFill>
                  <a:gsLst>
                    <a:gs pos="1250">
                      <a:schemeClr val="tx2"/>
                    </a:gs>
                    <a:gs pos="99000">
                      <a:schemeClr val="tx2"/>
                    </a:gs>
                  </a:gsLst>
                  <a:lin ang="5400000" scaled="0"/>
                </a:gra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6853403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6" name="Rectangle 15"/>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2123084"/>
            <a:ext cx="9143936" cy="1831379"/>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2" y="3954462"/>
            <a:ext cx="9143936"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58835" y="480502"/>
            <a:ext cx="2557752" cy="547907"/>
          </a:xfrm>
          <a:prstGeom prst="rect">
            <a:avLst/>
          </a:prstGeom>
        </p:spPr>
      </p:pic>
    </p:spTree>
    <p:extLst>
      <p:ext uri="{BB962C8B-B14F-4D97-AF65-F5344CB8AC3E}">
        <p14:creationId xmlns:p14="http://schemas.microsoft.com/office/powerpoint/2010/main" val="5119946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11514" y="-8636"/>
            <a:ext cx="12471570" cy="701179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37689" y="2452402"/>
            <a:ext cx="7924742" cy="1679076"/>
          </a:xfrm>
        </p:spPr>
        <p:txBody>
          <a:bodyPr anchor="b">
            <a:noAutofit/>
          </a:bodyPr>
          <a:lstStyle>
            <a:lvl1pPr algn="r">
              <a:defRPr sz="5507">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37689" y="4131476"/>
            <a:ext cx="7924742" cy="738664"/>
          </a:xfrm>
        </p:spPr>
        <p:txBody>
          <a:bodyPr anchor="t"/>
          <a:lstStyle>
            <a:lvl1pPr marL="0" indent="0" algn="r">
              <a:buNone/>
              <a:defRPr>
                <a:solidFill>
                  <a:schemeClr val="tx1">
                    <a:lumMod val="50000"/>
                    <a:lumOff val="50000"/>
                  </a:schemeClr>
                </a:solidFill>
              </a:defRPr>
            </a:lvl1pPr>
            <a:lvl2pPr marL="466298" indent="0" algn="ctr">
              <a:buNone/>
              <a:defRPr>
                <a:solidFill>
                  <a:schemeClr val="tx1">
                    <a:tint val="75000"/>
                  </a:schemeClr>
                </a:solidFill>
              </a:defRPr>
            </a:lvl2pPr>
            <a:lvl3pPr marL="932597" indent="0" algn="ctr">
              <a:buNone/>
              <a:defRPr>
                <a:solidFill>
                  <a:schemeClr val="tx1">
                    <a:tint val="75000"/>
                  </a:schemeClr>
                </a:solidFill>
              </a:defRPr>
            </a:lvl3pPr>
            <a:lvl4pPr marL="1398895" indent="0" algn="ctr">
              <a:buNone/>
              <a:defRPr>
                <a:solidFill>
                  <a:schemeClr val="tx1">
                    <a:tint val="75000"/>
                  </a:schemeClr>
                </a:solidFill>
              </a:defRPr>
            </a:lvl4pPr>
            <a:lvl5pPr marL="1865193" indent="0" algn="ctr">
              <a:buNone/>
              <a:defRPr>
                <a:solidFill>
                  <a:schemeClr val="tx1">
                    <a:tint val="75000"/>
                  </a:schemeClr>
                </a:solidFill>
              </a:defRPr>
            </a:lvl5pPr>
            <a:lvl6pPr marL="2331491" indent="0" algn="ctr">
              <a:buNone/>
              <a:defRPr>
                <a:solidFill>
                  <a:schemeClr val="tx1">
                    <a:tint val="75000"/>
                  </a:schemeClr>
                </a:solidFill>
              </a:defRPr>
            </a:lvl6pPr>
            <a:lvl7pPr marL="2797790" indent="0" algn="ctr">
              <a:buNone/>
              <a:defRPr>
                <a:solidFill>
                  <a:schemeClr val="tx1">
                    <a:tint val="75000"/>
                  </a:schemeClr>
                </a:solidFill>
              </a:defRPr>
            </a:lvl7pPr>
            <a:lvl8pPr marL="3264088" indent="0" algn="ctr">
              <a:buNone/>
              <a:defRPr>
                <a:solidFill>
                  <a:schemeClr val="tx1">
                    <a:tint val="75000"/>
                  </a:schemeClr>
                </a:solidFill>
              </a:defRPr>
            </a:lvl8pPr>
            <a:lvl9pPr marL="373038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51526" y="6161631"/>
            <a:ext cx="930467" cy="372394"/>
          </a:xfrm>
          <a:prstGeom prst="rect">
            <a:avLst/>
          </a:prstGeom>
        </p:spPr>
        <p:txBody>
          <a:bodyPr/>
          <a:lstStyle/>
          <a:p>
            <a:fld id="{C1B1BD68-4315-432D-B5BB-ADA18F2A5D0C}" type="datetimeFigureOut">
              <a:rPr lang="en-US" smtClean="0"/>
              <a:pPr/>
              <a:t>10/6/2014</a:t>
            </a:fld>
            <a:endParaRPr lang="en-US"/>
          </a:p>
        </p:txBody>
      </p:sp>
      <p:sp>
        <p:nvSpPr>
          <p:cNvPr id="5" name="Footer Placeholder 4"/>
          <p:cNvSpPr>
            <a:spLocks noGrp="1"/>
          </p:cNvSpPr>
          <p:nvPr>
            <p:ph type="ftr" sz="quarter" idx="11"/>
          </p:nvPr>
        </p:nvSpPr>
        <p:spPr>
          <a:xfrm>
            <a:off x="829098" y="6161631"/>
            <a:ext cx="6287564"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65207" y="6161631"/>
            <a:ext cx="697223" cy="372394"/>
          </a:xfrm>
          <a:prstGeom prst="rect">
            <a:avLst/>
          </a:prstGeom>
        </p:spPr>
        <p:txBody>
          <a:bodyPr/>
          <a:lstStyle/>
          <a:p>
            <a:fld id="{E12F98C5-8B01-4F0C-978B-2ED6B68CF5F7}" type="slidenum">
              <a:rPr lang="en-US" smtClean="0"/>
              <a:pPr/>
              <a:t>‹#›</a:t>
            </a:fld>
            <a:endParaRPr lang="en-US"/>
          </a:p>
        </p:txBody>
      </p:sp>
    </p:spTree>
    <p:extLst>
      <p:ext uri="{BB962C8B-B14F-4D97-AF65-F5344CB8AC3E}">
        <p14:creationId xmlns:p14="http://schemas.microsoft.com/office/powerpoint/2010/main" val="3861448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3 for internal audiences">
    <p:spTree>
      <p:nvGrpSpPr>
        <p:cNvPr id="1" name=""/>
        <p:cNvGrpSpPr/>
        <p:nvPr/>
      </p:nvGrpSpPr>
      <p:grpSpPr>
        <a:xfrm>
          <a:off x="0" y="0"/>
          <a:ext cx="0" cy="0"/>
          <a:chOff x="0" y="0"/>
          <a:chExt cx="0" cy="0"/>
        </a:xfrm>
      </p:grpSpPr>
      <p:sp>
        <p:nvSpPr>
          <p:cNvPr id="8" name="Rectangle 7"/>
          <p:cNvSpPr/>
          <p:nvPr userDrawn="1"/>
        </p:nvSpPr>
        <p:spPr bwMode="auto">
          <a:xfrm>
            <a:off x="274638" y="2125663"/>
            <a:ext cx="9144000" cy="3657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8" y="2123084"/>
            <a:ext cx="9144000" cy="3663354"/>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638" y="3954457"/>
            <a:ext cx="9144000" cy="1828801"/>
          </a:xfrm>
          <a:noFill/>
        </p:spPr>
        <p:txBody>
          <a:bodyPr lIns="146304" tIns="109728" rIns="146304"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74638" y="296863"/>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10409969" y="479775"/>
            <a:ext cx="1552931" cy="332660"/>
          </a:xfrm>
          <a:prstGeom prst="rect">
            <a:avLst/>
          </a:prstGeom>
        </p:spPr>
      </p:pic>
    </p:spTree>
    <p:extLst>
      <p:ext uri="{BB962C8B-B14F-4D97-AF65-F5344CB8AC3E}">
        <p14:creationId xmlns:p14="http://schemas.microsoft.com/office/powerpoint/2010/main" val="541411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bwMode="gray">
          <a:xfrm flipH="1">
            <a:off x="0" y="0"/>
            <a:ext cx="12436476" cy="6994525"/>
          </a:xfrm>
          <a:prstGeom prst="rect">
            <a:avLst/>
          </a:prstGeom>
        </p:spPr>
      </p:pic>
      <p:sp>
        <p:nvSpPr>
          <p:cNvPr id="18" name="Rectangle 17"/>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4702"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702" y="3957638"/>
            <a:ext cx="7316788" cy="1825625"/>
          </a:xfrm>
        </p:spPr>
        <p:txBody>
          <a:bodyPr tIns="109728" bIns="109728">
            <a:noAutofit/>
          </a:bodyPr>
          <a:lstStyle>
            <a:lvl1pPr marL="0" indent="0">
              <a:spcBef>
                <a:spcPts val="0"/>
              </a:spcBef>
              <a:buNone/>
              <a:defRPr sz="3200" baseline="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1291273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for internal audienc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b="-1"/>
          <a:stretch/>
        </p:blipFill>
        <p:spPr>
          <a:xfrm flipH="1">
            <a:off x="-1" y="0"/>
            <a:ext cx="12436476" cy="6994525"/>
          </a:xfrm>
          <a:prstGeom prst="rect">
            <a:avLst/>
          </a:prstGeom>
        </p:spPr>
      </p:pic>
      <p:sp>
        <p:nvSpPr>
          <p:cNvPr id="20" name="Rectangle 19"/>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4"/>
            <a:ext cx="7316788" cy="1828800"/>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7"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Tree>
    <p:extLst>
      <p:ext uri="{BB962C8B-B14F-4D97-AF65-F5344CB8AC3E}">
        <p14:creationId xmlns:p14="http://schemas.microsoft.com/office/powerpoint/2010/main" val="2414434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38"/>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58332" y="480503"/>
            <a:ext cx="1552931" cy="332660"/>
          </a:xfrm>
          <a:prstGeom prst="rect">
            <a:avLst/>
          </a:prstGeom>
        </p:spPr>
      </p:pic>
    </p:spTree>
    <p:extLst>
      <p:ext uri="{BB962C8B-B14F-4D97-AF65-F5344CB8AC3E}">
        <p14:creationId xmlns:p14="http://schemas.microsoft.com/office/powerpoint/2010/main" val="41451813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5 for internal audiences">
    <p:spTree>
      <p:nvGrpSpPr>
        <p:cNvPr id="1" name=""/>
        <p:cNvGrpSpPr/>
        <p:nvPr/>
      </p:nvGrpSpPr>
      <p:grpSpPr>
        <a:xfrm>
          <a:off x="0" y="0"/>
          <a:ext cx="0" cy="0"/>
          <a:chOff x="0" y="0"/>
          <a:chExt cx="0" cy="0"/>
        </a:xfrm>
      </p:grpSpPr>
      <p:pic>
        <p:nvPicPr>
          <p:cNvPr id="1027" name="Picture 3" descr="D:\Online_ART\Recent Additions\_FY12 Microsoft Brand Photography_NA_only_no-exp\144 ppi RGB jpg\MSC12_Russell_001.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a:stretch/>
        </p:blipFill>
        <p:spPr bwMode="auto">
          <a:xfrm flipH="1">
            <a:off x="-5" y="0"/>
            <a:ext cx="12434711" cy="6994525"/>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userDrawn="1"/>
        </p:nvSpPr>
        <p:spPr bwMode="gray">
          <a:xfrm>
            <a:off x="274638" y="2125663"/>
            <a:ext cx="64008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19"/>
            <a:ext cx="64023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3050" y="3957612"/>
            <a:ext cx="6402388" cy="1825625"/>
          </a:xfrm>
          <a:noFill/>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p>
        </p:txBody>
      </p:sp>
      <p:pic>
        <p:nvPicPr>
          <p:cNvPr id="6" name="Picture 2" descr="D:\Documents\Projects\2012 Projects\_Template-Templates\MS Visual ID\Artwork\MSFT_cornerstone_tiles\CornerStoneTile-Blank\screen\CS_Tile_Purp526_rgb.pn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274638" y="295275"/>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58360" y="6182089"/>
            <a:ext cx="1552931" cy="332660"/>
          </a:xfrm>
          <a:prstGeom prst="rect">
            <a:avLst/>
          </a:prstGeom>
        </p:spPr>
      </p:pic>
    </p:spTree>
    <p:extLst>
      <p:ext uri="{BB962C8B-B14F-4D97-AF65-F5344CB8AC3E}">
        <p14:creationId xmlns:p14="http://schemas.microsoft.com/office/powerpoint/2010/main" val="15096120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3076" name="Picture 4" descr="D:\Online_ART\Recent Additions\_FY12 Microsoft Brand Photography_NA_only_no-exp\144 ppi RGB jpg\MSC12_Chris_002.jpg"/>
          <p:cNvPicPr>
            <a:picLocks noChangeAspect="1" noChangeArrowheads="1"/>
          </p:cNvPicPr>
          <p:nvPr userDrawn="1"/>
        </p:nvPicPr>
        <p:blipFill rotWithShape="1">
          <a:blip r:embed="rId2">
            <a:extLst>
              <a:ext uri="{28A0092B-C50C-407E-A947-70E740481C1C}">
                <a14:useLocalDpi xmlns:a14="http://schemas.microsoft.com/office/drawing/2010/main"/>
              </a:ext>
            </a:extLst>
          </a:blip>
          <a:srcRect l="114" t="1" b="-114"/>
          <a:stretch/>
        </p:blipFill>
        <p:spPr bwMode="auto">
          <a:xfrm flipH="1">
            <a:off x="-1" y="0"/>
            <a:ext cx="12436476" cy="699452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userDrawn="1"/>
        </p:nvSpPr>
        <p:spPr bwMode="gray">
          <a:xfrm>
            <a:off x="274638" y="2125663"/>
            <a:ext cx="7315200" cy="3657600"/>
          </a:xfrm>
          <a:prstGeom prst="rect">
            <a:avLst/>
          </a:pr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3925"/>
            <a:ext cx="7316788" cy="1830538"/>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3" name="Text Placeholder 2"/>
          <p:cNvSpPr>
            <a:spLocks noGrp="1"/>
          </p:cNvSpPr>
          <p:nvPr>
            <p:ph type="body" sz="quarter" idx="14"/>
          </p:nvPr>
        </p:nvSpPr>
        <p:spPr bwMode="ltGray">
          <a:xfrm>
            <a:off x="273050" y="3957638"/>
            <a:ext cx="7316788" cy="1825625"/>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Click to edit Master text</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10425208" y="480503"/>
            <a:ext cx="1552931" cy="332660"/>
          </a:xfrm>
          <a:prstGeom prst="rect">
            <a:avLst/>
          </a:prstGeom>
        </p:spPr>
      </p:pic>
    </p:spTree>
    <p:extLst>
      <p:ext uri="{BB962C8B-B14F-4D97-AF65-F5344CB8AC3E}">
        <p14:creationId xmlns:p14="http://schemas.microsoft.com/office/powerpoint/2010/main" val="5946756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167" r:id="rId1"/>
    <p:sldLayoutId id="2147484166" r:id="rId2"/>
    <p:sldLayoutId id="2147484103" r:id="rId3"/>
    <p:sldLayoutId id="2147484168" r:id="rId4"/>
    <p:sldLayoutId id="2147484163" r:id="rId5"/>
    <p:sldLayoutId id="2147484161" r:id="rId6"/>
    <p:sldLayoutId id="2147484169" r:id="rId7"/>
    <p:sldLayoutId id="2147484180" r:id="rId8"/>
    <p:sldLayoutId id="2147484170" r:id="rId9"/>
    <p:sldLayoutId id="2147484177" r:id="rId10"/>
    <p:sldLayoutId id="2147484173" r:id="rId11"/>
    <p:sldLayoutId id="2147484179" r:id="rId12"/>
    <p:sldLayoutId id="2147484172" r:id="rId13"/>
    <p:sldLayoutId id="2147484181" r:id="rId14"/>
    <p:sldLayoutId id="2147484162" r:id="rId15"/>
    <p:sldLayoutId id="2147484164" r:id="rId16"/>
    <p:sldLayoutId id="2147484105" r:id="rId17"/>
    <p:sldLayoutId id="2147484182" r:id="rId18"/>
    <p:sldLayoutId id="2147484130" r:id="rId19"/>
    <p:sldLayoutId id="2147484101" r:id="rId20"/>
    <p:sldLayoutId id="2147484102" r:id="rId21"/>
    <p:sldLayoutId id="2147484087" r:id="rId22"/>
    <p:sldLayoutId id="2147484098" r:id="rId23"/>
    <p:sldLayoutId id="2147484086" r:id="rId24"/>
    <p:sldLayoutId id="2147484107" r:id="rId25"/>
    <p:sldLayoutId id="2147484099" r:id="rId26"/>
    <p:sldLayoutId id="2147484100" r:id="rId27"/>
    <p:sldLayoutId id="2147484089" r:id="rId28"/>
    <p:sldLayoutId id="2147484106" r:id="rId29"/>
    <p:sldLayoutId id="2147484092" r:id="rId30"/>
    <p:sldLayoutId id="2147484093" r:id="rId31"/>
    <p:sldLayoutId id="2147484127" r:id="rId32"/>
    <p:sldLayoutId id="2147484128" r:id="rId33"/>
    <p:sldLayoutId id="2147484129" r:id="rId34"/>
    <p:sldLayoutId id="2147484094" r:id="rId35"/>
    <p:sldLayoutId id="2147484096" r:id="rId36"/>
    <p:sldLayoutId id="2147484184" r:id="rId3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hyperlink" Target="http://dev.windows.com/en-us/develop/Building-universal-Windows-apps" TargetMode="External"/><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46.png"/></Relationships>
</file>

<file path=ppt/slides/_rels/slide13.xml.rels><?xml version="1.0" encoding="UTF-8" standalone="yes"?>
<Relationships xmlns="http://schemas.openxmlformats.org/package/2006/relationships"><Relationship Id="rId3" Type="http://schemas.openxmlformats.org/officeDocument/2006/relationships/hyperlink" Target="http://www.wpcentral.com/what-is-a-universal-windows-app" TargetMode="Externa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5.xml"/><Relationship Id="rId1" Type="http://schemas.openxmlformats.org/officeDocument/2006/relationships/slideLayout" Target="../slideLayouts/slideLayout24.xml"/><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3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59.png"/><Relationship Id="rId4" Type="http://schemas.openxmlformats.org/officeDocument/2006/relationships/hyperlink" Target="http://blogs.msdn.com/b/visualstudio/archive/2014/04/14/using-visual-studio-to-build-universal-xaml-apps.asp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msdn.microsoft.com/en-us/library/windows/apps/dn609832.aspx" TargetMode="External"/><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3" Type="http://schemas.openxmlformats.org/officeDocument/2006/relationships/hyperlink" Target="http://marcominerva.wordpress.com/2014/04/22/how-to-share-code-among-different-universal-windows-apps/" TargetMode="External"/><Relationship Id="rId2" Type="http://schemas.openxmlformats.org/officeDocument/2006/relationships/notesSlide" Target="../notesSlides/notesSlide20.xml"/><Relationship Id="rId1" Type="http://schemas.openxmlformats.org/officeDocument/2006/relationships/slideLayout" Target="../slideLayouts/slideLayout24.xml"/><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4.png"/><Relationship Id="rId2" Type="http://schemas.openxmlformats.org/officeDocument/2006/relationships/notesSlide" Target="../notesSlides/notesSlide21.xml"/><Relationship Id="rId1" Type="http://schemas.openxmlformats.org/officeDocument/2006/relationships/slideLayout" Target="../slideLayouts/slideLayout24.xml"/><Relationship Id="rId6" Type="http://schemas.openxmlformats.org/officeDocument/2006/relationships/image" Target="../media/image63.png"/><Relationship Id="rId5" Type="http://schemas.openxmlformats.org/officeDocument/2006/relationships/hyperlink" Target="http://marcominerva.wordpress.com/2014/04/22/how-to-share-code-among-different-universal-windows-apps/" TargetMode="External"/><Relationship Id="rId4" Type="http://schemas.openxmlformats.org/officeDocument/2006/relationships/hyperlink" Target="http://visualstudiogallery.msdn.microsoft.com/315c13a7-2787-4f57-bdf7-adae6ed54450"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3" Type="http://schemas.openxmlformats.org/officeDocument/2006/relationships/hyperlink" Target="https://appstudio.windows.com/" TargetMode="External"/><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67.png"/></Relationships>
</file>

<file path=ppt/slides/_rels/slide28.xml.rels><?xml version="1.0" encoding="UTF-8" standalone="yes"?>
<Relationships xmlns="http://schemas.openxmlformats.org/package/2006/relationships"><Relationship Id="rId3" Type="http://schemas.openxmlformats.org/officeDocument/2006/relationships/hyperlink" Target="http://social.technet.microsoft.com/wiki/contents/articles/24933.create-a-universal-application-with-windows-app-studio.aspx" TargetMode="External"/><Relationship Id="rId7"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4.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29.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hyperlink" Target="http://vincenth.net/blog/archive/2014/04/09/how-to-build-xamarin-ios-and-android-apps-with-the-new-universal-windows-app-template-from-visual-studio-2013-update-2.aspx" TargetMode="External"/><Relationship Id="rId2" Type="http://schemas.openxmlformats.org/officeDocument/2006/relationships/notesSlide" Target="../notesSlides/notesSlide30.xml"/><Relationship Id="rId1" Type="http://schemas.openxmlformats.org/officeDocument/2006/relationships/slideLayout" Target="../slideLayouts/slideLayout24.xml"/><Relationship Id="rId6" Type="http://schemas.openxmlformats.org/officeDocument/2006/relationships/hyperlink" Target="http://xamarin.com/download" TargetMode="External"/><Relationship Id="rId5" Type="http://schemas.openxmlformats.org/officeDocument/2006/relationships/image" Target="../media/image75.png"/><Relationship Id="rId4" Type="http://schemas.openxmlformats.org/officeDocument/2006/relationships/hyperlink" Target="http://blog.falafel.com/porting-a-windows-app-studio-universal-app-to-android-using-xamarin/"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akeupandcode.com/construct2" TargetMode="External"/><Relationship Id="rId7" Type="http://schemas.openxmlformats.org/officeDocument/2006/relationships/image" Target="../media/image78.png"/><Relationship Id="rId2" Type="http://schemas.openxmlformats.org/officeDocument/2006/relationships/notesSlide" Target="../notesSlides/notesSlide31.xml"/><Relationship Id="rId1" Type="http://schemas.openxmlformats.org/officeDocument/2006/relationships/slideLayout" Target="../slideLayouts/slideLayout2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hyperlink" Target="http://wakeupandcode.com/construct-2-exporting-and-publishing-to-web-windows-8-and-windows-phone-8/"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akeupandcode.com/unity" TargetMode="External"/><Relationship Id="rId2" Type="http://schemas.openxmlformats.org/officeDocument/2006/relationships/notesSlide" Target="../notesSlides/notesSlide32.xml"/><Relationship Id="rId1" Type="http://schemas.openxmlformats.org/officeDocument/2006/relationships/slideLayout" Target="../slideLayouts/slideLayout24.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hyperlink" Target="http://blogs.unity3d.com/2014/08/07/introducing-universal-windows-applications-in-unity/"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24.xml"/><Relationship Id="rId4" Type="http://schemas.openxmlformats.org/officeDocument/2006/relationships/hyperlink" Target="http://dev.windows.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84.png"/></Relationships>
</file>

<file path=ppt/slides/_rels/slide3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hyperlink" Target="http://tinyurl.com/msdcmeetup" TargetMode="External"/><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86.png"/></Relationships>
</file>

<file path=ppt/slides/_rels/slide4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88.png"/></Relationships>
</file>

<file path=ppt/slides/_rels/slide4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90.png"/></Relationships>
</file>

<file path=ppt/slides/_rels/slide4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hyperlink" Target="http://code.msdn.microsoft.com/windowsapps/Universal-Windows-app-cb3248c3" TargetMode="External"/><Relationship Id="rId7" Type="http://schemas.openxmlformats.org/officeDocument/2006/relationships/hyperlink" Target="http://www.wintellect.com/blogs/jprosise/building-universal-apps-with-visual-studio-2013-update-2" TargetMode="External"/><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hyperlink" Target="https://twitter.com/jerrynixon" TargetMode="External"/><Relationship Id="rId5" Type="http://schemas.openxmlformats.org/officeDocument/2006/relationships/hyperlink" Target="http://blog.jerrynixon.com/" TargetMode="External"/><Relationship Id="rId4" Type="http://schemas.openxmlformats.org/officeDocument/2006/relationships/hyperlink" Target="http://www.microsoftvirtualacademy.com/liveevents/developing-universal-windows-apps-c-xaml-jump-sta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wakeupandcode.com/bizspark" TargetMode="External"/><Relationship Id="rId2" Type="http://schemas.openxmlformats.org/officeDocument/2006/relationships/image" Target="../media/image92.pn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notesSlide" Target="../notesSlides/notesSlide43.xml"/><Relationship Id="rId1" Type="http://schemas.openxmlformats.org/officeDocument/2006/relationships/slideLayout" Target="../slideLayouts/slideLayout24.xml"/><Relationship Id="rId5" Type="http://schemas.openxmlformats.org/officeDocument/2006/relationships/hyperlink" Target="http://twitter.com/shahedc" TargetMode="External"/><Relationship Id="rId4" Type="http://schemas.openxmlformats.org/officeDocument/2006/relationships/hyperlink" Target="mailto:shchowd@microsoft.com"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hyperlink" Target="http://facebook.com/OnekSoftGames" TargetMode="External"/><Relationship Id="rId5" Type="http://schemas.openxmlformats.org/officeDocument/2006/relationships/image" Target="../media/image22.jpe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5.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hyperlink" Target="http://aka.ms/DevGames-Const2" TargetMode="External"/><Relationship Id="rId5" Type="http://schemas.openxmlformats.org/officeDocument/2006/relationships/hyperlink" Target="http://youtu.be/lRjrQPvVOpo" TargetMode="Externa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29.jpe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7.xml"/><Relationship Id="rId1" Type="http://schemas.openxmlformats.org/officeDocument/2006/relationships/slideLayout" Target="../slideLayouts/slideLayout37.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 Id="rId14"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US" dirty="0"/>
              <a:t>By Shahed Chowdhuri</a:t>
            </a:r>
          </a:p>
          <a:p>
            <a:r>
              <a:rPr lang="en-US" dirty="0" smtClean="0"/>
              <a:t>Sr. Technical Evangelist</a:t>
            </a:r>
          </a:p>
          <a:p>
            <a:endParaRPr lang="en-US" dirty="0"/>
          </a:p>
        </p:txBody>
      </p:sp>
      <p:sp>
        <p:nvSpPr>
          <p:cNvPr id="3" name="Title 2"/>
          <p:cNvSpPr>
            <a:spLocks noGrp="1"/>
          </p:cNvSpPr>
          <p:nvPr>
            <p:ph type="title"/>
          </p:nvPr>
        </p:nvSpPr>
        <p:spPr>
          <a:xfrm>
            <a:off x="274703" y="2117165"/>
            <a:ext cx="10058336" cy="868750"/>
          </a:xfrm>
        </p:spPr>
        <p:txBody>
          <a:bodyPr/>
          <a:lstStyle/>
          <a:p>
            <a:r>
              <a:rPr lang="en-US" sz="5400" b="1" dirty="0" smtClean="0"/>
              <a:t>Universal </a:t>
            </a:r>
            <a:r>
              <a:rPr lang="en-US" sz="5400" b="1" dirty="0" smtClean="0"/>
              <a:t>Apps for Windows</a:t>
            </a:r>
            <a:endParaRPr lang="en-US" sz="5400" dirty="0"/>
          </a:p>
        </p:txBody>
      </p:sp>
      <p:sp>
        <p:nvSpPr>
          <p:cNvPr id="4" name="Title 1"/>
          <p:cNvSpPr txBox="1">
            <a:spLocks/>
          </p:cNvSpPr>
          <p:nvPr/>
        </p:nvSpPr>
        <p:spPr>
          <a:xfrm>
            <a:off x="366141" y="3035814"/>
            <a:ext cx="9170599" cy="444750"/>
          </a:xfrm>
          <a:prstGeom prst="rect">
            <a:avLst/>
          </a:prstGeom>
        </p:spPr>
        <p:txBody>
          <a:bodyPr/>
          <a:lstStyle>
            <a:lvl1pPr algn="ctr" rtl="0" eaLnBrk="1" fontAlgn="base" hangingPunct="1">
              <a:spcBef>
                <a:spcPct val="0"/>
              </a:spcBef>
              <a:spcAft>
                <a:spcPct val="0"/>
              </a:spcAft>
              <a:defRPr sz="4400">
                <a:solidFill>
                  <a:schemeClr val="tx2"/>
                </a:solidFill>
                <a:latin typeface="+mj-lt"/>
                <a:ea typeface="ＭＳ Ｐゴシック" pitchFamily="34" charset="-128"/>
                <a:cs typeface="ＭＳ Ｐゴシック"/>
              </a:defRPr>
            </a:lvl1pPr>
            <a:lvl2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2pPr>
            <a:lvl3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3pPr>
            <a:lvl4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4pPr>
            <a:lvl5pPr algn="ctr" rtl="0" eaLnBrk="1" fontAlgn="base" hangingPunct="1">
              <a:spcBef>
                <a:spcPct val="0"/>
              </a:spcBef>
              <a:spcAft>
                <a:spcPct val="0"/>
              </a:spcAft>
              <a:defRPr sz="4400">
                <a:solidFill>
                  <a:schemeClr val="tx2"/>
                </a:solidFill>
                <a:latin typeface="Calibri" pitchFamily="34" charset="0"/>
                <a:ea typeface="ＭＳ Ｐゴシック" pitchFamily="28" charset="-128"/>
                <a:cs typeface="ＭＳ Ｐゴシック"/>
              </a:defRPr>
            </a:lvl5pPr>
            <a:lvl6pPr marL="4572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6pPr>
            <a:lvl7pPr marL="9144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7pPr>
            <a:lvl8pPr marL="13716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8pPr>
            <a:lvl9pPr marL="1828800" algn="ctr" rtl="0" eaLnBrk="1" fontAlgn="base" hangingPunct="1">
              <a:spcBef>
                <a:spcPct val="0"/>
              </a:spcBef>
              <a:spcAft>
                <a:spcPct val="0"/>
              </a:spcAft>
              <a:defRPr sz="4400">
                <a:solidFill>
                  <a:schemeClr val="tx2"/>
                </a:solidFill>
                <a:latin typeface="Arial" pitchFamily="34" charset="0"/>
                <a:ea typeface="ＭＳ Ｐゴシック" pitchFamily="28" charset="-128"/>
              </a:defRPr>
            </a:lvl9pPr>
          </a:lstStyle>
          <a:p>
            <a:pPr algn="l"/>
            <a:r>
              <a:rPr lang="en-US" sz="2448" smtClean="0"/>
              <a:t>Windows 8.1 </a:t>
            </a:r>
            <a:r>
              <a:rPr lang="en-US" sz="2448" dirty="0">
                <a:sym typeface="Wingdings" panose="05000000000000000000" pitchFamily="2" charset="2"/>
              </a:rPr>
              <a:t></a:t>
            </a:r>
            <a:r>
              <a:rPr lang="en-US" sz="2448" dirty="0"/>
              <a:t> </a:t>
            </a:r>
            <a:r>
              <a:rPr lang="en-US" sz="2448" smtClean="0"/>
              <a:t>Windows </a:t>
            </a:r>
            <a:r>
              <a:rPr lang="en-US" sz="2448" smtClean="0"/>
              <a:t>Phone 8.1 </a:t>
            </a:r>
            <a:r>
              <a:rPr lang="en-US" sz="2448" dirty="0" smtClean="0">
                <a:sym typeface="Wingdings" panose="05000000000000000000" pitchFamily="2" charset="2"/>
              </a:rPr>
              <a:t></a:t>
            </a:r>
            <a:r>
              <a:rPr lang="en-US" sz="2448" dirty="0" smtClean="0"/>
              <a:t> … and more!</a:t>
            </a:r>
            <a:endParaRPr lang="en-US" sz="2448" dirty="0"/>
          </a:p>
          <a:p>
            <a:pPr algn="l"/>
            <a:endParaRPr lang="en-US" sz="2448" dirty="0"/>
          </a:p>
        </p:txBody>
      </p:sp>
      <p:sp>
        <p:nvSpPr>
          <p:cNvPr id="5" name="TextBox 4"/>
          <p:cNvSpPr txBox="1"/>
          <p:nvPr/>
        </p:nvSpPr>
        <p:spPr>
          <a:xfrm>
            <a:off x="939212" y="6238389"/>
            <a:ext cx="1327878" cy="382308"/>
          </a:xfrm>
          <a:prstGeom prst="rect">
            <a:avLst/>
          </a:prstGeom>
          <a:noFill/>
        </p:spPr>
        <p:txBody>
          <a:bodyPr wrap="none" rtlCol="0">
            <a:spAutoFit/>
          </a:bodyPr>
          <a:lstStyle/>
          <a:p>
            <a:r>
              <a:rPr lang="en-US" sz="1836" dirty="0"/>
              <a:t>@shahedC</a:t>
            </a:r>
          </a:p>
        </p:txBody>
      </p:sp>
      <p:pic>
        <p:nvPicPr>
          <p:cNvPr id="6" name="Picture 10" descr="Twitter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76" y="6094760"/>
            <a:ext cx="614484" cy="61448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Internet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03" y="5284563"/>
            <a:ext cx="664508" cy="6645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39212" y="5452436"/>
            <a:ext cx="2571394" cy="382308"/>
          </a:xfrm>
          <a:prstGeom prst="rect">
            <a:avLst/>
          </a:prstGeom>
          <a:noFill/>
        </p:spPr>
        <p:txBody>
          <a:bodyPr wrap="none" rtlCol="0">
            <a:spAutoFit/>
          </a:bodyPr>
          <a:lstStyle/>
          <a:p>
            <a:r>
              <a:rPr lang="en-US" sz="1836" dirty="0"/>
              <a:t>WakeUpAndCode.com</a:t>
            </a:r>
          </a:p>
        </p:txBody>
      </p:sp>
    </p:spTree>
    <p:extLst>
      <p:ext uri="{BB962C8B-B14F-4D97-AF65-F5344CB8AC3E}">
        <p14:creationId xmlns:p14="http://schemas.microsoft.com/office/powerpoint/2010/main" val="15962068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a:t>
            </a:r>
            <a:endParaRPr lang="en-US" dirty="0"/>
          </a:p>
        </p:txBody>
      </p:sp>
    </p:spTree>
    <p:extLst>
      <p:ext uri="{BB962C8B-B14F-4D97-AF65-F5344CB8AC3E}">
        <p14:creationId xmlns:p14="http://schemas.microsoft.com/office/powerpoint/2010/main" val="35974035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74639" y="295274"/>
            <a:ext cx="11889564" cy="917575"/>
          </a:xfrm>
        </p:spPr>
        <p:txBody>
          <a:bodyPr/>
          <a:lstStyle/>
          <a:p>
            <a:r>
              <a:rPr lang="en-US" dirty="0" smtClean="0"/>
              <a:t>What is a Universal App?</a:t>
            </a:r>
            <a:endParaRPr lang="en-US" dirty="0"/>
          </a:p>
        </p:txBody>
      </p:sp>
      <p:grpSp>
        <p:nvGrpSpPr>
          <p:cNvPr id="9" name="Group 8"/>
          <p:cNvGrpSpPr/>
          <p:nvPr/>
        </p:nvGrpSpPr>
        <p:grpSpPr>
          <a:xfrm>
            <a:off x="274639" y="1301452"/>
            <a:ext cx="11792781" cy="4823949"/>
            <a:chOff x="274639" y="1301452"/>
            <a:chExt cx="11792781" cy="4823949"/>
          </a:xfrm>
        </p:grpSpPr>
        <p:sp>
          <p:nvSpPr>
            <p:cNvPr id="3" name="TextBox 2"/>
            <p:cNvSpPr txBox="1"/>
            <p:nvPr/>
          </p:nvSpPr>
          <p:spPr>
            <a:xfrm>
              <a:off x="274639" y="1668482"/>
              <a:ext cx="10652853" cy="4267066"/>
            </a:xfrm>
            <a:prstGeom prst="rect">
              <a:avLst/>
            </a:prstGeom>
            <a:noFill/>
          </p:spPr>
          <p:txBody>
            <a:bodyPr wrap="none" rtlCol="0">
              <a:spAutoFit/>
            </a:bodyPr>
            <a:lstStyle/>
            <a:p>
              <a:pPr marL="342900" indent="-342900">
                <a:lnSpc>
                  <a:spcPct val="200000"/>
                </a:lnSpc>
                <a:buFont typeface="Wingdings" panose="05000000000000000000" pitchFamily="2" charset="2"/>
                <a:buChar char="q"/>
              </a:pPr>
              <a:r>
                <a:rPr lang="en-US" sz="2800" dirty="0"/>
                <a:t>"Apps that are tailored to people with disabilities"</a:t>
              </a:r>
            </a:p>
            <a:p>
              <a:pPr marL="342900" indent="-342900">
                <a:lnSpc>
                  <a:spcPct val="200000"/>
                </a:lnSpc>
                <a:buFont typeface="Wingdings" panose="05000000000000000000" pitchFamily="2" charset="2"/>
                <a:buChar char="q"/>
              </a:pPr>
              <a:r>
                <a:rPr lang="en-US" sz="2800" dirty="0"/>
                <a:t>"Apps that are automatically multi-lingual and culture adherent"</a:t>
              </a:r>
            </a:p>
            <a:p>
              <a:pPr marL="342900" indent="-342900">
                <a:lnSpc>
                  <a:spcPct val="200000"/>
                </a:lnSpc>
                <a:buFont typeface="Wingdings" panose="05000000000000000000" pitchFamily="2" charset="2"/>
                <a:buChar char="q"/>
              </a:pPr>
              <a:r>
                <a:rPr lang="en-US" sz="2800" dirty="0"/>
                <a:t>"Apps that can run on all platforms (iOS, Android, Windows)"</a:t>
              </a:r>
            </a:p>
            <a:p>
              <a:pPr marL="342900" indent="-342900">
                <a:lnSpc>
                  <a:spcPct val="200000"/>
                </a:lnSpc>
                <a:buFont typeface="Wingdings" panose="05000000000000000000" pitchFamily="2" charset="2"/>
                <a:buChar char="q"/>
              </a:pPr>
              <a:r>
                <a:rPr lang="en-US" sz="2800" dirty="0"/>
                <a:t>"A single app package that will work across Microsoft </a:t>
              </a:r>
              <a:r>
                <a:rPr lang="en-US" sz="2800" dirty="0" smtClean="0"/>
                <a:t>devices“</a:t>
              </a:r>
            </a:p>
            <a:p>
              <a:pPr marL="342900" indent="-342900">
                <a:lnSpc>
                  <a:spcPct val="200000"/>
                </a:lnSpc>
                <a:buFont typeface="Wingdings" panose="05000000000000000000" pitchFamily="2" charset="2"/>
                <a:buChar char="q"/>
              </a:pPr>
              <a:r>
                <a:rPr lang="en-US" sz="2800" dirty="0" smtClean="0"/>
                <a:t> None of the Above?</a:t>
              </a:r>
              <a:endParaRPr lang="en-US" sz="2800" dirty="0"/>
            </a:p>
          </p:txBody>
        </p:sp>
        <p:pic>
          <p:nvPicPr>
            <p:cNvPr id="4098" name="Picture 2" descr="Handicapped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448" y="1301452"/>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Edu-languages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97244" y="1580576"/>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techpinions.com/wp-content/uploads/2012/10/ecolov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88364" y="3262711"/>
              <a:ext cx="1679056" cy="149133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pp-package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5770" y="5211000"/>
              <a:ext cx="914400" cy="9144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stretch>
              <a:fillRect/>
            </a:stretch>
          </p:blipFill>
          <p:spPr>
            <a:xfrm>
              <a:off x="8869968" y="5312945"/>
              <a:ext cx="2718470" cy="710509"/>
            </a:xfrm>
            <a:prstGeom prst="rect">
              <a:avLst/>
            </a:prstGeom>
          </p:spPr>
        </p:pic>
      </p:grpSp>
    </p:spTree>
    <p:extLst>
      <p:ext uri="{BB962C8B-B14F-4D97-AF65-F5344CB8AC3E}">
        <p14:creationId xmlns:p14="http://schemas.microsoft.com/office/powerpoint/2010/main" val="25962621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Universal Apps for Windows</a:t>
            </a:r>
            <a:endParaRPr lang="en-US" dirty="0"/>
          </a:p>
        </p:txBody>
      </p:sp>
      <p:sp>
        <p:nvSpPr>
          <p:cNvPr id="3" name="TextBox 2"/>
          <p:cNvSpPr txBox="1"/>
          <p:nvPr/>
        </p:nvSpPr>
        <p:spPr>
          <a:xfrm>
            <a:off x="274639" y="4339400"/>
            <a:ext cx="10915681" cy="2677656"/>
          </a:xfrm>
          <a:prstGeom prst="rect">
            <a:avLst/>
          </a:prstGeom>
          <a:noFill/>
        </p:spPr>
        <p:txBody>
          <a:bodyPr wrap="none" rtlCol="0">
            <a:spAutoFit/>
          </a:bodyPr>
          <a:lstStyle/>
          <a:p>
            <a:r>
              <a:rPr lang="en-US" sz="2400" b="1" dirty="0" smtClean="0"/>
              <a:t>Universal Apps for Windows</a:t>
            </a:r>
          </a:p>
          <a:p>
            <a:pPr marL="342900" indent="-342900">
              <a:buFont typeface="Arial" panose="020B0604020202020204" pitchFamily="34" charset="0"/>
              <a:buChar char="•"/>
            </a:pPr>
            <a:r>
              <a:rPr lang="en-US" sz="2400" dirty="0" smtClean="0"/>
              <a:t>1 solution</a:t>
            </a:r>
          </a:p>
          <a:p>
            <a:pPr marL="809271" lvl="1" indent="-342900">
              <a:buFont typeface="Arial" panose="020B0604020202020204" pitchFamily="34" charset="0"/>
              <a:buChar char="•"/>
            </a:pPr>
            <a:r>
              <a:rPr lang="en-US" sz="2400" dirty="0" smtClean="0"/>
              <a:t>1 shared project (no binary output)</a:t>
            </a:r>
          </a:p>
          <a:p>
            <a:pPr marL="809271" lvl="1" indent="-342900">
              <a:buFont typeface="Arial" panose="020B0604020202020204" pitchFamily="34" charset="0"/>
              <a:buChar char="•"/>
            </a:pPr>
            <a:r>
              <a:rPr lang="en-US" sz="2400" dirty="0" smtClean="0"/>
              <a:t>1 project per platform (separate binary output per platform)</a:t>
            </a:r>
          </a:p>
          <a:p>
            <a:pPr marL="1275642" lvl="2" indent="-342900">
              <a:buFont typeface="Arial" panose="020B0604020202020204" pitchFamily="34" charset="0"/>
              <a:buChar char="•"/>
            </a:pPr>
            <a:r>
              <a:rPr lang="en-US" sz="2400" dirty="0" smtClean="0"/>
              <a:t>Windows, Windows Phone, Xbox One (coming soon!)</a:t>
            </a:r>
          </a:p>
          <a:p>
            <a:endParaRPr lang="en-US" sz="2400" dirty="0"/>
          </a:p>
          <a:p>
            <a:r>
              <a:rPr lang="en-US" sz="2400" dirty="0"/>
              <a:t>Ref: </a:t>
            </a:r>
            <a:r>
              <a:rPr lang="en-US" sz="2400" dirty="0">
                <a:hlinkClick r:id="rId3"/>
              </a:rPr>
              <a:t>http://</a:t>
            </a:r>
            <a:r>
              <a:rPr lang="en-US" sz="2400" dirty="0" smtClean="0">
                <a:hlinkClick r:id="rId3"/>
              </a:rPr>
              <a:t>dev.windows.com/en-us/develop/Building-universal-Windows-apps</a:t>
            </a:r>
            <a:r>
              <a:rPr lang="en-US" sz="2400" dirty="0" smtClean="0"/>
              <a:t> </a:t>
            </a:r>
            <a:endParaRPr lang="en-US" sz="2400" dirty="0"/>
          </a:p>
        </p:txBody>
      </p:sp>
      <p:pic>
        <p:nvPicPr>
          <p:cNvPr id="1026" name="Picture 2" descr="Universal Diagr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98" y="776602"/>
            <a:ext cx="9143900" cy="3953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245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Universal Apps</a:t>
            </a:r>
            <a:endParaRPr lang="en-US" dirty="0"/>
          </a:p>
        </p:txBody>
      </p:sp>
      <p:sp>
        <p:nvSpPr>
          <p:cNvPr id="3" name="TextBox 2"/>
          <p:cNvSpPr txBox="1"/>
          <p:nvPr/>
        </p:nvSpPr>
        <p:spPr>
          <a:xfrm>
            <a:off x="1569722" y="1212849"/>
            <a:ext cx="9483045" cy="4154984"/>
          </a:xfrm>
          <a:prstGeom prst="rect">
            <a:avLst/>
          </a:prstGeom>
          <a:noFill/>
        </p:spPr>
        <p:txBody>
          <a:bodyPr wrap="none" rtlCol="0">
            <a:spAutoFit/>
          </a:bodyPr>
          <a:lstStyle/>
          <a:p>
            <a:pPr marL="342900" indent="-342900">
              <a:lnSpc>
                <a:spcPct val="200000"/>
              </a:lnSpc>
              <a:buFont typeface="Arial" panose="020B0604020202020204" pitchFamily="34" charset="0"/>
              <a:buChar char="•"/>
            </a:pPr>
            <a:r>
              <a:rPr lang="en-US" sz="2400" dirty="0"/>
              <a:t>Pricing </a:t>
            </a:r>
            <a:r>
              <a:rPr lang="en-US" sz="2400" dirty="0" smtClean="0"/>
              <a:t>structure – Match Windows Phone pricing on Windows 8</a:t>
            </a:r>
            <a:endParaRPr lang="en-US" sz="2400" dirty="0"/>
          </a:p>
          <a:p>
            <a:pPr marL="342900" indent="-342900">
              <a:lnSpc>
                <a:spcPct val="200000"/>
              </a:lnSpc>
              <a:buFont typeface="Arial" panose="020B0604020202020204" pitchFamily="34" charset="0"/>
              <a:buChar char="•"/>
            </a:pPr>
            <a:r>
              <a:rPr lang="en-US" sz="2400" dirty="0"/>
              <a:t>Shared in-app purchases – </a:t>
            </a:r>
            <a:r>
              <a:rPr lang="en-US" sz="2400" dirty="0" smtClean="0"/>
              <a:t>Buy IAPs only once, on either platform.</a:t>
            </a:r>
            <a:endParaRPr lang="en-US" sz="2400" dirty="0"/>
          </a:p>
          <a:p>
            <a:pPr marL="342900" indent="-342900">
              <a:lnSpc>
                <a:spcPct val="200000"/>
              </a:lnSpc>
              <a:buFont typeface="Arial" panose="020B0604020202020204" pitchFamily="34" charset="0"/>
              <a:buChar char="•"/>
            </a:pPr>
            <a:r>
              <a:rPr lang="en-US" sz="2400" dirty="0"/>
              <a:t>Install across devices – </a:t>
            </a:r>
            <a:r>
              <a:rPr lang="en-US" sz="2400" dirty="0" smtClean="0"/>
              <a:t>Buy app only once, own across platforms</a:t>
            </a:r>
            <a:endParaRPr lang="en-US" sz="2400" dirty="0"/>
          </a:p>
          <a:p>
            <a:pPr marL="342900" indent="-342900">
              <a:lnSpc>
                <a:spcPct val="200000"/>
              </a:lnSpc>
              <a:buFont typeface="Arial" panose="020B0604020202020204" pitchFamily="34" charset="0"/>
              <a:buChar char="•"/>
            </a:pPr>
            <a:r>
              <a:rPr lang="en-US" sz="2400" dirty="0"/>
              <a:t>Shared revenue model – </a:t>
            </a:r>
            <a:r>
              <a:rPr lang="en-US" sz="2400" dirty="0" smtClean="0"/>
              <a:t>Keep 70% of revenue </a:t>
            </a:r>
            <a:endParaRPr lang="en-US" sz="2400" dirty="0"/>
          </a:p>
          <a:p>
            <a:pPr marL="342900" indent="-342900">
              <a:lnSpc>
                <a:spcPct val="200000"/>
              </a:lnSpc>
              <a:buFont typeface="Arial" panose="020B0604020202020204" pitchFamily="34" charset="0"/>
              <a:buChar char="•"/>
            </a:pPr>
            <a:r>
              <a:rPr lang="en-US" sz="2400" dirty="0"/>
              <a:t>Unified ad-units for Windows Phone and Windows </a:t>
            </a:r>
            <a:r>
              <a:rPr lang="en-US" sz="2400" dirty="0" smtClean="0"/>
              <a:t>apps</a:t>
            </a:r>
          </a:p>
          <a:p>
            <a:pPr marL="342900" indent="-342900">
              <a:buFont typeface="Arial" panose="020B0604020202020204" pitchFamily="34" charset="0"/>
              <a:buChar char="•"/>
            </a:pPr>
            <a:endParaRPr lang="en-US" sz="2400" dirty="0"/>
          </a:p>
        </p:txBody>
      </p:sp>
      <p:sp>
        <p:nvSpPr>
          <p:cNvPr id="5" name="TextBox 4"/>
          <p:cNvSpPr txBox="1"/>
          <p:nvPr/>
        </p:nvSpPr>
        <p:spPr>
          <a:xfrm>
            <a:off x="366463" y="5508920"/>
            <a:ext cx="9108519" cy="830997"/>
          </a:xfrm>
          <a:prstGeom prst="rect">
            <a:avLst/>
          </a:prstGeom>
          <a:noFill/>
        </p:spPr>
        <p:txBody>
          <a:bodyPr wrap="none" rtlCol="0">
            <a:spAutoFit/>
          </a:bodyPr>
          <a:lstStyle/>
          <a:p>
            <a:pPr marL="342900" indent="-342900">
              <a:buFont typeface="Arial" panose="020B0604020202020204" pitchFamily="34" charset="0"/>
              <a:buChar char="•"/>
            </a:pPr>
            <a:endParaRPr lang="en-US" sz="2400" dirty="0"/>
          </a:p>
          <a:p>
            <a:r>
              <a:rPr lang="en-US" sz="2400" dirty="0" smtClean="0"/>
              <a:t>Ref</a:t>
            </a:r>
            <a:r>
              <a:rPr lang="en-US" sz="2400" dirty="0"/>
              <a:t>: </a:t>
            </a:r>
            <a:r>
              <a:rPr lang="en-US" sz="2400" dirty="0">
                <a:hlinkClick r:id="rId3"/>
              </a:rPr>
              <a:t>http://</a:t>
            </a:r>
            <a:r>
              <a:rPr lang="en-US" sz="2400" dirty="0" smtClean="0">
                <a:hlinkClick r:id="rId3"/>
              </a:rPr>
              <a:t>www.wpcentral.com/what-is-a-universal-windows-app</a:t>
            </a:r>
            <a:r>
              <a:rPr lang="en-US" sz="2400" dirty="0" smtClean="0"/>
              <a:t> </a:t>
            </a:r>
            <a:endParaRPr lang="en-US" sz="2400" dirty="0"/>
          </a:p>
        </p:txBody>
      </p:sp>
      <p:pic>
        <p:nvPicPr>
          <p:cNvPr id="4" name="Picture 2" descr="Ecommerce-Price-Tag-Usd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24" y="1315559"/>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a:stretch>
            <a:fillRect/>
          </a:stretch>
        </p:blipFill>
        <p:spPr>
          <a:xfrm>
            <a:off x="366462" y="2827505"/>
            <a:ext cx="944562" cy="925671"/>
          </a:xfrm>
          <a:prstGeom prst="rect">
            <a:avLst/>
          </a:prstGeom>
        </p:spPr>
      </p:pic>
      <p:pic>
        <p:nvPicPr>
          <p:cNvPr id="1028" name="Picture 4" descr="Cash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1173" y="4045921"/>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83365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Streamlined Development</a:t>
            </a:r>
            <a:endParaRPr lang="en-US" dirty="0"/>
          </a:p>
        </p:txBody>
      </p:sp>
      <p:pic>
        <p:nvPicPr>
          <p:cNvPr id="2050" name="Picture 2" descr="http://antyapps.pl/wp-content/uploads/2014/04/wpuniwersa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1212849"/>
            <a:ext cx="10602372" cy="548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9703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Visual Studio</a:t>
            </a:r>
            <a:endParaRPr lang="en-US" dirty="0"/>
          </a:p>
        </p:txBody>
      </p:sp>
    </p:spTree>
    <p:extLst>
      <p:ext uri="{BB962C8B-B14F-4D97-AF65-F5344CB8AC3E}">
        <p14:creationId xmlns:p14="http://schemas.microsoft.com/office/powerpoint/2010/main" val="403707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VS 2013 Update 2+</a:t>
            </a:r>
          </a:p>
        </p:txBody>
      </p:sp>
      <p:sp>
        <p:nvSpPr>
          <p:cNvPr id="3" name="TextBox 2"/>
          <p:cNvSpPr txBox="1"/>
          <p:nvPr/>
        </p:nvSpPr>
        <p:spPr>
          <a:xfrm>
            <a:off x="8229895" y="3403966"/>
            <a:ext cx="4152099" cy="1569660"/>
          </a:xfrm>
          <a:prstGeom prst="rect">
            <a:avLst/>
          </a:prstGeom>
          <a:noFill/>
        </p:spPr>
        <p:txBody>
          <a:bodyPr wrap="none" rtlCol="0">
            <a:spAutoFit/>
          </a:bodyPr>
          <a:lstStyle/>
          <a:p>
            <a:pPr marL="342900" indent="-342900">
              <a:buFont typeface="Arial" panose="020B0604020202020204" pitchFamily="34" charset="0"/>
              <a:buChar char="•"/>
            </a:pPr>
            <a:r>
              <a:rPr lang="en-US" sz="3200" dirty="0"/>
              <a:t>C# </a:t>
            </a:r>
            <a:r>
              <a:rPr lang="en-US" sz="3200" dirty="0" smtClean="0"/>
              <a:t>and XAML</a:t>
            </a:r>
          </a:p>
          <a:p>
            <a:pPr marL="342900" indent="-342900">
              <a:buFont typeface="Arial" panose="020B0604020202020204" pitchFamily="34" charset="0"/>
              <a:buChar char="•"/>
            </a:pPr>
            <a:r>
              <a:rPr lang="en-US" sz="3200" dirty="0" smtClean="0"/>
              <a:t>HTML5 &amp; JavaScript</a:t>
            </a:r>
          </a:p>
          <a:p>
            <a:pPr marL="342900" indent="-342900">
              <a:buFont typeface="Arial" panose="020B0604020202020204" pitchFamily="34" charset="0"/>
              <a:buChar char="•"/>
            </a:pPr>
            <a:r>
              <a:rPr lang="en-US" sz="3200" dirty="0" smtClean="0"/>
              <a:t>C</a:t>
            </a:r>
            <a:r>
              <a:rPr lang="en-US" sz="3200" dirty="0"/>
              <a:t>++ </a:t>
            </a:r>
            <a:r>
              <a:rPr lang="en-US" sz="3200" dirty="0" smtClean="0"/>
              <a:t>and DirectX</a:t>
            </a:r>
            <a:endParaRPr lang="en-US" sz="3200" dirty="0"/>
          </a:p>
        </p:txBody>
      </p:sp>
      <p:pic>
        <p:nvPicPr>
          <p:cNvPr id="4" name="Picture 3"/>
          <p:cNvPicPr>
            <a:picLocks noChangeAspect="1"/>
          </p:cNvPicPr>
          <p:nvPr/>
        </p:nvPicPr>
        <p:blipFill>
          <a:blip r:embed="rId3"/>
          <a:stretch>
            <a:fillRect/>
          </a:stretch>
        </p:blipFill>
        <p:spPr>
          <a:xfrm>
            <a:off x="549019" y="1759921"/>
            <a:ext cx="7429500" cy="4857750"/>
          </a:xfrm>
          <a:prstGeom prst="rect">
            <a:avLst/>
          </a:prstGeom>
        </p:spPr>
      </p:pic>
    </p:spTree>
    <p:extLst>
      <p:ext uri="{BB962C8B-B14F-4D97-AF65-F5344CB8AC3E}">
        <p14:creationId xmlns:p14="http://schemas.microsoft.com/office/powerpoint/2010/main" val="40009858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Universal Project</a:t>
            </a:r>
            <a:endParaRPr lang="en-US" dirty="0"/>
          </a:p>
        </p:txBody>
      </p:sp>
      <p:pic>
        <p:nvPicPr>
          <p:cNvPr id="5" name="Picture 4"/>
          <p:cNvPicPr>
            <a:picLocks noChangeAspect="1"/>
          </p:cNvPicPr>
          <p:nvPr/>
        </p:nvPicPr>
        <p:blipFill>
          <a:blip r:embed="rId3"/>
          <a:stretch>
            <a:fillRect/>
          </a:stretch>
        </p:blipFill>
        <p:spPr>
          <a:xfrm>
            <a:off x="274640" y="1212849"/>
            <a:ext cx="6675110" cy="3145340"/>
          </a:xfrm>
          <a:prstGeom prst="rect">
            <a:avLst/>
          </a:prstGeom>
        </p:spPr>
      </p:pic>
      <p:pic>
        <p:nvPicPr>
          <p:cNvPr id="6" name="Picture 5"/>
          <p:cNvPicPr>
            <a:picLocks noChangeAspect="1"/>
          </p:cNvPicPr>
          <p:nvPr/>
        </p:nvPicPr>
        <p:blipFill>
          <a:blip r:embed="rId4"/>
          <a:stretch>
            <a:fillRect/>
          </a:stretch>
        </p:blipFill>
        <p:spPr>
          <a:xfrm>
            <a:off x="1371970" y="2399994"/>
            <a:ext cx="6675112" cy="3145341"/>
          </a:xfrm>
          <a:prstGeom prst="rect">
            <a:avLst/>
          </a:prstGeom>
        </p:spPr>
      </p:pic>
      <p:pic>
        <p:nvPicPr>
          <p:cNvPr id="7" name="Picture 6"/>
          <p:cNvPicPr>
            <a:picLocks noChangeAspect="1"/>
          </p:cNvPicPr>
          <p:nvPr/>
        </p:nvPicPr>
        <p:blipFill>
          <a:blip r:embed="rId5"/>
          <a:stretch>
            <a:fillRect/>
          </a:stretch>
        </p:blipFill>
        <p:spPr>
          <a:xfrm>
            <a:off x="3597274" y="3587140"/>
            <a:ext cx="6675110" cy="3145340"/>
          </a:xfrm>
          <a:prstGeom prst="rect">
            <a:avLst/>
          </a:prstGeom>
        </p:spPr>
      </p:pic>
    </p:spTree>
    <p:extLst>
      <p:ext uri="{BB962C8B-B14F-4D97-AF65-F5344CB8AC3E}">
        <p14:creationId xmlns:p14="http://schemas.microsoft.com/office/powerpoint/2010/main" val="4149522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Project</a:t>
            </a:r>
            <a:endParaRPr lang="en-US" dirty="0"/>
          </a:p>
        </p:txBody>
      </p:sp>
      <p:pic>
        <p:nvPicPr>
          <p:cNvPr id="5" name="Picture 4"/>
          <p:cNvPicPr>
            <a:picLocks noChangeAspect="1"/>
          </p:cNvPicPr>
          <p:nvPr/>
        </p:nvPicPr>
        <p:blipFill>
          <a:blip r:embed="rId3"/>
          <a:stretch>
            <a:fillRect/>
          </a:stretch>
        </p:blipFill>
        <p:spPr>
          <a:xfrm>
            <a:off x="549019" y="1212849"/>
            <a:ext cx="3409950" cy="5562600"/>
          </a:xfrm>
          <a:prstGeom prst="rect">
            <a:avLst/>
          </a:prstGeom>
        </p:spPr>
      </p:pic>
      <p:sp>
        <p:nvSpPr>
          <p:cNvPr id="6" name="TextBox 5"/>
          <p:cNvSpPr txBox="1"/>
          <p:nvPr/>
        </p:nvSpPr>
        <p:spPr>
          <a:xfrm>
            <a:off x="5212408" y="2217116"/>
            <a:ext cx="3140090"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p:txBody>
      </p:sp>
      <p:sp>
        <p:nvSpPr>
          <p:cNvPr id="7" name="TextBox 6"/>
          <p:cNvSpPr txBox="1"/>
          <p:nvPr/>
        </p:nvSpPr>
        <p:spPr>
          <a:xfrm>
            <a:off x="5212408" y="3657045"/>
            <a:ext cx="4089068"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Phone 8.1 project</a:t>
            </a:r>
          </a:p>
        </p:txBody>
      </p:sp>
      <p:sp>
        <p:nvSpPr>
          <p:cNvPr id="8" name="TextBox 7"/>
          <p:cNvSpPr txBox="1"/>
          <p:nvPr/>
        </p:nvSpPr>
        <p:spPr>
          <a:xfrm>
            <a:off x="5212408" y="5096974"/>
            <a:ext cx="234256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a:t>
            </a:r>
          </a:p>
        </p:txBody>
      </p:sp>
      <p:cxnSp>
        <p:nvCxnSpPr>
          <p:cNvPr id="10" name="Straight Arrow Connector 9"/>
          <p:cNvCxnSpPr>
            <a:stCxn id="6" idx="1"/>
          </p:cNvCxnSpPr>
          <p:nvPr/>
        </p:nvCxnSpPr>
        <p:spPr>
          <a:xfrm flipH="1" flipV="1">
            <a:off x="3292189" y="2399994"/>
            <a:ext cx="1920219" cy="13105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1"/>
          </p:cNvCxnSpPr>
          <p:nvPr/>
        </p:nvCxnSpPr>
        <p:spPr>
          <a:xfrm flipH="1" flipV="1">
            <a:off x="3749385" y="3966598"/>
            <a:ext cx="1463023" cy="4379"/>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8" idx="1"/>
          </p:cNvCxnSpPr>
          <p:nvPr/>
        </p:nvCxnSpPr>
        <p:spPr>
          <a:xfrm flipH="1" flipV="1">
            <a:off x="2377799" y="5289176"/>
            <a:ext cx="2834609" cy="121730"/>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731897" y="2217116"/>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7" name="Rounded Rectangle 16"/>
          <p:cNvSpPr/>
          <p:nvPr/>
        </p:nvSpPr>
        <p:spPr bwMode="auto">
          <a:xfrm>
            <a:off x="987201" y="3771579"/>
            <a:ext cx="2762184" cy="248405"/>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ounded Rectangle 17"/>
          <p:cNvSpPr/>
          <p:nvPr/>
        </p:nvSpPr>
        <p:spPr bwMode="auto">
          <a:xfrm>
            <a:off x="1006214" y="5103549"/>
            <a:ext cx="1329278" cy="3073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483432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Project</a:t>
            </a:r>
            <a:endParaRPr lang="en-US" dirty="0"/>
          </a:p>
        </p:txBody>
      </p:sp>
      <p:pic>
        <p:nvPicPr>
          <p:cNvPr id="5" name="Picture 4"/>
          <p:cNvPicPr>
            <a:picLocks noChangeAspect="1"/>
          </p:cNvPicPr>
          <p:nvPr/>
        </p:nvPicPr>
        <p:blipFill>
          <a:blip r:embed="rId3"/>
          <a:stretch>
            <a:fillRect/>
          </a:stretch>
        </p:blipFill>
        <p:spPr>
          <a:xfrm>
            <a:off x="274639" y="1668482"/>
            <a:ext cx="5400675" cy="3438525"/>
          </a:xfrm>
          <a:prstGeom prst="rect">
            <a:avLst/>
          </a:prstGeom>
        </p:spPr>
      </p:pic>
      <p:pic>
        <p:nvPicPr>
          <p:cNvPr id="6" name="Picture 5"/>
          <p:cNvPicPr>
            <a:picLocks noChangeAspect="1"/>
          </p:cNvPicPr>
          <p:nvPr/>
        </p:nvPicPr>
        <p:blipFill>
          <a:blip r:embed="rId4"/>
          <a:stretch>
            <a:fillRect/>
          </a:stretch>
        </p:blipFill>
        <p:spPr>
          <a:xfrm>
            <a:off x="6583993" y="1668482"/>
            <a:ext cx="5429250" cy="3257550"/>
          </a:xfrm>
          <a:prstGeom prst="rect">
            <a:avLst/>
          </a:prstGeom>
        </p:spPr>
      </p:pic>
      <p:sp>
        <p:nvSpPr>
          <p:cNvPr id="7" name="TextBox 6"/>
          <p:cNvSpPr txBox="1"/>
          <p:nvPr/>
        </p:nvSpPr>
        <p:spPr>
          <a:xfrm>
            <a:off x="71617" y="5234603"/>
            <a:ext cx="5806718"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Phone 8.1…</a:t>
            </a:r>
            <a:endParaRPr lang="en-US" sz="2400" dirty="0" smtClean="0">
              <a:gradFill>
                <a:gsLst>
                  <a:gs pos="2917">
                    <a:schemeClr val="tx1"/>
                  </a:gs>
                  <a:gs pos="30000">
                    <a:schemeClr val="tx1"/>
                  </a:gs>
                </a:gsLst>
                <a:lin ang="5400000" scaled="0"/>
              </a:gradFill>
            </a:endParaRPr>
          </a:p>
        </p:txBody>
      </p:sp>
      <p:sp>
        <p:nvSpPr>
          <p:cNvPr id="8" name="TextBox 7"/>
          <p:cNvSpPr txBox="1"/>
          <p:nvPr/>
        </p:nvSpPr>
        <p:spPr>
          <a:xfrm>
            <a:off x="6306556" y="5234603"/>
            <a:ext cx="4881786" cy="1446550"/>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Windows </a:t>
            </a:r>
            <a:r>
              <a:rPr lang="en-US" sz="2400" i="1" dirty="0" smtClean="0">
                <a:gradFill>
                  <a:gsLst>
                    <a:gs pos="2917">
                      <a:schemeClr val="tx1"/>
                    </a:gs>
                    <a:gs pos="30000">
                      <a:schemeClr val="tx1"/>
                    </a:gs>
                  </a:gsLst>
                  <a:lin ang="5400000" scaled="0"/>
                </a:gradFill>
              </a:rPr>
              <a:t>Phone</a:t>
            </a:r>
            <a:r>
              <a:rPr lang="en-US" sz="2400" dirty="0" smtClean="0">
                <a:gradFill>
                  <a:gsLst>
                    <a:gs pos="2917">
                      <a:schemeClr val="tx1"/>
                    </a:gs>
                    <a:gs pos="30000">
                      <a:schemeClr val="tx1"/>
                    </a:gs>
                  </a:gsLst>
                  <a:lin ang="5400000" scaled="0"/>
                </a:gradFill>
              </a:rPr>
              <a:t> 8.1 project?</a:t>
            </a:r>
          </a:p>
          <a:p>
            <a:pPr>
              <a:lnSpc>
                <a:spcPct val="90000"/>
              </a:lnSpc>
              <a:spcAft>
                <a:spcPts val="600"/>
              </a:spcAft>
            </a:pPr>
            <a:endParaRPr lang="en-US" sz="2400" dirty="0">
              <a:gradFill>
                <a:gsLst>
                  <a:gs pos="2917">
                    <a:schemeClr val="tx1"/>
                  </a:gs>
                  <a:gs pos="30000">
                    <a:schemeClr val="tx1"/>
                  </a:gs>
                </a:gsLst>
                <a:lin ang="5400000" scaled="0"/>
              </a:gradFill>
              <a:sym typeface="Wingdings" panose="05000000000000000000" pitchFamily="2" charset="2"/>
            </a:endParaRPr>
          </a:p>
          <a:p>
            <a:pPr>
              <a:lnSpc>
                <a:spcPct val="90000"/>
              </a:lnSpc>
              <a:spcAft>
                <a:spcPts val="600"/>
              </a:spcAft>
            </a:pPr>
            <a:r>
              <a:rPr lang="en-US" sz="2400" dirty="0" smtClean="0">
                <a:gradFill>
                  <a:gsLst>
                    <a:gs pos="2917">
                      <a:schemeClr val="tx1"/>
                    </a:gs>
                    <a:gs pos="30000">
                      <a:schemeClr val="tx1"/>
                    </a:gs>
                  </a:gsLst>
                  <a:lin ang="5400000" scaled="0"/>
                </a:gradFill>
                <a:sym typeface="Wingdings" panose="05000000000000000000" pitchFamily="2" charset="2"/>
              </a:rPr>
              <a:t>Right-click  Add Windows 8.1…</a:t>
            </a:r>
            <a:endParaRPr lang="en-US" sz="2400" dirty="0" smtClean="0">
              <a:gradFill>
                <a:gsLst>
                  <a:gs pos="2917">
                    <a:schemeClr val="tx1"/>
                  </a:gs>
                  <a:gs pos="30000">
                    <a:schemeClr val="tx1"/>
                  </a:gs>
                </a:gsLst>
                <a:lin ang="5400000" scaled="0"/>
              </a:gradFill>
            </a:endParaRPr>
          </a:p>
        </p:txBody>
      </p:sp>
      <p:sp>
        <p:nvSpPr>
          <p:cNvPr id="10" name="Rounded Rectangle 9"/>
          <p:cNvSpPr/>
          <p:nvPr/>
        </p:nvSpPr>
        <p:spPr bwMode="auto">
          <a:xfrm>
            <a:off x="2834994"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1" name="Straight Arrow Connector 10"/>
          <p:cNvCxnSpPr/>
          <p:nvPr/>
        </p:nvCxnSpPr>
        <p:spPr>
          <a:xfrm>
            <a:off x="2103482" y="2765750"/>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bwMode="auto">
          <a:xfrm>
            <a:off x="9052846" y="4137335"/>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cxnSp>
        <p:nvCxnSpPr>
          <p:cNvPr id="19" name="Straight Arrow Connector 18"/>
          <p:cNvCxnSpPr/>
          <p:nvPr/>
        </p:nvCxnSpPr>
        <p:spPr>
          <a:xfrm>
            <a:off x="8305997" y="2857189"/>
            <a:ext cx="640073" cy="1280146"/>
          </a:xfrm>
          <a:prstGeom prst="straightConnector1">
            <a:avLst/>
          </a:prstGeom>
          <a:ln w="25400">
            <a:solidFill>
              <a:srgbClr val="FF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541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230" y="372393"/>
            <a:ext cx="12021171" cy="1351952"/>
          </a:xfrm>
        </p:spPr>
        <p:txBody>
          <a:bodyPr>
            <a:normAutofit/>
          </a:bodyPr>
          <a:lstStyle/>
          <a:p>
            <a:r>
              <a:rPr lang="en-US" sz="4080" b="1" dirty="0"/>
              <a:t>Thank Our Sponsors without whom Today is not Possible</a:t>
            </a:r>
          </a:p>
        </p:txBody>
      </p:sp>
      <p:sp>
        <p:nvSpPr>
          <p:cNvPr id="5" name="TextBox 4"/>
          <p:cNvSpPr txBox="1"/>
          <p:nvPr/>
        </p:nvSpPr>
        <p:spPr>
          <a:xfrm>
            <a:off x="1331339" y="1459945"/>
            <a:ext cx="2750753" cy="720197"/>
          </a:xfrm>
          <a:prstGeom prst="rect">
            <a:avLst/>
          </a:prstGeom>
          <a:noFill/>
        </p:spPr>
        <p:txBody>
          <a:bodyPr wrap="square" rtlCol="0">
            <a:spAutoFit/>
          </a:bodyPr>
          <a:lstStyle/>
          <a:p>
            <a:r>
              <a:rPr lang="en-US" sz="4080" dirty="0"/>
              <a:t>Platinum</a:t>
            </a:r>
          </a:p>
        </p:txBody>
      </p:sp>
      <p:sp>
        <p:nvSpPr>
          <p:cNvPr id="6" name="TextBox 5"/>
          <p:cNvSpPr txBox="1"/>
          <p:nvPr/>
        </p:nvSpPr>
        <p:spPr>
          <a:xfrm>
            <a:off x="7916602" y="1459945"/>
            <a:ext cx="1358978" cy="734534"/>
          </a:xfrm>
          <a:prstGeom prst="rect">
            <a:avLst/>
          </a:prstGeom>
          <a:noFill/>
        </p:spPr>
        <p:txBody>
          <a:bodyPr wrap="square" rtlCol="0">
            <a:spAutoFit/>
          </a:bodyPr>
          <a:lstStyle/>
          <a:p>
            <a:r>
              <a:rPr lang="en-US" sz="4080" dirty="0"/>
              <a:t>Host</a:t>
            </a:r>
          </a:p>
        </p:txBody>
      </p:sp>
      <p:sp>
        <p:nvSpPr>
          <p:cNvPr id="7" name="TextBox 6"/>
          <p:cNvSpPr txBox="1"/>
          <p:nvPr/>
        </p:nvSpPr>
        <p:spPr>
          <a:xfrm>
            <a:off x="4919860" y="4465107"/>
            <a:ext cx="1761110" cy="720197"/>
          </a:xfrm>
          <a:prstGeom prst="rect">
            <a:avLst/>
          </a:prstGeom>
          <a:noFill/>
        </p:spPr>
        <p:txBody>
          <a:bodyPr wrap="square" rtlCol="0">
            <a:spAutoFit/>
          </a:bodyPr>
          <a:lstStyle/>
          <a:p>
            <a:r>
              <a:rPr lang="en-US" sz="4080" dirty="0"/>
              <a:t>Bronze</a:t>
            </a:r>
          </a:p>
        </p:txBody>
      </p:sp>
      <p:pic>
        <p:nvPicPr>
          <p:cNvPr id="1026" name="Picture 2" descr="http://novacodecamp.org/Portals/0/Sponsors/MSFT_logo_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7506" y="2732092"/>
            <a:ext cx="3919388" cy="83793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ovacodecamp.org/Portals/0/Sponsors/Excella%20Logo%20Full%20Colo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1029" y="1990389"/>
            <a:ext cx="3371063" cy="260491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novacodecamp.org/Portals/0/Sponsors/OReill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402" y="5195540"/>
            <a:ext cx="2939728" cy="93260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novacodecamp.org/Portals/0/Sponsors/pluralsight-fullcolor-250x55-v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0921" y="5242170"/>
            <a:ext cx="3815196" cy="83934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novacodecamp.org/Portals/0/Sponsors/xamarin-horizontal-blu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6908" y="5242170"/>
            <a:ext cx="3464252" cy="839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26738"/>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4639" y="1250150"/>
            <a:ext cx="10424109" cy="44635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Platform-Specific Code </a:t>
            </a:r>
            <a:r>
              <a:rPr lang="en-US" sz="2800" dirty="0" smtClean="0"/>
              <a:t>(with conditional compilation)</a:t>
            </a:r>
            <a:endParaRPr lang="en-US" dirty="0"/>
          </a:p>
        </p:txBody>
      </p:sp>
      <p:sp>
        <p:nvSpPr>
          <p:cNvPr id="3" name="TextBox 2"/>
          <p:cNvSpPr txBox="1"/>
          <p:nvPr/>
        </p:nvSpPr>
        <p:spPr>
          <a:xfrm>
            <a:off x="153724" y="6040268"/>
            <a:ext cx="12313564"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blogs.msdn.com/b/visualstudio/archive/2014/04/14/using-visual-studio-to-build-universal-xaml-apps.aspx</a:t>
            </a:r>
            <a:r>
              <a:rPr lang="en-US" sz="1836" dirty="0" smtClean="0"/>
              <a:t> </a:t>
            </a:r>
            <a:endParaRPr lang="en-US" sz="1836" dirty="0"/>
          </a:p>
        </p:txBody>
      </p:sp>
      <p:pic>
        <p:nvPicPr>
          <p:cNvPr id="4" name="Picture 3"/>
          <p:cNvPicPr>
            <a:picLocks noChangeAspect="1"/>
          </p:cNvPicPr>
          <p:nvPr/>
        </p:nvPicPr>
        <p:blipFill>
          <a:blip r:embed="rId5"/>
          <a:stretch>
            <a:fillRect/>
          </a:stretch>
        </p:blipFill>
        <p:spPr>
          <a:xfrm>
            <a:off x="6787688" y="4960286"/>
            <a:ext cx="5376515" cy="1131229"/>
          </a:xfrm>
          <a:prstGeom prst="rect">
            <a:avLst/>
          </a:prstGeom>
          <a:effectLst>
            <a:glow rad="139700">
              <a:schemeClr val="accent2">
                <a:satMod val="175000"/>
                <a:alpha val="40000"/>
              </a:schemeClr>
            </a:glow>
          </a:effectLst>
        </p:spPr>
      </p:pic>
      <p:sp>
        <p:nvSpPr>
          <p:cNvPr id="6" name="Rounded Rectangle 5"/>
          <p:cNvSpPr/>
          <p:nvPr/>
        </p:nvSpPr>
        <p:spPr bwMode="auto">
          <a:xfrm>
            <a:off x="1189092" y="2615669"/>
            <a:ext cx="2533585" cy="31393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1189091" y="3040067"/>
            <a:ext cx="1097269" cy="30665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5285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Chooser</a:t>
            </a:r>
            <a:endParaRPr lang="en-US" dirty="0"/>
          </a:p>
        </p:txBody>
      </p:sp>
      <p:sp>
        <p:nvSpPr>
          <p:cNvPr id="3" name="TextBox 2"/>
          <p:cNvSpPr txBox="1"/>
          <p:nvPr/>
        </p:nvSpPr>
        <p:spPr>
          <a:xfrm>
            <a:off x="274967" y="6057554"/>
            <a:ext cx="7946663"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a:t>
            </a:r>
            <a:r>
              <a:rPr lang="en-US" sz="1836" dirty="0" smtClean="0">
                <a:hlinkClick r:id="rId3"/>
              </a:rPr>
              <a:t>msdn.microsoft.com/en-us/library/windows/apps/dn609832.aspx</a:t>
            </a:r>
            <a:endParaRPr lang="en-US" sz="1836" dirty="0"/>
          </a:p>
        </p:txBody>
      </p:sp>
      <p:pic>
        <p:nvPicPr>
          <p:cNvPr id="5" name="Picture 4"/>
          <p:cNvPicPr>
            <a:picLocks noChangeAspect="1"/>
          </p:cNvPicPr>
          <p:nvPr/>
        </p:nvPicPr>
        <p:blipFill>
          <a:blip r:embed="rId4"/>
          <a:stretch>
            <a:fillRect/>
          </a:stretch>
        </p:blipFill>
        <p:spPr>
          <a:xfrm>
            <a:off x="274639" y="1212849"/>
            <a:ext cx="10515194" cy="4478949"/>
          </a:xfrm>
          <a:prstGeom prst="rect">
            <a:avLst/>
          </a:prstGeom>
          <a:effectLst>
            <a:outerShdw blurRad="50800" dist="38100" dir="2700000" algn="tl" rotWithShape="0">
              <a:prstClr val="black">
                <a:alpha val="40000"/>
              </a:prstClr>
            </a:outerShdw>
          </a:effectLst>
        </p:spPr>
      </p:pic>
      <p:sp>
        <p:nvSpPr>
          <p:cNvPr id="6" name="Rounded Rectangle 5"/>
          <p:cNvSpPr/>
          <p:nvPr/>
        </p:nvSpPr>
        <p:spPr bwMode="auto">
          <a:xfrm>
            <a:off x="183263" y="1485604"/>
            <a:ext cx="3840438" cy="100583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9834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Sharing Code Across Universal Apps</a:t>
            </a:r>
            <a:endParaRPr lang="en-US" dirty="0"/>
          </a:p>
        </p:txBody>
      </p:sp>
      <p:sp>
        <p:nvSpPr>
          <p:cNvPr id="3" name="TextBox 2"/>
          <p:cNvSpPr txBox="1"/>
          <p:nvPr/>
        </p:nvSpPr>
        <p:spPr>
          <a:xfrm>
            <a:off x="274639" y="5966115"/>
            <a:ext cx="12242710" cy="657359"/>
          </a:xfrm>
          <a:prstGeom prst="rect">
            <a:avLst/>
          </a:prstGeom>
          <a:noFill/>
        </p:spPr>
        <p:txBody>
          <a:bodyPr wrap="none" rtlCol="0">
            <a:spAutoFit/>
          </a:bodyPr>
          <a:lstStyle/>
          <a:p>
            <a:r>
              <a:rPr lang="en-US" sz="1836" dirty="0" smtClean="0"/>
              <a:t>Reference:</a:t>
            </a:r>
          </a:p>
          <a:p>
            <a:pPr marL="342900" indent="-342900">
              <a:buFont typeface="Arial" panose="020B0604020202020204" pitchFamily="34" charset="0"/>
              <a:buChar char="•"/>
            </a:pPr>
            <a:r>
              <a:rPr lang="en-US" sz="1836" dirty="0" smtClean="0">
                <a:hlinkClick r:id="rId3"/>
              </a:rPr>
              <a:t>http</a:t>
            </a:r>
            <a:r>
              <a:rPr lang="en-US" sz="1836" dirty="0">
                <a:hlinkClick r:id="rId3"/>
              </a:rPr>
              <a:t>://marcominerva.wordpress.com/2014/04/22/how-to-share-code-among-different-universal-windows-apps</a:t>
            </a:r>
            <a:r>
              <a:rPr lang="en-US" sz="1836" dirty="0" smtClean="0">
                <a:hlinkClick r:id="rId3"/>
              </a:rPr>
              <a:t>/</a:t>
            </a:r>
            <a:r>
              <a:rPr lang="en-US" sz="1836" dirty="0" smtClean="0"/>
              <a:t> </a:t>
            </a:r>
          </a:p>
        </p:txBody>
      </p:sp>
      <p:sp>
        <p:nvSpPr>
          <p:cNvPr id="4" name="TextBox 3"/>
          <p:cNvSpPr txBox="1"/>
          <p:nvPr/>
        </p:nvSpPr>
        <p:spPr>
          <a:xfrm>
            <a:off x="549357" y="2674311"/>
            <a:ext cx="10789802" cy="3046988"/>
          </a:xfrm>
          <a:prstGeom prst="rect">
            <a:avLst/>
          </a:prstGeom>
          <a:noFill/>
        </p:spPr>
        <p:txBody>
          <a:bodyPr wrap="square" rtlCol="0">
            <a:spAutoFit/>
          </a:bodyPr>
          <a:lstStyle/>
          <a:p>
            <a:r>
              <a:rPr lang="en-US" sz="2400" i="1" dirty="0" smtClean="0"/>
              <a:t>“This </a:t>
            </a:r>
            <a:r>
              <a:rPr lang="en-US" sz="2400" i="1" dirty="0"/>
              <a:t>type of project has been improved in Visual Studio 2013 Update 2 and now, if we target Windows 8.1 and Windows Phone 8.1, we’ll be able to use all the common APIs. </a:t>
            </a:r>
            <a:endParaRPr lang="en-US" sz="2400" i="1" dirty="0" smtClean="0"/>
          </a:p>
          <a:p>
            <a:endParaRPr lang="en-US" sz="2400" i="1" dirty="0"/>
          </a:p>
          <a:p>
            <a:r>
              <a:rPr lang="en-US" sz="2400" i="1" dirty="0" smtClean="0"/>
              <a:t>However</a:t>
            </a:r>
            <a:r>
              <a:rPr lang="en-US" sz="2400" i="1" dirty="0"/>
              <a:t>, PCL produces a single binary that works as is in all the supported projects. Handling divergent APIs requires using higher-level abstractions, such as dependency injection or </a:t>
            </a:r>
            <a:r>
              <a:rPr lang="en-US" sz="2400" i="1" dirty="0" err="1"/>
              <a:t>IoC</a:t>
            </a:r>
            <a:r>
              <a:rPr lang="en-US" sz="2400" i="1" dirty="0"/>
              <a:t> containers. We can’t simply use conditional if to define platform specific code</a:t>
            </a:r>
            <a:r>
              <a:rPr lang="en-US" sz="2400" i="1" dirty="0" smtClean="0"/>
              <a:t>.”</a:t>
            </a:r>
          </a:p>
        </p:txBody>
      </p:sp>
      <p:sp>
        <p:nvSpPr>
          <p:cNvPr id="5" name="TextBox 4"/>
          <p:cNvSpPr txBox="1"/>
          <p:nvPr/>
        </p:nvSpPr>
        <p:spPr>
          <a:xfrm>
            <a:off x="549357" y="1212849"/>
            <a:ext cx="10789802" cy="584775"/>
          </a:xfrm>
          <a:prstGeom prst="rect">
            <a:avLst/>
          </a:prstGeom>
          <a:noFill/>
        </p:spPr>
        <p:txBody>
          <a:bodyPr wrap="square" rtlCol="0">
            <a:spAutoFit/>
          </a:bodyPr>
          <a:lstStyle/>
          <a:p>
            <a:r>
              <a:rPr lang="en-US" sz="3200" b="1" dirty="0" smtClean="0"/>
              <a:t>How about using a Portable Class Library (PCL)?</a:t>
            </a:r>
          </a:p>
        </p:txBody>
      </p:sp>
      <p:pic>
        <p:nvPicPr>
          <p:cNvPr id="6" name="Picture 5"/>
          <p:cNvPicPr>
            <a:picLocks noChangeAspect="1"/>
          </p:cNvPicPr>
          <p:nvPr/>
        </p:nvPicPr>
        <p:blipFill>
          <a:blip r:embed="rId4"/>
          <a:stretch>
            <a:fillRect/>
          </a:stretch>
        </p:blipFill>
        <p:spPr>
          <a:xfrm>
            <a:off x="549357" y="1797624"/>
            <a:ext cx="8786942" cy="850946"/>
          </a:xfrm>
          <a:prstGeom prst="rect">
            <a:avLst/>
          </a:prstGeom>
        </p:spPr>
      </p:pic>
    </p:spTree>
    <p:extLst>
      <p:ext uri="{BB962C8B-B14F-4D97-AF65-F5344CB8AC3E}">
        <p14:creationId xmlns:p14="http://schemas.microsoft.com/office/powerpoint/2010/main" val="2415545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Reference Project</a:t>
            </a:r>
            <a:endParaRPr lang="en-US" dirty="0"/>
          </a:p>
        </p:txBody>
      </p:sp>
      <p:sp>
        <p:nvSpPr>
          <p:cNvPr id="3" name="TextBox 2"/>
          <p:cNvSpPr txBox="1"/>
          <p:nvPr/>
        </p:nvSpPr>
        <p:spPr>
          <a:xfrm>
            <a:off x="365690" y="2063163"/>
            <a:ext cx="3340402" cy="400110"/>
          </a:xfrm>
          <a:prstGeom prst="rect">
            <a:avLst/>
          </a:prstGeom>
          <a:noFill/>
        </p:spPr>
        <p:txBody>
          <a:bodyPr wrap="none" rtlCol="0">
            <a:spAutoFit/>
          </a:bodyPr>
          <a:lstStyle/>
          <a:p>
            <a:pPr marL="457200" indent="-457200">
              <a:buFont typeface="+mj-lt"/>
              <a:buAutoNum type="arabicPeriod" startAt="2"/>
            </a:pPr>
            <a:r>
              <a:rPr lang="en-US" sz="2000" dirty="0" smtClean="0"/>
              <a:t>Add Project to Solution:</a:t>
            </a:r>
            <a:endParaRPr lang="en-US" sz="1836" dirty="0"/>
          </a:p>
        </p:txBody>
      </p:sp>
      <p:pic>
        <p:nvPicPr>
          <p:cNvPr id="4" name="Picture 3"/>
          <p:cNvPicPr>
            <a:picLocks noChangeAspect="1"/>
          </p:cNvPicPr>
          <p:nvPr/>
        </p:nvPicPr>
        <p:blipFill>
          <a:blip r:embed="rId3"/>
          <a:stretch>
            <a:fillRect/>
          </a:stretch>
        </p:blipFill>
        <p:spPr>
          <a:xfrm>
            <a:off x="747643" y="2566683"/>
            <a:ext cx="6362700" cy="771525"/>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365690" y="1212849"/>
            <a:ext cx="9683805" cy="682623"/>
          </a:xfrm>
          <a:prstGeom prst="rect">
            <a:avLst/>
          </a:prstGeom>
          <a:noFill/>
        </p:spPr>
        <p:txBody>
          <a:bodyPr wrap="none" rtlCol="0">
            <a:spAutoFit/>
          </a:bodyPr>
          <a:lstStyle/>
          <a:p>
            <a:pPr marL="457200" indent="-457200">
              <a:buFont typeface="+mj-lt"/>
              <a:buAutoNum type="arabicPeriod"/>
            </a:pPr>
            <a:r>
              <a:rPr lang="en-US" sz="2000" dirty="0" smtClean="0"/>
              <a:t>Download &amp; Install “Shared Project Reference Manager” from MSDN:</a:t>
            </a:r>
          </a:p>
          <a:p>
            <a:pPr marL="342900" indent="-342900">
              <a:buFont typeface="Arial" panose="020B0604020202020204" pitchFamily="34" charset="0"/>
              <a:buChar char="•"/>
            </a:pPr>
            <a:r>
              <a:rPr lang="en-US" sz="1836" dirty="0" smtClean="0">
                <a:hlinkClick r:id="rId4"/>
              </a:rPr>
              <a:t>http</a:t>
            </a:r>
            <a:r>
              <a:rPr lang="en-US" sz="1836" dirty="0">
                <a:hlinkClick r:id="rId4"/>
              </a:rPr>
              <a:t>://</a:t>
            </a:r>
            <a:r>
              <a:rPr lang="en-US" sz="1836" dirty="0" smtClean="0">
                <a:hlinkClick r:id="rId4"/>
              </a:rPr>
              <a:t>visualstudiogallery.msdn.microsoft.com/315c13a7-2787-4f57-bdf7-adae6ed54450</a:t>
            </a:r>
            <a:endParaRPr lang="en-US" sz="1836" dirty="0"/>
          </a:p>
        </p:txBody>
      </p:sp>
      <p:sp>
        <p:nvSpPr>
          <p:cNvPr id="7" name="TextBox 6"/>
          <p:cNvSpPr txBox="1"/>
          <p:nvPr/>
        </p:nvSpPr>
        <p:spPr>
          <a:xfrm>
            <a:off x="274702" y="3532614"/>
            <a:ext cx="7101752" cy="707886"/>
          </a:xfrm>
          <a:prstGeom prst="rect">
            <a:avLst/>
          </a:prstGeom>
          <a:noFill/>
        </p:spPr>
        <p:txBody>
          <a:bodyPr wrap="none" rtlCol="0">
            <a:spAutoFit/>
          </a:bodyPr>
          <a:lstStyle/>
          <a:p>
            <a:pPr marL="457200" indent="-457200">
              <a:buFont typeface="+mj-lt"/>
              <a:buAutoNum type="arabicPeriod" startAt="3"/>
            </a:pPr>
            <a:r>
              <a:rPr lang="en-US" sz="2000" dirty="0" smtClean="0"/>
              <a:t>Add Class Library for each platform (Win 8.1 &amp; WP 8.1)</a:t>
            </a:r>
          </a:p>
          <a:p>
            <a:pPr marL="457200" indent="-457200">
              <a:buFont typeface="+mj-lt"/>
              <a:buAutoNum type="arabicPeriod" startAt="3"/>
            </a:pPr>
            <a:r>
              <a:rPr lang="en-US" sz="2000" dirty="0" smtClean="0"/>
              <a:t>Add Shared Project Reference to each Class Library.</a:t>
            </a:r>
            <a:endParaRPr lang="en-US" sz="1836" dirty="0"/>
          </a:p>
        </p:txBody>
      </p:sp>
      <p:sp>
        <p:nvSpPr>
          <p:cNvPr id="8" name="TextBox 7"/>
          <p:cNvSpPr txBox="1"/>
          <p:nvPr/>
        </p:nvSpPr>
        <p:spPr>
          <a:xfrm>
            <a:off x="153532" y="6424191"/>
            <a:ext cx="12394932" cy="400110"/>
          </a:xfrm>
          <a:prstGeom prst="rect">
            <a:avLst/>
          </a:prstGeom>
          <a:noFill/>
        </p:spPr>
        <p:txBody>
          <a:bodyPr wrap="none" rtlCol="0">
            <a:spAutoFit/>
          </a:bodyPr>
          <a:lstStyle/>
          <a:p>
            <a:r>
              <a:rPr lang="en-US" sz="2000" dirty="0" smtClean="0"/>
              <a:t>Ref:</a:t>
            </a:r>
            <a:r>
              <a:rPr lang="en-US" sz="2000" b="1" dirty="0" smtClean="0"/>
              <a:t> </a:t>
            </a:r>
            <a:r>
              <a:rPr lang="en-US" sz="1836" dirty="0" smtClean="0">
                <a:hlinkClick r:id="rId5"/>
              </a:rPr>
              <a:t>http</a:t>
            </a:r>
            <a:r>
              <a:rPr lang="en-US" sz="1836" dirty="0">
                <a:hlinkClick r:id="rId5"/>
              </a:rPr>
              <a:t>://marcominerva.wordpress.com/2014/04/22/how-to-share-code-among-different-universal-windows-apps</a:t>
            </a:r>
            <a:r>
              <a:rPr lang="en-US" sz="1836" dirty="0" smtClean="0">
                <a:hlinkClick r:id="rId5"/>
              </a:rPr>
              <a:t>/</a:t>
            </a:r>
            <a:r>
              <a:rPr lang="en-US" sz="1836" dirty="0" smtClean="0"/>
              <a:t> </a:t>
            </a:r>
            <a:endParaRPr lang="en-US" sz="1836" dirty="0"/>
          </a:p>
        </p:txBody>
      </p:sp>
      <p:pic>
        <p:nvPicPr>
          <p:cNvPr id="9" name="Picture 8"/>
          <p:cNvPicPr>
            <a:picLocks noChangeAspect="1"/>
          </p:cNvPicPr>
          <p:nvPr/>
        </p:nvPicPr>
        <p:blipFill>
          <a:blip r:embed="rId6"/>
          <a:stretch>
            <a:fillRect/>
          </a:stretch>
        </p:blipFill>
        <p:spPr>
          <a:xfrm>
            <a:off x="747643" y="4396471"/>
            <a:ext cx="3162300" cy="1724025"/>
          </a:xfrm>
          <a:prstGeom prst="rect">
            <a:avLst/>
          </a:prstGeom>
          <a:effectLst>
            <a:outerShdw blurRad="50800" dist="38100" dir="2700000" algn="tl" rotWithShape="0">
              <a:prstClr val="black">
                <a:alpha val="40000"/>
              </a:prstClr>
            </a:outerShdw>
          </a:effectLst>
        </p:spPr>
      </p:pic>
      <p:pic>
        <p:nvPicPr>
          <p:cNvPr id="12" name="Picture 11"/>
          <p:cNvPicPr>
            <a:picLocks noChangeAspect="1"/>
          </p:cNvPicPr>
          <p:nvPr/>
        </p:nvPicPr>
        <p:blipFill>
          <a:blip r:embed="rId7"/>
          <a:stretch>
            <a:fillRect/>
          </a:stretch>
        </p:blipFill>
        <p:spPr>
          <a:xfrm>
            <a:off x="4310946" y="4588539"/>
            <a:ext cx="5086350" cy="1143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1850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stretch>
            <a:fillRect/>
          </a:stretch>
        </p:blipFill>
        <p:spPr>
          <a:xfrm>
            <a:off x="274637" y="1233708"/>
            <a:ext cx="4754892" cy="5710649"/>
          </a:xfrm>
          <a:prstGeom prst="rect">
            <a:avLst/>
          </a:prstGeom>
        </p:spPr>
      </p:pic>
      <p:sp>
        <p:nvSpPr>
          <p:cNvPr id="2" name="Title 1"/>
          <p:cNvSpPr>
            <a:spLocks noGrp="1"/>
          </p:cNvSpPr>
          <p:nvPr>
            <p:ph type="title"/>
          </p:nvPr>
        </p:nvSpPr>
        <p:spPr/>
        <p:txBody>
          <a:bodyPr/>
          <a:lstStyle/>
          <a:p>
            <a:r>
              <a:rPr lang="en-US" dirty="0" smtClean="0"/>
              <a:t>Shared References in Solution Explorer</a:t>
            </a:r>
            <a:endParaRPr lang="en-US" dirty="0"/>
          </a:p>
        </p:txBody>
      </p:sp>
      <p:sp>
        <p:nvSpPr>
          <p:cNvPr id="11" name="TextBox 10"/>
          <p:cNvSpPr txBox="1"/>
          <p:nvPr/>
        </p:nvSpPr>
        <p:spPr>
          <a:xfrm>
            <a:off x="5837556" y="2493339"/>
            <a:ext cx="5465189"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for Windows 8.1</a:t>
            </a:r>
          </a:p>
          <a:p>
            <a:pPr>
              <a:lnSpc>
                <a:spcPct val="90000"/>
              </a:lnSpc>
              <a:spcAft>
                <a:spcPts val="600"/>
              </a:spcAft>
            </a:pPr>
            <a:r>
              <a:rPr lang="en-US" sz="2400" dirty="0">
                <a:gradFill>
                  <a:gsLst>
                    <a:gs pos="2917">
                      <a:schemeClr val="tx1"/>
                    </a:gs>
                    <a:gs pos="30000">
                      <a:schemeClr val="tx1"/>
                    </a:gs>
                  </a:gsLst>
                  <a:lin ang="5400000" scaled="0"/>
                </a:gradFill>
              </a:rPr>
              <a:t>with reference to Shared </a:t>
            </a:r>
            <a:r>
              <a:rPr lang="en-US" sz="2400" dirty="0" smtClean="0">
                <a:gradFill>
                  <a:gsLst>
                    <a:gs pos="2917">
                      <a:schemeClr val="tx1"/>
                    </a:gs>
                    <a:gs pos="30000">
                      <a:schemeClr val="tx1"/>
                    </a:gs>
                  </a:gsLst>
                  <a:lin ang="5400000" scaled="0"/>
                </a:gradFill>
              </a:rPr>
              <a:t>project</a:t>
            </a:r>
          </a:p>
        </p:txBody>
      </p:sp>
      <p:sp>
        <p:nvSpPr>
          <p:cNvPr id="13" name="TextBox 12"/>
          <p:cNvSpPr txBox="1"/>
          <p:nvPr/>
        </p:nvSpPr>
        <p:spPr>
          <a:xfrm>
            <a:off x="5898817" y="4209015"/>
            <a:ext cx="5312480" cy="1037207"/>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Class Library </a:t>
            </a:r>
            <a:r>
              <a:rPr lang="en-US" sz="2400" dirty="0">
                <a:gradFill>
                  <a:gsLst>
                    <a:gs pos="2917">
                      <a:schemeClr val="tx1"/>
                    </a:gs>
                    <a:gs pos="30000">
                      <a:schemeClr val="tx1"/>
                    </a:gs>
                  </a:gsLst>
                  <a:lin ang="5400000" scaled="0"/>
                </a:gradFill>
              </a:rPr>
              <a:t>for </a:t>
            </a:r>
            <a:r>
              <a:rPr lang="en-US" sz="2400" dirty="0" smtClean="0">
                <a:gradFill>
                  <a:gsLst>
                    <a:gs pos="2917">
                      <a:schemeClr val="tx1"/>
                    </a:gs>
                    <a:gs pos="30000">
                      <a:schemeClr val="tx1"/>
                    </a:gs>
                  </a:gsLst>
                  <a:lin ang="5400000" scaled="0"/>
                </a:gradFill>
              </a:rPr>
              <a:t>Windows Phone 8.1</a:t>
            </a:r>
          </a:p>
          <a:p>
            <a:pPr>
              <a:lnSpc>
                <a:spcPct val="90000"/>
              </a:lnSpc>
              <a:spcAft>
                <a:spcPts val="600"/>
              </a:spcAft>
            </a:pPr>
            <a:r>
              <a:rPr lang="en-US" sz="2400" dirty="0" smtClean="0">
                <a:gradFill>
                  <a:gsLst>
                    <a:gs pos="2917">
                      <a:schemeClr val="tx1"/>
                    </a:gs>
                    <a:gs pos="30000">
                      <a:schemeClr val="tx1"/>
                    </a:gs>
                  </a:gsLst>
                  <a:lin ang="5400000" scaled="0"/>
                </a:gradFill>
              </a:rPr>
              <a:t>with reference to Shared project</a:t>
            </a:r>
            <a:endParaRPr lang="en-US" sz="2400" dirty="0">
              <a:gradFill>
                <a:gsLst>
                  <a:gs pos="2917">
                    <a:schemeClr val="tx1"/>
                  </a:gs>
                  <a:gs pos="30000">
                    <a:schemeClr val="tx1"/>
                  </a:gs>
                </a:gsLst>
                <a:lin ang="5400000" scaled="0"/>
              </a:gradFill>
            </a:endParaRPr>
          </a:p>
        </p:txBody>
      </p:sp>
      <p:sp>
        <p:nvSpPr>
          <p:cNvPr id="14" name="TextBox 13"/>
          <p:cNvSpPr txBox="1"/>
          <p:nvPr/>
        </p:nvSpPr>
        <p:spPr>
          <a:xfrm>
            <a:off x="6627150" y="5968631"/>
            <a:ext cx="4803174" cy="627864"/>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Shared project for Class Libraries</a:t>
            </a:r>
          </a:p>
        </p:txBody>
      </p:sp>
      <p:cxnSp>
        <p:nvCxnSpPr>
          <p:cNvPr id="15" name="Straight Arrow Connector 14"/>
          <p:cNvCxnSpPr/>
          <p:nvPr/>
        </p:nvCxnSpPr>
        <p:spPr>
          <a:xfrm flipH="1">
            <a:off x="2286363" y="3255416"/>
            <a:ext cx="3633416" cy="297855"/>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377799" y="4833761"/>
            <a:ext cx="3566121" cy="217964"/>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4" idx="1"/>
          </p:cNvCxnSpPr>
          <p:nvPr/>
        </p:nvCxnSpPr>
        <p:spPr>
          <a:xfrm flipH="1" flipV="1">
            <a:off x="5029530" y="6109007"/>
            <a:ext cx="1597620" cy="173556"/>
          </a:xfrm>
          <a:prstGeom prst="straightConnector1">
            <a:avLst/>
          </a:prstGeom>
          <a:ln w="25400">
            <a:solidFill>
              <a:srgbClr val="FF0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bwMode="auto">
          <a:xfrm>
            <a:off x="731896" y="2539857"/>
            <a:ext cx="2926049" cy="143111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Rounded Rectangle 18"/>
          <p:cNvSpPr/>
          <p:nvPr/>
        </p:nvSpPr>
        <p:spPr bwMode="auto">
          <a:xfrm>
            <a:off x="613329" y="5917289"/>
            <a:ext cx="1398714" cy="365274"/>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1" name="Rounded Rectangle 20"/>
          <p:cNvSpPr/>
          <p:nvPr/>
        </p:nvSpPr>
        <p:spPr bwMode="auto">
          <a:xfrm>
            <a:off x="731895" y="4046378"/>
            <a:ext cx="2926049" cy="148349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7615501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5" name="Picture 4"/>
          <p:cNvPicPr>
            <a:picLocks noChangeAspect="1"/>
          </p:cNvPicPr>
          <p:nvPr/>
        </p:nvPicPr>
        <p:blipFill>
          <a:blip r:embed="rId3"/>
          <a:stretch>
            <a:fillRect/>
          </a:stretch>
        </p:blipFill>
        <p:spPr>
          <a:xfrm>
            <a:off x="274639" y="1212849"/>
            <a:ext cx="10058353" cy="5447907"/>
          </a:xfrm>
          <a:prstGeom prst="rect">
            <a:avLst/>
          </a:prstGeom>
        </p:spPr>
      </p:pic>
    </p:spTree>
    <p:extLst>
      <p:ext uri="{BB962C8B-B14F-4D97-AF65-F5344CB8AC3E}">
        <p14:creationId xmlns:p14="http://schemas.microsoft.com/office/powerpoint/2010/main" val="101489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Alternative Tools</a:t>
            </a:r>
            <a:endParaRPr lang="en-US" dirty="0"/>
          </a:p>
        </p:txBody>
      </p:sp>
    </p:spTree>
    <p:extLst>
      <p:ext uri="{BB962C8B-B14F-4D97-AF65-F5344CB8AC3E}">
        <p14:creationId xmlns:p14="http://schemas.microsoft.com/office/powerpoint/2010/main" val="71477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Studio</a:t>
            </a:r>
            <a:endParaRPr lang="en-US" dirty="0"/>
          </a:p>
        </p:txBody>
      </p:sp>
      <p:sp>
        <p:nvSpPr>
          <p:cNvPr id="3" name="TextBox 2"/>
          <p:cNvSpPr txBox="1"/>
          <p:nvPr/>
        </p:nvSpPr>
        <p:spPr>
          <a:xfrm>
            <a:off x="274639" y="6059419"/>
            <a:ext cx="11246997" cy="657359"/>
          </a:xfrm>
          <a:prstGeom prst="rect">
            <a:avLst/>
          </a:prstGeom>
          <a:noFill/>
        </p:spPr>
        <p:txBody>
          <a:bodyPr wrap="square" rtlCol="0">
            <a:spAutoFit/>
          </a:bodyPr>
          <a:lstStyle/>
          <a:p>
            <a:r>
              <a:rPr lang="en-US" sz="1836" dirty="0"/>
              <a:t>App Studio</a:t>
            </a:r>
          </a:p>
          <a:p>
            <a:pPr marL="342900" indent="-342900">
              <a:buFont typeface="Arial" panose="020B0604020202020204" pitchFamily="34" charset="0"/>
              <a:buChar char="•"/>
            </a:pPr>
            <a:r>
              <a:rPr lang="en-US" sz="1836" dirty="0"/>
              <a:t>Link: </a:t>
            </a:r>
            <a:r>
              <a:rPr lang="en-US" sz="1836" dirty="0">
                <a:hlinkClick r:id="rId3"/>
              </a:rPr>
              <a:t>https://appstudio.windows.com/</a:t>
            </a:r>
            <a:r>
              <a:rPr lang="en-US" sz="1836" dirty="0"/>
              <a:t> </a:t>
            </a:r>
          </a:p>
        </p:txBody>
      </p:sp>
      <p:pic>
        <p:nvPicPr>
          <p:cNvPr id="5" name="Picture 4"/>
          <p:cNvPicPr>
            <a:picLocks noChangeAspect="1"/>
          </p:cNvPicPr>
          <p:nvPr/>
        </p:nvPicPr>
        <p:blipFill>
          <a:blip r:embed="rId4"/>
          <a:stretch>
            <a:fillRect/>
          </a:stretch>
        </p:blipFill>
        <p:spPr>
          <a:xfrm>
            <a:off x="274983" y="1212849"/>
            <a:ext cx="8889777" cy="4753266"/>
          </a:xfrm>
          <a:prstGeom prst="rect">
            <a:avLst/>
          </a:prstGeom>
        </p:spPr>
      </p:pic>
    </p:spTree>
    <p:extLst>
      <p:ext uri="{BB962C8B-B14F-4D97-AF65-F5344CB8AC3E}">
        <p14:creationId xmlns:p14="http://schemas.microsoft.com/office/powerpoint/2010/main" val="100112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Studio in 4 Steps </a:t>
            </a:r>
            <a:r>
              <a:rPr lang="en-US" sz="3600" dirty="0" smtClean="0"/>
              <a:t>(from App Studio website)</a:t>
            </a:r>
            <a:endParaRPr lang="en-US" dirty="0"/>
          </a:p>
        </p:txBody>
      </p:sp>
      <p:sp>
        <p:nvSpPr>
          <p:cNvPr id="3" name="TextBox 2"/>
          <p:cNvSpPr txBox="1"/>
          <p:nvPr/>
        </p:nvSpPr>
        <p:spPr>
          <a:xfrm>
            <a:off x="274639" y="5789560"/>
            <a:ext cx="11246997" cy="939873"/>
          </a:xfrm>
          <a:prstGeom prst="rect">
            <a:avLst/>
          </a:prstGeom>
          <a:noFill/>
        </p:spPr>
        <p:txBody>
          <a:bodyPr wrap="square" rtlCol="0">
            <a:spAutoFit/>
          </a:bodyPr>
          <a:lstStyle/>
          <a:p>
            <a:r>
              <a:rPr lang="en-US" sz="1836" dirty="0" smtClean="0"/>
              <a:t>App Studio Tutorial</a:t>
            </a:r>
            <a:endParaRPr lang="en-US" sz="1836" dirty="0"/>
          </a:p>
          <a:p>
            <a:pPr marL="342900" indent="-342900">
              <a:buFont typeface="Arial" panose="020B0604020202020204" pitchFamily="34" charset="0"/>
              <a:buChar char="•"/>
            </a:pPr>
            <a:r>
              <a:rPr lang="en-US" sz="1836" dirty="0" smtClean="0"/>
              <a:t>Link: </a:t>
            </a:r>
            <a:r>
              <a:rPr lang="en-US" sz="1836" dirty="0">
                <a:hlinkClick r:id="rId3"/>
              </a:rPr>
              <a:t>http://social.technet.microsoft.com/wiki/contents/articles/24933.create-a-universal-application-with-windows-app-studio.aspx</a:t>
            </a:r>
            <a:r>
              <a:rPr lang="en-US" sz="1836" dirty="0"/>
              <a:t> </a:t>
            </a:r>
          </a:p>
        </p:txBody>
      </p:sp>
      <p:pic>
        <p:nvPicPr>
          <p:cNvPr id="4" name="Picture 3"/>
          <p:cNvPicPr>
            <a:picLocks noChangeAspect="1"/>
          </p:cNvPicPr>
          <p:nvPr/>
        </p:nvPicPr>
        <p:blipFill>
          <a:blip r:embed="rId4"/>
          <a:stretch>
            <a:fillRect/>
          </a:stretch>
        </p:blipFill>
        <p:spPr>
          <a:xfrm>
            <a:off x="506987" y="1577043"/>
            <a:ext cx="5391150" cy="132397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6" name="Picture 5"/>
          <p:cNvPicPr>
            <a:picLocks noChangeAspect="1"/>
          </p:cNvPicPr>
          <p:nvPr/>
        </p:nvPicPr>
        <p:blipFill>
          <a:blip r:embed="rId5"/>
          <a:stretch>
            <a:fillRect/>
          </a:stretch>
        </p:blipFill>
        <p:spPr>
          <a:xfrm>
            <a:off x="6313427" y="1577043"/>
            <a:ext cx="5276850" cy="157162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7" name="Picture 6"/>
          <p:cNvPicPr>
            <a:picLocks noChangeAspect="1"/>
          </p:cNvPicPr>
          <p:nvPr/>
        </p:nvPicPr>
        <p:blipFill>
          <a:blip r:embed="rId6"/>
          <a:stretch>
            <a:fillRect/>
          </a:stretch>
        </p:blipFill>
        <p:spPr>
          <a:xfrm>
            <a:off x="506987" y="3649964"/>
            <a:ext cx="5067300" cy="1390650"/>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pic>
        <p:nvPicPr>
          <p:cNvPr id="8" name="Picture 7"/>
          <p:cNvPicPr>
            <a:picLocks noChangeAspect="1"/>
          </p:cNvPicPr>
          <p:nvPr/>
        </p:nvPicPr>
        <p:blipFill>
          <a:blip r:embed="rId7"/>
          <a:stretch>
            <a:fillRect/>
          </a:stretch>
        </p:blipFill>
        <p:spPr>
          <a:xfrm>
            <a:off x="6313427" y="3651550"/>
            <a:ext cx="5391150" cy="1400175"/>
          </a:xfrm>
          <a:prstGeom prst="rect">
            <a:avLst/>
          </a:prstGeom>
          <a:effectLst>
            <a:glow rad="139700">
              <a:schemeClr val="accent6">
                <a:lumMod val="75000"/>
                <a:lumOff val="2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325328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305443" y="1101199"/>
            <a:ext cx="8562975" cy="5657850"/>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Build Your App in Your Browser</a:t>
            </a:r>
            <a:endParaRPr lang="en-US" dirty="0"/>
          </a:p>
        </p:txBody>
      </p:sp>
      <p:sp>
        <p:nvSpPr>
          <p:cNvPr id="11" name="TextBox 10"/>
          <p:cNvSpPr txBox="1"/>
          <p:nvPr/>
        </p:nvSpPr>
        <p:spPr>
          <a:xfrm>
            <a:off x="9784358" y="2452683"/>
            <a:ext cx="2199766" cy="1037207"/>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Click Finish</a:t>
            </a:r>
          </a:p>
          <a:p>
            <a:pPr>
              <a:lnSpc>
                <a:spcPct val="90000"/>
              </a:lnSpc>
              <a:spcAft>
                <a:spcPts val="600"/>
              </a:spcAft>
            </a:pPr>
            <a:r>
              <a:rPr lang="en-US" sz="2400" dirty="0" smtClean="0">
                <a:gradFill>
                  <a:gsLst>
                    <a:gs pos="2917">
                      <a:schemeClr val="tx1"/>
                    </a:gs>
                    <a:gs pos="30000">
                      <a:schemeClr val="tx1"/>
                    </a:gs>
                  </a:gsLst>
                  <a:lin ang="5400000" scaled="0"/>
                </a:gradFill>
              </a:rPr>
              <a:t>When Done</a:t>
            </a:r>
          </a:p>
        </p:txBody>
      </p:sp>
      <p:cxnSp>
        <p:nvCxnSpPr>
          <p:cNvPr id="12" name="Straight Arrow Connector 11"/>
          <p:cNvCxnSpPr/>
          <p:nvPr/>
        </p:nvCxnSpPr>
        <p:spPr>
          <a:xfrm flipH="1" flipV="1">
            <a:off x="8965087" y="2308555"/>
            <a:ext cx="910710" cy="427165"/>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7406944" y="1898481"/>
            <a:ext cx="1475381" cy="684391"/>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36817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4294967295"/>
          </p:nvPr>
        </p:nvSpPr>
        <p:spPr>
          <a:xfrm>
            <a:off x="855768" y="1861968"/>
            <a:ext cx="10724938" cy="4437962"/>
          </a:xfrm>
          <a:prstGeom prst="rect">
            <a:avLst/>
          </a:prstGeom>
        </p:spPr>
        <p:txBody>
          <a:bodyPr/>
          <a:lstStyle/>
          <a:p>
            <a:r>
              <a:rPr lang="en-US" dirty="0" smtClean="0"/>
              <a:t>Respect your speakers and fellow attendees:</a:t>
            </a:r>
          </a:p>
          <a:p>
            <a:pPr marL="466298" lvl="1" indent="0">
              <a:buNone/>
            </a:pPr>
            <a:r>
              <a:rPr lang="en-US" sz="2856"/>
              <a:t>Set </a:t>
            </a:r>
            <a:r>
              <a:rPr lang="en-US" sz="2856" dirty="0"/>
              <a:t>m</a:t>
            </a:r>
            <a:r>
              <a:rPr lang="en-US" sz="2856"/>
              <a:t>obile </a:t>
            </a:r>
            <a:r>
              <a:rPr lang="en-US" sz="2856" dirty="0"/>
              <a:t>devices to vibrate or silent</a:t>
            </a:r>
          </a:p>
          <a:p>
            <a:r>
              <a:rPr lang="en-US" dirty="0" smtClean="0"/>
              <a:t>Fill out session evaluations</a:t>
            </a:r>
          </a:p>
          <a:p>
            <a:r>
              <a:rPr lang="en-US" dirty="0" smtClean="0"/>
              <a:t>You must be present to win at the wrap-up</a:t>
            </a:r>
            <a:endParaRPr lang="en-US" dirty="0"/>
          </a:p>
        </p:txBody>
      </p:sp>
    </p:spTree>
    <p:extLst>
      <p:ext uri="{BB962C8B-B14F-4D97-AF65-F5344CB8AC3E}">
        <p14:creationId xmlns:p14="http://schemas.microsoft.com/office/powerpoint/2010/main" val="1219828770"/>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Generate &amp; Download</a:t>
            </a:r>
            <a:endParaRPr lang="en-US" dirty="0"/>
          </a:p>
        </p:txBody>
      </p:sp>
      <p:pic>
        <p:nvPicPr>
          <p:cNvPr id="5" name="Picture 4"/>
          <p:cNvPicPr>
            <a:picLocks noChangeAspect="1"/>
          </p:cNvPicPr>
          <p:nvPr/>
        </p:nvPicPr>
        <p:blipFill>
          <a:blip r:embed="rId3"/>
          <a:stretch>
            <a:fillRect/>
          </a:stretch>
        </p:blipFill>
        <p:spPr>
          <a:xfrm>
            <a:off x="274639" y="1212849"/>
            <a:ext cx="6492232" cy="5546200"/>
          </a:xfrm>
          <a:prstGeom prst="rect">
            <a:avLst/>
          </a:prstGeom>
          <a:effectLst>
            <a:outerShdw blurRad="50800" dist="38100" algn="l" rotWithShape="0">
              <a:prstClr val="black">
                <a:alpha val="40000"/>
              </a:prstClr>
            </a:outerShdw>
          </a:effectLst>
        </p:spPr>
      </p:pic>
      <p:sp>
        <p:nvSpPr>
          <p:cNvPr id="11" name="TextBox 10"/>
          <p:cNvSpPr txBox="1"/>
          <p:nvPr/>
        </p:nvSpPr>
        <p:spPr>
          <a:xfrm>
            <a:off x="7556357" y="5060548"/>
            <a:ext cx="3727462"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Download Source Code</a:t>
            </a:r>
          </a:p>
        </p:txBody>
      </p:sp>
      <p:cxnSp>
        <p:nvCxnSpPr>
          <p:cNvPr id="12" name="Straight Arrow Connector 11"/>
          <p:cNvCxnSpPr>
            <a:stCxn id="11" idx="1"/>
          </p:cNvCxnSpPr>
          <p:nvPr/>
        </p:nvCxnSpPr>
        <p:spPr>
          <a:xfrm flipH="1">
            <a:off x="5212408" y="5374480"/>
            <a:ext cx="2343949" cy="683074"/>
          </a:xfrm>
          <a:prstGeom prst="straightConnector1">
            <a:avLst/>
          </a:prstGeom>
          <a:ln w="25400">
            <a:solidFill>
              <a:srgbClr val="FF0000"/>
            </a:solidFill>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bwMode="auto">
          <a:xfrm>
            <a:off x="596053" y="5688412"/>
            <a:ext cx="4524916" cy="71555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604325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pic>
        <p:nvPicPr>
          <p:cNvPr id="3" name="Picture 2"/>
          <p:cNvPicPr>
            <a:picLocks noChangeAspect="1"/>
          </p:cNvPicPr>
          <p:nvPr/>
        </p:nvPicPr>
        <p:blipFill>
          <a:blip r:embed="rId3"/>
          <a:stretch>
            <a:fillRect/>
          </a:stretch>
        </p:blipFill>
        <p:spPr>
          <a:xfrm>
            <a:off x="274639" y="1212849"/>
            <a:ext cx="10885836" cy="5469469"/>
          </a:xfrm>
          <a:prstGeom prst="rect">
            <a:avLst/>
          </a:prstGeom>
        </p:spPr>
      </p:pic>
    </p:spTree>
    <p:extLst>
      <p:ext uri="{BB962C8B-B14F-4D97-AF65-F5344CB8AC3E}">
        <p14:creationId xmlns:p14="http://schemas.microsoft.com/office/powerpoint/2010/main" val="12533384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Xamarin</a:t>
            </a:r>
            <a:endParaRPr lang="en-US" dirty="0"/>
          </a:p>
        </p:txBody>
      </p:sp>
      <p:sp>
        <p:nvSpPr>
          <p:cNvPr id="3" name="TextBox 2"/>
          <p:cNvSpPr txBox="1"/>
          <p:nvPr/>
        </p:nvSpPr>
        <p:spPr>
          <a:xfrm>
            <a:off x="274639" y="5600359"/>
            <a:ext cx="11246997" cy="1222386"/>
          </a:xfrm>
          <a:prstGeom prst="rect">
            <a:avLst/>
          </a:prstGeom>
          <a:noFill/>
        </p:spPr>
        <p:txBody>
          <a:bodyPr wrap="square" rtlCol="0">
            <a:spAutoFit/>
          </a:bodyPr>
          <a:lstStyle/>
          <a:p>
            <a:r>
              <a:rPr lang="en-US" sz="1836" dirty="0" smtClean="0"/>
              <a:t>Universal App Tutorials using </a:t>
            </a:r>
            <a:r>
              <a:rPr lang="en-US" sz="1836" dirty="0" err="1" smtClean="0"/>
              <a:t>Xamarin</a:t>
            </a:r>
            <a:r>
              <a:rPr lang="en-US" sz="1836" dirty="0" smtClean="0"/>
              <a:t>:</a:t>
            </a:r>
          </a:p>
          <a:p>
            <a:pPr marL="342900" indent="-342900">
              <a:buFont typeface="Arial" panose="020B0604020202020204" pitchFamily="34" charset="0"/>
              <a:buChar char="•"/>
            </a:pPr>
            <a:r>
              <a:rPr lang="en-US" sz="1836" dirty="0" smtClean="0"/>
              <a:t>Link 1: </a:t>
            </a:r>
            <a:r>
              <a:rPr lang="en-US" sz="1836" dirty="0">
                <a:hlinkClick r:id="rId3"/>
              </a:rPr>
              <a:t>http://</a:t>
            </a:r>
            <a:r>
              <a:rPr lang="en-US" sz="1836" dirty="0" smtClean="0">
                <a:hlinkClick r:id="rId3"/>
              </a:rPr>
              <a:t>vincenth.net/blog/archive/2014/04/09/how-to-build-xamarin-ios-and-android-apps-with-the-new-universal-windows-app-template-from-visual-studio-2013-update-2.aspx</a:t>
            </a:r>
            <a:endParaRPr lang="en-US" sz="1836" dirty="0" smtClean="0"/>
          </a:p>
          <a:p>
            <a:pPr marL="342900" indent="-342900">
              <a:buFont typeface="Arial" panose="020B0604020202020204" pitchFamily="34" charset="0"/>
              <a:buChar char="•"/>
            </a:pPr>
            <a:r>
              <a:rPr lang="en-US" sz="1836" dirty="0" smtClean="0"/>
              <a:t>Link 2: </a:t>
            </a:r>
            <a:r>
              <a:rPr lang="en-US" sz="1836" dirty="0">
                <a:hlinkClick r:id="rId4"/>
              </a:rPr>
              <a:t>http://blog.falafel.com/porting-a-windows-app-studio-universal-app-to-android-using-xamarin</a:t>
            </a:r>
            <a:r>
              <a:rPr lang="en-US" sz="1836" dirty="0" smtClean="0">
                <a:hlinkClick r:id="rId4"/>
              </a:rPr>
              <a:t>/</a:t>
            </a:r>
            <a:r>
              <a:rPr lang="en-US" sz="1836" dirty="0" smtClean="0"/>
              <a:t> </a:t>
            </a:r>
          </a:p>
        </p:txBody>
      </p:sp>
      <p:pic>
        <p:nvPicPr>
          <p:cNvPr id="4" name="Picture 3"/>
          <p:cNvPicPr>
            <a:picLocks noChangeAspect="1"/>
          </p:cNvPicPr>
          <p:nvPr/>
        </p:nvPicPr>
        <p:blipFill>
          <a:blip r:embed="rId5"/>
          <a:stretch>
            <a:fillRect/>
          </a:stretch>
        </p:blipFill>
        <p:spPr>
          <a:xfrm>
            <a:off x="274639" y="1212849"/>
            <a:ext cx="5364468" cy="4185004"/>
          </a:xfrm>
          <a:prstGeom prst="rect">
            <a:avLst/>
          </a:prstGeom>
          <a:effectLst>
            <a:outerShdw blurRad="50800" dist="38100" dir="2700000" algn="tl" rotWithShape="0">
              <a:prstClr val="black">
                <a:alpha val="40000"/>
              </a:prstClr>
            </a:outerShdw>
          </a:effectLst>
        </p:spPr>
      </p:pic>
      <p:sp>
        <p:nvSpPr>
          <p:cNvPr id="5" name="TextBox 4"/>
          <p:cNvSpPr txBox="1"/>
          <p:nvPr/>
        </p:nvSpPr>
        <p:spPr>
          <a:xfrm>
            <a:off x="6887433" y="2797519"/>
            <a:ext cx="4037349" cy="1015663"/>
          </a:xfrm>
          <a:prstGeom prst="rect">
            <a:avLst/>
          </a:prstGeom>
          <a:noFill/>
        </p:spPr>
        <p:txBody>
          <a:bodyPr wrap="square" rtlCol="0">
            <a:spAutoFit/>
          </a:bodyPr>
          <a:lstStyle/>
          <a:p>
            <a:r>
              <a:rPr lang="en-US" sz="2000" dirty="0" smtClean="0"/>
              <a:t>Download:</a:t>
            </a:r>
          </a:p>
          <a:p>
            <a:endParaRPr lang="en-US" sz="2000" dirty="0"/>
          </a:p>
          <a:p>
            <a:pPr marL="342900" indent="-342900">
              <a:buFont typeface="Arial" panose="020B0604020202020204" pitchFamily="34" charset="0"/>
              <a:buChar char="•"/>
            </a:pPr>
            <a:r>
              <a:rPr lang="en-US" sz="2000" dirty="0" smtClean="0">
                <a:hlinkClick r:id="rId6"/>
              </a:rPr>
              <a:t>http</a:t>
            </a:r>
            <a:r>
              <a:rPr lang="en-US" sz="2000" dirty="0">
                <a:hlinkClick r:id="rId6"/>
              </a:rPr>
              <a:t>://</a:t>
            </a:r>
            <a:r>
              <a:rPr lang="en-US" sz="2000" dirty="0" smtClean="0">
                <a:hlinkClick r:id="rId6"/>
              </a:rPr>
              <a:t>xamarin.com/download</a:t>
            </a:r>
            <a:r>
              <a:rPr lang="en-US" sz="2000" dirty="0" smtClean="0"/>
              <a:t> </a:t>
            </a:r>
          </a:p>
        </p:txBody>
      </p:sp>
    </p:spTree>
    <p:extLst>
      <p:ext uri="{BB962C8B-B14F-4D97-AF65-F5344CB8AC3E}">
        <p14:creationId xmlns:p14="http://schemas.microsoft.com/office/powerpoint/2010/main" val="41162720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Construct 2</a:t>
            </a:r>
            <a:endParaRPr lang="en-US" dirty="0"/>
          </a:p>
        </p:txBody>
      </p:sp>
      <p:sp>
        <p:nvSpPr>
          <p:cNvPr id="3" name="TextBox 2"/>
          <p:cNvSpPr txBox="1"/>
          <p:nvPr/>
        </p:nvSpPr>
        <p:spPr>
          <a:xfrm>
            <a:off x="274639" y="5522582"/>
            <a:ext cx="11246997" cy="1222386"/>
          </a:xfrm>
          <a:prstGeom prst="rect">
            <a:avLst/>
          </a:prstGeom>
          <a:noFill/>
        </p:spPr>
        <p:txBody>
          <a:bodyPr wrap="square" rtlCol="0">
            <a:spAutoFit/>
          </a:bodyPr>
          <a:lstStyle/>
          <a:p>
            <a:r>
              <a:rPr lang="en-US" sz="1836" dirty="0" smtClean="0"/>
              <a:t>More information:</a:t>
            </a:r>
          </a:p>
          <a:p>
            <a:pPr marL="342900" indent="-342900">
              <a:buFont typeface="Arial" panose="020B0604020202020204" pitchFamily="34" charset="0"/>
              <a:buChar char="•"/>
            </a:pPr>
            <a:r>
              <a:rPr lang="en-US" sz="1836" dirty="0" smtClean="0"/>
              <a:t>Index Page: </a:t>
            </a:r>
            <a:r>
              <a:rPr lang="en-US" sz="1836" dirty="0" smtClean="0">
                <a:hlinkClick r:id="rId3"/>
              </a:rPr>
              <a:t>http://WakeUpAndCode.com/construct2</a:t>
            </a:r>
            <a:r>
              <a:rPr lang="en-US" sz="1836" dirty="0" smtClean="0"/>
              <a:t> </a:t>
            </a:r>
          </a:p>
          <a:p>
            <a:pPr marL="342900" indent="-342900">
              <a:buFont typeface="Arial" panose="020B0604020202020204" pitchFamily="34" charset="0"/>
              <a:buChar char="•"/>
            </a:pPr>
            <a:r>
              <a:rPr lang="en-US" sz="1836" dirty="0" smtClean="0"/>
              <a:t>Exporting &amp; Publishing: </a:t>
            </a:r>
            <a:r>
              <a:rPr lang="en-US" sz="1836" dirty="0" smtClean="0">
                <a:hlinkClick r:id="rId4"/>
              </a:rPr>
              <a:t>http://wakeupandcode.com/construct-2-exporting-and-publishing-to-web-windows-8-and-windows-phone-8/</a:t>
            </a:r>
            <a:endParaRPr lang="en-US" sz="1836" dirty="0" smtClean="0"/>
          </a:p>
        </p:txBody>
      </p:sp>
      <p:pic>
        <p:nvPicPr>
          <p:cNvPr id="4" name="Picture 3"/>
          <p:cNvPicPr>
            <a:picLocks noChangeAspect="1"/>
          </p:cNvPicPr>
          <p:nvPr/>
        </p:nvPicPr>
        <p:blipFill>
          <a:blip r:embed="rId5"/>
          <a:stretch>
            <a:fillRect/>
          </a:stretch>
        </p:blipFill>
        <p:spPr>
          <a:xfrm>
            <a:off x="645110" y="1250630"/>
            <a:ext cx="7400655" cy="3919037"/>
          </a:xfrm>
          <a:prstGeom prst="rect">
            <a:avLst/>
          </a:prstGeom>
        </p:spPr>
      </p:pic>
      <p:pic>
        <p:nvPicPr>
          <p:cNvPr id="5" name="Picture 4"/>
          <p:cNvPicPr>
            <a:picLocks noChangeAspect="1"/>
          </p:cNvPicPr>
          <p:nvPr/>
        </p:nvPicPr>
        <p:blipFill>
          <a:blip r:embed="rId6"/>
          <a:stretch>
            <a:fillRect/>
          </a:stretch>
        </p:blipFill>
        <p:spPr>
          <a:xfrm>
            <a:off x="4635742" y="2564964"/>
            <a:ext cx="2988803" cy="2786074"/>
          </a:xfrm>
          <a:prstGeom prst="rect">
            <a:avLst/>
          </a:prstGeom>
        </p:spPr>
      </p:pic>
      <p:pic>
        <p:nvPicPr>
          <p:cNvPr id="6" name="Picture 5"/>
          <p:cNvPicPr>
            <a:picLocks noChangeAspect="1"/>
          </p:cNvPicPr>
          <p:nvPr/>
        </p:nvPicPr>
        <p:blipFill>
          <a:blip r:embed="rId7"/>
          <a:stretch>
            <a:fillRect/>
          </a:stretch>
        </p:blipFill>
        <p:spPr>
          <a:xfrm>
            <a:off x="6858310" y="3414438"/>
            <a:ext cx="3699969" cy="1472437"/>
          </a:xfrm>
          <a:prstGeom prst="rect">
            <a:avLst/>
          </a:prstGeom>
        </p:spPr>
      </p:pic>
      <p:sp>
        <p:nvSpPr>
          <p:cNvPr id="7" name="Rounded Rectangle 6"/>
          <p:cNvSpPr/>
          <p:nvPr/>
        </p:nvSpPr>
        <p:spPr bwMode="auto">
          <a:xfrm>
            <a:off x="4755213" y="1480156"/>
            <a:ext cx="457195" cy="555663"/>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4634397" y="3588701"/>
            <a:ext cx="760889" cy="731512"/>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7875931" y="4150656"/>
            <a:ext cx="1816988" cy="774000"/>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044911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Unity</a:t>
            </a:r>
            <a:endParaRPr lang="en-US" dirty="0"/>
          </a:p>
        </p:txBody>
      </p:sp>
      <p:sp>
        <p:nvSpPr>
          <p:cNvPr id="3" name="TextBox 2"/>
          <p:cNvSpPr txBox="1"/>
          <p:nvPr/>
        </p:nvSpPr>
        <p:spPr>
          <a:xfrm>
            <a:off x="274639" y="5143164"/>
            <a:ext cx="11246997" cy="1504899"/>
          </a:xfrm>
          <a:prstGeom prst="rect">
            <a:avLst/>
          </a:prstGeom>
          <a:noFill/>
        </p:spPr>
        <p:txBody>
          <a:bodyPr wrap="square" rtlCol="0">
            <a:spAutoFit/>
          </a:bodyPr>
          <a:lstStyle/>
          <a:p>
            <a:endParaRPr lang="en-US" sz="1836" dirty="0" smtClean="0"/>
          </a:p>
          <a:p>
            <a:r>
              <a:rPr lang="en-US" sz="1836" dirty="0" smtClean="0"/>
              <a:t>More Information</a:t>
            </a:r>
          </a:p>
          <a:p>
            <a:pPr marL="342900" indent="-342900">
              <a:buFont typeface="Arial" panose="020B0604020202020204" pitchFamily="34" charset="0"/>
              <a:buChar char="•"/>
            </a:pPr>
            <a:r>
              <a:rPr lang="en-US" sz="1836" dirty="0" smtClean="0"/>
              <a:t>Index Page: </a:t>
            </a:r>
            <a:r>
              <a:rPr lang="en-US" sz="1836" dirty="0" smtClean="0">
                <a:hlinkClick r:id="rId3"/>
              </a:rPr>
              <a:t>http://WakeUpAndCode.com/unity</a:t>
            </a:r>
            <a:r>
              <a:rPr lang="en-US" sz="1836" dirty="0" smtClean="0"/>
              <a:t> </a:t>
            </a:r>
          </a:p>
          <a:p>
            <a:pPr marL="342900" indent="-342900">
              <a:buFont typeface="Arial" panose="020B0604020202020204" pitchFamily="34" charset="0"/>
              <a:buChar char="•"/>
            </a:pPr>
            <a:r>
              <a:rPr lang="en-US" sz="1836" dirty="0" smtClean="0"/>
              <a:t>Universal Apps in Unity: </a:t>
            </a:r>
            <a:r>
              <a:rPr lang="en-US" sz="1836" dirty="0" smtClean="0">
                <a:hlinkClick r:id="rId4"/>
              </a:rPr>
              <a:t>http</a:t>
            </a:r>
            <a:r>
              <a:rPr lang="en-US" sz="1836" dirty="0">
                <a:hlinkClick r:id="rId4"/>
              </a:rPr>
              <a:t>://blogs.unity3d.com/2014/08/07/introducing-universal-windows-applications-in-unity</a:t>
            </a:r>
            <a:r>
              <a:rPr lang="en-US" sz="1836" dirty="0" smtClean="0">
                <a:hlinkClick r:id="rId4"/>
              </a:rPr>
              <a:t>/</a:t>
            </a:r>
            <a:r>
              <a:rPr lang="en-US" sz="1836" dirty="0" smtClean="0"/>
              <a:t> </a:t>
            </a:r>
            <a:endParaRPr lang="en-US" sz="1836" dirty="0"/>
          </a:p>
        </p:txBody>
      </p:sp>
      <p:pic>
        <p:nvPicPr>
          <p:cNvPr id="4" name="Picture 3"/>
          <p:cNvPicPr>
            <a:picLocks noChangeAspect="1"/>
          </p:cNvPicPr>
          <p:nvPr/>
        </p:nvPicPr>
        <p:blipFill>
          <a:blip r:embed="rId5"/>
          <a:stretch>
            <a:fillRect/>
          </a:stretch>
        </p:blipFill>
        <p:spPr>
          <a:xfrm>
            <a:off x="274639" y="1212849"/>
            <a:ext cx="2286000" cy="2847975"/>
          </a:xfrm>
          <a:prstGeom prst="rect">
            <a:avLst/>
          </a:prstGeom>
        </p:spPr>
      </p:pic>
      <p:pic>
        <p:nvPicPr>
          <p:cNvPr id="5" name="Picture 4"/>
          <p:cNvPicPr>
            <a:picLocks noChangeAspect="1"/>
          </p:cNvPicPr>
          <p:nvPr/>
        </p:nvPicPr>
        <p:blipFill>
          <a:blip r:embed="rId6"/>
          <a:stretch>
            <a:fillRect/>
          </a:stretch>
        </p:blipFill>
        <p:spPr>
          <a:xfrm>
            <a:off x="3749384" y="1212849"/>
            <a:ext cx="3890026" cy="4243035"/>
          </a:xfrm>
          <a:prstGeom prst="rect">
            <a:avLst/>
          </a:prstGeom>
        </p:spPr>
      </p:pic>
      <p:sp>
        <p:nvSpPr>
          <p:cNvPr id="6" name="Rounded Rectangle 5"/>
          <p:cNvSpPr/>
          <p:nvPr/>
        </p:nvSpPr>
        <p:spPr bwMode="auto">
          <a:xfrm>
            <a:off x="259745" y="3235427"/>
            <a:ext cx="2300894" cy="261836"/>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ounded Rectangle 6"/>
          <p:cNvSpPr/>
          <p:nvPr/>
        </p:nvSpPr>
        <p:spPr bwMode="auto">
          <a:xfrm>
            <a:off x="3597243" y="4594530"/>
            <a:ext cx="2163799" cy="406827"/>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ounded Rectangle 7"/>
          <p:cNvSpPr/>
          <p:nvPr/>
        </p:nvSpPr>
        <p:spPr bwMode="auto">
          <a:xfrm>
            <a:off x="6527261" y="4422541"/>
            <a:ext cx="1112149" cy="171989"/>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Rounded Rectangle 8"/>
          <p:cNvSpPr/>
          <p:nvPr/>
        </p:nvSpPr>
        <p:spPr bwMode="auto">
          <a:xfrm>
            <a:off x="5479309" y="3829048"/>
            <a:ext cx="2160101" cy="216848"/>
          </a:xfrm>
          <a:prstGeom prst="roundRect">
            <a:avLst/>
          </a:prstGeom>
          <a:noFill/>
          <a:ln w="254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35179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Publishing</a:t>
            </a:r>
            <a:endParaRPr lang="en-US" dirty="0"/>
          </a:p>
        </p:txBody>
      </p:sp>
    </p:spTree>
    <p:extLst>
      <p:ext uri="{BB962C8B-B14F-4D97-AF65-F5344CB8AC3E}">
        <p14:creationId xmlns:p14="http://schemas.microsoft.com/office/powerpoint/2010/main" val="9866560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Open Developer Account</a:t>
            </a:r>
          </a:p>
        </p:txBody>
      </p:sp>
      <p:pic>
        <p:nvPicPr>
          <p:cNvPr id="4" name="Picture 3"/>
          <p:cNvPicPr>
            <a:picLocks noChangeAspect="1"/>
          </p:cNvPicPr>
          <p:nvPr/>
        </p:nvPicPr>
        <p:blipFill>
          <a:blip r:embed="rId3"/>
          <a:stretch>
            <a:fillRect/>
          </a:stretch>
        </p:blipFill>
        <p:spPr>
          <a:xfrm>
            <a:off x="387951" y="1456344"/>
            <a:ext cx="5821369" cy="5159509"/>
          </a:xfrm>
          <a:prstGeom prst="rect">
            <a:avLst/>
          </a:prstGeom>
        </p:spPr>
      </p:pic>
      <p:sp>
        <p:nvSpPr>
          <p:cNvPr id="6" name="TextBox 5"/>
          <p:cNvSpPr txBox="1"/>
          <p:nvPr/>
        </p:nvSpPr>
        <p:spPr>
          <a:xfrm>
            <a:off x="6840285" y="2560332"/>
            <a:ext cx="4129467" cy="2783540"/>
          </a:xfrm>
          <a:prstGeom prst="rect">
            <a:avLst/>
          </a:prstGeom>
          <a:noFill/>
        </p:spPr>
        <p:txBody>
          <a:bodyPr wrap="none" rtlCol="0">
            <a:spAutoFit/>
          </a:bodyPr>
          <a:lstStyle/>
          <a:p>
            <a:r>
              <a:rPr lang="en-US" sz="2856" dirty="0"/>
              <a:t>Sign up for a </a:t>
            </a:r>
          </a:p>
          <a:p>
            <a:r>
              <a:rPr lang="en-US" sz="2856" dirty="0"/>
              <a:t>developer account on:</a:t>
            </a:r>
          </a:p>
          <a:p>
            <a:r>
              <a:rPr lang="en-US" sz="2856" dirty="0">
                <a:hlinkClick r:id="rId4"/>
              </a:rPr>
              <a:t>http://dev.windows.com</a:t>
            </a:r>
            <a:endParaRPr lang="en-US" sz="2856" dirty="0"/>
          </a:p>
          <a:p>
            <a:endParaRPr lang="en-US" sz="2856" dirty="0"/>
          </a:p>
          <a:p>
            <a:pPr marL="524586" indent="-524586">
              <a:buAutoNum type="arabicPeriod"/>
            </a:pPr>
            <a:r>
              <a:rPr lang="en-US" sz="2856" dirty="0"/>
              <a:t>Click “Get Started”</a:t>
            </a:r>
          </a:p>
          <a:p>
            <a:pPr marL="524586" indent="-524586">
              <a:buAutoNum type="arabicPeriod"/>
            </a:pPr>
            <a:r>
              <a:rPr lang="en-US" sz="2856" dirty="0"/>
              <a:t>Click “Sign up” </a:t>
            </a:r>
          </a:p>
        </p:txBody>
      </p:sp>
      <p:sp>
        <p:nvSpPr>
          <p:cNvPr id="7" name="Rounded Rectangle 6"/>
          <p:cNvSpPr/>
          <p:nvPr/>
        </p:nvSpPr>
        <p:spPr>
          <a:xfrm>
            <a:off x="1018915" y="2560331"/>
            <a:ext cx="631011" cy="188752"/>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8" name="Rounded Rectangle 7"/>
          <p:cNvSpPr/>
          <p:nvPr/>
        </p:nvSpPr>
        <p:spPr>
          <a:xfrm>
            <a:off x="1768351" y="2779456"/>
            <a:ext cx="458902" cy="239225"/>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32546388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Associate App with the Store</a:t>
            </a:r>
            <a:endParaRPr lang="en-US" dirty="0"/>
          </a:p>
        </p:txBody>
      </p:sp>
      <p:grpSp>
        <p:nvGrpSpPr>
          <p:cNvPr id="4" name="Group 3"/>
          <p:cNvGrpSpPr>
            <a:grpSpLocks noChangeAspect="1"/>
          </p:cNvGrpSpPr>
          <p:nvPr/>
        </p:nvGrpSpPr>
        <p:grpSpPr>
          <a:xfrm>
            <a:off x="167033" y="1554861"/>
            <a:ext cx="9742759" cy="4993164"/>
            <a:chOff x="228600" y="1427918"/>
            <a:chExt cx="10260459" cy="5258485"/>
          </a:xfrm>
        </p:grpSpPr>
        <p:pic>
          <p:nvPicPr>
            <p:cNvPr id="12" name="Picture 11"/>
            <p:cNvPicPr>
              <a:picLocks noChangeAspect="1"/>
            </p:cNvPicPr>
            <p:nvPr/>
          </p:nvPicPr>
          <p:blipFill>
            <a:blip r:embed="rId3"/>
            <a:stretch>
              <a:fillRect/>
            </a:stretch>
          </p:blipFill>
          <p:spPr>
            <a:xfrm>
              <a:off x="228600" y="1427918"/>
              <a:ext cx="10260459" cy="5258485"/>
            </a:xfrm>
            <a:prstGeom prst="rect">
              <a:avLst/>
            </a:prstGeom>
          </p:spPr>
        </p:pic>
        <p:sp>
          <p:nvSpPr>
            <p:cNvPr id="13" name="TextBox 12"/>
            <p:cNvSpPr txBox="1"/>
            <p:nvPr/>
          </p:nvSpPr>
          <p:spPr>
            <a:xfrm>
              <a:off x="2480084" y="3142599"/>
              <a:ext cx="3471196" cy="1043267"/>
            </a:xfrm>
            <a:prstGeom prst="rect">
              <a:avLst/>
            </a:prstGeom>
            <a:noFill/>
          </p:spPr>
          <p:txBody>
            <a:bodyPr wrap="none" rtlCol="0">
              <a:spAutoFit/>
            </a:bodyPr>
            <a:lstStyle/>
            <a:p>
              <a:pPr algn="r"/>
              <a:r>
                <a:rPr lang="en-US" sz="2856" dirty="0">
                  <a:solidFill>
                    <a:srgbClr val="FF0000"/>
                  </a:solidFill>
                </a:rPr>
                <a:t>Right-click project,</a:t>
              </a:r>
            </a:p>
            <a:p>
              <a:pPr algn="r"/>
              <a:r>
                <a:rPr lang="en-US" sz="2856" dirty="0">
                  <a:solidFill>
                    <a:srgbClr val="FF0000"/>
                  </a:solidFill>
                </a:rPr>
                <a:t>… then select Store</a:t>
              </a:r>
            </a:p>
          </p:txBody>
        </p:sp>
        <p:cxnSp>
          <p:nvCxnSpPr>
            <p:cNvPr id="14" name="Straight Arrow Connector 13"/>
            <p:cNvCxnSpPr/>
            <p:nvPr/>
          </p:nvCxnSpPr>
          <p:spPr>
            <a:xfrm flipV="1">
              <a:off x="5883119" y="2948979"/>
              <a:ext cx="459624" cy="44994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6531429" y="4249815"/>
              <a:ext cx="618694" cy="185068"/>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6" name="Straight Arrow Connector 15"/>
            <p:cNvCxnSpPr/>
            <p:nvPr/>
          </p:nvCxnSpPr>
          <p:spPr>
            <a:xfrm>
              <a:off x="5883119" y="3866395"/>
              <a:ext cx="648310" cy="38342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grpSp>
      <p:sp>
        <p:nvSpPr>
          <p:cNvPr id="9" name="Rounded Rectangle 8"/>
          <p:cNvSpPr/>
          <p:nvPr/>
        </p:nvSpPr>
        <p:spPr>
          <a:xfrm>
            <a:off x="8047017" y="4228774"/>
            <a:ext cx="1336163" cy="181333"/>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Tree>
    <p:extLst>
      <p:ext uri="{BB962C8B-B14F-4D97-AF65-F5344CB8AC3E}">
        <p14:creationId xmlns:p14="http://schemas.microsoft.com/office/powerpoint/2010/main" val="2632584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a:t>
            </a:r>
            <a:r>
              <a:rPr lang="en-US" dirty="0" smtClean="0"/>
              <a:t>Store Graphics</a:t>
            </a:r>
            <a:endParaRPr lang="en-US" dirty="0"/>
          </a:p>
        </p:txBody>
      </p:sp>
      <p:pic>
        <p:nvPicPr>
          <p:cNvPr id="4" name="Picture 3"/>
          <p:cNvPicPr>
            <a:picLocks noChangeAspect="1"/>
          </p:cNvPicPr>
          <p:nvPr/>
        </p:nvPicPr>
        <p:blipFill>
          <a:blip r:embed="rId3"/>
          <a:stretch>
            <a:fillRect/>
          </a:stretch>
        </p:blipFill>
        <p:spPr>
          <a:xfrm>
            <a:off x="855768" y="1443203"/>
            <a:ext cx="4651914" cy="5314415"/>
          </a:xfrm>
          <a:prstGeom prst="rect">
            <a:avLst/>
          </a:prstGeom>
        </p:spPr>
      </p:pic>
      <p:sp>
        <p:nvSpPr>
          <p:cNvPr id="6" name="Rounded Rectangle 5"/>
          <p:cNvSpPr/>
          <p:nvPr/>
        </p:nvSpPr>
        <p:spPr>
          <a:xfrm>
            <a:off x="3369454" y="4440728"/>
            <a:ext cx="1608584" cy="18621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pic>
        <p:nvPicPr>
          <p:cNvPr id="9" name="Picture 8"/>
          <p:cNvPicPr>
            <a:picLocks noChangeAspect="1"/>
          </p:cNvPicPr>
          <p:nvPr/>
        </p:nvPicPr>
        <p:blipFill>
          <a:blip r:embed="rId4"/>
          <a:stretch>
            <a:fillRect/>
          </a:stretch>
        </p:blipFill>
        <p:spPr>
          <a:xfrm>
            <a:off x="5771774" y="3122672"/>
            <a:ext cx="6181524" cy="2686670"/>
          </a:xfrm>
          <a:prstGeom prst="rect">
            <a:avLst/>
          </a:prstGeom>
        </p:spPr>
      </p:pic>
    </p:spTree>
    <p:extLst>
      <p:ext uri="{BB962C8B-B14F-4D97-AF65-F5344CB8AC3E}">
        <p14:creationId xmlns:p14="http://schemas.microsoft.com/office/powerpoint/2010/main" val="33268216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a:t>
            </a:r>
            <a:r>
              <a:rPr lang="en-US" dirty="0" smtClean="0"/>
              <a:t>App Package</a:t>
            </a:r>
            <a:endParaRPr lang="en-US" dirty="0"/>
          </a:p>
        </p:txBody>
      </p:sp>
      <p:pic>
        <p:nvPicPr>
          <p:cNvPr id="4" name="Picture 3"/>
          <p:cNvPicPr>
            <a:picLocks noChangeAspect="1"/>
          </p:cNvPicPr>
          <p:nvPr/>
        </p:nvPicPr>
        <p:blipFill>
          <a:blip r:embed="rId3"/>
          <a:stretch>
            <a:fillRect/>
          </a:stretch>
        </p:blipFill>
        <p:spPr>
          <a:xfrm>
            <a:off x="855768" y="1443203"/>
            <a:ext cx="4651914" cy="5314415"/>
          </a:xfrm>
          <a:prstGeom prst="rect">
            <a:avLst/>
          </a:prstGeom>
        </p:spPr>
      </p:pic>
      <p:sp>
        <p:nvSpPr>
          <p:cNvPr id="6" name="Rounded Rectangle 5"/>
          <p:cNvSpPr/>
          <p:nvPr/>
        </p:nvSpPr>
        <p:spPr>
          <a:xfrm>
            <a:off x="3369454" y="4608529"/>
            <a:ext cx="1608584" cy="186217"/>
          </a:xfrm>
          <a:prstGeom prst="round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 name="TextBox 6"/>
          <p:cNvSpPr txBox="1"/>
          <p:nvPr/>
        </p:nvSpPr>
        <p:spPr>
          <a:xfrm>
            <a:off x="5529882" y="4996454"/>
            <a:ext cx="3912416" cy="542399"/>
          </a:xfrm>
          <a:prstGeom prst="rect">
            <a:avLst/>
          </a:prstGeom>
          <a:noFill/>
        </p:spPr>
        <p:txBody>
          <a:bodyPr wrap="none" rtlCol="0">
            <a:spAutoFit/>
          </a:bodyPr>
          <a:lstStyle/>
          <a:p>
            <a:pPr algn="r"/>
            <a:r>
              <a:rPr lang="en-US" sz="2856" dirty="0">
                <a:solidFill>
                  <a:srgbClr val="FF0000"/>
                </a:solidFill>
              </a:rPr>
              <a:t>Create App Packages…</a:t>
            </a:r>
          </a:p>
        </p:txBody>
      </p:sp>
      <p:cxnSp>
        <p:nvCxnSpPr>
          <p:cNvPr id="8" name="Straight Arrow Connector 7"/>
          <p:cNvCxnSpPr>
            <a:endCxn id="7" idx="1"/>
          </p:cNvCxnSpPr>
          <p:nvPr/>
        </p:nvCxnSpPr>
        <p:spPr>
          <a:xfrm>
            <a:off x="4752698" y="4720053"/>
            <a:ext cx="777184" cy="54760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315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Up…</a:t>
            </a:r>
            <a:endParaRPr lang="en-US" dirty="0"/>
          </a:p>
        </p:txBody>
      </p:sp>
      <p:sp>
        <p:nvSpPr>
          <p:cNvPr id="9" name="TextBox 8"/>
          <p:cNvSpPr txBox="1"/>
          <p:nvPr/>
        </p:nvSpPr>
        <p:spPr>
          <a:xfrm>
            <a:off x="1232847" y="3375091"/>
            <a:ext cx="8055090" cy="3339376"/>
          </a:xfrm>
          <a:prstGeom prst="rect">
            <a:avLst/>
          </a:prstGeom>
          <a:noFill/>
        </p:spPr>
        <p:txBody>
          <a:bodyPr wrap="none" lIns="182880" tIns="146304" rIns="182880" bIns="146304" rtlCol="0">
            <a:spAutoFit/>
          </a:bodyPr>
          <a:lstStyle/>
          <a:p>
            <a:pPr>
              <a:lnSpc>
                <a:spcPct val="90000"/>
              </a:lnSpc>
              <a:spcAft>
                <a:spcPts val="600"/>
              </a:spcAft>
            </a:pPr>
            <a:r>
              <a:rPr lang="en-US" sz="3200" b="1" dirty="0" smtClean="0">
                <a:gradFill>
                  <a:gsLst>
                    <a:gs pos="2917">
                      <a:schemeClr val="tx1"/>
                    </a:gs>
                    <a:gs pos="30000">
                      <a:schemeClr val="tx1"/>
                    </a:gs>
                  </a:gsLst>
                  <a:lin ang="5400000" scaled="0"/>
                </a:gradFill>
              </a:rPr>
              <a:t>Hands-On Workshop</a:t>
            </a:r>
          </a:p>
          <a:p>
            <a:pPr>
              <a:lnSpc>
                <a:spcPct val="90000"/>
              </a:lnSpc>
              <a:spcAft>
                <a:spcPts val="600"/>
              </a:spcAft>
            </a:pPr>
            <a:r>
              <a:rPr lang="en-US" sz="3200" b="1" dirty="0" smtClean="0">
                <a:gradFill>
                  <a:gsLst>
                    <a:gs pos="2917">
                      <a:schemeClr val="tx1"/>
                    </a:gs>
                    <a:gs pos="30000">
                      <a:schemeClr val="tx1"/>
                    </a:gs>
                  </a:gsLst>
                  <a:lin ang="5400000" scaled="0"/>
                </a:gradFill>
              </a:rPr>
              <a:t>Date</a:t>
            </a:r>
            <a:r>
              <a:rPr lang="en-US" sz="3200" dirty="0" smtClean="0">
                <a:gradFill>
                  <a:gsLst>
                    <a:gs pos="2917">
                      <a:schemeClr val="tx1"/>
                    </a:gs>
                    <a:gs pos="30000">
                      <a:schemeClr val="tx1"/>
                    </a:gs>
                  </a:gsLst>
                  <a:lin ang="5400000" scaled="0"/>
                </a:gradFill>
              </a:rPr>
              <a:t>: Thu Oct 16, 2014</a:t>
            </a:r>
          </a:p>
          <a:p>
            <a:pPr>
              <a:lnSpc>
                <a:spcPct val="90000"/>
              </a:lnSpc>
              <a:spcAft>
                <a:spcPts val="600"/>
              </a:spcAft>
            </a:pPr>
            <a:r>
              <a:rPr lang="en-US" sz="3200" b="1" dirty="0" smtClean="0">
                <a:gradFill>
                  <a:gsLst>
                    <a:gs pos="2917">
                      <a:schemeClr val="tx1"/>
                    </a:gs>
                    <a:gs pos="30000">
                      <a:schemeClr val="tx1"/>
                    </a:gs>
                  </a:gsLst>
                  <a:lin ang="5400000" scaled="0"/>
                </a:gradFill>
              </a:rPr>
              <a:t>Time</a:t>
            </a:r>
            <a:r>
              <a:rPr lang="en-US" sz="3200" dirty="0" smtClean="0">
                <a:gradFill>
                  <a:gsLst>
                    <a:gs pos="2917">
                      <a:schemeClr val="tx1"/>
                    </a:gs>
                    <a:gs pos="30000">
                      <a:schemeClr val="tx1"/>
                    </a:gs>
                  </a:gsLst>
                  <a:lin ang="5400000" scaled="0"/>
                </a:gradFill>
              </a:rPr>
              <a:t>: 6:30pm – 8:30pm</a:t>
            </a:r>
          </a:p>
          <a:p>
            <a:pPr>
              <a:lnSpc>
                <a:spcPct val="90000"/>
              </a:lnSpc>
              <a:spcAft>
                <a:spcPts val="600"/>
              </a:spcAft>
            </a:pPr>
            <a:r>
              <a:rPr lang="en-US" sz="3200" b="1" dirty="0" smtClean="0">
                <a:gradFill>
                  <a:gsLst>
                    <a:gs pos="2917">
                      <a:schemeClr val="tx1"/>
                    </a:gs>
                    <a:gs pos="30000">
                      <a:schemeClr val="tx1"/>
                    </a:gs>
                  </a:gsLst>
                  <a:lin ang="5400000" scaled="0"/>
                </a:gradFill>
              </a:rPr>
              <a:t>Venue</a:t>
            </a:r>
            <a:r>
              <a:rPr lang="en-US" sz="3200" dirty="0" smtClean="0">
                <a:gradFill>
                  <a:gsLst>
                    <a:gs pos="2917">
                      <a:schemeClr val="tx1"/>
                    </a:gs>
                    <a:gs pos="30000">
                      <a:schemeClr val="tx1"/>
                    </a:gs>
                  </a:gsLst>
                  <a:lin ang="5400000" scaled="0"/>
                </a:gradFill>
              </a:rPr>
              <a:t>: Microsoft – Reston</a:t>
            </a:r>
          </a:p>
          <a:p>
            <a:pPr>
              <a:lnSpc>
                <a:spcPct val="90000"/>
              </a:lnSpc>
              <a:spcAft>
                <a:spcPts val="600"/>
              </a:spcAft>
            </a:pPr>
            <a:r>
              <a:rPr lang="en-US" sz="3200" b="1" dirty="0" smtClean="0">
                <a:gradFill>
                  <a:gsLst>
                    <a:gs pos="2917">
                      <a:schemeClr val="tx1"/>
                    </a:gs>
                    <a:gs pos="30000">
                      <a:schemeClr val="tx1"/>
                    </a:gs>
                  </a:gsLst>
                  <a:lin ang="5400000" scaled="0"/>
                </a:gradFill>
              </a:rPr>
              <a:t>Address</a:t>
            </a:r>
            <a:r>
              <a:rPr lang="en-US" sz="3200" dirty="0" smtClean="0">
                <a:gradFill>
                  <a:gsLst>
                    <a:gs pos="2917">
                      <a:schemeClr val="tx1"/>
                    </a:gs>
                    <a:gs pos="30000">
                      <a:schemeClr val="tx1"/>
                    </a:gs>
                  </a:gsLst>
                  <a:lin ang="5400000" scaled="0"/>
                </a:gradFill>
              </a:rPr>
              <a:t>: 12012 Sunset Hills Rd, Reston VA</a:t>
            </a:r>
          </a:p>
          <a:p>
            <a:pPr>
              <a:lnSpc>
                <a:spcPct val="90000"/>
              </a:lnSpc>
              <a:spcAft>
                <a:spcPts val="600"/>
              </a:spcAft>
            </a:pPr>
            <a:r>
              <a:rPr lang="en-US" sz="3200" b="1" dirty="0">
                <a:gradFill>
                  <a:gsLst>
                    <a:gs pos="2917">
                      <a:schemeClr val="tx1"/>
                    </a:gs>
                    <a:gs pos="30000">
                      <a:schemeClr val="tx1"/>
                    </a:gs>
                  </a:gsLst>
                  <a:lin ang="5400000" scaled="0"/>
                </a:gradFill>
              </a:rPr>
              <a:t>Instructions</a:t>
            </a:r>
            <a:r>
              <a:rPr lang="en-US" sz="3200" dirty="0">
                <a:gradFill>
                  <a:gsLst>
                    <a:gs pos="2917">
                      <a:schemeClr val="tx1"/>
                    </a:gs>
                    <a:gs pos="30000">
                      <a:schemeClr val="tx1"/>
                    </a:gs>
                  </a:gsLst>
                  <a:lin ang="5400000" scaled="0"/>
                </a:gradFill>
              </a:rPr>
              <a:t>: Come up to Room </a:t>
            </a:r>
            <a:r>
              <a:rPr lang="en-US" sz="3200" dirty="0" smtClean="0">
                <a:gradFill>
                  <a:gsLst>
                    <a:gs pos="2917">
                      <a:schemeClr val="tx1"/>
                    </a:gs>
                    <a:gs pos="30000">
                      <a:schemeClr val="tx1"/>
                    </a:gs>
                  </a:gsLst>
                  <a:lin ang="5400000" scaled="0"/>
                </a:gradFill>
              </a:rPr>
              <a:t>3062</a:t>
            </a:r>
          </a:p>
        </p:txBody>
      </p:sp>
      <p:sp>
        <p:nvSpPr>
          <p:cNvPr id="8" name="TextBox 7"/>
          <p:cNvSpPr txBox="1"/>
          <p:nvPr/>
        </p:nvSpPr>
        <p:spPr>
          <a:xfrm>
            <a:off x="4663774" y="1924638"/>
            <a:ext cx="7105151" cy="738664"/>
          </a:xfrm>
          <a:prstGeom prst="rect">
            <a:avLst/>
          </a:prstGeom>
          <a:noFill/>
        </p:spPr>
        <p:txBody>
          <a:bodyPr wrap="none" lIns="182880" tIns="146304" rIns="182880" bIns="146304" rtlCol="0">
            <a:spAutoFit/>
          </a:bodyPr>
          <a:lstStyle/>
          <a:p>
            <a:pPr algn="ctr">
              <a:lnSpc>
                <a:spcPct val="90000"/>
              </a:lnSpc>
              <a:spcAft>
                <a:spcPts val="600"/>
              </a:spcAft>
            </a:pPr>
            <a:r>
              <a:rPr lang="en-US" sz="3200" dirty="0" smtClean="0">
                <a:gradFill>
                  <a:gsLst>
                    <a:gs pos="2917">
                      <a:schemeClr val="tx1"/>
                    </a:gs>
                    <a:gs pos="30000">
                      <a:schemeClr val="tx1"/>
                    </a:gs>
                  </a:gsLst>
                  <a:lin ang="5400000" scaled="0"/>
                </a:gradFill>
              </a:rPr>
              <a:t>URL: </a:t>
            </a:r>
            <a:r>
              <a:rPr lang="en-US" sz="3200" dirty="0" smtClean="0">
                <a:gradFill>
                  <a:gsLst>
                    <a:gs pos="2917">
                      <a:schemeClr val="tx1"/>
                    </a:gs>
                    <a:gs pos="30000">
                      <a:schemeClr val="tx1"/>
                    </a:gs>
                  </a:gsLst>
                  <a:lin ang="5400000" scaled="0"/>
                </a:gradFill>
                <a:hlinkClick r:id="rId3"/>
              </a:rPr>
              <a:t>http://tinyurl.com/msdcmeetup</a:t>
            </a:r>
            <a:r>
              <a:rPr lang="en-US" sz="3200" dirty="0" smtClean="0">
                <a:gradFill>
                  <a:gsLst>
                    <a:gs pos="2917">
                      <a:schemeClr val="tx1"/>
                    </a:gs>
                    <a:gs pos="30000">
                      <a:schemeClr val="tx1"/>
                    </a:gs>
                  </a:gsLst>
                  <a:lin ang="5400000" scaled="0"/>
                </a:gradFill>
              </a:rPr>
              <a:t> </a:t>
            </a:r>
            <a:endParaRPr lang="en-US" sz="3200" dirty="0" smtClean="0"/>
          </a:p>
        </p:txBody>
      </p:sp>
      <p:pic>
        <p:nvPicPr>
          <p:cNvPr id="1030" name="Picture 6" descr="http://www.castleinthepie.com/wp-content/uploads/2012/01/meetuplogo-300x2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680" y="1478359"/>
            <a:ext cx="2204356" cy="1631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780332"/>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Create Logo/Splash Graphics</a:t>
            </a:r>
          </a:p>
        </p:txBody>
      </p:sp>
      <p:pic>
        <p:nvPicPr>
          <p:cNvPr id="3" name="Picture 2" descr="screen.png"/>
          <p:cNvPicPr>
            <a:picLocks noChangeAspect="1"/>
          </p:cNvPicPr>
          <p:nvPr/>
        </p:nvPicPr>
        <p:blipFill>
          <a:blip r:embed="rId3"/>
          <a:stretch>
            <a:fillRect/>
          </a:stretch>
        </p:blipFill>
        <p:spPr>
          <a:xfrm>
            <a:off x="887494" y="1651206"/>
            <a:ext cx="5119670" cy="2314822"/>
          </a:xfrm>
          <a:prstGeom prst="rect">
            <a:avLst/>
          </a:prstGeom>
        </p:spPr>
      </p:pic>
      <p:pic>
        <p:nvPicPr>
          <p:cNvPr id="9" name="Picture 8" descr="screen2.png"/>
          <p:cNvPicPr>
            <a:picLocks noChangeAspect="1"/>
          </p:cNvPicPr>
          <p:nvPr/>
        </p:nvPicPr>
        <p:blipFill>
          <a:blip r:embed="rId4"/>
          <a:stretch>
            <a:fillRect/>
          </a:stretch>
        </p:blipFill>
        <p:spPr>
          <a:xfrm>
            <a:off x="3491296" y="3616385"/>
            <a:ext cx="5859470" cy="2702652"/>
          </a:xfrm>
          <a:prstGeom prst="rect">
            <a:avLst/>
          </a:prstGeom>
        </p:spPr>
      </p:pic>
    </p:spTree>
    <p:extLst>
      <p:ext uri="{BB962C8B-B14F-4D97-AF65-F5344CB8AC3E}">
        <p14:creationId xmlns:p14="http://schemas.microsoft.com/office/powerpoint/2010/main" val="1367016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pPr lvl="0"/>
            <a:r>
              <a:rPr lang="en-US" dirty="0" smtClean="0"/>
              <a:t>Submitting </a:t>
            </a:r>
            <a:r>
              <a:rPr lang="en-US" dirty="0"/>
              <a:t>to </a:t>
            </a:r>
            <a:r>
              <a:rPr lang="en-US" dirty="0" smtClean="0"/>
              <a:t>the Windows Store</a:t>
            </a:r>
          </a:p>
          <a:p>
            <a:endParaRPr lang="en-GB" dirty="0"/>
          </a:p>
        </p:txBody>
      </p:sp>
      <p:sp>
        <p:nvSpPr>
          <p:cNvPr id="2" name="Title 1"/>
          <p:cNvSpPr>
            <a:spLocks noGrp="1"/>
          </p:cNvSpPr>
          <p:nvPr>
            <p:ph type="title"/>
          </p:nvPr>
        </p:nvSpPr>
        <p:spPr/>
        <p:txBody>
          <a:bodyPr>
            <a:normAutofit fontScale="90000"/>
          </a:bodyPr>
          <a:lstStyle/>
          <a:p>
            <a:pPr lvl="0"/>
            <a:r>
              <a:rPr lang="en-US" dirty="0" smtClean="0"/>
              <a:t>Publish App Package</a:t>
            </a:r>
            <a:endParaRPr lang="en-US" dirty="0"/>
          </a:p>
        </p:txBody>
      </p:sp>
      <p:pic>
        <p:nvPicPr>
          <p:cNvPr id="6" name="Picture 5"/>
          <p:cNvPicPr>
            <a:picLocks noChangeAspect="1"/>
          </p:cNvPicPr>
          <p:nvPr/>
        </p:nvPicPr>
        <p:blipFill>
          <a:blip r:embed="rId3"/>
          <a:stretch>
            <a:fillRect/>
          </a:stretch>
        </p:blipFill>
        <p:spPr>
          <a:xfrm>
            <a:off x="1611742" y="2071762"/>
            <a:ext cx="3396918" cy="3661745"/>
          </a:xfrm>
          <a:prstGeom prst="rect">
            <a:avLst/>
          </a:prstGeom>
        </p:spPr>
      </p:pic>
      <p:pic>
        <p:nvPicPr>
          <p:cNvPr id="8" name="Picture 7"/>
          <p:cNvPicPr>
            <a:picLocks noChangeAspect="1"/>
          </p:cNvPicPr>
          <p:nvPr/>
        </p:nvPicPr>
        <p:blipFill>
          <a:blip r:embed="rId4"/>
          <a:stretch>
            <a:fillRect/>
          </a:stretch>
        </p:blipFill>
        <p:spPr>
          <a:xfrm>
            <a:off x="4562170" y="3140664"/>
            <a:ext cx="3405415" cy="3670904"/>
          </a:xfrm>
          <a:prstGeom prst="rect">
            <a:avLst/>
          </a:prstGeom>
        </p:spPr>
      </p:pic>
    </p:spTree>
    <p:extLst>
      <p:ext uri="{BB962C8B-B14F-4D97-AF65-F5344CB8AC3E}">
        <p14:creationId xmlns:p14="http://schemas.microsoft.com/office/powerpoint/2010/main" val="35607938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0"/>
          </p:nvPr>
        </p:nvSpPr>
        <p:spPr/>
        <p:txBody>
          <a:bodyPr>
            <a:normAutofit/>
          </a:bodyPr>
          <a:lstStyle/>
          <a:p>
            <a:pPr lvl="0"/>
            <a:r>
              <a:rPr lang="en-US" dirty="0" smtClean="0"/>
              <a:t>Submitting to the Windows Phone Store</a:t>
            </a:r>
            <a:endParaRPr lang="en-US" dirty="0"/>
          </a:p>
          <a:p>
            <a:endParaRPr lang="en-GB" dirty="0"/>
          </a:p>
        </p:txBody>
      </p:sp>
      <p:sp>
        <p:nvSpPr>
          <p:cNvPr id="2" name="Title 1"/>
          <p:cNvSpPr>
            <a:spLocks noGrp="1"/>
          </p:cNvSpPr>
          <p:nvPr>
            <p:ph type="title"/>
          </p:nvPr>
        </p:nvSpPr>
        <p:spPr/>
        <p:txBody>
          <a:bodyPr>
            <a:normAutofit fontScale="90000"/>
          </a:bodyPr>
          <a:lstStyle/>
          <a:p>
            <a:pPr lvl="0"/>
            <a:r>
              <a:rPr lang="en-US" dirty="0" smtClean="0"/>
              <a:t>Publish on Windows Phone</a:t>
            </a:r>
            <a:endParaRPr lang="en-US" dirty="0"/>
          </a:p>
        </p:txBody>
      </p:sp>
      <p:pic>
        <p:nvPicPr>
          <p:cNvPr id="9" name="Picture 8"/>
          <p:cNvPicPr>
            <a:picLocks noChangeAspect="1"/>
          </p:cNvPicPr>
          <p:nvPr/>
        </p:nvPicPr>
        <p:blipFill>
          <a:blip r:embed="rId3"/>
          <a:stretch>
            <a:fillRect/>
          </a:stretch>
        </p:blipFill>
        <p:spPr>
          <a:xfrm>
            <a:off x="864804" y="2071762"/>
            <a:ext cx="5529293" cy="4000223"/>
          </a:xfrm>
          <a:prstGeom prst="rect">
            <a:avLst/>
          </a:prstGeom>
        </p:spPr>
      </p:pic>
      <p:pic>
        <p:nvPicPr>
          <p:cNvPr id="10" name="Picture 9"/>
          <p:cNvPicPr>
            <a:picLocks noChangeAspect="1"/>
          </p:cNvPicPr>
          <p:nvPr/>
        </p:nvPicPr>
        <p:blipFill>
          <a:blip r:embed="rId4"/>
          <a:stretch>
            <a:fillRect/>
          </a:stretch>
        </p:blipFill>
        <p:spPr>
          <a:xfrm>
            <a:off x="6733019" y="2027639"/>
            <a:ext cx="3032143" cy="4088467"/>
          </a:xfrm>
          <a:prstGeom prst="rect">
            <a:avLst/>
          </a:prstGeom>
        </p:spPr>
      </p:pic>
    </p:spTree>
    <p:extLst>
      <p:ext uri="{BB962C8B-B14F-4D97-AF65-F5344CB8AC3E}">
        <p14:creationId xmlns:p14="http://schemas.microsoft.com/office/powerpoint/2010/main" val="2574534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579" y="4137335"/>
            <a:ext cx="3931940" cy="917575"/>
          </a:xfrm>
        </p:spPr>
        <p:txBody>
          <a:bodyPr/>
          <a:lstStyle/>
          <a:p>
            <a:r>
              <a:rPr lang="en-US" dirty="0" smtClean="0"/>
              <a:t>Questions?</a:t>
            </a:r>
            <a:endParaRPr lang="en-US" dirty="0"/>
          </a:p>
        </p:txBody>
      </p:sp>
      <p:pic>
        <p:nvPicPr>
          <p:cNvPr id="1026" name="Picture 2" descr="FAQ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774" y="1485604"/>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325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more info:</a:t>
            </a:r>
            <a:endParaRPr lang="en-US" dirty="0"/>
          </a:p>
        </p:txBody>
      </p:sp>
      <p:sp>
        <p:nvSpPr>
          <p:cNvPr id="3" name="Content Placeholder 2"/>
          <p:cNvSpPr>
            <a:spLocks noGrp="1"/>
          </p:cNvSpPr>
          <p:nvPr>
            <p:ph idx="4294967295"/>
          </p:nvPr>
        </p:nvSpPr>
        <p:spPr>
          <a:xfrm>
            <a:off x="457580" y="1212849"/>
            <a:ext cx="11429875" cy="5798510"/>
          </a:xfrm>
          <a:prstGeom prst="rect">
            <a:avLst/>
          </a:prstGeom>
        </p:spPr>
        <p:txBody>
          <a:bodyPr/>
          <a:lstStyle/>
          <a:p>
            <a:r>
              <a:rPr lang="en-US" dirty="0" smtClean="0"/>
              <a:t>Samples on MSDN:</a:t>
            </a:r>
          </a:p>
          <a:p>
            <a:pPr lvl="1"/>
            <a:r>
              <a:rPr lang="en-US" dirty="0">
                <a:hlinkClick r:id="rId3"/>
              </a:rPr>
              <a:t>http://</a:t>
            </a:r>
            <a:r>
              <a:rPr lang="en-US" dirty="0" smtClean="0">
                <a:hlinkClick r:id="rId3"/>
              </a:rPr>
              <a:t>code.msdn.microsoft.com/windowsapps/Universal-Windows-app-cb3248c3</a:t>
            </a:r>
            <a:endParaRPr lang="en-US" dirty="0"/>
          </a:p>
          <a:p>
            <a:r>
              <a:rPr lang="en-US" dirty="0" smtClean="0"/>
              <a:t>MVA:</a:t>
            </a:r>
          </a:p>
          <a:p>
            <a:pPr lvl="1"/>
            <a:r>
              <a:rPr lang="en-US" dirty="0"/>
              <a:t>Live event: </a:t>
            </a:r>
            <a:r>
              <a:rPr lang="en-US" dirty="0">
                <a:hlinkClick r:id="rId4"/>
              </a:rPr>
              <a:t>http://</a:t>
            </a:r>
            <a:r>
              <a:rPr lang="en-US" dirty="0" smtClean="0">
                <a:hlinkClick r:id="rId4"/>
              </a:rPr>
              <a:t>www.microsoftvirtualacademy.com/liveevents/developing-universal-windows-apps-c-xaml-jump-start</a:t>
            </a:r>
            <a:r>
              <a:rPr lang="en-US" dirty="0" smtClean="0"/>
              <a:t> (just missed it!)</a:t>
            </a:r>
          </a:p>
          <a:p>
            <a:pPr lvl="1"/>
            <a:r>
              <a:rPr lang="en-US" dirty="0" smtClean="0"/>
              <a:t>But stay tuned for archived video!</a:t>
            </a:r>
          </a:p>
          <a:p>
            <a:pPr lvl="2"/>
            <a:r>
              <a:rPr lang="en-US" dirty="0"/>
              <a:t>Blog: </a:t>
            </a:r>
            <a:r>
              <a:rPr lang="en-US" dirty="0">
                <a:hlinkClick r:id="rId5"/>
              </a:rPr>
              <a:t>http://blog.jerrynixon.com</a:t>
            </a:r>
            <a:r>
              <a:rPr lang="en-US" dirty="0" smtClean="0">
                <a:hlinkClick r:id="rId5"/>
              </a:rPr>
              <a:t>/</a:t>
            </a:r>
            <a:r>
              <a:rPr lang="en-US" dirty="0" smtClean="0"/>
              <a:t> </a:t>
            </a:r>
          </a:p>
          <a:p>
            <a:pPr lvl="2"/>
            <a:r>
              <a:rPr lang="en-US" dirty="0"/>
              <a:t>Twitter: </a:t>
            </a:r>
            <a:r>
              <a:rPr lang="en-US" dirty="0">
                <a:hlinkClick r:id="rId6"/>
              </a:rPr>
              <a:t>https://</a:t>
            </a:r>
            <a:r>
              <a:rPr lang="en-US" dirty="0" smtClean="0">
                <a:hlinkClick r:id="rId6"/>
              </a:rPr>
              <a:t>twitter.com/jerrynixon</a:t>
            </a:r>
            <a:r>
              <a:rPr lang="en-US" dirty="0" smtClean="0"/>
              <a:t> </a:t>
            </a:r>
          </a:p>
          <a:p>
            <a:r>
              <a:rPr lang="en-US" dirty="0" err="1" smtClean="0"/>
              <a:t>Wintellect</a:t>
            </a:r>
            <a:endParaRPr lang="en-US" dirty="0" smtClean="0"/>
          </a:p>
          <a:p>
            <a:pPr lvl="1"/>
            <a:r>
              <a:rPr lang="en-US" dirty="0" smtClean="0"/>
              <a:t>Blog Post: </a:t>
            </a:r>
            <a:r>
              <a:rPr lang="en-US" dirty="0">
                <a:hlinkClick r:id="rId7"/>
              </a:rPr>
              <a:t>http://</a:t>
            </a:r>
            <a:r>
              <a:rPr lang="en-US" dirty="0" smtClean="0">
                <a:hlinkClick r:id="rId7"/>
              </a:rPr>
              <a:t>www.wintellect.com/blogs/jprosise/building-universal-apps-with-visual-studio-2013-update-2</a:t>
            </a:r>
            <a:r>
              <a:rPr lang="en-US" dirty="0" smtClean="0"/>
              <a:t> </a:t>
            </a:r>
          </a:p>
          <a:p>
            <a:pPr lvl="1"/>
            <a:endParaRPr lang="en-US" dirty="0"/>
          </a:p>
        </p:txBody>
      </p:sp>
    </p:spTree>
    <p:extLst>
      <p:ext uri="{BB962C8B-B14F-4D97-AF65-F5344CB8AC3E}">
        <p14:creationId xmlns:p14="http://schemas.microsoft.com/office/powerpoint/2010/main" val="33795516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580" y="1212849"/>
            <a:ext cx="6525360" cy="5576217"/>
          </a:xfrm>
          <a:prstGeom prst="rect">
            <a:avLst/>
          </a:prstGeom>
          <a:effectLst>
            <a:outerShdw blurRad="50800" dist="38100" dir="2700000" algn="tl" rotWithShape="0">
              <a:prstClr val="black">
                <a:alpha val="40000"/>
              </a:prstClr>
            </a:outerShdw>
          </a:effectLst>
        </p:spPr>
      </p:pic>
      <p:sp>
        <p:nvSpPr>
          <p:cNvPr id="2" name="Text Placeholder 1"/>
          <p:cNvSpPr>
            <a:spLocks noGrp="1"/>
          </p:cNvSpPr>
          <p:nvPr>
            <p:ph type="body" sz="quarter" idx="10"/>
          </p:nvPr>
        </p:nvSpPr>
        <p:spPr>
          <a:xfrm>
            <a:off x="4663774" y="1668482"/>
            <a:ext cx="7500429" cy="1371585"/>
          </a:xfrm>
          <a:solidFill>
            <a:schemeClr val="bg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63500">
              <a:schemeClr val="accent2">
                <a:satMod val="175000"/>
                <a:alpha val="40000"/>
              </a:schemeClr>
            </a:glow>
          </a:effectLst>
        </p:spPr>
        <p:txBody>
          <a:bodyPr/>
          <a:lstStyle/>
          <a:p>
            <a:pPr marL="0" indent="0">
              <a:buNone/>
            </a:pPr>
            <a:r>
              <a:rPr lang="en-US" sz="3200" dirty="0" smtClean="0"/>
              <a:t>More info:</a:t>
            </a:r>
          </a:p>
          <a:p>
            <a:r>
              <a:rPr lang="en-US" sz="3200" dirty="0" smtClean="0">
                <a:hlinkClick r:id="rId3"/>
              </a:rPr>
              <a:t>http://WakeUpAndCode.com/bizspark</a:t>
            </a:r>
            <a:r>
              <a:rPr lang="en-US" sz="3200" dirty="0" smtClean="0"/>
              <a:t> </a:t>
            </a:r>
            <a:endParaRPr lang="en-US" sz="3200" dirty="0"/>
          </a:p>
        </p:txBody>
      </p:sp>
      <p:sp>
        <p:nvSpPr>
          <p:cNvPr id="3" name="Title 2"/>
          <p:cNvSpPr>
            <a:spLocks noGrp="1"/>
          </p:cNvSpPr>
          <p:nvPr>
            <p:ph type="title"/>
          </p:nvPr>
        </p:nvSpPr>
        <p:spPr/>
        <p:txBody>
          <a:bodyPr/>
          <a:lstStyle/>
          <a:p>
            <a:r>
              <a:rPr lang="en-US" dirty="0" smtClean="0"/>
              <a:t>BizSpark</a:t>
            </a:r>
            <a:endParaRPr lang="en-US" dirty="0"/>
          </a:p>
        </p:txBody>
      </p:sp>
      <p:sp>
        <p:nvSpPr>
          <p:cNvPr id="5" name="TextBox 4"/>
          <p:cNvSpPr txBox="1"/>
          <p:nvPr/>
        </p:nvSpPr>
        <p:spPr>
          <a:xfrm>
            <a:off x="6876876" y="3277682"/>
            <a:ext cx="5559599" cy="1855893"/>
          </a:xfrm>
          <a:prstGeom prst="rect">
            <a:avLst/>
          </a:prstGeom>
          <a:noFill/>
        </p:spPr>
        <p:txBody>
          <a:bodyPr wrap="none" lIns="182880" tIns="146304" rIns="182880" bIns="146304" rtlCol="0">
            <a:spAutoFit/>
          </a:bodyPr>
          <a:lstStyle/>
          <a:p>
            <a:pPr>
              <a:lnSpc>
                <a:spcPct val="90000"/>
              </a:lnSpc>
              <a:spcAft>
                <a:spcPts val="600"/>
              </a:spcAft>
            </a:pPr>
            <a:r>
              <a:rPr lang="en-US" sz="2400" dirty="0" smtClean="0">
                <a:gradFill>
                  <a:gsLst>
                    <a:gs pos="2917">
                      <a:schemeClr val="tx1"/>
                    </a:gs>
                    <a:gs pos="30000">
                      <a:schemeClr val="tx1"/>
                    </a:gs>
                  </a:gsLst>
                  <a:lin ang="5400000" scaled="0"/>
                </a:gradFill>
              </a:rPr>
              <a:t>Options:</a:t>
            </a:r>
          </a:p>
          <a:p>
            <a:pPr marL="457200" indent="-457200">
              <a:lnSpc>
                <a:spcPct val="90000"/>
              </a:lnSpc>
              <a:spcAft>
                <a:spcPts val="600"/>
              </a:spcAft>
              <a:buAutoNum type="alphaLcParenBoth"/>
            </a:pPr>
            <a:r>
              <a:rPr lang="en-US" sz="2400" dirty="0" smtClean="0">
                <a:gradFill>
                  <a:gsLst>
                    <a:gs pos="2917">
                      <a:schemeClr val="tx1"/>
                    </a:gs>
                    <a:gs pos="30000">
                      <a:schemeClr val="tx1"/>
                    </a:gs>
                  </a:gsLst>
                  <a:lin ang="5400000" scaled="0"/>
                </a:gradFill>
              </a:rPr>
              <a:t>Get event code from flyer</a:t>
            </a:r>
          </a:p>
          <a:p>
            <a:pPr>
              <a:lnSpc>
                <a:spcPct val="90000"/>
              </a:lnSpc>
              <a:spcAft>
                <a:spcPts val="600"/>
              </a:spcAft>
            </a:pPr>
            <a:r>
              <a:rPr lang="en-US" sz="2400" smtClean="0">
                <a:gradFill>
                  <a:gsLst>
                    <a:gs pos="2917">
                      <a:schemeClr val="tx1"/>
                    </a:gs>
                    <a:gs pos="30000">
                      <a:schemeClr val="tx1"/>
                    </a:gs>
                  </a:gsLst>
                  <a:lin ang="5400000" scaled="0"/>
                </a:gradFill>
              </a:rPr>
              <a:t>OR</a:t>
            </a:r>
            <a:endParaRPr lang="en-US" sz="2400" dirty="0" smtClean="0">
              <a:gradFill>
                <a:gsLst>
                  <a:gs pos="2917">
                    <a:schemeClr val="tx1"/>
                  </a:gs>
                  <a:gs pos="30000">
                    <a:schemeClr val="tx1"/>
                  </a:gs>
                </a:gsLst>
                <a:lin ang="5400000" scaled="0"/>
              </a:gradFill>
            </a:endParaRPr>
          </a:p>
          <a:p>
            <a:pPr marL="457200" indent="-457200">
              <a:lnSpc>
                <a:spcPct val="90000"/>
              </a:lnSpc>
              <a:spcAft>
                <a:spcPts val="600"/>
              </a:spcAft>
              <a:buAutoNum type="alphaLcParenBoth"/>
            </a:pPr>
            <a:r>
              <a:rPr lang="en-US" sz="2400" dirty="0" smtClean="0">
                <a:gradFill>
                  <a:gsLst>
                    <a:gs pos="2917">
                      <a:schemeClr val="tx1"/>
                    </a:gs>
                    <a:gs pos="30000">
                      <a:schemeClr val="tx1"/>
                    </a:gs>
                  </a:gsLst>
                  <a:lin ang="5400000" scaled="0"/>
                </a:gradFill>
              </a:rPr>
              <a:t>Contact me for pre-approved code</a:t>
            </a:r>
          </a:p>
        </p:txBody>
      </p:sp>
    </p:spTree>
    <p:extLst>
      <p:ext uri="{BB962C8B-B14F-4D97-AF65-F5344CB8AC3E}">
        <p14:creationId xmlns:p14="http://schemas.microsoft.com/office/powerpoint/2010/main" val="102184764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46160" r="51034"/>
          <a:stretch/>
        </p:blipFill>
        <p:spPr>
          <a:xfrm>
            <a:off x="1738909" y="1147407"/>
            <a:ext cx="8136887" cy="5298626"/>
          </a:xfrm>
          <a:prstGeom prst="rect">
            <a:avLst/>
          </a:prstGeom>
        </p:spPr>
      </p:pic>
      <p:sp>
        <p:nvSpPr>
          <p:cNvPr id="2" name="Title 1"/>
          <p:cNvSpPr>
            <a:spLocks noGrp="1"/>
          </p:cNvSpPr>
          <p:nvPr>
            <p:ph type="title"/>
          </p:nvPr>
        </p:nvSpPr>
        <p:spPr/>
        <p:txBody>
          <a:bodyPr/>
          <a:lstStyle/>
          <a:p>
            <a:r>
              <a:rPr lang="en-US" dirty="0" smtClean="0"/>
              <a:t>Contact</a:t>
            </a:r>
            <a:endParaRPr lang="en-US" dirty="0"/>
          </a:p>
        </p:txBody>
      </p:sp>
      <p:sp>
        <p:nvSpPr>
          <p:cNvPr id="5" name="TextBox 4"/>
          <p:cNvSpPr txBox="1"/>
          <p:nvPr/>
        </p:nvSpPr>
        <p:spPr>
          <a:xfrm>
            <a:off x="1646287" y="6331871"/>
            <a:ext cx="7816050" cy="469039"/>
          </a:xfrm>
          <a:prstGeom prst="rect">
            <a:avLst/>
          </a:prstGeom>
          <a:noFill/>
        </p:spPr>
        <p:txBody>
          <a:bodyPr wrap="none" rtlCol="0">
            <a:spAutoFit/>
          </a:bodyPr>
          <a:ls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r>
              <a:rPr lang="en-US" sz="2448" dirty="0" smtClean="0"/>
              <a:t>Email: </a:t>
            </a:r>
            <a:r>
              <a:rPr lang="en-US" sz="2448" dirty="0" smtClean="0">
                <a:hlinkClick r:id="rId4"/>
              </a:rPr>
              <a:t>shchowd@microsoft.com</a:t>
            </a:r>
            <a:r>
              <a:rPr lang="en-US" sz="2448" dirty="0" smtClean="0"/>
              <a:t> </a:t>
            </a:r>
            <a:r>
              <a:rPr lang="en-US" sz="2448" dirty="0">
                <a:sym typeface="Wingdings" panose="05000000000000000000" pitchFamily="2" charset="2"/>
              </a:rPr>
              <a:t></a:t>
            </a:r>
            <a:r>
              <a:rPr lang="en-US" sz="2448" dirty="0" smtClean="0"/>
              <a:t> Twitter: </a:t>
            </a:r>
            <a:r>
              <a:rPr lang="en-US" sz="2448" dirty="0" smtClean="0">
                <a:hlinkClick r:id="rId5"/>
              </a:rPr>
              <a:t>@shahedC</a:t>
            </a:r>
            <a:r>
              <a:rPr lang="en-US" sz="2448" dirty="0" smtClean="0"/>
              <a:t> </a:t>
            </a:r>
            <a:endParaRPr lang="en-US" sz="2448" dirty="0"/>
          </a:p>
        </p:txBody>
      </p:sp>
    </p:spTree>
    <p:extLst>
      <p:ext uri="{BB962C8B-B14F-4D97-AF65-F5344CB8AC3E}">
        <p14:creationId xmlns:p14="http://schemas.microsoft.com/office/powerpoint/2010/main" val="40254717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44191216"/>
              </p:ext>
            </p:extLst>
          </p:nvPr>
        </p:nvGraphicFramePr>
        <p:xfrm>
          <a:off x="2176957" y="2203600"/>
          <a:ext cx="6474793" cy="39587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92933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Background</a:t>
            </a:r>
            <a:endParaRPr lang="en-US" dirty="0"/>
          </a:p>
        </p:txBody>
      </p:sp>
      <p:graphicFrame>
        <p:nvGraphicFramePr>
          <p:cNvPr id="5" name="Content Placeholder 4"/>
          <p:cNvGraphicFramePr>
            <a:graphicFrameLocks noGrp="1"/>
          </p:cNvGraphicFramePr>
          <p:nvPr>
            <p:ph idx="4294967295"/>
            <p:extLst/>
          </p:nvPr>
        </p:nvGraphicFramePr>
        <p:xfrm>
          <a:off x="2176954" y="1476622"/>
          <a:ext cx="7072243" cy="2896250"/>
        </p:xfrm>
        <a:graphic>
          <a:graphicData uri="http://schemas.openxmlformats.org/drawingml/2006/table">
            <a:tbl>
              <a:tblPr firstRow="1" bandRow="1">
                <a:tableStyleId>{5C22544A-7EE6-4342-B048-85BDC9FD1C3A}</a:tableStyleId>
              </a:tblPr>
              <a:tblGrid>
                <a:gridCol w="1033025"/>
                <a:gridCol w="6039218"/>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65282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1997 – present</a:t>
                      </a:r>
                      <a:endParaRPr lang="en-US" sz="1800" dirty="0"/>
                    </a:p>
                  </a:txBody>
                  <a:tcPr marL="93260" marR="93260" marT="46630" marB="46630"/>
                </a:tc>
                <a:tc>
                  <a:txBody>
                    <a:bodyPr/>
                    <a:lstStyle/>
                    <a:p>
                      <a:r>
                        <a:rPr lang="en-US" sz="1800" dirty="0" smtClean="0"/>
                        <a:t>Microsoft web/software</a:t>
                      </a:r>
                      <a:r>
                        <a:rPr lang="en-US" sz="1800" baseline="0" dirty="0" smtClean="0"/>
                        <a:t> development</a:t>
                      </a:r>
                    </a:p>
                  </a:txBody>
                  <a:tcPr marL="93260" marR="93260" marT="46630" marB="46630"/>
                </a:tc>
              </a:tr>
              <a:tr h="9326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2011</a:t>
                      </a:r>
                      <a:endParaRPr lang="en-US" sz="1800" dirty="0"/>
                    </a:p>
                  </a:txBody>
                  <a:tcPr marL="93260" marR="93260" marT="46630" marB="46630"/>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smtClean="0"/>
                        <a:t>XNA games on</a:t>
                      </a:r>
                      <a:r>
                        <a:rPr lang="en-US" sz="1800" baseline="0" dirty="0" smtClean="0"/>
                        <a:t> XBLIG</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2D Math Panic</a:t>
                      </a:r>
                    </a:p>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aseline="0" dirty="0" smtClean="0"/>
                        <a:t>Angry Zombie Ninja Cats</a:t>
                      </a:r>
                      <a:endParaRPr lang="en-US" sz="1800" dirty="0" smtClean="0"/>
                    </a:p>
                  </a:txBody>
                  <a:tcPr marL="93260" marR="93260" marT="46630" marB="46630"/>
                </a:tc>
              </a:tr>
              <a:tr h="932603">
                <a:tc>
                  <a:txBody>
                    <a:bodyPr/>
                    <a:lstStyle/>
                    <a:p>
                      <a:r>
                        <a:rPr lang="en-US" sz="1800" dirty="0" smtClean="0"/>
                        <a:t>2012</a:t>
                      </a:r>
                      <a:endParaRPr lang="en-US" sz="1800" dirty="0"/>
                    </a:p>
                  </a:txBody>
                  <a:tcPr marL="93260" marR="93260" marT="46630" marB="46630"/>
                </a:tc>
                <a:tc>
                  <a:txBody>
                    <a:bodyPr/>
                    <a:lstStyle/>
                    <a:p>
                      <a:r>
                        <a:rPr lang="en-US" sz="1800" dirty="0" smtClean="0"/>
                        <a:t>Tools</a:t>
                      </a:r>
                      <a:r>
                        <a:rPr lang="en-US" sz="1800" baseline="0" dirty="0" smtClean="0"/>
                        <a:t> for XNA developers</a:t>
                      </a:r>
                      <a:endParaRPr lang="en-US" sz="1800" dirty="0" smtClean="0"/>
                    </a:p>
                    <a:p>
                      <a:pPr marL="285750" indent="-285750">
                        <a:buFont typeface="Arial" panose="020B0604020202020204" pitchFamily="34" charset="0"/>
                        <a:buChar char="•"/>
                      </a:pPr>
                      <a:r>
                        <a:rPr lang="en-US" sz="1800" dirty="0" smtClean="0"/>
                        <a:t>XBLIG Sales Data Analyzer</a:t>
                      </a:r>
                      <a:r>
                        <a:rPr lang="en-US" sz="1800" baseline="0" dirty="0" smtClean="0"/>
                        <a:t> (OnekSoftLabs.com)</a:t>
                      </a:r>
                    </a:p>
                    <a:p>
                      <a:pPr marL="285750" indent="-285750">
                        <a:buFont typeface="Arial" panose="020B0604020202020204" pitchFamily="34" charset="0"/>
                        <a:buChar char="•"/>
                      </a:pPr>
                      <a:r>
                        <a:rPr lang="en-US" sz="1800" baseline="0" dirty="0" smtClean="0"/>
                        <a:t>XNA Basic Starter Kit (</a:t>
                      </a:r>
                      <a:r>
                        <a:rPr lang="en-US" sz="1800" baseline="0" dirty="0" err="1" smtClean="0"/>
                        <a:t>CodePlex</a:t>
                      </a:r>
                      <a:r>
                        <a:rPr lang="en-US" sz="1800" baseline="0" dirty="0" smtClean="0"/>
                        <a:t>) </a:t>
                      </a:r>
                      <a:endParaRPr lang="en-US" sz="1800" dirty="0"/>
                    </a:p>
                  </a:txBody>
                  <a:tcPr marL="93260" marR="93260" marT="46630" marB="46630"/>
                </a:tc>
              </a:tr>
            </a:tbl>
          </a:graphicData>
        </a:graphic>
      </p:graphicFrame>
      <p:pic>
        <p:nvPicPr>
          <p:cNvPr id="1028" name="Picture 4" descr="2D Math Pa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0610">
            <a:off x="8089608" y="1511267"/>
            <a:ext cx="1375217" cy="188385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ngry Zombie Ninja Ca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04418">
            <a:off x="9199338" y="2344509"/>
            <a:ext cx="1372274" cy="18798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scontent-a-iad.xx.fbcdn.net/hphotos-frc1/432289_347984868580341_214292722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6409" y="4429865"/>
            <a:ext cx="5402043" cy="22635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42110" y="6505030"/>
            <a:ext cx="5047113" cy="382308"/>
          </a:xfrm>
          <a:prstGeom prst="rect">
            <a:avLst/>
          </a:prstGeom>
          <a:noFill/>
        </p:spPr>
        <p:txBody>
          <a:bodyPr wrap="none" rtlCol="0">
            <a:spAutoFit/>
          </a:bodyPr>
          <a:lstStyle/>
          <a:p>
            <a:r>
              <a:rPr lang="en-US" sz="1836" dirty="0"/>
              <a:t>Online: </a:t>
            </a:r>
            <a:r>
              <a:rPr lang="en-US" sz="1836" dirty="0">
                <a:hlinkClick r:id="rId6"/>
              </a:rPr>
              <a:t>http://facebook.com/OnekSoftGames</a:t>
            </a:r>
            <a:r>
              <a:rPr lang="en-US" sz="1836" dirty="0"/>
              <a:t> </a:t>
            </a:r>
          </a:p>
        </p:txBody>
      </p:sp>
    </p:spTree>
    <p:extLst>
      <p:ext uri="{BB962C8B-B14F-4D97-AF65-F5344CB8AC3E}">
        <p14:creationId xmlns:p14="http://schemas.microsoft.com/office/powerpoint/2010/main" val="3629219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607347" y="3999554"/>
            <a:ext cx="3200365" cy="2491888"/>
          </a:xfrm>
          <a:prstGeom prst="rect">
            <a:avLst/>
          </a:prstGeom>
        </p:spPr>
      </p:pic>
      <p:sp>
        <p:nvSpPr>
          <p:cNvPr id="2" name="Title 1"/>
          <p:cNvSpPr>
            <a:spLocks noGrp="1"/>
          </p:cNvSpPr>
          <p:nvPr>
            <p:ph type="title"/>
          </p:nvPr>
        </p:nvSpPr>
        <p:spPr/>
        <p:txBody>
          <a:bodyPr/>
          <a:lstStyle/>
          <a:p>
            <a:r>
              <a:rPr lang="en-US" dirty="0" smtClean="0"/>
              <a:t>My Background (continued)</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716062042"/>
              </p:ext>
            </p:extLst>
          </p:nvPr>
        </p:nvGraphicFramePr>
        <p:xfrm>
          <a:off x="457580" y="1119848"/>
          <a:ext cx="9962420" cy="2506826"/>
        </p:xfrm>
        <a:graphic>
          <a:graphicData uri="http://schemas.openxmlformats.org/drawingml/2006/table">
            <a:tbl>
              <a:tblPr firstRow="1" bandRow="1">
                <a:tableStyleId>{5C22544A-7EE6-4342-B048-85BDC9FD1C3A}</a:tableStyleId>
              </a:tblPr>
              <a:tblGrid>
                <a:gridCol w="1455186"/>
                <a:gridCol w="8507234"/>
              </a:tblGrid>
              <a:tr h="378222">
                <a:tc>
                  <a:txBody>
                    <a:bodyPr/>
                    <a:lstStyle/>
                    <a:p>
                      <a:r>
                        <a:rPr lang="en-US" sz="1800" dirty="0" smtClean="0"/>
                        <a:t>Period</a:t>
                      </a:r>
                      <a:endParaRPr lang="en-US" sz="1800" dirty="0"/>
                    </a:p>
                  </a:txBody>
                  <a:tcPr marL="93260" marR="93260" marT="46630" marB="46630"/>
                </a:tc>
                <a:tc>
                  <a:txBody>
                    <a:bodyPr/>
                    <a:lstStyle/>
                    <a:p>
                      <a:r>
                        <a:rPr lang="en-US" sz="1800" dirty="0" smtClean="0"/>
                        <a:t>Background/Experience</a:t>
                      </a:r>
                      <a:endParaRPr lang="en-US" sz="1800" dirty="0"/>
                    </a:p>
                  </a:txBody>
                  <a:tcPr marL="93260" marR="93260" marT="46630" marB="46630"/>
                </a:tc>
              </a:tr>
              <a:tr h="1212384">
                <a:tc>
                  <a:txBody>
                    <a:bodyPr/>
                    <a:lstStyle/>
                    <a:p>
                      <a:r>
                        <a:rPr lang="en-US" sz="1800" dirty="0" smtClean="0"/>
                        <a:t>2013</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Ninja</a:t>
                      </a:r>
                      <a:r>
                        <a:rPr lang="en-US" sz="1800" baseline="0" dirty="0" smtClean="0"/>
                        <a:t> Cat Runner on Win8, WP8, Web (Construct 2)</a:t>
                      </a:r>
                    </a:p>
                    <a:p>
                      <a:pPr marL="285750" indent="-285750">
                        <a:buFont typeface="Arial" panose="020B0604020202020204" pitchFamily="34" charset="0"/>
                        <a:buChar char="•"/>
                      </a:pPr>
                      <a:r>
                        <a:rPr lang="en-US" sz="1800" baseline="0" dirty="0" smtClean="0"/>
                        <a:t>Video Q&amp;A with MS Tech Evangelist Frank La </a:t>
                      </a:r>
                      <a:r>
                        <a:rPr lang="en-US" sz="1800" baseline="0" dirty="0" err="1" smtClean="0"/>
                        <a:t>Vigne</a:t>
                      </a:r>
                      <a:endParaRPr lang="en-US" sz="1800" baseline="0" dirty="0" smtClean="0"/>
                    </a:p>
                    <a:p>
                      <a:pPr marL="285750" indent="-285750">
                        <a:buFont typeface="Arial" panose="020B0604020202020204" pitchFamily="34" charset="0"/>
                        <a:buChar char="•"/>
                      </a:pPr>
                      <a:r>
                        <a:rPr lang="en-US" sz="1800" dirty="0" smtClean="0"/>
                        <a:t>Founder/Admin</a:t>
                      </a:r>
                      <a:r>
                        <a:rPr lang="en-US" sz="1800" baseline="0" dirty="0" smtClean="0"/>
                        <a:t> of FB groups: Construct2, Xbox One &amp; Unity Indie </a:t>
                      </a:r>
                      <a:r>
                        <a:rPr lang="en-US" sz="1800" baseline="0" dirty="0" err="1" smtClean="0"/>
                        <a:t>Devs</a:t>
                      </a:r>
                      <a:endParaRPr lang="en-US" sz="1800" baseline="0" dirty="0" smtClean="0"/>
                    </a:p>
                    <a:p>
                      <a:pPr marL="285750" indent="-285750">
                        <a:buFont typeface="Arial" panose="020B0604020202020204" pitchFamily="34" charset="0"/>
                        <a:buChar char="•"/>
                      </a:pPr>
                      <a:r>
                        <a:rPr lang="en-US" sz="1800" baseline="0" dirty="0" smtClean="0"/>
                        <a:t>Started Public Speaking in DC area and East Coast</a:t>
                      </a:r>
                      <a:endParaRPr lang="en-US" sz="1800" dirty="0"/>
                    </a:p>
                  </a:txBody>
                  <a:tcPr marL="93260" marR="93260" marT="46630" marB="46630"/>
                </a:tc>
              </a:tr>
              <a:tr h="378222">
                <a:tc>
                  <a:txBody>
                    <a:bodyPr/>
                    <a:lstStyle/>
                    <a:p>
                      <a:r>
                        <a:rPr lang="en-US" sz="1800" dirty="0" smtClean="0"/>
                        <a:t>2014</a:t>
                      </a:r>
                      <a:endParaRPr lang="en-US" sz="1800" dirty="0"/>
                    </a:p>
                  </a:txBody>
                  <a:tcPr marL="93260" marR="93260" marT="46630" marB="46630"/>
                </a:tc>
                <a:tc>
                  <a:txBody>
                    <a:bodyPr/>
                    <a:lstStyle/>
                    <a:p>
                      <a:pPr marL="285750" indent="-285750">
                        <a:buFont typeface="Arial" panose="020B0604020202020204" pitchFamily="34" charset="0"/>
                        <a:buChar char="•"/>
                      </a:pPr>
                      <a:r>
                        <a:rPr lang="en-US" sz="1800" dirty="0" smtClean="0"/>
                        <a:t>Started</a:t>
                      </a:r>
                      <a:r>
                        <a:rPr lang="en-US" sz="1800" baseline="0" dirty="0" smtClean="0"/>
                        <a:t> </a:t>
                      </a:r>
                      <a:r>
                        <a:rPr lang="en-US" sz="1800" dirty="0" smtClean="0"/>
                        <a:t>Public Speaking</a:t>
                      </a:r>
                      <a:r>
                        <a:rPr lang="en-US" sz="1800" baseline="0" dirty="0" smtClean="0"/>
                        <a:t> on Indie Game Development</a:t>
                      </a:r>
                    </a:p>
                    <a:p>
                      <a:pPr marL="285750" indent="-285750">
                        <a:buFont typeface="Arial" panose="020B0604020202020204" pitchFamily="34" charset="0"/>
                        <a:buChar char="•"/>
                      </a:pPr>
                      <a:r>
                        <a:rPr lang="en-US" sz="1800" baseline="0" dirty="0" smtClean="0"/>
                        <a:t>Joined Microsoft as a Sr. Technical Evangelist</a:t>
                      </a:r>
                    </a:p>
                    <a:p>
                      <a:pPr marL="285750" indent="-285750">
                        <a:buFont typeface="Arial" panose="020B0604020202020204" pitchFamily="34" charset="0"/>
                        <a:buChar char="•"/>
                      </a:pPr>
                      <a:r>
                        <a:rPr lang="en-US" sz="1800" baseline="0" dirty="0" smtClean="0"/>
                        <a:t>Gallant Glider on Win8, WP8, Web (Construct 2 </a:t>
                      </a:r>
                      <a:r>
                        <a:rPr lang="en-US" sz="1800" baseline="0" dirty="0" smtClean="0">
                          <a:sym typeface="Wingdings" panose="05000000000000000000" pitchFamily="2" charset="2"/>
                        </a:rPr>
                        <a:t> Universal App)</a:t>
                      </a:r>
                      <a:endParaRPr lang="en-US" sz="1800" dirty="0"/>
                    </a:p>
                  </a:txBody>
                  <a:tcPr marL="93260" marR="93260" marT="46630" marB="46630"/>
                </a:tc>
              </a:tr>
            </a:tbl>
          </a:graphicData>
        </a:graphic>
      </p:graphicFrame>
      <p:pic>
        <p:nvPicPr>
          <p:cNvPr id="2050" name="Picture 2" descr="Ninja Cat Ru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040960">
            <a:off x="387530" y="3773961"/>
            <a:ext cx="2914385" cy="1632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71970" y="6597098"/>
            <a:ext cx="4574329" cy="374846"/>
          </a:xfrm>
          <a:prstGeom prst="rect">
            <a:avLst/>
          </a:prstGeom>
          <a:noFill/>
        </p:spPr>
        <p:txBody>
          <a:bodyPr wrap="none" rtlCol="0">
            <a:spAutoFit/>
          </a:bodyPr>
          <a:lstStyle/>
          <a:p>
            <a:r>
              <a:rPr lang="en-US" sz="1836" dirty="0" smtClean="0"/>
              <a:t>Video Q&amp;A: </a:t>
            </a:r>
            <a:r>
              <a:rPr lang="en-US" sz="1836" dirty="0">
                <a:hlinkClick r:id="rId5"/>
              </a:rPr>
              <a:t>http://youtu.be/lRjrQPvVOpo</a:t>
            </a:r>
            <a:r>
              <a:rPr lang="en-US" sz="1836" dirty="0"/>
              <a:t> </a:t>
            </a:r>
          </a:p>
        </p:txBody>
      </p:sp>
      <p:sp>
        <p:nvSpPr>
          <p:cNvPr id="7" name="TextBox 6"/>
          <p:cNvSpPr txBox="1"/>
          <p:nvPr/>
        </p:nvSpPr>
        <p:spPr>
          <a:xfrm>
            <a:off x="7041188" y="6571834"/>
            <a:ext cx="4565032" cy="400110"/>
          </a:xfrm>
          <a:prstGeom prst="rect">
            <a:avLst/>
          </a:prstGeom>
          <a:noFill/>
        </p:spPr>
        <p:txBody>
          <a:bodyPr wrap="none" rtlCol="0">
            <a:spAutoFit/>
          </a:bodyPr>
          <a:lstStyle/>
          <a:p>
            <a:r>
              <a:rPr lang="en-US" sz="1836" dirty="0" smtClean="0"/>
              <a:t>MVA: </a:t>
            </a:r>
            <a:r>
              <a:rPr lang="en-US" sz="2000" u="sng" dirty="0">
                <a:hlinkClick r:id="rId6"/>
              </a:rPr>
              <a:t>http://</a:t>
            </a:r>
            <a:r>
              <a:rPr lang="en-US" sz="2000" u="sng" dirty="0" smtClean="0">
                <a:hlinkClick r:id="rId6"/>
              </a:rPr>
              <a:t>aka.ms/DevGames-Const2</a:t>
            </a:r>
            <a:r>
              <a:rPr lang="en-US" sz="2000" u="sng" dirty="0" smtClean="0"/>
              <a:t> </a:t>
            </a:r>
            <a:endParaRPr lang="en-US" sz="1836"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66872" y="3703863"/>
            <a:ext cx="4857858" cy="2893236"/>
          </a:xfrm>
          <a:prstGeom prst="rect">
            <a:avLst/>
          </a:prstGeom>
        </p:spPr>
      </p:pic>
    </p:spTree>
    <p:extLst>
      <p:ext uri="{BB962C8B-B14F-4D97-AF65-F5344CB8AC3E}">
        <p14:creationId xmlns:p14="http://schemas.microsoft.com/office/powerpoint/2010/main" val="3454745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Xbox Magazine</a:t>
            </a:r>
            <a:endParaRPr lang="en-US" dirty="0"/>
          </a:p>
        </p:txBody>
      </p:sp>
      <p:pic>
        <p:nvPicPr>
          <p:cNvPr id="1026" name="Picture 2" descr="https://scontent-a-iad.xx.fbcdn.net/hphotos-frc3/t1/1506632_10151836636145044_165221244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5237" y="1243470"/>
            <a:ext cx="3716699" cy="4955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798692" y="6466980"/>
            <a:ext cx="5782431" cy="382308"/>
          </a:xfrm>
          <a:prstGeom prst="rect">
            <a:avLst/>
          </a:prstGeom>
          <a:noFill/>
        </p:spPr>
        <p:txBody>
          <a:bodyPr wrap="none" rtlCol="0">
            <a:spAutoFit/>
          </a:bodyPr>
          <a:lstStyle/>
          <a:p>
            <a:r>
              <a:rPr lang="en-US" sz="1836" dirty="0"/>
              <a:t>Source: Official Xbox Magazine, March 2014, Page 65</a:t>
            </a:r>
          </a:p>
        </p:txBody>
      </p:sp>
      <p:pic>
        <p:nvPicPr>
          <p:cNvPr id="4" name="Picture 3"/>
          <p:cNvPicPr>
            <a:picLocks noChangeAspect="1"/>
          </p:cNvPicPr>
          <p:nvPr/>
        </p:nvPicPr>
        <p:blipFill>
          <a:blip r:embed="rId4"/>
          <a:stretch>
            <a:fillRect/>
          </a:stretch>
        </p:blipFill>
        <p:spPr>
          <a:xfrm>
            <a:off x="5921231" y="1125037"/>
            <a:ext cx="3827899" cy="5377041"/>
          </a:xfrm>
          <a:prstGeom prst="rect">
            <a:avLst/>
          </a:prstGeom>
        </p:spPr>
      </p:pic>
      <p:pic>
        <p:nvPicPr>
          <p:cNvPr id="6" name="Picture 5"/>
          <p:cNvPicPr>
            <a:picLocks noChangeAspect="1"/>
          </p:cNvPicPr>
          <p:nvPr/>
        </p:nvPicPr>
        <p:blipFill>
          <a:blip r:embed="rId5"/>
          <a:stretch>
            <a:fillRect/>
          </a:stretch>
        </p:blipFill>
        <p:spPr>
          <a:xfrm>
            <a:off x="7658121" y="2797810"/>
            <a:ext cx="1985826" cy="1540337"/>
          </a:xfrm>
          <a:prstGeom prst="rect">
            <a:avLst/>
          </a:prstGeom>
        </p:spPr>
      </p:pic>
      <p:sp>
        <p:nvSpPr>
          <p:cNvPr id="7" name="Oval 6"/>
          <p:cNvSpPr/>
          <p:nvPr/>
        </p:nvSpPr>
        <p:spPr>
          <a:xfrm>
            <a:off x="7383991" y="2564658"/>
            <a:ext cx="2365139" cy="209835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t>`</a:t>
            </a:r>
          </a:p>
        </p:txBody>
      </p:sp>
      <p:cxnSp>
        <p:nvCxnSpPr>
          <p:cNvPr id="9" name="Straight Arrow Connector 8"/>
          <p:cNvCxnSpPr/>
          <p:nvPr/>
        </p:nvCxnSpPr>
        <p:spPr>
          <a:xfrm flipV="1">
            <a:off x="6684539" y="4041281"/>
            <a:ext cx="854886" cy="296865"/>
          </a:xfrm>
          <a:prstGeom prst="straightConnector1">
            <a:avLst/>
          </a:prstGeom>
          <a:ln w="381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607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1607353" y="123590"/>
            <a:ext cx="11889564" cy="917575"/>
          </a:xfrm>
          <a:prstGeom prst="rect">
            <a:avLst/>
          </a:prstGeom>
        </p:spPr>
        <p:txBody>
          <a:bodyPr vert="horz" wrap="square" lIns="146304" tIns="91440" rIns="146304" bIns="91440" rtlCol="0" anchor="b">
            <a:noAutofit/>
          </a:bodyPr>
          <a:lstStyle>
            <a:lvl1pPr algn="r" defTabSz="932742" rtl="0" eaLnBrk="1" latinLnBrk="0" hangingPunct="1">
              <a:lnSpc>
                <a:spcPct val="90000"/>
              </a:lnSpc>
              <a:spcBef>
                <a:spcPct val="0"/>
              </a:spcBef>
              <a:buNone/>
              <a:defRPr lang="en-US" sz="5507" b="0" kern="1200" cap="none" spc="-102" baseline="0">
                <a:ln w="3175">
                  <a:noFill/>
                </a:ln>
                <a:solidFill>
                  <a:schemeClr val="accent1"/>
                </a:solidFill>
                <a:effectLst/>
                <a:latin typeface="+mj-lt"/>
                <a:ea typeface="+mn-ea"/>
                <a:cs typeface="Segoe UI" pitchFamily="34" charset="0"/>
              </a:defRPr>
            </a:lvl1pPr>
          </a:lstStyle>
          <a:p>
            <a:pPr algn="l"/>
            <a:r>
              <a:rPr lang="en-US" sz="6000" dirty="0"/>
              <a:t>Tools &amp; </a:t>
            </a:r>
            <a:r>
              <a:rPr lang="en-US" sz="6000" dirty="0" smtClean="0"/>
              <a:t>Technologies</a:t>
            </a:r>
            <a:endParaRPr lang="en-US" sz="6000" dirty="0"/>
          </a:p>
        </p:txBody>
      </p:sp>
      <p:pic>
        <p:nvPicPr>
          <p:cNvPr id="3074" name="Picture 2" descr="http://visualstudiomagazine.com/articles/2013/09/30/~/media/ECG/visualstudiomagazine/Images/introimages/VisualStudio2013.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353" y="1411215"/>
            <a:ext cx="2536228" cy="176399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p:cNvPicPr>
            <a:picLocks noChangeAspect="1" noChangeArrowheads="1"/>
          </p:cNvPicPr>
          <p:nvPr/>
        </p:nvPicPr>
        <p:blipFill>
          <a:blip r:embed="rId4" cstate="print"/>
          <a:srcRect/>
          <a:stretch>
            <a:fillRect/>
          </a:stretch>
        </p:blipFill>
        <p:spPr bwMode="auto">
          <a:xfrm>
            <a:off x="7215808" y="2586376"/>
            <a:ext cx="2622947" cy="786884"/>
          </a:xfrm>
          <a:prstGeom prst="rect">
            <a:avLst/>
          </a:prstGeom>
          <a:noFill/>
          <a:ln w="9525">
            <a:noFill/>
            <a:miter lim="800000"/>
            <a:headEnd/>
            <a:tailEnd/>
          </a:ln>
        </p:spPr>
      </p:pic>
      <p:pic>
        <p:nvPicPr>
          <p:cNvPr id="1046" name="Picture 22"/>
          <p:cNvPicPr>
            <a:picLocks noChangeAspect="1" noChangeArrowheads="1"/>
          </p:cNvPicPr>
          <p:nvPr/>
        </p:nvPicPr>
        <p:blipFill>
          <a:blip r:embed="rId5" cstate="print"/>
          <a:srcRect/>
          <a:stretch>
            <a:fillRect/>
          </a:stretch>
        </p:blipFill>
        <p:spPr bwMode="auto">
          <a:xfrm>
            <a:off x="7589822" y="1227296"/>
            <a:ext cx="1874921" cy="1020035"/>
          </a:xfrm>
          <a:prstGeom prst="rect">
            <a:avLst/>
          </a:prstGeom>
          <a:noFill/>
          <a:ln w="9525">
            <a:noFill/>
            <a:miter lim="800000"/>
            <a:headEnd/>
            <a:tailEnd/>
          </a:ln>
        </p:spPr>
      </p:pic>
      <p:pic>
        <p:nvPicPr>
          <p:cNvPr id="2" name="Picture 1"/>
          <p:cNvPicPr>
            <a:picLocks noChangeAspect="1"/>
          </p:cNvPicPr>
          <p:nvPr/>
        </p:nvPicPr>
        <p:blipFill>
          <a:blip r:embed="rId6"/>
          <a:stretch>
            <a:fillRect/>
          </a:stretch>
        </p:blipFill>
        <p:spPr>
          <a:xfrm>
            <a:off x="1986969" y="3444000"/>
            <a:ext cx="4249676" cy="1072243"/>
          </a:xfrm>
          <a:prstGeom prst="rect">
            <a:avLst/>
          </a:prstGeom>
        </p:spPr>
      </p:pic>
      <p:pic>
        <p:nvPicPr>
          <p:cNvPr id="3088" name="Picture 16" descr="http://www.ciol.com/IMG/046/20046/windows-8-logo-370x2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9166" y="1296725"/>
            <a:ext cx="1765435" cy="12596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8"/>
          <a:stretch>
            <a:fillRect/>
          </a:stretch>
        </p:blipFill>
        <p:spPr>
          <a:xfrm>
            <a:off x="4756336" y="2723435"/>
            <a:ext cx="2223963" cy="674363"/>
          </a:xfrm>
          <a:prstGeom prst="rect">
            <a:avLst/>
          </a:prstGeom>
        </p:spPr>
      </p:pic>
      <p:pic>
        <p:nvPicPr>
          <p:cNvPr id="3076" name="Picture 4" descr="http://forum.unity3d.com/attachment.php?attachmentid=16698&amp;stc=1&amp;d=12952630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2928" y="4428402"/>
            <a:ext cx="3802492" cy="142055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ml5_css_javascrip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80299" y="3677485"/>
            <a:ext cx="3327924" cy="133637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http://blogs.msdn.com/cfs-filesystemfile.ashx/__key/communityserver-blogs-components-weblogfiles/00-00-01-44-28-metablogapi/3124.image_5F00_1332938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2301" y="5584072"/>
            <a:ext cx="1332730" cy="132706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cdn-static.zdnet.com/i/story/60/05/002235/xamllogo.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925093" y="5085600"/>
            <a:ext cx="1173284" cy="146508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3"/>
          <a:stretch>
            <a:fillRect/>
          </a:stretch>
        </p:blipFill>
        <p:spPr>
          <a:xfrm>
            <a:off x="1948167" y="5999303"/>
            <a:ext cx="4502454" cy="920341"/>
          </a:xfrm>
          <a:prstGeom prst="rect">
            <a:avLst/>
          </a:prstGeom>
        </p:spPr>
      </p:pic>
      <p:pic>
        <p:nvPicPr>
          <p:cNvPr id="17" name="Picture 18" descr="http://stephenbelovarich.com/web-developer-video-pro-creative-coder-consultant-teacher-freelance-for-hire-los-angeles-california/images/badges/c-logo.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386212" y="4786782"/>
            <a:ext cx="1822603" cy="1215069"/>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6139446" y="5848956"/>
            <a:ext cx="1071447" cy="1403461"/>
          </a:xfrm>
          <a:prstGeom prst="rect">
            <a:avLst/>
          </a:prstGeom>
          <a:noFill/>
        </p:spPr>
        <p:txBody>
          <a:bodyPr wrap="none" lIns="182880" tIns="146304" rIns="182880" bIns="146304" rtlCol="0">
            <a:spAutoFit/>
          </a:bodyPr>
          <a:lstStyle/>
          <a:p>
            <a:pPr>
              <a:lnSpc>
                <a:spcPct val="90000"/>
              </a:lnSpc>
              <a:spcAft>
                <a:spcPts val="600"/>
              </a:spcAft>
            </a:pPr>
            <a:r>
              <a:rPr lang="en-US" sz="8000" dirty="0">
                <a:gradFill>
                  <a:gsLst>
                    <a:gs pos="2917">
                      <a:schemeClr val="tx1"/>
                    </a:gs>
                    <a:gs pos="30000">
                      <a:schemeClr val="tx1"/>
                    </a:gs>
                  </a:gsLst>
                  <a:lin ang="5400000" scaled="0"/>
                </a:gradFill>
              </a:rPr>
              <a:t>+</a:t>
            </a:r>
            <a:endParaRPr lang="en-US" sz="8000" dirty="0" smtClean="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15611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5BDF7B88FB45242857B3A901B483E78" ma:contentTypeVersion="1" ma:contentTypeDescription="Create a new document." ma:contentTypeScope="" ma:versionID="455b738cbe291035727252965339a9cd">
  <xsd:schema xmlns:xsd="http://www.w3.org/2001/XMLSchema" xmlns:xs="http://www.w3.org/2001/XMLSchema" xmlns:p="http://schemas.microsoft.com/office/2006/metadata/properties" xmlns:ns3="cbf749eb-5fb0-4c75-b7cd-eb7d18649fd5" targetNamespace="http://schemas.microsoft.com/office/2006/metadata/properties" ma:root="true" ma:fieldsID="d774524265fcb095b4c84cada5906d7e" ns3:_="">
    <xsd:import namespace="cbf749eb-5fb0-4c75-b7cd-eb7d18649fd5"/>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f749eb-5fb0-4c75-b7cd-eb7d18649fd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purl.org/dc/terms/"/>
    <ds:schemaRef ds:uri="http://schemas.microsoft.com/office/2006/metadata/properties"/>
    <ds:schemaRef ds:uri="http://schemas.microsoft.com/office/2006/documentManagement/types"/>
    <ds:schemaRef ds:uri="cbf749eb-5fb0-4c75-b7cd-eb7d18649fd5"/>
    <ds:schemaRef ds:uri="http://www.w3.org/XML/1998/namespace"/>
    <ds:schemaRef ds:uri="http://purl.org/dc/elements/1.1/"/>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1D73293D-82F6-4565-88FA-9CA87C460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f749eb-5fb0-4c75-b7cd-eb7d18649f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23305</TotalTime>
  <Words>2675</Words>
  <Application>Microsoft Office PowerPoint</Application>
  <PresentationFormat>Custom</PresentationFormat>
  <Paragraphs>521</Paragraphs>
  <Slides>46</Slides>
  <Notes>43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ＭＳ Ｐゴシック</vt:lpstr>
      <vt:lpstr>Arial</vt:lpstr>
      <vt:lpstr>Segoe</vt:lpstr>
      <vt:lpstr>Segoe UI</vt:lpstr>
      <vt:lpstr>Segoe UI Light</vt:lpstr>
      <vt:lpstr>Wingdings</vt:lpstr>
      <vt:lpstr>MSVID_White_16x9_2012-08-18</vt:lpstr>
      <vt:lpstr>Universal Apps for Windows</vt:lpstr>
      <vt:lpstr>Thank Our Sponsors without whom Today is not Possible</vt:lpstr>
      <vt:lpstr>Housekeeping…</vt:lpstr>
      <vt:lpstr>Coming Up…</vt:lpstr>
      <vt:lpstr>Agenda</vt:lpstr>
      <vt:lpstr>My Background</vt:lpstr>
      <vt:lpstr>My Background (continued)</vt:lpstr>
      <vt:lpstr>Official Xbox Magazine</vt:lpstr>
      <vt:lpstr>PowerPoint Presentation</vt:lpstr>
      <vt:lpstr>Introduction</vt:lpstr>
      <vt:lpstr>What is a Universal App?</vt:lpstr>
      <vt:lpstr>Universal Apps for Windows</vt:lpstr>
      <vt:lpstr>Benefits of Universal Apps</vt:lpstr>
      <vt:lpstr>Streamlined Development</vt:lpstr>
      <vt:lpstr>Visual Studio</vt:lpstr>
      <vt:lpstr>VS 2013 Update 2+</vt:lpstr>
      <vt:lpstr>Creating a Universal Project</vt:lpstr>
      <vt:lpstr>New Project</vt:lpstr>
      <vt:lpstr>Existing Project</vt:lpstr>
      <vt:lpstr>Platform-Specific Code (with conditional compilation)</vt:lpstr>
      <vt:lpstr>Context Chooser</vt:lpstr>
      <vt:lpstr>Sharing Code Across Universal Apps</vt:lpstr>
      <vt:lpstr>Shared Reference Project</vt:lpstr>
      <vt:lpstr>Shared References in Solution Explorer</vt:lpstr>
      <vt:lpstr>Demo</vt:lpstr>
      <vt:lpstr>Alternative Tools</vt:lpstr>
      <vt:lpstr>App Studio</vt:lpstr>
      <vt:lpstr>App Studio in 4 Steps (from App Studio website)</vt:lpstr>
      <vt:lpstr>Build Your App in Your Browser</vt:lpstr>
      <vt:lpstr>Generate &amp; Download</vt:lpstr>
      <vt:lpstr>Demo</vt:lpstr>
      <vt:lpstr>Xamarin</vt:lpstr>
      <vt:lpstr>Construct 2</vt:lpstr>
      <vt:lpstr>Unity</vt:lpstr>
      <vt:lpstr>Publishing</vt:lpstr>
      <vt:lpstr>Open Developer Account</vt:lpstr>
      <vt:lpstr>Associate App with the Store</vt:lpstr>
      <vt:lpstr>Create Store Graphics</vt:lpstr>
      <vt:lpstr>Create App Package</vt:lpstr>
      <vt:lpstr>Create Logo/Splash Graphics</vt:lpstr>
      <vt:lpstr>Publish App Package</vt:lpstr>
      <vt:lpstr>Publish on Windows Phone</vt:lpstr>
      <vt:lpstr>Questions?</vt:lpstr>
      <vt:lpstr>For more info:</vt:lpstr>
      <vt:lpstr>BizSpark</vt:lpstr>
      <vt:lpstr>Contact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Stronger. Together. One Microsoft</dc:title>
  <dc:creator>Dave Voyles</dc:creator>
  <cp:lastModifiedBy>Shahed Chowdhuri</cp:lastModifiedBy>
  <cp:revision>342</cp:revision>
  <dcterms:created xsi:type="dcterms:W3CDTF">2012-05-22T07:38:31Z</dcterms:created>
  <dcterms:modified xsi:type="dcterms:W3CDTF">2014-10-06T20:35:45Z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0x010100F5BDF7B88FB45242857B3A901B483E78</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